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BF2AD-6231-0244-9C63-7DB13B0A08A0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05D22-BB66-F147-886D-45DD63E667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895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05D22-BB66-F147-886D-45DD63E667B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508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9262BC-5B6B-BB5D-7561-5AB4B5EF2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7D2A61F-D703-8DED-ED26-BDC5935EA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912FEC7-6A59-B541-FFB8-49A03752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90D6-3691-BD42-9E88-1113F4957AA9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0E04CD6-5BFD-B937-5C2A-6F80EAD3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A35B18-572F-68C6-BEA0-7C299E13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5216-D5BF-D34B-8CED-C5F2E3A934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617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B4600B-28FB-728C-CC1C-71BC63C9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F2607B-6F58-072A-E03C-8482F45E7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39A7496-686A-F396-8A5F-68C42664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90D6-3691-BD42-9E88-1113F4957AA9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EC23834-A3A0-6B78-76F0-C5B090D3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084EB68-0956-8A69-0208-41009930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5216-D5BF-D34B-8CED-C5F2E3A934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492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64B4A6E-E577-13FD-5354-94F534CCC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0691533-72DF-411A-2325-B04063F34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305C46-B1A2-7173-00E6-6C876C73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90D6-3691-BD42-9E88-1113F4957AA9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87EF10F-500C-DBF6-DB2C-AB7C4836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8C77C5-E77E-4D65-7650-18525AAF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5216-D5BF-D34B-8CED-C5F2E3A934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870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860672-A3EB-114B-9809-23465C37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5E1AA6-10DA-E74B-A911-6254CC74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77CCC5-2A72-60E8-5050-DAD49A2A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90D6-3691-BD42-9E88-1113F4957AA9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D4460B-3404-9B42-3641-D2DB7064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D564CB5-D34D-34EB-8712-4C3A80C9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5216-D5BF-D34B-8CED-C5F2E3A934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59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C3499C-407D-7A67-C710-CFD032CE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E4E178D-65F9-7553-8B05-4DE3D2388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1FCCD1-A404-EDB1-506F-5756FFBF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90D6-3691-BD42-9E88-1113F4957AA9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EB7399-FE35-567F-7BBA-F2166AB3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1C78E33-C5EA-148F-5D36-3CB45657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5216-D5BF-D34B-8CED-C5F2E3A934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82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9D7079-BD40-5749-25F8-605AA600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73FDA3-C68A-E0FB-672F-101F79C90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21EE618-02AE-7E14-BAD8-C36AC13A3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1EBAEF0-1CCC-58C9-2422-D19D024E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90D6-3691-BD42-9E88-1113F4957AA9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16AEB52-AB80-6AB2-FD01-7D347F39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B79B925-258C-9E28-A37F-CA307920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5216-D5BF-D34B-8CED-C5F2E3A934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096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BBC1AF-4D88-BB6D-B3CF-FB9495EC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84FDC95-1C68-94AC-6892-831787712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782B9A3-7F61-5F82-3CEF-4BF831749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4760936-5C99-1724-B76C-980549F6C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EFBB916-484E-9907-2504-1827FA20D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E3C1767-208E-2657-65D4-CE8D7753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90D6-3691-BD42-9E88-1113F4957AA9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78AAF71-EE76-0AC8-9AF2-0B35A60B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EDEC4F8-D7D4-A122-63EB-581D2699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5216-D5BF-D34B-8CED-C5F2E3A934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33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2AC20B-9D45-0064-F16A-97ACE3B8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E5A9468-1C4B-CBAB-B9D3-3485E6E9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90D6-3691-BD42-9E88-1113F4957AA9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7AC7DBA-206D-2A89-6F06-DCAD05C3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65887FE-3FAF-2C2F-85A4-1A22C0B1E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5216-D5BF-D34B-8CED-C5F2E3A934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274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E6E9C38-10F4-59E8-42D6-DE11AD20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90D6-3691-BD42-9E88-1113F4957AA9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AA9181F-2830-70DF-D48B-9F118AF2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5A4B8C4-3F19-6F14-45B9-A41DFEC1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5216-D5BF-D34B-8CED-C5F2E3A934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591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207B46-DEFC-A899-07F7-1DC4E4085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DEDB6C-1FF9-451B-E80A-F5149D2E7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C11244D-4997-1D11-A5B1-C56100C0D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1C8DE94-1A88-1C51-E24B-4D929408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90D6-3691-BD42-9E88-1113F4957AA9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9CB7BE7-94CD-0AF7-FB9B-E9D12A32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977EA0E-9F0F-04FB-79AA-AFF15CC8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5216-D5BF-D34B-8CED-C5F2E3A934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475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FA9E41-52C6-4BBD-749C-840EF445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EA1FEF2-B622-3A41-E521-94BD8ECA3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8B948F7-0965-88A0-7852-CBD5BA747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AA65689-34EA-E788-7C6C-1304428C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90D6-3691-BD42-9E88-1113F4957AA9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9C534DF-C4F3-B47E-6B90-F865BED7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7698A37-A263-EE3F-E02F-1E5B1789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5216-D5BF-D34B-8CED-C5F2E3A934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499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319194C-0FB4-53D8-99B5-0CC577A2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035424A-74E9-7E19-DD4F-7C444A63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40D6EB3-0DD8-DB2F-899D-E3BBA061D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A90D6-3691-BD42-9E88-1113F4957AA9}" type="datetimeFigureOut">
              <a:rPr lang="tr-TR" smtClean="0"/>
              <a:t>17.07.2025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9BA0E89-0261-8AFA-2BFB-2EF959522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502E4B2-D43E-FBB4-1CAC-9ABE1F4A3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B5216-D5BF-D34B-8CED-C5F2E3A934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663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9517CE-162E-557A-ECA6-EA924A84D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02091"/>
            <a:ext cx="3291840" cy="27702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700" dirty="0" err="1">
                <a:solidFill>
                  <a:srgbClr val="1377D0"/>
                </a:solidFill>
              </a:rPr>
              <a:t>Trading</a:t>
            </a:r>
            <a:r>
              <a:rPr lang="tr-TR" sz="3700" dirty="0">
                <a:solidFill>
                  <a:srgbClr val="1377D0"/>
                </a:solidFill>
              </a:rPr>
              <a:t> </a:t>
            </a:r>
            <a:r>
              <a:rPr lang="tr-TR" sz="3700" dirty="0" err="1">
                <a:solidFill>
                  <a:srgbClr val="1377D0"/>
                </a:solidFill>
              </a:rPr>
              <a:t>With</a:t>
            </a:r>
            <a:r>
              <a:rPr lang="tr-TR" sz="3700" dirty="0">
                <a:solidFill>
                  <a:srgbClr val="1377D0"/>
                </a:solidFill>
              </a:rPr>
              <a:t> ML: </a:t>
            </a:r>
            <a:r>
              <a:rPr lang="tr-TR" sz="3700" dirty="0" err="1">
                <a:solidFill>
                  <a:srgbClr val="1377D0"/>
                </a:solidFill>
              </a:rPr>
              <a:t>Classification</a:t>
            </a:r>
            <a:r>
              <a:rPr lang="tr-TR" sz="3700" dirty="0">
                <a:solidFill>
                  <a:srgbClr val="1377D0"/>
                </a:solidFill>
              </a:rPr>
              <a:t> </a:t>
            </a:r>
            <a:r>
              <a:rPr lang="tr-TR" sz="3700" dirty="0" err="1">
                <a:solidFill>
                  <a:srgbClr val="1377D0"/>
                </a:solidFill>
              </a:rPr>
              <a:t>and</a:t>
            </a:r>
            <a:r>
              <a:rPr lang="tr-TR" sz="3700" dirty="0">
                <a:solidFill>
                  <a:srgbClr val="1377D0"/>
                </a:solidFill>
              </a:rPr>
              <a:t> SVM</a:t>
            </a:r>
            <a:br>
              <a:rPr lang="tr-TR" sz="3700" dirty="0">
                <a:solidFill>
                  <a:srgbClr val="1377D0"/>
                </a:solidFill>
              </a:rPr>
            </a:br>
            <a:endParaRPr lang="tr-TR" sz="3700" dirty="0">
              <a:solidFill>
                <a:srgbClr val="1377D0"/>
              </a:solidFill>
            </a:endParaRPr>
          </a:p>
        </p:txBody>
      </p:sp>
      <p:pic>
        <p:nvPicPr>
          <p:cNvPr id="4" name="Resim 3" descr="metin, grafik, yazı tipi, logo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ED4BC70-5CBC-A187-AF92-24035ADA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84" y="1029286"/>
            <a:ext cx="7086600" cy="474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3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D40AA8-852A-96F7-19CB-7443CFF2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1377D0"/>
                </a:solidFill>
              </a:rPr>
              <a:t>C P</a:t>
            </a:r>
            <a:r>
              <a:rPr lang="tr-TR">
                <a:solidFill>
                  <a:srgbClr val="1377D0"/>
                </a:solidFill>
              </a:rPr>
              <a:t>arameter</a:t>
            </a:r>
            <a:endParaRPr lang="tr-TR" dirty="0">
              <a:solidFill>
                <a:srgbClr val="1377D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13FA54-AEF5-503B-C659-8B26DC5E3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Tradeoff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of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smooth</a:t>
            </a:r>
            <a:r>
              <a:rPr lang="tr-TR" dirty="0"/>
              <a:t>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boundary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Large</a:t>
            </a:r>
            <a:r>
              <a:rPr lang="tr-TR" dirty="0"/>
              <a:t> c: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vectors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Small c: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vectors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c: </a:t>
            </a:r>
            <a:r>
              <a:rPr lang="tr-TR" dirty="0" err="1"/>
              <a:t>overfitting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c:underfitting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183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AA078F-1F77-3F11-7C55-2174CD57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1377D0"/>
                </a:solidFill>
              </a:rPr>
              <a:t>Gamma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55714A-5E4E-E792-119D-4072F709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How far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influence</a:t>
            </a:r>
            <a:r>
              <a:rPr lang="tr-TR" dirty="0"/>
              <a:t> of a </a:t>
            </a:r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training</a:t>
            </a:r>
            <a:r>
              <a:rPr lang="tr-TR" dirty="0"/>
              <a:t> </a:t>
            </a:r>
            <a:r>
              <a:rPr lang="tr-TR" dirty="0" err="1"/>
              <a:t>example</a:t>
            </a:r>
            <a:r>
              <a:rPr lang="tr-TR" dirty="0"/>
              <a:t> </a:t>
            </a:r>
            <a:r>
              <a:rPr lang="tr-TR" dirty="0" err="1"/>
              <a:t>reaches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Verry</a:t>
            </a:r>
            <a:r>
              <a:rPr lang="tr-TR" dirty="0"/>
              <a:t> </a:t>
            </a:r>
            <a:r>
              <a:rPr lang="tr-TR" dirty="0" err="1"/>
              <a:t>large</a:t>
            </a:r>
            <a:r>
              <a:rPr lang="tr-TR" dirty="0"/>
              <a:t> gamma: </a:t>
            </a:r>
            <a:r>
              <a:rPr lang="tr-TR" dirty="0" err="1"/>
              <a:t>overfitting</a:t>
            </a:r>
            <a:endParaRPr lang="tr-TR" dirty="0"/>
          </a:p>
          <a:p>
            <a:pPr marL="0" indent="0">
              <a:buNone/>
            </a:pP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gamma:underfitting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2504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F6D549-B58C-FC72-08E1-78C7B942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solidFill>
                  <a:srgbClr val="1377D0"/>
                </a:solidFill>
              </a:rPr>
              <a:t>Support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Vector</a:t>
            </a:r>
            <a:r>
              <a:rPr lang="tr-TR" dirty="0">
                <a:solidFill>
                  <a:srgbClr val="1377D0"/>
                </a:solidFill>
              </a:rPr>
              <a:t> Machine (Maximum </a:t>
            </a:r>
            <a:r>
              <a:rPr lang="tr-TR" dirty="0" err="1">
                <a:solidFill>
                  <a:srgbClr val="1377D0"/>
                </a:solidFill>
              </a:rPr>
              <a:t>Margin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Classifier</a:t>
            </a:r>
            <a:r>
              <a:rPr lang="tr-TR" dirty="0">
                <a:solidFill>
                  <a:srgbClr val="1377D0"/>
                </a:solidFill>
              </a:rPr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C6DD398-8603-34B5-8CDF-921B7DE36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5720" y="1825625"/>
            <a:ext cx="378807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/>
              <a:t>In</a:t>
            </a:r>
            <a:r>
              <a:rPr lang="tr-TR" dirty="0"/>
              <a:t> a p </a:t>
            </a:r>
            <a:r>
              <a:rPr lang="tr-TR" dirty="0" err="1"/>
              <a:t>dimensional</a:t>
            </a:r>
            <a:r>
              <a:rPr lang="tr-TR" dirty="0"/>
              <a:t> </a:t>
            </a:r>
            <a:r>
              <a:rPr lang="tr-TR" dirty="0" err="1"/>
              <a:t>space</a:t>
            </a:r>
            <a:r>
              <a:rPr lang="tr-TR" dirty="0"/>
              <a:t> , a </a:t>
            </a:r>
            <a:r>
              <a:rPr lang="tr-TR" dirty="0" err="1"/>
              <a:t>hyperplane</a:t>
            </a:r>
            <a:r>
              <a:rPr lang="tr-TR" dirty="0"/>
              <a:t> is a </a:t>
            </a:r>
            <a:r>
              <a:rPr lang="tr-TR" dirty="0" err="1"/>
              <a:t>flat</a:t>
            </a:r>
            <a:r>
              <a:rPr lang="tr-TR" dirty="0"/>
              <a:t> </a:t>
            </a:r>
            <a:r>
              <a:rPr lang="tr-TR" dirty="0" err="1"/>
              <a:t>subspace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dimension</a:t>
            </a:r>
            <a:r>
              <a:rPr lang="tr-TR" dirty="0"/>
              <a:t> p-1.</a:t>
            </a:r>
          </a:p>
          <a:p>
            <a:pPr marL="0" indent="0">
              <a:buNone/>
            </a:pP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aim</a:t>
            </a:r>
            <a:r>
              <a:rPr lang="tr-TR" dirty="0"/>
              <a:t> is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maximize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margin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get</a:t>
            </a:r>
            <a:r>
              <a:rPr lang="tr-TR" dirty="0"/>
              <a:t> an optimal </a:t>
            </a:r>
            <a:r>
              <a:rPr lang="tr-TR" dirty="0" err="1"/>
              <a:t>line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Maximum </a:t>
            </a:r>
            <a:r>
              <a:rPr lang="tr-TR" dirty="0" err="1"/>
              <a:t>margin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is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useful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data is </a:t>
            </a:r>
            <a:r>
              <a:rPr lang="tr-TR" dirty="0" err="1"/>
              <a:t>linearly</a:t>
            </a:r>
            <a:r>
              <a:rPr lang="tr-TR" dirty="0"/>
              <a:t> </a:t>
            </a:r>
            <a:r>
              <a:rPr lang="tr-TR" dirty="0" err="1"/>
              <a:t>seperable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 descr="metin, ekran görüntüsü, diyagra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6A134766-0C8F-4C40-3211-99CE0C972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501" y="2054269"/>
            <a:ext cx="4819911" cy="32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6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3E8DE1-6770-2D22-15DC-85CE5078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>
                <a:solidFill>
                  <a:srgbClr val="1377D0"/>
                </a:solidFill>
              </a:rPr>
              <a:t>Support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Vector</a:t>
            </a:r>
            <a:r>
              <a:rPr lang="tr-TR" dirty="0">
                <a:solidFill>
                  <a:srgbClr val="1377D0"/>
                </a:solidFill>
              </a:rPr>
              <a:t> Machine (Maximum </a:t>
            </a:r>
            <a:r>
              <a:rPr lang="tr-TR" dirty="0" err="1">
                <a:solidFill>
                  <a:srgbClr val="1377D0"/>
                </a:solidFill>
              </a:rPr>
              <a:t>Margin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Classifier</a:t>
            </a:r>
            <a:r>
              <a:rPr lang="tr-TR" dirty="0">
                <a:solidFill>
                  <a:srgbClr val="1377D0"/>
                </a:solidFill>
              </a:rPr>
              <a:t>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192F09-9F90-5724-D0B9-17D488DFF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line</a:t>
            </a:r>
            <a:r>
              <a:rPr lang="tr-TR" dirty="0"/>
              <a:t> is not </a:t>
            </a:r>
            <a:r>
              <a:rPr lang="tr-TR" dirty="0" err="1"/>
              <a:t>helpful</a:t>
            </a:r>
            <a:r>
              <a:rPr lang="tr-TR" dirty="0"/>
              <a:t> </a:t>
            </a:r>
            <a:r>
              <a:rPr lang="tr-TR" dirty="0" err="1"/>
              <a:t>then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</a:p>
          <a:p>
            <a:pPr>
              <a:buClr>
                <a:srgbClr val="1377D0"/>
              </a:buClr>
            </a:pPr>
            <a:r>
              <a:rPr lang="tr-TR" dirty="0" err="1"/>
              <a:t>Quadratic</a:t>
            </a:r>
            <a:r>
              <a:rPr lang="tr-TR" dirty="0"/>
              <a:t> </a:t>
            </a:r>
            <a:r>
              <a:rPr lang="tr-TR" dirty="0" err="1"/>
              <a:t>func</a:t>
            </a:r>
            <a:r>
              <a:rPr lang="tr-TR" dirty="0"/>
              <a:t>.</a:t>
            </a:r>
          </a:p>
          <a:p>
            <a:pPr>
              <a:buClr>
                <a:srgbClr val="1377D0"/>
              </a:buClr>
            </a:pPr>
            <a:r>
              <a:rPr lang="tr-TR" dirty="0" err="1"/>
              <a:t>Qubic</a:t>
            </a:r>
            <a:r>
              <a:rPr lang="tr-TR" dirty="0"/>
              <a:t> </a:t>
            </a:r>
            <a:r>
              <a:rPr lang="tr-TR" dirty="0" err="1"/>
              <a:t>func</a:t>
            </a:r>
            <a:r>
              <a:rPr lang="tr-TR" dirty="0"/>
              <a:t>.</a:t>
            </a:r>
          </a:p>
          <a:p>
            <a:pPr>
              <a:buClr>
                <a:srgbClr val="1377D0"/>
              </a:buClr>
            </a:pP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polynomial</a:t>
            </a:r>
            <a:r>
              <a:rPr lang="tr-TR" dirty="0"/>
              <a:t> </a:t>
            </a:r>
            <a:r>
              <a:rPr lang="tr-TR" dirty="0" err="1"/>
              <a:t>etc</a:t>
            </a:r>
            <a:r>
              <a:rPr lang="tr-TR" dirty="0"/>
              <a:t>.</a:t>
            </a:r>
          </a:p>
          <a:p>
            <a:pPr>
              <a:buClr>
                <a:srgbClr val="1377D0"/>
              </a:buClr>
            </a:pPr>
            <a:r>
              <a:rPr lang="tr-TR" dirty="0">
                <a:solidFill>
                  <a:srgbClr val="1377D0"/>
                </a:solidFill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70014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7CC49C-842E-78E5-113A-2CC4743D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tr-TR" dirty="0">
                <a:solidFill>
                  <a:srgbClr val="1377D0"/>
                </a:solidFill>
              </a:rPr>
              <a:t>1.  Hard </a:t>
            </a:r>
            <a:r>
              <a:rPr lang="tr-TR" dirty="0" err="1">
                <a:solidFill>
                  <a:srgbClr val="1377D0"/>
                </a:solidFill>
              </a:rPr>
              <a:t>Margin</a:t>
            </a:r>
            <a:r>
              <a:rPr lang="tr-TR" dirty="0">
                <a:solidFill>
                  <a:srgbClr val="1377D0"/>
                </a:solidFill>
              </a:rPr>
              <a:t> SVM (</a:t>
            </a:r>
            <a:r>
              <a:rPr lang="tr-TR" dirty="0" err="1">
                <a:solidFill>
                  <a:srgbClr val="1377D0"/>
                </a:solidFill>
              </a:rPr>
              <a:t>Linearly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Separable</a:t>
            </a:r>
            <a:r>
              <a:rPr lang="tr-TR" dirty="0">
                <a:solidFill>
                  <a:srgbClr val="1377D0"/>
                </a:solidFill>
              </a:rPr>
              <a:t> Data)</a:t>
            </a:r>
            <a:br>
              <a:rPr lang="tr-TR" dirty="0"/>
            </a:b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3115E7-882D-88B5-8613-984D5CEE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SVM </a:t>
            </a:r>
            <a:r>
              <a:rPr lang="tr-TR" dirty="0" err="1"/>
              <a:t>attempts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maximize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margin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two </a:t>
            </a:r>
            <a:r>
              <a:rPr lang="tr-TR" dirty="0" err="1"/>
              <a:t>classes</a:t>
            </a:r>
            <a:r>
              <a:rPr lang="tr-TR" dirty="0"/>
              <a:t>. 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 descr="metin, ekran görüntüsü, yazı tipi, beyaz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CA14C8B4-7E2A-C222-BD7C-736F8390B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80" y="2668043"/>
            <a:ext cx="4271593" cy="1954669"/>
          </a:xfrm>
          <a:prstGeom prst="rect">
            <a:avLst/>
          </a:prstGeom>
        </p:spPr>
      </p:pic>
      <p:pic>
        <p:nvPicPr>
          <p:cNvPr id="7" name="Resim 6" descr="metin, makbuz, ekran görüntüsü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13D98D80-F503-D31A-5B3F-B9F669C81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793" y="2668043"/>
            <a:ext cx="6591996" cy="228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9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59F471-F82E-4B29-5EF6-26E70871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1377D0"/>
                </a:solidFill>
              </a:rPr>
              <a:t>2. </a:t>
            </a:r>
            <a:r>
              <a:rPr lang="tr-TR" dirty="0" err="1">
                <a:solidFill>
                  <a:srgbClr val="1377D0"/>
                </a:solidFill>
              </a:rPr>
              <a:t>Support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Vectors</a:t>
            </a:r>
            <a:endParaRPr lang="tr-TR" dirty="0">
              <a:solidFill>
                <a:srgbClr val="1377D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107474-F0B0-AE00-F85A-5AEC3C35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1377D0"/>
              </a:buClr>
            </a:pPr>
            <a:r>
              <a:rPr lang="tr-TR" b="1" dirty="0" err="1"/>
              <a:t>Support</a:t>
            </a:r>
            <a:r>
              <a:rPr lang="tr-TR" b="1" dirty="0"/>
              <a:t> </a:t>
            </a:r>
            <a:r>
              <a:rPr lang="tr-TR" b="1" dirty="0" err="1"/>
              <a:t>vectors</a:t>
            </a:r>
            <a:r>
              <a:rPr lang="tr-TR" dirty="0"/>
              <a:t> 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closest</a:t>
            </a:r>
            <a:r>
              <a:rPr lang="tr-TR" dirty="0"/>
              <a:t> data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margin</a:t>
            </a:r>
            <a:r>
              <a:rPr lang="tr-TR" dirty="0"/>
              <a:t>.</a:t>
            </a:r>
          </a:p>
          <a:p>
            <a:pPr>
              <a:buClr>
                <a:srgbClr val="1377D0"/>
              </a:buClr>
            </a:pPr>
            <a:r>
              <a:rPr lang="tr-TR" dirty="0" err="1"/>
              <a:t>Only</a:t>
            </a:r>
            <a:r>
              <a:rPr lang="tr-TR" dirty="0"/>
              <a:t> data </a:t>
            </a:r>
            <a:r>
              <a:rPr lang="tr-TR" dirty="0" err="1"/>
              <a:t>points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 </a:t>
            </a:r>
            <a:r>
              <a:rPr lang="tr-TR" b="1" dirty="0" err="1"/>
              <a:t>non-zero</a:t>
            </a:r>
            <a:r>
              <a:rPr lang="tr-TR" b="1" dirty="0"/>
              <a:t> </a:t>
            </a:r>
            <a:r>
              <a:rPr lang="tr-TR" b="1" dirty="0" err="1"/>
              <a:t>Lagrangian</a:t>
            </a:r>
            <a:r>
              <a:rPr lang="tr-TR" b="1" dirty="0"/>
              <a:t> </a:t>
            </a:r>
            <a:r>
              <a:rPr lang="tr-TR" b="1" dirty="0" err="1"/>
              <a:t>multipliers</a:t>
            </a:r>
            <a:r>
              <a:rPr lang="tr-TR" dirty="0"/>
              <a:t> </a:t>
            </a:r>
            <a:r>
              <a:rPr lang="tr-TR" dirty="0" err="1"/>
              <a:t>contribute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defining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optimal </a:t>
            </a:r>
            <a:r>
              <a:rPr lang="tr-TR" dirty="0" err="1"/>
              <a:t>hyperplane</a:t>
            </a:r>
            <a:r>
              <a:rPr lang="tr-TR" dirty="0"/>
              <a:t>.</a:t>
            </a:r>
          </a:p>
          <a:p>
            <a:pPr>
              <a:buClr>
                <a:srgbClr val="1377D0"/>
              </a:buClr>
            </a:pPr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points</a:t>
            </a:r>
            <a:r>
              <a:rPr lang="tr-TR" dirty="0"/>
              <a:t> do not </a:t>
            </a:r>
            <a:r>
              <a:rPr lang="tr-TR" dirty="0" err="1"/>
              <a:t>affect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boundary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388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3B82BA-6901-1DC2-D3F6-0B7C96DF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1377D0"/>
                </a:solidFill>
              </a:rPr>
              <a:t>3. </a:t>
            </a:r>
            <a:r>
              <a:rPr lang="tr-TR" dirty="0" err="1">
                <a:solidFill>
                  <a:srgbClr val="1377D0"/>
                </a:solidFill>
              </a:rPr>
              <a:t>Soft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Margin</a:t>
            </a:r>
            <a:r>
              <a:rPr lang="tr-TR" dirty="0">
                <a:solidFill>
                  <a:srgbClr val="1377D0"/>
                </a:solidFill>
              </a:rPr>
              <a:t> SVM (</a:t>
            </a:r>
            <a:r>
              <a:rPr lang="tr-TR" dirty="0" err="1">
                <a:solidFill>
                  <a:srgbClr val="1377D0"/>
                </a:solidFill>
              </a:rPr>
              <a:t>Non-Separable</a:t>
            </a:r>
            <a:r>
              <a:rPr lang="tr-TR" dirty="0">
                <a:solidFill>
                  <a:srgbClr val="1377D0"/>
                </a:solidFill>
              </a:rPr>
              <a:t> Data) </a:t>
            </a:r>
            <a:br>
              <a:rPr lang="tr-TR" dirty="0">
                <a:solidFill>
                  <a:srgbClr val="1377D0"/>
                </a:solidFill>
              </a:rPr>
            </a:br>
            <a:endParaRPr lang="tr-TR" dirty="0">
              <a:solidFill>
                <a:srgbClr val="1377D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888F90-FFB3-7174-C6C2-E10CFA687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1800" dirty="0" err="1"/>
              <a:t>For</a:t>
            </a:r>
            <a:r>
              <a:rPr lang="tr-TR" sz="1800" dirty="0"/>
              <a:t> </a:t>
            </a:r>
            <a:r>
              <a:rPr lang="tr-TR" sz="1800" dirty="0" err="1"/>
              <a:t>noisy</a:t>
            </a:r>
            <a:r>
              <a:rPr lang="tr-TR" sz="1800" dirty="0"/>
              <a:t> </a:t>
            </a:r>
            <a:r>
              <a:rPr lang="tr-TR" sz="1800" dirty="0" err="1"/>
              <a:t>or</a:t>
            </a:r>
            <a:r>
              <a:rPr lang="tr-TR" sz="1800" dirty="0"/>
              <a:t> </a:t>
            </a:r>
            <a:r>
              <a:rPr lang="tr-TR" sz="1800" dirty="0" err="1"/>
              <a:t>overlapping</a:t>
            </a:r>
            <a:r>
              <a:rPr lang="tr-TR" sz="1800" dirty="0"/>
              <a:t> data, </a:t>
            </a:r>
            <a:r>
              <a:rPr lang="tr-TR" sz="1800" dirty="0" err="1"/>
              <a:t>Soft</a:t>
            </a:r>
            <a:r>
              <a:rPr lang="tr-TR" sz="1800" dirty="0"/>
              <a:t> </a:t>
            </a:r>
            <a:r>
              <a:rPr lang="tr-TR" sz="1800" dirty="0" err="1"/>
              <a:t>Margin</a:t>
            </a:r>
            <a:r>
              <a:rPr lang="tr-TR" sz="1800" dirty="0"/>
              <a:t> SVM </a:t>
            </a:r>
            <a:r>
              <a:rPr lang="tr-TR" sz="1800" dirty="0" err="1"/>
              <a:t>allows</a:t>
            </a:r>
            <a:r>
              <a:rPr lang="tr-TR" sz="1800" dirty="0"/>
              <a:t> </a:t>
            </a:r>
            <a:r>
              <a:rPr lang="tr-TR" sz="1800" dirty="0" err="1"/>
              <a:t>some</a:t>
            </a:r>
            <a:r>
              <a:rPr lang="tr-TR" sz="1800" dirty="0"/>
              <a:t> </a:t>
            </a:r>
            <a:r>
              <a:rPr lang="tr-TR" sz="1800" dirty="0" err="1"/>
              <a:t>misclassification</a:t>
            </a:r>
            <a:r>
              <a:rPr lang="tr-TR" sz="1800" dirty="0"/>
              <a:t>. </a:t>
            </a:r>
          </a:p>
          <a:p>
            <a:pPr marL="0" indent="0">
              <a:buNone/>
            </a:pPr>
            <a:r>
              <a:rPr lang="tr-TR" sz="1800" dirty="0" err="1"/>
              <a:t>Introduces</a:t>
            </a:r>
            <a:r>
              <a:rPr lang="tr-TR" sz="1800" dirty="0"/>
              <a:t> </a:t>
            </a:r>
            <a:r>
              <a:rPr lang="tr-TR" sz="1800" dirty="0" err="1"/>
              <a:t>slack</a:t>
            </a:r>
            <a:r>
              <a:rPr lang="tr-TR" sz="1800" dirty="0"/>
              <a:t> </a:t>
            </a:r>
            <a:r>
              <a:rPr lang="tr-TR" sz="1800" dirty="0" err="1"/>
              <a:t>variables</a:t>
            </a:r>
            <a:r>
              <a:rPr lang="tr-TR" sz="1800" dirty="0"/>
              <a:t> </a:t>
            </a:r>
            <a:r>
              <a:rPr lang="el-GR" sz="1800" i="1" dirty="0"/>
              <a:t>ξ</a:t>
            </a:r>
            <a:r>
              <a:rPr lang="tr-TR" sz="1800" i="1" dirty="0"/>
              <a:t>i </a:t>
            </a:r>
            <a:r>
              <a:rPr lang="tr-TR" sz="1800" dirty="0" err="1"/>
              <a:t>to</a:t>
            </a:r>
            <a:r>
              <a:rPr lang="tr-TR" sz="1800" dirty="0"/>
              <a:t> </a:t>
            </a:r>
            <a:r>
              <a:rPr lang="tr-TR" sz="1800" dirty="0" err="1"/>
              <a:t>relax</a:t>
            </a:r>
            <a:r>
              <a:rPr lang="tr-TR" sz="1800" dirty="0"/>
              <a:t> </a:t>
            </a:r>
            <a:r>
              <a:rPr lang="tr-TR" sz="1800" dirty="0" err="1"/>
              <a:t>margin</a:t>
            </a:r>
            <a:r>
              <a:rPr lang="tr-TR" sz="1800" dirty="0"/>
              <a:t> </a:t>
            </a:r>
            <a:r>
              <a:rPr lang="tr-TR" sz="1800" dirty="0" err="1"/>
              <a:t>constraints</a:t>
            </a:r>
            <a:r>
              <a:rPr lang="tr-TR" sz="1800" dirty="0"/>
              <a:t>: 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7C804C3-1680-63B0-C71C-DD13A5375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121" y="3429000"/>
            <a:ext cx="4178300" cy="508000"/>
          </a:xfrm>
          <a:prstGeom prst="rect">
            <a:avLst/>
          </a:prstGeom>
        </p:spPr>
      </p:pic>
      <p:pic>
        <p:nvPicPr>
          <p:cNvPr id="7" name="Resim 6" descr="metin, makbuz, yazı tipi, beyaz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BCFEEDF1-69BD-451F-DFE4-CF340076D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975" y="4090125"/>
            <a:ext cx="7772400" cy="193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6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92E254-0974-AC75-D7D3-F0064898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1377D0"/>
                </a:solidFill>
              </a:rPr>
              <a:t>4. </a:t>
            </a:r>
            <a:r>
              <a:rPr lang="tr-TR" dirty="0" err="1">
                <a:solidFill>
                  <a:srgbClr val="1377D0"/>
                </a:solidFill>
              </a:rPr>
              <a:t>Non-linear</a:t>
            </a:r>
            <a:r>
              <a:rPr lang="tr-TR" dirty="0">
                <a:solidFill>
                  <a:srgbClr val="1377D0"/>
                </a:solidFill>
              </a:rPr>
              <a:t> SVM (Kernel </a:t>
            </a:r>
            <a:r>
              <a:rPr lang="tr-TR" dirty="0" err="1">
                <a:solidFill>
                  <a:srgbClr val="1377D0"/>
                </a:solidFill>
              </a:rPr>
              <a:t>Trick</a:t>
            </a:r>
            <a:r>
              <a:rPr lang="tr-TR" dirty="0">
                <a:solidFill>
                  <a:srgbClr val="1377D0"/>
                </a:solidFill>
              </a:rPr>
              <a:t>) 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C707C8-D656-1BD5-30F8-AB56C338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data is not </a:t>
            </a:r>
            <a:r>
              <a:rPr lang="tr-TR" dirty="0" err="1"/>
              <a:t>linearly</a:t>
            </a:r>
            <a:r>
              <a:rPr lang="tr-TR" dirty="0"/>
              <a:t> </a:t>
            </a:r>
            <a:r>
              <a:rPr lang="tr-TR" dirty="0" err="1"/>
              <a:t>separable</a:t>
            </a:r>
            <a:r>
              <a:rPr lang="tr-TR" dirty="0"/>
              <a:t>, </a:t>
            </a:r>
            <a:r>
              <a:rPr lang="tr-TR" dirty="0" err="1"/>
              <a:t>use</a:t>
            </a:r>
            <a:r>
              <a:rPr lang="tr-TR" dirty="0"/>
              <a:t> a </a:t>
            </a:r>
            <a:r>
              <a:rPr lang="tr-TR" dirty="0" err="1"/>
              <a:t>kernel</a:t>
            </a:r>
            <a:r>
              <a:rPr lang="tr-TR" dirty="0"/>
              <a:t> </a:t>
            </a: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data </a:t>
            </a:r>
            <a:r>
              <a:rPr lang="tr-TR" dirty="0" err="1"/>
              <a:t>into</a:t>
            </a:r>
            <a:r>
              <a:rPr lang="tr-TR" dirty="0"/>
              <a:t> a </a:t>
            </a:r>
            <a:r>
              <a:rPr lang="tr-TR" dirty="0" err="1"/>
              <a:t>higher</a:t>
            </a:r>
            <a:r>
              <a:rPr lang="tr-TR" dirty="0"/>
              <a:t>- </a:t>
            </a:r>
            <a:r>
              <a:rPr lang="tr-TR" dirty="0" err="1"/>
              <a:t>dimensional</a:t>
            </a:r>
            <a:r>
              <a:rPr lang="tr-TR" dirty="0"/>
              <a:t> </a:t>
            </a:r>
            <a:r>
              <a:rPr lang="tr-TR" dirty="0" err="1"/>
              <a:t>space</a:t>
            </a:r>
            <a:r>
              <a:rPr lang="tr-TR" dirty="0"/>
              <a:t>: </a:t>
            </a:r>
          </a:p>
          <a:p>
            <a:pPr marL="0" indent="0">
              <a:buNone/>
            </a:pPr>
            <a:r>
              <a:rPr lang="tr-TR" i="1" dirty="0"/>
              <a:t>K </a:t>
            </a:r>
            <a:r>
              <a:rPr lang="tr-TR" dirty="0"/>
              <a:t>(</a:t>
            </a:r>
            <a:r>
              <a:rPr lang="tr-TR" i="1" dirty="0"/>
              <a:t>xi </a:t>
            </a:r>
            <a:r>
              <a:rPr lang="tr-TR" dirty="0"/>
              <a:t>, </a:t>
            </a:r>
            <a:r>
              <a:rPr lang="tr-TR" i="1" dirty="0" err="1"/>
              <a:t>xj</a:t>
            </a:r>
            <a:r>
              <a:rPr lang="tr-TR" i="1" dirty="0"/>
              <a:t> </a:t>
            </a:r>
            <a:r>
              <a:rPr lang="tr-TR" dirty="0"/>
              <a:t>) = </a:t>
            </a:r>
            <a:r>
              <a:rPr lang="el-GR" i="1" dirty="0"/>
              <a:t>φ</a:t>
            </a:r>
            <a:r>
              <a:rPr lang="el-GR" dirty="0"/>
              <a:t>(</a:t>
            </a:r>
            <a:r>
              <a:rPr lang="tr-TR" i="1" dirty="0"/>
              <a:t>xi </a:t>
            </a:r>
            <a:r>
              <a:rPr lang="tr-TR" dirty="0"/>
              <a:t>) ⋅ </a:t>
            </a:r>
            <a:r>
              <a:rPr lang="el-GR" i="1" dirty="0"/>
              <a:t>φ</a:t>
            </a:r>
            <a:r>
              <a:rPr lang="el-GR" dirty="0"/>
              <a:t>(</a:t>
            </a:r>
            <a:r>
              <a:rPr lang="tr-TR" i="1" dirty="0" err="1"/>
              <a:t>xj</a:t>
            </a:r>
            <a:r>
              <a:rPr lang="tr-TR" i="1" dirty="0"/>
              <a:t> </a:t>
            </a:r>
            <a:r>
              <a:rPr lang="tr-TR" dirty="0"/>
              <a:t>)</a:t>
            </a:r>
            <a:br>
              <a:rPr lang="tr-TR" dirty="0"/>
            </a:b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allows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non-linear</a:t>
            </a:r>
            <a:r>
              <a:rPr lang="tr-TR" dirty="0"/>
              <a:t>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boundaries</a:t>
            </a:r>
            <a:r>
              <a:rPr lang="tr-TR" dirty="0"/>
              <a:t> </a:t>
            </a:r>
            <a:r>
              <a:rPr lang="tr-TR" dirty="0" err="1"/>
              <a:t>without</a:t>
            </a:r>
            <a:r>
              <a:rPr lang="tr-TR" dirty="0"/>
              <a:t> </a:t>
            </a:r>
            <a:r>
              <a:rPr lang="tr-TR" dirty="0" err="1"/>
              <a:t>explicitly</a:t>
            </a:r>
            <a:r>
              <a:rPr lang="tr-TR" dirty="0"/>
              <a:t>  </a:t>
            </a:r>
            <a:r>
              <a:rPr lang="tr-TR" dirty="0" err="1"/>
              <a:t>computing</a:t>
            </a:r>
            <a:r>
              <a:rPr lang="tr-TR" dirty="0"/>
              <a:t> </a:t>
            </a:r>
            <a:r>
              <a:rPr lang="el-GR" i="1" dirty="0"/>
              <a:t>φ</a:t>
            </a:r>
            <a:r>
              <a:rPr lang="el-GR" dirty="0"/>
              <a:t>(</a:t>
            </a:r>
            <a:r>
              <a:rPr lang="tr-TR" i="1" dirty="0"/>
              <a:t>x</a:t>
            </a:r>
            <a:r>
              <a:rPr lang="tr-TR" dirty="0"/>
              <a:t>) . </a:t>
            </a:r>
          </a:p>
          <a:p>
            <a:pPr marL="0" indent="0">
              <a:buNone/>
            </a:pPr>
            <a:r>
              <a:rPr lang="tr-TR" dirty="0" err="1"/>
              <a:t>Common</a:t>
            </a:r>
            <a:r>
              <a:rPr lang="tr-TR" dirty="0"/>
              <a:t> Kernel </a:t>
            </a:r>
            <a:r>
              <a:rPr lang="tr-TR" dirty="0" err="1"/>
              <a:t>Functions</a:t>
            </a:r>
            <a:r>
              <a:rPr lang="tr-TR" dirty="0"/>
              <a:t>: </a:t>
            </a:r>
          </a:p>
          <a:p>
            <a:pPr marL="0" indent="0">
              <a:buNone/>
            </a:pPr>
            <a:r>
              <a:rPr lang="tr-TR" dirty="0"/>
              <a:t>• </a:t>
            </a:r>
            <a:r>
              <a:rPr lang="tr-TR" dirty="0" err="1"/>
              <a:t>Linear</a:t>
            </a:r>
            <a:r>
              <a:rPr lang="tr-TR" dirty="0"/>
              <a:t>: </a:t>
            </a:r>
            <a:r>
              <a:rPr lang="tr-TR" i="1" dirty="0"/>
              <a:t>K</a:t>
            </a:r>
            <a:r>
              <a:rPr lang="tr-TR" dirty="0"/>
              <a:t>(</a:t>
            </a:r>
            <a:r>
              <a:rPr lang="tr-TR" i="1" dirty="0"/>
              <a:t>x</a:t>
            </a:r>
            <a:r>
              <a:rPr lang="tr-TR" dirty="0"/>
              <a:t>, </a:t>
            </a:r>
            <a:r>
              <a:rPr lang="tr-TR" i="1" dirty="0"/>
              <a:t>y</a:t>
            </a:r>
            <a:r>
              <a:rPr lang="tr-TR" dirty="0"/>
              <a:t>) = </a:t>
            </a:r>
            <a:r>
              <a:rPr lang="tr-TR" i="1" dirty="0"/>
              <a:t>x </a:t>
            </a:r>
            <a:r>
              <a:rPr lang="tr-TR" dirty="0"/>
              <a:t>⋅ </a:t>
            </a:r>
            <a:r>
              <a:rPr lang="tr-TR" i="1" dirty="0"/>
              <a:t>y</a:t>
            </a:r>
            <a:br>
              <a:rPr lang="tr-TR" i="1" dirty="0"/>
            </a:br>
            <a:r>
              <a:rPr lang="tr-TR" dirty="0"/>
              <a:t>• </a:t>
            </a:r>
            <a:r>
              <a:rPr lang="tr-TR" dirty="0" err="1"/>
              <a:t>Polynomial</a:t>
            </a:r>
            <a:r>
              <a:rPr lang="tr-TR" dirty="0"/>
              <a:t>: </a:t>
            </a:r>
            <a:r>
              <a:rPr lang="tr-TR" i="1" dirty="0"/>
              <a:t>K</a:t>
            </a:r>
            <a:r>
              <a:rPr lang="tr-TR" dirty="0"/>
              <a:t>(</a:t>
            </a:r>
            <a:r>
              <a:rPr lang="tr-TR" i="1" dirty="0"/>
              <a:t>x</a:t>
            </a:r>
            <a:r>
              <a:rPr lang="tr-TR" dirty="0"/>
              <a:t>, </a:t>
            </a:r>
            <a:r>
              <a:rPr lang="tr-TR" i="1" dirty="0"/>
              <a:t>y</a:t>
            </a:r>
            <a:r>
              <a:rPr lang="tr-TR" dirty="0"/>
              <a:t>) = (</a:t>
            </a:r>
            <a:r>
              <a:rPr lang="tr-TR" i="1" dirty="0"/>
              <a:t>x </a:t>
            </a:r>
            <a:r>
              <a:rPr lang="tr-TR" dirty="0"/>
              <a:t>⋅ </a:t>
            </a:r>
            <a:r>
              <a:rPr lang="tr-TR" i="1" dirty="0"/>
              <a:t>y </a:t>
            </a:r>
            <a:r>
              <a:rPr lang="tr-TR" dirty="0"/>
              <a:t>+ </a:t>
            </a:r>
            <a:r>
              <a:rPr lang="tr-TR" i="1" dirty="0"/>
              <a:t>c</a:t>
            </a:r>
            <a:r>
              <a:rPr lang="tr-TR" dirty="0"/>
              <a:t>)</a:t>
            </a:r>
            <a:r>
              <a:rPr lang="tr-TR" i="1" dirty="0"/>
              <a:t>d</a:t>
            </a:r>
            <a:br>
              <a:rPr lang="tr-TR" i="1" dirty="0"/>
            </a:br>
            <a:r>
              <a:rPr lang="tr-TR" dirty="0"/>
              <a:t>• RBF/</a:t>
            </a:r>
            <a:r>
              <a:rPr lang="tr-TR" dirty="0" err="1"/>
              <a:t>Gaussian</a:t>
            </a:r>
            <a:r>
              <a:rPr lang="tr-TR" dirty="0"/>
              <a:t>: </a:t>
            </a:r>
            <a:r>
              <a:rPr lang="tr-TR" i="1" dirty="0"/>
              <a:t>K</a:t>
            </a:r>
            <a:r>
              <a:rPr lang="tr-TR" dirty="0"/>
              <a:t>(</a:t>
            </a:r>
            <a:r>
              <a:rPr lang="tr-TR" i="1" dirty="0"/>
              <a:t>x</a:t>
            </a:r>
            <a:r>
              <a:rPr lang="tr-TR" dirty="0"/>
              <a:t>, </a:t>
            </a:r>
            <a:r>
              <a:rPr lang="tr-TR" i="1" dirty="0"/>
              <a:t>y</a:t>
            </a:r>
            <a:r>
              <a:rPr lang="tr-TR" dirty="0"/>
              <a:t>) = </a:t>
            </a:r>
            <a:r>
              <a:rPr lang="tr-TR" dirty="0" err="1"/>
              <a:t>exp</a:t>
            </a:r>
            <a:r>
              <a:rPr lang="tr-TR" dirty="0"/>
              <a:t>(−</a:t>
            </a:r>
            <a:r>
              <a:rPr lang="el-GR" i="1" dirty="0"/>
              <a:t>γ</a:t>
            </a:r>
            <a:r>
              <a:rPr lang="el-GR" dirty="0"/>
              <a:t>∥</a:t>
            </a:r>
            <a:r>
              <a:rPr lang="tr-TR" i="1" dirty="0"/>
              <a:t>x </a:t>
            </a:r>
            <a:r>
              <a:rPr lang="tr-TR" dirty="0"/>
              <a:t>− </a:t>
            </a:r>
            <a:r>
              <a:rPr lang="tr-TR" i="1" dirty="0"/>
              <a:t>y</a:t>
            </a:r>
            <a:r>
              <a:rPr lang="tr-TR" dirty="0"/>
              <a:t>∥2) • Sigmoid: </a:t>
            </a:r>
            <a:r>
              <a:rPr lang="tr-TR" i="1" dirty="0"/>
              <a:t>K</a:t>
            </a:r>
            <a:r>
              <a:rPr lang="tr-TR" dirty="0"/>
              <a:t>(</a:t>
            </a:r>
            <a:r>
              <a:rPr lang="tr-TR" i="1" dirty="0"/>
              <a:t>x</a:t>
            </a:r>
            <a:r>
              <a:rPr lang="tr-TR" dirty="0"/>
              <a:t>, </a:t>
            </a:r>
            <a:r>
              <a:rPr lang="tr-TR" i="1" dirty="0"/>
              <a:t>y</a:t>
            </a:r>
            <a:r>
              <a:rPr lang="tr-TR" dirty="0"/>
              <a:t>) = </a:t>
            </a:r>
            <a:r>
              <a:rPr lang="tr-TR" dirty="0" err="1"/>
              <a:t>tanh</a:t>
            </a:r>
            <a:r>
              <a:rPr lang="tr-TR" dirty="0"/>
              <a:t>(</a:t>
            </a:r>
            <a:r>
              <a:rPr lang="el-GR" i="1" dirty="0"/>
              <a:t>α</a:t>
            </a:r>
            <a:r>
              <a:rPr lang="tr-TR" i="1" dirty="0"/>
              <a:t>x </a:t>
            </a:r>
            <a:r>
              <a:rPr lang="tr-TR" dirty="0"/>
              <a:t>⋅ </a:t>
            </a:r>
            <a:r>
              <a:rPr lang="tr-TR" i="1" dirty="0"/>
              <a:t>y </a:t>
            </a:r>
            <a:r>
              <a:rPr lang="tr-TR" dirty="0"/>
              <a:t>+ </a:t>
            </a:r>
            <a:r>
              <a:rPr lang="el-GR" i="1" dirty="0"/>
              <a:t>β</a:t>
            </a:r>
            <a:r>
              <a:rPr lang="el-GR" dirty="0"/>
              <a:t>)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44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B48E0B-CEB6-2C3E-8064-4A8199C0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1377D0"/>
                </a:solidFill>
              </a:rPr>
              <a:t>Summary</a:t>
            </a:r>
            <a:endParaRPr lang="tr-TR" dirty="0">
              <a:solidFill>
                <a:srgbClr val="1377D0"/>
              </a:solidFill>
            </a:endParaRPr>
          </a:p>
        </p:txBody>
      </p:sp>
      <p:pic>
        <p:nvPicPr>
          <p:cNvPr id="5" name="İçerik Yer Tutucusu 4" descr="metin, ekran görüntüsü, yazı tipi, makbuz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742D4F73-ADEC-E861-4E1D-FFDBD4606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8450" y="2401094"/>
            <a:ext cx="9055100" cy="3200400"/>
          </a:xfrm>
        </p:spPr>
      </p:pic>
    </p:spTree>
    <p:extLst>
      <p:ext uri="{BB962C8B-B14F-4D97-AF65-F5344CB8AC3E}">
        <p14:creationId xmlns:p14="http://schemas.microsoft.com/office/powerpoint/2010/main" val="25269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715D5B-CD41-24EC-B81E-695DEFC1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1377D0"/>
                </a:solidFill>
              </a:rPr>
              <a:t>Kernel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92F87D-444E-B6C4-88FA-91B9C851A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Function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quatifies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similarity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two </a:t>
            </a:r>
            <a:r>
              <a:rPr lang="tr-TR" dirty="0" err="1"/>
              <a:t>observations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 err="1"/>
              <a:t>Mapping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dimensional</a:t>
            </a:r>
            <a:r>
              <a:rPr lang="tr-TR" dirty="0"/>
              <a:t> </a:t>
            </a:r>
            <a:r>
              <a:rPr lang="tr-TR" dirty="0" err="1"/>
              <a:t>space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dimesional</a:t>
            </a:r>
            <a:r>
              <a:rPr lang="tr-TR" dirty="0"/>
              <a:t> </a:t>
            </a:r>
            <a:r>
              <a:rPr lang="tr-TR" dirty="0" err="1"/>
              <a:t>space</a:t>
            </a:r>
            <a:r>
              <a:rPr lang="tr-TR" dirty="0"/>
              <a:t>. (Kernel </a:t>
            </a:r>
            <a:r>
              <a:rPr lang="tr-TR" dirty="0" err="1"/>
              <a:t>Trick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 err="1"/>
              <a:t>Types</a:t>
            </a:r>
            <a:r>
              <a:rPr lang="tr-TR" dirty="0"/>
              <a:t> of Kernel: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Linear</a:t>
            </a:r>
            <a:r>
              <a:rPr lang="tr-TR" dirty="0"/>
              <a:t> Kernel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Polynomial</a:t>
            </a:r>
            <a:r>
              <a:rPr lang="tr-TR" dirty="0"/>
              <a:t> Kernel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Sigmoid Kernel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err="1"/>
              <a:t>Gaussian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RBF Kernel</a:t>
            </a:r>
          </a:p>
        </p:txBody>
      </p:sp>
    </p:spTree>
    <p:extLst>
      <p:ext uri="{BB962C8B-B14F-4D97-AF65-F5344CB8AC3E}">
        <p14:creationId xmlns:p14="http://schemas.microsoft.com/office/powerpoint/2010/main" val="267541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418</Words>
  <Application>Microsoft Macintosh PowerPoint</Application>
  <PresentationFormat>Geniş ekran</PresentationFormat>
  <Paragraphs>48</Paragraphs>
  <Slides>11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Teması</vt:lpstr>
      <vt:lpstr>Trading With ML: Classification and SVM </vt:lpstr>
      <vt:lpstr>Support Vector Machine (Maximum Margin Classifier)</vt:lpstr>
      <vt:lpstr>Support Vector Machine (Maximum Margin Classifier)</vt:lpstr>
      <vt:lpstr>1.  Hard Margin SVM (Linearly Separable Data)  </vt:lpstr>
      <vt:lpstr>2. Support Vectors</vt:lpstr>
      <vt:lpstr>3. Soft Margin SVM (Non-Separable Data)  </vt:lpstr>
      <vt:lpstr>4. Non-linear SVM (Kernel Trick)  </vt:lpstr>
      <vt:lpstr>Summary</vt:lpstr>
      <vt:lpstr>Kernel</vt:lpstr>
      <vt:lpstr>C Parameter</vt:lpstr>
      <vt:lpstr>Gamma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İrem Aslı Baş</dc:creator>
  <cp:lastModifiedBy>İrem Aslı Baş</cp:lastModifiedBy>
  <cp:revision>1</cp:revision>
  <dcterms:created xsi:type="dcterms:W3CDTF">2025-07-17T10:43:47Z</dcterms:created>
  <dcterms:modified xsi:type="dcterms:W3CDTF">2025-07-17T20:07:01Z</dcterms:modified>
</cp:coreProperties>
</file>