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7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4"/>
  </p:normalViewPr>
  <p:slideViewPr>
    <p:cSldViewPr snapToGrid="0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DC0B4-F92E-4BE5-9996-357A6242113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29793A-D210-4997-ABF6-B427C91328FF}">
      <dgm:prSet/>
      <dgm:spPr/>
      <dgm:t>
        <a:bodyPr/>
        <a:lstStyle/>
        <a:p>
          <a:r>
            <a:rPr lang="tr-TR"/>
            <a:t>Allocation of a data point to a predefined label.</a:t>
          </a:r>
          <a:endParaRPr lang="en-US"/>
        </a:p>
      </dgm:t>
    </dgm:pt>
    <dgm:pt modelId="{90FE959E-80CC-4EC8-A74D-D8DCC00F435F}" type="parTrans" cxnId="{E4D5E64C-CC2D-4126-A685-2AACA9FEF6F6}">
      <dgm:prSet/>
      <dgm:spPr/>
      <dgm:t>
        <a:bodyPr/>
        <a:lstStyle/>
        <a:p>
          <a:endParaRPr lang="en-US"/>
        </a:p>
      </dgm:t>
    </dgm:pt>
    <dgm:pt modelId="{5751F070-5843-4D58-A885-731C5B84B3D6}" type="sibTrans" cxnId="{E4D5E64C-CC2D-4126-A685-2AACA9FEF6F6}">
      <dgm:prSet/>
      <dgm:spPr/>
      <dgm:t>
        <a:bodyPr/>
        <a:lstStyle/>
        <a:p>
          <a:endParaRPr lang="en-US"/>
        </a:p>
      </dgm:t>
    </dgm:pt>
    <dgm:pt modelId="{DDD3D140-9B8D-4D7F-8CF8-5A4C4BF1C8CD}">
      <dgm:prSet/>
      <dgm:spPr/>
      <dgm:t>
        <a:bodyPr/>
        <a:lstStyle/>
        <a:p>
          <a:r>
            <a:rPr lang="tr-TR" b="1"/>
            <a:t>Binary Classification: </a:t>
          </a:r>
          <a:r>
            <a:rPr lang="tr-TR"/>
            <a:t>Categorization into two classes.</a:t>
          </a:r>
          <a:endParaRPr lang="en-US"/>
        </a:p>
      </dgm:t>
    </dgm:pt>
    <dgm:pt modelId="{39D76CAA-40CE-4FBF-80CF-F70E1A9B5B91}" type="parTrans" cxnId="{97B1156D-7291-4BFD-9104-2B0331A8110B}">
      <dgm:prSet/>
      <dgm:spPr/>
      <dgm:t>
        <a:bodyPr/>
        <a:lstStyle/>
        <a:p>
          <a:endParaRPr lang="en-US"/>
        </a:p>
      </dgm:t>
    </dgm:pt>
    <dgm:pt modelId="{7769F1A2-71D9-49A8-883B-453562FFA7E3}" type="sibTrans" cxnId="{97B1156D-7291-4BFD-9104-2B0331A8110B}">
      <dgm:prSet/>
      <dgm:spPr/>
      <dgm:t>
        <a:bodyPr/>
        <a:lstStyle/>
        <a:p>
          <a:endParaRPr lang="en-US"/>
        </a:p>
      </dgm:t>
    </dgm:pt>
    <dgm:pt modelId="{FB40F277-4553-4619-815A-1082E193979E}">
      <dgm:prSet/>
      <dgm:spPr/>
      <dgm:t>
        <a:bodyPr/>
        <a:lstStyle/>
        <a:p>
          <a:r>
            <a:rPr lang="tr-TR" b="1"/>
            <a:t>Multi Classification: </a:t>
          </a:r>
          <a:r>
            <a:rPr lang="tr-TR"/>
            <a:t>Categorization into more than two classes.</a:t>
          </a:r>
          <a:endParaRPr lang="en-US"/>
        </a:p>
      </dgm:t>
    </dgm:pt>
    <dgm:pt modelId="{ADE5A9BC-B96F-439A-87B0-D94C070CE118}" type="parTrans" cxnId="{8D7296A0-BEE3-40C2-BCDF-D7CF2733F2F5}">
      <dgm:prSet/>
      <dgm:spPr/>
      <dgm:t>
        <a:bodyPr/>
        <a:lstStyle/>
        <a:p>
          <a:endParaRPr lang="en-US"/>
        </a:p>
      </dgm:t>
    </dgm:pt>
    <dgm:pt modelId="{EDDADC83-A6C6-434C-BE1A-2F6CB04B1982}" type="sibTrans" cxnId="{8D7296A0-BEE3-40C2-BCDF-D7CF2733F2F5}">
      <dgm:prSet/>
      <dgm:spPr/>
      <dgm:t>
        <a:bodyPr/>
        <a:lstStyle/>
        <a:p>
          <a:endParaRPr lang="en-US"/>
        </a:p>
      </dgm:t>
    </dgm:pt>
    <dgm:pt modelId="{F823168D-49CC-F246-B4CE-5B8E4BA09E84}" type="pres">
      <dgm:prSet presAssocID="{D29DC0B4-F92E-4BE5-9996-357A624211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D1FC40-6679-AB43-B444-F9FEED19278E}" type="pres">
      <dgm:prSet presAssocID="{5629793A-D210-4997-ABF6-B427C91328FF}" presName="hierRoot1" presStyleCnt="0"/>
      <dgm:spPr/>
    </dgm:pt>
    <dgm:pt modelId="{704FA5E1-3110-DC42-958F-28C38562E6A9}" type="pres">
      <dgm:prSet presAssocID="{5629793A-D210-4997-ABF6-B427C91328FF}" presName="composite" presStyleCnt="0"/>
      <dgm:spPr/>
    </dgm:pt>
    <dgm:pt modelId="{2CA92E7F-4E6F-FC42-9FC1-91746C327966}" type="pres">
      <dgm:prSet presAssocID="{5629793A-D210-4997-ABF6-B427C91328FF}" presName="background" presStyleLbl="node0" presStyleIdx="0" presStyleCnt="3"/>
      <dgm:spPr/>
    </dgm:pt>
    <dgm:pt modelId="{C90B566A-12D6-3145-8886-AEF7C5D19660}" type="pres">
      <dgm:prSet presAssocID="{5629793A-D210-4997-ABF6-B427C91328FF}" presName="text" presStyleLbl="fgAcc0" presStyleIdx="0" presStyleCnt="3">
        <dgm:presLayoutVars>
          <dgm:chPref val="3"/>
        </dgm:presLayoutVars>
      </dgm:prSet>
      <dgm:spPr/>
    </dgm:pt>
    <dgm:pt modelId="{65B51A19-C901-8349-96D5-68B5C9224AF3}" type="pres">
      <dgm:prSet presAssocID="{5629793A-D210-4997-ABF6-B427C91328FF}" presName="hierChild2" presStyleCnt="0"/>
      <dgm:spPr/>
    </dgm:pt>
    <dgm:pt modelId="{D0153F50-8745-B349-AF01-AF63CD89B40B}" type="pres">
      <dgm:prSet presAssocID="{DDD3D140-9B8D-4D7F-8CF8-5A4C4BF1C8CD}" presName="hierRoot1" presStyleCnt="0"/>
      <dgm:spPr/>
    </dgm:pt>
    <dgm:pt modelId="{E7898B48-A21D-AC47-8C45-391825D317C8}" type="pres">
      <dgm:prSet presAssocID="{DDD3D140-9B8D-4D7F-8CF8-5A4C4BF1C8CD}" presName="composite" presStyleCnt="0"/>
      <dgm:spPr/>
    </dgm:pt>
    <dgm:pt modelId="{BA08ADE0-5CA5-E244-A69D-6853DF10B4DC}" type="pres">
      <dgm:prSet presAssocID="{DDD3D140-9B8D-4D7F-8CF8-5A4C4BF1C8CD}" presName="background" presStyleLbl="node0" presStyleIdx="1" presStyleCnt="3"/>
      <dgm:spPr/>
    </dgm:pt>
    <dgm:pt modelId="{633302CA-7B82-964F-86AC-480B817ABF07}" type="pres">
      <dgm:prSet presAssocID="{DDD3D140-9B8D-4D7F-8CF8-5A4C4BF1C8CD}" presName="text" presStyleLbl="fgAcc0" presStyleIdx="1" presStyleCnt="3">
        <dgm:presLayoutVars>
          <dgm:chPref val="3"/>
        </dgm:presLayoutVars>
      </dgm:prSet>
      <dgm:spPr/>
    </dgm:pt>
    <dgm:pt modelId="{3E9F77CB-B54A-FB4A-854F-9DFA93353153}" type="pres">
      <dgm:prSet presAssocID="{DDD3D140-9B8D-4D7F-8CF8-5A4C4BF1C8CD}" presName="hierChild2" presStyleCnt="0"/>
      <dgm:spPr/>
    </dgm:pt>
    <dgm:pt modelId="{CAEC36A6-8C9B-5D40-B1B7-DD7AF1A5B69D}" type="pres">
      <dgm:prSet presAssocID="{FB40F277-4553-4619-815A-1082E193979E}" presName="hierRoot1" presStyleCnt="0"/>
      <dgm:spPr/>
    </dgm:pt>
    <dgm:pt modelId="{29785F39-C6D9-894C-8E07-C01D75CC01E6}" type="pres">
      <dgm:prSet presAssocID="{FB40F277-4553-4619-815A-1082E193979E}" presName="composite" presStyleCnt="0"/>
      <dgm:spPr/>
    </dgm:pt>
    <dgm:pt modelId="{7D2405F3-15B0-814D-9DEC-EA54BE7F2745}" type="pres">
      <dgm:prSet presAssocID="{FB40F277-4553-4619-815A-1082E193979E}" presName="background" presStyleLbl="node0" presStyleIdx="2" presStyleCnt="3"/>
      <dgm:spPr/>
    </dgm:pt>
    <dgm:pt modelId="{7255B323-EB7A-484B-8ABE-E767A5D02B28}" type="pres">
      <dgm:prSet presAssocID="{FB40F277-4553-4619-815A-1082E193979E}" presName="text" presStyleLbl="fgAcc0" presStyleIdx="2" presStyleCnt="3">
        <dgm:presLayoutVars>
          <dgm:chPref val="3"/>
        </dgm:presLayoutVars>
      </dgm:prSet>
      <dgm:spPr/>
    </dgm:pt>
    <dgm:pt modelId="{0F4603AE-B335-0244-B61D-64312C5F7930}" type="pres">
      <dgm:prSet presAssocID="{FB40F277-4553-4619-815A-1082E193979E}" presName="hierChild2" presStyleCnt="0"/>
      <dgm:spPr/>
    </dgm:pt>
  </dgm:ptLst>
  <dgm:cxnLst>
    <dgm:cxn modelId="{47B21727-1D9B-4F4B-8F90-41A62B530BB1}" type="presOf" srcId="{5629793A-D210-4997-ABF6-B427C91328FF}" destId="{C90B566A-12D6-3145-8886-AEF7C5D19660}" srcOrd="0" destOrd="0" presId="urn:microsoft.com/office/officeart/2005/8/layout/hierarchy1"/>
    <dgm:cxn modelId="{CCA4B748-B0C3-9345-906C-F03E24F27603}" type="presOf" srcId="{FB40F277-4553-4619-815A-1082E193979E}" destId="{7255B323-EB7A-484B-8ABE-E767A5D02B28}" srcOrd="0" destOrd="0" presId="urn:microsoft.com/office/officeart/2005/8/layout/hierarchy1"/>
    <dgm:cxn modelId="{E4D5E64C-CC2D-4126-A685-2AACA9FEF6F6}" srcId="{D29DC0B4-F92E-4BE5-9996-357A6242113E}" destId="{5629793A-D210-4997-ABF6-B427C91328FF}" srcOrd="0" destOrd="0" parTransId="{90FE959E-80CC-4EC8-A74D-D8DCC00F435F}" sibTransId="{5751F070-5843-4D58-A885-731C5B84B3D6}"/>
    <dgm:cxn modelId="{97B1156D-7291-4BFD-9104-2B0331A8110B}" srcId="{D29DC0B4-F92E-4BE5-9996-357A6242113E}" destId="{DDD3D140-9B8D-4D7F-8CF8-5A4C4BF1C8CD}" srcOrd="1" destOrd="0" parTransId="{39D76CAA-40CE-4FBF-80CF-F70E1A9B5B91}" sibTransId="{7769F1A2-71D9-49A8-883B-453562FFA7E3}"/>
    <dgm:cxn modelId="{8D7296A0-BEE3-40C2-BCDF-D7CF2733F2F5}" srcId="{D29DC0B4-F92E-4BE5-9996-357A6242113E}" destId="{FB40F277-4553-4619-815A-1082E193979E}" srcOrd="2" destOrd="0" parTransId="{ADE5A9BC-B96F-439A-87B0-D94C070CE118}" sibTransId="{EDDADC83-A6C6-434C-BE1A-2F6CB04B1982}"/>
    <dgm:cxn modelId="{0220AFB5-D7F2-A34C-B0FD-FBE74BFDA05C}" type="presOf" srcId="{DDD3D140-9B8D-4D7F-8CF8-5A4C4BF1C8CD}" destId="{633302CA-7B82-964F-86AC-480B817ABF07}" srcOrd="0" destOrd="0" presId="urn:microsoft.com/office/officeart/2005/8/layout/hierarchy1"/>
    <dgm:cxn modelId="{6C5B38CE-C885-3647-9216-73E61A119DA0}" type="presOf" srcId="{D29DC0B4-F92E-4BE5-9996-357A6242113E}" destId="{F823168D-49CC-F246-B4CE-5B8E4BA09E84}" srcOrd="0" destOrd="0" presId="urn:microsoft.com/office/officeart/2005/8/layout/hierarchy1"/>
    <dgm:cxn modelId="{1A5FD55A-3FA1-D240-885D-6F34E21AD229}" type="presParOf" srcId="{F823168D-49CC-F246-B4CE-5B8E4BA09E84}" destId="{CCD1FC40-6679-AB43-B444-F9FEED19278E}" srcOrd="0" destOrd="0" presId="urn:microsoft.com/office/officeart/2005/8/layout/hierarchy1"/>
    <dgm:cxn modelId="{8CC9837F-12FE-1E4C-9657-07371A8CF1EA}" type="presParOf" srcId="{CCD1FC40-6679-AB43-B444-F9FEED19278E}" destId="{704FA5E1-3110-DC42-958F-28C38562E6A9}" srcOrd="0" destOrd="0" presId="urn:microsoft.com/office/officeart/2005/8/layout/hierarchy1"/>
    <dgm:cxn modelId="{F13B4ADF-0A8A-1E47-B0E7-0F1191F549B6}" type="presParOf" srcId="{704FA5E1-3110-DC42-958F-28C38562E6A9}" destId="{2CA92E7F-4E6F-FC42-9FC1-91746C327966}" srcOrd="0" destOrd="0" presId="urn:microsoft.com/office/officeart/2005/8/layout/hierarchy1"/>
    <dgm:cxn modelId="{8594802F-4D9C-C341-B685-3DD209FA18CF}" type="presParOf" srcId="{704FA5E1-3110-DC42-958F-28C38562E6A9}" destId="{C90B566A-12D6-3145-8886-AEF7C5D19660}" srcOrd="1" destOrd="0" presId="urn:microsoft.com/office/officeart/2005/8/layout/hierarchy1"/>
    <dgm:cxn modelId="{40EB2CC7-5CD1-ED42-BED4-14FE3AF7D2C6}" type="presParOf" srcId="{CCD1FC40-6679-AB43-B444-F9FEED19278E}" destId="{65B51A19-C901-8349-96D5-68B5C9224AF3}" srcOrd="1" destOrd="0" presId="urn:microsoft.com/office/officeart/2005/8/layout/hierarchy1"/>
    <dgm:cxn modelId="{382DF345-A5CE-E642-8DBA-CB411D505A75}" type="presParOf" srcId="{F823168D-49CC-F246-B4CE-5B8E4BA09E84}" destId="{D0153F50-8745-B349-AF01-AF63CD89B40B}" srcOrd="1" destOrd="0" presId="urn:microsoft.com/office/officeart/2005/8/layout/hierarchy1"/>
    <dgm:cxn modelId="{EAD11F78-E075-DC4F-895E-C9119189BBDA}" type="presParOf" srcId="{D0153F50-8745-B349-AF01-AF63CD89B40B}" destId="{E7898B48-A21D-AC47-8C45-391825D317C8}" srcOrd="0" destOrd="0" presId="urn:microsoft.com/office/officeart/2005/8/layout/hierarchy1"/>
    <dgm:cxn modelId="{BDC0D5D5-7935-534D-9BE4-EDAD5AA5CCA3}" type="presParOf" srcId="{E7898B48-A21D-AC47-8C45-391825D317C8}" destId="{BA08ADE0-5CA5-E244-A69D-6853DF10B4DC}" srcOrd="0" destOrd="0" presId="urn:microsoft.com/office/officeart/2005/8/layout/hierarchy1"/>
    <dgm:cxn modelId="{9FA1A189-C7EF-3F49-9E70-57EC14CBB550}" type="presParOf" srcId="{E7898B48-A21D-AC47-8C45-391825D317C8}" destId="{633302CA-7B82-964F-86AC-480B817ABF07}" srcOrd="1" destOrd="0" presId="urn:microsoft.com/office/officeart/2005/8/layout/hierarchy1"/>
    <dgm:cxn modelId="{DF8341FF-753F-8448-A2C7-2C777AB8480F}" type="presParOf" srcId="{D0153F50-8745-B349-AF01-AF63CD89B40B}" destId="{3E9F77CB-B54A-FB4A-854F-9DFA93353153}" srcOrd="1" destOrd="0" presId="urn:microsoft.com/office/officeart/2005/8/layout/hierarchy1"/>
    <dgm:cxn modelId="{4218B398-D926-0A45-9831-B2FE2DDD6ADE}" type="presParOf" srcId="{F823168D-49CC-F246-B4CE-5B8E4BA09E84}" destId="{CAEC36A6-8C9B-5D40-B1B7-DD7AF1A5B69D}" srcOrd="2" destOrd="0" presId="urn:microsoft.com/office/officeart/2005/8/layout/hierarchy1"/>
    <dgm:cxn modelId="{F974AD60-B37D-1645-BFCA-3FA1045C4AE1}" type="presParOf" srcId="{CAEC36A6-8C9B-5D40-B1B7-DD7AF1A5B69D}" destId="{29785F39-C6D9-894C-8E07-C01D75CC01E6}" srcOrd="0" destOrd="0" presId="urn:microsoft.com/office/officeart/2005/8/layout/hierarchy1"/>
    <dgm:cxn modelId="{7881B17A-C2FB-A142-90C0-B5E1E433778C}" type="presParOf" srcId="{29785F39-C6D9-894C-8E07-C01D75CC01E6}" destId="{7D2405F3-15B0-814D-9DEC-EA54BE7F2745}" srcOrd="0" destOrd="0" presId="urn:microsoft.com/office/officeart/2005/8/layout/hierarchy1"/>
    <dgm:cxn modelId="{47F7CCD2-2E1B-5A47-98DE-4E6AAE8D327A}" type="presParOf" srcId="{29785F39-C6D9-894C-8E07-C01D75CC01E6}" destId="{7255B323-EB7A-484B-8ABE-E767A5D02B28}" srcOrd="1" destOrd="0" presId="urn:microsoft.com/office/officeart/2005/8/layout/hierarchy1"/>
    <dgm:cxn modelId="{27133B52-C700-214D-828B-E8ED26E89100}" type="presParOf" srcId="{CAEC36A6-8C9B-5D40-B1B7-DD7AF1A5B69D}" destId="{0F4603AE-B335-0244-B61D-64312C5F793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8198A3-93DE-4F7B-9D04-4927442B659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14191E-100A-4491-A336-F3094E8D9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Size of training data</a:t>
          </a:r>
        </a:p>
      </dgm:t>
    </dgm:pt>
    <dgm:pt modelId="{29DD7C1A-7D85-468B-A155-CEB19EB54DCB}" type="parTrans" cxnId="{E7EB6E15-877A-4F7A-8887-29B6AA9A0996}">
      <dgm:prSet/>
      <dgm:spPr/>
      <dgm:t>
        <a:bodyPr/>
        <a:lstStyle/>
        <a:p>
          <a:endParaRPr lang="en-US"/>
        </a:p>
      </dgm:t>
    </dgm:pt>
    <dgm:pt modelId="{42BE2696-AE63-4FF6-9406-F0D7EE939EFC}" type="sibTrans" cxnId="{E7EB6E15-877A-4F7A-8887-29B6AA9A0996}">
      <dgm:prSet/>
      <dgm:spPr/>
      <dgm:t>
        <a:bodyPr/>
        <a:lstStyle/>
        <a:p>
          <a:endParaRPr lang="en-US"/>
        </a:p>
      </dgm:t>
    </dgm:pt>
    <dgm:pt modelId="{D8647A46-C68A-4800-AEDF-CD36D19E63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Independence of features set</a:t>
          </a:r>
        </a:p>
      </dgm:t>
    </dgm:pt>
    <dgm:pt modelId="{3FD95877-1F92-4A61-B7F3-1A07C19055A9}" type="parTrans" cxnId="{32CFCFFE-D7F2-4B8F-A58F-A1A5C99F3358}">
      <dgm:prSet/>
      <dgm:spPr/>
      <dgm:t>
        <a:bodyPr/>
        <a:lstStyle/>
        <a:p>
          <a:endParaRPr lang="en-US"/>
        </a:p>
      </dgm:t>
    </dgm:pt>
    <dgm:pt modelId="{0B9E6A2B-606F-47A7-85E8-CE5018461D16}" type="sibTrans" cxnId="{32CFCFFE-D7F2-4B8F-A58F-A1A5C99F3358}">
      <dgm:prSet/>
      <dgm:spPr/>
      <dgm:t>
        <a:bodyPr/>
        <a:lstStyle/>
        <a:p>
          <a:endParaRPr lang="en-US"/>
        </a:p>
      </dgm:t>
    </dgm:pt>
    <dgm:pt modelId="{DEDA6A82-C411-4AE2-B636-347A07C574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System speed</a:t>
          </a:r>
        </a:p>
      </dgm:t>
    </dgm:pt>
    <dgm:pt modelId="{552187C1-A0BD-489E-BADB-CE8DC45890E6}" type="parTrans" cxnId="{6C9E07B1-ACE5-4E6E-B5C1-EBA098A547B9}">
      <dgm:prSet/>
      <dgm:spPr/>
      <dgm:t>
        <a:bodyPr/>
        <a:lstStyle/>
        <a:p>
          <a:endParaRPr lang="en-US"/>
        </a:p>
      </dgm:t>
    </dgm:pt>
    <dgm:pt modelId="{EB4B3BB1-30D0-4E65-A1ED-6060E8B6EDCB}" type="sibTrans" cxnId="{6C9E07B1-ACE5-4E6E-B5C1-EBA098A547B9}">
      <dgm:prSet/>
      <dgm:spPr/>
      <dgm:t>
        <a:bodyPr/>
        <a:lstStyle/>
        <a:p>
          <a:endParaRPr lang="en-US"/>
        </a:p>
      </dgm:t>
    </dgm:pt>
    <dgm:pt modelId="{EDF1ABEB-FBC9-4739-9B13-FB339B82454C}" type="pres">
      <dgm:prSet presAssocID="{678198A3-93DE-4F7B-9D04-4927442B6592}" presName="root" presStyleCnt="0">
        <dgm:presLayoutVars>
          <dgm:dir/>
          <dgm:resizeHandles val="exact"/>
        </dgm:presLayoutVars>
      </dgm:prSet>
      <dgm:spPr/>
    </dgm:pt>
    <dgm:pt modelId="{48417DF9-0544-4C9E-933A-FE779AD175B2}" type="pres">
      <dgm:prSet presAssocID="{9F14191E-100A-4491-A336-F3094E8D9619}" presName="compNode" presStyleCnt="0"/>
      <dgm:spPr/>
    </dgm:pt>
    <dgm:pt modelId="{CD12F45F-A7E9-449D-994F-C7EE0F275475}" type="pres">
      <dgm:prSet presAssocID="{9F14191E-100A-4491-A336-F3094E8D96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FC963D3-786D-45F1-A3B7-23B0122D16AC}" type="pres">
      <dgm:prSet presAssocID="{9F14191E-100A-4491-A336-F3094E8D9619}" presName="spaceRect" presStyleCnt="0"/>
      <dgm:spPr/>
    </dgm:pt>
    <dgm:pt modelId="{E2974C17-5DBF-4C42-9B9F-7E5C035AA866}" type="pres">
      <dgm:prSet presAssocID="{9F14191E-100A-4491-A336-F3094E8D9619}" presName="textRect" presStyleLbl="revTx" presStyleIdx="0" presStyleCnt="3">
        <dgm:presLayoutVars>
          <dgm:chMax val="1"/>
          <dgm:chPref val="1"/>
        </dgm:presLayoutVars>
      </dgm:prSet>
      <dgm:spPr/>
    </dgm:pt>
    <dgm:pt modelId="{4B6980E3-D7E5-419F-9496-2F29D0792936}" type="pres">
      <dgm:prSet presAssocID="{42BE2696-AE63-4FF6-9406-F0D7EE939EFC}" presName="sibTrans" presStyleCnt="0"/>
      <dgm:spPr/>
    </dgm:pt>
    <dgm:pt modelId="{8F944C67-F7E2-4A2F-A2AD-D29654888EB2}" type="pres">
      <dgm:prSet presAssocID="{D8647A46-C68A-4800-AEDF-CD36D19E6372}" presName="compNode" presStyleCnt="0"/>
      <dgm:spPr/>
    </dgm:pt>
    <dgm:pt modelId="{4A5D3BA2-FCC1-40B1-93E6-9FB859235504}" type="pres">
      <dgm:prSet presAssocID="{D8647A46-C68A-4800-AEDF-CD36D19E63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78B02151-8C3C-4894-9874-D8FD4F78D3D6}" type="pres">
      <dgm:prSet presAssocID="{D8647A46-C68A-4800-AEDF-CD36D19E6372}" presName="spaceRect" presStyleCnt="0"/>
      <dgm:spPr/>
    </dgm:pt>
    <dgm:pt modelId="{BB7DBD85-5C99-420B-A13C-1C9C1E27CD1E}" type="pres">
      <dgm:prSet presAssocID="{D8647A46-C68A-4800-AEDF-CD36D19E6372}" presName="textRect" presStyleLbl="revTx" presStyleIdx="1" presStyleCnt="3">
        <dgm:presLayoutVars>
          <dgm:chMax val="1"/>
          <dgm:chPref val="1"/>
        </dgm:presLayoutVars>
      </dgm:prSet>
      <dgm:spPr/>
    </dgm:pt>
    <dgm:pt modelId="{082C9860-8A82-4F5B-A6E3-054CE8784ABE}" type="pres">
      <dgm:prSet presAssocID="{0B9E6A2B-606F-47A7-85E8-CE5018461D16}" presName="sibTrans" presStyleCnt="0"/>
      <dgm:spPr/>
    </dgm:pt>
    <dgm:pt modelId="{88E3358B-6606-4416-AA7C-D474AF573FF1}" type="pres">
      <dgm:prSet presAssocID="{DEDA6A82-C411-4AE2-B636-347A07C574BE}" presName="compNode" presStyleCnt="0"/>
      <dgm:spPr/>
    </dgm:pt>
    <dgm:pt modelId="{71002951-5356-4834-88D5-BE6C13CB5671}" type="pres">
      <dgm:prSet presAssocID="{DEDA6A82-C411-4AE2-B636-347A07C574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österge"/>
        </a:ext>
      </dgm:extLst>
    </dgm:pt>
    <dgm:pt modelId="{27B58F58-913F-4364-AE43-CE410B6C25F4}" type="pres">
      <dgm:prSet presAssocID="{DEDA6A82-C411-4AE2-B636-347A07C574BE}" presName="spaceRect" presStyleCnt="0"/>
      <dgm:spPr/>
    </dgm:pt>
    <dgm:pt modelId="{A1C6C847-F22A-4BD8-B535-09241EFA5E14}" type="pres">
      <dgm:prSet presAssocID="{DEDA6A82-C411-4AE2-B636-347A07C574B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554403-F15A-4DC5-A6F0-6D224433B294}" type="presOf" srcId="{9F14191E-100A-4491-A336-F3094E8D9619}" destId="{E2974C17-5DBF-4C42-9B9F-7E5C035AA866}" srcOrd="0" destOrd="0" presId="urn:microsoft.com/office/officeart/2018/2/layout/IconLabelList"/>
    <dgm:cxn modelId="{E7EB6E15-877A-4F7A-8887-29B6AA9A0996}" srcId="{678198A3-93DE-4F7B-9D04-4927442B6592}" destId="{9F14191E-100A-4491-A336-F3094E8D9619}" srcOrd="0" destOrd="0" parTransId="{29DD7C1A-7D85-468B-A155-CEB19EB54DCB}" sibTransId="{42BE2696-AE63-4FF6-9406-F0D7EE939EFC}"/>
    <dgm:cxn modelId="{B21E9F4F-20D3-4069-82BF-FB32AB720C62}" type="presOf" srcId="{DEDA6A82-C411-4AE2-B636-347A07C574BE}" destId="{A1C6C847-F22A-4BD8-B535-09241EFA5E14}" srcOrd="0" destOrd="0" presId="urn:microsoft.com/office/officeart/2018/2/layout/IconLabelList"/>
    <dgm:cxn modelId="{98487979-A2B7-47AF-A654-FEDC723AFB4F}" type="presOf" srcId="{D8647A46-C68A-4800-AEDF-CD36D19E6372}" destId="{BB7DBD85-5C99-420B-A13C-1C9C1E27CD1E}" srcOrd="0" destOrd="0" presId="urn:microsoft.com/office/officeart/2018/2/layout/IconLabelList"/>
    <dgm:cxn modelId="{6C9E07B1-ACE5-4E6E-B5C1-EBA098A547B9}" srcId="{678198A3-93DE-4F7B-9D04-4927442B6592}" destId="{DEDA6A82-C411-4AE2-B636-347A07C574BE}" srcOrd="2" destOrd="0" parTransId="{552187C1-A0BD-489E-BADB-CE8DC45890E6}" sibTransId="{EB4B3BB1-30D0-4E65-A1ED-6060E8B6EDCB}"/>
    <dgm:cxn modelId="{17640FCF-A1F2-4584-8E7C-7776571691EF}" type="presOf" srcId="{678198A3-93DE-4F7B-9D04-4927442B6592}" destId="{EDF1ABEB-FBC9-4739-9B13-FB339B82454C}" srcOrd="0" destOrd="0" presId="urn:microsoft.com/office/officeart/2018/2/layout/IconLabelList"/>
    <dgm:cxn modelId="{32CFCFFE-D7F2-4B8F-A58F-A1A5C99F3358}" srcId="{678198A3-93DE-4F7B-9D04-4927442B6592}" destId="{D8647A46-C68A-4800-AEDF-CD36D19E6372}" srcOrd="1" destOrd="0" parTransId="{3FD95877-1F92-4A61-B7F3-1A07C19055A9}" sibTransId="{0B9E6A2B-606F-47A7-85E8-CE5018461D16}"/>
    <dgm:cxn modelId="{3AB4274C-596E-4576-84C3-5E807DA31FB5}" type="presParOf" srcId="{EDF1ABEB-FBC9-4739-9B13-FB339B82454C}" destId="{48417DF9-0544-4C9E-933A-FE779AD175B2}" srcOrd="0" destOrd="0" presId="urn:microsoft.com/office/officeart/2018/2/layout/IconLabelList"/>
    <dgm:cxn modelId="{7D074912-1BC9-43D7-B23F-A43EEFB229A3}" type="presParOf" srcId="{48417DF9-0544-4C9E-933A-FE779AD175B2}" destId="{CD12F45F-A7E9-449D-994F-C7EE0F275475}" srcOrd="0" destOrd="0" presId="urn:microsoft.com/office/officeart/2018/2/layout/IconLabelList"/>
    <dgm:cxn modelId="{17ACE475-01CD-418B-8304-974DD7170ABE}" type="presParOf" srcId="{48417DF9-0544-4C9E-933A-FE779AD175B2}" destId="{7FC963D3-786D-45F1-A3B7-23B0122D16AC}" srcOrd="1" destOrd="0" presId="urn:microsoft.com/office/officeart/2018/2/layout/IconLabelList"/>
    <dgm:cxn modelId="{EF086430-2D6F-42EC-A7BA-96E71BFB1062}" type="presParOf" srcId="{48417DF9-0544-4C9E-933A-FE779AD175B2}" destId="{E2974C17-5DBF-4C42-9B9F-7E5C035AA866}" srcOrd="2" destOrd="0" presId="urn:microsoft.com/office/officeart/2018/2/layout/IconLabelList"/>
    <dgm:cxn modelId="{582F41A9-3951-4F31-9955-B8919B174561}" type="presParOf" srcId="{EDF1ABEB-FBC9-4739-9B13-FB339B82454C}" destId="{4B6980E3-D7E5-419F-9496-2F29D0792936}" srcOrd="1" destOrd="0" presId="urn:microsoft.com/office/officeart/2018/2/layout/IconLabelList"/>
    <dgm:cxn modelId="{30394FE4-BCFB-4674-B4B1-6C9A98FD5B6C}" type="presParOf" srcId="{EDF1ABEB-FBC9-4739-9B13-FB339B82454C}" destId="{8F944C67-F7E2-4A2F-A2AD-D29654888EB2}" srcOrd="2" destOrd="0" presId="urn:microsoft.com/office/officeart/2018/2/layout/IconLabelList"/>
    <dgm:cxn modelId="{D3973262-A821-40C7-B854-560F9A32D15E}" type="presParOf" srcId="{8F944C67-F7E2-4A2F-A2AD-D29654888EB2}" destId="{4A5D3BA2-FCC1-40B1-93E6-9FB859235504}" srcOrd="0" destOrd="0" presId="urn:microsoft.com/office/officeart/2018/2/layout/IconLabelList"/>
    <dgm:cxn modelId="{EB578B3B-BA31-4D3D-A50A-BE972F3D3822}" type="presParOf" srcId="{8F944C67-F7E2-4A2F-A2AD-D29654888EB2}" destId="{78B02151-8C3C-4894-9874-D8FD4F78D3D6}" srcOrd="1" destOrd="0" presId="urn:microsoft.com/office/officeart/2018/2/layout/IconLabelList"/>
    <dgm:cxn modelId="{7C4AE882-427E-46FD-A33B-2045A1996294}" type="presParOf" srcId="{8F944C67-F7E2-4A2F-A2AD-D29654888EB2}" destId="{BB7DBD85-5C99-420B-A13C-1C9C1E27CD1E}" srcOrd="2" destOrd="0" presId="urn:microsoft.com/office/officeart/2018/2/layout/IconLabelList"/>
    <dgm:cxn modelId="{F3D443B9-9F62-4D53-8A97-0CEB7DE76EF2}" type="presParOf" srcId="{EDF1ABEB-FBC9-4739-9B13-FB339B82454C}" destId="{082C9860-8A82-4F5B-A6E3-054CE8784ABE}" srcOrd="3" destOrd="0" presId="urn:microsoft.com/office/officeart/2018/2/layout/IconLabelList"/>
    <dgm:cxn modelId="{B828C193-6065-44DB-996C-959BD3468C94}" type="presParOf" srcId="{EDF1ABEB-FBC9-4739-9B13-FB339B82454C}" destId="{88E3358B-6606-4416-AA7C-D474AF573FF1}" srcOrd="4" destOrd="0" presId="urn:microsoft.com/office/officeart/2018/2/layout/IconLabelList"/>
    <dgm:cxn modelId="{5283DBFF-BF33-466F-B307-7829A2F0E1CF}" type="presParOf" srcId="{88E3358B-6606-4416-AA7C-D474AF573FF1}" destId="{71002951-5356-4834-88D5-BE6C13CB5671}" srcOrd="0" destOrd="0" presId="urn:microsoft.com/office/officeart/2018/2/layout/IconLabelList"/>
    <dgm:cxn modelId="{1C7D88C5-7AEE-40D2-8595-D31629AC009C}" type="presParOf" srcId="{88E3358B-6606-4416-AA7C-D474AF573FF1}" destId="{27B58F58-913F-4364-AE43-CE410B6C25F4}" srcOrd="1" destOrd="0" presId="urn:microsoft.com/office/officeart/2018/2/layout/IconLabelList"/>
    <dgm:cxn modelId="{9907C0FB-965E-4F81-8580-076227F08DFF}" type="presParOf" srcId="{88E3358B-6606-4416-AA7C-D474AF573FF1}" destId="{A1C6C847-F22A-4BD8-B535-09241EFA5E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E45E1-5B74-4B4B-89B8-454A95AA471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3A2BF1-114C-4FE1-8210-DAE0C673B5D4}">
      <dgm:prSet/>
      <dgm:spPr/>
      <dgm:t>
        <a:bodyPr/>
        <a:lstStyle/>
        <a:p>
          <a:r>
            <a:rPr lang="tr-TR"/>
            <a:t>K-nearest Neighbours Algorithm (KNN)</a:t>
          </a:r>
          <a:endParaRPr lang="en-US"/>
        </a:p>
      </dgm:t>
    </dgm:pt>
    <dgm:pt modelId="{7A2A8A4A-D0AF-4FC5-996A-086F598069C5}" type="parTrans" cxnId="{63A7EA5D-1F92-4C0C-9207-1911565A4B7B}">
      <dgm:prSet/>
      <dgm:spPr/>
      <dgm:t>
        <a:bodyPr/>
        <a:lstStyle/>
        <a:p>
          <a:endParaRPr lang="en-US"/>
        </a:p>
      </dgm:t>
    </dgm:pt>
    <dgm:pt modelId="{B596BA57-CC70-4AE2-A2E0-39A909D20DD9}" type="sibTrans" cxnId="{63A7EA5D-1F92-4C0C-9207-1911565A4B7B}">
      <dgm:prSet/>
      <dgm:spPr/>
      <dgm:t>
        <a:bodyPr/>
        <a:lstStyle/>
        <a:p>
          <a:endParaRPr lang="en-US"/>
        </a:p>
      </dgm:t>
    </dgm:pt>
    <dgm:pt modelId="{1C5D0E46-973C-4428-B136-81436031E459}">
      <dgm:prSet/>
      <dgm:spPr/>
      <dgm:t>
        <a:bodyPr/>
        <a:lstStyle/>
        <a:p>
          <a:r>
            <a:rPr lang="tr-TR"/>
            <a:t>Random Forest Using Decision Trees</a:t>
          </a:r>
          <a:endParaRPr lang="en-US"/>
        </a:p>
      </dgm:t>
    </dgm:pt>
    <dgm:pt modelId="{8F150650-93CA-4F1C-B7BA-94EB8102D529}" type="parTrans" cxnId="{FC95E662-106C-46CF-B5B9-F58F6DB86C6E}">
      <dgm:prSet/>
      <dgm:spPr/>
      <dgm:t>
        <a:bodyPr/>
        <a:lstStyle/>
        <a:p>
          <a:endParaRPr lang="en-US"/>
        </a:p>
      </dgm:t>
    </dgm:pt>
    <dgm:pt modelId="{65474B8A-1754-4D29-835B-D4D0EDAE4300}" type="sibTrans" cxnId="{FC95E662-106C-46CF-B5B9-F58F6DB86C6E}">
      <dgm:prSet/>
      <dgm:spPr/>
      <dgm:t>
        <a:bodyPr/>
        <a:lstStyle/>
        <a:p>
          <a:endParaRPr lang="en-US"/>
        </a:p>
      </dgm:t>
    </dgm:pt>
    <dgm:pt modelId="{EB74789D-52D0-4534-B2C1-881474CFABBA}">
      <dgm:prSet/>
      <dgm:spPr/>
      <dgm:t>
        <a:bodyPr/>
        <a:lstStyle/>
        <a:p>
          <a:r>
            <a:rPr lang="tr-TR"/>
            <a:t>Artificial Neural Network (ANN)</a:t>
          </a:r>
          <a:endParaRPr lang="en-US"/>
        </a:p>
      </dgm:t>
    </dgm:pt>
    <dgm:pt modelId="{C54F4C25-501D-4CF5-A4AD-9DA0ABD55288}" type="parTrans" cxnId="{61010401-3DA3-4C2D-9309-E3645F862E20}">
      <dgm:prSet/>
      <dgm:spPr/>
      <dgm:t>
        <a:bodyPr/>
        <a:lstStyle/>
        <a:p>
          <a:endParaRPr lang="en-US"/>
        </a:p>
      </dgm:t>
    </dgm:pt>
    <dgm:pt modelId="{C114CD87-96AE-4B2C-9879-DC9668C47E4B}" type="sibTrans" cxnId="{61010401-3DA3-4C2D-9309-E3645F862E20}">
      <dgm:prSet/>
      <dgm:spPr/>
      <dgm:t>
        <a:bodyPr/>
        <a:lstStyle/>
        <a:p>
          <a:endParaRPr lang="en-US"/>
        </a:p>
      </dgm:t>
    </dgm:pt>
    <dgm:pt modelId="{2AD65527-2DCB-4AB4-A96A-4799D5088134}">
      <dgm:prSet/>
      <dgm:spPr/>
      <dgm:t>
        <a:bodyPr/>
        <a:lstStyle/>
        <a:p>
          <a:r>
            <a:rPr lang="tr-TR"/>
            <a:t>Naive Bayes Classification</a:t>
          </a:r>
          <a:endParaRPr lang="en-US"/>
        </a:p>
      </dgm:t>
    </dgm:pt>
    <dgm:pt modelId="{9B2008C4-C3A0-4637-9B62-F60BD7210F0E}" type="parTrans" cxnId="{B51AB7C6-B869-4761-96FB-C6E23F61A3D0}">
      <dgm:prSet/>
      <dgm:spPr/>
      <dgm:t>
        <a:bodyPr/>
        <a:lstStyle/>
        <a:p>
          <a:endParaRPr lang="en-US"/>
        </a:p>
      </dgm:t>
    </dgm:pt>
    <dgm:pt modelId="{3BFC8548-4906-4A6F-BB79-49FFE96640E5}" type="sibTrans" cxnId="{B51AB7C6-B869-4761-96FB-C6E23F61A3D0}">
      <dgm:prSet/>
      <dgm:spPr/>
      <dgm:t>
        <a:bodyPr/>
        <a:lstStyle/>
        <a:p>
          <a:endParaRPr lang="en-US"/>
        </a:p>
      </dgm:t>
    </dgm:pt>
    <dgm:pt modelId="{A2E76E4C-1AFC-C64B-B264-5F6FB2646045}" type="pres">
      <dgm:prSet presAssocID="{CFFE45E1-5B74-4B4B-89B8-454A95AA471D}" presName="matrix" presStyleCnt="0">
        <dgm:presLayoutVars>
          <dgm:chMax val="1"/>
          <dgm:dir/>
          <dgm:resizeHandles val="exact"/>
        </dgm:presLayoutVars>
      </dgm:prSet>
      <dgm:spPr/>
    </dgm:pt>
    <dgm:pt modelId="{35971398-A208-2249-BE36-3F4271AD2345}" type="pres">
      <dgm:prSet presAssocID="{CFFE45E1-5B74-4B4B-89B8-454A95AA471D}" presName="diamond" presStyleLbl="bgShp" presStyleIdx="0" presStyleCnt="1"/>
      <dgm:spPr/>
    </dgm:pt>
    <dgm:pt modelId="{A6D0799C-7EF0-BA48-AA78-9EB97B79841D}" type="pres">
      <dgm:prSet presAssocID="{CFFE45E1-5B74-4B4B-89B8-454A95AA471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4989835-42EB-E040-921A-B20B6625282F}" type="pres">
      <dgm:prSet presAssocID="{CFFE45E1-5B74-4B4B-89B8-454A95AA471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4FED3CE-55E9-B64E-B1DF-E8D983A1D2BA}" type="pres">
      <dgm:prSet presAssocID="{CFFE45E1-5B74-4B4B-89B8-454A95AA471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017E773-221F-CB45-95DF-5E0C705E96F3}" type="pres">
      <dgm:prSet presAssocID="{CFFE45E1-5B74-4B4B-89B8-454A95AA471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1010401-3DA3-4C2D-9309-E3645F862E20}" srcId="{CFFE45E1-5B74-4B4B-89B8-454A95AA471D}" destId="{EB74789D-52D0-4534-B2C1-881474CFABBA}" srcOrd="2" destOrd="0" parTransId="{C54F4C25-501D-4CF5-A4AD-9DA0ABD55288}" sibTransId="{C114CD87-96AE-4B2C-9879-DC9668C47E4B}"/>
    <dgm:cxn modelId="{63A7EA5D-1F92-4C0C-9207-1911565A4B7B}" srcId="{CFFE45E1-5B74-4B4B-89B8-454A95AA471D}" destId="{5C3A2BF1-114C-4FE1-8210-DAE0C673B5D4}" srcOrd="0" destOrd="0" parTransId="{7A2A8A4A-D0AF-4FC5-996A-086F598069C5}" sibTransId="{B596BA57-CC70-4AE2-A2E0-39A909D20DD9}"/>
    <dgm:cxn modelId="{FC95E662-106C-46CF-B5B9-F58F6DB86C6E}" srcId="{CFFE45E1-5B74-4B4B-89B8-454A95AA471D}" destId="{1C5D0E46-973C-4428-B136-81436031E459}" srcOrd="1" destOrd="0" parTransId="{8F150650-93CA-4F1C-B7BA-94EB8102D529}" sibTransId="{65474B8A-1754-4D29-835B-D4D0EDAE4300}"/>
    <dgm:cxn modelId="{B4123164-3E62-4A48-A740-8D985C683D05}" type="presOf" srcId="{2AD65527-2DCB-4AB4-A96A-4799D5088134}" destId="{B017E773-221F-CB45-95DF-5E0C705E96F3}" srcOrd="0" destOrd="0" presId="urn:microsoft.com/office/officeart/2005/8/layout/matrix3"/>
    <dgm:cxn modelId="{62B5D69A-11E8-E746-A230-D535C24B8123}" type="presOf" srcId="{EB74789D-52D0-4534-B2C1-881474CFABBA}" destId="{D4FED3CE-55E9-B64E-B1DF-E8D983A1D2BA}" srcOrd="0" destOrd="0" presId="urn:microsoft.com/office/officeart/2005/8/layout/matrix3"/>
    <dgm:cxn modelId="{FEE201AA-0229-164E-A63C-33773EE3503B}" type="presOf" srcId="{CFFE45E1-5B74-4B4B-89B8-454A95AA471D}" destId="{A2E76E4C-1AFC-C64B-B264-5F6FB2646045}" srcOrd="0" destOrd="0" presId="urn:microsoft.com/office/officeart/2005/8/layout/matrix3"/>
    <dgm:cxn modelId="{EEBF75BA-9A07-7842-8DF6-144B926EEBA4}" type="presOf" srcId="{1C5D0E46-973C-4428-B136-81436031E459}" destId="{C4989835-42EB-E040-921A-B20B6625282F}" srcOrd="0" destOrd="0" presId="urn:microsoft.com/office/officeart/2005/8/layout/matrix3"/>
    <dgm:cxn modelId="{B51AB7C6-B869-4761-96FB-C6E23F61A3D0}" srcId="{CFFE45E1-5B74-4B4B-89B8-454A95AA471D}" destId="{2AD65527-2DCB-4AB4-A96A-4799D5088134}" srcOrd="3" destOrd="0" parTransId="{9B2008C4-C3A0-4637-9B62-F60BD7210F0E}" sibTransId="{3BFC8548-4906-4A6F-BB79-49FFE96640E5}"/>
    <dgm:cxn modelId="{B6DFA7D9-9998-6041-BBB0-691FB6609251}" type="presOf" srcId="{5C3A2BF1-114C-4FE1-8210-DAE0C673B5D4}" destId="{A6D0799C-7EF0-BA48-AA78-9EB97B79841D}" srcOrd="0" destOrd="0" presId="urn:microsoft.com/office/officeart/2005/8/layout/matrix3"/>
    <dgm:cxn modelId="{BD9DE3A2-C9B5-044E-AE78-467B9995211D}" type="presParOf" srcId="{A2E76E4C-1AFC-C64B-B264-5F6FB2646045}" destId="{35971398-A208-2249-BE36-3F4271AD2345}" srcOrd="0" destOrd="0" presId="urn:microsoft.com/office/officeart/2005/8/layout/matrix3"/>
    <dgm:cxn modelId="{97445844-D31A-AD4A-A67A-3A117AD9B88D}" type="presParOf" srcId="{A2E76E4C-1AFC-C64B-B264-5F6FB2646045}" destId="{A6D0799C-7EF0-BA48-AA78-9EB97B79841D}" srcOrd="1" destOrd="0" presId="urn:microsoft.com/office/officeart/2005/8/layout/matrix3"/>
    <dgm:cxn modelId="{D3DC70C0-5689-1E4E-92D2-8CB781ED00BF}" type="presParOf" srcId="{A2E76E4C-1AFC-C64B-B264-5F6FB2646045}" destId="{C4989835-42EB-E040-921A-B20B6625282F}" srcOrd="2" destOrd="0" presId="urn:microsoft.com/office/officeart/2005/8/layout/matrix3"/>
    <dgm:cxn modelId="{BBBBE1AE-94A1-FE41-B484-09950FA7B7C3}" type="presParOf" srcId="{A2E76E4C-1AFC-C64B-B264-5F6FB2646045}" destId="{D4FED3CE-55E9-B64E-B1DF-E8D983A1D2BA}" srcOrd="3" destOrd="0" presId="urn:microsoft.com/office/officeart/2005/8/layout/matrix3"/>
    <dgm:cxn modelId="{934B23E7-92FA-D84F-9611-25477A554ED5}" type="presParOf" srcId="{A2E76E4C-1AFC-C64B-B264-5F6FB2646045}" destId="{B017E773-221F-CB45-95DF-5E0C705E96F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92E7F-4E6F-FC42-9FC1-91746C327966}">
      <dsp:nvSpPr>
        <dsp:cNvPr id="0" name=""/>
        <dsp:cNvSpPr/>
      </dsp:nvSpPr>
      <dsp:spPr>
        <a:xfrm>
          <a:off x="0" y="735245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B566A-12D6-3145-8886-AEF7C5D19660}">
      <dsp:nvSpPr>
        <dsp:cNvPr id="0" name=""/>
        <dsp:cNvSpPr/>
      </dsp:nvSpPr>
      <dsp:spPr>
        <a:xfrm>
          <a:off x="340341" y="1058570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/>
            <a:t>Allocation of a data point to a predefined label.</a:t>
          </a:r>
          <a:endParaRPr lang="en-US" sz="2400" kern="1200"/>
        </a:p>
      </dsp:txBody>
      <dsp:txXfrm>
        <a:off x="397310" y="1115539"/>
        <a:ext cx="2949135" cy="1831113"/>
      </dsp:txXfrm>
    </dsp:sp>
    <dsp:sp modelId="{BA08ADE0-5CA5-E244-A69D-6853DF10B4DC}">
      <dsp:nvSpPr>
        <dsp:cNvPr id="0" name=""/>
        <dsp:cNvSpPr/>
      </dsp:nvSpPr>
      <dsp:spPr>
        <a:xfrm>
          <a:off x="3743756" y="735245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302CA-7B82-964F-86AC-480B817ABF07}">
      <dsp:nvSpPr>
        <dsp:cNvPr id="0" name=""/>
        <dsp:cNvSpPr/>
      </dsp:nvSpPr>
      <dsp:spPr>
        <a:xfrm>
          <a:off x="4084098" y="1058570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/>
            <a:t>Binary Classification: </a:t>
          </a:r>
          <a:r>
            <a:rPr lang="tr-TR" sz="2400" kern="1200"/>
            <a:t>Categorization into two classes.</a:t>
          </a:r>
          <a:endParaRPr lang="en-US" sz="2400" kern="1200"/>
        </a:p>
      </dsp:txBody>
      <dsp:txXfrm>
        <a:off x="4141067" y="1115539"/>
        <a:ext cx="2949135" cy="1831113"/>
      </dsp:txXfrm>
    </dsp:sp>
    <dsp:sp modelId="{7D2405F3-15B0-814D-9DEC-EA54BE7F2745}">
      <dsp:nvSpPr>
        <dsp:cNvPr id="0" name=""/>
        <dsp:cNvSpPr/>
      </dsp:nvSpPr>
      <dsp:spPr>
        <a:xfrm>
          <a:off x="7487513" y="735245"/>
          <a:ext cx="3063073" cy="1945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5B323-EB7A-484B-8ABE-E767A5D02B28}">
      <dsp:nvSpPr>
        <dsp:cNvPr id="0" name=""/>
        <dsp:cNvSpPr/>
      </dsp:nvSpPr>
      <dsp:spPr>
        <a:xfrm>
          <a:off x="7827855" y="1058570"/>
          <a:ext cx="3063073" cy="19450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/>
            <a:t>Multi Classification: </a:t>
          </a:r>
          <a:r>
            <a:rPr lang="tr-TR" sz="2400" kern="1200"/>
            <a:t>Categorization into more than two classes.</a:t>
          </a:r>
          <a:endParaRPr lang="en-US" sz="2400" kern="1200"/>
        </a:p>
      </dsp:txBody>
      <dsp:txXfrm>
        <a:off x="7884824" y="1115539"/>
        <a:ext cx="2949135" cy="183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2F45F-A7E9-449D-994F-C7EE0F275475}">
      <dsp:nvSpPr>
        <dsp:cNvPr id="0" name=""/>
        <dsp:cNvSpPr/>
      </dsp:nvSpPr>
      <dsp:spPr>
        <a:xfrm>
          <a:off x="936823" y="507074"/>
          <a:ext cx="1449205" cy="1449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4C17-5DBF-4C42-9B9F-7E5C035AA866}">
      <dsp:nvSpPr>
        <dsp:cNvPr id="0" name=""/>
        <dsp:cNvSpPr/>
      </dsp:nvSpPr>
      <dsp:spPr>
        <a:xfrm>
          <a:off x="51197" y="2339085"/>
          <a:ext cx="32204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Size of training data</a:t>
          </a:r>
        </a:p>
      </dsp:txBody>
      <dsp:txXfrm>
        <a:off x="51197" y="2339085"/>
        <a:ext cx="3220457" cy="720000"/>
      </dsp:txXfrm>
    </dsp:sp>
    <dsp:sp modelId="{4A5D3BA2-FCC1-40B1-93E6-9FB859235504}">
      <dsp:nvSpPr>
        <dsp:cNvPr id="0" name=""/>
        <dsp:cNvSpPr/>
      </dsp:nvSpPr>
      <dsp:spPr>
        <a:xfrm>
          <a:off x="4720861" y="507074"/>
          <a:ext cx="1449205" cy="1449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DBD85-5C99-420B-A13C-1C9C1E27CD1E}">
      <dsp:nvSpPr>
        <dsp:cNvPr id="0" name=""/>
        <dsp:cNvSpPr/>
      </dsp:nvSpPr>
      <dsp:spPr>
        <a:xfrm>
          <a:off x="3835235" y="2339085"/>
          <a:ext cx="32204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Independence of features set</a:t>
          </a:r>
        </a:p>
      </dsp:txBody>
      <dsp:txXfrm>
        <a:off x="3835235" y="2339085"/>
        <a:ext cx="3220457" cy="720000"/>
      </dsp:txXfrm>
    </dsp:sp>
    <dsp:sp modelId="{71002951-5356-4834-88D5-BE6C13CB5671}">
      <dsp:nvSpPr>
        <dsp:cNvPr id="0" name=""/>
        <dsp:cNvSpPr/>
      </dsp:nvSpPr>
      <dsp:spPr>
        <a:xfrm>
          <a:off x="8504898" y="507074"/>
          <a:ext cx="1449205" cy="1449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6C847-F22A-4BD8-B535-09241EFA5E14}">
      <dsp:nvSpPr>
        <dsp:cNvPr id="0" name=""/>
        <dsp:cNvSpPr/>
      </dsp:nvSpPr>
      <dsp:spPr>
        <a:xfrm>
          <a:off x="7619272" y="2339085"/>
          <a:ext cx="32204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System speed</a:t>
          </a:r>
        </a:p>
      </dsp:txBody>
      <dsp:txXfrm>
        <a:off x="7619272" y="2339085"/>
        <a:ext cx="322045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71398-A208-2249-BE36-3F4271AD2345}">
      <dsp:nvSpPr>
        <dsp:cNvPr id="0" name=""/>
        <dsp:cNvSpPr/>
      </dsp:nvSpPr>
      <dsp:spPr>
        <a:xfrm>
          <a:off x="1052577" y="0"/>
          <a:ext cx="5111260" cy="511126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0799C-7EF0-BA48-AA78-9EB97B79841D}">
      <dsp:nvSpPr>
        <dsp:cNvPr id="0" name=""/>
        <dsp:cNvSpPr/>
      </dsp:nvSpPr>
      <dsp:spPr>
        <a:xfrm>
          <a:off x="1538147" y="485569"/>
          <a:ext cx="1993391" cy="1993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K-nearest Neighbours Algorithm (KNN)</a:t>
          </a:r>
          <a:endParaRPr lang="en-US" sz="2100" kern="1200"/>
        </a:p>
      </dsp:txBody>
      <dsp:txXfrm>
        <a:off x="1635456" y="582878"/>
        <a:ext cx="1798773" cy="1798773"/>
      </dsp:txXfrm>
    </dsp:sp>
    <dsp:sp modelId="{C4989835-42EB-E040-921A-B20B6625282F}">
      <dsp:nvSpPr>
        <dsp:cNvPr id="0" name=""/>
        <dsp:cNvSpPr/>
      </dsp:nvSpPr>
      <dsp:spPr>
        <a:xfrm>
          <a:off x="3684876" y="485569"/>
          <a:ext cx="1993391" cy="1993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Random Forest Using Decision Trees</a:t>
          </a:r>
          <a:endParaRPr lang="en-US" sz="2100" kern="1200"/>
        </a:p>
      </dsp:txBody>
      <dsp:txXfrm>
        <a:off x="3782185" y="582878"/>
        <a:ext cx="1798773" cy="1798773"/>
      </dsp:txXfrm>
    </dsp:sp>
    <dsp:sp modelId="{D4FED3CE-55E9-B64E-B1DF-E8D983A1D2BA}">
      <dsp:nvSpPr>
        <dsp:cNvPr id="0" name=""/>
        <dsp:cNvSpPr/>
      </dsp:nvSpPr>
      <dsp:spPr>
        <a:xfrm>
          <a:off x="1538147" y="2632298"/>
          <a:ext cx="1993391" cy="1993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Artificial Neural Network (ANN)</a:t>
          </a:r>
          <a:endParaRPr lang="en-US" sz="2100" kern="1200"/>
        </a:p>
      </dsp:txBody>
      <dsp:txXfrm>
        <a:off x="1635456" y="2729607"/>
        <a:ext cx="1798773" cy="1798773"/>
      </dsp:txXfrm>
    </dsp:sp>
    <dsp:sp modelId="{B017E773-221F-CB45-95DF-5E0C705E96F3}">
      <dsp:nvSpPr>
        <dsp:cNvPr id="0" name=""/>
        <dsp:cNvSpPr/>
      </dsp:nvSpPr>
      <dsp:spPr>
        <a:xfrm>
          <a:off x="3684876" y="2632298"/>
          <a:ext cx="1993391" cy="19933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Naive Bayes Classification</a:t>
          </a:r>
          <a:endParaRPr lang="en-US" sz="2100" kern="1200"/>
        </a:p>
      </dsp:txBody>
      <dsp:txXfrm>
        <a:off x="3782185" y="2729607"/>
        <a:ext cx="1798773" cy="1798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17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69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44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2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8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2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7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9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12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5" r:id="rId6"/>
    <p:sldLayoutId id="2147483690" r:id="rId7"/>
    <p:sldLayoutId id="2147483691" r:id="rId8"/>
    <p:sldLayoutId id="2147483692" r:id="rId9"/>
    <p:sldLayoutId id="2147483694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9517CE-162E-557A-ECA6-EA924A84D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02091"/>
            <a:ext cx="3291840" cy="27702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700" dirty="0" err="1">
                <a:solidFill>
                  <a:srgbClr val="1377D0"/>
                </a:solidFill>
              </a:rPr>
              <a:t>Trading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With</a:t>
            </a:r>
            <a:r>
              <a:rPr lang="tr-TR" sz="3700" dirty="0">
                <a:solidFill>
                  <a:srgbClr val="1377D0"/>
                </a:solidFill>
              </a:rPr>
              <a:t> ML: </a:t>
            </a:r>
            <a:r>
              <a:rPr lang="tr-TR" sz="3700" dirty="0" err="1">
                <a:solidFill>
                  <a:srgbClr val="1377D0"/>
                </a:solidFill>
              </a:rPr>
              <a:t>Classification</a:t>
            </a:r>
            <a:r>
              <a:rPr lang="tr-TR" sz="3700" dirty="0">
                <a:solidFill>
                  <a:srgbClr val="1377D0"/>
                </a:solidFill>
              </a:rPr>
              <a:t> </a:t>
            </a:r>
            <a:r>
              <a:rPr lang="tr-TR" sz="3700" dirty="0" err="1">
                <a:solidFill>
                  <a:srgbClr val="1377D0"/>
                </a:solidFill>
              </a:rPr>
              <a:t>and</a:t>
            </a:r>
            <a:r>
              <a:rPr lang="tr-TR" sz="3700" dirty="0">
                <a:solidFill>
                  <a:srgbClr val="1377D0"/>
                </a:solidFill>
              </a:rPr>
              <a:t> SVM</a:t>
            </a:r>
            <a:br>
              <a:rPr lang="tr-TR" sz="3700" dirty="0">
                <a:solidFill>
                  <a:srgbClr val="1377D0"/>
                </a:solidFill>
              </a:rPr>
            </a:br>
            <a:endParaRPr lang="tr-TR" sz="3700" dirty="0">
              <a:solidFill>
                <a:srgbClr val="1377D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 descr="metin, grafik, yazı tipi, logo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ED4BC70-5CBC-A187-AF92-24035ADA0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984" y="1029286"/>
            <a:ext cx="7086600" cy="474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30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EF39EA-D971-017D-EA5D-23D29A45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377D0"/>
                </a:solidFill>
              </a:rPr>
              <a:t>Relative </a:t>
            </a:r>
            <a:r>
              <a:rPr lang="en-US" dirty="0" err="1">
                <a:solidFill>
                  <a:srgbClr val="1377D0"/>
                </a:solidFill>
              </a:rPr>
              <a:t>Strenght</a:t>
            </a:r>
            <a:r>
              <a:rPr lang="en-US" dirty="0">
                <a:solidFill>
                  <a:srgbClr val="1377D0"/>
                </a:solidFill>
              </a:rPr>
              <a:t> Index (RSI)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BE701C-923A-F096-445E-AAE1D3F3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3472"/>
            <a:ext cx="5435008" cy="3566160"/>
          </a:xfrm>
        </p:spPr>
        <p:txBody>
          <a:bodyPr/>
          <a:lstStyle/>
          <a:p>
            <a:pPr>
              <a:buClr>
                <a:srgbClr val="1377D0"/>
              </a:buClr>
            </a:pPr>
            <a:r>
              <a:rPr lang="tr-TR" dirty="0" err="1"/>
              <a:t>Measures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strenght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stock</a:t>
            </a:r>
            <a:endParaRPr lang="tr-TR" dirty="0"/>
          </a:p>
          <a:p>
            <a:pPr>
              <a:buClr>
                <a:srgbClr val="1377D0"/>
              </a:buClr>
            </a:pPr>
            <a:r>
              <a:rPr lang="tr-TR" dirty="0"/>
              <a:t>Momentum </a:t>
            </a:r>
            <a:r>
              <a:rPr lang="tr-TR" dirty="0" err="1"/>
              <a:t>oscillation</a:t>
            </a:r>
            <a:endParaRPr lang="tr-TR" dirty="0"/>
          </a:p>
          <a:p>
            <a:pPr>
              <a:buClr>
                <a:srgbClr val="1377D0"/>
              </a:buClr>
            </a:pPr>
            <a:r>
              <a:rPr lang="tr-TR" dirty="0"/>
              <a:t>0-100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Typically</a:t>
            </a:r>
            <a:r>
              <a:rPr lang="tr-TR" dirty="0"/>
              <a:t>, a time </a:t>
            </a:r>
            <a:r>
              <a:rPr lang="tr-TR" dirty="0" err="1"/>
              <a:t>frame</a:t>
            </a:r>
            <a:r>
              <a:rPr lang="tr-TR" dirty="0"/>
              <a:t> of 14 </a:t>
            </a:r>
            <a:r>
              <a:rPr lang="tr-TR" dirty="0" err="1"/>
              <a:t>days</a:t>
            </a:r>
            <a:r>
              <a:rPr lang="tr-TR" dirty="0"/>
              <a:t> is </a:t>
            </a:r>
            <a:r>
              <a:rPr lang="tr-TR" dirty="0" err="1"/>
              <a:t>used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measure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indicator</a:t>
            </a:r>
            <a:endParaRPr lang="tr-TR" dirty="0"/>
          </a:p>
          <a:p>
            <a:pPr>
              <a:buClr>
                <a:srgbClr val="1377D0"/>
              </a:buClr>
            </a:pPr>
            <a:endParaRPr lang="tr-TR" dirty="0"/>
          </a:p>
          <a:p>
            <a:pPr>
              <a:buClr>
                <a:srgbClr val="1377D0"/>
              </a:buClr>
            </a:pPr>
            <a:endParaRPr lang="tr-TR" dirty="0"/>
          </a:p>
        </p:txBody>
      </p:sp>
      <p:pic>
        <p:nvPicPr>
          <p:cNvPr id="4" name="Resim 3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101C984-5BF4-24D1-72BA-F57637544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0"/>
          <a:stretch>
            <a:fillRect/>
          </a:stretch>
        </p:blipFill>
        <p:spPr>
          <a:xfrm>
            <a:off x="574531" y="2793305"/>
            <a:ext cx="5287649" cy="264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B30C806-900E-C489-D566-226B1D9F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021843"/>
            <a:ext cx="2403746" cy="18242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1377D0"/>
                </a:solidFill>
              </a:rPr>
              <a:t>Relative </a:t>
            </a:r>
            <a:r>
              <a:rPr lang="en-US" sz="3200" dirty="0" err="1">
                <a:solidFill>
                  <a:srgbClr val="1377D0"/>
                </a:solidFill>
              </a:rPr>
              <a:t>Strenght</a:t>
            </a:r>
            <a:r>
              <a:rPr lang="en-US" sz="3200" dirty="0">
                <a:solidFill>
                  <a:srgbClr val="1377D0"/>
                </a:solidFill>
              </a:rPr>
              <a:t> Index (RSI)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İçerik Yer Tutucusu 4" descr="metin, çizgi, diyagram, öykü gelişim çizgisi; kumpas; grafiğini çıkarm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0F7FB1C-A941-40AA-68AE-A87966A2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140" y="1954098"/>
            <a:ext cx="7670789" cy="387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8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635764-B2E7-3EA7-0BE7-93B9AD69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1377D0"/>
                </a:solidFill>
              </a:rPr>
              <a:t>Simple </a:t>
            </a:r>
            <a:r>
              <a:rPr lang="tr-TR" dirty="0" err="1">
                <a:solidFill>
                  <a:srgbClr val="1377D0"/>
                </a:solidFill>
              </a:rPr>
              <a:t>Moving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Average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EF579F-7BDB-AEFF-4C34-98B9F00F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052" y="2633472"/>
            <a:ext cx="5377956" cy="3566160"/>
          </a:xfrm>
        </p:spPr>
        <p:txBody>
          <a:bodyPr/>
          <a:lstStyle/>
          <a:p>
            <a:pPr>
              <a:buClr>
                <a:srgbClr val="1377D0"/>
              </a:buClr>
            </a:pP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adding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average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of a </a:t>
            </a:r>
            <a:r>
              <a:rPr lang="tr-TR" dirty="0" err="1"/>
              <a:t>security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a </a:t>
            </a:r>
            <a:r>
              <a:rPr lang="tr-TR" dirty="0" err="1"/>
              <a:t>specific</a:t>
            </a:r>
            <a:r>
              <a:rPr lang="tr-TR" dirty="0"/>
              <a:t> </a:t>
            </a:r>
            <a:r>
              <a:rPr lang="tr-TR" dirty="0" err="1"/>
              <a:t>period</a:t>
            </a:r>
            <a:r>
              <a:rPr lang="tr-TR" dirty="0"/>
              <a:t> of time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moving</a:t>
            </a:r>
            <a:r>
              <a:rPr lang="tr-TR" dirty="0"/>
              <a:t> </a:t>
            </a:r>
            <a:r>
              <a:rPr lang="tr-TR" dirty="0" err="1"/>
              <a:t>averages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 on </a:t>
            </a:r>
            <a:r>
              <a:rPr lang="tr-TR" dirty="0" err="1"/>
              <a:t>closing</a:t>
            </a:r>
            <a:r>
              <a:rPr lang="tr-TR" dirty="0"/>
              <a:t> </a:t>
            </a:r>
            <a:r>
              <a:rPr lang="tr-TR" dirty="0" err="1"/>
              <a:t>price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metin, ekran görüntüsü, öykü gelişim çizgisi; kumpas; grafiğini çıkarma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4B4C1B5-AC2E-7E1A-3517-C6DC11D5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17" y="2613307"/>
            <a:ext cx="5648859" cy="2471375"/>
          </a:xfrm>
          <a:prstGeom prst="rect">
            <a:avLst/>
          </a:prstGeom>
        </p:spPr>
      </p:pic>
      <p:pic>
        <p:nvPicPr>
          <p:cNvPr id="5" name="Resim 4" descr="metin, yazı tipi, ekran görüntüsü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CE71BD3-F853-565D-2477-ECD961000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134" y="4938288"/>
            <a:ext cx="3703417" cy="166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9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790CB6-4984-08C2-8457-D103A50FC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Correlation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Coefficient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C44265-DA67-840B-1FA3-FD6E1254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224" y="2633472"/>
            <a:ext cx="4015783" cy="356616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377D0"/>
              </a:buClr>
            </a:pPr>
            <a:r>
              <a:rPr lang="tr-TR" dirty="0"/>
              <a:t>How </a:t>
            </a:r>
            <a:r>
              <a:rPr lang="tr-TR" dirty="0" err="1"/>
              <a:t>closely</a:t>
            </a:r>
            <a:r>
              <a:rPr lang="tr-TR" dirty="0"/>
              <a:t> two </a:t>
            </a:r>
            <a:r>
              <a:rPr lang="tr-TR" dirty="0" err="1"/>
              <a:t>securities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other</a:t>
            </a:r>
            <a:endParaRPr lang="tr-TR" dirty="0"/>
          </a:p>
          <a:p>
            <a:pPr>
              <a:buClr>
                <a:srgbClr val="1377D0"/>
              </a:buClr>
            </a:pPr>
            <a:r>
              <a:rPr lang="tr-TR" dirty="0" err="1"/>
              <a:t>Between</a:t>
            </a:r>
            <a:r>
              <a:rPr lang="tr-TR" dirty="0"/>
              <a:t> -1 </a:t>
            </a:r>
            <a:r>
              <a:rPr lang="tr-TR" dirty="0" err="1"/>
              <a:t>and</a:t>
            </a:r>
            <a:r>
              <a:rPr lang="tr-TR" dirty="0"/>
              <a:t> +1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two </a:t>
            </a:r>
            <a:r>
              <a:rPr lang="tr-TR" dirty="0" err="1"/>
              <a:t>securities</a:t>
            </a:r>
            <a:r>
              <a:rPr lang="tr-TR" dirty="0"/>
              <a:t> </a:t>
            </a:r>
            <a:r>
              <a:rPr lang="tr-TR" dirty="0" err="1"/>
              <a:t>become</a:t>
            </a:r>
            <a:r>
              <a:rPr lang="tr-TR" dirty="0"/>
              <a:t> </a:t>
            </a:r>
            <a:r>
              <a:rPr lang="tr-TR" dirty="0" err="1"/>
              <a:t>stronger</a:t>
            </a:r>
            <a:r>
              <a:rPr lang="tr-TR" dirty="0"/>
              <a:t> as </a:t>
            </a:r>
            <a:r>
              <a:rPr lang="tr-TR" dirty="0" err="1"/>
              <a:t>correlation</a:t>
            </a:r>
            <a:r>
              <a:rPr lang="tr-TR" dirty="0"/>
              <a:t> </a:t>
            </a:r>
            <a:r>
              <a:rPr lang="tr-TR" dirty="0" err="1"/>
              <a:t>move</a:t>
            </a:r>
            <a:r>
              <a:rPr lang="tr-TR" dirty="0"/>
              <a:t> </a:t>
            </a:r>
            <a:r>
              <a:rPr lang="tr-TR" dirty="0" err="1"/>
              <a:t>towards</a:t>
            </a:r>
            <a:r>
              <a:rPr lang="tr-TR" dirty="0"/>
              <a:t> </a:t>
            </a:r>
            <a:r>
              <a:rPr lang="tr-TR" dirty="0" err="1"/>
              <a:t>extreme</a:t>
            </a:r>
            <a:r>
              <a:rPr lang="tr-TR" dirty="0"/>
              <a:t> of +1 </a:t>
            </a:r>
            <a:r>
              <a:rPr lang="tr-TR" dirty="0" err="1"/>
              <a:t>or</a:t>
            </a:r>
            <a:r>
              <a:rPr lang="tr-TR" dirty="0"/>
              <a:t> -1</a:t>
            </a:r>
          </a:p>
          <a:p>
            <a:pPr>
              <a:buClr>
                <a:srgbClr val="1377D0"/>
              </a:buClr>
            </a:pPr>
            <a:r>
              <a:rPr lang="tr-TR" dirty="0"/>
              <a:t>A </a:t>
            </a:r>
            <a:r>
              <a:rPr lang="tr-TR" dirty="0" err="1"/>
              <a:t>correlation</a:t>
            </a:r>
            <a:r>
              <a:rPr lang="tr-TR" dirty="0"/>
              <a:t> of 0 </a:t>
            </a:r>
            <a:r>
              <a:rPr lang="tr-TR" dirty="0" err="1"/>
              <a:t>means</a:t>
            </a:r>
            <a:r>
              <a:rPr lang="tr-TR" dirty="0"/>
              <a:t>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relationship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two </a:t>
            </a:r>
            <a:r>
              <a:rPr lang="tr-TR" dirty="0" err="1"/>
              <a:t>securities</a:t>
            </a:r>
            <a:endParaRPr lang="tr-TR" dirty="0"/>
          </a:p>
          <a:p>
            <a:pPr marL="0" indent="0">
              <a:buClr>
                <a:srgbClr val="1377D0"/>
              </a:buClr>
              <a:buNone/>
            </a:pPr>
            <a:endParaRPr lang="tr-TR" dirty="0"/>
          </a:p>
        </p:txBody>
      </p:sp>
      <p:pic>
        <p:nvPicPr>
          <p:cNvPr id="5" name="Resim 4" descr="metin, ekran görüntüsü, öykü gelişim çizgisi; kumpas; grafiğini çıkarma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48B65A0-5559-4F52-0052-D29199E3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1" y="2633472"/>
            <a:ext cx="6282733" cy="305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71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5E4897-280C-58F1-23C4-1FF74E3E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Parabolic</a:t>
            </a:r>
            <a:r>
              <a:rPr lang="tr-TR" dirty="0">
                <a:solidFill>
                  <a:srgbClr val="1377D0"/>
                </a:solidFill>
              </a:rPr>
              <a:t> SAR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FDC86B1-BFC5-86F1-D0F7-D8A370CC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950" y="2633472"/>
            <a:ext cx="6216058" cy="3566160"/>
          </a:xfrm>
        </p:spPr>
        <p:txBody>
          <a:bodyPr/>
          <a:lstStyle/>
          <a:p>
            <a:pPr>
              <a:buClr>
                <a:srgbClr val="1377D0"/>
              </a:buClr>
            </a:pPr>
            <a:r>
              <a:rPr lang="tr-TR" dirty="0"/>
              <a:t>SAR </a:t>
            </a:r>
            <a:r>
              <a:rPr lang="tr-TR" dirty="0" err="1"/>
              <a:t>stands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’’stop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reverse</a:t>
            </a:r>
            <a:r>
              <a:rPr lang="tr-TR" dirty="0"/>
              <a:t>’’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Identify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</a:t>
            </a:r>
            <a:r>
              <a:rPr lang="tr-TR" dirty="0" err="1"/>
              <a:t>trends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points</a:t>
            </a:r>
            <a:r>
              <a:rPr lang="tr-TR" dirty="0"/>
              <a:t> of trend </a:t>
            </a:r>
            <a:r>
              <a:rPr lang="tr-TR" dirty="0" err="1"/>
              <a:t>reveals</a:t>
            </a:r>
            <a:endParaRPr lang="tr-TR" dirty="0"/>
          </a:p>
          <a:p>
            <a:pPr>
              <a:buClr>
                <a:srgbClr val="1377D0"/>
              </a:buClr>
            </a:pPr>
            <a:r>
              <a:rPr lang="tr-TR" dirty="0" err="1"/>
              <a:t>Plotted</a:t>
            </a:r>
            <a:r>
              <a:rPr lang="tr-TR" dirty="0"/>
              <a:t> on a </a:t>
            </a:r>
            <a:r>
              <a:rPr lang="tr-TR" dirty="0" err="1"/>
              <a:t>chart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of a </a:t>
            </a:r>
            <a:r>
              <a:rPr lang="tr-TR" dirty="0" err="1"/>
              <a:t>stock</a:t>
            </a:r>
            <a:endParaRPr lang="tr-TR" dirty="0"/>
          </a:p>
          <a:p>
            <a:pPr>
              <a:buClr>
                <a:srgbClr val="1377D0"/>
              </a:buClr>
            </a:pP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prior</a:t>
            </a:r>
            <a:r>
              <a:rPr lang="tr-TR" dirty="0"/>
              <a:t> SAR is not </a:t>
            </a:r>
            <a:r>
              <a:rPr lang="tr-TR" dirty="0" err="1"/>
              <a:t>available</a:t>
            </a:r>
            <a:endParaRPr lang="tr-TR" dirty="0"/>
          </a:p>
          <a:p>
            <a:pPr marL="0" indent="0">
              <a:buClr>
                <a:srgbClr val="1377D0"/>
              </a:buClr>
              <a:buNone/>
            </a:pPr>
            <a:r>
              <a:rPr lang="tr-TR" dirty="0"/>
              <a:t>     in </a:t>
            </a:r>
            <a:r>
              <a:rPr lang="tr-TR" dirty="0" err="1"/>
              <a:t>downtrend</a:t>
            </a:r>
            <a:r>
              <a:rPr lang="tr-TR" dirty="0"/>
              <a:t>: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day’s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price</a:t>
            </a:r>
            <a:endParaRPr lang="tr-TR" dirty="0"/>
          </a:p>
          <a:p>
            <a:pPr marL="0" indent="0">
              <a:buClr>
                <a:srgbClr val="1377D0"/>
              </a:buClr>
              <a:buNone/>
            </a:pPr>
            <a:r>
              <a:rPr lang="tr-TR" dirty="0"/>
              <a:t>     in </a:t>
            </a:r>
            <a:r>
              <a:rPr lang="tr-TR" dirty="0" err="1"/>
              <a:t>uptrend</a:t>
            </a:r>
            <a:r>
              <a:rPr lang="tr-TR" dirty="0"/>
              <a:t>: </a:t>
            </a:r>
            <a:r>
              <a:rPr lang="tr-TR" dirty="0" err="1"/>
              <a:t>previous</a:t>
            </a:r>
            <a:r>
              <a:rPr lang="tr-TR" dirty="0"/>
              <a:t> </a:t>
            </a:r>
            <a:r>
              <a:rPr lang="tr-TR" dirty="0" err="1"/>
              <a:t>day’s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price</a:t>
            </a:r>
            <a:r>
              <a:rPr lang="tr-TR" dirty="0"/>
              <a:t> </a:t>
            </a:r>
          </a:p>
          <a:p>
            <a:pPr marL="0" indent="0">
              <a:buClr>
                <a:srgbClr val="1377D0"/>
              </a:buClr>
              <a:buNone/>
            </a:pPr>
            <a:endParaRPr lang="tr-TR" dirty="0"/>
          </a:p>
        </p:txBody>
      </p:sp>
      <p:pic>
        <p:nvPicPr>
          <p:cNvPr id="5" name="Resim 4" descr="metin, yazı tipi, ekran görüntüs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A96E6C4-C631-AF27-ABD0-1D79B9194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677"/>
            <a:ext cx="5173903" cy="1595437"/>
          </a:xfrm>
          <a:prstGeom prst="rect">
            <a:avLst/>
          </a:prstGeom>
        </p:spPr>
      </p:pic>
      <p:sp>
        <p:nvSpPr>
          <p:cNvPr id="6" name="Sağ Küme Ayracı 5">
            <a:extLst>
              <a:ext uri="{FF2B5EF4-FFF2-40B4-BE49-F238E27FC236}">
                <a16:creationId xmlns:a16="http://schemas.microsoft.com/office/drawing/2014/main" id="{A83C7516-0FFB-F1D8-1A30-A0AD415DF9E0}"/>
              </a:ext>
            </a:extLst>
          </p:cNvPr>
          <p:cNvSpPr/>
          <p:nvPr/>
        </p:nvSpPr>
        <p:spPr>
          <a:xfrm>
            <a:off x="10058400" y="4614863"/>
            <a:ext cx="542925" cy="871536"/>
          </a:xfrm>
          <a:prstGeom prst="rightBrace">
            <a:avLst/>
          </a:prstGeom>
          <a:noFill/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862EB5E6-A62D-BB0C-588C-0C102B30C9E8}"/>
              </a:ext>
            </a:extLst>
          </p:cNvPr>
          <p:cNvSpPr txBox="1"/>
          <p:nvPr/>
        </p:nvSpPr>
        <p:spPr>
          <a:xfrm>
            <a:off x="10601325" y="4614863"/>
            <a:ext cx="13049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/>
              <a:t>Considered</a:t>
            </a:r>
            <a:r>
              <a:rPr lang="tr-TR" sz="1600" dirty="0"/>
              <a:t> as </a:t>
            </a:r>
            <a:r>
              <a:rPr lang="tr-TR" sz="1600" dirty="0" err="1"/>
              <a:t>prior</a:t>
            </a:r>
            <a:r>
              <a:rPr lang="tr-TR" sz="1600" dirty="0"/>
              <a:t> SAR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73B53B2-4EF4-06E0-7187-423CC908FDC6}"/>
              </a:ext>
            </a:extLst>
          </p:cNvPr>
          <p:cNvSpPr txBox="1"/>
          <p:nvPr/>
        </p:nvSpPr>
        <p:spPr>
          <a:xfrm>
            <a:off x="857250" y="4658886"/>
            <a:ext cx="3857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solidFill>
                  <a:srgbClr val="1377D0"/>
                </a:solidFill>
              </a:rPr>
              <a:t>EP: Extreme </a:t>
            </a:r>
            <a:r>
              <a:rPr lang="tr-TR" dirty="0" err="1">
                <a:solidFill>
                  <a:srgbClr val="1377D0"/>
                </a:solidFill>
              </a:rPr>
              <a:t>point</a:t>
            </a:r>
            <a:endParaRPr lang="tr-TR" dirty="0">
              <a:solidFill>
                <a:srgbClr val="1377D0"/>
              </a:solidFill>
            </a:endParaRPr>
          </a:p>
          <a:p>
            <a:r>
              <a:rPr lang="tr-TR" dirty="0">
                <a:solidFill>
                  <a:srgbClr val="1377D0"/>
                </a:solidFill>
              </a:rPr>
              <a:t>AF: Accelerator </a:t>
            </a:r>
            <a:r>
              <a:rPr lang="tr-TR" dirty="0" err="1">
                <a:solidFill>
                  <a:srgbClr val="1377D0"/>
                </a:solidFill>
              </a:rPr>
              <a:t>factor</a:t>
            </a:r>
            <a:endParaRPr lang="tr-TR" dirty="0">
              <a:solidFill>
                <a:srgbClr val="1377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3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9316A5-EAAE-2C08-D694-7D0FFFE2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377D0"/>
                </a:solidFill>
              </a:rPr>
              <a:t>Parabolic SAR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İçerik Yer Tutucusu 4" descr="metin, diyagram, çizgi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3337AA8-7D66-DC86-C7C8-930F3D2C0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3984" y="1738504"/>
            <a:ext cx="7086600" cy="3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2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6D3417-7B29-D68E-19E0-A7C843BD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Average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Directional</a:t>
            </a:r>
            <a:r>
              <a:rPr lang="tr-TR" dirty="0">
                <a:solidFill>
                  <a:srgbClr val="1377D0"/>
                </a:solidFill>
              </a:rPr>
              <a:t> Index (ADX)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123669-AF27-0697-C771-A63420A0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7857" y="2686582"/>
            <a:ext cx="5831666" cy="3566160"/>
          </a:xfrm>
        </p:spPr>
        <p:txBody>
          <a:bodyPr>
            <a:normAutofit fontScale="85000" lnSpcReduction="20000"/>
          </a:bodyPr>
          <a:lstStyle/>
          <a:p>
            <a:pPr>
              <a:buClr>
                <a:srgbClr val="1377D0"/>
              </a:buClr>
            </a:pPr>
            <a:r>
              <a:rPr lang="tr-TR" dirty="0" err="1"/>
              <a:t>Provides</a:t>
            </a:r>
            <a:r>
              <a:rPr lang="tr-TR" dirty="0"/>
              <a:t> a </a:t>
            </a:r>
            <a:r>
              <a:rPr lang="tr-TR" dirty="0" err="1"/>
              <a:t>value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strenght</a:t>
            </a:r>
            <a:r>
              <a:rPr lang="tr-TR" dirty="0"/>
              <a:t> of a trend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Non-directional</a:t>
            </a:r>
            <a:endParaRPr lang="tr-TR" dirty="0"/>
          </a:p>
          <a:p>
            <a:pPr>
              <a:buClr>
                <a:srgbClr val="1377D0"/>
              </a:buClr>
            </a:pPr>
            <a:r>
              <a:rPr lang="tr-TR" dirty="0"/>
              <a:t>0-100</a:t>
            </a:r>
          </a:p>
          <a:p>
            <a:pPr>
              <a:buClr>
                <a:srgbClr val="1377D0"/>
              </a:buClr>
            </a:pPr>
            <a:r>
              <a:rPr lang="tr-TR" dirty="0" err="1"/>
              <a:t>Typically</a:t>
            </a:r>
            <a:r>
              <a:rPr lang="tr-TR" dirty="0"/>
              <a:t>, </a:t>
            </a:r>
            <a:r>
              <a:rPr lang="tr-TR" dirty="0" err="1"/>
              <a:t>calculated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a </a:t>
            </a:r>
            <a:r>
              <a:rPr lang="tr-TR" dirty="0" err="1"/>
              <a:t>period</a:t>
            </a:r>
            <a:r>
              <a:rPr lang="tr-TR" dirty="0"/>
              <a:t> of 14 </a:t>
            </a:r>
            <a:r>
              <a:rPr lang="tr-TR" dirty="0" err="1"/>
              <a:t>days</a:t>
            </a:r>
            <a:endParaRPr lang="tr-TR" dirty="0"/>
          </a:p>
          <a:p>
            <a:pPr marL="0" indent="0">
              <a:buClr>
                <a:srgbClr val="1377D0"/>
              </a:buClr>
              <a:buNone/>
            </a:pP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calculate</a:t>
            </a:r>
            <a:r>
              <a:rPr lang="tr-TR" dirty="0"/>
              <a:t> </a:t>
            </a:r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need</a:t>
            </a:r>
            <a:r>
              <a:rPr lang="tr-TR" dirty="0"/>
              <a:t>:</a:t>
            </a:r>
          </a:p>
          <a:p>
            <a:pPr marL="457200" indent="-457200">
              <a:buClr>
                <a:srgbClr val="1377D0"/>
              </a:buClr>
              <a:buFont typeface="+mj-lt"/>
              <a:buAutoNum type="arabicPeriod"/>
            </a:pPr>
            <a:r>
              <a:rPr lang="tr-TR" dirty="0"/>
              <a:t>True </a:t>
            </a:r>
            <a:r>
              <a:rPr lang="tr-TR" dirty="0" err="1"/>
              <a:t>range</a:t>
            </a:r>
            <a:endParaRPr lang="tr-TR" dirty="0"/>
          </a:p>
          <a:p>
            <a:pPr marL="457200" indent="-457200">
              <a:buClr>
                <a:srgbClr val="1377D0"/>
              </a:buClr>
              <a:buFont typeface="+mj-lt"/>
              <a:buAutoNum type="arabicPeriod"/>
            </a:pPr>
            <a:r>
              <a:rPr lang="tr-TR" dirty="0" err="1"/>
              <a:t>Directional</a:t>
            </a:r>
            <a:r>
              <a:rPr lang="tr-TR" dirty="0"/>
              <a:t> </a:t>
            </a:r>
            <a:r>
              <a:rPr lang="tr-TR" dirty="0" err="1"/>
              <a:t>movement</a:t>
            </a:r>
            <a:endParaRPr lang="tr-TR" dirty="0"/>
          </a:p>
          <a:p>
            <a:pPr marL="457200" indent="-457200">
              <a:buClr>
                <a:srgbClr val="1377D0"/>
              </a:buClr>
              <a:buFont typeface="+mj-lt"/>
              <a:buAutoNum type="arabicPeriod"/>
            </a:pPr>
            <a:r>
              <a:rPr lang="tr-TR" dirty="0" err="1"/>
              <a:t>Smoothed</a:t>
            </a:r>
            <a:r>
              <a:rPr lang="tr-TR" dirty="0"/>
              <a:t> Plus </a:t>
            </a:r>
            <a:r>
              <a:rPr lang="tr-TR" dirty="0" err="1"/>
              <a:t>Directional</a:t>
            </a:r>
            <a:r>
              <a:rPr lang="tr-TR" dirty="0"/>
              <a:t> </a:t>
            </a:r>
            <a:r>
              <a:rPr lang="tr-TR" dirty="0" err="1"/>
              <a:t>Indicator</a:t>
            </a:r>
            <a:r>
              <a:rPr lang="tr-TR" dirty="0"/>
              <a:t> (Plus DI)</a:t>
            </a:r>
          </a:p>
          <a:p>
            <a:pPr marL="457200" indent="-457200">
              <a:buClr>
                <a:srgbClr val="1377D0"/>
              </a:buClr>
              <a:buFont typeface="+mj-lt"/>
              <a:buAutoNum type="arabicPeriod"/>
            </a:pPr>
            <a:r>
              <a:rPr lang="tr-TR" dirty="0" err="1"/>
              <a:t>Smoothed</a:t>
            </a:r>
            <a:r>
              <a:rPr lang="tr-TR" dirty="0"/>
              <a:t> </a:t>
            </a:r>
            <a:r>
              <a:rPr lang="tr-TR" dirty="0" err="1"/>
              <a:t>Minus</a:t>
            </a:r>
            <a:r>
              <a:rPr lang="tr-TR" dirty="0"/>
              <a:t> </a:t>
            </a:r>
            <a:r>
              <a:rPr lang="tr-TR" dirty="0" err="1"/>
              <a:t>Directional</a:t>
            </a:r>
            <a:r>
              <a:rPr lang="tr-TR" dirty="0"/>
              <a:t> </a:t>
            </a:r>
            <a:r>
              <a:rPr lang="tr-TR" dirty="0" err="1"/>
              <a:t>Indicator</a:t>
            </a:r>
            <a:r>
              <a:rPr lang="tr-TR" dirty="0"/>
              <a:t> (</a:t>
            </a:r>
            <a:r>
              <a:rPr lang="tr-TR" dirty="0" err="1"/>
              <a:t>Minus</a:t>
            </a:r>
            <a:r>
              <a:rPr lang="tr-TR" dirty="0"/>
              <a:t> DI)</a:t>
            </a:r>
          </a:p>
        </p:txBody>
      </p:sp>
      <p:pic>
        <p:nvPicPr>
          <p:cNvPr id="8" name="Resim 7" descr="metin, ekran görüntüsü, yazı tipi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34952AB-C5BC-EAA5-A679-E076B5A6F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" y="2633472"/>
            <a:ext cx="5675115" cy="245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6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DA6676-29F7-6530-ACF8-9D1DE6D3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Average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Directional</a:t>
            </a:r>
            <a:r>
              <a:rPr lang="tr-TR" dirty="0">
                <a:solidFill>
                  <a:srgbClr val="1377D0"/>
                </a:solidFill>
              </a:rPr>
              <a:t> Index (ADX)</a:t>
            </a:r>
            <a:endParaRPr lang="tr-TR" dirty="0"/>
          </a:p>
        </p:txBody>
      </p:sp>
      <p:pic>
        <p:nvPicPr>
          <p:cNvPr id="5" name="İçerik Yer Tutucusu 4" descr="çizgi, öykü gelişim çizgisi; kumpas; grafiğini çıkarma, diyagram, eğim, bayır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E971CF6-0116-2236-BF80-BED9E4F467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6138" y="2633663"/>
            <a:ext cx="6799087" cy="3565525"/>
          </a:xfrm>
        </p:spPr>
      </p:pic>
      <p:cxnSp>
        <p:nvCxnSpPr>
          <p:cNvPr id="7" name="Dirsek Bağlayıcısı 6">
            <a:extLst>
              <a:ext uri="{FF2B5EF4-FFF2-40B4-BE49-F238E27FC236}">
                <a16:creationId xmlns:a16="http://schemas.microsoft.com/office/drawing/2014/main" id="{048B1FD6-0380-9BC2-00C9-50873C919AA9}"/>
              </a:ext>
            </a:extLst>
          </p:cNvPr>
          <p:cNvCxnSpPr/>
          <p:nvPr/>
        </p:nvCxnSpPr>
        <p:spPr>
          <a:xfrm>
            <a:off x="7565721" y="4208745"/>
            <a:ext cx="1916482" cy="726510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etin kutusu 7">
            <a:extLst>
              <a:ext uri="{FF2B5EF4-FFF2-40B4-BE49-F238E27FC236}">
                <a16:creationId xmlns:a16="http://schemas.microsoft.com/office/drawing/2014/main" id="{2F8688B0-283A-608C-7801-F6CC341D1923}"/>
              </a:ext>
            </a:extLst>
          </p:cNvPr>
          <p:cNvSpPr txBox="1"/>
          <p:nvPr/>
        </p:nvSpPr>
        <p:spPr>
          <a:xfrm>
            <a:off x="9482203" y="4672208"/>
            <a:ext cx="204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solidFill>
                  <a:srgbClr val="1377D0"/>
                </a:solidFill>
              </a:rPr>
              <a:t>Extremely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strong</a:t>
            </a:r>
            <a:r>
              <a:rPr lang="tr-TR" dirty="0">
                <a:solidFill>
                  <a:srgbClr val="1377D0"/>
                </a:solidFill>
              </a:rPr>
              <a:t> trend</a:t>
            </a:r>
          </a:p>
        </p:txBody>
      </p:sp>
    </p:spTree>
    <p:extLst>
      <p:ext uri="{BB962C8B-B14F-4D97-AF65-F5344CB8AC3E}">
        <p14:creationId xmlns:p14="http://schemas.microsoft.com/office/powerpoint/2010/main" val="167088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178686-0DD2-A507-FFF6-FEFF680B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The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Coding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Question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74E740-EA76-0665-AD33-89ADA978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err="1"/>
              <a:t>https</a:t>
            </a:r>
            <a:r>
              <a:rPr lang="tr-TR" dirty="0"/>
              <a:t>://</a:t>
            </a:r>
            <a:r>
              <a:rPr lang="tr-TR" dirty="0" err="1"/>
              <a:t>github.com</a:t>
            </a:r>
            <a:r>
              <a:rPr lang="tr-TR" dirty="0"/>
              <a:t>/</a:t>
            </a:r>
            <a:r>
              <a:rPr lang="tr-TR" dirty="0" err="1"/>
              <a:t>Akgnbas</a:t>
            </a:r>
            <a:r>
              <a:rPr lang="tr-TR" dirty="0"/>
              <a:t>/</a:t>
            </a:r>
            <a:r>
              <a:rPr lang="tr-TR" dirty="0" err="1"/>
              <a:t>Trading</a:t>
            </a:r>
            <a:r>
              <a:rPr lang="tr-TR" dirty="0"/>
              <a:t>-</a:t>
            </a:r>
            <a:r>
              <a:rPr lang="tr-TR" dirty="0" err="1"/>
              <a:t>With</a:t>
            </a:r>
            <a:r>
              <a:rPr lang="tr-TR" dirty="0"/>
              <a:t>-ML-</a:t>
            </a:r>
            <a:r>
              <a:rPr lang="tr-TR" dirty="0" err="1"/>
              <a:t>Classification</a:t>
            </a:r>
            <a:r>
              <a:rPr lang="tr-TR" dirty="0"/>
              <a:t>-</a:t>
            </a:r>
            <a:r>
              <a:rPr lang="tr-TR" dirty="0" err="1"/>
              <a:t>and</a:t>
            </a:r>
            <a:r>
              <a:rPr lang="tr-TR" dirty="0"/>
              <a:t>-SVM/</a:t>
            </a:r>
            <a:r>
              <a:rPr lang="tr-TR" dirty="0" err="1"/>
              <a:t>blob</a:t>
            </a:r>
            <a:r>
              <a:rPr lang="tr-TR" dirty="0"/>
              <a:t>/main/</a:t>
            </a:r>
            <a:r>
              <a:rPr lang="tr-TR" dirty="0" err="1"/>
              <a:t>creting_an_indicator.ipynb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11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1A0E879-4102-57F5-3CD0-E47F72F32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1377D0"/>
                </a:solidFill>
              </a:rPr>
              <a:t>Introduction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to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Classification</a:t>
            </a:r>
            <a:endParaRPr lang="tr-TR" dirty="0">
              <a:solidFill>
                <a:srgbClr val="1377D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F7F04D6-AEF6-487F-A2F7-F1839E508B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385285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168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E19B50-2F13-DEC3-2429-18686B66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Types</a:t>
            </a:r>
            <a:r>
              <a:rPr lang="tr-TR" dirty="0">
                <a:solidFill>
                  <a:srgbClr val="1377D0"/>
                </a:solidFill>
              </a:rPr>
              <a:t> of </a:t>
            </a:r>
            <a:r>
              <a:rPr lang="tr-TR" dirty="0" err="1">
                <a:solidFill>
                  <a:srgbClr val="1377D0"/>
                </a:solidFill>
              </a:rPr>
              <a:t>Supervised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Classifier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Algorithms</a:t>
            </a:r>
            <a:endParaRPr lang="tr-TR" dirty="0">
              <a:solidFill>
                <a:srgbClr val="1377D0"/>
              </a:solidFill>
            </a:endParaRPr>
          </a:p>
        </p:txBody>
      </p:sp>
      <p:graphicFrame>
        <p:nvGraphicFramePr>
          <p:cNvPr id="6" name="İçerik Yer Tutucusu 2">
            <a:extLst>
              <a:ext uri="{FF2B5EF4-FFF2-40B4-BE49-F238E27FC236}">
                <a16:creationId xmlns:a16="http://schemas.microsoft.com/office/drawing/2014/main" id="{ED21F53A-0FFE-1339-4BF9-FFE34AABB2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403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31128A2-68C6-BC6C-59BA-DA4A8354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tr-TR" sz="3600" dirty="0" err="1">
                <a:solidFill>
                  <a:srgbClr val="1377D0"/>
                </a:solidFill>
              </a:rPr>
              <a:t>Types</a:t>
            </a:r>
            <a:r>
              <a:rPr lang="tr-TR" sz="3600" dirty="0">
                <a:solidFill>
                  <a:srgbClr val="1377D0"/>
                </a:solidFill>
              </a:rPr>
              <a:t> of </a:t>
            </a:r>
            <a:r>
              <a:rPr lang="tr-TR" sz="3600" dirty="0" err="1">
                <a:solidFill>
                  <a:srgbClr val="1377D0"/>
                </a:solidFill>
              </a:rPr>
              <a:t>Supervised</a:t>
            </a:r>
            <a:r>
              <a:rPr lang="tr-TR" sz="3600" dirty="0">
                <a:solidFill>
                  <a:srgbClr val="1377D0"/>
                </a:solidFill>
              </a:rPr>
              <a:t> </a:t>
            </a:r>
            <a:r>
              <a:rPr lang="tr-TR" sz="3600" dirty="0" err="1">
                <a:solidFill>
                  <a:srgbClr val="1377D0"/>
                </a:solidFill>
              </a:rPr>
              <a:t>Classifier</a:t>
            </a:r>
            <a:r>
              <a:rPr lang="tr-TR" sz="3600" dirty="0">
                <a:solidFill>
                  <a:srgbClr val="1377D0"/>
                </a:solidFill>
              </a:rPr>
              <a:t> </a:t>
            </a:r>
            <a:r>
              <a:rPr lang="tr-TR" sz="3600" dirty="0" err="1">
                <a:solidFill>
                  <a:srgbClr val="1377D0"/>
                </a:solidFill>
              </a:rPr>
              <a:t>Algorithms</a:t>
            </a:r>
            <a:endParaRPr lang="tr-TR" sz="3600" dirty="0">
              <a:solidFill>
                <a:srgbClr val="1377D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5F1C0D2F-3B48-E229-A3C5-82FCE36A8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090936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2643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80B3D4D-C6F2-61E4-8089-4FEC3A4E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1377D0"/>
                </a:solidFill>
              </a:rPr>
              <a:t>K-nearest Neighbors Algorithm (KNN)</a:t>
            </a:r>
            <a:br>
              <a:rPr lang="en-US" sz="3600" dirty="0">
                <a:solidFill>
                  <a:srgbClr val="1377D0"/>
                </a:solidFill>
              </a:rPr>
            </a:br>
            <a:endParaRPr lang="tr-TR" sz="3600" dirty="0">
              <a:solidFill>
                <a:srgbClr val="1377D0"/>
              </a:solidFill>
            </a:endParaRPr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 descr="saat, daire, çizgi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1926814-505C-C510-31EA-847580FC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537460"/>
            <a:ext cx="5241057" cy="3760459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192E83-3CB2-E335-59DC-CCAD781EB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A data point is classified on the basis of the distance between the data point and its neighbor.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DD883CD8-9ADD-A8A5-A027-EDE25DDF986A}"/>
              </a:ext>
            </a:extLst>
          </p:cNvPr>
          <p:cNvSpPr txBox="1"/>
          <p:nvPr/>
        </p:nvSpPr>
        <p:spPr>
          <a:xfrm>
            <a:off x="713232" y="5921874"/>
            <a:ext cx="5241057" cy="376045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tr-TR" sz="1300" err="1">
                <a:solidFill>
                  <a:srgbClr val="FFFFFF"/>
                </a:solidFill>
              </a:rPr>
              <a:t>The</a:t>
            </a:r>
            <a:r>
              <a:rPr lang="tr-TR" sz="1300">
                <a:solidFill>
                  <a:srgbClr val="FFFFFF"/>
                </a:solidFill>
              </a:rPr>
              <a:t> </a:t>
            </a:r>
            <a:r>
              <a:rPr lang="tr-TR" sz="1300" err="1">
                <a:solidFill>
                  <a:srgbClr val="FFFFFF"/>
                </a:solidFill>
              </a:rPr>
              <a:t>class</a:t>
            </a:r>
            <a:r>
              <a:rPr lang="tr-TR" sz="1300">
                <a:solidFill>
                  <a:srgbClr val="FFFFFF"/>
                </a:solidFill>
              </a:rPr>
              <a:t> of + is 0</a:t>
            </a:r>
          </a:p>
          <a:p>
            <a:pPr algn="ctr">
              <a:spcAft>
                <a:spcPts val="600"/>
              </a:spcAft>
            </a:pPr>
            <a:endParaRPr lang="tr-TR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47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9D8B76-16B5-90FF-39E2-A6E3822F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377D0"/>
                </a:solidFill>
              </a:rPr>
              <a:t>Random Forest Using Decision Trees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36FB5A2-2956-F63F-5490-4ECAD5B9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633472"/>
            <a:ext cx="5435008" cy="3566160"/>
          </a:xfrm>
        </p:spPr>
        <p:txBody>
          <a:bodyPr/>
          <a:lstStyle/>
          <a:p>
            <a:pPr marL="0" indent="0">
              <a:buClr>
                <a:schemeClr val="accent2"/>
              </a:buClr>
              <a:buNone/>
            </a:pPr>
            <a:r>
              <a:rPr lang="en-US" dirty="0"/>
              <a:t>Random forest decision trees are developed based on random selection of variables and subsets.</a:t>
            </a:r>
          </a:p>
          <a:p>
            <a:pPr>
              <a:buClr>
                <a:schemeClr val="accent2"/>
              </a:buClr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İçerik Yer Tutucusu 4" descr="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AB83086-2C60-93AA-5526-2E1DCDE5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6"/>
          <a:stretch>
            <a:fillRect/>
          </a:stretch>
        </p:blipFill>
        <p:spPr>
          <a:xfrm>
            <a:off x="0" y="2633473"/>
            <a:ext cx="5971794" cy="267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B56A30-E0EF-3831-866D-CF7D6431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377D0"/>
                </a:solidFill>
              </a:rPr>
              <a:t>Artificial Neural Network (ANN)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EA53A5-1E51-9279-214E-C8E1BB57E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014" y="2633472"/>
            <a:ext cx="5267994" cy="356616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 neural network divided into interconnected processing element called nodes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 err="1">
                <a:solidFill>
                  <a:srgbClr val="1377D0"/>
                </a:solidFill>
              </a:rPr>
              <a:t>Back</a:t>
            </a:r>
            <a:r>
              <a:rPr lang="tr-TR" b="1" dirty="0">
                <a:solidFill>
                  <a:srgbClr val="1377D0"/>
                </a:solidFill>
              </a:rPr>
              <a:t> </a:t>
            </a:r>
            <a:r>
              <a:rPr lang="tr-TR" b="1" dirty="0" err="1">
                <a:solidFill>
                  <a:srgbClr val="1377D0"/>
                </a:solidFill>
              </a:rPr>
              <a:t>propagation</a:t>
            </a:r>
            <a:r>
              <a:rPr lang="tr-TR" b="1" dirty="0">
                <a:solidFill>
                  <a:srgbClr val="1377D0"/>
                </a:solidFill>
              </a:rPr>
              <a:t>: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actual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 is not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output</a:t>
            </a:r>
            <a:endParaRPr lang="tr-TR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meti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17B0318-329B-932A-959F-193533F02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31" y="2239719"/>
            <a:ext cx="5452956" cy="365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8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9E53118-8F29-59A7-3800-C86CDFCA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>
                <a:solidFill>
                  <a:srgbClr val="1377D0"/>
                </a:solidFill>
              </a:rPr>
              <a:t>Naive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Bayes</a:t>
            </a:r>
            <a:r>
              <a:rPr lang="tr-TR" dirty="0">
                <a:solidFill>
                  <a:srgbClr val="1377D0"/>
                </a:solidFill>
              </a:rPr>
              <a:t> </a:t>
            </a:r>
            <a:r>
              <a:rPr lang="tr-TR" dirty="0" err="1">
                <a:solidFill>
                  <a:srgbClr val="1377D0"/>
                </a:solidFill>
              </a:rPr>
              <a:t>Classification</a:t>
            </a:r>
            <a:endParaRPr lang="tr-TR" dirty="0">
              <a:solidFill>
                <a:srgbClr val="1377D0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73E7C4-DB7F-B8F6-9E29-7ECB183B3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060" y="2633472"/>
            <a:ext cx="5004948" cy="35661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Bayes’ Theory of conditional theory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Resim 3" descr="metin, ekran görüntüsü, yazı tip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9E9E574-9E39-0394-C0B0-B0A8BE2A2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67" y="2758796"/>
            <a:ext cx="6117266" cy="2263387"/>
          </a:xfrm>
          <a:prstGeom prst="rect">
            <a:avLst/>
          </a:prstGeom>
        </p:spPr>
      </p:pic>
      <p:pic>
        <p:nvPicPr>
          <p:cNvPr id="5" name="Resim 4" descr="yazı tipi, logo, grafik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8774925-3DD3-760A-C30A-03EF88A48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060" y="3890489"/>
            <a:ext cx="4146212" cy="135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060F705-355D-959E-8DF3-39F54901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86813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200" dirty="0" err="1">
                <a:solidFill>
                  <a:srgbClr val="1377D0"/>
                </a:solidFill>
              </a:rPr>
              <a:t>Technıcal</a:t>
            </a:r>
            <a:r>
              <a:rPr lang="en-US" sz="4800" cap="all" spc="200" dirty="0">
                <a:solidFill>
                  <a:srgbClr val="1377D0"/>
                </a:solidFill>
              </a:rPr>
              <a:t>  </a:t>
            </a:r>
            <a:r>
              <a:rPr lang="en-US" sz="4800" cap="all" spc="200" dirty="0" err="1">
                <a:solidFill>
                  <a:srgbClr val="1377D0"/>
                </a:solidFill>
              </a:rPr>
              <a:t>ındıcators</a:t>
            </a:r>
            <a:endParaRPr lang="en-US" sz="4800" dirty="0">
              <a:solidFill>
                <a:srgbClr val="1377D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32559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424</Words>
  <Application>Microsoft Macintosh PowerPoint</Application>
  <PresentationFormat>Geniş ekran</PresentationFormat>
  <Paragraphs>64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1" baseType="lpstr">
      <vt:lpstr>Arial</vt:lpstr>
      <vt:lpstr>Grandview Display</vt:lpstr>
      <vt:lpstr>DashVTI</vt:lpstr>
      <vt:lpstr>Trading With ML: Classification and SVM </vt:lpstr>
      <vt:lpstr>Introduction to Classification</vt:lpstr>
      <vt:lpstr>Types of Supervised Classifier Algorithms</vt:lpstr>
      <vt:lpstr>Types of Supervised Classifier Algorithms</vt:lpstr>
      <vt:lpstr>K-nearest Neighbors Algorithm (KNN) </vt:lpstr>
      <vt:lpstr>Random Forest Using Decision Trees</vt:lpstr>
      <vt:lpstr>Artificial Neural Network (ANN)</vt:lpstr>
      <vt:lpstr>Naive Bayes Classification</vt:lpstr>
      <vt:lpstr>Technıcal  ındıcators</vt:lpstr>
      <vt:lpstr>Relative Strenght Index (RSI)</vt:lpstr>
      <vt:lpstr>Relative Strenght Index (RSI)</vt:lpstr>
      <vt:lpstr>Simple Moving Average</vt:lpstr>
      <vt:lpstr>Correlation Coefficient</vt:lpstr>
      <vt:lpstr>Parabolic SAR</vt:lpstr>
      <vt:lpstr>Parabolic SAR</vt:lpstr>
      <vt:lpstr>Average Directional Index (ADX)</vt:lpstr>
      <vt:lpstr>Average Directional Index (ADX)</vt:lpstr>
      <vt:lpstr>The Coding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İrem Aslı Baş</dc:creator>
  <cp:lastModifiedBy>İrem Aslı Baş</cp:lastModifiedBy>
  <cp:revision>4</cp:revision>
  <dcterms:created xsi:type="dcterms:W3CDTF">2025-07-16T20:19:11Z</dcterms:created>
  <dcterms:modified xsi:type="dcterms:W3CDTF">2025-07-17T05:53:42Z</dcterms:modified>
</cp:coreProperties>
</file>