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8229600" cx="14630400"/>
  <p:notesSz cx="8229600" cy="14630400"/>
  <p:embeddedFontLst>
    <p:embeddedFont>
      <p:font typeface="Montserrat Medium"/>
      <p:regular r:id="rId20"/>
      <p:bold r:id="rId21"/>
      <p:italic r:id="rId22"/>
      <p:boldItalic r:id="rId23"/>
    </p:embeddedFont>
    <p:embeddedFont>
      <p:font typeface="Brygada 1918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regular.fntdata"/><Relationship Id="rId22" Type="http://schemas.openxmlformats.org/officeDocument/2006/relationships/font" Target="fonts/MontserratMedium-italic.fntdata"/><Relationship Id="rId21" Type="http://schemas.openxmlformats.org/officeDocument/2006/relationships/font" Target="fonts/MontserratMedium-bold.fntdata"/><Relationship Id="rId24" Type="http://schemas.openxmlformats.org/officeDocument/2006/relationships/font" Target="fonts/Brygada1918-bold.fntdata"/><Relationship Id="rId23" Type="http://schemas.openxmlformats.org/officeDocument/2006/relationships/font" Target="fonts/Montserrat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Brygada1918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8a36ac7e0e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8a36ac7e0e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38a36ac7e0e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8a36ac7e0e_1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8a36ac7e0e_1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8a36ac7e0e_1_1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8a36ac7e0e_1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8a36ac7e0e_1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8a36ac7e0e_1_1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da28ef596_3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da28ef596_3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7da28ef596_3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8a36ac7e0e_1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8a36ac7e0e_1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8a36ac7e0e_1_1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8a36ac7e0e_1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8a36ac7e0e_1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8a36ac7e0e_1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7da28ef596_3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7da28ef596_3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37da28ef596_3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8a36ac7e0e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8a36ac7e0e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38a36ac7e0e_1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8a36ac7e0e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8a36ac7e0e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8a36ac7e0e_1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a36ac7e0e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a36ac7e0e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8a36ac7e0e_1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8a36ac7e0e_1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8a36ac7e0e_1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8a36ac7e0e_1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a36ac7e0e_1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a36ac7e0e_1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8a36ac7e0e_1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8a36ac7e0e_1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8a36ac7e0e_1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8a36ac7e0e_1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8a36ac7e0e_1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8a36ac7e0e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8a36ac7e0e_1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8a36ac7e0e_1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8a36ac7e0e_1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8a36ac7e0e_1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bg>
      <p:bgPr>
        <a:solidFill>
          <a:srgbClr val="00000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bg>
      <p:bgPr>
        <a:solidFill>
          <a:srgbClr val="00000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bg>
      <p:bgPr>
        <a:solidFill>
          <a:srgbClr val="0000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bg>
      <p:bgPr>
        <a:solidFill>
          <a:srgbClr val="00000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bg>
      <p:bgPr>
        <a:solidFill>
          <a:srgbClr val="00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bg>
      <p:bgPr>
        <a:solidFill>
          <a:srgbClr val="000000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2E4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6611425" y="2656350"/>
            <a:ext cx="8367000" cy="21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FFB393"/>
              </a:buClr>
              <a:buSzPts val="4450"/>
              <a:buFont typeface="Brygada 1918"/>
              <a:buNone/>
            </a:pPr>
            <a:r>
              <a:rPr b="1" i="0" lang="en-US" sz="4450" u="none" cap="none" strike="noStrike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MMM Case Study: Driving Growth Through Smarter Media Investment</a:t>
            </a:r>
            <a:endParaRPr b="0" i="0" sz="4450" u="none" cap="none" strike="noStrike"/>
          </a:p>
        </p:txBody>
      </p:sp>
      <p:sp>
        <p:nvSpPr>
          <p:cNvPr id="57" name="Google Shape;57;p13"/>
          <p:cNvSpPr/>
          <p:nvPr/>
        </p:nvSpPr>
        <p:spPr>
          <a:xfrm>
            <a:off x="10444400" y="7560650"/>
            <a:ext cx="4064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Prepared by : Akhand </a:t>
            </a:r>
            <a:r>
              <a:rPr lang="en-US" sz="16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Pratap Singh</a:t>
            </a:r>
            <a:br>
              <a:rPr lang="en-US" sz="16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b="0" i="0" sz="1650" u="none" cap="none" strike="noStrike"/>
          </a:p>
        </p:txBody>
      </p:sp>
      <p:pic>
        <p:nvPicPr>
          <p:cNvPr id="58" name="Google Shape;58;p13" title="ZbHnnGGCztOdnbtmsUqm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836900" cy="78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2E4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2" title="correlation_heatmap_improv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6725" y="2333575"/>
            <a:ext cx="5636727" cy="5151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/>
          <p:nvPr/>
        </p:nvSpPr>
        <p:spPr>
          <a:xfrm>
            <a:off x="674085" y="378750"/>
            <a:ext cx="76455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FFB393"/>
              </a:buClr>
              <a:buSzPts val="4450"/>
              <a:buFont typeface="Brygada 1918"/>
              <a:buNone/>
            </a:pPr>
            <a:r>
              <a:rPr b="1" lang="en-US" sz="4450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Correlation Matrix </a:t>
            </a:r>
            <a:r>
              <a:rPr b="1" i="0" lang="en-US" sz="4450" u="none" cap="none" strike="noStrike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: </a:t>
            </a:r>
            <a:r>
              <a:rPr b="1" lang="en-US" sz="4450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Spend</a:t>
            </a:r>
            <a:endParaRPr b="1" sz="4450">
              <a:solidFill>
                <a:srgbClr val="FFB393"/>
              </a:solidFill>
              <a:latin typeface="Brygada 1918"/>
              <a:ea typeface="Brygada 1918"/>
              <a:cs typeface="Brygada 1918"/>
              <a:sym typeface="Brygada 1918"/>
            </a:endParaRPr>
          </a:p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FFB393"/>
              </a:buClr>
              <a:buSzPts val="4450"/>
              <a:buFont typeface="Brygada 1918"/>
              <a:buNone/>
            </a:pPr>
            <a:r>
              <a:rPr b="1" lang="en-US" sz="4450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Contribution and ROI</a:t>
            </a:r>
            <a:endParaRPr b="1" sz="4450">
              <a:solidFill>
                <a:srgbClr val="FFB393"/>
              </a:solidFill>
              <a:latin typeface="Brygada 1918"/>
              <a:ea typeface="Brygada 1918"/>
              <a:cs typeface="Brygada 1918"/>
              <a:sym typeface="Brygada 1918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768060" y="2333568"/>
            <a:ext cx="7645500" cy="1438200"/>
          </a:xfrm>
          <a:prstGeom prst="roundRect">
            <a:avLst>
              <a:gd fmla="val 2010" name="adj"/>
            </a:avLst>
          </a:prstGeom>
          <a:solidFill>
            <a:srgbClr val="4D15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960699" y="2526200"/>
            <a:ext cx="37590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000"/>
              <a:buFont typeface="Brygada 1918"/>
              <a:buNone/>
            </a:pPr>
            <a:r>
              <a:rPr b="1" i="0" lang="en-US" sz="200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Total spend vs Contribution:</a:t>
            </a:r>
            <a:endParaRPr b="0" i="0" sz="2000" u="none" cap="none" strike="noStrike"/>
          </a:p>
        </p:txBody>
      </p:sp>
      <p:sp>
        <p:nvSpPr>
          <p:cNvPr id="180" name="Google Shape;180;p22"/>
          <p:cNvSpPr/>
          <p:nvPr/>
        </p:nvSpPr>
        <p:spPr>
          <a:xfrm>
            <a:off x="960653" y="2847208"/>
            <a:ext cx="7260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500"/>
              <a:buFont typeface="Montserrat Medium"/>
              <a:buNone/>
            </a:pPr>
            <a:r>
              <a:rPr lang="en-US" sz="150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</a:t>
            </a:r>
            <a:r>
              <a:rPr lang="en-US" sz="150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oderate positive correlation (+0.34) → spending more generally increases contribution, but not very strongly.</a:t>
            </a:r>
            <a:endParaRPr b="0" i="0" sz="1500" u="none" cap="none" strike="noStrike"/>
          </a:p>
        </p:txBody>
      </p:sp>
      <p:sp>
        <p:nvSpPr>
          <p:cNvPr id="181" name="Google Shape;181;p22"/>
          <p:cNvSpPr/>
          <p:nvPr/>
        </p:nvSpPr>
        <p:spPr>
          <a:xfrm>
            <a:off x="768060" y="4186768"/>
            <a:ext cx="7645500" cy="1438200"/>
          </a:xfrm>
          <a:prstGeom prst="roundRect">
            <a:avLst>
              <a:gd fmla="val 2010" name="adj"/>
            </a:avLst>
          </a:prstGeom>
          <a:solidFill>
            <a:srgbClr val="4D15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960699" y="4379400"/>
            <a:ext cx="37590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000"/>
              <a:buFont typeface="Brygada 1918"/>
              <a:buNone/>
            </a:pPr>
            <a:r>
              <a:rPr b="1" lang="en-US" sz="20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Total spend vs ROI</a:t>
            </a:r>
            <a:r>
              <a:rPr b="1" i="0" lang="en-US" sz="200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:</a:t>
            </a:r>
            <a:endParaRPr b="0" i="0" sz="2000" u="none" cap="none" strike="noStrike"/>
          </a:p>
        </p:txBody>
      </p:sp>
      <p:sp>
        <p:nvSpPr>
          <p:cNvPr id="183" name="Google Shape;183;p22"/>
          <p:cNvSpPr/>
          <p:nvPr/>
        </p:nvSpPr>
        <p:spPr>
          <a:xfrm>
            <a:off x="960653" y="4700408"/>
            <a:ext cx="7260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500"/>
              <a:buFont typeface="Montserrat Medium"/>
              <a:buNone/>
            </a:pPr>
            <a:r>
              <a:rPr lang="en-US" sz="150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Slight</a:t>
            </a:r>
            <a:r>
              <a:rPr lang="en-US" sz="150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negative correlation (−0.10) → higher spends do not always lead to higher ROI, suggesting inefficiencies at scale</a:t>
            </a:r>
            <a:endParaRPr sz="150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864085" y="6142918"/>
            <a:ext cx="7645500" cy="1438200"/>
          </a:xfrm>
          <a:prstGeom prst="roundRect">
            <a:avLst>
              <a:gd fmla="val 2010" name="adj"/>
            </a:avLst>
          </a:prstGeom>
          <a:solidFill>
            <a:srgbClr val="4D15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1056724" y="6335550"/>
            <a:ext cx="37590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000"/>
              <a:buFont typeface="Brygada 1918"/>
              <a:buNone/>
            </a:pPr>
            <a:r>
              <a:rPr b="1" lang="en-US" sz="20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Contribution vs ROI:</a:t>
            </a:r>
            <a:endParaRPr b="0" i="0" sz="2000" u="none" cap="none" strike="noStrike"/>
          </a:p>
        </p:txBody>
      </p:sp>
      <p:sp>
        <p:nvSpPr>
          <p:cNvPr id="186" name="Google Shape;186;p22"/>
          <p:cNvSpPr/>
          <p:nvPr/>
        </p:nvSpPr>
        <p:spPr>
          <a:xfrm>
            <a:off x="1056678" y="6656558"/>
            <a:ext cx="7260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500"/>
              <a:buFont typeface="Montserrat Medium"/>
              <a:buNone/>
            </a:pPr>
            <a:r>
              <a:rPr lang="en-US" sz="150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Weak positive correlation (+0.13) → channels that contribute more sometimes also yield higher ROI, but the effect is weak</a:t>
            </a:r>
            <a:endParaRPr sz="150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2E42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/>
          <p:nvPr/>
        </p:nvSpPr>
        <p:spPr>
          <a:xfrm>
            <a:off x="1774644" y="264483"/>
            <a:ext cx="110811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B393"/>
              </a:buClr>
              <a:buSzPts val="4200"/>
              <a:buFont typeface="Brygada 1918"/>
              <a:buNone/>
            </a:pPr>
            <a:r>
              <a:rPr b="1" lang="en-US" sz="4200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Modeling Approaches</a:t>
            </a:r>
            <a:endParaRPr b="0" i="0" sz="4200" u="none" cap="none" strike="noStrike"/>
          </a:p>
        </p:txBody>
      </p:sp>
      <p:sp>
        <p:nvSpPr>
          <p:cNvPr id="193" name="Google Shape;193;p23"/>
          <p:cNvSpPr/>
          <p:nvPr/>
        </p:nvSpPr>
        <p:spPr>
          <a:xfrm>
            <a:off x="843200" y="1206225"/>
            <a:ext cx="131319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00"/>
              <a:buFont typeface="Montserrat Medium"/>
              <a:buNone/>
            </a:pPr>
            <a:r>
              <a:rPr lang="en-US" sz="160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 this Marketing Mix Modeling (MMM) analysis, I applied two complementary regression approaches:</a:t>
            </a:r>
            <a:endParaRPr b="0" i="0" sz="1600" u="none" cap="none" strike="noStrike"/>
          </a:p>
        </p:txBody>
      </p:sp>
      <p:sp>
        <p:nvSpPr>
          <p:cNvPr id="194" name="Google Shape;194;p23"/>
          <p:cNvSpPr/>
          <p:nvPr/>
        </p:nvSpPr>
        <p:spPr>
          <a:xfrm>
            <a:off x="1258650" y="2119175"/>
            <a:ext cx="8797200" cy="1033500"/>
          </a:xfrm>
          <a:prstGeom prst="roundRect">
            <a:avLst>
              <a:gd fmla="val 2010" name="adj"/>
            </a:avLst>
          </a:prstGeom>
          <a:solidFill>
            <a:srgbClr val="4D15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843200" y="1634650"/>
            <a:ext cx="11335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1- OLS (Ordinary Least Squares): explained ~72% variance (Adj. R² = 0.72)</a:t>
            </a:r>
            <a:endParaRPr sz="160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	i) Some channels showed unstable ROI estimates</a:t>
            </a:r>
            <a:endParaRPr sz="160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ii) High VIF (multicollinearity risk, especially constant term)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	</a:t>
            </a:r>
            <a:endParaRPr sz="160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1258650" y="3723625"/>
            <a:ext cx="8891100" cy="3498900"/>
          </a:xfrm>
          <a:prstGeom prst="roundRect">
            <a:avLst>
              <a:gd fmla="val 2010" name="adj"/>
            </a:avLst>
          </a:prstGeom>
          <a:solidFill>
            <a:srgbClr val="4D15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 txBox="1"/>
          <p:nvPr/>
        </p:nvSpPr>
        <p:spPr>
          <a:xfrm>
            <a:off x="920425" y="3218900"/>
            <a:ext cx="113358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2-</a:t>
            </a:r>
            <a:r>
              <a:rPr lang="en-US" sz="160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Ridge regression (CV-tuned α ≈ 0.18) provided</a:t>
            </a:r>
            <a:endParaRPr sz="160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	i) </a:t>
            </a:r>
            <a:r>
              <a:rPr lang="en-US" sz="160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More stable coefficients</a:t>
            </a:r>
            <a:endParaRPr sz="160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ii) Reduced variance inflation</a:t>
            </a:r>
            <a:endParaRPr sz="160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iii) Different ROI patterns for some channels (e.g., Google Display, YouTube penalized)</a:t>
            </a:r>
            <a:endParaRPr sz="160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iv) Ridge helps mitigate multicollinearity issues flagged in OLS (high VIF)</a:t>
            </a:r>
            <a:endParaRPr sz="160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v) Provided smoother, more stable coefficients vs OLS</a:t>
            </a:r>
            <a:endParaRPr sz="160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vi) Google Display &amp; YouTube ROI reduced (likely overestimated in OLS)</a:t>
            </a:r>
            <a:endParaRPr sz="160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vii) WhatsApp, Hotstar, Ventes Avenue remain top-performing</a:t>
            </a:r>
            <a:endParaRPr sz="160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	</a:t>
            </a:r>
            <a:endParaRPr sz="160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2E4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/>
          <p:nvPr/>
        </p:nvSpPr>
        <p:spPr>
          <a:xfrm>
            <a:off x="1774644" y="264483"/>
            <a:ext cx="110811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B393"/>
              </a:buClr>
              <a:buSzPts val="4200"/>
              <a:buFont typeface="Brygada 1918"/>
              <a:buNone/>
            </a:pPr>
            <a:r>
              <a:rPr b="1" lang="en-US" sz="4200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Modeling Approaches</a:t>
            </a:r>
            <a:endParaRPr b="0" i="0" sz="4200" u="none" cap="none" strike="noStrike"/>
          </a:p>
        </p:txBody>
      </p:sp>
      <p:sp>
        <p:nvSpPr>
          <p:cNvPr id="204" name="Google Shape;204;p24"/>
          <p:cNvSpPr txBox="1"/>
          <p:nvPr/>
        </p:nvSpPr>
        <p:spPr>
          <a:xfrm>
            <a:off x="4419175" y="1095750"/>
            <a:ext cx="605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Ridge regression (CV-tuned α ≈ 0.18) provided</a:t>
            </a:r>
            <a:endParaRPr sz="160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05" name="Google Shape;205;p24" title="outpu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75" y="2137950"/>
            <a:ext cx="7425675" cy="56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 title="outpu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5150" y="2137950"/>
            <a:ext cx="6601650" cy="56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2E42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575" y="3100500"/>
            <a:ext cx="11160674" cy="48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/>
          <p:nvPr/>
        </p:nvSpPr>
        <p:spPr>
          <a:xfrm>
            <a:off x="843210" y="165641"/>
            <a:ext cx="124014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52"/>
              </a:lnSpc>
              <a:spcBef>
                <a:spcPts val="0"/>
              </a:spcBef>
              <a:spcAft>
                <a:spcPts val="0"/>
              </a:spcAft>
              <a:buClr>
                <a:srgbClr val="FFB393"/>
              </a:buClr>
              <a:buSzPts val="3550"/>
              <a:buFont typeface="Brygada 1918"/>
              <a:buNone/>
            </a:pPr>
            <a:r>
              <a:rPr b="1" i="0" lang="en-US" sz="3550" u="none" cap="none" strike="noStrike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Optimizing Spend: Budget Allocation Recommendations</a:t>
            </a:r>
            <a:endParaRPr b="0" i="0" sz="3550" u="none" cap="none" strike="noStrike"/>
          </a:p>
        </p:txBody>
      </p:sp>
      <p:sp>
        <p:nvSpPr>
          <p:cNvPr id="214" name="Google Shape;214;p25"/>
          <p:cNvSpPr/>
          <p:nvPr/>
        </p:nvSpPr>
        <p:spPr>
          <a:xfrm>
            <a:off x="843200" y="1041625"/>
            <a:ext cx="13609500" cy="17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lang="en-US" sz="16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i) Ridge shrinks extreme OLS coefficients, reducing noise in unstable channels</a:t>
            </a:r>
            <a:endParaRPr sz="165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lang="en-US" sz="16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ii) High ROI channels (WhatsApp, Hotstar, Ventes Avenue) remain strong across both models</a:t>
            </a:r>
            <a:endParaRPr sz="165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lang="en-US" sz="16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iii) Ridge provides </a:t>
            </a:r>
            <a:r>
              <a:rPr lang="en-US" sz="16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more </a:t>
            </a:r>
            <a:r>
              <a:rPr lang="en-US" sz="16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conservative, reliable estimates for budget planning</a:t>
            </a:r>
            <a:endParaRPr sz="165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lang="en-US" sz="16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iv) If Use OLS + Ridge together → if </a:t>
            </a:r>
            <a:r>
              <a:rPr lang="en-US" sz="16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both </a:t>
            </a:r>
            <a:r>
              <a:rPr lang="en-US" sz="16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agree, confidence is high; if not, validate with experiments</a:t>
            </a:r>
            <a:endParaRPr sz="165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2E42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/>
          <p:nvPr/>
        </p:nvSpPr>
        <p:spPr>
          <a:xfrm>
            <a:off x="749248" y="816650"/>
            <a:ext cx="118971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05"/>
              </a:lnSpc>
              <a:spcBef>
                <a:spcPts val="0"/>
              </a:spcBef>
              <a:spcAft>
                <a:spcPts val="0"/>
              </a:spcAft>
              <a:buClr>
                <a:srgbClr val="FFB393"/>
              </a:buClr>
              <a:buSzPts val="4250"/>
              <a:buFont typeface="Brygada 1918"/>
              <a:buNone/>
            </a:pPr>
            <a:r>
              <a:rPr b="1" lang="en-US" sz="4250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OLS </a:t>
            </a:r>
            <a:r>
              <a:rPr b="1" i="0" lang="en-US" sz="4250" u="none" cap="none" strike="noStrike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Model Validation: Assessing Reliability</a:t>
            </a:r>
            <a:endParaRPr b="0" i="0" sz="4250" u="none" cap="none" strike="noStrike"/>
          </a:p>
        </p:txBody>
      </p:sp>
      <p:sp>
        <p:nvSpPr>
          <p:cNvPr id="221" name="Google Shape;221;p26"/>
          <p:cNvSpPr/>
          <p:nvPr/>
        </p:nvSpPr>
        <p:spPr>
          <a:xfrm>
            <a:off x="749260" y="1901428"/>
            <a:ext cx="131319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00"/>
              <a:buFont typeface="Montserrat Medium"/>
              <a:buNone/>
            </a:pPr>
            <a:r>
              <a:rPr b="0" i="0" lang="en-US" sz="160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Thorough model diagnostics ensure the reliability and generalizability of our Marketing Mix Model, allowing for confident decision-making.</a:t>
            </a:r>
            <a:endParaRPr b="0" i="0" sz="1600" u="none" cap="none" strike="noStrike"/>
          </a:p>
        </p:txBody>
      </p:sp>
      <p:sp>
        <p:nvSpPr>
          <p:cNvPr id="222" name="Google Shape;222;p26"/>
          <p:cNvSpPr/>
          <p:nvPr/>
        </p:nvSpPr>
        <p:spPr>
          <a:xfrm>
            <a:off x="749260" y="2780705"/>
            <a:ext cx="4241700" cy="2214300"/>
          </a:xfrm>
          <a:prstGeom prst="roundRect">
            <a:avLst>
              <a:gd fmla="val 4955" name="adj"/>
            </a:avLst>
          </a:prstGeom>
          <a:solidFill>
            <a:srgbClr val="5C2438"/>
          </a:solidFill>
          <a:ln cap="flat" cmpd="sng" w="22850">
            <a:solidFill>
              <a:srgbClr val="662E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726400" y="2780705"/>
            <a:ext cx="91500" cy="2214300"/>
          </a:xfrm>
          <a:prstGeom prst="roundRect">
            <a:avLst>
              <a:gd fmla="val 33366" name="adj"/>
            </a:avLst>
          </a:prstGeom>
          <a:solidFill>
            <a:srgbClr val="FFB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1044059" y="3006923"/>
            <a:ext cx="27624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100"/>
              <a:buFont typeface="Brygada 1918"/>
              <a:buNone/>
            </a:pPr>
            <a:r>
              <a:rPr b="1" i="0" lang="en-US" sz="210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Performance Metrics</a:t>
            </a:r>
            <a:endParaRPr b="0" i="0" sz="2100" u="none" cap="none" strike="noStrike"/>
          </a:p>
        </p:txBody>
      </p:sp>
      <p:sp>
        <p:nvSpPr>
          <p:cNvPr id="225" name="Google Shape;225;p26"/>
          <p:cNvSpPr/>
          <p:nvPr/>
        </p:nvSpPr>
        <p:spPr>
          <a:xfrm>
            <a:off x="1044059" y="3467814"/>
            <a:ext cx="37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00"/>
              <a:buFont typeface="Montserrat Medium"/>
              <a:buNone/>
            </a:pPr>
            <a:r>
              <a:rPr b="0" i="0" lang="en-US" sz="160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model shows strong fit on training data (Train R² = 0.756, RMSE = 0.110).</a:t>
            </a:r>
            <a:endParaRPr b="0" i="0" sz="1600" u="none" cap="none" strike="noStrike"/>
          </a:p>
        </p:txBody>
      </p:sp>
      <p:sp>
        <p:nvSpPr>
          <p:cNvPr id="226" name="Google Shape;226;p26"/>
          <p:cNvSpPr/>
          <p:nvPr/>
        </p:nvSpPr>
        <p:spPr>
          <a:xfrm>
            <a:off x="5194340" y="2780705"/>
            <a:ext cx="4241700" cy="2214300"/>
          </a:xfrm>
          <a:prstGeom prst="roundRect">
            <a:avLst>
              <a:gd fmla="val 4955" name="adj"/>
            </a:avLst>
          </a:prstGeom>
          <a:solidFill>
            <a:srgbClr val="5C2438"/>
          </a:solidFill>
          <a:ln cap="flat" cmpd="sng" w="22850">
            <a:solidFill>
              <a:srgbClr val="662E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>
            <a:off x="5171480" y="2780705"/>
            <a:ext cx="91500" cy="2214300"/>
          </a:xfrm>
          <a:prstGeom prst="roundRect">
            <a:avLst>
              <a:gd fmla="val 33366" name="adj"/>
            </a:avLst>
          </a:prstGeom>
          <a:solidFill>
            <a:srgbClr val="FFB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5489138" y="3006923"/>
            <a:ext cx="28470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100"/>
              <a:buFont typeface="Brygada 1918"/>
              <a:buNone/>
            </a:pPr>
            <a:r>
              <a:rPr b="1" i="0" lang="en-US" sz="210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Test Data Overfit Risk</a:t>
            </a:r>
            <a:endParaRPr b="0" i="0" sz="2100" u="none" cap="none" strike="noStrike"/>
          </a:p>
        </p:txBody>
      </p:sp>
      <p:sp>
        <p:nvSpPr>
          <p:cNvPr id="229" name="Google Shape;229;p26"/>
          <p:cNvSpPr/>
          <p:nvPr/>
        </p:nvSpPr>
        <p:spPr>
          <a:xfrm>
            <a:off x="5489138" y="3467814"/>
            <a:ext cx="3720600" cy="13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00"/>
              <a:buFont typeface="Montserrat Medium"/>
              <a:buNone/>
            </a:pPr>
            <a:r>
              <a:rPr b="0" i="0" lang="en-US" sz="160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 exceptional Test R² = </a:t>
            </a:r>
            <a:r>
              <a:rPr lang="en-US" sz="160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-8</a:t>
            </a:r>
            <a:r>
              <a:rPr b="0" i="0" lang="en-US" sz="160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r>
              <a:rPr lang="en-US" sz="160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432</a:t>
            </a:r>
            <a:r>
              <a:rPr b="0" i="0" lang="en-US" sz="160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and RMSE = 0.0</a:t>
            </a:r>
            <a:r>
              <a:rPr lang="en-US" sz="160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7</a:t>
            </a:r>
            <a:r>
              <a:rPr b="0" i="0" lang="en-US" sz="160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 suggest potential overfitting due to a very small test sample, warranting caution.</a:t>
            </a:r>
            <a:endParaRPr b="0" i="0" sz="1600" u="none" cap="none" strike="noStrike"/>
          </a:p>
        </p:txBody>
      </p:sp>
      <p:sp>
        <p:nvSpPr>
          <p:cNvPr id="230" name="Google Shape;230;p26"/>
          <p:cNvSpPr/>
          <p:nvPr/>
        </p:nvSpPr>
        <p:spPr>
          <a:xfrm>
            <a:off x="9639419" y="2780705"/>
            <a:ext cx="4241700" cy="2214300"/>
          </a:xfrm>
          <a:prstGeom prst="roundRect">
            <a:avLst>
              <a:gd fmla="val 4955" name="adj"/>
            </a:avLst>
          </a:prstGeom>
          <a:solidFill>
            <a:srgbClr val="5C2438"/>
          </a:solidFill>
          <a:ln cap="flat" cmpd="sng" w="22850">
            <a:solidFill>
              <a:srgbClr val="662E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9616559" y="2780705"/>
            <a:ext cx="91500" cy="2214300"/>
          </a:xfrm>
          <a:prstGeom prst="roundRect">
            <a:avLst>
              <a:gd fmla="val 33366" name="adj"/>
            </a:avLst>
          </a:prstGeom>
          <a:solidFill>
            <a:srgbClr val="FFB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9934218" y="3006923"/>
            <a:ext cx="27120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100"/>
              <a:buFont typeface="Brygada 1918"/>
              <a:buNone/>
            </a:pPr>
            <a:r>
              <a:rPr b="1" i="0" lang="en-US" sz="210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Suspicious ROI</a:t>
            </a:r>
            <a:endParaRPr b="0" i="0" sz="2100" u="none" cap="none" strike="noStrike"/>
          </a:p>
        </p:txBody>
      </p:sp>
      <p:sp>
        <p:nvSpPr>
          <p:cNvPr id="233" name="Google Shape;233;p26"/>
          <p:cNvSpPr/>
          <p:nvPr/>
        </p:nvSpPr>
        <p:spPr>
          <a:xfrm>
            <a:off x="9934218" y="3467814"/>
            <a:ext cx="37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00"/>
              <a:buFont typeface="Montserrat Medium"/>
              <a:buNone/>
            </a:pPr>
            <a:r>
              <a:rPr b="0" i="0" lang="en-US" sz="160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negative ROI for </a:t>
            </a:r>
            <a:r>
              <a:rPr b="0" i="0" lang="en-US" sz="1600" u="none" cap="none" strike="noStrike">
                <a:solidFill>
                  <a:srgbClr val="FFB39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Google Display (-55)</a:t>
            </a:r>
            <a:r>
              <a:rPr b="0" i="0" lang="en-US" sz="160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requires further investigation to understand underlying factors.</a:t>
            </a:r>
            <a:endParaRPr b="0" i="0" sz="1600" u="none" cap="none" strike="noStrike"/>
          </a:p>
        </p:txBody>
      </p:sp>
      <p:sp>
        <p:nvSpPr>
          <p:cNvPr id="234" name="Google Shape;234;p26"/>
          <p:cNvSpPr/>
          <p:nvPr/>
        </p:nvSpPr>
        <p:spPr>
          <a:xfrm>
            <a:off x="2816060" y="5359432"/>
            <a:ext cx="4241700" cy="2214300"/>
          </a:xfrm>
          <a:prstGeom prst="roundRect">
            <a:avLst>
              <a:gd fmla="val 4955" name="adj"/>
            </a:avLst>
          </a:prstGeom>
          <a:solidFill>
            <a:srgbClr val="5C2438"/>
          </a:solidFill>
          <a:ln cap="flat" cmpd="sng" w="22850">
            <a:solidFill>
              <a:srgbClr val="662E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2793200" y="5359432"/>
            <a:ext cx="91500" cy="2214300"/>
          </a:xfrm>
          <a:prstGeom prst="roundRect">
            <a:avLst>
              <a:gd fmla="val 33366" name="adj"/>
            </a:avLst>
          </a:prstGeom>
          <a:solidFill>
            <a:srgbClr val="FFB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/>
          <p:nvPr/>
        </p:nvSpPr>
        <p:spPr>
          <a:xfrm>
            <a:off x="3110859" y="5585651"/>
            <a:ext cx="27120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100"/>
              <a:buFont typeface="Brygada 1918"/>
              <a:buNone/>
            </a:pPr>
            <a:r>
              <a:rPr b="1" i="0" lang="en-US" sz="210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Coefficient Stability</a:t>
            </a:r>
            <a:endParaRPr b="0" i="0" sz="2100" u="none" cap="none" strike="noStrike"/>
          </a:p>
        </p:txBody>
      </p:sp>
      <p:sp>
        <p:nvSpPr>
          <p:cNvPr id="237" name="Google Shape;237;p26"/>
          <p:cNvSpPr/>
          <p:nvPr/>
        </p:nvSpPr>
        <p:spPr>
          <a:xfrm>
            <a:off x="3110859" y="6046542"/>
            <a:ext cx="3720600" cy="13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00"/>
              <a:buFont typeface="Montserrat Medium"/>
              <a:buNone/>
            </a:pPr>
            <a:r>
              <a:rPr b="0" i="0" lang="en-US" sz="160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Rolling coefficient stability checks revealed some variability, emphasizing the need for ongoing monitoring.</a:t>
            </a:r>
            <a:endParaRPr b="0" i="0" sz="1600" u="none" cap="none" strike="noStrike"/>
          </a:p>
        </p:txBody>
      </p:sp>
      <p:sp>
        <p:nvSpPr>
          <p:cNvPr id="238" name="Google Shape;238;p26"/>
          <p:cNvSpPr/>
          <p:nvPr/>
        </p:nvSpPr>
        <p:spPr>
          <a:xfrm>
            <a:off x="7261140" y="5359432"/>
            <a:ext cx="4241700" cy="2214300"/>
          </a:xfrm>
          <a:prstGeom prst="roundRect">
            <a:avLst>
              <a:gd fmla="val 4955" name="adj"/>
            </a:avLst>
          </a:prstGeom>
          <a:solidFill>
            <a:srgbClr val="5C2438"/>
          </a:solidFill>
          <a:ln cap="flat" cmpd="sng" w="22850">
            <a:solidFill>
              <a:srgbClr val="662E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"/>
          <p:cNvSpPr/>
          <p:nvPr/>
        </p:nvSpPr>
        <p:spPr>
          <a:xfrm>
            <a:off x="7238280" y="5359432"/>
            <a:ext cx="91500" cy="2214300"/>
          </a:xfrm>
          <a:prstGeom prst="roundRect">
            <a:avLst>
              <a:gd fmla="val 33366" name="adj"/>
            </a:avLst>
          </a:prstGeom>
          <a:solidFill>
            <a:srgbClr val="FFB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/>
          <p:nvPr/>
        </p:nvSpPr>
        <p:spPr>
          <a:xfrm>
            <a:off x="7555938" y="5585651"/>
            <a:ext cx="27120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100"/>
              <a:buFont typeface="Brygada 1918"/>
              <a:buNone/>
            </a:pPr>
            <a:r>
              <a:rPr b="1" i="0" lang="en-US" sz="210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Future Validation</a:t>
            </a:r>
            <a:endParaRPr b="0" i="0" sz="2100" u="none" cap="none" strike="noStrike"/>
          </a:p>
        </p:txBody>
      </p:sp>
      <p:sp>
        <p:nvSpPr>
          <p:cNvPr id="241" name="Google Shape;241;p26"/>
          <p:cNvSpPr/>
          <p:nvPr/>
        </p:nvSpPr>
        <p:spPr>
          <a:xfrm>
            <a:off x="7555938" y="6046542"/>
            <a:ext cx="3720600" cy="13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00"/>
              <a:buFont typeface="Montserrat Medium"/>
              <a:buNone/>
            </a:pPr>
            <a:r>
              <a:rPr lang="en-US" sz="160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</a:t>
            </a:r>
            <a:r>
              <a:rPr b="0" i="0" lang="en-US" sz="160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recommend validating stability with a longer historical horizon or through rigorous cross-validation techniques.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2E4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7" title="K1UwelYBbXm6pqyp8Tvgq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13" y="152400"/>
            <a:ext cx="14243774" cy="79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/>
        </p:nvSpPr>
        <p:spPr>
          <a:xfrm>
            <a:off x="8928575" y="3193100"/>
            <a:ext cx="191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Thank You!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3963750" y="2762000"/>
            <a:ext cx="670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-US" sz="1600">
                <a:solidFill>
                  <a:schemeClr val="dk1"/>
                </a:solidFill>
              </a:rPr>
              <a:t>“Smarter allocation today drives measurable growth tomorrow.”</a:t>
            </a:r>
            <a:endParaRPr b="1" i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2E4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743069" y="583883"/>
            <a:ext cx="110811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B393"/>
              </a:buClr>
              <a:buSzPts val="4200"/>
              <a:buFont typeface="Brygada 1918"/>
              <a:buNone/>
            </a:pPr>
            <a:r>
              <a:rPr b="1" i="0" lang="en-US" sz="4200" u="none" cap="none" strike="noStrike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Key Insights: Decoding Media Performance</a:t>
            </a:r>
            <a:endParaRPr b="0" i="0" sz="4200" u="none" cap="none" strike="noStrike"/>
          </a:p>
        </p:txBody>
      </p:sp>
      <p:sp>
        <p:nvSpPr>
          <p:cNvPr id="65" name="Google Shape;65;p14"/>
          <p:cNvSpPr/>
          <p:nvPr/>
        </p:nvSpPr>
        <p:spPr>
          <a:xfrm>
            <a:off x="743069" y="1659612"/>
            <a:ext cx="131442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550"/>
              <a:buFont typeface="Montserrat Medium"/>
              <a:buNone/>
            </a:pPr>
            <a:r>
              <a:rPr lang="en-US" sz="15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</a:t>
            </a:r>
            <a:r>
              <a:rPr b="0" i="0" lang="en-US" sz="15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OLS Marketing Mix Modeling (MMM) analysis provides a data-driven understanding of media channel effectiveness and offers actionable insights for optimizing future campaigns.</a:t>
            </a:r>
            <a:endParaRPr b="0" i="0" sz="1550" u="none" cap="none" strike="noStrike"/>
          </a:p>
        </p:txBody>
      </p:sp>
      <p:sp>
        <p:nvSpPr>
          <p:cNvPr id="66" name="Google Shape;66;p14"/>
          <p:cNvSpPr/>
          <p:nvPr/>
        </p:nvSpPr>
        <p:spPr>
          <a:xfrm>
            <a:off x="743069" y="2834283"/>
            <a:ext cx="6471300" cy="2153700"/>
          </a:xfrm>
          <a:prstGeom prst="roundRect">
            <a:avLst>
              <a:gd fmla="val 5095" name="adj"/>
            </a:avLst>
          </a:prstGeom>
          <a:solidFill>
            <a:srgbClr val="5C2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743069" y="2811423"/>
            <a:ext cx="6471300" cy="91500"/>
          </a:xfrm>
          <a:prstGeom prst="roundRect">
            <a:avLst>
              <a:gd fmla="val 33090" name="adj"/>
            </a:avLst>
          </a:prstGeom>
          <a:solidFill>
            <a:srgbClr val="FFB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3676174" y="2531745"/>
            <a:ext cx="605100" cy="605100"/>
          </a:xfrm>
          <a:prstGeom prst="roundRect">
            <a:avLst>
              <a:gd fmla="val 151122" name="adj"/>
            </a:avLst>
          </a:prstGeom>
          <a:solidFill>
            <a:srgbClr val="FFB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9" name="Google Shape;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625" y="2682954"/>
            <a:ext cx="242054" cy="30253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967621" y="3338513"/>
            <a:ext cx="2689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100"/>
              <a:buFont typeface="Brygada 1918"/>
              <a:buNone/>
            </a:pPr>
            <a:r>
              <a:rPr b="1" i="0" lang="en-US" sz="210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Model Robustness</a:t>
            </a:r>
            <a:endParaRPr b="0" i="0" sz="2100" u="none" cap="none" strike="noStrike"/>
          </a:p>
        </p:txBody>
      </p:sp>
      <p:sp>
        <p:nvSpPr>
          <p:cNvPr id="71" name="Google Shape;71;p14"/>
          <p:cNvSpPr/>
          <p:nvPr/>
        </p:nvSpPr>
        <p:spPr>
          <a:xfrm>
            <a:off x="967621" y="3795593"/>
            <a:ext cx="60222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550"/>
              <a:buFont typeface="Montserrat Medium"/>
              <a:buNone/>
            </a:pPr>
            <a:r>
              <a:rPr lang="en-US" sz="15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</a:t>
            </a:r>
            <a:r>
              <a:rPr b="0" i="0" lang="en-US" sz="15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model achieved an </a:t>
            </a:r>
            <a:r>
              <a:rPr b="0" i="0" lang="en-US" sz="1550" u="none" cap="none" strike="noStrike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R² of 0.79</a:t>
            </a:r>
            <a:r>
              <a:rPr b="0" i="0" lang="en-US" sz="15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and an </a:t>
            </a:r>
            <a:r>
              <a:rPr b="0" i="0" lang="en-US" sz="1550" u="none" cap="none" strike="noStrike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Adjusted R² of 0.72,</a:t>
            </a:r>
            <a:r>
              <a:rPr b="0" i="0" lang="en-US" sz="15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explaining approximately </a:t>
            </a:r>
            <a:r>
              <a:rPr b="0" i="0" lang="en-US" sz="1550" u="none" cap="none" strike="noStrike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72% of the variance</a:t>
            </a:r>
            <a:r>
              <a:rPr b="0" i="0" lang="en-US" sz="15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in our key performance indicator.</a:t>
            </a:r>
            <a:endParaRPr b="0" i="0" sz="1550" u="none" cap="none" strike="noStrike"/>
          </a:p>
        </p:txBody>
      </p:sp>
      <p:sp>
        <p:nvSpPr>
          <p:cNvPr id="72" name="Google Shape;72;p14"/>
          <p:cNvSpPr/>
          <p:nvPr/>
        </p:nvSpPr>
        <p:spPr>
          <a:xfrm>
            <a:off x="7416046" y="2834283"/>
            <a:ext cx="6471300" cy="2153700"/>
          </a:xfrm>
          <a:prstGeom prst="roundRect">
            <a:avLst>
              <a:gd fmla="val 5095" name="adj"/>
            </a:avLst>
          </a:prstGeom>
          <a:solidFill>
            <a:srgbClr val="5C2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7416046" y="2811423"/>
            <a:ext cx="6471300" cy="91500"/>
          </a:xfrm>
          <a:prstGeom prst="roundRect">
            <a:avLst>
              <a:gd fmla="val 33090" name="adj"/>
            </a:avLst>
          </a:prstGeom>
          <a:solidFill>
            <a:srgbClr val="FFB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0349151" y="2531745"/>
            <a:ext cx="605100" cy="605100"/>
          </a:xfrm>
          <a:prstGeom prst="roundRect">
            <a:avLst>
              <a:gd fmla="val 151122" name="adj"/>
            </a:avLst>
          </a:prstGeom>
          <a:solidFill>
            <a:srgbClr val="FFB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5" name="Google Shape;7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0602" y="2682954"/>
            <a:ext cx="242054" cy="30253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/>
          <p:nvPr/>
        </p:nvSpPr>
        <p:spPr>
          <a:xfrm>
            <a:off x="7640598" y="3338513"/>
            <a:ext cx="2689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100"/>
              <a:buFont typeface="Brygada 1918"/>
              <a:buNone/>
            </a:pPr>
            <a:r>
              <a:rPr b="1" i="0" lang="en-US" sz="210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High ROI Channels</a:t>
            </a:r>
            <a:endParaRPr b="0" i="0" sz="2100" u="none" cap="none" strike="noStrike"/>
          </a:p>
        </p:txBody>
      </p:sp>
      <p:sp>
        <p:nvSpPr>
          <p:cNvPr id="77" name="Google Shape;77;p14"/>
          <p:cNvSpPr/>
          <p:nvPr/>
        </p:nvSpPr>
        <p:spPr>
          <a:xfrm>
            <a:off x="7640600" y="3795607"/>
            <a:ext cx="61167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21424"/>
              </a:buClr>
              <a:buSzPts val="1550"/>
              <a:buFont typeface="Montserrat Medium"/>
              <a:buNone/>
            </a:pPr>
            <a:r>
              <a:rPr lang="en-US" sz="155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WhatsApp, Hotstar</a:t>
            </a:r>
            <a:r>
              <a:rPr lang="en-US" sz="15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</a:t>
            </a:r>
            <a:r>
              <a:rPr lang="en-US" sz="155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Ventes Avenue</a:t>
            </a:r>
            <a:r>
              <a:rPr lang="en-US" sz="15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emerged as top performers, </a:t>
            </a:r>
            <a:r>
              <a:rPr lang="en-US" sz="155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delivering strong returns on investment</a:t>
            </a:r>
            <a:r>
              <a:rPr lang="en-US" sz="15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b="0" i="0" sz="1550" u="none" cap="none" strike="noStrike"/>
          </a:p>
        </p:txBody>
      </p:sp>
      <p:sp>
        <p:nvSpPr>
          <p:cNvPr id="78" name="Google Shape;78;p14"/>
          <p:cNvSpPr/>
          <p:nvPr/>
        </p:nvSpPr>
        <p:spPr>
          <a:xfrm>
            <a:off x="743069" y="5492353"/>
            <a:ext cx="6471300" cy="2153700"/>
          </a:xfrm>
          <a:prstGeom prst="roundRect">
            <a:avLst>
              <a:gd fmla="val 5095" name="adj"/>
            </a:avLst>
          </a:prstGeom>
          <a:solidFill>
            <a:srgbClr val="5C2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743069" y="5469493"/>
            <a:ext cx="6471300" cy="91500"/>
          </a:xfrm>
          <a:prstGeom prst="roundRect">
            <a:avLst>
              <a:gd fmla="val 33090" name="adj"/>
            </a:avLst>
          </a:prstGeom>
          <a:solidFill>
            <a:srgbClr val="FFB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676174" y="5189815"/>
            <a:ext cx="605100" cy="605100"/>
          </a:xfrm>
          <a:prstGeom prst="roundRect">
            <a:avLst>
              <a:gd fmla="val 151122" name="adj"/>
            </a:avLst>
          </a:prstGeom>
          <a:solidFill>
            <a:srgbClr val="FFB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1" name="Google Shape;8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7625" y="5341025"/>
            <a:ext cx="242054" cy="30253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967621" y="5996583"/>
            <a:ext cx="3587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100"/>
              <a:buFont typeface="Brygada 1918"/>
              <a:buNone/>
            </a:pPr>
            <a:r>
              <a:rPr b="1" i="0" lang="en-US" sz="210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Underperforming Channels</a:t>
            </a:r>
            <a:endParaRPr b="0" i="0" sz="2100" u="none" cap="none" strike="noStrike"/>
          </a:p>
        </p:txBody>
      </p:sp>
      <p:sp>
        <p:nvSpPr>
          <p:cNvPr id="83" name="Google Shape;83;p14"/>
          <p:cNvSpPr/>
          <p:nvPr/>
        </p:nvSpPr>
        <p:spPr>
          <a:xfrm>
            <a:off x="967621" y="6453664"/>
            <a:ext cx="60222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550"/>
              <a:buFont typeface="Montserrat Medium"/>
              <a:buNone/>
            </a:pPr>
            <a:r>
              <a:rPr lang="en-US" sz="15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Conversely, </a:t>
            </a:r>
            <a:r>
              <a:rPr lang="en-US" sz="155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YouTube, Jio,</a:t>
            </a:r>
            <a:r>
              <a:rPr lang="en-US" sz="155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5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and </a:t>
            </a:r>
            <a:r>
              <a:rPr lang="en-US" sz="155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Google Display</a:t>
            </a:r>
            <a:r>
              <a:rPr lang="en-US" sz="15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exhibited </a:t>
            </a:r>
            <a:r>
              <a:rPr lang="en-US" sz="155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negative or low ROI,</a:t>
            </a:r>
            <a:r>
              <a:rPr lang="en-US" sz="15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indicating areas for re-evaluation.</a:t>
            </a:r>
            <a:endParaRPr sz="155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7416046" y="5492353"/>
            <a:ext cx="6471300" cy="2153700"/>
          </a:xfrm>
          <a:prstGeom prst="roundRect">
            <a:avLst>
              <a:gd fmla="val 5095" name="adj"/>
            </a:avLst>
          </a:prstGeom>
          <a:solidFill>
            <a:srgbClr val="5C2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7416046" y="5469493"/>
            <a:ext cx="6471300" cy="91500"/>
          </a:xfrm>
          <a:prstGeom prst="roundRect">
            <a:avLst>
              <a:gd fmla="val 33090" name="adj"/>
            </a:avLst>
          </a:prstGeom>
          <a:solidFill>
            <a:srgbClr val="FFB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10349151" y="5189815"/>
            <a:ext cx="605100" cy="605100"/>
          </a:xfrm>
          <a:prstGeom prst="roundRect">
            <a:avLst>
              <a:gd fmla="val 151122" name="adj"/>
            </a:avLst>
          </a:prstGeom>
          <a:solidFill>
            <a:srgbClr val="FFB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7" name="Google Shape;8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30602" y="5341025"/>
            <a:ext cx="242054" cy="30253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/>
          <p:nvPr/>
        </p:nvSpPr>
        <p:spPr>
          <a:xfrm>
            <a:off x="7640598" y="5996583"/>
            <a:ext cx="30267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100"/>
              <a:buFont typeface="Brygada 1918"/>
              <a:buNone/>
            </a:pPr>
            <a:r>
              <a:rPr b="1" i="0" lang="en-US" sz="210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Multicollinearity Noted</a:t>
            </a:r>
            <a:endParaRPr b="0" i="0" sz="2100" u="none" cap="none" strike="noStrike"/>
          </a:p>
        </p:txBody>
      </p:sp>
      <p:sp>
        <p:nvSpPr>
          <p:cNvPr id="89" name="Google Shape;89;p14"/>
          <p:cNvSpPr/>
          <p:nvPr/>
        </p:nvSpPr>
        <p:spPr>
          <a:xfrm>
            <a:off x="7640598" y="6453664"/>
            <a:ext cx="60222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550"/>
              <a:buFont typeface="Montserrat Medium"/>
              <a:buNone/>
            </a:pPr>
            <a:r>
              <a:rPr lang="en-US" sz="15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</a:t>
            </a:r>
            <a:r>
              <a:rPr lang="en-US" sz="155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high VIF (Variance Inflation Factor)</a:t>
            </a:r>
            <a:r>
              <a:rPr lang="en-US" sz="15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for the constant suggests </a:t>
            </a:r>
            <a:r>
              <a:rPr lang="en-US" sz="155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potential multicollinearity, which requires careful consideration in interpreting coefficients.</a:t>
            </a:r>
            <a:endParaRPr sz="1550">
              <a:solidFill>
                <a:srgbClr val="FF9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2E4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749260" y="2264212"/>
            <a:ext cx="76455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FFB393"/>
              </a:buClr>
              <a:buSzPts val="4450"/>
              <a:buFont typeface="Brygada 1918"/>
              <a:buNone/>
            </a:pPr>
            <a:r>
              <a:rPr b="1" i="0" lang="en-US" sz="4450" u="none" cap="none" strike="noStrike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Channel Performance: ROI Breakdown</a:t>
            </a:r>
            <a:endParaRPr b="0" i="0" sz="4450" u="none" cap="none" strike="noStrike"/>
          </a:p>
        </p:txBody>
      </p:sp>
      <p:sp>
        <p:nvSpPr>
          <p:cNvPr id="96" name="Google Shape;96;p15"/>
          <p:cNvSpPr/>
          <p:nvPr/>
        </p:nvSpPr>
        <p:spPr>
          <a:xfrm>
            <a:off x="749260" y="4012406"/>
            <a:ext cx="76455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Understanding the Return on Investment (ROI) for each marketing channel is crucial for effective budget allocation. This visualization clearly highlights which channels are driving the most value.</a:t>
            </a:r>
            <a:endParaRPr b="0" i="0" sz="1650" u="none" cap="none" strike="noStrike"/>
          </a:p>
        </p:txBody>
      </p:sp>
      <p:sp>
        <p:nvSpPr>
          <p:cNvPr id="97" name="Google Shape;97;p15"/>
          <p:cNvSpPr/>
          <p:nvPr/>
        </p:nvSpPr>
        <p:spPr>
          <a:xfrm>
            <a:off x="749260" y="5280541"/>
            <a:ext cx="7645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chart illustrates the calculated ROI values, emphasizing the need to shift investment towards the more profitable platforms.</a:t>
            </a:r>
            <a:endParaRPr b="0" i="0" sz="1650" u="none" cap="none" strike="noStrike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4750" y="206687"/>
            <a:ext cx="5930851" cy="78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2E4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223160" y="328962"/>
            <a:ext cx="76455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FFB393"/>
              </a:buClr>
              <a:buSzPts val="4450"/>
              <a:buFont typeface="Brygada 1918"/>
              <a:buNone/>
            </a:pPr>
            <a:r>
              <a:rPr b="1" i="0" lang="en-US" sz="4450" u="none" cap="none" strike="noStrike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Strategic Allocation: Spend vs. Contribution</a:t>
            </a:r>
            <a:endParaRPr b="0" i="0" sz="4450" u="none" cap="none" strike="noStrike"/>
          </a:p>
        </p:txBody>
      </p:sp>
      <p:sp>
        <p:nvSpPr>
          <p:cNvPr id="105" name="Google Shape;105;p16"/>
          <p:cNvSpPr/>
          <p:nvPr/>
        </p:nvSpPr>
        <p:spPr>
          <a:xfrm>
            <a:off x="223160" y="2171081"/>
            <a:ext cx="76455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bubble chart visualizes the interplay between marketing spend and a channel's contribution to overall performance. The size of the bubble indicates its ROI, providing a holistic view for decision-making.</a:t>
            </a:r>
            <a:endParaRPr b="0" i="0" sz="1650" u="none" cap="none" strike="noStrike"/>
          </a:p>
        </p:txBody>
      </p:sp>
      <p:sp>
        <p:nvSpPr>
          <p:cNvPr id="106" name="Google Shape;106;p16"/>
          <p:cNvSpPr/>
          <p:nvPr/>
        </p:nvSpPr>
        <p:spPr>
          <a:xfrm>
            <a:off x="223160" y="3704704"/>
            <a:ext cx="7645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Channels positioned higher on the Y-axis and further right on the X-axis, with larger bubbles, </a:t>
            </a: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represent </a:t>
            </a: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optimal investment </a:t>
            </a:r>
            <a:endParaRPr b="0" i="0" sz="1650" u="none" cap="none" strike="noStrike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opportunities.</a:t>
            </a:r>
            <a:endParaRPr b="0" i="0" sz="1650" u="none" cap="none" strike="noStrike"/>
          </a:p>
        </p:txBody>
      </p:sp>
      <p:pic>
        <p:nvPicPr>
          <p:cNvPr id="107" name="Google Shape;107;p16" title="outpu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900" y="176613"/>
            <a:ext cx="6513301" cy="77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/>
          <p:nvPr/>
        </p:nvSpPr>
        <p:spPr>
          <a:xfrm>
            <a:off x="8451100" y="6777275"/>
            <a:ext cx="60711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t/>
            </a:r>
            <a:endParaRPr b="0" i="0" sz="1650" u="none" cap="none" strike="noStrike"/>
          </a:p>
        </p:txBody>
      </p:sp>
      <p:sp>
        <p:nvSpPr>
          <p:cNvPr id="109" name="Google Shape;109;p16"/>
          <p:cNvSpPr/>
          <p:nvPr/>
        </p:nvSpPr>
        <p:spPr>
          <a:xfrm>
            <a:off x="937100" y="6671271"/>
            <a:ext cx="76455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lang="en-US" sz="10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X-axis (Spend): how much you invested in each channel.</a:t>
            </a:r>
            <a:endParaRPr sz="105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Y-axis (Contribution): how much KPI that channel is estimated to have driven</a:t>
            </a:r>
            <a:endParaRPr sz="105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Contribution of Channel i </a:t>
            </a:r>
            <a:r>
              <a:rPr lang="en-US" sz="10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=</a:t>
            </a:r>
            <a:r>
              <a:rPr lang="en-US" sz="1050">
                <a:solidFill>
                  <a:srgbClr val="00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∑</a:t>
            </a:r>
            <a:r>
              <a:rPr lang="en-US" sz="1050">
                <a:solidFill>
                  <a:srgbClr val="00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05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Predicted KPI with all channels</a:t>
            </a:r>
            <a:r>
              <a:rPr lang="en-US" sz="1050">
                <a:solidFill>
                  <a:srgbClr val="00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−</a:t>
            </a:r>
            <a:r>
              <a:rPr lang="en-US" sz="1050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Predicted KPI with channel i turned off</a:t>
            </a:r>
            <a:r>
              <a:rPr lang="en-US" sz="1050">
                <a:solidFill>
                  <a:srgbClr val="00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  <a:endParaRPr sz="1050">
              <a:solidFill>
                <a:srgbClr val="00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Bubble size: ROI (KPI per 1 Mn spend).</a:t>
            </a:r>
            <a:endParaRPr sz="1050">
              <a:solidFill>
                <a:srgbClr val="F4CA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Bubble color: positive ROI (green) vs negative ROI (red).</a:t>
            </a:r>
            <a:endParaRPr b="0" i="0" sz="165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2E4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6573860" y="2055425"/>
            <a:ext cx="76455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FFB393"/>
              </a:buClr>
              <a:buSzPts val="4450"/>
              <a:buFont typeface="Brygada 1918"/>
              <a:buNone/>
            </a:pPr>
            <a:r>
              <a:rPr b="1" i="0" lang="en-US" sz="4450" u="none" cap="none" strike="noStrike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Model Diagnostics: Collinearity Assessment</a:t>
            </a:r>
            <a:endParaRPr b="0" i="0" sz="4450" u="none" cap="none" strike="noStrike"/>
          </a:p>
        </p:txBody>
      </p:sp>
      <p:sp>
        <p:nvSpPr>
          <p:cNvPr id="116" name="Google Shape;116;p17"/>
          <p:cNvSpPr/>
          <p:nvPr/>
        </p:nvSpPr>
        <p:spPr>
          <a:xfrm>
            <a:off x="6573860" y="3801107"/>
            <a:ext cx="76455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Collinearity refers to a high correlation between predictor variables in a regression model. The Variance Inflation Factor (VIF) helps detect the severity of multicollinearity.</a:t>
            </a:r>
            <a:endParaRPr b="0" i="0" sz="1650" u="none" cap="none" strike="noStrike"/>
          </a:p>
        </p:txBody>
      </p:sp>
      <p:sp>
        <p:nvSpPr>
          <p:cNvPr id="117" name="Google Shape;117;p17"/>
          <p:cNvSpPr/>
          <p:nvPr/>
        </p:nvSpPr>
        <p:spPr>
          <a:xfrm>
            <a:off x="6573860" y="5222054"/>
            <a:ext cx="76455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High VIF values, particularly for the constant, indicate that certain variables might be too strongly related, potentially impacting the reliability of individual coefficient estimates.</a:t>
            </a:r>
            <a:endParaRPr b="0" i="0" sz="1650" u="none" cap="none" strike="noStrike"/>
          </a:p>
        </p:txBody>
      </p:sp>
      <p:pic>
        <p:nvPicPr>
          <p:cNvPr id="118" name="Google Shape;118;p17" title="vif_improv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30849" cy="78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2E4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/>
          <p:nvPr/>
        </p:nvSpPr>
        <p:spPr>
          <a:xfrm>
            <a:off x="749260" y="672941"/>
            <a:ext cx="124014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52"/>
              </a:lnSpc>
              <a:spcBef>
                <a:spcPts val="0"/>
              </a:spcBef>
              <a:spcAft>
                <a:spcPts val="0"/>
              </a:spcAft>
              <a:buClr>
                <a:srgbClr val="FFB393"/>
              </a:buClr>
              <a:buSzPts val="3550"/>
              <a:buFont typeface="Brygada 1918"/>
              <a:buNone/>
            </a:pPr>
            <a:r>
              <a:rPr b="1" i="0" lang="en-US" sz="3550" u="none" cap="none" strike="noStrike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Optimizing Spend: Budget Allocation Recommendations</a:t>
            </a:r>
            <a:endParaRPr b="0" i="0" sz="3550" u="none" cap="none" strike="noStrike"/>
          </a:p>
        </p:txBody>
      </p:sp>
      <p:sp>
        <p:nvSpPr>
          <p:cNvPr id="125" name="Google Shape;125;p18"/>
          <p:cNvSpPr/>
          <p:nvPr/>
        </p:nvSpPr>
        <p:spPr>
          <a:xfrm>
            <a:off x="749260" y="1586389"/>
            <a:ext cx="13131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384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300"/>
              <a:buFont typeface="Montserrat Medium"/>
              <a:buNone/>
            </a:pPr>
            <a:r>
              <a:rPr b="0" i="0" lang="en-US" sz="130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Based on the ROI analysis, we propose a strategic shift in media budget to maximize overall marketing effectiveness and achieve higher KPI uplift.</a:t>
            </a:r>
            <a:endParaRPr b="0" i="0" sz="1300" u="none" cap="none" strike="noStrike"/>
          </a:p>
        </p:txBody>
      </p:sp>
      <p:pic>
        <p:nvPicPr>
          <p:cNvPr descr="preencoded.png"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435" y="2026206"/>
            <a:ext cx="256818" cy="32111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1305758" y="2053114"/>
            <a:ext cx="44616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750"/>
              <a:buFont typeface="Brygada 1918"/>
              <a:buNone/>
            </a:pPr>
            <a:r>
              <a:rPr b="1" i="0" lang="en-US" sz="175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Reduce Investment in Low-ROI Channels</a:t>
            </a:r>
            <a:endParaRPr b="0" i="0" sz="1750" u="none" cap="none" strike="noStrike"/>
          </a:p>
        </p:txBody>
      </p:sp>
      <p:sp>
        <p:nvSpPr>
          <p:cNvPr id="128" name="Google Shape;128;p18"/>
          <p:cNvSpPr/>
          <p:nvPr/>
        </p:nvSpPr>
        <p:spPr>
          <a:xfrm>
            <a:off x="1305758" y="2441258"/>
            <a:ext cx="12575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384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300"/>
              <a:buFont typeface="Montserrat Medium"/>
              <a:buNone/>
            </a:pPr>
            <a:r>
              <a:rPr b="0" i="0" lang="en-US" sz="130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Strategically decrease budget allocation to channels like </a:t>
            </a:r>
            <a:r>
              <a:rPr b="0" i="0" lang="en-US" sz="1300" u="none" cap="none" strike="noStrike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YouTube, Jio, and Google Display</a:t>
            </a:r>
            <a:r>
              <a:rPr b="0" i="0" lang="en-US" sz="130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that show negative or marginal returns.</a:t>
            </a:r>
            <a:endParaRPr b="0" i="0" sz="1300" u="none" cap="none" strike="noStrike"/>
          </a:p>
        </p:txBody>
      </p:sp>
      <p:pic>
        <p:nvPicPr>
          <p:cNvPr descr="preencoded.png"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435" y="3030974"/>
            <a:ext cx="256818" cy="32111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/>
          <p:nvPr/>
        </p:nvSpPr>
        <p:spPr>
          <a:xfrm>
            <a:off x="1305758" y="3057882"/>
            <a:ext cx="35994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750"/>
              <a:buFont typeface="Brygada 1918"/>
              <a:buNone/>
            </a:pPr>
            <a:r>
              <a:rPr b="1" i="0" lang="en-US" sz="175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Reinvest in High-ROI Performers</a:t>
            </a:r>
            <a:endParaRPr b="0" i="0" sz="1750" u="none" cap="none" strike="noStrike"/>
          </a:p>
        </p:txBody>
      </p:sp>
      <p:sp>
        <p:nvSpPr>
          <p:cNvPr id="131" name="Google Shape;131;p18"/>
          <p:cNvSpPr/>
          <p:nvPr/>
        </p:nvSpPr>
        <p:spPr>
          <a:xfrm>
            <a:off x="1305758" y="3446026"/>
            <a:ext cx="12575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384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300"/>
              <a:buFont typeface="Montserrat Medium"/>
              <a:buNone/>
            </a:pPr>
            <a:r>
              <a:rPr b="0" i="0" lang="en-US" sz="130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Reallocate freed-up funds to high-performing channels such as </a:t>
            </a:r>
            <a:r>
              <a:rPr b="0" i="0" lang="en-US" sz="1300" u="none" cap="none" strike="noStrike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WhatsApp, Hotstar, and Ventes Avenue</a:t>
            </a:r>
            <a:r>
              <a:rPr b="0" i="0" lang="en-US" sz="130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to amplify their impact.</a:t>
            </a:r>
            <a:endParaRPr b="0" i="0" sz="1300" u="none" cap="none" strike="noStrike"/>
          </a:p>
        </p:txBody>
      </p:sp>
      <p:pic>
        <p:nvPicPr>
          <p:cNvPr descr="preencoded.png"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348" y="4149668"/>
            <a:ext cx="256818" cy="32111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/>
          <p:nvPr/>
        </p:nvSpPr>
        <p:spPr>
          <a:xfrm>
            <a:off x="1273671" y="4176576"/>
            <a:ext cx="3538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750"/>
              <a:buFont typeface="Brygada 1918"/>
              <a:buNone/>
            </a:pPr>
            <a:r>
              <a:rPr b="1" i="0" lang="en-US" sz="175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Fine-Tune Adstock &amp; Saturation</a:t>
            </a:r>
            <a:endParaRPr b="0" i="0" sz="1750" u="none" cap="none" strike="noStrike"/>
          </a:p>
        </p:txBody>
      </p:sp>
      <p:sp>
        <p:nvSpPr>
          <p:cNvPr id="134" name="Google Shape;134;p18"/>
          <p:cNvSpPr/>
          <p:nvPr/>
        </p:nvSpPr>
        <p:spPr>
          <a:xfrm>
            <a:off x="1273670" y="4564720"/>
            <a:ext cx="125754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384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300"/>
              <a:buFont typeface="Montserrat Medium"/>
              <a:buNone/>
            </a:pPr>
            <a:r>
              <a:rPr b="0" i="0" lang="en-US" sz="130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Before significant reallocations, further analyze and adjust adstock and saturation effects to ensure the model accurately captures true channel diminishing returns.</a:t>
            </a:r>
            <a:endParaRPr b="0" i="0" sz="1300" u="none" cap="none" strike="noStrike"/>
          </a:p>
        </p:txBody>
      </p:sp>
      <p:pic>
        <p:nvPicPr>
          <p:cNvPr descr="preencoded.png"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348" y="5428518"/>
            <a:ext cx="256818" cy="32111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/>
          <p:nvPr/>
        </p:nvSpPr>
        <p:spPr>
          <a:xfrm>
            <a:off x="1273671" y="5455426"/>
            <a:ext cx="2905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750"/>
              <a:buFont typeface="Brygada 1918"/>
              <a:buNone/>
            </a:pPr>
            <a:r>
              <a:rPr b="1" i="0" lang="en-US" sz="175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Incremental Budget Shifts</a:t>
            </a:r>
            <a:endParaRPr b="0" i="0" sz="1750" u="none" cap="none" strike="noStrike"/>
          </a:p>
        </p:txBody>
      </p:sp>
      <p:sp>
        <p:nvSpPr>
          <p:cNvPr id="137" name="Google Shape;137;p18"/>
          <p:cNvSpPr/>
          <p:nvPr/>
        </p:nvSpPr>
        <p:spPr>
          <a:xfrm>
            <a:off x="1273670" y="5843570"/>
            <a:ext cx="125754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384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300"/>
              <a:buFont typeface="Montserrat Medium"/>
              <a:buNone/>
            </a:pPr>
            <a:r>
              <a:rPr b="0" i="0" lang="en-US" sz="1300" u="none" cap="none" strike="noStrike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Adopt a conservative approach with 5-10% budget shifts initially</a:t>
            </a:r>
            <a:r>
              <a:rPr b="0" i="0" lang="en-US" sz="130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allowing for continuous validation and iterative optimization rather than drastic changes.</a:t>
            </a:r>
            <a:endParaRPr b="0" i="0" sz="130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2E4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749260" y="960358"/>
            <a:ext cx="76455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250"/>
              </a:lnSpc>
              <a:spcBef>
                <a:spcPts val="0"/>
              </a:spcBef>
              <a:spcAft>
                <a:spcPts val="0"/>
              </a:spcAft>
              <a:buClr>
                <a:srgbClr val="FFB393"/>
              </a:buClr>
              <a:buSzPts val="4000"/>
              <a:buFont typeface="Brygada 1918"/>
              <a:buNone/>
            </a:pPr>
            <a:r>
              <a:rPr b="1" i="0" lang="en-US" sz="4000" u="none" cap="none" strike="noStrike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Projected Impact: Reallocation Simulation Results</a:t>
            </a:r>
            <a:endParaRPr b="0" i="0" sz="4000" u="none" cap="none" strike="noStrike"/>
          </a:p>
        </p:txBody>
      </p:sp>
      <p:sp>
        <p:nvSpPr>
          <p:cNvPr id="144" name="Google Shape;144;p19"/>
          <p:cNvSpPr/>
          <p:nvPr/>
        </p:nvSpPr>
        <p:spPr>
          <a:xfrm>
            <a:off x="749260" y="2534007"/>
            <a:ext cx="76455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500"/>
              <a:buFont typeface="Montserrat Medium"/>
              <a:buNone/>
            </a:pPr>
            <a:r>
              <a:rPr lang="en-US" sz="150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My</a:t>
            </a:r>
            <a:r>
              <a:rPr b="0" i="0" lang="en-US" sz="150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simulations demonstrate the tangible uplift in Key Performance Indicators (KPIs) achievable through the recommended budget reallocations.</a:t>
            </a:r>
            <a:endParaRPr b="0" i="0" sz="1500" u="none" cap="none" strike="noStrike"/>
          </a:p>
        </p:txBody>
      </p:sp>
      <p:sp>
        <p:nvSpPr>
          <p:cNvPr id="145" name="Google Shape;145;p19"/>
          <p:cNvSpPr/>
          <p:nvPr/>
        </p:nvSpPr>
        <p:spPr>
          <a:xfrm>
            <a:off x="749260" y="3366968"/>
            <a:ext cx="7645500" cy="1438200"/>
          </a:xfrm>
          <a:prstGeom prst="roundRect">
            <a:avLst>
              <a:gd fmla="val 2010" name="adj"/>
            </a:avLst>
          </a:prstGeom>
          <a:solidFill>
            <a:srgbClr val="4D15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941903" y="3559612"/>
            <a:ext cx="25692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000"/>
              <a:buFont typeface="Brygada 1918"/>
              <a:buNone/>
            </a:pPr>
            <a:r>
              <a:rPr b="1" i="0" lang="en-US" sz="200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5% Reallocation</a:t>
            </a:r>
            <a:endParaRPr b="0" i="0" sz="2000" u="none" cap="none" strike="noStrike"/>
          </a:p>
        </p:txBody>
      </p:sp>
      <p:sp>
        <p:nvSpPr>
          <p:cNvPr id="147" name="Google Shape;147;p19"/>
          <p:cNvSpPr/>
          <p:nvPr/>
        </p:nvSpPr>
        <p:spPr>
          <a:xfrm>
            <a:off x="941903" y="3996333"/>
            <a:ext cx="7260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500"/>
              <a:buFont typeface="Montserrat Medium"/>
              <a:buNone/>
            </a:pPr>
            <a:r>
              <a:rPr b="0" i="0" lang="en-US" sz="150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Projects a potential </a:t>
            </a:r>
            <a:r>
              <a:rPr b="0" i="0" lang="en-US" sz="1500" u="none" cap="none" strike="noStrike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~968 KPI uplift</a:t>
            </a:r>
            <a:r>
              <a:rPr b="0" i="0" lang="en-US" sz="150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(conservative estimate: 484), demonstrating immediate positive impact from modest adjustments.</a:t>
            </a:r>
            <a:endParaRPr b="0" i="0" sz="1500" u="none" cap="none" strike="noStrike"/>
          </a:p>
        </p:txBody>
      </p:sp>
      <p:sp>
        <p:nvSpPr>
          <p:cNvPr id="148" name="Google Shape;148;p19"/>
          <p:cNvSpPr/>
          <p:nvPr/>
        </p:nvSpPr>
        <p:spPr>
          <a:xfrm>
            <a:off x="749260" y="4997887"/>
            <a:ext cx="7645500" cy="1438200"/>
          </a:xfrm>
          <a:prstGeom prst="roundRect">
            <a:avLst>
              <a:gd fmla="val 2010" name="adj"/>
            </a:avLst>
          </a:prstGeom>
          <a:solidFill>
            <a:srgbClr val="4D15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941903" y="5190530"/>
            <a:ext cx="25692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000"/>
              <a:buFont typeface="Brygada 1918"/>
              <a:buNone/>
            </a:pPr>
            <a:r>
              <a:rPr b="1" i="0" lang="en-US" sz="200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10% Reallocation</a:t>
            </a:r>
            <a:endParaRPr b="0" i="0" sz="2000" u="none" cap="none" strike="noStrike"/>
          </a:p>
        </p:txBody>
      </p:sp>
      <p:sp>
        <p:nvSpPr>
          <p:cNvPr id="150" name="Google Shape;150;p19"/>
          <p:cNvSpPr/>
          <p:nvPr/>
        </p:nvSpPr>
        <p:spPr>
          <a:xfrm>
            <a:off x="941903" y="5627251"/>
            <a:ext cx="7260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500"/>
              <a:buFont typeface="Montserrat Medium"/>
              <a:buNone/>
            </a:pPr>
            <a:r>
              <a:rPr b="0" i="0" lang="en-US" sz="150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Indicates an estimated </a:t>
            </a:r>
            <a:r>
              <a:rPr b="0" i="0" lang="en-US" sz="1500" u="none" cap="none" strike="noStrike">
                <a:solidFill>
                  <a:srgbClr val="FF99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~1936 KPI uplift</a:t>
            </a:r>
            <a:r>
              <a:rPr b="0" i="0" lang="en-US" sz="1500" u="none" cap="none" strike="noStrike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b="0" i="0" lang="en-US" sz="150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(conservative estimate: 968), highlighting the significant potential for growth with strategic shifts.</a:t>
            </a:r>
            <a:endParaRPr b="0" i="0" sz="1500" u="none" cap="none" strike="noStrike"/>
          </a:p>
        </p:txBody>
      </p:sp>
      <p:sp>
        <p:nvSpPr>
          <p:cNvPr id="151" name="Google Shape;151;p19"/>
          <p:cNvSpPr/>
          <p:nvPr/>
        </p:nvSpPr>
        <p:spPr>
          <a:xfrm>
            <a:off x="749260" y="6652855"/>
            <a:ext cx="76455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500"/>
              <a:buFont typeface="Montserrat Medium"/>
              <a:buNone/>
            </a:pPr>
            <a:r>
              <a:rPr b="0" i="0" lang="en-US" sz="150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These projections provide a strong case for implementing the recommended changes, with a focus on validating actual performance incrementally.</a:t>
            </a:r>
            <a:endParaRPr b="0" i="0" sz="1500" u="none" cap="none" strike="noStrike"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8360" y="2482175"/>
            <a:ext cx="5930840" cy="395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2E4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/>
          <p:nvPr/>
        </p:nvSpPr>
        <p:spPr>
          <a:xfrm>
            <a:off x="674085" y="378750"/>
            <a:ext cx="76455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FFB393"/>
              </a:buClr>
              <a:buSzPts val="4450"/>
              <a:buFont typeface="Brygada 1918"/>
              <a:buNone/>
            </a:pPr>
            <a:r>
              <a:rPr b="1" i="0" lang="en-US" sz="4450" u="none" cap="none" strike="noStrike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Market Pulse: KPI Trend Over Time</a:t>
            </a:r>
            <a:endParaRPr b="0" i="0" sz="4450" u="none" cap="none" strike="noStrike"/>
          </a:p>
        </p:txBody>
      </p:sp>
      <p:sp>
        <p:nvSpPr>
          <p:cNvPr id="159" name="Google Shape;159;p20"/>
          <p:cNvSpPr/>
          <p:nvPr/>
        </p:nvSpPr>
        <p:spPr>
          <a:xfrm>
            <a:off x="354685" y="1981069"/>
            <a:ext cx="76455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Tracking the Key Performance Indicator (KPI) trend over time provides critical context for understanding overall business trajectory and the impact of marketing efforts.</a:t>
            </a:r>
            <a:endParaRPr b="0" i="0" sz="1650" u="none" cap="none" strike="noStrike"/>
          </a:p>
        </p:txBody>
      </p:sp>
      <p:sp>
        <p:nvSpPr>
          <p:cNvPr id="160" name="Google Shape;160;p20"/>
          <p:cNvSpPr/>
          <p:nvPr/>
        </p:nvSpPr>
        <p:spPr>
          <a:xfrm>
            <a:off x="6171185" y="3008279"/>
            <a:ext cx="76455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line chart illustrates the fluctuations and overall direction of the KPI, allowing us to correlate performance with specific marketing campaigns or market events.</a:t>
            </a:r>
            <a:endParaRPr b="0" i="0" sz="1650" u="none" cap="none" strike="noStrike"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25" y="4515675"/>
            <a:ext cx="13576351" cy="33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2E4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749260" y="965675"/>
            <a:ext cx="76455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FFB393"/>
              </a:buClr>
              <a:buSzPts val="4450"/>
              <a:buFont typeface="Brygada 1918"/>
              <a:buNone/>
            </a:pPr>
            <a:r>
              <a:rPr b="1" i="0" lang="en-US" sz="4450" u="none" cap="none" strike="noStrike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Budget Landscape: Share of Spend by Channel</a:t>
            </a:r>
            <a:endParaRPr b="0" i="0" sz="4450" u="none" cap="none" strike="noStrike"/>
          </a:p>
        </p:txBody>
      </p:sp>
      <p:sp>
        <p:nvSpPr>
          <p:cNvPr id="168" name="Google Shape;168;p21"/>
          <p:cNvSpPr/>
          <p:nvPr/>
        </p:nvSpPr>
        <p:spPr>
          <a:xfrm>
            <a:off x="749260" y="2958119"/>
            <a:ext cx="76455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pie chart presents the current distribution of marketing spend across various channels, offering a clear picture of our current investment priorities.</a:t>
            </a:r>
            <a:endParaRPr b="0" i="0" sz="1650" u="none" cap="none" strike="noStrike"/>
          </a:p>
        </p:txBody>
      </p:sp>
      <p:sp>
        <p:nvSpPr>
          <p:cNvPr id="169" name="Google Shape;169;p21"/>
          <p:cNvSpPr/>
          <p:nvPr/>
        </p:nvSpPr>
        <p:spPr>
          <a:xfrm>
            <a:off x="749260" y="5109329"/>
            <a:ext cx="76455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Comparing this spend distribution with the ROI analysis (Card 3) will highlight opportunities for re-prioritization and more efficient resource allocation to optimize marketing outcomes.</a:t>
            </a:r>
            <a:endParaRPr b="0" i="0" sz="1650" u="none" cap="none" strike="noStrike"/>
          </a:p>
        </p:txBody>
      </p:sp>
      <p:pic>
        <p:nvPicPr>
          <p:cNvPr id="170" name="Google Shape;170;p21" title="share_of_spend_cle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8360" y="1899775"/>
            <a:ext cx="5930840" cy="3666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