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3" r:id="rId3"/>
    <p:sldId id="265" r:id="rId4"/>
    <p:sldId id="260" r:id="rId5"/>
    <p:sldId id="257" r:id="rId6"/>
    <p:sldId id="258" r:id="rId7"/>
    <p:sldId id="266" r:id="rId8"/>
    <p:sldId id="267" r:id="rId9"/>
    <p:sldId id="268" r:id="rId10"/>
    <p:sldId id="269" r:id="rId11"/>
    <p:sldId id="270" r:id="rId12"/>
    <p:sldId id="27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D378B8-93F9-4655-8584-78ABE5C9566C}"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8AFBE-D055-492E-BE4B-31C46247CD11}" type="slidenum">
              <a:rPr lang="en-US" smtClean="0"/>
              <a:t>‹#›</a:t>
            </a:fld>
            <a:endParaRPr lang="en-US"/>
          </a:p>
        </p:txBody>
      </p:sp>
    </p:spTree>
    <p:extLst>
      <p:ext uri="{BB962C8B-B14F-4D97-AF65-F5344CB8AC3E}">
        <p14:creationId xmlns:p14="http://schemas.microsoft.com/office/powerpoint/2010/main" val="2293602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D378B8-93F9-4655-8584-78ABE5C9566C}"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8AFBE-D055-492E-BE4B-31C46247CD11}" type="slidenum">
              <a:rPr lang="en-US" smtClean="0"/>
              <a:t>‹#›</a:t>
            </a:fld>
            <a:endParaRPr lang="en-US"/>
          </a:p>
        </p:txBody>
      </p:sp>
    </p:spTree>
    <p:extLst>
      <p:ext uri="{BB962C8B-B14F-4D97-AF65-F5344CB8AC3E}">
        <p14:creationId xmlns:p14="http://schemas.microsoft.com/office/powerpoint/2010/main" val="2066661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D378B8-93F9-4655-8584-78ABE5C9566C}"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8AFBE-D055-492E-BE4B-31C46247CD11}" type="slidenum">
              <a:rPr lang="en-US" smtClean="0"/>
              <a:t>‹#›</a:t>
            </a:fld>
            <a:endParaRPr lang="en-US"/>
          </a:p>
        </p:txBody>
      </p:sp>
    </p:spTree>
    <p:extLst>
      <p:ext uri="{BB962C8B-B14F-4D97-AF65-F5344CB8AC3E}">
        <p14:creationId xmlns:p14="http://schemas.microsoft.com/office/powerpoint/2010/main" val="650676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D378B8-93F9-4655-8584-78ABE5C9566C}"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8AFBE-D055-492E-BE4B-31C46247CD11}" type="slidenum">
              <a:rPr lang="en-US" smtClean="0"/>
              <a:t>‹#›</a:t>
            </a:fld>
            <a:endParaRPr lang="en-US"/>
          </a:p>
        </p:txBody>
      </p:sp>
    </p:spTree>
    <p:extLst>
      <p:ext uri="{BB962C8B-B14F-4D97-AF65-F5344CB8AC3E}">
        <p14:creationId xmlns:p14="http://schemas.microsoft.com/office/powerpoint/2010/main" val="2500853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D378B8-93F9-4655-8584-78ABE5C9566C}" type="datetimeFigureOut">
              <a:rPr lang="en-US" smtClean="0"/>
              <a:t>11/13/2017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E8AFBE-D055-492E-BE4B-31C46247CD11}" type="slidenum">
              <a:rPr lang="en-US" smtClean="0"/>
              <a:t>‹#›</a:t>
            </a:fld>
            <a:endParaRPr lang="en-US"/>
          </a:p>
        </p:txBody>
      </p:sp>
    </p:spTree>
    <p:extLst>
      <p:ext uri="{BB962C8B-B14F-4D97-AF65-F5344CB8AC3E}">
        <p14:creationId xmlns:p14="http://schemas.microsoft.com/office/powerpoint/2010/main" val="3211026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D378B8-93F9-4655-8584-78ABE5C9566C}" type="datetimeFigureOut">
              <a:rPr lang="en-US" smtClean="0"/>
              <a:t>11/13/2017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8AFBE-D055-492E-BE4B-31C46247CD11}" type="slidenum">
              <a:rPr lang="en-US" smtClean="0"/>
              <a:t>‹#›</a:t>
            </a:fld>
            <a:endParaRPr lang="en-US"/>
          </a:p>
        </p:txBody>
      </p:sp>
    </p:spTree>
    <p:extLst>
      <p:ext uri="{BB962C8B-B14F-4D97-AF65-F5344CB8AC3E}">
        <p14:creationId xmlns:p14="http://schemas.microsoft.com/office/powerpoint/2010/main" val="116749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D378B8-93F9-4655-8584-78ABE5C9566C}" type="datetimeFigureOut">
              <a:rPr lang="en-US" smtClean="0"/>
              <a:t>11/13/2017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E8AFBE-D055-492E-BE4B-31C46247CD11}" type="slidenum">
              <a:rPr lang="en-US" smtClean="0"/>
              <a:t>‹#›</a:t>
            </a:fld>
            <a:endParaRPr lang="en-US"/>
          </a:p>
        </p:txBody>
      </p:sp>
    </p:spTree>
    <p:extLst>
      <p:ext uri="{BB962C8B-B14F-4D97-AF65-F5344CB8AC3E}">
        <p14:creationId xmlns:p14="http://schemas.microsoft.com/office/powerpoint/2010/main" val="550246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D378B8-93F9-4655-8584-78ABE5C9566C}" type="datetimeFigureOut">
              <a:rPr lang="en-US" smtClean="0"/>
              <a:t>11/13/2017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E8AFBE-D055-492E-BE4B-31C46247CD11}" type="slidenum">
              <a:rPr lang="en-US" smtClean="0"/>
              <a:t>‹#›</a:t>
            </a:fld>
            <a:endParaRPr lang="en-US"/>
          </a:p>
        </p:txBody>
      </p:sp>
    </p:spTree>
    <p:extLst>
      <p:ext uri="{BB962C8B-B14F-4D97-AF65-F5344CB8AC3E}">
        <p14:creationId xmlns:p14="http://schemas.microsoft.com/office/powerpoint/2010/main" val="1926462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D378B8-93F9-4655-8584-78ABE5C9566C}" type="datetimeFigureOut">
              <a:rPr lang="en-US" smtClean="0"/>
              <a:t>11/13/2017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E8AFBE-D055-492E-BE4B-31C46247CD11}" type="slidenum">
              <a:rPr lang="en-US" smtClean="0"/>
              <a:t>‹#›</a:t>
            </a:fld>
            <a:endParaRPr lang="en-US"/>
          </a:p>
        </p:txBody>
      </p:sp>
    </p:spTree>
    <p:extLst>
      <p:ext uri="{BB962C8B-B14F-4D97-AF65-F5344CB8AC3E}">
        <p14:creationId xmlns:p14="http://schemas.microsoft.com/office/powerpoint/2010/main" val="11313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D378B8-93F9-4655-8584-78ABE5C9566C}" type="datetimeFigureOut">
              <a:rPr lang="en-US" smtClean="0"/>
              <a:t>11/13/2017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8AFBE-D055-492E-BE4B-31C46247CD11}" type="slidenum">
              <a:rPr lang="en-US" smtClean="0"/>
              <a:t>‹#›</a:t>
            </a:fld>
            <a:endParaRPr lang="en-US"/>
          </a:p>
        </p:txBody>
      </p:sp>
    </p:spTree>
    <p:extLst>
      <p:ext uri="{BB962C8B-B14F-4D97-AF65-F5344CB8AC3E}">
        <p14:creationId xmlns:p14="http://schemas.microsoft.com/office/powerpoint/2010/main" val="1764974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D378B8-93F9-4655-8584-78ABE5C9566C}" type="datetimeFigureOut">
              <a:rPr lang="en-US" smtClean="0"/>
              <a:t>11/13/2017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E8AFBE-D055-492E-BE4B-31C46247CD11}" type="slidenum">
              <a:rPr lang="en-US" smtClean="0"/>
              <a:t>‹#›</a:t>
            </a:fld>
            <a:endParaRPr lang="en-US"/>
          </a:p>
        </p:txBody>
      </p:sp>
    </p:spTree>
    <p:extLst>
      <p:ext uri="{BB962C8B-B14F-4D97-AF65-F5344CB8AC3E}">
        <p14:creationId xmlns:p14="http://schemas.microsoft.com/office/powerpoint/2010/main" val="35411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378B8-93F9-4655-8584-78ABE5C9566C}" type="datetimeFigureOut">
              <a:rPr lang="en-US" smtClean="0"/>
              <a:t>11/13/2017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E8AFBE-D055-492E-BE4B-31C46247CD11}" type="slidenum">
              <a:rPr lang="en-US" smtClean="0"/>
              <a:t>‹#›</a:t>
            </a:fld>
            <a:endParaRPr lang="en-US"/>
          </a:p>
        </p:txBody>
      </p:sp>
    </p:spTree>
    <p:extLst>
      <p:ext uri="{BB962C8B-B14F-4D97-AF65-F5344CB8AC3E}">
        <p14:creationId xmlns:p14="http://schemas.microsoft.com/office/powerpoint/2010/main" val="4064265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god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70" y="304800"/>
            <a:ext cx="8665030" cy="6324600"/>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381000" y="457200"/>
            <a:ext cx="8534400" cy="6463308"/>
          </a:xfrm>
          <a:prstGeom prst="rect">
            <a:avLst/>
          </a:prstGeom>
          <a:effectLst>
            <a:softEdge rad="31750"/>
          </a:effectLst>
        </p:spPr>
        <p:txBody>
          <a:bodyPr wrap="square">
            <a:spAutoFit/>
          </a:bodyPr>
          <a:lstStyle/>
          <a:p>
            <a:r>
              <a:rPr lang="en-US" b="1" i="1" dirty="0" err="1" smtClean="0">
                <a:solidFill>
                  <a:srgbClr val="FF0000"/>
                </a:solidFill>
              </a:rPr>
              <a:t>I.Understanding</a:t>
            </a:r>
            <a:r>
              <a:rPr lang="en-US" b="1" i="1" dirty="0" smtClean="0">
                <a:solidFill>
                  <a:srgbClr val="FF0000"/>
                </a:solidFill>
              </a:rPr>
              <a:t> the Times: Discerning the Signs</a:t>
            </a:r>
            <a:endParaRPr lang="en-US" i="1" dirty="0" smtClean="0">
              <a:solidFill>
                <a:srgbClr val="FF0000"/>
              </a:solidFill>
            </a:endParaRPr>
          </a:p>
          <a:p>
            <a:r>
              <a:rPr lang="en-US" dirty="0" smtClean="0">
                <a:solidFill>
                  <a:srgbClr val="FFFF00"/>
                </a:solidFill>
              </a:rPr>
              <a:t>Daniel 2:21 ​</a:t>
            </a:r>
            <a:br>
              <a:rPr lang="en-US" dirty="0" smtClean="0">
                <a:solidFill>
                  <a:srgbClr val="FFFF00"/>
                </a:solidFill>
              </a:rPr>
            </a:br>
            <a:r>
              <a:rPr lang="en-US" dirty="0" smtClean="0">
                <a:solidFill>
                  <a:srgbClr val="FFFF00"/>
                </a:solidFill>
              </a:rPr>
              <a:t>He changes times and seasons. He removes kings and sets up kings. </a:t>
            </a:r>
            <a:br>
              <a:rPr lang="en-US" dirty="0" smtClean="0">
                <a:solidFill>
                  <a:srgbClr val="FFFF00"/>
                </a:solidFill>
              </a:rPr>
            </a:br>
            <a:r>
              <a:rPr lang="en-US" dirty="0" smtClean="0">
                <a:solidFill>
                  <a:srgbClr val="FFFF00"/>
                </a:solidFill>
              </a:rPr>
              <a:t>He gives wisdom to the wise and knowledge to those who have understanding.</a:t>
            </a:r>
          </a:p>
          <a:p>
            <a:r>
              <a:rPr lang="en-US" b="1" i="1" dirty="0" smtClean="0">
                <a:solidFill>
                  <a:srgbClr val="FF0000"/>
                </a:solidFill>
              </a:rPr>
              <a:t>Meaning of Time in God’s view and plan</a:t>
            </a:r>
          </a:p>
          <a:p>
            <a:pPr marL="285750" lvl="0" indent="-285750">
              <a:buFont typeface="Wingdings" panose="05000000000000000000" pitchFamily="2" charset="2"/>
              <a:buChar char="§"/>
            </a:pPr>
            <a:r>
              <a:rPr lang="en-IN" dirty="0" smtClean="0">
                <a:solidFill>
                  <a:srgbClr val="FFFF00"/>
                </a:solidFill>
              </a:rPr>
              <a:t>Immeasurability of time before sin</a:t>
            </a:r>
            <a:endParaRPr lang="en-US" dirty="0" smtClean="0">
              <a:solidFill>
                <a:srgbClr val="FFFF00"/>
              </a:solidFill>
            </a:endParaRPr>
          </a:p>
          <a:p>
            <a:pPr marL="285750" lvl="0" indent="-285750">
              <a:buFont typeface="Wingdings" panose="05000000000000000000" pitchFamily="2" charset="2"/>
              <a:buChar char="§"/>
            </a:pPr>
            <a:r>
              <a:rPr lang="en-IN" dirty="0" smtClean="0">
                <a:solidFill>
                  <a:srgbClr val="FFFF00"/>
                </a:solidFill>
              </a:rPr>
              <a:t>Time frame of morning and evening after sin</a:t>
            </a:r>
            <a:endParaRPr lang="en-US" dirty="0" smtClean="0">
              <a:solidFill>
                <a:srgbClr val="FFFF00"/>
              </a:solidFill>
            </a:endParaRPr>
          </a:p>
          <a:p>
            <a:pPr marL="285750" lvl="0" indent="-285750">
              <a:buFont typeface="Wingdings" panose="05000000000000000000" pitchFamily="2" charset="2"/>
              <a:buChar char="§"/>
            </a:pPr>
            <a:r>
              <a:rPr lang="en-IN" dirty="0" smtClean="0">
                <a:solidFill>
                  <a:srgbClr val="FFFF00"/>
                </a:solidFill>
              </a:rPr>
              <a:t>Man’s daily schedule in relation to time and Time schedule in relation to human life</a:t>
            </a:r>
            <a:endParaRPr lang="en-US" dirty="0" smtClean="0">
              <a:solidFill>
                <a:srgbClr val="FFFF00"/>
              </a:solidFill>
            </a:endParaRPr>
          </a:p>
          <a:p>
            <a:pPr marL="285750" lvl="0" indent="-285750">
              <a:buFont typeface="Wingdings" panose="05000000000000000000" pitchFamily="2" charset="2"/>
              <a:buChar char="§"/>
            </a:pPr>
            <a:r>
              <a:rPr lang="en-IN" dirty="0" smtClean="0">
                <a:solidFill>
                  <a:srgbClr val="FFFF00"/>
                </a:solidFill>
              </a:rPr>
              <a:t>God’s will and God’s time</a:t>
            </a:r>
            <a:endParaRPr lang="en-US" dirty="0" smtClean="0">
              <a:solidFill>
                <a:srgbClr val="FFFF00"/>
              </a:solidFill>
            </a:endParaRPr>
          </a:p>
          <a:p>
            <a:r>
              <a:rPr lang="en-US" b="1" i="1" dirty="0" smtClean="0">
                <a:solidFill>
                  <a:srgbClr val="FF0000"/>
                </a:solidFill>
              </a:rPr>
              <a:t>Meaning of understanding</a:t>
            </a:r>
            <a:endParaRPr lang="en-US" i="1" dirty="0" smtClean="0">
              <a:solidFill>
                <a:srgbClr val="FF0000"/>
              </a:solidFill>
            </a:endParaRPr>
          </a:p>
          <a:p>
            <a:pPr marL="285750" lvl="0" indent="-285750">
              <a:buFont typeface="Wingdings" panose="05000000000000000000" pitchFamily="2" charset="2"/>
              <a:buChar char="§"/>
            </a:pPr>
            <a:r>
              <a:rPr lang="en-IN" dirty="0" smtClean="0">
                <a:solidFill>
                  <a:srgbClr val="FFFF00"/>
                </a:solidFill>
              </a:rPr>
              <a:t>Understanding’ is a gift from above</a:t>
            </a:r>
            <a:endParaRPr lang="en-US" dirty="0" smtClean="0">
              <a:solidFill>
                <a:srgbClr val="FFFF00"/>
              </a:solidFill>
            </a:endParaRPr>
          </a:p>
          <a:p>
            <a:pPr marL="285750" lvl="0" indent="-285750">
              <a:buFont typeface="Wingdings" panose="05000000000000000000" pitchFamily="2" charset="2"/>
              <a:buChar char="§"/>
            </a:pPr>
            <a:r>
              <a:rPr lang="en-IN" dirty="0" smtClean="0">
                <a:solidFill>
                  <a:srgbClr val="FFFF00"/>
                </a:solidFill>
              </a:rPr>
              <a:t>Differentiating human understanding and divine understanding</a:t>
            </a:r>
            <a:endParaRPr lang="en-US" dirty="0" smtClean="0">
              <a:solidFill>
                <a:srgbClr val="FFFF00"/>
              </a:solidFill>
            </a:endParaRPr>
          </a:p>
          <a:p>
            <a:pPr marL="285750" indent="-285750">
              <a:buFont typeface="Wingdings" panose="05000000000000000000" pitchFamily="2" charset="2"/>
              <a:buChar char="§"/>
            </a:pPr>
            <a:r>
              <a:rPr lang="en-IN" dirty="0" smtClean="0">
                <a:solidFill>
                  <a:srgbClr val="FFFF00"/>
                </a:solidFill>
              </a:rPr>
              <a:t>Ex. Disciples misunderstood the words of Jesus, thinking that they forgot to bring bread when warned about leaven of Pharisees and Herod  Matthew 16: 5-12 and Mark 8:14-21</a:t>
            </a:r>
            <a:endParaRPr lang="en-US" dirty="0" smtClean="0">
              <a:solidFill>
                <a:srgbClr val="FFFF00"/>
              </a:solidFill>
            </a:endParaRPr>
          </a:p>
          <a:p>
            <a:pPr marL="285750" indent="-285750">
              <a:buFont typeface="Wingdings" panose="05000000000000000000" pitchFamily="2" charset="2"/>
              <a:buChar char="§"/>
            </a:pPr>
            <a:r>
              <a:rPr lang="en-IN" dirty="0" smtClean="0">
                <a:solidFill>
                  <a:srgbClr val="FFFF00"/>
                </a:solidFill>
              </a:rPr>
              <a:t>Jesus was misunderstood throughout His life, including parents, brothers, disciples, common people, learned people, Pharisees, all people</a:t>
            </a:r>
            <a:r>
              <a:rPr lang="en-US" dirty="0" smtClean="0">
                <a:solidFill>
                  <a:srgbClr val="FFFF00"/>
                </a:solidFill>
              </a:rPr>
              <a:t>.</a:t>
            </a:r>
          </a:p>
          <a:p>
            <a:pPr marL="285750" lvl="0" indent="-285750">
              <a:buFont typeface="Wingdings" panose="05000000000000000000" pitchFamily="2" charset="2"/>
              <a:buChar char="§"/>
            </a:pPr>
            <a:r>
              <a:rPr lang="en-US" dirty="0" smtClean="0">
                <a:solidFill>
                  <a:srgbClr val="FFFF00"/>
                </a:solidFill>
              </a:rPr>
              <a:t>‘Understanding’ as viewed differently from spiritual knowledge and wisdom</a:t>
            </a:r>
          </a:p>
          <a:p>
            <a:pPr marL="285750" indent="-285750">
              <a:buFont typeface="Wingdings" panose="05000000000000000000" pitchFamily="2" charset="2"/>
              <a:buChar char="§"/>
            </a:pPr>
            <a:r>
              <a:rPr lang="en-IN" dirty="0" smtClean="0">
                <a:solidFill>
                  <a:srgbClr val="FFFF00"/>
                </a:solidFill>
              </a:rPr>
              <a:t>Job 38:36 Psalms 119:130,144 Isaiah 11:2 Proverbs 2:6 3:19-21 5:1 7:4 9:10 14:33  16:16</a:t>
            </a:r>
            <a:endParaRPr lang="en-US" dirty="0" smtClean="0">
              <a:solidFill>
                <a:srgbClr val="FFFF00"/>
              </a:solidFill>
            </a:endParaRPr>
          </a:p>
          <a:p>
            <a:pPr marL="285750" lvl="0" indent="-285750">
              <a:buFont typeface="Wingdings" panose="05000000000000000000" pitchFamily="2" charset="2"/>
              <a:buChar char="§"/>
            </a:pPr>
            <a:r>
              <a:rPr lang="en-IN" dirty="0">
                <a:solidFill>
                  <a:srgbClr val="FFFF00"/>
                </a:solidFill>
              </a:rPr>
              <a:t>Understanding the Word and Understanding the mind of Jesus   Luke 17:11-19 21:15-23</a:t>
            </a:r>
            <a:endParaRPr lang="en-US" dirty="0">
              <a:solidFill>
                <a:srgbClr val="FFFF00"/>
              </a:solidFill>
            </a:endParaRPr>
          </a:p>
          <a:p>
            <a:endParaRPr lang="en-US" dirty="0">
              <a:solidFill>
                <a:srgbClr val="FF0000"/>
              </a:solidFill>
            </a:endParaRPr>
          </a:p>
        </p:txBody>
      </p:sp>
    </p:spTree>
    <p:extLst>
      <p:ext uri="{BB962C8B-B14F-4D97-AF65-F5344CB8AC3E}">
        <p14:creationId xmlns:p14="http://schemas.microsoft.com/office/powerpoint/2010/main" val="3664680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second-coming-of-jesus-christ-miguel-a-chavez.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327031"/>
            <a:ext cx="4953000" cy="5607170"/>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381000" y="457200"/>
            <a:ext cx="8229600" cy="5355312"/>
          </a:xfrm>
          <a:prstGeom prst="rect">
            <a:avLst/>
          </a:prstGeom>
        </p:spPr>
        <p:txBody>
          <a:bodyPr wrap="square">
            <a:spAutoFit/>
          </a:bodyPr>
          <a:lstStyle/>
          <a:p>
            <a:pPr marL="285750" lvl="0" indent="-285750">
              <a:buFont typeface="Wingdings" panose="05000000000000000000" pitchFamily="2" charset="2"/>
              <a:buChar char="Ø"/>
            </a:pPr>
            <a:r>
              <a:rPr lang="en-IN" dirty="0" smtClean="0"/>
              <a:t>The Bridegroom taking away the living believers with Rapture faith for the 7 years wedding feast in New Jerusalem.</a:t>
            </a:r>
            <a:endParaRPr lang="en-US" dirty="0" smtClean="0"/>
          </a:p>
          <a:p>
            <a:pPr marL="285750" lvl="0" indent="-285750">
              <a:buFont typeface="Wingdings" panose="05000000000000000000" pitchFamily="2" charset="2"/>
              <a:buChar char="Ø"/>
            </a:pPr>
            <a:r>
              <a:rPr lang="en-IN" dirty="0" smtClean="0"/>
              <a:t>The beginning of Seven years of Tribulations on earth and the Emergence of </a:t>
            </a:r>
            <a:r>
              <a:rPr lang="en-IN" dirty="0" err="1" smtClean="0"/>
              <a:t>AntiChrist</a:t>
            </a:r>
            <a:endParaRPr lang="en-US" dirty="0" smtClean="0"/>
          </a:p>
          <a:p>
            <a:pPr marL="285750" lvl="0" indent="-285750">
              <a:buFont typeface="Wingdings" panose="05000000000000000000" pitchFamily="2" charset="2"/>
              <a:buChar char="Ø"/>
            </a:pPr>
            <a:r>
              <a:rPr lang="en-IN" dirty="0" smtClean="0"/>
              <a:t>The coming of Lord Jesus on four different horses, to save, gather and protect the tribulation believers who turn to Him Rev (6: 1-8)</a:t>
            </a:r>
            <a:endParaRPr lang="en-US" dirty="0" smtClean="0"/>
          </a:p>
          <a:p>
            <a:pPr marL="285750" lvl="0" indent="-285750">
              <a:buFont typeface="Wingdings" panose="05000000000000000000" pitchFamily="2" charset="2"/>
              <a:buChar char="Ø"/>
            </a:pPr>
            <a:r>
              <a:rPr lang="en-IN" dirty="0" smtClean="0"/>
              <a:t>The tribulations of seven trumpets</a:t>
            </a:r>
            <a:endParaRPr lang="en-US" dirty="0" smtClean="0"/>
          </a:p>
          <a:p>
            <a:pPr marL="285750" lvl="0" indent="-285750">
              <a:buFont typeface="Wingdings" panose="05000000000000000000" pitchFamily="2" charset="2"/>
              <a:buChar char="Ø"/>
            </a:pPr>
            <a:r>
              <a:rPr lang="en-IN" dirty="0" smtClean="0"/>
              <a:t>The breaking off of treaty of </a:t>
            </a:r>
            <a:r>
              <a:rPr lang="en-IN" dirty="0" err="1" smtClean="0"/>
              <a:t>AntiChrist</a:t>
            </a:r>
            <a:r>
              <a:rPr lang="en-IN" dirty="0" smtClean="0"/>
              <a:t> with Jews after 3 ½ years of his reign. </a:t>
            </a:r>
            <a:endParaRPr lang="en-US" dirty="0" smtClean="0"/>
          </a:p>
          <a:p>
            <a:pPr marL="285750" lvl="0" indent="-285750">
              <a:buFont typeface="Wingdings" panose="05000000000000000000" pitchFamily="2" charset="2"/>
              <a:buChar char="Ø"/>
            </a:pPr>
            <a:r>
              <a:rPr lang="en-IN" dirty="0" smtClean="0"/>
              <a:t>The setting up of </a:t>
            </a:r>
            <a:r>
              <a:rPr lang="en-IN" dirty="0" err="1" smtClean="0"/>
              <a:t>abominationof</a:t>
            </a:r>
            <a:r>
              <a:rPr lang="en-IN" dirty="0" smtClean="0"/>
              <a:t> desolation that marks the beginning of Second 3 ½ years of Antichrist rule. Matt 24:15</a:t>
            </a:r>
            <a:endParaRPr lang="en-US" dirty="0" smtClean="0"/>
          </a:p>
          <a:p>
            <a:pPr marL="285750" lvl="0" indent="-285750">
              <a:buFont typeface="Wingdings" panose="05000000000000000000" pitchFamily="2" charset="2"/>
              <a:buChar char="Ø"/>
            </a:pPr>
            <a:r>
              <a:rPr lang="en-IN" dirty="0" smtClean="0"/>
              <a:t>Jesus, as the Lamb opening the seven seals of the Book that was written within and on the backside</a:t>
            </a:r>
            <a:endParaRPr lang="en-US" dirty="0" smtClean="0"/>
          </a:p>
          <a:p>
            <a:pPr marL="285750" lvl="0" indent="-285750">
              <a:buFont typeface="Wingdings" panose="05000000000000000000" pitchFamily="2" charset="2"/>
              <a:buChar char="Ø"/>
            </a:pPr>
            <a:r>
              <a:rPr lang="en-IN" dirty="0" smtClean="0"/>
              <a:t>Intensified rule of antichrist and strict implementation of 666</a:t>
            </a:r>
            <a:endParaRPr lang="en-US" dirty="0" smtClean="0"/>
          </a:p>
          <a:p>
            <a:pPr marL="285750" lvl="0" indent="-285750">
              <a:buFont typeface="Wingdings" panose="05000000000000000000" pitchFamily="2" charset="2"/>
              <a:buChar char="Ø"/>
            </a:pPr>
            <a:r>
              <a:rPr lang="en-IN" dirty="0" smtClean="0"/>
              <a:t>Antichrist slaying the </a:t>
            </a:r>
            <a:r>
              <a:rPr lang="en-IN" dirty="0" err="1" smtClean="0"/>
              <a:t>holymen</a:t>
            </a:r>
            <a:r>
              <a:rPr lang="en-IN" dirty="0" smtClean="0"/>
              <a:t> (Rev 13:7) and killing the two witnesses (Moses &amp; Elijah)</a:t>
            </a:r>
            <a:endParaRPr lang="en-US" dirty="0" smtClean="0"/>
          </a:p>
          <a:p>
            <a:pPr marL="285750" lvl="0" indent="-285750">
              <a:buFont typeface="Wingdings" panose="05000000000000000000" pitchFamily="2" charset="2"/>
              <a:buChar char="Ø"/>
            </a:pPr>
            <a:r>
              <a:rPr lang="en-IN" dirty="0" smtClean="0"/>
              <a:t>The resurrection and ascension of the two witnesses (Rev 11:3)</a:t>
            </a:r>
            <a:endParaRPr lang="en-US" dirty="0" smtClean="0"/>
          </a:p>
          <a:p>
            <a:pPr marL="285750" lvl="0" indent="-285750">
              <a:buFont typeface="Wingdings" panose="05000000000000000000" pitchFamily="2" charset="2"/>
              <a:buChar char="Ø"/>
            </a:pPr>
            <a:r>
              <a:rPr lang="en-IN" dirty="0" smtClean="0"/>
              <a:t>The end of seven years of tribulation</a:t>
            </a:r>
            <a:endParaRPr lang="en-US" dirty="0" smtClean="0"/>
          </a:p>
          <a:p>
            <a:pPr marL="285750" lvl="0" indent="-285750">
              <a:buFont typeface="Wingdings" panose="05000000000000000000" pitchFamily="2" charset="2"/>
              <a:buChar char="Ø"/>
            </a:pPr>
            <a:r>
              <a:rPr lang="en-IN" dirty="0" smtClean="0"/>
              <a:t>The war at Armageddon: Christ destroys antichrist and false prophet and throws them in lake of fire.</a:t>
            </a:r>
            <a:endParaRPr lang="en-US" dirty="0"/>
          </a:p>
        </p:txBody>
      </p:sp>
    </p:spTree>
    <p:extLst>
      <p:ext uri="{BB962C8B-B14F-4D97-AF65-F5344CB8AC3E}">
        <p14:creationId xmlns:p14="http://schemas.microsoft.com/office/powerpoint/2010/main" val="4155112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pic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33400"/>
            <a:ext cx="8305800" cy="5943601"/>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609600" y="762000"/>
            <a:ext cx="7772400" cy="4801314"/>
          </a:xfrm>
          <a:prstGeom prst="rect">
            <a:avLst/>
          </a:prstGeom>
        </p:spPr>
        <p:txBody>
          <a:bodyPr wrap="square">
            <a:spAutoFit/>
          </a:bodyPr>
          <a:lstStyle/>
          <a:p>
            <a:pPr marL="285750" lvl="0" indent="-285750">
              <a:buFont typeface="Arial" panose="020B0604020202020204" pitchFamily="34" charset="0"/>
              <a:buChar char="•"/>
            </a:pPr>
            <a:endParaRPr lang="en-IN" b="1" dirty="0" smtClean="0"/>
          </a:p>
          <a:p>
            <a:pPr marL="285750" lvl="0" indent="-285750">
              <a:buFont typeface="Arial" panose="020B0604020202020204" pitchFamily="34" charset="0"/>
              <a:buChar char="•"/>
            </a:pPr>
            <a:endParaRPr lang="en-IN" b="1" dirty="0" smtClean="0"/>
          </a:p>
          <a:p>
            <a:pPr lvl="0"/>
            <a:endParaRPr lang="en-IN" b="1" dirty="0" smtClean="0"/>
          </a:p>
          <a:p>
            <a:pPr marL="285750" lvl="0" indent="-285750">
              <a:buFont typeface="Arial" panose="020B0604020202020204" pitchFamily="34" charset="0"/>
              <a:buChar char="•"/>
            </a:pPr>
            <a:r>
              <a:rPr lang="en-IN" b="1" dirty="0" smtClean="0"/>
              <a:t>Satan bound in Abyss for a thousand years</a:t>
            </a:r>
            <a:endParaRPr lang="en-US" b="1" dirty="0" smtClean="0"/>
          </a:p>
          <a:p>
            <a:pPr marL="285750" lvl="0" indent="-285750">
              <a:buFont typeface="Arial" panose="020B0604020202020204" pitchFamily="34" charset="0"/>
              <a:buChar char="•"/>
            </a:pPr>
            <a:r>
              <a:rPr lang="en-IN" b="1" dirty="0" smtClean="0"/>
              <a:t>The Second coming of Lord Jesus Christ to this world; </a:t>
            </a:r>
          </a:p>
          <a:p>
            <a:pPr marL="285750" lvl="0" indent="-285750">
              <a:buFont typeface="Arial" panose="020B0604020202020204" pitchFamily="34" charset="0"/>
              <a:buChar char="•"/>
            </a:pPr>
            <a:r>
              <a:rPr lang="en-IN" b="1" dirty="0" smtClean="0"/>
              <a:t>setting His throne in Jerusalem</a:t>
            </a:r>
            <a:endParaRPr lang="en-US" b="1" dirty="0" smtClean="0"/>
          </a:p>
          <a:p>
            <a:pPr marL="285750" lvl="0" indent="-285750">
              <a:buFont typeface="Arial" panose="020B0604020202020204" pitchFamily="34" charset="0"/>
              <a:buChar char="•"/>
            </a:pPr>
            <a:r>
              <a:rPr lang="en-IN" b="1" dirty="0" smtClean="0"/>
              <a:t>The millennium i.e. the 1000 years rule of Christ on earth.</a:t>
            </a:r>
            <a:endParaRPr lang="en-US" b="1" dirty="0" smtClean="0"/>
          </a:p>
          <a:p>
            <a:pPr marL="285750" lvl="0" indent="-285750">
              <a:buFont typeface="Arial" panose="020B0604020202020204" pitchFamily="34" charset="0"/>
              <a:buChar char="•"/>
            </a:pPr>
            <a:r>
              <a:rPr lang="en-IN" b="1" dirty="0" smtClean="0"/>
              <a:t>The period of full gospel proclamation</a:t>
            </a:r>
            <a:endParaRPr lang="en-US" b="1" dirty="0" smtClean="0"/>
          </a:p>
          <a:p>
            <a:pPr marL="285750" lvl="0" indent="-285750">
              <a:buFont typeface="Arial" panose="020B0604020202020204" pitchFamily="34" charset="0"/>
              <a:buChar char="•"/>
            </a:pPr>
            <a:r>
              <a:rPr lang="en-IN" b="1" dirty="0" smtClean="0"/>
              <a:t>End of the millennium</a:t>
            </a:r>
            <a:endParaRPr lang="en-US" b="1" dirty="0" smtClean="0"/>
          </a:p>
          <a:p>
            <a:pPr marL="285750" lvl="0" indent="-285750">
              <a:buFont typeface="Arial" panose="020B0604020202020204" pitchFamily="34" charset="0"/>
              <a:buChar char="•"/>
            </a:pPr>
            <a:r>
              <a:rPr lang="en-IN" b="1" dirty="0" smtClean="0"/>
              <a:t>Christ judging the living (separating the sheep from the goats)</a:t>
            </a:r>
            <a:endParaRPr lang="en-US" b="1" dirty="0" smtClean="0"/>
          </a:p>
          <a:p>
            <a:pPr marL="285750" lvl="0" indent="-285750">
              <a:buFont typeface="Arial" panose="020B0604020202020204" pitchFamily="34" charset="0"/>
              <a:buChar char="•"/>
            </a:pPr>
            <a:r>
              <a:rPr lang="en-IN" b="1" dirty="0" smtClean="0"/>
              <a:t>The release of Satan from the Abyss</a:t>
            </a:r>
            <a:endParaRPr lang="en-US" b="1" dirty="0" smtClean="0"/>
          </a:p>
          <a:p>
            <a:pPr marL="285750" lvl="0" indent="-285750">
              <a:buFont typeface="Arial" panose="020B0604020202020204" pitchFamily="34" charset="0"/>
              <a:buChar char="•"/>
            </a:pPr>
            <a:r>
              <a:rPr lang="en-IN" b="1" dirty="0" smtClean="0"/>
              <a:t>The war of Gog and Magog</a:t>
            </a:r>
            <a:endParaRPr lang="en-US" b="1" dirty="0" smtClean="0"/>
          </a:p>
          <a:p>
            <a:pPr marL="285750" lvl="0" indent="-285750">
              <a:buFont typeface="Arial" panose="020B0604020202020204" pitchFamily="34" charset="0"/>
              <a:buChar char="•"/>
            </a:pPr>
            <a:r>
              <a:rPr lang="en-IN" b="1" dirty="0" smtClean="0"/>
              <a:t>Satan and his followers thrown into hell</a:t>
            </a:r>
            <a:endParaRPr lang="en-US" b="1" dirty="0" smtClean="0"/>
          </a:p>
          <a:p>
            <a:pPr marL="285750" lvl="0" indent="-285750">
              <a:buFont typeface="Arial" panose="020B0604020202020204" pitchFamily="34" charset="0"/>
              <a:buChar char="•"/>
            </a:pPr>
            <a:r>
              <a:rPr lang="en-IN" b="1" dirty="0" smtClean="0"/>
              <a:t>Preparation for the great white throne judgement</a:t>
            </a:r>
            <a:endParaRPr lang="en-US" b="1" dirty="0" smtClean="0"/>
          </a:p>
          <a:p>
            <a:pPr marL="285750" lvl="0" indent="-285750">
              <a:buFont typeface="Arial" panose="020B0604020202020204" pitchFamily="34" charset="0"/>
              <a:buChar char="•"/>
            </a:pPr>
            <a:r>
              <a:rPr lang="en-IN" b="1" dirty="0" smtClean="0"/>
              <a:t>The unfolding of the books and other books</a:t>
            </a:r>
            <a:endParaRPr lang="en-US" b="1" dirty="0" smtClean="0"/>
          </a:p>
          <a:p>
            <a:pPr marL="285750" lvl="0" indent="-285750">
              <a:buFont typeface="Arial" panose="020B0604020202020204" pitchFamily="34" charset="0"/>
              <a:buChar char="•"/>
            </a:pPr>
            <a:r>
              <a:rPr lang="en-IN" b="1" dirty="0" smtClean="0"/>
              <a:t>The resurrection of all the dead</a:t>
            </a:r>
            <a:endParaRPr lang="en-US" b="1" dirty="0" smtClean="0"/>
          </a:p>
          <a:p>
            <a:pPr marL="285750" lvl="0" indent="-285750">
              <a:buFont typeface="Arial" panose="020B0604020202020204" pitchFamily="34" charset="0"/>
              <a:buChar char="•"/>
            </a:pPr>
            <a:r>
              <a:rPr lang="en-IN" b="1" dirty="0" smtClean="0"/>
              <a:t>Death and Hades thrown into the burning fire</a:t>
            </a:r>
            <a:endParaRPr lang="en-US" b="1" dirty="0"/>
          </a:p>
        </p:txBody>
      </p:sp>
    </p:spTree>
    <p:extLst>
      <p:ext uri="{BB962C8B-B14F-4D97-AF65-F5344CB8AC3E}">
        <p14:creationId xmlns:p14="http://schemas.microsoft.com/office/powerpoint/2010/main" val="1946758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jer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4593"/>
            <a:ext cx="8077200" cy="62324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62000" y="838200"/>
            <a:ext cx="7620000" cy="4401205"/>
          </a:xfrm>
          <a:prstGeom prst="rect">
            <a:avLst/>
          </a:prstGeom>
        </p:spPr>
        <p:txBody>
          <a:bodyPr wrap="square">
            <a:spAutoFit/>
          </a:bodyPr>
          <a:lstStyle/>
          <a:p>
            <a:pPr marL="285750" lvl="0" indent="-285750">
              <a:buFont typeface="Wingdings" panose="05000000000000000000" pitchFamily="2" charset="2"/>
              <a:buChar char="Ø"/>
            </a:pPr>
            <a:endParaRPr lang="en-IN" sz="2000" b="1" dirty="0" smtClean="0"/>
          </a:p>
          <a:p>
            <a:pPr marL="285750" lvl="0" indent="-285750">
              <a:buFont typeface="Wingdings" panose="05000000000000000000" pitchFamily="2" charset="2"/>
              <a:buChar char="Ø"/>
            </a:pPr>
            <a:endParaRPr lang="en-IN" sz="2000" b="1" dirty="0"/>
          </a:p>
          <a:p>
            <a:pPr marL="285750" lvl="0" indent="-285750">
              <a:buFont typeface="Wingdings" panose="05000000000000000000" pitchFamily="2" charset="2"/>
              <a:buChar char="Ø"/>
            </a:pPr>
            <a:r>
              <a:rPr lang="en-IN" sz="2000" b="1" dirty="0" smtClean="0"/>
              <a:t>The </a:t>
            </a:r>
            <a:r>
              <a:rPr lang="en-IN" sz="2000" b="1" dirty="0"/>
              <a:t>final judgement</a:t>
            </a:r>
            <a:endParaRPr lang="en-US" sz="2000" b="1" dirty="0"/>
          </a:p>
          <a:p>
            <a:pPr marL="285750" lvl="0" indent="-285750">
              <a:buFont typeface="Wingdings" panose="05000000000000000000" pitchFamily="2" charset="2"/>
              <a:buChar char="Ø"/>
            </a:pPr>
            <a:r>
              <a:rPr lang="en-IN" sz="2000" b="1" dirty="0"/>
              <a:t>The new heaven and new earth</a:t>
            </a:r>
            <a:endParaRPr lang="en-US" sz="2000" b="1" dirty="0"/>
          </a:p>
          <a:p>
            <a:pPr marL="285750" lvl="0" indent="-285750">
              <a:buFont typeface="Wingdings" panose="05000000000000000000" pitchFamily="2" charset="2"/>
              <a:buChar char="Ø"/>
            </a:pPr>
            <a:r>
              <a:rPr lang="en-IN" sz="2000" b="1" dirty="0"/>
              <a:t>The final three fold yielding of the crop</a:t>
            </a:r>
            <a:endParaRPr lang="en-US" sz="2000" b="1" dirty="0"/>
          </a:p>
          <a:p>
            <a:pPr marL="742950" lvl="1" indent="-285750">
              <a:buFont typeface="Wingdings" panose="05000000000000000000" pitchFamily="2" charset="2"/>
              <a:buChar char="Ø"/>
            </a:pPr>
            <a:r>
              <a:rPr lang="en-IN" sz="2000" b="1" dirty="0"/>
              <a:t>100 folds –New Jerusalem  </a:t>
            </a:r>
            <a:endParaRPr lang="en-US" sz="2000" b="1" dirty="0"/>
          </a:p>
          <a:p>
            <a:pPr marL="742950" lvl="1" indent="-285750">
              <a:buFont typeface="Wingdings" panose="05000000000000000000" pitchFamily="2" charset="2"/>
              <a:buChar char="Ø"/>
            </a:pPr>
            <a:r>
              <a:rPr lang="en-IN" sz="2000" b="1" dirty="0"/>
              <a:t>60 folds – Heaven for the saved	</a:t>
            </a:r>
            <a:endParaRPr lang="en-US" sz="2000" b="1" dirty="0"/>
          </a:p>
          <a:p>
            <a:pPr marL="742950" lvl="1" indent="-285750">
              <a:buFont typeface="Wingdings" panose="05000000000000000000" pitchFamily="2" charset="2"/>
              <a:buChar char="Ø"/>
            </a:pPr>
            <a:r>
              <a:rPr lang="en-IN" sz="2000" b="1" dirty="0"/>
              <a:t>30 folds - The earthly heaven</a:t>
            </a:r>
            <a:endParaRPr lang="en-US" sz="2000" b="1" dirty="0"/>
          </a:p>
          <a:p>
            <a:pPr marL="285750" lvl="0" indent="-285750">
              <a:buFont typeface="Wingdings" panose="05000000000000000000" pitchFamily="2" charset="2"/>
              <a:buChar char="Ø"/>
            </a:pPr>
            <a:r>
              <a:rPr lang="en-IN" sz="2000" b="1" dirty="0"/>
              <a:t>Lord Jesus being present in all three places and with all who were in Him &amp; with Him</a:t>
            </a:r>
            <a:endParaRPr lang="en-US" sz="2000" b="1" dirty="0"/>
          </a:p>
          <a:p>
            <a:pPr marL="285750" lvl="0" indent="-285750">
              <a:buFont typeface="Wingdings" panose="05000000000000000000" pitchFamily="2" charset="2"/>
              <a:buChar char="Ø"/>
            </a:pPr>
            <a:r>
              <a:rPr lang="en-IN" sz="2000" b="1" dirty="0"/>
              <a:t>The end of God’s great plan of Salvation</a:t>
            </a:r>
            <a:endParaRPr lang="en-US" sz="2000" b="1" dirty="0"/>
          </a:p>
          <a:p>
            <a:pPr marL="285750" lvl="0" indent="-285750">
              <a:buFont typeface="Wingdings" panose="05000000000000000000" pitchFamily="2" charset="2"/>
              <a:buChar char="Ø"/>
            </a:pPr>
            <a:r>
              <a:rPr lang="en-IN" sz="2000" b="1" dirty="0"/>
              <a:t>Maranatha. Amen. Come, Lord Jesus, </a:t>
            </a:r>
            <a:r>
              <a:rPr lang="en-IN" sz="2000" b="1" dirty="0" smtClean="0"/>
              <a:t>Amen</a:t>
            </a:r>
          </a:p>
          <a:p>
            <a:pPr marL="285750" lvl="0" indent="-285750">
              <a:buFont typeface="Wingdings" panose="05000000000000000000" pitchFamily="2" charset="2"/>
              <a:buChar char="Ø"/>
            </a:pPr>
            <a:endParaRPr lang="en-IN" sz="2000" b="1" dirty="0"/>
          </a:p>
          <a:p>
            <a:pPr lvl="0"/>
            <a:endParaRPr lang="en-US" sz="2000" b="1" dirty="0"/>
          </a:p>
        </p:txBody>
      </p:sp>
    </p:spTree>
    <p:extLst>
      <p:ext uri="{BB962C8B-B14F-4D97-AF65-F5344CB8AC3E}">
        <p14:creationId xmlns:p14="http://schemas.microsoft.com/office/powerpoint/2010/main" val="2137783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god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304801"/>
            <a:ext cx="8534401" cy="6172200"/>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484414" y="1219200"/>
            <a:ext cx="8153400" cy="4524315"/>
          </a:xfrm>
          <a:prstGeom prst="rect">
            <a:avLst/>
          </a:prstGeom>
        </p:spPr>
        <p:txBody>
          <a:bodyPr wrap="square">
            <a:spAutoFit/>
          </a:bodyPr>
          <a:lstStyle/>
          <a:p>
            <a:r>
              <a:rPr lang="en-US" b="1" i="1" dirty="0">
                <a:solidFill>
                  <a:srgbClr val="C00000"/>
                </a:solidFill>
              </a:rPr>
              <a:t>Understanding the Times </a:t>
            </a:r>
          </a:p>
          <a:p>
            <a:pPr marL="285750" lvl="0" indent="-285750">
              <a:buFont typeface="Wingdings" panose="05000000000000000000" pitchFamily="2" charset="2"/>
              <a:buChar char="Ø"/>
            </a:pPr>
            <a:r>
              <a:rPr lang="en-IN" b="1" dirty="0"/>
              <a:t>Understanding the Universe, Nature and seasons. Gen 1:14, 8:22; Mathew 16:3</a:t>
            </a:r>
            <a:endParaRPr lang="en-US" b="1" dirty="0"/>
          </a:p>
          <a:p>
            <a:pPr marL="285750" lvl="0" indent="-285750">
              <a:buFont typeface="Wingdings" panose="05000000000000000000" pitchFamily="2" charset="2"/>
              <a:buChar char="Ø"/>
            </a:pPr>
            <a:r>
              <a:rPr lang="en-IN" b="1" dirty="0"/>
              <a:t>Understanding the Appointed Time.  Gen 18:14 Exo 13:10 Lev 23:4</a:t>
            </a:r>
            <a:endParaRPr lang="en-US" b="1" dirty="0"/>
          </a:p>
          <a:p>
            <a:pPr marL="285750" lvl="0" indent="-285750">
              <a:buFont typeface="Wingdings" panose="05000000000000000000" pitchFamily="2" charset="2"/>
              <a:buChar char="Ø"/>
            </a:pPr>
            <a:r>
              <a:rPr lang="en-IN" b="1" dirty="0"/>
              <a:t>Understanding the Proper time/ Right time </a:t>
            </a:r>
            <a:r>
              <a:rPr lang="en-IN" b="1" dirty="0" err="1"/>
              <a:t>Num</a:t>
            </a:r>
            <a:r>
              <a:rPr lang="en-IN" b="1" dirty="0"/>
              <a:t> 23:23 (NASB)</a:t>
            </a:r>
            <a:endParaRPr lang="en-US" b="1" dirty="0"/>
          </a:p>
          <a:p>
            <a:pPr marL="285750" lvl="0" indent="-285750">
              <a:buFont typeface="Wingdings" panose="05000000000000000000" pitchFamily="2" charset="2"/>
              <a:buChar char="Ø"/>
            </a:pPr>
            <a:r>
              <a:rPr lang="en-IN" b="1" dirty="0"/>
              <a:t>Understanding the time of fruition. Eccl 11:6</a:t>
            </a:r>
            <a:endParaRPr lang="en-US" b="1" dirty="0"/>
          </a:p>
          <a:p>
            <a:pPr marL="285750" lvl="0" indent="-285750">
              <a:buFont typeface="Wingdings" panose="05000000000000000000" pitchFamily="2" charset="2"/>
              <a:buChar char="Ø"/>
            </a:pPr>
            <a:r>
              <a:rPr lang="en-IN" b="1" dirty="0"/>
              <a:t>Understanding the times of enlightenment </a:t>
            </a:r>
            <a:r>
              <a:rPr lang="en-IN" b="1" dirty="0" err="1"/>
              <a:t>Heb</a:t>
            </a:r>
            <a:r>
              <a:rPr lang="en-IN" b="1" dirty="0"/>
              <a:t> 10:32</a:t>
            </a:r>
            <a:endParaRPr lang="en-US" b="1" dirty="0"/>
          </a:p>
          <a:p>
            <a:pPr marL="285750" lvl="0" indent="-285750">
              <a:buFont typeface="Wingdings" panose="05000000000000000000" pitchFamily="2" charset="2"/>
              <a:buChar char="Ø"/>
            </a:pPr>
            <a:r>
              <a:rPr lang="en-IN" b="1" dirty="0"/>
              <a:t>Understanding God’s beauty of time Eccl 11:6</a:t>
            </a:r>
            <a:endParaRPr lang="en-US" b="1" dirty="0"/>
          </a:p>
          <a:p>
            <a:pPr marL="285750" lvl="0" indent="-285750">
              <a:buFont typeface="Wingdings" panose="05000000000000000000" pitchFamily="2" charset="2"/>
              <a:buChar char="Ø"/>
            </a:pPr>
            <a:r>
              <a:rPr lang="en-IN" b="1" dirty="0"/>
              <a:t>Understanding the times of the Father which were fixed by his choice, power and Authority (Acts 1:7)</a:t>
            </a:r>
            <a:endParaRPr lang="en-US" b="1" dirty="0"/>
          </a:p>
          <a:p>
            <a:pPr marL="285750" lvl="0" indent="-285750">
              <a:buFont typeface="Wingdings" panose="05000000000000000000" pitchFamily="2" charset="2"/>
              <a:buChar char="Ø"/>
            </a:pPr>
            <a:r>
              <a:rPr lang="en-IN" b="1" dirty="0"/>
              <a:t>Understanding the times of God’s visitation Luke 19: 41-43</a:t>
            </a:r>
            <a:endParaRPr lang="en-US" b="1" dirty="0"/>
          </a:p>
          <a:p>
            <a:pPr marL="285750" lvl="0" indent="-285750">
              <a:buFont typeface="Wingdings" panose="05000000000000000000" pitchFamily="2" charset="2"/>
              <a:buChar char="Ø"/>
            </a:pPr>
            <a:r>
              <a:rPr lang="en-IN" b="1" dirty="0"/>
              <a:t>Understanding the good olden times Eccl 7: 10</a:t>
            </a:r>
            <a:endParaRPr lang="en-US" b="1" dirty="0"/>
          </a:p>
          <a:p>
            <a:pPr marL="285750" lvl="0" indent="-285750">
              <a:buFont typeface="Wingdings" panose="05000000000000000000" pitchFamily="2" charset="2"/>
              <a:buChar char="Ø"/>
            </a:pPr>
            <a:r>
              <a:rPr lang="en-IN" b="1" dirty="0"/>
              <a:t>Understanding the seedtime (sowing?) and harvest. Gen 8:22 </a:t>
            </a:r>
            <a:r>
              <a:rPr lang="en-IN" b="1" dirty="0" err="1"/>
              <a:t>Colo</a:t>
            </a:r>
            <a:r>
              <a:rPr lang="en-IN" b="1" dirty="0"/>
              <a:t> 4:5</a:t>
            </a:r>
            <a:endParaRPr lang="en-US" b="1" dirty="0"/>
          </a:p>
          <a:p>
            <a:pPr marL="285750" lvl="0" indent="-285750">
              <a:buFont typeface="Wingdings" panose="05000000000000000000" pitchFamily="2" charset="2"/>
              <a:buChar char="Ø"/>
            </a:pPr>
            <a:r>
              <a:rPr lang="en-IN" b="1" dirty="0"/>
              <a:t>Understanding the time of His coming </a:t>
            </a:r>
            <a:r>
              <a:rPr lang="en-IN" b="1" dirty="0" err="1"/>
              <a:t>Heb</a:t>
            </a:r>
            <a:r>
              <a:rPr lang="en-IN" b="1" dirty="0"/>
              <a:t> 10: 37, 38</a:t>
            </a:r>
            <a:endParaRPr lang="en-US" b="1" dirty="0"/>
          </a:p>
          <a:p>
            <a:pPr marL="285750" indent="-285750">
              <a:buFont typeface="Wingdings" panose="05000000000000000000" pitchFamily="2" charset="2"/>
              <a:buChar char="Ø"/>
            </a:pPr>
            <a:r>
              <a:rPr lang="en-IN" b="1" dirty="0"/>
              <a:t>“For in just a little while the coming one will come and not delay” - NLT</a:t>
            </a:r>
            <a:endParaRPr lang="en-US" b="1" dirty="0"/>
          </a:p>
          <a:p>
            <a:pPr marL="285750" lvl="0" indent="-285750">
              <a:buFont typeface="Wingdings" panose="05000000000000000000" pitchFamily="2" charset="2"/>
              <a:buChar char="Ø"/>
            </a:pPr>
            <a:r>
              <a:rPr lang="en-IN" b="1" dirty="0"/>
              <a:t>Understanding the divine deadlines and Extensive Extensions</a:t>
            </a:r>
            <a:endParaRPr lang="en-US" b="1" dirty="0"/>
          </a:p>
          <a:p>
            <a:pPr marL="285750" lvl="0" indent="-285750">
              <a:buFont typeface="Wingdings" panose="05000000000000000000" pitchFamily="2" charset="2"/>
              <a:buChar char="Ø"/>
            </a:pPr>
            <a:r>
              <a:rPr lang="en-IN" b="1" dirty="0"/>
              <a:t>Understanding the times of God’s judgement </a:t>
            </a:r>
            <a:r>
              <a:rPr lang="en-IN" b="1" dirty="0" err="1"/>
              <a:t>Heb</a:t>
            </a:r>
            <a:r>
              <a:rPr lang="en-IN" b="1" dirty="0"/>
              <a:t> 10:26,27</a:t>
            </a:r>
            <a:endParaRPr lang="en-US" b="1" dirty="0"/>
          </a:p>
        </p:txBody>
      </p:sp>
    </p:spTree>
    <p:extLst>
      <p:ext uri="{BB962C8B-B14F-4D97-AF65-F5344CB8AC3E}">
        <p14:creationId xmlns:p14="http://schemas.microsoft.com/office/powerpoint/2010/main" val="2953209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angels-jesus-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8610600" cy="639048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 name="Rectangle 5"/>
          <p:cNvSpPr/>
          <p:nvPr/>
        </p:nvSpPr>
        <p:spPr>
          <a:xfrm>
            <a:off x="511629" y="283096"/>
            <a:ext cx="8153400" cy="6186309"/>
          </a:xfrm>
          <a:prstGeom prst="rect">
            <a:avLst/>
          </a:prstGeom>
        </p:spPr>
        <p:txBody>
          <a:bodyPr wrap="square">
            <a:spAutoFit/>
          </a:bodyPr>
          <a:lstStyle/>
          <a:p>
            <a:r>
              <a:rPr lang="en-US" b="1" i="1" dirty="0" smtClean="0">
                <a:solidFill>
                  <a:srgbClr val="FF0000"/>
                </a:solidFill>
              </a:rPr>
              <a:t>Discerning the Signs </a:t>
            </a:r>
            <a:endParaRPr lang="en-US" i="1" dirty="0" smtClean="0">
              <a:solidFill>
                <a:srgbClr val="FF0000"/>
              </a:solidFill>
            </a:endParaRPr>
          </a:p>
          <a:p>
            <a:pPr marL="342900" lvl="0" indent="-342900">
              <a:buFont typeface="+mj-lt"/>
              <a:buAutoNum type="arabicParenR"/>
            </a:pPr>
            <a:r>
              <a:rPr lang="en-IN" dirty="0" smtClean="0">
                <a:solidFill>
                  <a:srgbClr val="002060"/>
                </a:solidFill>
              </a:rPr>
              <a:t>Discerning the Signs of the Nature</a:t>
            </a:r>
            <a:endParaRPr lang="en-US" dirty="0" smtClean="0">
              <a:solidFill>
                <a:srgbClr val="002060"/>
              </a:solidFill>
            </a:endParaRPr>
          </a:p>
          <a:p>
            <a:pPr marL="342900" lvl="0" indent="-342900">
              <a:buFont typeface="+mj-lt"/>
              <a:buAutoNum type="arabicParenR"/>
            </a:pPr>
            <a:r>
              <a:rPr lang="en-IN" dirty="0" smtClean="0">
                <a:solidFill>
                  <a:srgbClr val="002060"/>
                </a:solidFill>
              </a:rPr>
              <a:t>Floods fires, famines hurricanes and epidemics and lies</a:t>
            </a:r>
            <a:endParaRPr lang="en-US" dirty="0" smtClean="0">
              <a:solidFill>
                <a:srgbClr val="002060"/>
              </a:solidFill>
            </a:endParaRPr>
          </a:p>
          <a:p>
            <a:pPr marL="342900" lvl="0" indent="-342900">
              <a:buFont typeface="+mj-lt"/>
              <a:buAutoNum type="arabicParenR"/>
            </a:pPr>
            <a:r>
              <a:rPr lang="en-IN" dirty="0" smtClean="0">
                <a:solidFill>
                  <a:srgbClr val="002060"/>
                </a:solidFill>
              </a:rPr>
              <a:t>Discerning the Signs of the Parables (Prophecies )</a:t>
            </a:r>
            <a:endParaRPr lang="en-US" dirty="0" smtClean="0">
              <a:solidFill>
                <a:srgbClr val="002060"/>
              </a:solidFill>
            </a:endParaRPr>
          </a:p>
          <a:p>
            <a:pPr marL="342900" lvl="0" indent="-342900">
              <a:buFont typeface="+mj-lt"/>
              <a:buAutoNum type="arabicParenR"/>
            </a:pPr>
            <a:r>
              <a:rPr lang="en-US" dirty="0" smtClean="0">
                <a:solidFill>
                  <a:srgbClr val="002060"/>
                </a:solidFill>
              </a:rPr>
              <a:t>Discerning the Signs of the end time Church ex. </a:t>
            </a:r>
            <a:r>
              <a:rPr lang="en-US" dirty="0" err="1" smtClean="0">
                <a:solidFill>
                  <a:srgbClr val="002060"/>
                </a:solidFill>
              </a:rPr>
              <a:t>Apostacy</a:t>
            </a:r>
            <a:endParaRPr lang="en-US" dirty="0" smtClean="0">
              <a:solidFill>
                <a:srgbClr val="002060"/>
              </a:solidFill>
            </a:endParaRPr>
          </a:p>
          <a:p>
            <a:pPr marL="342900" lvl="0" indent="-342900">
              <a:buFont typeface="+mj-lt"/>
              <a:buAutoNum type="arabicParenR"/>
            </a:pPr>
            <a:r>
              <a:rPr lang="en-US" dirty="0" smtClean="0">
                <a:solidFill>
                  <a:srgbClr val="002060"/>
                </a:solidFill>
              </a:rPr>
              <a:t>Discerning the Signs of the visions of prophets (Daniel, Ezekiel, Zechariah, John) </a:t>
            </a:r>
          </a:p>
          <a:p>
            <a:pPr marL="342900" lvl="0" indent="-342900">
              <a:buFont typeface="+mj-lt"/>
              <a:buAutoNum type="arabicParenR"/>
            </a:pPr>
            <a:r>
              <a:rPr lang="en-IN" dirty="0" smtClean="0">
                <a:solidFill>
                  <a:srgbClr val="002060"/>
                </a:solidFill>
              </a:rPr>
              <a:t>Discerning the technological developments (666)</a:t>
            </a:r>
            <a:endParaRPr lang="en-US" dirty="0" smtClean="0">
              <a:solidFill>
                <a:srgbClr val="002060"/>
              </a:solidFill>
            </a:endParaRPr>
          </a:p>
          <a:p>
            <a:pPr marL="342900" lvl="0" indent="-342900">
              <a:buFont typeface="+mj-lt"/>
              <a:buAutoNum type="arabicParenR"/>
            </a:pPr>
            <a:r>
              <a:rPr lang="en-IN" dirty="0" smtClean="0">
                <a:solidFill>
                  <a:srgbClr val="002060"/>
                </a:solidFill>
              </a:rPr>
              <a:t>Discerning the movements of the spirit of anti Christ (1 John 4:3)</a:t>
            </a:r>
            <a:endParaRPr lang="en-US" dirty="0" smtClean="0">
              <a:solidFill>
                <a:srgbClr val="002060"/>
              </a:solidFill>
            </a:endParaRPr>
          </a:p>
          <a:p>
            <a:pPr marL="342900" lvl="0" indent="-342900">
              <a:buFont typeface="+mj-lt"/>
              <a:buAutoNum type="arabicParenR"/>
            </a:pPr>
            <a:r>
              <a:rPr lang="en-IN" dirty="0" smtClean="0">
                <a:solidFill>
                  <a:srgbClr val="002060"/>
                </a:solidFill>
              </a:rPr>
              <a:t>Discerning the cloud of witnesses (</a:t>
            </a:r>
            <a:r>
              <a:rPr lang="en-IN" dirty="0" err="1" smtClean="0">
                <a:solidFill>
                  <a:srgbClr val="002060"/>
                </a:solidFill>
              </a:rPr>
              <a:t>Heb</a:t>
            </a:r>
            <a:r>
              <a:rPr lang="en-IN" dirty="0" smtClean="0">
                <a:solidFill>
                  <a:srgbClr val="002060"/>
                </a:solidFill>
              </a:rPr>
              <a:t> 12:1)</a:t>
            </a:r>
            <a:endParaRPr lang="en-US" dirty="0" smtClean="0">
              <a:solidFill>
                <a:srgbClr val="002060"/>
              </a:solidFill>
            </a:endParaRPr>
          </a:p>
          <a:p>
            <a:pPr marL="342900" lvl="0" indent="-342900">
              <a:buFont typeface="+mj-lt"/>
              <a:buAutoNum type="arabicParenR"/>
            </a:pPr>
            <a:r>
              <a:rPr lang="en-US" dirty="0" smtClean="0">
                <a:solidFill>
                  <a:srgbClr val="002060"/>
                </a:solidFill>
              </a:rPr>
              <a:t>Discerning the Church of </a:t>
            </a:r>
            <a:r>
              <a:rPr lang="en-US" dirty="0" err="1" smtClean="0">
                <a:solidFill>
                  <a:srgbClr val="002060"/>
                </a:solidFill>
              </a:rPr>
              <a:t>Laodicia</a:t>
            </a:r>
            <a:r>
              <a:rPr lang="en-US" dirty="0" smtClean="0">
                <a:solidFill>
                  <a:srgbClr val="002060"/>
                </a:solidFill>
              </a:rPr>
              <a:t> (Rev 3:14</a:t>
            </a:r>
          </a:p>
          <a:p>
            <a:pPr marL="342900" lvl="0" indent="-342900">
              <a:buFont typeface="+mj-lt"/>
              <a:buAutoNum type="arabicParenR"/>
            </a:pPr>
            <a:r>
              <a:rPr lang="en-US" dirty="0" smtClean="0">
                <a:solidFill>
                  <a:srgbClr val="002060"/>
                </a:solidFill>
              </a:rPr>
              <a:t>Discerning the Bride Church Rev 21:9, 19:6,7  </a:t>
            </a:r>
          </a:p>
          <a:p>
            <a:r>
              <a:rPr lang="en-US" b="1" i="1" dirty="0" smtClean="0">
                <a:solidFill>
                  <a:srgbClr val="FF0000"/>
                </a:solidFill>
              </a:rPr>
              <a:t>Conclusion</a:t>
            </a:r>
            <a:endParaRPr lang="en-US" i="1" dirty="0" smtClean="0">
              <a:solidFill>
                <a:srgbClr val="FF0000"/>
              </a:solidFill>
            </a:endParaRPr>
          </a:p>
          <a:p>
            <a:pPr marL="285750" lvl="0" indent="-285750">
              <a:buFont typeface="Wingdings" panose="05000000000000000000" pitchFamily="2" charset="2"/>
              <a:buChar char="Ø"/>
            </a:pPr>
            <a:r>
              <a:rPr lang="en-IN" dirty="0" smtClean="0">
                <a:solidFill>
                  <a:srgbClr val="FFFF00"/>
                </a:solidFill>
              </a:rPr>
              <a:t>This is the inner desire of Jesus for the end-time believers</a:t>
            </a:r>
            <a:endParaRPr lang="en-US" dirty="0" smtClean="0">
              <a:solidFill>
                <a:srgbClr val="FFFF00"/>
              </a:solidFill>
            </a:endParaRPr>
          </a:p>
          <a:p>
            <a:pPr marL="285750" lvl="0" indent="-285750">
              <a:buFont typeface="Wingdings" panose="05000000000000000000" pitchFamily="2" charset="2"/>
              <a:buChar char="Ø"/>
            </a:pPr>
            <a:r>
              <a:rPr lang="en-IN" dirty="0" smtClean="0">
                <a:solidFill>
                  <a:srgbClr val="FFFF00"/>
                </a:solidFill>
              </a:rPr>
              <a:t>It is this understanding and discerning that make us Rapture believers</a:t>
            </a:r>
            <a:endParaRPr lang="en-US" dirty="0" smtClean="0">
              <a:solidFill>
                <a:srgbClr val="FFFF00"/>
              </a:solidFill>
            </a:endParaRPr>
          </a:p>
          <a:p>
            <a:pPr marL="285750" lvl="0" indent="-285750">
              <a:buFont typeface="Wingdings" panose="05000000000000000000" pitchFamily="2" charset="2"/>
              <a:buChar char="Ø"/>
            </a:pPr>
            <a:r>
              <a:rPr lang="en-IN" dirty="0" smtClean="0">
                <a:solidFill>
                  <a:srgbClr val="FFFF00"/>
                </a:solidFill>
              </a:rPr>
              <a:t>This discernment reveals the Rapture date. Amos 3:7 ( Caution so many have wrongly done so with haste and made fools of themselves and other blind, flimsy and unripe rapture believers)</a:t>
            </a:r>
            <a:endParaRPr lang="en-US" dirty="0" smtClean="0">
              <a:solidFill>
                <a:srgbClr val="FFFF00"/>
              </a:solidFill>
            </a:endParaRPr>
          </a:p>
          <a:p>
            <a:pPr marL="285750" lvl="0" indent="-285750">
              <a:buFont typeface="Wingdings" panose="05000000000000000000" pitchFamily="2" charset="2"/>
              <a:buChar char="Ø"/>
            </a:pPr>
            <a:r>
              <a:rPr lang="en-IN" dirty="0" smtClean="0">
                <a:solidFill>
                  <a:srgbClr val="FFFF00"/>
                </a:solidFill>
              </a:rPr>
              <a:t>This understanding and discernment separates the Bride Church from the universal Church</a:t>
            </a:r>
            <a:endParaRPr lang="en-US" dirty="0" smtClean="0">
              <a:solidFill>
                <a:srgbClr val="FFFF00"/>
              </a:solidFill>
            </a:endParaRPr>
          </a:p>
          <a:p>
            <a:pPr marL="285750" indent="-285750">
              <a:buFont typeface="Wingdings" panose="05000000000000000000" pitchFamily="2" charset="2"/>
              <a:buChar char="Ø"/>
            </a:pPr>
            <a:r>
              <a:rPr lang="en-IN" dirty="0" smtClean="0">
                <a:solidFill>
                  <a:srgbClr val="FFFF00"/>
                </a:solidFill>
              </a:rPr>
              <a:t>This is the prudence that was shown by the 10 (5) virgins when they said. “ There may not be enough for us and you.” in order to show their readiness to the coming Bridegroom</a:t>
            </a:r>
            <a:endParaRPr lang="en-US" dirty="0">
              <a:solidFill>
                <a:srgbClr val="FFFF00"/>
              </a:solidFill>
            </a:endParaRPr>
          </a:p>
        </p:txBody>
      </p:sp>
    </p:spTree>
    <p:extLst>
      <p:ext uri="{BB962C8B-B14F-4D97-AF65-F5344CB8AC3E}">
        <p14:creationId xmlns:p14="http://schemas.microsoft.com/office/powerpoint/2010/main" val="4249104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god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4800"/>
            <a:ext cx="8763000" cy="6629399"/>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152400" y="152399"/>
            <a:ext cx="8991600" cy="6740307"/>
          </a:xfrm>
          <a:prstGeom prst="rect">
            <a:avLst/>
          </a:prstGeom>
        </p:spPr>
        <p:txBody>
          <a:bodyPr wrap="square">
            <a:spAutoFit/>
          </a:bodyPr>
          <a:lstStyle/>
          <a:p>
            <a:r>
              <a:rPr lang="en-US" b="1" i="1" dirty="0"/>
              <a:t>.  Bible Mission’s special teachings with respect to understanding the times  </a:t>
            </a:r>
            <a:endParaRPr lang="en-US" i="1" dirty="0"/>
          </a:p>
          <a:p>
            <a:r>
              <a:rPr lang="en-US" b="1" i="1" dirty="0"/>
              <a:t>    and discerning the signs </a:t>
            </a:r>
            <a:endParaRPr lang="en-US" i="1" dirty="0" smtClean="0"/>
          </a:p>
          <a:p>
            <a:endParaRPr lang="en-US" dirty="0"/>
          </a:p>
          <a:p>
            <a:r>
              <a:rPr lang="en-IN" b="1" u="sng" dirty="0"/>
              <a:t>First proposition:</a:t>
            </a:r>
            <a:r>
              <a:rPr lang="en-IN" dirty="0"/>
              <a:t> “The end of all things is at hand” (ESV, KJV).  “The end of the world is coming soon.” NLT(1 Pet 4:7). “Behold, the Judge is standing right at the door”. James. 5:9 (NASB).</a:t>
            </a:r>
            <a:endParaRPr lang="en-US" dirty="0"/>
          </a:p>
          <a:p>
            <a:r>
              <a:rPr lang="en-IN" b="1" u="sng" dirty="0"/>
              <a:t>Second proposition</a:t>
            </a:r>
            <a:r>
              <a:rPr lang="en-IN" b="1" dirty="0"/>
              <a:t>:</a:t>
            </a:r>
            <a:r>
              <a:rPr lang="en-IN" dirty="0"/>
              <a:t> The practice of the presence of God.  Quiet time is your right time to commune with the Lord. The right means to understand the times.</a:t>
            </a:r>
            <a:endParaRPr lang="en-US" dirty="0"/>
          </a:p>
          <a:p>
            <a:r>
              <a:rPr lang="en-IN" b="1" u="sng" dirty="0"/>
              <a:t>Third proposition</a:t>
            </a:r>
            <a:r>
              <a:rPr lang="en-IN" b="1" dirty="0"/>
              <a:t>:</a:t>
            </a:r>
            <a:r>
              <a:rPr lang="en-IN" dirty="0"/>
              <a:t> Praising the divine qualities. The right source of Understanding the mind and heart of Jesus Christ in order to discern His end-time signs in His Body.</a:t>
            </a:r>
            <a:endParaRPr lang="en-US" dirty="0"/>
          </a:p>
          <a:p>
            <a:r>
              <a:rPr lang="en-IN" b="1" u="sng" dirty="0"/>
              <a:t>Fourth proposition</a:t>
            </a:r>
            <a:r>
              <a:rPr lang="en-IN" b="1" dirty="0"/>
              <a:t>:</a:t>
            </a:r>
            <a:r>
              <a:rPr lang="en-IN" dirty="0"/>
              <a:t> Resisting the devil. Understanding the opportune times of the devil in terms of its end times. Wicked schemes, devices, designs, wiles &amp; deceits</a:t>
            </a:r>
            <a:endParaRPr lang="en-US" dirty="0"/>
          </a:p>
          <a:p>
            <a:r>
              <a:rPr lang="en-IN" b="1" u="sng" dirty="0"/>
              <a:t>Fifth proposition</a:t>
            </a:r>
            <a:r>
              <a:rPr lang="en-IN" b="1" dirty="0"/>
              <a:t>:</a:t>
            </a:r>
            <a:r>
              <a:rPr lang="en-IN" dirty="0"/>
              <a:t> The time of Consecration; surrendering our body, mind and spirit to the greatest plan and purpose of the coming Bridegroom. Consecration is the only channel of complete transformation into the form and likeness of Christ.</a:t>
            </a:r>
            <a:endParaRPr lang="en-US" dirty="0"/>
          </a:p>
          <a:p>
            <a:r>
              <a:rPr lang="en-IN" b="1" u="sng" dirty="0"/>
              <a:t>Sixth proposition:</a:t>
            </a:r>
            <a:r>
              <a:rPr lang="en-IN" dirty="0"/>
              <a:t> Timely prayers and praises for the Second Coming of Jesus Christ. We must offer prayers that are relevant to our times and praises that are adequate for the Rapture. Praises shall form the basis for the complete fulfilment of God’s promises of all times.</a:t>
            </a:r>
            <a:endParaRPr lang="en-US" dirty="0"/>
          </a:p>
          <a:p>
            <a:r>
              <a:rPr lang="en-IN" b="1" u="sng" dirty="0"/>
              <a:t>Seventh proposition</a:t>
            </a:r>
            <a:r>
              <a:rPr lang="en-IN" b="1" dirty="0"/>
              <a:t>:</a:t>
            </a:r>
            <a:r>
              <a:rPr lang="en-IN" dirty="0"/>
              <a:t> The hand-fan of the </a:t>
            </a:r>
            <a:r>
              <a:rPr lang="en-IN" dirty="0" smtClean="0"/>
              <a:t>Bride-</a:t>
            </a:r>
            <a:r>
              <a:rPr lang="en-IN" dirty="0" err="1" smtClean="0"/>
              <a:t>Church.The</a:t>
            </a:r>
            <a:r>
              <a:rPr lang="en-IN" dirty="0" smtClean="0"/>
              <a:t> </a:t>
            </a:r>
            <a:r>
              <a:rPr lang="en-IN" dirty="0"/>
              <a:t>four wings(parts) of the Bride’s fan.</a:t>
            </a:r>
            <a:endParaRPr lang="en-US" dirty="0"/>
          </a:p>
          <a:p>
            <a:pPr lvl="0"/>
            <a:r>
              <a:rPr lang="en-IN" dirty="0"/>
              <a:t>The itinerant Intercessory prayer.</a:t>
            </a:r>
            <a:endParaRPr lang="en-US" dirty="0"/>
          </a:p>
          <a:p>
            <a:pPr lvl="0"/>
            <a:r>
              <a:rPr lang="en-IN" dirty="0"/>
              <a:t>The undaunted faith.</a:t>
            </a:r>
            <a:endParaRPr lang="en-US" dirty="0"/>
          </a:p>
          <a:p>
            <a:r>
              <a:rPr lang="en-IN" dirty="0"/>
              <a:t>The unequivocal wisdom</a:t>
            </a:r>
            <a:r>
              <a:rPr lang="en-IN" dirty="0" smtClean="0"/>
              <a:t>. </a:t>
            </a:r>
          </a:p>
          <a:p>
            <a:r>
              <a:rPr lang="en-IN" dirty="0" smtClean="0"/>
              <a:t>The remarkable obedience.</a:t>
            </a:r>
            <a:endParaRPr lang="en-US" dirty="0" smtClean="0"/>
          </a:p>
          <a:p>
            <a:pPr lvl="0"/>
            <a:endParaRPr lang="en-US" dirty="0"/>
          </a:p>
        </p:txBody>
      </p:sp>
    </p:spTree>
    <p:extLst>
      <p:ext uri="{BB962C8B-B14F-4D97-AF65-F5344CB8AC3E}">
        <p14:creationId xmlns:p14="http://schemas.microsoft.com/office/powerpoint/2010/main" val="2523998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685800"/>
            <a:ext cx="7162800" cy="5632311"/>
          </a:xfrm>
          <a:prstGeom prst="rect">
            <a:avLst/>
          </a:prstGeom>
        </p:spPr>
        <p:txBody>
          <a:bodyPr wrap="square">
            <a:spAutoFit/>
          </a:bodyPr>
          <a:lstStyle/>
          <a:p>
            <a:r>
              <a:rPr lang="en-US" b="1" dirty="0"/>
              <a:t>III. </a:t>
            </a:r>
            <a:r>
              <a:rPr lang="en-US" b="1" dirty="0">
                <a:solidFill>
                  <a:srgbClr val="FF0000"/>
                </a:solidFill>
              </a:rPr>
              <a:t>The Bible Mission: An explicit revelation of God and a sequel of God’s </a:t>
            </a:r>
            <a:endParaRPr lang="en-US" sz="2000" b="1" dirty="0">
              <a:solidFill>
                <a:srgbClr val="FF0000"/>
              </a:solidFill>
            </a:endParaRPr>
          </a:p>
          <a:p>
            <a:r>
              <a:rPr lang="en-US" b="1" dirty="0">
                <a:solidFill>
                  <a:srgbClr val="FF0000"/>
                </a:solidFill>
              </a:rPr>
              <a:t>      revelations</a:t>
            </a:r>
            <a:r>
              <a:rPr lang="en-US" b="1" dirty="0"/>
              <a:t>.</a:t>
            </a:r>
            <a:endParaRPr lang="en-US" sz="2000" b="1" dirty="0"/>
          </a:p>
          <a:p>
            <a:r>
              <a:rPr lang="en-US" b="1" dirty="0"/>
              <a:t> </a:t>
            </a:r>
            <a:endParaRPr lang="en-US" sz="1200" dirty="0"/>
          </a:p>
          <a:p>
            <a:pPr marL="285750" indent="-285750">
              <a:buFont typeface="Wingdings" panose="05000000000000000000" pitchFamily="2" charset="2"/>
              <a:buChar char="Ø"/>
            </a:pPr>
            <a:r>
              <a:rPr lang="en-US" dirty="0"/>
              <a:t>The meaning of Revelation:</a:t>
            </a:r>
            <a:r>
              <a:rPr lang="en-IN" sz="1400" dirty="0"/>
              <a:t> </a:t>
            </a:r>
            <a:endParaRPr lang="en-US" sz="1400" dirty="0"/>
          </a:p>
          <a:p>
            <a:pPr marL="285750" indent="-285750">
              <a:buFont typeface="Wingdings" panose="05000000000000000000" pitchFamily="2" charset="2"/>
              <a:buChar char="Ø"/>
            </a:pPr>
            <a:r>
              <a:rPr lang="en-IN" dirty="0"/>
              <a:t>Revealing, explaining, exhibiting, expounding, defining, presenting, unveiling, opening, etc. – Various shades of God’s revelation for Mankind</a:t>
            </a:r>
            <a:endParaRPr lang="en-US" dirty="0"/>
          </a:p>
          <a:p>
            <a:pPr marL="285750" lvl="0" indent="-285750">
              <a:buFont typeface="Wingdings" panose="05000000000000000000" pitchFamily="2" charset="2"/>
              <a:buChar char="Ø"/>
            </a:pPr>
            <a:r>
              <a:rPr lang="en-IN" dirty="0"/>
              <a:t>Revelation Versus Vision: Revelation as viewed differently from the Vision.</a:t>
            </a:r>
            <a:endParaRPr lang="en-US" dirty="0"/>
          </a:p>
          <a:p>
            <a:pPr marL="742950" lvl="1" indent="-285750">
              <a:buFont typeface="Wingdings" panose="05000000000000000000" pitchFamily="2" charset="2"/>
              <a:buChar char="Ø"/>
            </a:pPr>
            <a:r>
              <a:rPr lang="en-IN" dirty="0"/>
              <a:t>Vision is something you see in prayer or dream.</a:t>
            </a:r>
            <a:endParaRPr lang="en-US" dirty="0"/>
          </a:p>
          <a:p>
            <a:pPr marL="285750" indent="-285750">
              <a:buFont typeface="Wingdings" panose="05000000000000000000" pitchFamily="2" charset="2"/>
              <a:buChar char="Ø"/>
            </a:pPr>
            <a:r>
              <a:rPr lang="en-IN" dirty="0"/>
              <a:t>       Revelation is something that God displays and demonstrates</a:t>
            </a:r>
            <a:endParaRPr lang="en-US" dirty="0"/>
          </a:p>
          <a:p>
            <a:pPr marL="285750" lvl="0" indent="-285750">
              <a:buFont typeface="Wingdings" panose="05000000000000000000" pitchFamily="2" charset="2"/>
              <a:buChar char="Ø"/>
            </a:pPr>
            <a:r>
              <a:rPr lang="en-IN" dirty="0"/>
              <a:t>Manifestation is something that God proves, establishes, and so on</a:t>
            </a:r>
            <a:endParaRPr lang="en-US" dirty="0"/>
          </a:p>
          <a:p>
            <a:pPr marL="285750" lvl="0" indent="-285750">
              <a:buFont typeface="Wingdings" panose="05000000000000000000" pitchFamily="2" charset="2"/>
              <a:buChar char="Ø"/>
            </a:pPr>
            <a:r>
              <a:rPr lang="en-IN" dirty="0"/>
              <a:t>Creation- The first show of God’s Revelation.</a:t>
            </a:r>
            <a:endParaRPr lang="en-US" dirty="0"/>
          </a:p>
          <a:p>
            <a:pPr marL="285750" lvl="0" indent="-285750">
              <a:buFont typeface="Wingdings" panose="05000000000000000000" pitchFamily="2" charset="2"/>
              <a:buChar char="Ø"/>
            </a:pPr>
            <a:r>
              <a:rPr lang="en-IN" dirty="0"/>
              <a:t>The Spirit of God was brooding over the face of the waters – Gen 1:2</a:t>
            </a:r>
            <a:endParaRPr lang="en-US" dirty="0"/>
          </a:p>
          <a:p>
            <a:pPr marL="285750" lvl="0" indent="-285750">
              <a:buFont typeface="Wingdings" panose="05000000000000000000" pitchFamily="2" charset="2"/>
              <a:buChar char="Ø"/>
            </a:pPr>
            <a:r>
              <a:rPr lang="en-IN" dirty="0"/>
              <a:t>Light and Life are the prime/first revelations of God</a:t>
            </a:r>
            <a:endParaRPr lang="en-US" dirty="0"/>
          </a:p>
          <a:p>
            <a:pPr marL="285750" lvl="0" indent="-285750">
              <a:buFont typeface="Wingdings" panose="05000000000000000000" pitchFamily="2" charset="2"/>
              <a:buChar char="Ø"/>
            </a:pPr>
            <a:r>
              <a:rPr lang="en-US" dirty="0"/>
              <a:t>Bible Mission: The written revelation of God to St. M. </a:t>
            </a:r>
            <a:r>
              <a:rPr lang="en-US" dirty="0" err="1"/>
              <a:t>Devadas</a:t>
            </a:r>
            <a:r>
              <a:rPr lang="en-US" dirty="0"/>
              <a:t> in 1938.</a:t>
            </a:r>
          </a:p>
          <a:p>
            <a:pPr marL="285750" lvl="0" indent="-285750">
              <a:buFont typeface="Wingdings" panose="05000000000000000000" pitchFamily="2" charset="2"/>
              <a:buChar char="Ø"/>
            </a:pPr>
            <a:r>
              <a:rPr lang="en-US" dirty="0"/>
              <a:t>The need for a new revelation: </a:t>
            </a:r>
            <a:r>
              <a:rPr lang="en-US" dirty="0" err="1"/>
              <a:t>Nominality</a:t>
            </a:r>
            <a:r>
              <a:rPr lang="en-US" dirty="0"/>
              <a:t>, Materialism, lack of Holy Spirit in churches.</a:t>
            </a:r>
          </a:p>
          <a:p>
            <a:pPr marL="285750" lvl="0" indent="-285750">
              <a:buFont typeface="Wingdings" panose="05000000000000000000" pitchFamily="2" charset="2"/>
              <a:buChar char="Ø"/>
            </a:pPr>
            <a:r>
              <a:rPr lang="en-US" dirty="0"/>
              <a:t>The concept of the Bride-Church: The male child of the woman clothed in sun(Rev. 12: 1-5)</a:t>
            </a:r>
          </a:p>
        </p:txBody>
      </p:sp>
      <p:pic>
        <p:nvPicPr>
          <p:cNvPr id="6146" name="Picture 2" descr="H:\ayagaru.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1286" y="1219200"/>
            <a:ext cx="2055971" cy="3085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40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04801"/>
            <a:ext cx="6705600" cy="6463308"/>
          </a:xfrm>
          <a:prstGeom prst="rect">
            <a:avLst/>
          </a:prstGeom>
        </p:spPr>
        <p:txBody>
          <a:bodyPr wrap="square">
            <a:spAutoFit/>
          </a:bodyPr>
          <a:lstStyle/>
          <a:p>
            <a:r>
              <a:rPr lang="en-US" b="1" dirty="0">
                <a:solidFill>
                  <a:srgbClr val="FF0000"/>
                </a:solidFill>
              </a:rPr>
              <a:t>Biblical view of God’s revelations</a:t>
            </a:r>
            <a:r>
              <a:rPr lang="en-US" b="1" dirty="0"/>
              <a:t/>
            </a:r>
            <a:br>
              <a:rPr lang="en-US" b="1" dirty="0"/>
            </a:br>
            <a:endParaRPr lang="en-US" dirty="0"/>
          </a:p>
          <a:p>
            <a:pPr marL="285750" lvl="0" indent="-285750">
              <a:buFont typeface="Wingdings" panose="05000000000000000000" pitchFamily="2" charset="2"/>
              <a:buChar char="Ø"/>
            </a:pPr>
            <a:r>
              <a:rPr lang="en-IN" dirty="0"/>
              <a:t>Entering of Sin, Starting of Revelation</a:t>
            </a:r>
            <a:endParaRPr lang="en-US" dirty="0"/>
          </a:p>
          <a:p>
            <a:pPr marL="285750" lvl="0" indent="-285750">
              <a:buFont typeface="Wingdings" panose="05000000000000000000" pitchFamily="2" charset="2"/>
              <a:buChar char="Ø"/>
            </a:pPr>
            <a:r>
              <a:rPr lang="en-IN" dirty="0"/>
              <a:t>New clothes, New births, New living, New knowledge, New Flourishing</a:t>
            </a:r>
            <a:endParaRPr lang="en-US" dirty="0"/>
          </a:p>
          <a:p>
            <a:pPr marL="285750" lvl="0" indent="-285750">
              <a:buFont typeface="Wingdings" panose="05000000000000000000" pitchFamily="2" charset="2"/>
              <a:buChar char="Ø"/>
            </a:pPr>
            <a:r>
              <a:rPr lang="en-IN" dirty="0"/>
              <a:t>As the Sin grew up the revelations much multiplied</a:t>
            </a:r>
            <a:endParaRPr lang="en-US" dirty="0"/>
          </a:p>
          <a:p>
            <a:pPr marL="285750" lvl="0" indent="-285750">
              <a:buFont typeface="Wingdings" panose="05000000000000000000" pitchFamily="2" charset="2"/>
              <a:buChar char="Ø"/>
            </a:pPr>
            <a:r>
              <a:rPr lang="en-IN" dirty="0"/>
              <a:t>God using Adam to impart His revelations to his succeeding Generation</a:t>
            </a:r>
            <a:endParaRPr lang="en-US" dirty="0"/>
          </a:p>
          <a:p>
            <a:pPr marL="285750" lvl="0" indent="-285750">
              <a:buFont typeface="Wingdings" panose="05000000000000000000" pitchFamily="2" charset="2"/>
              <a:buChar char="Ø"/>
            </a:pPr>
            <a:r>
              <a:rPr lang="en-IN" dirty="0"/>
              <a:t>God revealing the secret of His ultimate intimate fellowship to Enoch.</a:t>
            </a:r>
            <a:endParaRPr lang="en-US" dirty="0"/>
          </a:p>
          <a:p>
            <a:pPr marL="285750" lvl="0" indent="-285750">
              <a:buFont typeface="Wingdings" panose="05000000000000000000" pitchFamily="2" charset="2"/>
              <a:buChar char="Ø"/>
            </a:pPr>
            <a:r>
              <a:rPr lang="en-IN" dirty="0"/>
              <a:t>God revealing Noah about the great Ark</a:t>
            </a:r>
            <a:endParaRPr lang="en-US" dirty="0"/>
          </a:p>
          <a:p>
            <a:pPr marL="285750" lvl="0" indent="-285750">
              <a:buFont typeface="Wingdings" panose="05000000000000000000" pitchFamily="2" charset="2"/>
              <a:buChar char="Ø"/>
            </a:pPr>
            <a:r>
              <a:rPr lang="en-IN" dirty="0"/>
              <a:t>God revealing Abraham of the Promised land and the great “city” with permanent foundations. </a:t>
            </a:r>
            <a:r>
              <a:rPr lang="en-IN" dirty="0" err="1"/>
              <a:t>Heb</a:t>
            </a:r>
            <a:r>
              <a:rPr lang="en-IN" dirty="0"/>
              <a:t> 11:10</a:t>
            </a:r>
            <a:endParaRPr lang="en-US" dirty="0"/>
          </a:p>
          <a:p>
            <a:pPr marL="285750" lvl="0" indent="-285750">
              <a:buFont typeface="Wingdings" panose="05000000000000000000" pitchFamily="2" charset="2"/>
              <a:buChar char="Ø"/>
            </a:pPr>
            <a:r>
              <a:rPr lang="en-IN" dirty="0"/>
              <a:t>God revealing Joseph, Jacob and Isaac</a:t>
            </a:r>
            <a:endParaRPr lang="en-US" dirty="0"/>
          </a:p>
          <a:p>
            <a:pPr marL="285750" lvl="0" indent="-285750">
              <a:buFont typeface="Wingdings" panose="05000000000000000000" pitchFamily="2" charset="2"/>
              <a:buChar char="Ø"/>
            </a:pPr>
            <a:r>
              <a:rPr lang="en-IN" dirty="0"/>
              <a:t>God revealing law to Moses.</a:t>
            </a:r>
            <a:endParaRPr lang="en-US" dirty="0"/>
          </a:p>
          <a:p>
            <a:pPr marL="285750" lvl="0" indent="-285750">
              <a:buFont typeface="Wingdings" panose="05000000000000000000" pitchFamily="2" charset="2"/>
              <a:buChar char="Ø"/>
            </a:pPr>
            <a:r>
              <a:rPr lang="en-IN" dirty="0"/>
              <a:t>God revealing to Patriarchs</a:t>
            </a:r>
            <a:endParaRPr lang="en-US" dirty="0"/>
          </a:p>
          <a:p>
            <a:pPr marL="285750" lvl="0" indent="-285750">
              <a:buFont typeface="Wingdings" panose="05000000000000000000" pitchFamily="2" charset="2"/>
              <a:buChar char="Ø"/>
            </a:pPr>
            <a:r>
              <a:rPr lang="en-IN" dirty="0"/>
              <a:t>God revealing His priesthood through Aaron</a:t>
            </a:r>
            <a:endParaRPr lang="en-US" dirty="0"/>
          </a:p>
          <a:p>
            <a:pPr marL="285750" lvl="0" indent="-285750">
              <a:buFont typeface="Wingdings" panose="05000000000000000000" pitchFamily="2" charset="2"/>
              <a:buChar char="Ø"/>
            </a:pPr>
            <a:r>
              <a:rPr lang="en-IN" dirty="0"/>
              <a:t>God revealing His dwelling through the Tabernacle, and all the holy articles</a:t>
            </a:r>
            <a:endParaRPr lang="en-US" dirty="0"/>
          </a:p>
          <a:p>
            <a:pPr marL="285750" lvl="0" indent="-285750">
              <a:buFont typeface="Wingdings" panose="05000000000000000000" pitchFamily="2" charset="2"/>
              <a:buChar char="Ø"/>
            </a:pPr>
            <a:r>
              <a:rPr lang="en-IN" dirty="0"/>
              <a:t>God revealing His plans and purposes to the Prophets and Priests.</a:t>
            </a:r>
            <a:endParaRPr lang="en-US" dirty="0"/>
          </a:p>
          <a:p>
            <a:pPr marL="285750" lvl="0" indent="-285750">
              <a:buFont typeface="Wingdings" panose="05000000000000000000" pitchFamily="2" charset="2"/>
              <a:buChar char="Ø"/>
            </a:pPr>
            <a:r>
              <a:rPr lang="en-IN" dirty="0"/>
              <a:t>God’s manifold revelations to King David</a:t>
            </a:r>
            <a:endParaRPr lang="en-US" dirty="0"/>
          </a:p>
          <a:p>
            <a:pPr marL="285750" lvl="0" indent="-285750">
              <a:buFont typeface="Wingdings" panose="05000000000000000000" pitchFamily="2" charset="2"/>
              <a:buChar char="Ø"/>
            </a:pPr>
            <a:r>
              <a:rPr lang="en-IN" dirty="0"/>
              <a:t>God’s revelations in New Testament</a:t>
            </a:r>
            <a:endParaRPr lang="en-US" dirty="0"/>
          </a:p>
          <a:p>
            <a:pPr marL="285750" lvl="0" indent="-285750">
              <a:buFont typeface="Wingdings" panose="05000000000000000000" pitchFamily="2" charset="2"/>
              <a:buChar char="Ø"/>
            </a:pPr>
            <a:r>
              <a:rPr lang="en-IN" dirty="0"/>
              <a:t>God revealing His secrets to St. Paul (Rom 16: 25-27)</a:t>
            </a:r>
            <a:endParaRPr lang="en-US" dirty="0"/>
          </a:p>
        </p:txBody>
      </p:sp>
    </p:spTree>
    <p:extLst>
      <p:ext uri="{BB962C8B-B14F-4D97-AF65-F5344CB8AC3E}">
        <p14:creationId xmlns:p14="http://schemas.microsoft.com/office/powerpoint/2010/main" val="4203157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304800"/>
            <a:ext cx="8458200" cy="6186309"/>
          </a:xfrm>
          <a:prstGeom prst="rect">
            <a:avLst/>
          </a:prstGeom>
        </p:spPr>
        <p:txBody>
          <a:bodyPr wrap="square">
            <a:spAutoFit/>
          </a:bodyPr>
          <a:lstStyle/>
          <a:p>
            <a:r>
              <a:rPr lang="en-US" b="1" i="1" dirty="0">
                <a:solidFill>
                  <a:srgbClr val="FF0000"/>
                </a:solidFill>
              </a:rPr>
              <a:t>Bible Mission: Culmination of all of God’s revelations</a:t>
            </a:r>
            <a:endParaRPr lang="en-US" i="1" dirty="0">
              <a:solidFill>
                <a:srgbClr val="FF0000"/>
              </a:solidFill>
            </a:endParaRPr>
          </a:p>
          <a:p>
            <a:pPr marL="285750" lvl="0" indent="-285750">
              <a:buFont typeface="Wingdings" panose="05000000000000000000" pitchFamily="2" charset="2"/>
              <a:buChar char="Ø"/>
            </a:pPr>
            <a:r>
              <a:rPr lang="en-IN" dirty="0"/>
              <a:t>God’s summation of His plan of Salvation in these end times</a:t>
            </a:r>
            <a:endParaRPr lang="en-US" dirty="0"/>
          </a:p>
          <a:p>
            <a:pPr marL="285750" lvl="0" indent="-285750">
              <a:buFont typeface="Wingdings" panose="05000000000000000000" pitchFamily="2" charset="2"/>
              <a:buChar char="Ø"/>
            </a:pPr>
            <a:r>
              <a:rPr lang="en-IN" dirty="0"/>
              <a:t>God’s conclusion of His Church period, and His period of Grace</a:t>
            </a:r>
            <a:endParaRPr lang="en-US" dirty="0"/>
          </a:p>
          <a:p>
            <a:pPr marL="285750" lvl="0" indent="-285750">
              <a:buFont typeface="Wingdings" panose="05000000000000000000" pitchFamily="2" charset="2"/>
              <a:buChar char="Ø"/>
            </a:pPr>
            <a:r>
              <a:rPr lang="en-IN" dirty="0"/>
              <a:t>Note: All denominations were established as per the leading of the Lord to holy men of various times. But the Bible Mission was His direct, distinct revelation to St. M </a:t>
            </a:r>
            <a:r>
              <a:rPr lang="en-IN" dirty="0" err="1"/>
              <a:t>Devadas</a:t>
            </a:r>
            <a:r>
              <a:rPr lang="en-IN" dirty="0"/>
              <a:t> in 1938</a:t>
            </a:r>
            <a:endParaRPr lang="en-US" dirty="0"/>
          </a:p>
          <a:p>
            <a:pPr marL="285750" lvl="0" indent="-285750">
              <a:buFont typeface="Wingdings" panose="05000000000000000000" pitchFamily="2" charset="2"/>
              <a:buChar char="Ø"/>
            </a:pPr>
            <a:r>
              <a:rPr lang="en-IN" dirty="0"/>
              <a:t>All the experiences of the Biblical saints are brought into experience of BM. (The mysterious gifts and revelations and experiences manifested in early BM)</a:t>
            </a:r>
            <a:endParaRPr lang="en-US" dirty="0"/>
          </a:p>
          <a:p>
            <a:pPr marL="285750" lvl="0" indent="-285750">
              <a:buFont typeface="Wingdings" panose="05000000000000000000" pitchFamily="2" charset="2"/>
              <a:buChar char="Ø"/>
            </a:pPr>
            <a:r>
              <a:rPr lang="en-IN" dirty="0"/>
              <a:t>The essence of biblical teaching which was hinted by our Lord as “ All Truth” (John 16:13)</a:t>
            </a:r>
            <a:endParaRPr lang="en-US" dirty="0"/>
          </a:p>
          <a:p>
            <a:pPr marL="285750" lvl="0" indent="-285750">
              <a:buFont typeface="Wingdings" panose="05000000000000000000" pitchFamily="2" charset="2"/>
              <a:buChar char="Ø"/>
            </a:pPr>
            <a:r>
              <a:rPr lang="en-IN" dirty="0"/>
              <a:t>The unification of all the Universal Churches, to form the Bride-Church from among the Universal Church</a:t>
            </a:r>
            <a:endParaRPr lang="en-US" dirty="0"/>
          </a:p>
          <a:p>
            <a:pPr marL="285750" lvl="0" indent="-285750">
              <a:buFont typeface="Wingdings" panose="05000000000000000000" pitchFamily="2" charset="2"/>
              <a:buChar char="Ø"/>
            </a:pPr>
            <a:r>
              <a:rPr lang="en-IN" dirty="0"/>
              <a:t>The epitome of God’s favour, in contrast with His love and Grace.</a:t>
            </a:r>
            <a:endParaRPr lang="en-US" dirty="0"/>
          </a:p>
          <a:p>
            <a:pPr marL="742950" lvl="1" indent="-285750">
              <a:buFont typeface="Wingdings" panose="05000000000000000000" pitchFamily="2" charset="2"/>
              <a:buChar char="Ø"/>
            </a:pPr>
            <a:r>
              <a:rPr lang="en-IN" dirty="0"/>
              <a:t>Father – Love</a:t>
            </a:r>
            <a:endParaRPr lang="en-US" dirty="0"/>
          </a:p>
          <a:p>
            <a:pPr marL="742950" lvl="1" indent="-285750">
              <a:buFont typeface="Wingdings" panose="05000000000000000000" pitchFamily="2" charset="2"/>
              <a:buChar char="Ø"/>
            </a:pPr>
            <a:r>
              <a:rPr lang="en-IN" dirty="0"/>
              <a:t>Son – Grace</a:t>
            </a:r>
            <a:endParaRPr lang="en-US" dirty="0"/>
          </a:p>
          <a:p>
            <a:pPr marL="742950" lvl="1" indent="-285750">
              <a:buFont typeface="Wingdings" panose="05000000000000000000" pitchFamily="2" charset="2"/>
              <a:buChar char="Ø"/>
            </a:pPr>
            <a:r>
              <a:rPr lang="en-IN" dirty="0"/>
              <a:t>Holy Spirit - Favour </a:t>
            </a:r>
            <a:endParaRPr lang="en-US" dirty="0"/>
          </a:p>
          <a:p>
            <a:pPr marL="285750" lvl="0" indent="-285750">
              <a:buFont typeface="Wingdings" panose="05000000000000000000" pitchFamily="2" charset="2"/>
              <a:buChar char="Ø"/>
            </a:pPr>
            <a:r>
              <a:rPr lang="en-IN" dirty="0"/>
              <a:t>The fulfilment of God’s mystery (Rev 10:7) that was revealed in the 66 books of the Holy Bible.</a:t>
            </a:r>
            <a:endParaRPr lang="en-US" dirty="0"/>
          </a:p>
          <a:p>
            <a:pPr marL="742950" lvl="1" indent="-285750">
              <a:buFont typeface="Wingdings" panose="05000000000000000000" pitchFamily="2" charset="2"/>
              <a:buChar char="Ø"/>
            </a:pPr>
            <a:r>
              <a:rPr lang="en-IN" dirty="0"/>
              <a:t>“BIBLE MISSION:” Mission of the Bible </a:t>
            </a:r>
            <a:r>
              <a:rPr lang="en-IN" dirty="0" err="1"/>
              <a:t>i.e</a:t>
            </a:r>
            <a:r>
              <a:rPr lang="en-IN" dirty="0"/>
              <a:t> its meaning, purpose, plan and course of events; is the prime element of culmination in BM</a:t>
            </a:r>
            <a:endParaRPr lang="en-US" dirty="0"/>
          </a:p>
          <a:p>
            <a:pPr marL="285750" lvl="0" indent="-285750">
              <a:buFont typeface="Wingdings" panose="05000000000000000000" pitchFamily="2" charset="2"/>
              <a:buChar char="Ø"/>
            </a:pPr>
            <a:r>
              <a:rPr lang="en-IN" dirty="0"/>
              <a:t>The TWO EYES of BIBLE MISSION : THE SONG OF SONGS AND THE BOOK OF </a:t>
            </a:r>
            <a:r>
              <a:rPr lang="en-IN" dirty="0" smtClean="0"/>
              <a:t>REVELATION</a:t>
            </a:r>
            <a:endParaRPr lang="en-US" dirty="0"/>
          </a:p>
        </p:txBody>
      </p:sp>
    </p:spTree>
    <p:extLst>
      <p:ext uri="{BB962C8B-B14F-4D97-AF65-F5344CB8AC3E}">
        <p14:creationId xmlns:p14="http://schemas.microsoft.com/office/powerpoint/2010/main" val="4199930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457201"/>
            <a:ext cx="6477000" cy="2585323"/>
          </a:xfrm>
          <a:prstGeom prst="rect">
            <a:avLst/>
          </a:prstGeom>
        </p:spPr>
        <p:txBody>
          <a:bodyPr wrap="square">
            <a:spAutoFit/>
          </a:bodyPr>
          <a:lstStyle/>
          <a:p>
            <a:r>
              <a:rPr lang="en-US" b="1" i="1" dirty="0">
                <a:solidFill>
                  <a:srgbClr val="FF0000"/>
                </a:solidFill>
              </a:rPr>
              <a:t>Conclusions</a:t>
            </a:r>
            <a:r>
              <a:rPr lang="en-US" b="1" i="1" dirty="0" smtClean="0"/>
              <a:t>:</a:t>
            </a:r>
          </a:p>
          <a:p>
            <a:endParaRPr lang="en-US" i="1" dirty="0" smtClean="0"/>
          </a:p>
          <a:p>
            <a:pPr marL="285750" lvl="0" indent="-285750">
              <a:buFont typeface="Wingdings" panose="05000000000000000000" pitchFamily="2" charset="2"/>
              <a:buChar char="Ø"/>
            </a:pPr>
            <a:r>
              <a:rPr lang="en-IN" dirty="0" smtClean="0"/>
              <a:t>God’s </a:t>
            </a:r>
            <a:r>
              <a:rPr lang="en-IN" dirty="0"/>
              <a:t>particular Promises given to the Bible Mission.</a:t>
            </a:r>
            <a:endParaRPr lang="en-US" dirty="0"/>
          </a:p>
          <a:p>
            <a:pPr marL="285750" lvl="0" indent="-285750">
              <a:buFont typeface="Wingdings" panose="05000000000000000000" pitchFamily="2" charset="2"/>
              <a:buChar char="Ø"/>
            </a:pPr>
            <a:r>
              <a:rPr lang="en-IN" dirty="0"/>
              <a:t>God’s revelation of Mid-Air, shall take BM to all the places wherever it is present.</a:t>
            </a:r>
            <a:endParaRPr lang="en-US" dirty="0"/>
          </a:p>
          <a:p>
            <a:pPr marL="285750" lvl="0" indent="-285750">
              <a:buFont typeface="Wingdings" panose="05000000000000000000" pitchFamily="2" charset="2"/>
              <a:buChar char="Ø"/>
            </a:pPr>
            <a:r>
              <a:rPr lang="en-IN" dirty="0"/>
              <a:t>The shade and glory of the rapture cloud of </a:t>
            </a:r>
            <a:r>
              <a:rPr lang="en-IN" dirty="0" err="1"/>
              <a:t>Shekina</a:t>
            </a:r>
            <a:r>
              <a:rPr lang="en-IN" dirty="0"/>
              <a:t> is promised in Bible Mission</a:t>
            </a:r>
            <a:endParaRPr lang="en-US" dirty="0"/>
          </a:p>
          <a:p>
            <a:pPr marL="285750" lvl="0" indent="-285750">
              <a:buFont typeface="Wingdings" panose="05000000000000000000" pitchFamily="2" charset="2"/>
              <a:buChar char="Ø"/>
            </a:pPr>
            <a:r>
              <a:rPr lang="en-IN" dirty="0"/>
              <a:t>Maranatha is the banner of Bible Mission. Come Lord Jesus is its Flag.</a:t>
            </a:r>
            <a:endParaRPr lang="en-US" dirty="0"/>
          </a:p>
        </p:txBody>
      </p:sp>
    </p:spTree>
    <p:extLst>
      <p:ext uri="{BB962C8B-B14F-4D97-AF65-F5344CB8AC3E}">
        <p14:creationId xmlns:p14="http://schemas.microsoft.com/office/powerpoint/2010/main" val="3714612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8305800" cy="6740307"/>
          </a:xfrm>
          <a:prstGeom prst="rect">
            <a:avLst/>
          </a:prstGeom>
        </p:spPr>
        <p:txBody>
          <a:bodyPr wrap="square">
            <a:spAutoFit/>
          </a:bodyPr>
          <a:lstStyle/>
          <a:p>
            <a:r>
              <a:rPr lang="en-US" b="1" i="1" dirty="0"/>
              <a:t>IV .</a:t>
            </a:r>
            <a:r>
              <a:rPr lang="en-US" b="1" i="1" dirty="0">
                <a:solidFill>
                  <a:srgbClr val="FF0000"/>
                </a:solidFill>
              </a:rPr>
              <a:t>The Biblical Chronology of the End-Time events with special reference to the </a:t>
            </a:r>
            <a:endParaRPr lang="en-US" i="1" dirty="0">
              <a:solidFill>
                <a:srgbClr val="FF0000"/>
              </a:solidFill>
            </a:endParaRPr>
          </a:p>
          <a:p>
            <a:r>
              <a:rPr lang="en-US" b="1" i="1" dirty="0">
                <a:solidFill>
                  <a:srgbClr val="FF0000"/>
                </a:solidFill>
              </a:rPr>
              <a:t>   post -rapture </a:t>
            </a:r>
            <a:r>
              <a:rPr lang="en-US" b="1" i="1" dirty="0" smtClean="0">
                <a:solidFill>
                  <a:srgbClr val="FF0000"/>
                </a:solidFill>
              </a:rPr>
              <a:t>scenario</a:t>
            </a:r>
          </a:p>
          <a:p>
            <a:endParaRPr lang="en-US" i="1" dirty="0"/>
          </a:p>
          <a:p>
            <a:r>
              <a:rPr lang="en-IN" b="1" dirty="0">
                <a:solidFill>
                  <a:srgbClr val="FF0000"/>
                </a:solidFill>
              </a:rPr>
              <a:t>Introduction</a:t>
            </a:r>
            <a:r>
              <a:rPr lang="en-IN" b="1" dirty="0"/>
              <a:t>:</a:t>
            </a:r>
            <a:r>
              <a:rPr lang="en-IN" dirty="0"/>
              <a:t> </a:t>
            </a:r>
            <a:endParaRPr lang="en-IN" dirty="0" smtClean="0"/>
          </a:p>
          <a:p>
            <a:pPr marL="285750" indent="-285750">
              <a:buFont typeface="Wingdings" panose="05000000000000000000" pitchFamily="2" charset="2"/>
              <a:buChar char="Ø"/>
            </a:pPr>
            <a:r>
              <a:rPr lang="en-IN" dirty="0" smtClean="0"/>
              <a:t>Biblical </a:t>
            </a:r>
            <a:r>
              <a:rPr lang="en-IN" dirty="0"/>
              <a:t>chronology is essential for the Second Advent believers to understand the Rapture clock.</a:t>
            </a:r>
            <a:endParaRPr lang="en-US" dirty="0"/>
          </a:p>
          <a:p>
            <a:pPr marL="285750" indent="-285750">
              <a:buFont typeface="Wingdings" panose="05000000000000000000" pitchFamily="2" charset="2"/>
              <a:buChar char="Ø"/>
            </a:pPr>
            <a:r>
              <a:rPr lang="en-IN" dirty="0"/>
              <a:t>God’s “scheme of doing things” in this world to send His Son in His people, enables us to experience the real “ease of doing things” in taking off to the mid-skies in His coming.</a:t>
            </a:r>
            <a:endParaRPr lang="en-US" dirty="0"/>
          </a:p>
          <a:p>
            <a:pPr marL="285750" indent="-285750">
              <a:buFont typeface="Wingdings" panose="05000000000000000000" pitchFamily="2" charset="2"/>
              <a:buChar char="Ø"/>
            </a:pPr>
            <a:r>
              <a:rPr lang="en-IN" dirty="0"/>
              <a:t>Right from first Adam till the last Adam. God maintaining the chronicles of all the generations of His chosen people.</a:t>
            </a:r>
            <a:endParaRPr lang="en-US" dirty="0"/>
          </a:p>
          <a:p>
            <a:pPr marL="285750" indent="-285750">
              <a:buFont typeface="Wingdings" panose="05000000000000000000" pitchFamily="2" charset="2"/>
              <a:buChar char="Ø"/>
            </a:pPr>
            <a:r>
              <a:rPr lang="en-IN" dirty="0"/>
              <a:t>Adam, Abraham, Moses, David, Joseph, Zerubbabel, Joseph are some of the important forefathers in the clan of </a:t>
            </a:r>
            <a:r>
              <a:rPr lang="en-IN" dirty="0" smtClean="0"/>
              <a:t>Jesus</a:t>
            </a:r>
          </a:p>
          <a:p>
            <a:pPr marL="285750" indent="-285750">
              <a:buFont typeface="Wingdings" panose="05000000000000000000" pitchFamily="2" charset="2"/>
              <a:buChar char="Ø"/>
            </a:pPr>
            <a:endParaRPr lang="en-US" dirty="0"/>
          </a:p>
          <a:p>
            <a:r>
              <a:rPr lang="en-US" b="1" i="1" dirty="0"/>
              <a:t>2. </a:t>
            </a:r>
            <a:r>
              <a:rPr lang="en-US" b="1" i="1" dirty="0">
                <a:solidFill>
                  <a:srgbClr val="FF0000"/>
                </a:solidFill>
              </a:rPr>
              <a:t>Biblical Chronology of Events leading to the Rapture and the post-rapture events about to take place in the Biblical calendar</a:t>
            </a:r>
            <a:r>
              <a:rPr lang="en-US" b="1" i="1" dirty="0"/>
              <a:t>.</a:t>
            </a:r>
            <a:endParaRPr lang="en-US" i="1" dirty="0"/>
          </a:p>
          <a:p>
            <a:pPr marL="285750" lvl="0" indent="-285750">
              <a:buFont typeface="Wingdings" panose="05000000000000000000" pitchFamily="2" charset="2"/>
              <a:buChar char="Ø"/>
            </a:pPr>
            <a:r>
              <a:rPr lang="en-IN" dirty="0"/>
              <a:t>The rise of Apostasy</a:t>
            </a:r>
            <a:endParaRPr lang="en-US" dirty="0"/>
          </a:p>
          <a:p>
            <a:pPr marL="285750" lvl="0" indent="-285750">
              <a:buFont typeface="Wingdings" panose="05000000000000000000" pitchFamily="2" charset="2"/>
              <a:buChar char="Ø"/>
            </a:pPr>
            <a:r>
              <a:rPr lang="en-IN" dirty="0"/>
              <a:t>The secret entry of false men</a:t>
            </a:r>
            <a:endParaRPr lang="en-US" dirty="0"/>
          </a:p>
          <a:p>
            <a:pPr marL="285750" lvl="0" indent="-285750">
              <a:buFont typeface="Wingdings" panose="05000000000000000000" pitchFamily="2" charset="2"/>
              <a:buChar char="Ø"/>
            </a:pPr>
            <a:r>
              <a:rPr lang="en-IN" dirty="0"/>
              <a:t>Falling away from the faith (2 </a:t>
            </a:r>
            <a:r>
              <a:rPr lang="en-IN" dirty="0" err="1"/>
              <a:t>Thess</a:t>
            </a:r>
            <a:r>
              <a:rPr lang="en-IN" dirty="0"/>
              <a:t> 2:3)</a:t>
            </a:r>
            <a:endParaRPr lang="en-US" dirty="0"/>
          </a:p>
          <a:p>
            <a:pPr marL="285750" lvl="0" indent="-285750">
              <a:buFont typeface="Wingdings" panose="05000000000000000000" pitchFamily="2" charset="2"/>
              <a:buChar char="Ø"/>
            </a:pPr>
            <a:r>
              <a:rPr lang="en-IN" dirty="0"/>
              <a:t>The secret anointing of the Holy Spirit on the Rapture believers</a:t>
            </a:r>
            <a:endParaRPr lang="en-US" dirty="0"/>
          </a:p>
          <a:p>
            <a:pPr marL="285750" lvl="0" indent="-285750">
              <a:buFont typeface="Wingdings" panose="05000000000000000000" pitchFamily="2" charset="2"/>
              <a:buChar char="Ø"/>
            </a:pPr>
            <a:r>
              <a:rPr lang="en-IN" dirty="0"/>
              <a:t>The mystery of lawlessness (iniquity) being at work (2 </a:t>
            </a:r>
            <a:r>
              <a:rPr lang="en-IN" dirty="0" err="1"/>
              <a:t>Thess</a:t>
            </a:r>
            <a:r>
              <a:rPr lang="en-IN" dirty="0"/>
              <a:t> 2:7)</a:t>
            </a:r>
            <a:endParaRPr lang="en-US" dirty="0"/>
          </a:p>
          <a:p>
            <a:pPr marL="285750" lvl="0" indent="-285750">
              <a:buFont typeface="Wingdings" panose="05000000000000000000" pitchFamily="2" charset="2"/>
              <a:buChar char="Ø"/>
            </a:pPr>
            <a:r>
              <a:rPr lang="en-IN" dirty="0"/>
              <a:t>The sudden snatching away of believers to the mid skies: “Rapture”</a:t>
            </a:r>
            <a:endParaRPr lang="en-US" dirty="0"/>
          </a:p>
          <a:p>
            <a:pPr marL="285750" lvl="0" indent="-285750">
              <a:buFont typeface="Wingdings" panose="05000000000000000000" pitchFamily="2" charset="2"/>
              <a:buChar char="Ø"/>
            </a:pPr>
            <a:r>
              <a:rPr lang="en-IN" dirty="0"/>
              <a:t>Post Rapture events and coming of Lord Jesus</a:t>
            </a:r>
            <a:endParaRPr lang="en-US" dirty="0"/>
          </a:p>
          <a:p>
            <a:pPr lvl="0"/>
            <a:endParaRPr lang="en-US" dirty="0"/>
          </a:p>
        </p:txBody>
      </p:sp>
    </p:spTree>
    <p:extLst>
      <p:ext uri="{BB962C8B-B14F-4D97-AF65-F5344CB8AC3E}">
        <p14:creationId xmlns:p14="http://schemas.microsoft.com/office/powerpoint/2010/main" val="22348579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1508</Words>
  <Application>Microsoft Office PowerPoint</Application>
  <PresentationFormat>On-screen Show (4:3)</PresentationFormat>
  <Paragraphs>170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Bank of New York Mellon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 Thathireddy</dc:creator>
  <cp:lastModifiedBy>Praveena, Thathireddy</cp:lastModifiedBy>
  <cp:revision>15</cp:revision>
  <dcterms:created xsi:type="dcterms:W3CDTF">2017-11-13T09:28:34Z</dcterms:created>
  <dcterms:modified xsi:type="dcterms:W3CDTF">2017-11-13T12:16:34Z</dcterms:modified>
</cp:coreProperties>
</file>