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embeddings/oleObject1.xlsx" ContentType="application/vnd.openxmlformats-officedocument.spreadsheetml.sheet"/>
  <Override PartName="/ppt/media/image1.png" ContentType="image/png"/>
  <Override PartName="/ppt/media/image2.png" ContentType="image/png"/>
  <Override PartName="/ppt/media/image3.png" ContentType="image/png"/>
  <Override PartName="/ppt/media/image4.png" ContentType="image/png"/>
  <Override PartName="/ppt/media/image5.wmf" ContentType="image/x-wmf"/>
  <Override PartName="/ppt/media/image11.wmf" ContentType="image/x-wmf"/>
  <Override PartName="/ppt/media/image6.wmf" ContentType="image/x-wmf"/>
  <Override PartName="/ppt/media/image7.wmf" ContentType="image/x-wmf"/>
  <Override PartName="/ppt/media/image8.png" ContentType="image/png"/>
  <Override PartName="/ppt/media/image9.wmf" ContentType="image/x-wmf"/>
  <Override PartName="/ppt/media/image10.png" ContentType="image/png"/>
  <Override PartName="/ppt/media/image12.png" ContentType="image/png"/>
  <Override PartName="/ppt/media/image13.wmf" ContentType="image/x-wm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_rels/chart1.xml.rels" ContentType="application/vnd.openxmlformats-package.relationships+xml"/>
  <Override PartName="/ppt/charts/_rels/chart2.xml.rels" ContentType="application/vnd.openxmlformats-package.relationships+xml"/>
  <Override PartName="/ppt/charts/_rels/chart3.xml.rels" ContentType="application/vnd.openxmlformats-package.relationships+xml"/>
  <Override PartName="/ppt/charts/_rels/chart4.xml.rels" ContentType="application/vnd.openxmlformats-package.relationships+xml"/>
  <Override PartName="/ppt/charts/_rels/chart5.xml.rels" ContentType="application/vnd.openxmlformats-package.relationships+xml"/>
  <Override PartName="/ppt/charts/_rels/chart6.xml.rels" ContentType="application/vnd.openxmlformats-package.relationships+xml"/>
  <Override PartName="/ppt/charts/chart6.xml" ContentType="application/vnd.openxmlformats-officedocument.drawingml.chart+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presProps" Target="presProps.xml"/>
</Relationships>
</file>

<file path=ppt/charts/_rels/chart1.xml.rels><?xml version="1.0" encoding="UTF-8"?>
<Relationships xmlns="http://schemas.openxmlformats.org/package/2006/relationships"><Relationship Id="rId1" Type="http://schemas.openxmlformats.org/officeDocument/2006/relationships/chartUserShapes" Target="../drawings/drawing2.xml"/>
</Relationships>
</file>

<file path=ppt/charts/_rels/chart2.xml.rels><?xml version="1.0" encoding="UTF-8"?>
<Relationships xmlns="http://schemas.openxmlformats.org/package/2006/relationships"><Relationship Id="rId1" Type="http://schemas.openxmlformats.org/officeDocument/2006/relationships/chartUserShapes" Target="../drawings/drawing3.xml"/>
</Relationships>
</file>

<file path=ppt/charts/_rels/chart3.xml.rels><?xml version="1.0" encoding="UTF-8"?>
<Relationships xmlns="http://schemas.openxmlformats.org/package/2006/relationships"><Relationship Id="rId1" Type="http://schemas.openxmlformats.org/officeDocument/2006/relationships/chartUserShapes" Target="../drawings/drawing4.xml"/>
</Relationships>
</file>

<file path=ppt/charts/_rels/chart4.xml.rels><?xml version="1.0" encoding="UTF-8"?>
<Relationships xmlns="http://schemas.openxmlformats.org/package/2006/relationships"><Relationship Id="rId1" Type="http://schemas.openxmlformats.org/officeDocument/2006/relationships/chartUserShapes" Target="../drawings/drawing5.xml"/>
</Relationships>
</file>

<file path=ppt/charts/_rels/chart5.xml.rels><?xml version="1.0" encoding="UTF-8"?>
<Relationships xmlns="http://schemas.openxmlformats.org/package/2006/relationships"><Relationship Id="rId1" Type="http://schemas.openxmlformats.org/officeDocument/2006/relationships/chartUserShapes" Target="../drawings/drawing6.xml"/>
</Relationships>
</file>

<file path=ppt/charts/_rels/chart6.xml.rels><?xml version="1.0" encoding="UTF-8"?>
<Relationships xmlns="http://schemas.openxmlformats.org/package/2006/relationships"><Relationship Id="rId1" Type="http://schemas.openxmlformats.org/officeDocument/2006/relationships/chartUserShapes" Target="../drawings/drawing7.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260" spc="-1" strike="noStrike">
                <a:solidFill>
                  <a:srgbClr val="ffffff"/>
                </a:solidFill>
                <a:latin typeface="Filson Pro Regular"/>
                <a:ea typeface="DejaVu Sans"/>
              </a:defRPr>
            </a:pPr>
            <a:r>
              <a:rPr b="1" lang="en-US" sz="1260" spc="-1" strike="noStrike">
                <a:solidFill>
                  <a:srgbClr val="ffffff"/>
                </a:solidFill>
                <a:latin typeface="Filson Pro Regular"/>
                <a:ea typeface="DejaVu Sans"/>
              </a:rPr>
              <a:t>Error %</a:t>
            </a:r>
          </a:p>
        </c:rich>
      </c:tx>
      <c:overlay val="0"/>
      <c:spPr>
        <a:noFill/>
        <a:ln w="0">
          <a:noFill/>
        </a:ln>
      </c:spPr>
    </c:title>
    <c:autoTitleDeleted val="0"/>
    <c:plotArea>
      <c:barChart>
        <c:barDir val="col"/>
        <c:grouping val="clustered"/>
        <c:varyColors val="0"/>
        <c:ser>
          <c:idx val="0"/>
          <c:order val="0"/>
          <c:tx>
            <c:strRef>
              <c:f>label 0</c:f>
              <c:strCache>
                <c:ptCount val="1"/>
                <c:pt idx="0">
                  <c:v>Error%</c:v>
                </c:pt>
              </c:strCache>
            </c:strRef>
          </c:tx>
          <c:spPr>
            <a:solidFill>
              <a:srgbClr val="ffc000"/>
            </a:solidFill>
            <a:ln w="0">
              <a:noFill/>
            </a:ln>
          </c:spPr>
          <c:invertIfNegative val="0"/>
          <c:dPt>
            <c:idx val="0"/>
            <c:invertIfNegative val="0"/>
            <c:spPr>
              <a:solidFill>
                <a:srgbClr val="ffc000"/>
              </a:solidFill>
              <a:ln w="0">
                <a:noFill/>
              </a:ln>
            </c:spPr>
          </c:dPt>
          <c:dPt>
            <c:idx val="1"/>
            <c:invertIfNegative val="0"/>
            <c:spPr>
              <a:solidFill>
                <a:srgbClr val="ffc000"/>
              </a:solidFill>
              <a:ln w="0">
                <a:noFill/>
              </a:ln>
            </c:spPr>
          </c:dPt>
          <c:dLbls>
            <c:numFmt formatCode="General" sourceLinked="0"/>
            <c:dLbl>
              <c:idx val="0"/>
              <c:numFmt formatCode="General" sourceLinked="0"/>
              <c:txPr>
                <a:bodyPr wrap="square"/>
                <a:lstStyle/>
                <a:p>
                  <a:pPr>
                    <a:defRPr b="0" lang="en-US" sz="1000" spc="-1" strike="noStrike">
                      <a:solidFill>
                        <a:srgbClr val="292663"/>
                      </a:solidFill>
                      <a:latin typeface="Arial"/>
                      <a:ea typeface="DejaVu Sans"/>
                    </a:defRPr>
                  </a:pPr>
                </a:p>
              </c:txPr>
              <c:tx>
                <c:rich>
                  <a:bodyPr/>
                  <a:p>
                    <a:r>
                      <a:rPr b="0" lang="en-US" sz="1050" spc="-1" strike="noStrike">
                        <a:solidFill>
                          <a:srgbClr val="ffffff"/>
                        </a:solidFill>
                        <a:latin typeface="Filson Pro Regular"/>
                        <a:ea typeface="DejaVu Sans"/>
                      </a:rPr>
                      <a:t>60%</a:t>
                    </a:r>
                  </a:p>
                </c:rich>
              </c:tx>
              <c:dLblPos val="outEnd"/>
              <c:showLegendKey val="0"/>
              <c:showVal val="1"/>
              <c:showCatName val="0"/>
              <c:showSerName val="0"/>
              <c:showPercent val="0"/>
              <c:separator>; </c:separator>
            </c:dLbl>
            <c:dLbl>
              <c:idx val="1"/>
              <c:layout>
                <c:manualLayout>
                  <c:x val="0.0125243707489868"/>
                  <c:y val="-0.0231481481481481"/>
                </c:manualLayout>
              </c:layout>
              <c:numFmt formatCode="General" sourceLinked="0"/>
              <c:txPr>
                <a:bodyPr wrap="square"/>
                <a:lstStyle/>
                <a:p>
                  <a:pPr>
                    <a:defRPr b="0" lang="en-US" sz="1000" spc="-1" strike="noStrike">
                      <a:solidFill>
                        <a:srgbClr val="292663"/>
                      </a:solidFill>
                      <a:latin typeface="Arial"/>
                      <a:ea typeface="DejaVu Sans"/>
                    </a:defRPr>
                  </a:pPr>
                </a:p>
              </c:txPr>
              <c:tx>
                <c:rich>
                  <a:bodyPr/>
                  <a:p>
                    <a:fld id="{86914EB8-3AEF-4D49-A34E-4330CC9E3B8C}" type="VALUE">
                      <a:rPr b="0" lang="en-US" sz="1050" spc="-1" strike="noStrike">
                        <a:solidFill>
                          <a:srgbClr val="ffffff"/>
                        </a:solidFill>
                        <a:latin typeface="Filson Pro Regular"/>
                        <a:ea typeface="DejaVu Sans"/>
                      </a:rPr>
                      <a:t>0.05</a:t>
                    </a:fld>
                    <a:r>
                      <a:rPr b="0" lang="en-US" sz="1050" spc="-1" strike="noStrike">
                        <a:solidFill>
                          <a:srgbClr val="ffffff"/>
                        </a:solidFill>
                        <a:latin typeface="Filson Pro Regular"/>
                        <a:ea typeface="DejaVu Sans"/>
                      </a:rPr>
                      <a:t>%</a:t>
                    </a:r>
                  </a:p>
                </c:rich>
              </c:tx>
              <c:dLblPos val="outEnd"/>
              <c:showLegendKey val="0"/>
              <c:showVal val="1"/>
              <c:showCatName val="0"/>
              <c:showSerName val="0"/>
              <c:showPercent val="0"/>
              <c:separator>; </c:separator>
            </c:dLbl>
            <c:txPr>
              <a:bodyPr wrap="square"/>
              <a:lstStyle/>
              <a:p>
                <a:pPr>
                  <a:defRPr b="1" lang="en-US" sz="1050" spc="-1" strike="noStrike">
                    <a:solidFill>
                      <a:srgbClr val="ffffff"/>
                    </a:solidFill>
                    <a:latin typeface="Filson Pro Regular"/>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Initial Run</c:v>
                </c:pt>
                <c:pt idx="1">
                  <c:v>Final Run</c:v>
                </c:pt>
              </c:strCache>
            </c:strRef>
          </c:cat>
          <c:val>
            <c:numRef>
              <c:f>0</c:f>
              <c:numCache>
                <c:formatCode>General</c:formatCode>
                <c:ptCount val="2"/>
                <c:pt idx="0">
                  <c:v>60</c:v>
                </c:pt>
                <c:pt idx="1">
                  <c:v>0.05</c:v>
                </c:pt>
              </c:numCache>
            </c:numRef>
          </c:val>
        </c:ser>
        <c:gapWidth val="219"/>
        <c:overlap val="-27"/>
        <c:axId val="43568761"/>
        <c:axId val="93807652"/>
      </c:barChart>
      <c:catAx>
        <c:axId val="43568761"/>
        <c:scaling>
          <c:orientation val="minMax"/>
        </c:scaling>
        <c:delete val="0"/>
        <c:axPos val="b"/>
        <c:title>
          <c:tx>
            <c:rich>
              <a:bodyPr rot="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Run Details</a:t>
                </a:r>
              </a:p>
            </c:rich>
          </c:tx>
          <c:overlay val="0"/>
          <c:spPr>
            <a:noFill/>
            <a:ln w="0">
              <a:noFill/>
            </a:ln>
          </c:spPr>
        </c:title>
        <c:numFmt formatCode="General" sourceLinked="0"/>
        <c:majorTickMark val="none"/>
        <c:minorTickMark val="none"/>
        <c:tickLblPos val="nextTo"/>
        <c:spPr>
          <a:ln w="9360">
            <a:solidFill>
              <a:srgbClr val="d8d7ef"/>
            </a:solidFill>
            <a:round/>
          </a:ln>
        </c:spPr>
        <c:txPr>
          <a:bodyPr/>
          <a:lstStyle/>
          <a:p>
            <a:pPr>
              <a:defRPr b="1" lang="en-US" sz="1050" spc="-1" strike="noStrike">
                <a:solidFill>
                  <a:srgbClr val="ffffff"/>
                </a:solidFill>
                <a:latin typeface="Filson Pro Regular"/>
                <a:ea typeface="DejaVu Sans"/>
              </a:defRPr>
            </a:pPr>
          </a:p>
        </c:txPr>
        <c:crossAx val="93807652"/>
        <c:crosses val="autoZero"/>
        <c:auto val="1"/>
        <c:lblAlgn val="ctr"/>
        <c:lblOffset val="100"/>
        <c:noMultiLvlLbl val="0"/>
      </c:catAx>
      <c:valAx>
        <c:axId val="93807652"/>
        <c:scaling>
          <c:orientation val="minMax"/>
        </c:scaling>
        <c:delete val="0"/>
        <c:axPos val="l"/>
        <c:majorGridlines>
          <c:spPr>
            <a:ln w="9360">
              <a:solidFill>
                <a:srgbClr val="0070c0"/>
              </a:solidFill>
              <a:round/>
            </a:ln>
          </c:spPr>
        </c:majorGridlines>
        <c:title>
          <c:tx>
            <c:rich>
              <a:bodyPr rot="-540000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ERROR %</a:t>
                </a:r>
              </a:p>
            </c:rich>
          </c:tx>
          <c:overlay val="0"/>
          <c:spPr>
            <a:noFill/>
            <a:ln w="0">
              <a:noFill/>
            </a:ln>
          </c:spPr>
        </c:title>
        <c:numFmt formatCode="General" sourceLinked="0"/>
        <c:majorTickMark val="none"/>
        <c:minorTickMark val="none"/>
        <c:tickLblPos val="nextTo"/>
        <c:spPr>
          <a:ln w="6480">
            <a:noFill/>
          </a:ln>
        </c:spPr>
        <c:txPr>
          <a:bodyPr/>
          <a:lstStyle/>
          <a:p>
            <a:pPr>
              <a:defRPr b="1" lang="en-US" sz="1050" spc="-1" strike="noStrike">
                <a:solidFill>
                  <a:srgbClr val="ffffff"/>
                </a:solidFill>
                <a:latin typeface="Filson Pro Regular"/>
                <a:ea typeface="DejaVu Sans"/>
              </a:defRPr>
            </a:pPr>
          </a:p>
        </c:txPr>
        <c:crossAx val="43568761"/>
        <c:crosses val="autoZero"/>
        <c:crossBetween val="between"/>
      </c:valAx>
      <c:spPr>
        <a:noFill/>
        <a:ln w="0">
          <a:noFill/>
        </a:ln>
      </c:spPr>
    </c:plotArea>
    <c:plotVisOnly val="1"/>
    <c:dispBlanksAs val="gap"/>
  </c:chart>
  <c:spPr>
    <a:solidFill>
      <a:srgbClr val="292663"/>
    </a:solidFill>
    <a:ln w="9360">
      <a:solidFill>
        <a:srgbClr val="d8d7ef"/>
      </a:solidFill>
      <a:round/>
    </a:ln>
  </c:spPr>
  <c:userShapes r:id="rId1"/>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260" spc="-1" strike="noStrike">
                <a:solidFill>
                  <a:srgbClr val="ffffff"/>
                </a:solidFill>
                <a:latin typeface="Filson Pro Regular"/>
                <a:ea typeface="DejaVu Sans"/>
              </a:defRPr>
            </a:pPr>
            <a:r>
              <a:rPr b="1" lang="en-US" sz="1260" spc="-1" strike="noStrike">
                <a:solidFill>
                  <a:srgbClr val="ffffff"/>
                </a:solidFill>
                <a:latin typeface="Filson Pro Regular"/>
                <a:ea typeface="DejaVu Sans"/>
              </a:rPr>
              <a:t>Users Concurrency</a:t>
            </a:r>
          </a:p>
        </c:rich>
      </c:tx>
      <c:overlay val="0"/>
      <c:spPr>
        <a:noFill/>
        <a:ln w="0">
          <a:noFill/>
        </a:ln>
      </c:spPr>
    </c:title>
    <c:autoTitleDeleted val="0"/>
    <c:plotArea>
      <c:barChart>
        <c:barDir val="col"/>
        <c:grouping val="clustered"/>
        <c:varyColors val="0"/>
        <c:ser>
          <c:idx val="0"/>
          <c:order val="0"/>
          <c:tx>
            <c:strRef>
              <c:f>label 0</c:f>
              <c:strCache>
                <c:ptCount val="1"/>
                <c:pt idx="0">
                  <c:v>Users</c:v>
                </c:pt>
              </c:strCache>
            </c:strRef>
          </c:tx>
          <c:spPr>
            <a:solidFill>
              <a:srgbClr val="ffc000"/>
            </a:solidFill>
            <a:ln w="0">
              <a:noFill/>
            </a:ln>
          </c:spPr>
          <c:invertIfNegative val="0"/>
          <c:dPt>
            <c:idx val="1"/>
            <c:invertIfNegative val="0"/>
            <c:spPr>
              <a:solidFill>
                <a:srgbClr val="ffc000"/>
              </a:solidFill>
              <a:ln w="0">
                <a:noFill/>
              </a:ln>
            </c:spPr>
          </c:dPt>
          <c:dLbls>
            <c:numFmt formatCode="General" sourceLinked="0"/>
            <c:dLbl>
              <c:idx val="1"/>
              <c:layout>
                <c:manualLayout>
                  <c:x val="0"/>
                  <c:y val="0"/>
                </c:manualLayout>
              </c:layout>
              <c:numFmt formatCode="General" sourceLinked="0"/>
              <c:txPr>
                <a:bodyPr wrap="square"/>
                <a:lstStyle/>
                <a:p>
                  <a:pPr>
                    <a:defRPr b="0" lang="en-US" sz="1050" spc="-1" strike="noStrike">
                      <a:solidFill>
                        <a:srgbClr val="ffffff"/>
                      </a:solidFill>
                      <a:latin typeface="Filson Pro Regular"/>
                      <a:ea typeface="DejaVu Sans"/>
                    </a:defRPr>
                  </a:pPr>
                </a:p>
              </c:txPr>
              <c:dLblPos val="outEnd"/>
              <c:showLegendKey val="0"/>
              <c:showVal val="1"/>
              <c:showCatName val="0"/>
              <c:showSerName val="0"/>
              <c:showPercent val="0"/>
              <c:separator>; </c:separator>
            </c:dLbl>
            <c:txPr>
              <a:bodyPr wrap="square"/>
              <a:lstStyle/>
              <a:p>
                <a:pPr>
                  <a:defRPr b="0" lang="en-US" sz="1050" spc="-1" strike="noStrike">
                    <a:solidFill>
                      <a:srgbClr val="ffffff"/>
                    </a:solidFill>
                    <a:latin typeface="Filson Pro Regular"/>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Initial Run</c:v>
                </c:pt>
                <c:pt idx="1">
                  <c:v>Final Run</c:v>
                </c:pt>
              </c:strCache>
            </c:strRef>
          </c:cat>
          <c:val>
            <c:numRef>
              <c:f>0</c:f>
              <c:numCache>
                <c:formatCode>General</c:formatCode>
                <c:ptCount val="2"/>
                <c:pt idx="0">
                  <c:v>400</c:v>
                </c:pt>
                <c:pt idx="1">
                  <c:v>4000</c:v>
                </c:pt>
              </c:numCache>
            </c:numRef>
          </c:val>
        </c:ser>
        <c:gapWidth val="219"/>
        <c:overlap val="-27"/>
        <c:axId val="74094606"/>
        <c:axId val="76194747"/>
      </c:barChart>
      <c:catAx>
        <c:axId val="74094606"/>
        <c:scaling>
          <c:orientation val="minMax"/>
        </c:scaling>
        <c:delete val="0"/>
        <c:axPos val="b"/>
        <c:title>
          <c:tx>
            <c:rich>
              <a:bodyPr rot="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Run Details</a:t>
                </a:r>
              </a:p>
            </c:rich>
          </c:tx>
          <c:overlay val="0"/>
          <c:spPr>
            <a:noFill/>
            <a:ln w="0">
              <a:noFill/>
            </a:ln>
          </c:spPr>
        </c:title>
        <c:numFmt formatCode="General" sourceLinked="0"/>
        <c:majorTickMark val="none"/>
        <c:minorTickMark val="none"/>
        <c:tickLblPos val="nextTo"/>
        <c:spPr>
          <a:ln w="9360">
            <a:solidFill>
              <a:srgbClr val="d8d7ef"/>
            </a:solidFill>
            <a:round/>
          </a:ln>
        </c:spPr>
        <c:txPr>
          <a:bodyPr/>
          <a:lstStyle/>
          <a:p>
            <a:pPr>
              <a:defRPr b="0" lang="en-US" sz="1050" spc="-1" strike="noStrike">
                <a:solidFill>
                  <a:srgbClr val="ffffff"/>
                </a:solidFill>
                <a:latin typeface="Filson Pro Regular"/>
                <a:ea typeface="DejaVu Sans"/>
              </a:defRPr>
            </a:pPr>
          </a:p>
        </c:txPr>
        <c:crossAx val="76194747"/>
        <c:crosses val="autoZero"/>
        <c:auto val="1"/>
        <c:lblAlgn val="ctr"/>
        <c:lblOffset val="100"/>
        <c:noMultiLvlLbl val="0"/>
      </c:catAx>
      <c:valAx>
        <c:axId val="76194747"/>
        <c:scaling>
          <c:orientation val="minMax"/>
        </c:scaling>
        <c:delete val="0"/>
        <c:axPos val="l"/>
        <c:majorGridlines>
          <c:spPr>
            <a:ln w="9360">
              <a:solidFill>
                <a:srgbClr val="0070c0"/>
              </a:solidFill>
              <a:round/>
            </a:ln>
          </c:spPr>
        </c:majorGridlines>
        <c:title>
          <c:tx>
            <c:rich>
              <a:bodyPr rot="-540000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Users</a:t>
                </a:r>
              </a:p>
            </c:rich>
          </c:tx>
          <c:overlay val="0"/>
          <c:spPr>
            <a:noFill/>
            <a:ln w="0">
              <a:noFill/>
            </a:ln>
          </c:spPr>
        </c:title>
        <c:numFmt formatCode="General" sourceLinked="0"/>
        <c:majorTickMark val="none"/>
        <c:minorTickMark val="none"/>
        <c:tickLblPos val="nextTo"/>
        <c:spPr>
          <a:ln w="6480">
            <a:noFill/>
          </a:ln>
        </c:spPr>
        <c:txPr>
          <a:bodyPr/>
          <a:lstStyle/>
          <a:p>
            <a:pPr>
              <a:defRPr b="0" lang="en-US" sz="1050" spc="-1" strike="noStrike">
                <a:solidFill>
                  <a:srgbClr val="ffffff"/>
                </a:solidFill>
                <a:latin typeface="Filson Pro Regular"/>
                <a:ea typeface="DejaVu Sans"/>
              </a:defRPr>
            </a:pPr>
          </a:p>
        </c:txPr>
        <c:crossAx val="74094606"/>
        <c:crosses val="autoZero"/>
        <c:crossBetween val="between"/>
      </c:valAx>
      <c:spPr>
        <a:noFill/>
        <a:ln w="0">
          <a:noFill/>
        </a:ln>
      </c:spPr>
    </c:plotArea>
    <c:plotVisOnly val="1"/>
    <c:dispBlanksAs val="gap"/>
  </c:chart>
  <c:spPr>
    <a:solidFill>
      <a:srgbClr val="292663"/>
    </a:solidFill>
    <a:ln w="9360">
      <a:solidFill>
        <a:srgbClr val="d8d7ef"/>
      </a:solidFill>
      <a:round/>
    </a:ln>
  </c:spPr>
  <c:userShapes r:id="rId1"/>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260" spc="-1" strike="noStrike">
                <a:solidFill>
                  <a:srgbClr val="ffffff"/>
                </a:solidFill>
                <a:latin typeface="Filson Pro Regular"/>
                <a:ea typeface="DejaVu Sans"/>
              </a:defRPr>
            </a:pPr>
            <a:r>
              <a:rPr b="1" lang="en-US" sz="1260" spc="-1" strike="noStrike">
                <a:solidFill>
                  <a:srgbClr val="ffffff"/>
                </a:solidFill>
                <a:latin typeface="Filson Pro Regular"/>
                <a:ea typeface="DejaVu Sans"/>
              </a:rPr>
              <a:t>TPS Achieved</a:t>
            </a:r>
          </a:p>
        </c:rich>
      </c:tx>
      <c:overlay val="0"/>
      <c:spPr>
        <a:noFill/>
        <a:ln w="0">
          <a:noFill/>
        </a:ln>
      </c:spPr>
    </c:title>
    <c:autoTitleDeleted val="0"/>
    <c:plotArea>
      <c:barChart>
        <c:barDir val="col"/>
        <c:grouping val="clustered"/>
        <c:varyColors val="0"/>
        <c:ser>
          <c:idx val="0"/>
          <c:order val="0"/>
          <c:tx>
            <c:strRef>
              <c:f>label 0</c:f>
              <c:strCache>
                <c:ptCount val="1"/>
                <c:pt idx="0">
                  <c:v>TPS Achieved</c:v>
                </c:pt>
              </c:strCache>
            </c:strRef>
          </c:tx>
          <c:spPr>
            <a:solidFill>
              <a:srgbClr val="ffc000"/>
            </a:solidFill>
            <a:ln w="0">
              <a:noFill/>
            </a:ln>
          </c:spPr>
          <c:invertIfNegative val="0"/>
          <c:dLbls>
            <c:numFmt formatCode="General" sourceLinked="0"/>
            <c:txPr>
              <a:bodyPr wrap="square"/>
              <a:lstStyle/>
              <a:p>
                <a:pPr>
                  <a:defRPr b="1" lang="en-US" sz="1050" spc="-1" strike="noStrike">
                    <a:solidFill>
                      <a:srgbClr val="ffffff"/>
                    </a:solidFill>
                    <a:latin typeface="Filson Pro Regular"/>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Initial Run</c:v>
                </c:pt>
                <c:pt idx="1">
                  <c:v>Final Run</c:v>
                </c:pt>
              </c:strCache>
            </c:strRef>
          </c:cat>
          <c:val>
            <c:numRef>
              <c:f>0</c:f>
              <c:numCache>
                <c:formatCode>General</c:formatCode>
                <c:ptCount val="2"/>
                <c:pt idx="0">
                  <c:v>1.96</c:v>
                </c:pt>
                <c:pt idx="1">
                  <c:v>12.75</c:v>
                </c:pt>
              </c:numCache>
            </c:numRef>
          </c:val>
        </c:ser>
        <c:gapWidth val="219"/>
        <c:overlap val="-27"/>
        <c:axId val="87449381"/>
        <c:axId val="60395717"/>
      </c:barChart>
      <c:catAx>
        <c:axId val="87449381"/>
        <c:scaling>
          <c:orientation val="minMax"/>
        </c:scaling>
        <c:delete val="0"/>
        <c:axPos val="b"/>
        <c:title>
          <c:tx>
            <c:rich>
              <a:bodyPr rot="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Run Details</a:t>
                </a:r>
              </a:p>
            </c:rich>
          </c:tx>
          <c:overlay val="0"/>
          <c:spPr>
            <a:noFill/>
            <a:ln w="0">
              <a:noFill/>
            </a:ln>
          </c:spPr>
        </c:title>
        <c:numFmt formatCode="General" sourceLinked="0"/>
        <c:majorTickMark val="none"/>
        <c:minorTickMark val="none"/>
        <c:tickLblPos val="nextTo"/>
        <c:spPr>
          <a:ln w="9360">
            <a:solidFill>
              <a:srgbClr val="d8d7ef"/>
            </a:solidFill>
            <a:round/>
          </a:ln>
        </c:spPr>
        <c:txPr>
          <a:bodyPr/>
          <a:lstStyle/>
          <a:p>
            <a:pPr>
              <a:defRPr b="1" lang="en-US" sz="1050" spc="-1" strike="noStrike">
                <a:solidFill>
                  <a:srgbClr val="ffffff"/>
                </a:solidFill>
                <a:latin typeface="Filson Pro Regular"/>
                <a:ea typeface="DejaVu Sans"/>
              </a:defRPr>
            </a:pPr>
          </a:p>
        </c:txPr>
        <c:crossAx val="60395717"/>
        <c:crosses val="autoZero"/>
        <c:auto val="1"/>
        <c:lblAlgn val="ctr"/>
        <c:lblOffset val="100"/>
        <c:noMultiLvlLbl val="0"/>
      </c:catAx>
      <c:valAx>
        <c:axId val="60395717"/>
        <c:scaling>
          <c:orientation val="minMax"/>
        </c:scaling>
        <c:delete val="0"/>
        <c:axPos val="l"/>
        <c:majorGridlines>
          <c:spPr>
            <a:ln w="9360">
              <a:solidFill>
                <a:srgbClr val="0070c0"/>
              </a:solidFill>
              <a:round/>
            </a:ln>
          </c:spPr>
        </c:majorGridlines>
        <c:title>
          <c:tx>
            <c:rich>
              <a:bodyPr rot="-540000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TPS</a:t>
                </a:r>
              </a:p>
            </c:rich>
          </c:tx>
          <c:overlay val="0"/>
          <c:spPr>
            <a:noFill/>
            <a:ln w="0">
              <a:noFill/>
            </a:ln>
          </c:spPr>
        </c:title>
        <c:numFmt formatCode="General" sourceLinked="0"/>
        <c:majorTickMark val="none"/>
        <c:minorTickMark val="none"/>
        <c:tickLblPos val="nextTo"/>
        <c:spPr>
          <a:ln w="6480">
            <a:noFill/>
          </a:ln>
        </c:spPr>
        <c:txPr>
          <a:bodyPr/>
          <a:lstStyle/>
          <a:p>
            <a:pPr>
              <a:defRPr b="1" lang="en-US" sz="1050" spc="-1" strike="noStrike">
                <a:solidFill>
                  <a:srgbClr val="ffffff"/>
                </a:solidFill>
                <a:latin typeface="Filson Pro Regular"/>
                <a:ea typeface="DejaVu Sans"/>
              </a:defRPr>
            </a:pPr>
          </a:p>
        </c:txPr>
        <c:crossAx val="87449381"/>
        <c:crosses val="autoZero"/>
        <c:crossBetween val="between"/>
      </c:valAx>
      <c:spPr>
        <a:noFill/>
        <a:ln w="0">
          <a:noFill/>
        </a:ln>
      </c:spPr>
    </c:plotArea>
    <c:plotVisOnly val="1"/>
    <c:dispBlanksAs val="gap"/>
  </c:chart>
  <c:spPr>
    <a:solidFill>
      <a:srgbClr val="292663"/>
    </a:solidFill>
    <a:ln w="9360">
      <a:solidFill>
        <a:srgbClr val="d8d7ef"/>
      </a:solidFill>
      <a:round/>
    </a:ln>
  </c:spPr>
  <c:userShapes r:id="rId1"/>
</c:chartSpace>
</file>

<file path=ppt/charts/chart4.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260" spc="-1" strike="noStrike">
                <a:solidFill>
                  <a:srgbClr val="ffffff"/>
                </a:solidFill>
                <a:latin typeface="Filson Pro Regular"/>
                <a:ea typeface="DejaVu Sans"/>
              </a:defRPr>
            </a:pPr>
            <a:r>
              <a:rPr b="1" lang="en-US" sz="1260" spc="-1" strike="noStrike">
                <a:solidFill>
                  <a:srgbClr val="ffffff"/>
                </a:solidFill>
                <a:latin typeface="Filson Pro Regular"/>
                <a:ea typeface="DejaVu Sans"/>
              </a:rPr>
              <a:t>Error %</a:t>
            </a:r>
          </a:p>
        </c:rich>
      </c:tx>
      <c:overlay val="0"/>
      <c:spPr>
        <a:noFill/>
        <a:ln w="0">
          <a:noFill/>
        </a:ln>
      </c:spPr>
    </c:title>
    <c:autoTitleDeleted val="0"/>
    <c:plotArea>
      <c:barChart>
        <c:barDir val="col"/>
        <c:grouping val="clustered"/>
        <c:varyColors val="0"/>
        <c:ser>
          <c:idx val="0"/>
          <c:order val="0"/>
          <c:tx>
            <c:strRef>
              <c:f>label 0</c:f>
              <c:strCache>
                <c:ptCount val="1"/>
                <c:pt idx="0">
                  <c:v>Error%</c:v>
                </c:pt>
              </c:strCache>
            </c:strRef>
          </c:tx>
          <c:spPr>
            <a:solidFill>
              <a:srgbClr val="ffc000"/>
            </a:solidFill>
            <a:ln w="0">
              <a:noFill/>
            </a:ln>
          </c:spPr>
          <c:invertIfNegative val="0"/>
          <c:dPt>
            <c:idx val="0"/>
            <c:invertIfNegative val="0"/>
            <c:spPr>
              <a:solidFill>
                <a:srgbClr val="ffc000"/>
              </a:solidFill>
              <a:ln w="0">
                <a:noFill/>
              </a:ln>
            </c:spPr>
          </c:dPt>
          <c:dPt>
            <c:idx val="1"/>
            <c:invertIfNegative val="0"/>
            <c:spPr>
              <a:solidFill>
                <a:srgbClr val="ffc000"/>
              </a:solidFill>
              <a:ln w="0">
                <a:noFill/>
              </a:ln>
            </c:spPr>
          </c:dPt>
          <c:dLbls>
            <c:numFmt formatCode="General" sourceLinked="0"/>
            <c:dLbl>
              <c:idx val="0"/>
              <c:txPr>
                <a:bodyPr wrap="square"/>
                <a:lstStyle/>
                <a:p>
                  <a:pPr>
                    <a:defRPr b="0" lang="en-US" sz="1000" spc="-1" strike="noStrike">
                      <a:solidFill>
                        <a:srgbClr val="292663"/>
                      </a:solidFill>
                      <a:latin typeface="Arial"/>
                    </a:defRPr>
                  </a:pPr>
                </a:p>
              </c:txPr>
              <c:tx>
                <c:rich>
                  <a:bodyPr/>
                  <a:p>
                    <a:r>
                      <a:rPr b="0" lang="en-US" sz="1000" spc="-1" strike="noStrike">
                        <a:solidFill>
                          <a:srgbClr val="292663"/>
                        </a:solidFill>
                        <a:latin typeface="Arial"/>
                        <a:ea typeface="DejaVu Sans"/>
                      </a:rPr>
                      <a:t>60%</a:t>
                    </a:r>
                  </a:p>
                </c:rich>
              </c:tx>
              <c:dLblPos val="outEnd"/>
              <c:showLegendKey val="0"/>
              <c:showVal val="0"/>
              <c:showCatName val="0"/>
              <c:showSerName val="0"/>
              <c:showPercent val="0"/>
              <c:separator>; </c:separator>
            </c:dLbl>
            <c:dLbl>
              <c:idx val="1"/>
              <c:layout>
                <c:manualLayout>
                  <c:x val="0.0125243707489868"/>
                  <c:y val="-0.0231481481481481"/>
                </c:manualLayout>
              </c:layout>
              <c:txPr>
                <a:bodyPr wrap="square"/>
                <a:lstStyle/>
                <a:p>
                  <a:pPr>
                    <a:defRPr b="0" lang="en-US" sz="1000" spc="-1" strike="noStrike">
                      <a:solidFill>
                        <a:srgbClr val="292663"/>
                      </a:solidFill>
                      <a:latin typeface="Arial"/>
                    </a:defRPr>
                  </a:pPr>
                </a:p>
              </c:txPr>
              <c:tx>
                <c:rich>
                  <a:bodyPr/>
                  <a:p>
                    <a:r>
                      <a:rPr b="0" lang="en-US" sz="1000" spc="-1" strike="noStrike">
                        <a:solidFill>
                          <a:srgbClr val="292663"/>
                        </a:solidFill>
                        <a:latin typeface="Arial"/>
                        <a:ea typeface="DejaVu Sans"/>
                      </a:rPr>
                      <a:t>0.05</a:t>
                    </a:r>
                    <a:r>
                      <a:rPr b="0" lang="en-US" sz="1000" spc="-1" strike="noStrike">
                        <a:solidFill>
                          <a:srgbClr val="292663"/>
                        </a:solidFill>
                        <a:latin typeface="Arial"/>
                        <a:ea typeface="DejaVu Sans"/>
                      </a:rPr>
                      <a:t>%</a:t>
                    </a:r>
                  </a:p>
                </c:rich>
              </c:tx>
              <c:dLblPos val="outEnd"/>
              <c:showLegendKey val="0"/>
              <c:showVal val="0"/>
              <c:showCatName val="0"/>
              <c:showSerName val="0"/>
              <c:showPercent val="0"/>
              <c:separator>; </c:separator>
            </c:dLbl>
            <c:txPr>
              <a:bodyPr wrap="square"/>
              <a:lstStyle/>
              <a:p>
                <a:pPr>
                  <a:defRPr b="1" lang="en-US" sz="1050" spc="-1" strike="noStrike">
                    <a:solidFill>
                      <a:srgbClr val="ffffff"/>
                    </a:solidFill>
                    <a:latin typeface="Filson Pro Regular"/>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Initial Run</c:v>
                </c:pt>
                <c:pt idx="1">
                  <c:v>Final Run</c:v>
                </c:pt>
              </c:strCache>
            </c:strRef>
          </c:cat>
          <c:val>
            <c:numRef>
              <c:f>0</c:f>
              <c:numCache>
                <c:formatCode>General</c:formatCode>
                <c:ptCount val="2"/>
                <c:pt idx="0">
                  <c:v>60</c:v>
                </c:pt>
                <c:pt idx="1">
                  <c:v>0.05</c:v>
                </c:pt>
              </c:numCache>
            </c:numRef>
          </c:val>
        </c:ser>
        <c:gapWidth val="219"/>
        <c:overlap val="-27"/>
        <c:axId val="56728583"/>
        <c:axId val="51940628"/>
      </c:barChart>
      <c:catAx>
        <c:axId val="56728583"/>
        <c:scaling>
          <c:orientation val="minMax"/>
        </c:scaling>
        <c:delete val="0"/>
        <c:axPos val="b"/>
        <c:title>
          <c:tx>
            <c:rich>
              <a:bodyPr rot="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Run Details</a:t>
                </a:r>
              </a:p>
            </c:rich>
          </c:tx>
          <c:overlay val="0"/>
          <c:spPr>
            <a:noFill/>
            <a:ln w="0">
              <a:noFill/>
            </a:ln>
          </c:spPr>
        </c:title>
        <c:numFmt formatCode="General" sourceLinked="0"/>
        <c:majorTickMark val="none"/>
        <c:minorTickMark val="none"/>
        <c:tickLblPos val="nextTo"/>
        <c:spPr>
          <a:ln w="9360">
            <a:solidFill>
              <a:srgbClr val="d8d7ef"/>
            </a:solidFill>
            <a:round/>
          </a:ln>
        </c:spPr>
        <c:txPr>
          <a:bodyPr/>
          <a:lstStyle/>
          <a:p>
            <a:pPr>
              <a:defRPr b="1" lang="en-US" sz="1050" spc="-1" strike="noStrike">
                <a:solidFill>
                  <a:srgbClr val="ffffff"/>
                </a:solidFill>
                <a:latin typeface="Filson Pro Regular"/>
                <a:ea typeface="DejaVu Sans"/>
              </a:defRPr>
            </a:pPr>
          </a:p>
        </c:txPr>
        <c:crossAx val="51940628"/>
        <c:crosses val="autoZero"/>
        <c:auto val="1"/>
        <c:lblAlgn val="ctr"/>
        <c:lblOffset val="100"/>
        <c:noMultiLvlLbl val="0"/>
      </c:catAx>
      <c:valAx>
        <c:axId val="51940628"/>
        <c:scaling>
          <c:orientation val="minMax"/>
        </c:scaling>
        <c:delete val="0"/>
        <c:axPos val="l"/>
        <c:majorGridlines>
          <c:spPr>
            <a:ln w="9360">
              <a:solidFill>
                <a:srgbClr val="0070c0"/>
              </a:solidFill>
              <a:round/>
            </a:ln>
          </c:spPr>
        </c:majorGridlines>
        <c:title>
          <c:tx>
            <c:rich>
              <a:bodyPr rot="-540000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ERROR %</a:t>
                </a:r>
              </a:p>
            </c:rich>
          </c:tx>
          <c:overlay val="0"/>
          <c:spPr>
            <a:noFill/>
            <a:ln w="0">
              <a:noFill/>
            </a:ln>
          </c:spPr>
        </c:title>
        <c:numFmt formatCode="General" sourceLinked="0"/>
        <c:majorTickMark val="none"/>
        <c:minorTickMark val="none"/>
        <c:tickLblPos val="nextTo"/>
        <c:spPr>
          <a:ln w="6480">
            <a:noFill/>
          </a:ln>
        </c:spPr>
        <c:txPr>
          <a:bodyPr/>
          <a:lstStyle/>
          <a:p>
            <a:pPr>
              <a:defRPr b="1" lang="en-US" sz="1050" spc="-1" strike="noStrike">
                <a:solidFill>
                  <a:srgbClr val="ffffff"/>
                </a:solidFill>
                <a:latin typeface="Filson Pro Regular"/>
                <a:ea typeface="DejaVu Sans"/>
              </a:defRPr>
            </a:pPr>
          </a:p>
        </c:txPr>
        <c:crossAx val="56728583"/>
        <c:crosses val="autoZero"/>
        <c:crossBetween val="between"/>
      </c:valAx>
      <c:spPr>
        <a:noFill/>
        <a:ln w="0">
          <a:noFill/>
        </a:ln>
      </c:spPr>
    </c:plotArea>
    <c:plotVisOnly val="1"/>
    <c:dispBlanksAs val="gap"/>
  </c:chart>
  <c:spPr>
    <a:solidFill>
      <a:srgbClr val="292663"/>
    </a:solidFill>
    <a:ln w="9360">
      <a:solidFill>
        <a:srgbClr val="d8d7ef"/>
      </a:solidFill>
      <a:round/>
    </a:ln>
  </c:spPr>
  <c:userShapes r:id="rId1"/>
</c:chartSpace>
</file>

<file path=ppt/charts/chart5.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260" spc="-1" strike="noStrike">
                <a:solidFill>
                  <a:srgbClr val="ffffff"/>
                </a:solidFill>
                <a:latin typeface="Filson Pro Regular"/>
                <a:ea typeface="DejaVu Sans"/>
              </a:defRPr>
            </a:pPr>
            <a:r>
              <a:rPr b="1" lang="en-US" sz="1260" spc="-1" strike="noStrike">
                <a:solidFill>
                  <a:srgbClr val="ffffff"/>
                </a:solidFill>
                <a:latin typeface="Filson Pro Regular"/>
                <a:ea typeface="DejaVu Sans"/>
              </a:rPr>
              <a:t>Users Concurrency</a:t>
            </a:r>
          </a:p>
        </c:rich>
      </c:tx>
      <c:overlay val="0"/>
      <c:spPr>
        <a:noFill/>
        <a:ln w="0">
          <a:noFill/>
        </a:ln>
      </c:spPr>
    </c:title>
    <c:autoTitleDeleted val="0"/>
    <c:plotArea>
      <c:barChart>
        <c:barDir val="col"/>
        <c:grouping val="clustered"/>
        <c:varyColors val="0"/>
        <c:ser>
          <c:idx val="0"/>
          <c:order val="0"/>
          <c:tx>
            <c:strRef>
              <c:f>label 0</c:f>
              <c:strCache>
                <c:ptCount val="1"/>
                <c:pt idx="0">
                  <c:v>Users</c:v>
                </c:pt>
              </c:strCache>
            </c:strRef>
          </c:tx>
          <c:spPr>
            <a:solidFill>
              <a:srgbClr val="ffc000"/>
            </a:solidFill>
            <a:ln w="0">
              <a:noFill/>
            </a:ln>
          </c:spPr>
          <c:invertIfNegative val="0"/>
          <c:dPt>
            <c:idx val="1"/>
            <c:invertIfNegative val="0"/>
            <c:spPr>
              <a:solidFill>
                <a:srgbClr val="ffc000"/>
              </a:solidFill>
              <a:ln w="0">
                <a:noFill/>
              </a:ln>
            </c:spPr>
          </c:dPt>
          <c:dLbls>
            <c:numFmt formatCode="General" sourceLinked="0"/>
            <c:dLbl>
              <c:idx val="1"/>
              <c:numFmt formatCode="General" sourceLinked="0"/>
              <c:txPr>
                <a:bodyPr wrap="square"/>
                <a:lstStyle/>
                <a:p>
                  <a:pPr>
                    <a:defRPr b="0" lang="en-US" sz="1050" spc="-1" strike="noStrike">
                      <a:solidFill>
                        <a:srgbClr val="ffffff"/>
                      </a:solidFill>
                      <a:latin typeface="Filson Pro Regular"/>
                    </a:defRPr>
                  </a:pPr>
                </a:p>
              </c:txPr>
              <c:dLblPos val="outEnd"/>
              <c:showLegendKey val="0"/>
              <c:showVal val="1"/>
              <c:showCatName val="0"/>
              <c:showSerName val="0"/>
              <c:showPercent val="0"/>
              <c:separator>; </c:separator>
            </c:dLbl>
            <c:txPr>
              <a:bodyPr wrap="square"/>
              <a:lstStyle/>
              <a:p>
                <a:pPr>
                  <a:defRPr b="0" lang="en-US" sz="1050" spc="-1" strike="noStrike">
                    <a:solidFill>
                      <a:srgbClr val="ffffff"/>
                    </a:solidFill>
                    <a:latin typeface="Filson Pro Regular"/>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Initial Run</c:v>
                </c:pt>
                <c:pt idx="1">
                  <c:v>Final Run</c:v>
                </c:pt>
              </c:strCache>
            </c:strRef>
          </c:cat>
          <c:val>
            <c:numRef>
              <c:f>0</c:f>
              <c:numCache>
                <c:formatCode>General</c:formatCode>
                <c:ptCount val="2"/>
                <c:pt idx="0">
                  <c:v>400</c:v>
                </c:pt>
                <c:pt idx="1">
                  <c:v>4000</c:v>
                </c:pt>
              </c:numCache>
            </c:numRef>
          </c:val>
        </c:ser>
        <c:gapWidth val="219"/>
        <c:overlap val="-27"/>
        <c:axId val="65413713"/>
        <c:axId val="72512507"/>
      </c:barChart>
      <c:catAx>
        <c:axId val="65413713"/>
        <c:scaling>
          <c:orientation val="minMax"/>
        </c:scaling>
        <c:delete val="0"/>
        <c:axPos val="b"/>
        <c:title>
          <c:tx>
            <c:rich>
              <a:bodyPr rot="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Run Details</a:t>
                </a:r>
              </a:p>
            </c:rich>
          </c:tx>
          <c:overlay val="0"/>
          <c:spPr>
            <a:noFill/>
            <a:ln w="0">
              <a:noFill/>
            </a:ln>
          </c:spPr>
        </c:title>
        <c:numFmt formatCode="General" sourceLinked="0"/>
        <c:majorTickMark val="none"/>
        <c:minorTickMark val="none"/>
        <c:tickLblPos val="nextTo"/>
        <c:spPr>
          <a:ln w="9360">
            <a:solidFill>
              <a:srgbClr val="d8d7ef"/>
            </a:solidFill>
            <a:round/>
          </a:ln>
        </c:spPr>
        <c:txPr>
          <a:bodyPr/>
          <a:lstStyle/>
          <a:p>
            <a:pPr>
              <a:defRPr b="0" lang="en-US" sz="1050" spc="-1" strike="noStrike">
                <a:solidFill>
                  <a:srgbClr val="ffffff"/>
                </a:solidFill>
                <a:latin typeface="Filson Pro Regular"/>
                <a:ea typeface="DejaVu Sans"/>
              </a:defRPr>
            </a:pPr>
          </a:p>
        </c:txPr>
        <c:crossAx val="72512507"/>
        <c:crosses val="autoZero"/>
        <c:auto val="1"/>
        <c:lblAlgn val="ctr"/>
        <c:lblOffset val="100"/>
        <c:noMultiLvlLbl val="0"/>
      </c:catAx>
      <c:valAx>
        <c:axId val="72512507"/>
        <c:scaling>
          <c:orientation val="minMax"/>
        </c:scaling>
        <c:delete val="0"/>
        <c:axPos val="l"/>
        <c:majorGridlines>
          <c:spPr>
            <a:ln w="9360">
              <a:solidFill>
                <a:srgbClr val="0070c0"/>
              </a:solidFill>
              <a:round/>
            </a:ln>
          </c:spPr>
        </c:majorGridlines>
        <c:title>
          <c:tx>
            <c:rich>
              <a:bodyPr rot="-540000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Users</a:t>
                </a:r>
              </a:p>
            </c:rich>
          </c:tx>
          <c:overlay val="0"/>
          <c:spPr>
            <a:noFill/>
            <a:ln w="0">
              <a:noFill/>
            </a:ln>
          </c:spPr>
        </c:title>
        <c:numFmt formatCode="General" sourceLinked="0"/>
        <c:majorTickMark val="none"/>
        <c:minorTickMark val="none"/>
        <c:tickLblPos val="nextTo"/>
        <c:spPr>
          <a:ln w="6480">
            <a:noFill/>
          </a:ln>
        </c:spPr>
        <c:txPr>
          <a:bodyPr/>
          <a:lstStyle/>
          <a:p>
            <a:pPr>
              <a:defRPr b="0" lang="en-US" sz="1050" spc="-1" strike="noStrike">
                <a:solidFill>
                  <a:srgbClr val="ffffff"/>
                </a:solidFill>
                <a:latin typeface="Filson Pro Regular"/>
                <a:ea typeface="DejaVu Sans"/>
              </a:defRPr>
            </a:pPr>
          </a:p>
        </c:txPr>
        <c:crossAx val="65413713"/>
        <c:crosses val="autoZero"/>
        <c:crossBetween val="between"/>
      </c:valAx>
      <c:spPr>
        <a:noFill/>
        <a:ln w="0">
          <a:noFill/>
        </a:ln>
      </c:spPr>
    </c:plotArea>
    <c:plotVisOnly val="1"/>
    <c:dispBlanksAs val="gap"/>
  </c:chart>
  <c:spPr>
    <a:solidFill>
      <a:srgbClr val="292663"/>
    </a:solidFill>
    <a:ln w="9360">
      <a:solidFill>
        <a:srgbClr val="d8d7ef"/>
      </a:solidFill>
      <a:round/>
    </a:ln>
  </c:spPr>
  <c:userShapes r:id="rId1"/>
</c:chartSpace>
</file>

<file path=ppt/charts/chart6.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lang="en-US" sz="1260" spc="-1" strike="noStrike">
                <a:solidFill>
                  <a:srgbClr val="ffffff"/>
                </a:solidFill>
                <a:latin typeface="Filson Pro Regular"/>
                <a:ea typeface="DejaVu Sans"/>
              </a:defRPr>
            </a:pPr>
            <a:r>
              <a:rPr b="1" lang="en-US" sz="1260" spc="-1" strike="noStrike">
                <a:solidFill>
                  <a:srgbClr val="ffffff"/>
                </a:solidFill>
                <a:latin typeface="Filson Pro Regular"/>
                <a:ea typeface="DejaVu Sans"/>
              </a:rPr>
              <a:t>TPS Achieved</a:t>
            </a:r>
          </a:p>
        </c:rich>
      </c:tx>
      <c:overlay val="0"/>
      <c:spPr>
        <a:noFill/>
        <a:ln w="0">
          <a:noFill/>
        </a:ln>
      </c:spPr>
    </c:title>
    <c:autoTitleDeleted val="0"/>
    <c:plotArea>
      <c:barChart>
        <c:barDir val="col"/>
        <c:grouping val="clustered"/>
        <c:varyColors val="0"/>
        <c:ser>
          <c:idx val="0"/>
          <c:order val="0"/>
          <c:tx>
            <c:strRef>
              <c:f>label 0</c:f>
              <c:strCache>
                <c:ptCount val="1"/>
                <c:pt idx="0">
                  <c:v>TPS Achieved</c:v>
                </c:pt>
              </c:strCache>
            </c:strRef>
          </c:tx>
          <c:spPr>
            <a:solidFill>
              <a:srgbClr val="ffc000"/>
            </a:solidFill>
            <a:ln w="0">
              <a:noFill/>
            </a:ln>
          </c:spPr>
          <c:invertIfNegative val="0"/>
          <c:dLbls>
            <c:numFmt formatCode="General" sourceLinked="0"/>
            <c:txPr>
              <a:bodyPr wrap="square"/>
              <a:lstStyle/>
              <a:p>
                <a:pPr>
                  <a:defRPr b="1" lang="en-US" sz="1050" spc="-1" strike="noStrike">
                    <a:solidFill>
                      <a:srgbClr val="ffffff"/>
                    </a:solidFill>
                    <a:latin typeface="Filson Pro Regular"/>
                    <a:ea typeface="DejaVu Sans"/>
                  </a:defRPr>
                </a:pPr>
              </a:p>
            </c:txPr>
            <c:dLblPos val="outEnd"/>
            <c:showLegendKey val="0"/>
            <c:showVal val="1"/>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2"/>
                <c:pt idx="0">
                  <c:v>Initial Run</c:v>
                </c:pt>
                <c:pt idx="1">
                  <c:v>Final Run</c:v>
                </c:pt>
              </c:strCache>
            </c:strRef>
          </c:cat>
          <c:val>
            <c:numRef>
              <c:f>0</c:f>
              <c:numCache>
                <c:formatCode>General</c:formatCode>
                <c:ptCount val="2"/>
                <c:pt idx="0">
                  <c:v>1.96</c:v>
                </c:pt>
                <c:pt idx="1">
                  <c:v>12.75</c:v>
                </c:pt>
              </c:numCache>
            </c:numRef>
          </c:val>
        </c:ser>
        <c:gapWidth val="219"/>
        <c:overlap val="-27"/>
        <c:axId val="54340354"/>
        <c:axId val="48390958"/>
      </c:barChart>
      <c:catAx>
        <c:axId val="54340354"/>
        <c:scaling>
          <c:orientation val="minMax"/>
        </c:scaling>
        <c:delete val="0"/>
        <c:axPos val="b"/>
        <c:title>
          <c:tx>
            <c:rich>
              <a:bodyPr rot="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Run Details</a:t>
                </a:r>
              </a:p>
            </c:rich>
          </c:tx>
          <c:overlay val="0"/>
          <c:spPr>
            <a:noFill/>
            <a:ln w="0">
              <a:noFill/>
            </a:ln>
          </c:spPr>
        </c:title>
        <c:numFmt formatCode="General" sourceLinked="0"/>
        <c:majorTickMark val="none"/>
        <c:minorTickMark val="none"/>
        <c:tickLblPos val="nextTo"/>
        <c:spPr>
          <a:ln w="9360">
            <a:solidFill>
              <a:srgbClr val="d8d7ef"/>
            </a:solidFill>
            <a:round/>
          </a:ln>
        </c:spPr>
        <c:txPr>
          <a:bodyPr/>
          <a:lstStyle/>
          <a:p>
            <a:pPr>
              <a:defRPr b="1" lang="en-US" sz="1050" spc="-1" strike="noStrike">
                <a:solidFill>
                  <a:srgbClr val="ffffff"/>
                </a:solidFill>
                <a:latin typeface="Filson Pro Regular"/>
                <a:ea typeface="DejaVu Sans"/>
              </a:defRPr>
            </a:pPr>
          </a:p>
        </c:txPr>
        <c:crossAx val="48390958"/>
        <c:crosses val="autoZero"/>
        <c:auto val="1"/>
        <c:lblAlgn val="ctr"/>
        <c:lblOffset val="100"/>
        <c:noMultiLvlLbl val="0"/>
      </c:catAx>
      <c:valAx>
        <c:axId val="48390958"/>
        <c:scaling>
          <c:orientation val="minMax"/>
        </c:scaling>
        <c:delete val="0"/>
        <c:axPos val="l"/>
        <c:majorGridlines>
          <c:spPr>
            <a:ln w="9360">
              <a:solidFill>
                <a:srgbClr val="0070c0"/>
              </a:solidFill>
              <a:round/>
            </a:ln>
          </c:spPr>
        </c:majorGridlines>
        <c:title>
          <c:tx>
            <c:rich>
              <a:bodyPr rot="-5400000"/>
              <a:lstStyle/>
              <a:p>
                <a:pPr>
                  <a:defRPr b="1" lang="en-IN" sz="1050" spc="-1" strike="noStrike">
                    <a:solidFill>
                      <a:srgbClr val="ffffff"/>
                    </a:solidFill>
                    <a:latin typeface="Filson Pro Regular"/>
                    <a:ea typeface="DejaVu Sans"/>
                  </a:defRPr>
                </a:pPr>
                <a:r>
                  <a:rPr b="1" lang="en-IN" sz="1050" spc="-1" strike="noStrike">
                    <a:solidFill>
                      <a:srgbClr val="ffffff"/>
                    </a:solidFill>
                    <a:latin typeface="Filson Pro Regular"/>
                    <a:ea typeface="DejaVu Sans"/>
                  </a:rPr>
                  <a:t>TPS</a:t>
                </a:r>
              </a:p>
            </c:rich>
          </c:tx>
          <c:overlay val="0"/>
          <c:spPr>
            <a:noFill/>
            <a:ln w="0">
              <a:noFill/>
            </a:ln>
          </c:spPr>
        </c:title>
        <c:numFmt formatCode="General" sourceLinked="0"/>
        <c:majorTickMark val="none"/>
        <c:minorTickMark val="none"/>
        <c:tickLblPos val="nextTo"/>
        <c:spPr>
          <a:ln w="6480">
            <a:noFill/>
          </a:ln>
        </c:spPr>
        <c:txPr>
          <a:bodyPr/>
          <a:lstStyle/>
          <a:p>
            <a:pPr>
              <a:defRPr b="1" lang="en-US" sz="1050" spc="-1" strike="noStrike">
                <a:solidFill>
                  <a:srgbClr val="ffffff"/>
                </a:solidFill>
                <a:latin typeface="Filson Pro Regular"/>
                <a:ea typeface="DejaVu Sans"/>
              </a:defRPr>
            </a:pPr>
          </a:p>
        </c:txPr>
        <c:crossAx val="54340354"/>
        <c:crossesAt val="1"/>
        <c:crossBetween val="between"/>
        <c:minorUnit val="0.5"/>
      </c:valAx>
      <c:spPr>
        <a:noFill/>
        <a:ln w="0">
          <a:noFill/>
        </a:ln>
      </c:spPr>
    </c:plotArea>
    <c:plotVisOnly val="1"/>
    <c:dispBlanksAs val="gap"/>
  </c:chart>
  <c:spPr>
    <a:solidFill>
      <a:srgbClr val="292663"/>
    </a:solidFill>
    <a:ln w="9360">
      <a:solidFill>
        <a:srgbClr val="d8d7ef"/>
      </a:solidFill>
      <a:round/>
    </a:ln>
  </c:spPr>
  <c:userShapes r:id="rId1"/>
</c:chartSpace>
</file>

<file path=ppt/drawings/drawing2.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0.334309809143364</cdr:x>
      <cdr:y>0.265292727750066</cdr:y>
    </cdr:from>
    <cdr:to>
      <cdr:x>0.753395472703063</cdr:x>
      <cdr:y>0.77041218167498</cdr:y>
    </cdr:to>
    <cdr:cxnSp>
      <cdr:nvCxnSpPr>
        <cdr:cNvPr id="270" name="Straight Arrow Connector 2"/>
        <cdr:cNvCxnSpPr/>
        <cdr:nvPr/>
      </cdr:nvCxnSpPr>
      <cdr:spPr>
        <a:xfrm>
          <a:off x="1355760" y="727560"/>
          <a:ext cx="1699920" cy="1385640"/>
        </a:xfrm>
        <a:prstGeom prst="straightConnector1">
          <a:avLst/>
        </a:prstGeom>
        <a:ln w="47625">
          <a:solidFill>
            <a:srgbClr val="0070c0"/>
          </a:solidFill>
          <a:round/>
        </a:ln>
      </cdr:spPr>
    </cdr:cxnSp>
  </cdr:relSizeAnchor>
  <cdr:relSizeAnchor>
    <cdr:from>
      <cdr:x>0.451841988459831</cdr:x>
      <cdr:y>0.328170123391966</cdr:y>
    </cdr:from>
    <cdr:to>
      <cdr:x>0.595295162006214</cdr:x>
      <cdr:y>0.470202152796009</cdr:y>
    </cdr:to>
    <cdr:sp>
      <cdr:nvSpPr>
        <cdr:cNvPr id="271" name="TextBox 6"/>
        <cdr:cNvSpPr/>
      </cdr:nvSpPr>
      <cdr:spPr>
        <a:xfrm rot="19875600">
          <a:off x="1832400" y="899640"/>
          <a:ext cx="581760" cy="389520"/>
        </a:xfrm>
        <a:prstGeom prst="rect">
          <a:avLst/>
        </a:prstGeom>
        <a:noFill/>
        <a:ln w="0">
          <a:noFill/>
        </a:ln>
      </cdr:spPr>
      <cdr:style>
        <a:lnRef idx="0"/>
        <a:fillRef idx="0"/>
        <a:effectRef idx="0"/>
        <a:fontRef idx="minor"/>
      </cdr:style>
      <cdr:txBody>
        <a:bodyPr vertOverflow="clip" lIns="90000" rIns="90000" tIns="45000" bIns="45000" anchor="t">
          <a:noAutofit/>
        </a:bodyPr>
        <a:p>
          <a:pPr>
            <a:lnSpc>
              <a:spcPct val="100000"/>
            </a:lnSpc>
          </a:pPr>
          <a:endParaRPr b="0" lang="en-IN" sz="1100" spc="-1" strike="noStrike">
            <a:solidFill>
              <a:srgbClr val="000000"/>
            </a:solidFill>
            <a:latin typeface="Times New Roman"/>
            <a:ea typeface="DejaVu Sans"/>
          </a:endParaRPr>
        </a:p>
      </cdr:txBody>
    </cdr:sp>
  </cdr:relSizeAnchor>
  <cdr:relSizeAnchor>
    <cdr:from>
      <cdr:x>0.520905459387483</cdr:x>
      <cdr:y>0.414807035967446</cdr:y>
    </cdr:from>
    <cdr:to>
      <cdr:x>0.608166888592987</cdr:x>
      <cdr:y>0.501181412444211</cdr:y>
    </cdr:to>
    <cdr:sp>
      <cdr:nvSpPr>
        <cdr:cNvPr id="272" name="TextBox 7"/>
        <cdr:cNvSpPr/>
      </cdr:nvSpPr>
      <cdr:spPr>
        <a:xfrm rot="2211600">
          <a:off x="2112120" y="1137600"/>
          <a:ext cx="353880" cy="236880"/>
        </a:xfrm>
        <a:prstGeom prst="rect">
          <a:avLst/>
        </a:prstGeom>
        <a:noFill/>
        <a:ln w="0">
          <a:noFill/>
        </a:ln>
      </cdr:spPr>
      <cdr:style>
        <a:lnRef idx="0"/>
        <a:fillRef idx="0"/>
        <a:effectRef idx="0"/>
        <a:fontRef idx="minor"/>
      </cdr:style>
      <cdr:txBody>
        <a:bodyPr wrap="none" vertOverflow="clip" lIns="90000" rIns="90000" tIns="45000" bIns="45000" anchor="t">
          <a:noAutofit/>
        </a:bodyPr>
        <a:p>
          <a:pPr>
            <a:lnSpc>
              <a:spcPct val="100000"/>
            </a:lnSpc>
          </a:pPr>
          <a:r>
            <a:rPr b="1" lang="en-IN" sz="1200" spc="-1" strike="noStrike">
              <a:solidFill>
                <a:srgbClr val="92d050"/>
              </a:solidFill>
              <a:latin typeface="Times New Roman"/>
              <a:ea typeface="DejaVu Sans"/>
            </a:rPr>
            <a:t>100%</a:t>
          </a:r>
          <a:endParaRPr b="0" sz="1200" spc="-1" strike="noStrike">
            <a:solidFill>
              <a:srgbClr val="000000"/>
            </a:solidFill>
            <a:latin typeface="Times New Roman"/>
          </a:endParaRPr>
        </a:p>
      </cdr:txBody>
    </cdr:sp>
  </cdr:relSizeAnchor>
</c:userShapes>
</file>

<file path=ppt/drawings/drawing3.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0.375399361022364</cdr:x>
      <cdr:y>0.229325282226306</cdr:y>
    </cdr:from>
    <cdr:to>
      <cdr:x>0.792896072166886</cdr:x>
      <cdr:y>0.760567077973221</cdr:y>
    </cdr:to>
    <cdr:cxnSp>
      <cdr:nvCxnSpPr>
        <cdr:cNvPr id="274" name="Straight Arrow Connector 2"/>
        <cdr:cNvCxnSpPr/>
        <cdr:nvPr/>
      </cdr:nvCxnSpPr>
      <cdr:spPr>
        <a:xfrm flipV="1">
          <a:off x="1438200" y="628920"/>
          <a:ext cx="1599840" cy="1457280"/>
        </a:xfrm>
        <a:prstGeom prst="straightConnector1">
          <a:avLst/>
        </a:prstGeom>
        <a:ln w="47625">
          <a:solidFill>
            <a:srgbClr val="0070c0"/>
          </a:solidFill>
          <a:round/>
        </a:ln>
      </cdr:spPr>
    </cdr:cxnSp>
  </cdr:relSizeAnchor>
  <cdr:relSizeAnchor>
    <cdr:from>
      <cdr:x>0.451982710016914</cdr:x>
      <cdr:y>0.32803885534261</cdr:y>
    </cdr:from>
    <cdr:to>
      <cdr:x>0.595470776169893</cdr:x>
      <cdr:y>0.470070884746653</cdr:y>
    </cdr:to>
    <cdr:sp>
      <cdr:nvSpPr>
        <cdr:cNvPr id="275" name="TextBox 6"/>
        <cdr:cNvSpPr/>
      </cdr:nvSpPr>
      <cdr:spPr>
        <a:xfrm rot="19875600">
          <a:off x="1731600" y="899640"/>
          <a:ext cx="549720" cy="389520"/>
        </a:xfrm>
        <a:prstGeom prst="rect">
          <a:avLst/>
        </a:prstGeom>
        <a:noFill/>
        <a:ln w="0">
          <a:noFill/>
        </a:ln>
      </cdr:spPr>
      <cdr:style>
        <a:lnRef idx="0"/>
        <a:fillRef idx="0"/>
        <a:effectRef idx="0"/>
        <a:fontRef idx="minor"/>
      </cdr:style>
      <cdr:txBody>
        <a:bodyPr vertOverflow="clip" lIns="90000" rIns="90000" tIns="45000" bIns="45000" anchor="t">
          <a:noAutofit/>
        </a:bodyPr>
        <a:p>
          <a:pPr>
            <a:lnSpc>
              <a:spcPct val="100000"/>
            </a:lnSpc>
          </a:pPr>
          <a:endParaRPr b="0" lang="en-IN" sz="1100" spc="-1" strike="noStrike">
            <a:solidFill>
              <a:srgbClr val="000000"/>
            </a:solidFill>
            <a:latin typeface="Times New Roman"/>
            <a:ea typeface="DejaVu Sans"/>
          </a:endParaRPr>
        </a:p>
      </cdr:txBody>
    </cdr:sp>
  </cdr:relSizeAnchor>
  <cdr:relSizeAnchor>
    <cdr:from>
      <cdr:x>0.478951324938921</cdr:x>
      <cdr:y>0.38356524022053</cdr:y>
    </cdr:from>
    <cdr:to>
      <cdr:x>0.56615297876339</cdr:x>
      <cdr:y>0.469939616697296</cdr:y>
    </cdr:to>
    <cdr:sp>
      <cdr:nvSpPr>
        <cdr:cNvPr id="276" name="TextBox 7"/>
        <cdr:cNvSpPr/>
      </cdr:nvSpPr>
      <cdr:spPr>
        <a:xfrm rot="19777800">
          <a:off x="1834920" y="1051920"/>
          <a:ext cx="334080" cy="236880"/>
        </a:xfrm>
        <a:prstGeom prst="rect">
          <a:avLst/>
        </a:prstGeom>
        <a:noFill/>
        <a:ln w="0">
          <a:noFill/>
        </a:ln>
      </cdr:spPr>
      <cdr:style>
        <a:lnRef idx="0"/>
        <a:fillRef idx="0"/>
        <a:effectRef idx="0"/>
        <a:fontRef idx="minor"/>
      </cdr:style>
      <cdr:txBody>
        <a:bodyPr wrap="none" vertOverflow="clip" lIns="90000" rIns="90000" tIns="45000" bIns="45000" anchor="t">
          <a:noAutofit/>
        </a:bodyPr>
        <a:p>
          <a:pPr>
            <a:lnSpc>
              <a:spcPct val="100000"/>
            </a:lnSpc>
          </a:pPr>
          <a:r>
            <a:rPr b="1" lang="en-IN" sz="1200" spc="-1" strike="noStrike">
              <a:solidFill>
                <a:srgbClr val="92d050"/>
              </a:solidFill>
              <a:latin typeface="Times New Roman"/>
              <a:ea typeface="DejaVu Sans"/>
            </a:rPr>
            <a:t>10 X</a:t>
          </a:r>
          <a:endParaRPr b="0" sz="1200" spc="-1" strike="noStrike">
            <a:solidFill>
              <a:srgbClr val="000000"/>
            </a:solidFill>
            <a:latin typeface="Times New Roman"/>
          </a:endParaRPr>
        </a:p>
      </cdr:txBody>
    </cdr:sp>
  </cdr:relSizeAnchor>
</c:userShapes>
</file>

<file path=ppt/drawings/drawing4.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0.328986039676708</cdr:x>
      <cdr:y>0.218430034129693</cdr:y>
    </cdr:from>
    <cdr:to>
      <cdr:x>0.770481263776635</cdr:x>
      <cdr:y>0.770280913625624</cdr:y>
    </cdr:to>
    <cdr:cxnSp>
      <cdr:nvCxnSpPr>
        <cdr:cNvPr id="278" name="Straight Arrow Connector 2"/>
        <cdr:cNvCxnSpPr/>
        <cdr:nvPr/>
      </cdr:nvCxnSpPr>
      <cdr:spPr>
        <a:xfrm flipV="1">
          <a:off x="1289520" y="599040"/>
          <a:ext cx="1730880" cy="1513800"/>
        </a:xfrm>
        <a:prstGeom prst="straightConnector1">
          <a:avLst/>
        </a:prstGeom>
        <a:ln w="47625">
          <a:solidFill>
            <a:srgbClr val="0070c0"/>
          </a:solidFill>
          <a:round/>
        </a:ln>
      </cdr:spPr>
    </cdr:cxnSp>
  </cdr:relSizeAnchor>
  <cdr:relSizeAnchor>
    <cdr:from>
      <cdr:x>0.451873622336517</cdr:x>
      <cdr:y>0.328170123391966</cdr:y>
    </cdr:from>
    <cdr:to>
      <cdr:x>0.595334313005143</cdr:x>
      <cdr:y>0.470202152796009</cdr:y>
    </cdr:to>
    <cdr:sp>
      <cdr:nvSpPr>
        <cdr:cNvPr id="279" name="TextBox 6"/>
        <cdr:cNvSpPr/>
      </cdr:nvSpPr>
      <cdr:spPr>
        <a:xfrm rot="19875600">
          <a:off x="1770840" y="899640"/>
          <a:ext cx="562320" cy="389520"/>
        </a:xfrm>
        <a:prstGeom prst="rect">
          <a:avLst/>
        </a:prstGeom>
        <a:noFill/>
        <a:ln w="0">
          <a:noFill/>
        </a:ln>
      </cdr:spPr>
      <cdr:style>
        <a:lnRef idx="0"/>
        <a:fillRef idx="0"/>
        <a:effectRef idx="0"/>
        <a:fontRef idx="minor"/>
      </cdr:style>
      <cdr:txBody>
        <a:bodyPr vertOverflow="clip" lIns="90000" rIns="90000" tIns="45000" bIns="45000" anchor="t">
          <a:noAutofit/>
        </a:bodyPr>
        <a:p>
          <a:pPr>
            <a:lnSpc>
              <a:spcPct val="100000"/>
            </a:lnSpc>
          </a:pPr>
          <a:endParaRPr b="0" lang="en-IN" sz="1100" spc="-1" strike="noStrike">
            <a:solidFill>
              <a:srgbClr val="000000"/>
            </a:solidFill>
            <a:latin typeface="Times New Roman"/>
            <a:ea typeface="DejaVu Sans"/>
          </a:endParaRPr>
        </a:p>
      </cdr:txBody>
    </cdr:sp>
  </cdr:relSizeAnchor>
  <cdr:relSizeAnchor>
    <cdr:from>
      <cdr:x>0.472630418809699</cdr:x>
      <cdr:y>0.428721449199265</cdr:y>
    </cdr:from>
    <cdr:to>
      <cdr:x>0.559882439382807</cdr:x>
      <cdr:y>0.51509582567603</cdr:y>
    </cdr:to>
    <cdr:sp>
      <cdr:nvSpPr>
        <cdr:cNvPr id="280" name="TextBox 7"/>
        <cdr:cNvSpPr/>
      </cdr:nvSpPr>
      <cdr:spPr>
        <a:xfrm rot="19459800">
          <a:off x="1852560" y="1175760"/>
          <a:ext cx="342000" cy="236880"/>
        </a:xfrm>
        <a:prstGeom prst="rect">
          <a:avLst/>
        </a:prstGeom>
        <a:noFill/>
        <a:ln w="0">
          <a:noFill/>
        </a:ln>
      </cdr:spPr>
      <cdr:style>
        <a:lnRef idx="0"/>
        <a:fillRef idx="0"/>
        <a:effectRef idx="0"/>
        <a:fontRef idx="minor"/>
      </cdr:style>
      <cdr:txBody>
        <a:bodyPr wrap="none" vertOverflow="clip" lIns="90000" rIns="90000" tIns="45000" bIns="45000" anchor="t">
          <a:noAutofit/>
        </a:bodyPr>
        <a:p>
          <a:pPr>
            <a:lnSpc>
              <a:spcPct val="100000"/>
            </a:lnSpc>
          </a:pPr>
          <a:r>
            <a:rPr b="1" lang="en-IN" sz="1200" spc="-1" strike="noStrike">
              <a:solidFill>
                <a:srgbClr val="92d050"/>
              </a:solidFill>
              <a:latin typeface="Times New Roman"/>
              <a:ea typeface="DejaVu Sans"/>
            </a:rPr>
            <a:t>6.5 X</a:t>
          </a:r>
          <a:endParaRPr b="0" sz="1200" spc="-1" strike="noStrike">
            <a:solidFill>
              <a:srgbClr val="000000"/>
            </a:solidFill>
            <a:latin typeface="Times New Roman"/>
          </a:endParaRPr>
        </a:p>
      </cdr:txBody>
    </cdr:sp>
  </cdr:relSizeAnchor>
</c:userShapes>
</file>

<file path=ppt/drawings/drawing5.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0.334309809143364</cdr:x>
      <cdr:y>0.265292727750066</cdr:y>
    </cdr:from>
    <cdr:to>
      <cdr:x>0.753395472703063</cdr:x>
      <cdr:y>0.77041218167498</cdr:y>
    </cdr:to>
    <cdr:cxnSp>
      <cdr:nvCxnSpPr>
        <cdr:cNvPr id="289" name="Straight Arrow Connector 2"/>
        <cdr:cNvCxnSpPr/>
        <cdr:nvPr/>
      </cdr:nvCxnSpPr>
      <cdr:spPr>
        <a:xfrm>
          <a:off x="1355760" y="727560"/>
          <a:ext cx="1699920" cy="1385640"/>
        </a:xfrm>
        <a:prstGeom prst="straightConnector1">
          <a:avLst/>
        </a:prstGeom>
        <a:ln w="47520">
          <a:solidFill>
            <a:srgbClr val="0070c0"/>
          </a:solidFill>
          <a:round/>
        </a:ln>
      </cdr:spPr>
    </cdr:cxnSp>
  </cdr:relSizeAnchor>
  <cdr:relSizeAnchor>
    <cdr:from>
      <cdr:x>0.451841988459831</cdr:x>
      <cdr:y>0.328170123391966</cdr:y>
    </cdr:from>
    <cdr:to>
      <cdr:x>0.595295162006214</cdr:x>
      <cdr:y>0.470202152796009</cdr:y>
    </cdr:to>
    <cdr:sp>
      <cdr:nvSpPr>
        <cdr:cNvPr id="290" name="TextBox 6"/>
        <cdr:cNvSpPr/>
      </cdr:nvSpPr>
      <cdr:spPr>
        <a:xfrm rot="19875600">
          <a:off x="1832400" y="899640"/>
          <a:ext cx="581760" cy="389520"/>
        </a:xfrm>
        <a:prstGeom prst="rect">
          <a:avLst/>
        </a:prstGeom>
        <a:noFill/>
        <a:ln w="0">
          <a:noFill/>
        </a:ln>
      </cdr:spPr>
      <cdr:style>
        <a:lnRef idx="0"/>
        <a:fillRef idx="0"/>
        <a:effectRef idx="0"/>
        <a:fontRef idx="minor"/>
      </cdr:style>
      <cdr:txBody>
        <a:bodyPr lIns="90000" rIns="90000" tIns="45000" bIns="45000" anchor="t">
          <a:noAutofit/>
        </a:bodyPr>
        <a:p>
          <a:endParaRPr b="0" lang="en-IN" sz="1100" spc="-1" strike="noStrike">
            <a:solidFill>
              <a:srgbClr val="000000"/>
            </a:solidFill>
            <a:latin typeface="Times New Roman"/>
            <a:ea typeface="DejaVu Sans"/>
          </a:endParaRPr>
        </a:p>
      </cdr:txBody>
    </cdr:sp>
  </cdr:relSizeAnchor>
  <cdr:relSizeAnchor>
    <cdr:from>
      <cdr:x>0.520905459387483</cdr:x>
      <cdr:y>0.414807035967446</cdr:y>
    </cdr:from>
    <cdr:to>
      <cdr:x>0.608166888592987</cdr:x>
      <cdr:y>0.501181412444211</cdr:y>
    </cdr:to>
    <cdr:sp>
      <cdr:nvSpPr>
        <cdr:cNvPr id="291" name="TextBox 7"/>
        <cdr:cNvSpPr/>
      </cdr:nvSpPr>
      <cdr:spPr>
        <a:xfrm rot="2211600">
          <a:off x="2112120" y="1137600"/>
          <a:ext cx="353880" cy="236880"/>
        </a:xfrm>
        <a:prstGeom prst="rect">
          <a:avLst/>
        </a:prstGeom>
        <a:noFill/>
        <a:ln w="0">
          <a:noFill/>
        </a:ln>
      </cdr:spPr>
      <cdr:style>
        <a:lnRef idx="0"/>
        <a:fillRef idx="0"/>
        <a:effectRef idx="0"/>
        <a:fontRef idx="minor"/>
      </cdr:style>
      <cdr:txBody>
        <a:bodyPr wrap="none" lIns="90000" rIns="90000" tIns="45000" bIns="45000" anchor="t">
          <a:noAutofit/>
        </a:bodyPr>
        <a:p>
          <a:pPr>
            <a:lnSpc>
              <a:spcPct val="100000"/>
            </a:lnSpc>
          </a:pPr>
          <a:r>
            <a:rPr b="1" lang="en-IN" sz="1200" spc="-1" strike="noStrike">
              <a:solidFill>
                <a:srgbClr val="92d050"/>
              </a:solidFill>
              <a:latin typeface="Times New Roman"/>
              <a:ea typeface="DejaVu Sans"/>
            </a:rPr>
            <a:t>100%</a:t>
          </a:r>
          <a:endParaRPr b="0" sz="1200" spc="-1" strike="noStrike">
            <a:solidFill>
              <a:srgbClr val="000000"/>
            </a:solidFill>
            <a:latin typeface="Times New Roman"/>
          </a:endParaRPr>
        </a:p>
      </cdr:txBody>
    </cdr:sp>
  </cdr:relSizeAnchor>
</c:userShapes>
</file>

<file path=ppt/drawings/drawing6.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0.375399361022364</cdr:x>
      <cdr:y>0.229325282226306</cdr:y>
    </cdr:from>
    <cdr:to>
      <cdr:x>0.792896072166886</cdr:x>
      <cdr:y>0.760567077973221</cdr:y>
    </cdr:to>
    <cdr:cxnSp>
      <cdr:nvCxnSpPr>
        <cdr:cNvPr id="293" name="Straight Arrow Connector 2"/>
        <cdr:cNvCxnSpPr/>
        <cdr:nvPr/>
      </cdr:nvCxnSpPr>
      <cdr:spPr>
        <a:xfrm flipV="1">
          <a:off x="1438200" y="628920"/>
          <a:ext cx="1599840" cy="1457280"/>
        </a:xfrm>
        <a:prstGeom prst="straightConnector1">
          <a:avLst/>
        </a:prstGeom>
        <a:ln w="47520">
          <a:solidFill>
            <a:srgbClr val="0070c0"/>
          </a:solidFill>
          <a:round/>
        </a:ln>
      </cdr:spPr>
    </cdr:cxnSp>
  </cdr:relSizeAnchor>
  <cdr:relSizeAnchor>
    <cdr:from>
      <cdr:x>0.451982710016914</cdr:x>
      <cdr:y>0.32803885534261</cdr:y>
    </cdr:from>
    <cdr:to>
      <cdr:x>0.595470776169893</cdr:x>
      <cdr:y>0.470070884746653</cdr:y>
    </cdr:to>
    <cdr:sp>
      <cdr:nvSpPr>
        <cdr:cNvPr id="294" name="TextBox 6"/>
        <cdr:cNvSpPr/>
      </cdr:nvSpPr>
      <cdr:spPr>
        <a:xfrm rot="19875600">
          <a:off x="1731600" y="899640"/>
          <a:ext cx="549720" cy="389520"/>
        </a:xfrm>
        <a:prstGeom prst="rect">
          <a:avLst/>
        </a:prstGeom>
        <a:noFill/>
        <a:ln w="0">
          <a:noFill/>
        </a:ln>
      </cdr:spPr>
      <cdr:style>
        <a:lnRef idx="0"/>
        <a:fillRef idx="0"/>
        <a:effectRef idx="0"/>
        <a:fontRef idx="minor"/>
      </cdr:style>
      <cdr:txBody>
        <a:bodyPr lIns="90000" rIns="90000" tIns="45000" bIns="45000" anchor="t">
          <a:noAutofit/>
        </a:bodyPr>
        <a:p>
          <a:endParaRPr b="0" lang="en-IN" sz="1100" spc="-1" strike="noStrike">
            <a:solidFill>
              <a:srgbClr val="000000"/>
            </a:solidFill>
            <a:latin typeface="Times New Roman"/>
            <a:ea typeface="DejaVu Sans"/>
          </a:endParaRPr>
        </a:p>
      </cdr:txBody>
    </cdr:sp>
  </cdr:relSizeAnchor>
  <cdr:relSizeAnchor>
    <cdr:from>
      <cdr:x>0.478951324938921</cdr:x>
      <cdr:y>0.38356524022053</cdr:y>
    </cdr:from>
    <cdr:to>
      <cdr:x>0.56615297876339</cdr:x>
      <cdr:y>0.469939616697296</cdr:y>
    </cdr:to>
    <cdr:sp>
      <cdr:nvSpPr>
        <cdr:cNvPr id="295" name="TextBox 7"/>
        <cdr:cNvSpPr/>
      </cdr:nvSpPr>
      <cdr:spPr>
        <a:xfrm rot="19777800">
          <a:off x="1834920" y="1051920"/>
          <a:ext cx="334080" cy="236880"/>
        </a:xfrm>
        <a:prstGeom prst="rect">
          <a:avLst/>
        </a:prstGeom>
        <a:noFill/>
        <a:ln w="0">
          <a:noFill/>
        </a:ln>
      </cdr:spPr>
      <cdr:style>
        <a:lnRef idx="0"/>
        <a:fillRef idx="0"/>
        <a:effectRef idx="0"/>
        <a:fontRef idx="minor"/>
      </cdr:style>
      <cdr:txBody>
        <a:bodyPr wrap="none" lIns="90000" rIns="90000" tIns="45000" bIns="45000" anchor="t">
          <a:noAutofit/>
        </a:bodyPr>
        <a:p>
          <a:pPr>
            <a:lnSpc>
              <a:spcPct val="100000"/>
            </a:lnSpc>
          </a:pPr>
          <a:r>
            <a:rPr b="1" lang="en-IN" sz="1200" spc="-1" strike="noStrike">
              <a:solidFill>
                <a:srgbClr val="92d050"/>
              </a:solidFill>
              <a:latin typeface="Times New Roman"/>
              <a:ea typeface="DejaVu Sans"/>
            </a:rPr>
            <a:t>10 X</a:t>
          </a:r>
          <a:endParaRPr b="0" sz="1200" spc="-1" strike="noStrike">
            <a:solidFill>
              <a:srgbClr val="000000"/>
            </a:solidFill>
            <a:latin typeface="Times New Roman"/>
          </a:endParaRPr>
        </a:p>
      </cdr:txBody>
    </cdr:sp>
  </cdr:relSizeAnchor>
</c:userShapes>
</file>

<file path=ppt/drawings/drawing7.xml><?xml version="1.0" encoding="utf-8"?>
<c:userShapes xmlns:cdr="http://schemas.openxmlformats.org/drawingml/2006/chartDrawing" xmlns:a="http://schemas.openxmlformats.org/drawingml/2006/main" xmlns:c="http://schemas.openxmlformats.org/drawingml/2006/chart" xmlns:r="http://schemas.openxmlformats.org/officeDocument/2006/relationships">
  <cdr:relSizeAnchor>
    <cdr:from>
      <cdr:x>0.328986039676708</cdr:x>
      <cdr:y>0.218430034129693</cdr:y>
    </cdr:from>
    <cdr:to>
      <cdr:x>0.770481263776635</cdr:x>
      <cdr:y>0.770280913625624</cdr:y>
    </cdr:to>
    <cdr:cxnSp>
      <cdr:nvCxnSpPr>
        <cdr:cNvPr id="297" name="Straight Arrow Connector 2"/>
        <cdr:cNvCxnSpPr/>
        <cdr:nvPr/>
      </cdr:nvCxnSpPr>
      <cdr:spPr>
        <a:xfrm flipV="1">
          <a:off x="1289520" y="599040"/>
          <a:ext cx="1730880" cy="1513800"/>
        </a:xfrm>
        <a:prstGeom prst="straightConnector1">
          <a:avLst/>
        </a:prstGeom>
        <a:ln w="47520">
          <a:solidFill>
            <a:srgbClr val="0070c0"/>
          </a:solidFill>
          <a:round/>
        </a:ln>
      </cdr:spPr>
    </cdr:cxnSp>
  </cdr:relSizeAnchor>
  <cdr:relSizeAnchor>
    <cdr:from>
      <cdr:x>0.451873622336517</cdr:x>
      <cdr:y>0.328170123391966</cdr:y>
    </cdr:from>
    <cdr:to>
      <cdr:x>0.595334313005143</cdr:x>
      <cdr:y>0.470202152796009</cdr:y>
    </cdr:to>
    <cdr:sp>
      <cdr:nvSpPr>
        <cdr:cNvPr id="298" name="TextBox 6"/>
        <cdr:cNvSpPr/>
      </cdr:nvSpPr>
      <cdr:spPr>
        <a:xfrm rot="19875600">
          <a:off x="1770840" y="899640"/>
          <a:ext cx="562320" cy="389520"/>
        </a:xfrm>
        <a:prstGeom prst="rect">
          <a:avLst/>
        </a:prstGeom>
        <a:noFill/>
        <a:ln w="0">
          <a:noFill/>
        </a:ln>
      </cdr:spPr>
      <cdr:style>
        <a:lnRef idx="0"/>
        <a:fillRef idx="0"/>
        <a:effectRef idx="0"/>
        <a:fontRef idx="minor"/>
      </cdr:style>
      <cdr:txBody>
        <a:bodyPr lIns="90000" rIns="90000" tIns="45000" bIns="45000" anchor="t">
          <a:noAutofit/>
        </a:bodyPr>
        <a:p>
          <a:endParaRPr b="0" lang="en-IN" sz="1100" spc="-1" strike="noStrike">
            <a:solidFill>
              <a:srgbClr val="000000"/>
            </a:solidFill>
            <a:latin typeface="Times New Roman"/>
            <a:ea typeface="DejaVu Sans"/>
          </a:endParaRPr>
        </a:p>
      </cdr:txBody>
    </cdr:sp>
  </cdr:relSizeAnchor>
  <cdr:relSizeAnchor>
    <cdr:from>
      <cdr:x>0.472630418809699</cdr:x>
      <cdr:y>0.428721449199265</cdr:y>
    </cdr:from>
    <cdr:to>
      <cdr:x>0.559882439382807</cdr:x>
      <cdr:y>0.51509582567603</cdr:y>
    </cdr:to>
    <cdr:sp>
      <cdr:nvSpPr>
        <cdr:cNvPr id="299" name="TextBox 7"/>
        <cdr:cNvSpPr/>
      </cdr:nvSpPr>
      <cdr:spPr>
        <a:xfrm rot="19459800">
          <a:off x="1852560" y="1175760"/>
          <a:ext cx="342000" cy="236880"/>
        </a:xfrm>
        <a:prstGeom prst="rect">
          <a:avLst/>
        </a:prstGeom>
        <a:noFill/>
        <a:ln w="0">
          <a:noFill/>
        </a:ln>
      </cdr:spPr>
      <cdr:style>
        <a:lnRef idx="0"/>
        <a:fillRef idx="0"/>
        <a:effectRef idx="0"/>
        <a:fontRef idx="minor"/>
      </cdr:style>
      <cdr:txBody>
        <a:bodyPr wrap="none" lIns="90000" rIns="90000" tIns="45000" bIns="45000" anchor="t">
          <a:noAutofit/>
        </a:bodyPr>
        <a:p>
          <a:pPr>
            <a:lnSpc>
              <a:spcPct val="100000"/>
            </a:lnSpc>
          </a:pPr>
          <a:r>
            <a:rPr b="1" lang="en-IN" sz="1200" spc="-1" strike="noStrike">
              <a:solidFill>
                <a:srgbClr val="92d050"/>
              </a:solidFill>
              <a:latin typeface="Times New Roman"/>
              <a:ea typeface="DejaVu Sans"/>
            </a:rPr>
            <a:t>6.5 X</a:t>
          </a:r>
          <a:endParaRPr b="0" sz="1200" spc="-1" strike="noStrike">
            <a:solidFill>
              <a:srgbClr val="000000"/>
            </a:solidFill>
            <a:latin typeface="Times New Roman"/>
          </a:endParaRPr>
        </a:p>
      </cdr:txBody>
    </cdr:sp>
  </cdr:relSizeAnchor>
</c:userShape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8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8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F0D9F058-A9AF-45B5-A88E-9F38F3397AC3}"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685800" y="1143000"/>
            <a:ext cx="5485320" cy="3085200"/>
          </a:xfrm>
          <a:prstGeom prst="rect">
            <a:avLst/>
          </a:prstGeom>
          <a:ln w="0">
            <a:noFill/>
          </a:ln>
        </p:spPr>
      </p:sp>
      <p:sp>
        <p:nvSpPr>
          <p:cNvPr id="389" name="PlaceHolder 2"/>
          <p:cNvSpPr>
            <a:spLocks noGrp="1"/>
          </p:cNvSpPr>
          <p:nvPr>
            <p:ph type="body"/>
          </p:nvPr>
        </p:nvSpPr>
        <p:spPr>
          <a:xfrm>
            <a:off x="685800" y="4400640"/>
            <a:ext cx="5485320" cy="3599280"/>
          </a:xfrm>
          <a:prstGeom prst="rect">
            <a:avLst/>
          </a:prstGeom>
          <a:noFill/>
          <a:ln w="0">
            <a:noFill/>
          </a:ln>
        </p:spPr>
        <p:txBody>
          <a:bodyPr numCol="1" spcCol="0" lIns="0" rIns="0" tIns="0" bIns="0" anchor="t">
            <a:noAutofit/>
          </a:bodyPr>
          <a:p>
            <a:pPr marL="216000" indent="0">
              <a:buNone/>
            </a:pPr>
            <a:endParaRPr b="0" lang="en-IN" sz="1800" spc="-1" strike="noStrike">
              <a:solidFill>
                <a:srgbClr val="000000"/>
              </a:solidFill>
              <a:latin typeface="Arial"/>
            </a:endParaRPr>
          </a:p>
        </p:txBody>
      </p:sp>
      <p:sp>
        <p:nvSpPr>
          <p:cNvPr id="390" name="PlaceHolder 3"/>
          <p:cNvSpPr>
            <a:spLocks noGrp="1"/>
          </p:cNvSpPr>
          <p:nvPr>
            <p:ph type="sldNum" idx="4"/>
          </p:nvPr>
        </p:nvSpPr>
        <p:spPr>
          <a:xfrm>
            <a:off x="3884760" y="8685360"/>
            <a:ext cx="2970720" cy="457560"/>
          </a:xfrm>
          <a:prstGeom prst="rect">
            <a:avLst/>
          </a:prstGeom>
          <a:noFill/>
          <a:ln w="0">
            <a:noFill/>
          </a:ln>
        </p:spPr>
        <p:txBody>
          <a:bodyPr numCol="1" spcCol="0" lIns="0" rIns="0" tIns="0" bIns="0" anchor="b">
            <a:noAutofit/>
          </a:bodyPr>
          <a:lstStyle>
            <a:lvl1pPr indent="0" algn="r">
              <a:lnSpc>
                <a:spcPct val="100000"/>
              </a:lnSpc>
              <a:buNone/>
              <a:tabLst>
                <a:tab algn="l" pos="0"/>
              </a:tabLst>
              <a:defRPr b="0" lang="en-ID" sz="1200" spc="-1" strike="noStrike">
                <a:solidFill>
                  <a:srgbClr val="000000"/>
                </a:solidFill>
                <a:latin typeface="Calibri"/>
              </a:defRPr>
            </a:lvl1pPr>
          </a:lstStyle>
          <a:p>
            <a:pPr indent="0" algn="r">
              <a:lnSpc>
                <a:spcPct val="100000"/>
              </a:lnSpc>
              <a:buNone/>
              <a:tabLst>
                <a:tab algn="l" pos="0"/>
              </a:tabLst>
            </a:pPr>
            <a:fld id="{D46A291E-6343-4FBC-AD2A-569FB133573A}" type="slidenum">
              <a:rPr b="0" lang="en-ID" sz="1200" spc="-1" strike="noStrike">
                <a:solidFill>
                  <a:srgbClr val="000000"/>
                </a:solidFill>
                <a:latin typeface="Calibri"/>
              </a:rPr>
              <a:t>&lt;number&gt;</a:t>
            </a:fld>
            <a:endParaRPr b="0" lang="en-IN"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685800" y="1143000"/>
            <a:ext cx="5485320" cy="3085200"/>
          </a:xfrm>
          <a:prstGeom prst="rect">
            <a:avLst/>
          </a:prstGeom>
          <a:ln w="0">
            <a:noFill/>
          </a:ln>
        </p:spPr>
      </p:sp>
      <p:sp>
        <p:nvSpPr>
          <p:cNvPr id="392"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393" name="PlaceHolder 3"/>
          <p:cNvSpPr>
            <a:spLocks noGrp="1"/>
          </p:cNvSpPr>
          <p:nvPr>
            <p:ph type="sldNum" idx="5"/>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ID" sz="1200" spc="-1" strike="noStrike">
                <a:solidFill>
                  <a:srgbClr val="000000"/>
                </a:solidFill>
                <a:latin typeface="+mn-lt"/>
              </a:defRPr>
            </a:lvl1pPr>
          </a:lstStyle>
          <a:p>
            <a:pPr indent="0" algn="r">
              <a:lnSpc>
                <a:spcPct val="100000"/>
              </a:lnSpc>
              <a:buNone/>
              <a:tabLst>
                <a:tab algn="l" pos="0"/>
              </a:tabLst>
            </a:pPr>
            <a:fld id="{E0B0DCB1-F4B8-4013-8E19-3BE21BB21B83}" type="slidenum">
              <a:rPr b="0" lang="en-ID" sz="1200" spc="-1" strike="noStrike">
                <a:solidFill>
                  <a:srgbClr val="000000"/>
                </a:solidFill>
                <a:latin typeface="+mn-lt"/>
              </a:rPr>
              <a:t>&lt;number&gt;</a:t>
            </a:fld>
            <a:endParaRPr b="0" lang="en-IN"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685800" y="1143000"/>
            <a:ext cx="5485320" cy="3085200"/>
          </a:xfrm>
          <a:prstGeom prst="rect">
            <a:avLst/>
          </a:prstGeom>
          <a:ln w="0">
            <a:noFill/>
          </a:ln>
        </p:spPr>
      </p:sp>
      <p:sp>
        <p:nvSpPr>
          <p:cNvPr id="395"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396" name="PlaceHolder 3"/>
          <p:cNvSpPr>
            <a:spLocks noGrp="1"/>
          </p:cNvSpPr>
          <p:nvPr>
            <p:ph type="sldNum" idx="6"/>
          </p:nvPr>
        </p:nvSpPr>
        <p:spPr>
          <a:xfrm>
            <a:off x="3884760" y="8685360"/>
            <a:ext cx="2970720" cy="457560"/>
          </a:xfrm>
          <a:prstGeom prst="rect">
            <a:avLst/>
          </a:prstGeom>
          <a:noFill/>
          <a:ln w="0">
            <a:noFill/>
          </a:ln>
        </p:spPr>
        <p:txBody>
          <a:bodyPr lIns="0" rIns="0" tIns="0" bIns="0" anchor="b">
            <a:noAutofit/>
          </a:bodyPr>
          <a:lstStyle>
            <a:lvl1pPr indent="0" algn="r">
              <a:lnSpc>
                <a:spcPct val="100000"/>
              </a:lnSpc>
              <a:buNone/>
              <a:tabLst>
                <a:tab algn="l" pos="0"/>
              </a:tabLst>
              <a:defRPr b="0" lang="en-ID" sz="1200" spc="-1" strike="noStrike">
                <a:solidFill>
                  <a:srgbClr val="000000"/>
                </a:solidFill>
                <a:latin typeface="+mn-lt"/>
              </a:defRPr>
            </a:lvl1pPr>
          </a:lstStyle>
          <a:p>
            <a:pPr indent="0" algn="r">
              <a:lnSpc>
                <a:spcPct val="100000"/>
              </a:lnSpc>
              <a:buNone/>
              <a:tabLst>
                <a:tab algn="l" pos="0"/>
              </a:tabLst>
            </a:pPr>
            <a:fld id="{0AB22927-F76B-47C2-A495-BC9A37AC77C9}" type="slidenum">
              <a:rPr b="0" lang="en-ID" sz="1200" spc="-1" strike="noStrike">
                <a:solidFill>
                  <a:srgbClr val="000000"/>
                </a:solidFill>
                <a:latin typeface="+mn-lt"/>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787040" y="6318360"/>
            <a:ext cx="1118160" cy="333720"/>
          </a:xfrm>
          <a:prstGeom prst="rect">
            <a:avLst/>
          </a:prstGeom>
          <a:ln w="0">
            <a:noFill/>
          </a:ln>
        </p:spPr>
      </p:pic>
      <p:sp>
        <p:nvSpPr>
          <p:cNvPr id="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6" descr=""/>
          <p:cNvPicPr/>
          <p:nvPr/>
        </p:nvPicPr>
        <p:blipFill>
          <a:blip r:embed="rId2"/>
          <a:stretch/>
        </p:blipFill>
        <p:spPr>
          <a:xfrm>
            <a:off x="10787040" y="6318360"/>
            <a:ext cx="1118160" cy="33372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oleObject1.xlsx"/><Relationship Id="rId3" Type="http://schemas.openxmlformats.org/officeDocument/2006/relationships/image" Target="../media/image11.wmf"/><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package" Target="../embeddings/oleObject1.xlsx"/><Relationship Id="rId3" Type="http://schemas.openxmlformats.org/officeDocument/2006/relationships/image" Target="../media/image13.wmf"/><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slideLayout" Target="../slideLayouts/slideLayout13.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chart" Target="../charts/chart4.xml"/><Relationship Id="rId2" Type="http://schemas.openxmlformats.org/officeDocument/2006/relationships/chart" Target="../charts/chart5.xml"/><Relationship Id="rId3" Type="http://schemas.openxmlformats.org/officeDocument/2006/relationships/chart" Target="../charts/chart6.xml"/><Relationship Id="rId4" Type="http://schemas.openxmlformats.org/officeDocument/2006/relationships/slideLayout" Target="../slideLayouts/slideLayout13.xml"/><Relationship Id="rId5"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consul-headless:8500/v1/catalog/service/esb" TargetMode="External"/><Relationship Id="rId2" Type="http://schemas.openxmlformats.org/officeDocument/2006/relationships/hyperlink" Target="http://consul-1.consul-headless.pre-prod-sa.svc.cluster.local:8500/v1/agent/service/deregister/$svcid" TargetMode="External"/><Relationship Id="rId3" Type="http://schemas.openxmlformats.org/officeDocument/2006/relationships/hyperlink" Target="http://consul-0.consul-headless.pre-prod-sa.svc.cluster.local:8500/v1/agent/service/deregister/$svcid" TargetMode="External"/><Relationship Id="rId4" Type="http://schemas.openxmlformats.org/officeDocument/2006/relationships/hyperlink" Target="http://consul-2.consul-headless.pre-prod-sa.svc.cluster.local:8500/v1/agent/service/deregister/$svcid"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package" Target="../embeddings/oleObject1.xlsx"/><Relationship Id="rId3" Type="http://schemas.openxmlformats.org/officeDocument/2006/relationships/image" Target="../media/image5.wmf"/><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6.wmf"/><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7.wmf"/><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package" Target="../embeddings/oleObject1.xlsx"/><Relationship Id="rId3" Type="http://schemas.openxmlformats.org/officeDocument/2006/relationships/image" Target="../media/image9.wmf"/><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Placeholder 2" descr=""/>
          <p:cNvPicPr/>
          <p:nvPr/>
        </p:nvPicPr>
        <p:blipFill>
          <a:blip r:embed="rId1"/>
          <a:srcRect l="-669316" t="-457166" r="-669316" b="-457166"/>
          <a:stretch/>
        </p:blipFill>
        <p:spPr>
          <a:xfrm>
            <a:off x="0" y="0"/>
            <a:ext cx="12191040" cy="6856920"/>
          </a:xfrm>
          <a:prstGeom prst="rect">
            <a:avLst/>
          </a:prstGeom>
          <a:ln w="0">
            <a:noFill/>
          </a:ln>
        </p:spPr>
      </p:pic>
      <p:sp>
        <p:nvSpPr>
          <p:cNvPr id="85" name="Rectangle 17"/>
          <p:cNvSpPr/>
          <p:nvPr/>
        </p:nvSpPr>
        <p:spPr>
          <a:xfrm>
            <a:off x="0" y="0"/>
            <a:ext cx="12191040" cy="6856920"/>
          </a:xfrm>
          <a:prstGeom prst="rect">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D" sz="1800" spc="-1" strike="noStrike">
              <a:solidFill>
                <a:schemeClr val="lt1"/>
              </a:solidFill>
              <a:latin typeface="Filson Pro Regular"/>
              <a:ea typeface="DejaVu Sans"/>
            </a:endParaRPr>
          </a:p>
        </p:txBody>
      </p:sp>
      <p:pic>
        <p:nvPicPr>
          <p:cNvPr id="86" name="Picture 60" descr=""/>
          <p:cNvPicPr/>
          <p:nvPr/>
        </p:nvPicPr>
        <p:blipFill>
          <a:blip r:embed="rId2"/>
          <a:stretch/>
        </p:blipFill>
        <p:spPr>
          <a:xfrm>
            <a:off x="9414000" y="5902200"/>
            <a:ext cx="2385000" cy="714960"/>
          </a:xfrm>
          <a:prstGeom prst="rect">
            <a:avLst/>
          </a:prstGeom>
          <a:ln w="0">
            <a:noFill/>
          </a:ln>
        </p:spPr>
      </p:pic>
      <p:sp>
        <p:nvSpPr>
          <p:cNvPr id="87" name="TextBox 8"/>
          <p:cNvSpPr/>
          <p:nvPr/>
        </p:nvSpPr>
        <p:spPr>
          <a:xfrm>
            <a:off x="3992760" y="1947240"/>
            <a:ext cx="3989520" cy="9126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5400" spc="-1" strike="noStrike">
                <a:solidFill>
                  <a:srgbClr val="ffffff"/>
                </a:solidFill>
                <a:latin typeface="Filson Pro Medium"/>
                <a:ea typeface="DejaVu Sans"/>
              </a:rPr>
              <a:t>QualityKiosk</a:t>
            </a:r>
            <a:endParaRPr b="0" lang="en-IN" sz="5400" spc="-1" strike="noStrike">
              <a:solidFill>
                <a:srgbClr val="000000"/>
              </a:solidFill>
              <a:latin typeface="Arial"/>
            </a:endParaRPr>
          </a:p>
        </p:txBody>
      </p:sp>
      <p:sp>
        <p:nvSpPr>
          <p:cNvPr id="88" name="TextBox 64"/>
          <p:cNvSpPr/>
          <p:nvPr/>
        </p:nvSpPr>
        <p:spPr>
          <a:xfrm>
            <a:off x="3082320" y="3113280"/>
            <a:ext cx="6026400" cy="1551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50000"/>
              </a:lnSpc>
              <a:tabLst>
                <a:tab algn="l" pos="0"/>
              </a:tabLst>
            </a:pPr>
            <a:r>
              <a:rPr b="1" lang="en-US" sz="3200" spc="-1" strike="noStrike">
                <a:solidFill>
                  <a:srgbClr val="ffffff"/>
                </a:solidFill>
                <a:latin typeface="Calibri Light"/>
                <a:ea typeface="DejaVu Sans"/>
              </a:rPr>
              <a:t>AU Bank | Customer Onboarding| </a:t>
            </a:r>
            <a:endParaRPr b="0" lang="en-IN" sz="3200" spc="-1" strike="noStrike">
              <a:solidFill>
                <a:srgbClr val="000000"/>
              </a:solidFill>
              <a:latin typeface="Arial"/>
            </a:endParaRPr>
          </a:p>
          <a:p>
            <a:pPr algn="ctr">
              <a:lnSpc>
                <a:spcPct val="150000"/>
              </a:lnSpc>
              <a:tabLst>
                <a:tab algn="l" pos="0"/>
              </a:tabLst>
            </a:pPr>
            <a:r>
              <a:rPr b="1" lang="en-US" sz="3200" spc="-1" strike="noStrike">
                <a:solidFill>
                  <a:srgbClr val="ffffff"/>
                </a:solidFill>
                <a:latin typeface="Calibri Light"/>
                <a:ea typeface="DejaVu Sans"/>
              </a:rPr>
              <a:t>Performance Testing Closure Report</a:t>
            </a:r>
            <a:endParaRPr b="0" lang="en-IN" sz="3200" spc="-1" strike="noStrike">
              <a:solidFill>
                <a:srgbClr val="000000"/>
              </a:solidFill>
              <a:latin typeface="Arial"/>
            </a:endParaRPr>
          </a:p>
        </p:txBody>
      </p:sp>
    </p:spTree>
  </p:cSld>
  <p:transition spd="med">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02"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03"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04"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05"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000" spc="-1" strike="noStrike">
                <a:solidFill>
                  <a:srgbClr val="292663"/>
                </a:solidFill>
                <a:latin typeface="Filson Pro Medium"/>
              </a:rPr>
              <a:t>Detailed Status – Report 5</a:t>
            </a:r>
            <a:endParaRPr b="0" lang="en-IN" sz="4000" spc="-1" strike="noStrike">
              <a:solidFill>
                <a:srgbClr val="000000"/>
              </a:solidFill>
              <a:latin typeface="Arial"/>
            </a:endParaRPr>
          </a:p>
        </p:txBody>
      </p:sp>
      <p:sp>
        <p:nvSpPr>
          <p:cNvPr id="206" name="Google Shape;244;g1048e09a8ef_0_6"/>
          <p:cNvSpPr/>
          <p:nvPr/>
        </p:nvSpPr>
        <p:spPr>
          <a:xfrm>
            <a:off x="8073000" y="1201680"/>
            <a:ext cx="312768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6.</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Reported Performance/Functional Issues</a:t>
            </a:r>
            <a:endParaRPr b="0" lang="en-IN" sz="1200" spc="-1" strike="noStrike">
              <a:solidFill>
                <a:srgbClr val="ffffff"/>
              </a:solidFill>
              <a:latin typeface="Arial"/>
            </a:endParaRPr>
          </a:p>
        </p:txBody>
      </p:sp>
      <p:sp>
        <p:nvSpPr>
          <p:cNvPr id="207" name="Google Shape;245;g1048e09a8ef_0_6"/>
          <p:cNvSpPr/>
          <p:nvPr/>
        </p:nvSpPr>
        <p:spPr>
          <a:xfrm>
            <a:off x="8073000" y="1483200"/>
            <a:ext cx="3881880" cy="194148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343080" indent="-343080">
              <a:lnSpc>
                <a:spcPct val="100000"/>
              </a:lnSpc>
              <a:buClr>
                <a:srgbClr val="292663"/>
              </a:buClr>
              <a:buFont typeface="Symbol"/>
              <a:buChar char=""/>
              <a:tabLst>
                <a:tab algn="l" pos="457200"/>
              </a:tabLst>
            </a:pPr>
            <a:r>
              <a:rPr b="1" lang="en-IN" sz="1000" spc="-1" strike="noStrike">
                <a:solidFill>
                  <a:srgbClr val="292663"/>
                </a:solidFill>
                <a:latin typeface="Calibri"/>
                <a:ea typeface="DejaVu Sans"/>
              </a:rPr>
              <a:t>No errors observed during steady state </a:t>
            </a:r>
            <a:endParaRPr b="0" lang="en-IN" sz="1000" spc="-1" strike="noStrike">
              <a:solidFill>
                <a:srgbClr val="000000"/>
              </a:solidFill>
              <a:latin typeface="Arial"/>
            </a:endParaRPr>
          </a:p>
          <a:p>
            <a:pPr marL="343080" indent="-343080">
              <a:lnSpc>
                <a:spcPct val="100000"/>
              </a:lnSpc>
              <a:buClr>
                <a:srgbClr val="ff0000"/>
              </a:buClr>
              <a:buFont typeface="Symbol"/>
              <a:buChar char=""/>
              <a:tabLst>
                <a:tab algn="l" pos="457200"/>
              </a:tabLst>
            </a:pPr>
            <a:r>
              <a:rPr b="1" lang="en-IN" sz="1000" spc="-1" strike="noStrike">
                <a:solidFill>
                  <a:srgbClr val="ff0000"/>
                </a:solidFill>
                <a:latin typeface="Calibri"/>
                <a:ea typeface="Aptos"/>
              </a:rPr>
              <a:t>0.05% errors observed during ramp-up and ramp-down</a:t>
            </a:r>
            <a:endParaRPr b="0" lang="en-IN" sz="1000" spc="-1" strike="noStrike">
              <a:solidFill>
                <a:srgbClr val="000000"/>
              </a:solidFill>
              <a:latin typeface="Arial"/>
            </a:endParaRPr>
          </a:p>
          <a:p>
            <a:pPr lvl="1" marL="743040" indent="-285840">
              <a:lnSpc>
                <a:spcPct val="100000"/>
              </a:lnSpc>
              <a:buClr>
                <a:srgbClr val="292663"/>
              </a:buClr>
              <a:buFont typeface="Courier New"/>
              <a:buChar char="o"/>
              <a:tabLst>
                <a:tab algn="l" pos="914400"/>
              </a:tabLst>
            </a:pPr>
            <a:r>
              <a:rPr b="1" lang="en-IN" sz="1000" spc="-1" strike="noStrike">
                <a:solidFill>
                  <a:srgbClr val="292663"/>
                </a:solidFill>
                <a:latin typeface="Calibri"/>
                <a:ea typeface="Aptos"/>
              </a:rPr>
              <a:t>HTTP-502 Bad Gateway</a:t>
            </a:r>
            <a:endParaRPr b="0" lang="en-IN" sz="1000" spc="-1" strike="noStrike">
              <a:solidFill>
                <a:srgbClr val="000000"/>
              </a:solidFill>
              <a:latin typeface="Arial"/>
            </a:endParaRPr>
          </a:p>
          <a:p>
            <a:pPr lvl="1" marL="743040" indent="-285840">
              <a:lnSpc>
                <a:spcPct val="100000"/>
              </a:lnSpc>
              <a:buClr>
                <a:srgbClr val="292663"/>
              </a:buClr>
              <a:buFont typeface="Courier New"/>
              <a:buChar char="o"/>
              <a:tabLst>
                <a:tab algn="l" pos="914400"/>
              </a:tabLst>
            </a:pPr>
            <a:r>
              <a:rPr b="1" lang="en-IN" sz="1000" spc="-1" strike="noStrike">
                <a:solidFill>
                  <a:srgbClr val="292663"/>
                </a:solidFill>
                <a:latin typeface="Calibri"/>
                <a:ea typeface="Aptos"/>
              </a:rPr>
              <a:t>Admin portal backend error during POD termination</a:t>
            </a:r>
            <a:endParaRPr b="0" lang="en-IN" sz="1000" spc="-1" strike="noStrike">
              <a:solidFill>
                <a:srgbClr val="000000"/>
              </a:solidFill>
              <a:latin typeface="Arial"/>
            </a:endParaRPr>
          </a:p>
          <a:p>
            <a:pPr lvl="1" marL="743040" indent="-285840">
              <a:lnSpc>
                <a:spcPct val="100000"/>
              </a:lnSpc>
              <a:buClr>
                <a:srgbClr val="292663"/>
              </a:buClr>
              <a:buFont typeface="Courier New"/>
              <a:buChar char="o"/>
              <a:tabLst>
                <a:tab algn="l" pos="914400"/>
              </a:tabLst>
            </a:pPr>
            <a:r>
              <a:rPr b="1" lang="en-IN" sz="1000" spc="-1" strike="noStrike">
                <a:solidFill>
                  <a:srgbClr val="292663"/>
                </a:solidFill>
                <a:latin typeface="Calibri"/>
                <a:ea typeface="Aptos"/>
              </a:rPr>
              <a:t>Workflow manager error during POD termination</a:t>
            </a:r>
            <a:endParaRPr b="0" lang="en-IN" sz="1000" spc="-1" strike="noStrike">
              <a:solidFill>
                <a:srgbClr val="000000"/>
              </a:solidFill>
              <a:latin typeface="Arial"/>
            </a:endParaRPr>
          </a:p>
        </p:txBody>
      </p:sp>
      <p:sp>
        <p:nvSpPr>
          <p:cNvPr id="208" name="Google Shape;244;g1048e09a8ef_0_6"/>
          <p:cNvSpPr/>
          <p:nvPr/>
        </p:nvSpPr>
        <p:spPr>
          <a:xfrm>
            <a:off x="8087040" y="3633840"/>
            <a:ext cx="198576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7.</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Point of Action post run</a:t>
            </a:r>
            <a:endParaRPr b="0" lang="en-IN" sz="1200" spc="-1" strike="noStrike">
              <a:solidFill>
                <a:srgbClr val="ffffff"/>
              </a:solidFill>
              <a:latin typeface="Arial"/>
            </a:endParaRPr>
          </a:p>
        </p:txBody>
      </p:sp>
      <p:sp>
        <p:nvSpPr>
          <p:cNvPr id="209" name="Google Shape;245;g1048e09a8ef_0_6"/>
          <p:cNvSpPr/>
          <p:nvPr/>
        </p:nvSpPr>
        <p:spPr>
          <a:xfrm>
            <a:off x="8082720" y="3931920"/>
            <a:ext cx="3872160" cy="229572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85680">
              <a:lnSpc>
                <a:spcPct val="100000"/>
              </a:lnSpc>
              <a:spcBef>
                <a:spcPts val="601"/>
              </a:spcBef>
              <a:tabLst>
                <a:tab algn="l" pos="185760"/>
              </a:tabLst>
            </a:pPr>
            <a:r>
              <a:rPr b="1" lang="en-US" sz="1200" spc="-1" strike="noStrike">
                <a:solidFill>
                  <a:schemeClr val="dk1"/>
                </a:solidFill>
                <a:latin typeface="Calibri"/>
                <a:ea typeface="DejaVu Sans"/>
              </a:rPr>
              <a:t>Post application tuning, QK team to execute Endurance tests to check the application behavior (mostly Memory leak) with 50% user load for prolong run duration. </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Application Scalability Test with 2000 users for 4 hours with a smaller number of pods.</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Set up comprehensive monitoring and alerting systems to promptly detect any issues that may arise post-deployment.</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Application Endurance Test post successful completion of Load and Stress test</a:t>
            </a:r>
            <a:endParaRPr b="0" lang="en-IN" sz="1200" spc="-1" strike="noStrike">
              <a:solidFill>
                <a:srgbClr val="000000"/>
              </a:solidFill>
              <a:latin typeface="Arial"/>
            </a:endParaRPr>
          </a:p>
        </p:txBody>
      </p:sp>
      <p:sp>
        <p:nvSpPr>
          <p:cNvPr id="210" name="Google Shape;234;p4"/>
          <p:cNvSpPr/>
          <p:nvPr/>
        </p:nvSpPr>
        <p:spPr>
          <a:xfrm>
            <a:off x="236160" y="1167120"/>
            <a:ext cx="2158920" cy="30600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5.</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Key Test Observations</a:t>
            </a:r>
            <a:endParaRPr b="0" lang="en-IN" sz="1200" spc="-1" strike="noStrike">
              <a:solidFill>
                <a:srgbClr val="ffffff"/>
              </a:solidFill>
              <a:latin typeface="Arial"/>
            </a:endParaRPr>
          </a:p>
        </p:txBody>
      </p:sp>
      <p:sp>
        <p:nvSpPr>
          <p:cNvPr id="211" name="Google Shape;231;p4"/>
          <p:cNvSpPr/>
          <p:nvPr/>
        </p:nvSpPr>
        <p:spPr>
          <a:xfrm>
            <a:off x="242640" y="1483200"/>
            <a:ext cx="7794360" cy="474408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50000"/>
              </a:lnSpc>
              <a:spcAft>
                <a:spcPts val="601"/>
              </a:spcAft>
            </a:pPr>
            <a:endParaRPr b="1" i="1" lang="en-US" sz="1200" spc="-1" strike="noStrike">
              <a:solidFill>
                <a:schemeClr val="dk1"/>
              </a:solidFill>
              <a:latin typeface="Calibri"/>
              <a:ea typeface="DejaVu Sans"/>
            </a:endParaRPr>
          </a:p>
        </p:txBody>
      </p:sp>
      <p:sp>
        <p:nvSpPr>
          <p:cNvPr id="212" name="Google Shape;233;p4"/>
          <p:cNvSpPr/>
          <p:nvPr/>
        </p:nvSpPr>
        <p:spPr>
          <a:xfrm>
            <a:off x="343800" y="1607400"/>
            <a:ext cx="5526000" cy="306000"/>
          </a:xfrm>
          <a:prstGeom prst="rect">
            <a:avLst/>
          </a:prstGeom>
          <a:noFill/>
          <a:ln w="9525">
            <a:noFill/>
          </a:ln>
        </p:spPr>
        <p:style>
          <a:lnRef idx="0"/>
          <a:fillRef idx="0"/>
          <a:effectRef idx="0"/>
          <a:fontRef idx="minor"/>
        </p:style>
        <p:txBody>
          <a:bodyPr lIns="89640" rIns="89640" tIns="44640" bIns="44640" anchor="ctr">
            <a:noAutofit/>
          </a:bodyPr>
          <a:p>
            <a:pPr marL="171360" indent="-171360">
              <a:lnSpc>
                <a:spcPct val="100000"/>
              </a:lnSpc>
              <a:buClr>
                <a:srgbClr val="292663"/>
              </a:buClr>
              <a:buFont typeface="Wingdings" charset="2"/>
              <a:buChar char=""/>
            </a:pPr>
            <a:r>
              <a:rPr b="0" lang="en-US" sz="1200" spc="-1" strike="noStrike">
                <a:solidFill>
                  <a:schemeClr val="dk1"/>
                </a:solidFill>
                <a:latin typeface="Calibri"/>
                <a:ea typeface="DejaVu Sans"/>
              </a:rPr>
              <a:t>Stress test execution with 4000 users</a:t>
            </a:r>
            <a:endParaRPr b="0" lang="en-IN" sz="1200" spc="-1" strike="noStrike">
              <a:solidFill>
                <a:srgbClr val="000000"/>
              </a:solidFill>
              <a:latin typeface="Arial"/>
            </a:endParaRPr>
          </a:p>
        </p:txBody>
      </p:sp>
      <p:pic>
        <p:nvPicPr>
          <p:cNvPr id="213" name="1736329747173" descr=""/>
          <p:cNvPicPr/>
          <p:nvPr/>
        </p:nvPicPr>
        <p:blipFill>
          <a:blip r:embed="rId1"/>
          <a:stretch/>
        </p:blipFill>
        <p:spPr>
          <a:xfrm>
            <a:off x="351720" y="1901160"/>
            <a:ext cx="7576560" cy="3657240"/>
          </a:xfrm>
          <a:prstGeom prst="rect">
            <a:avLst/>
          </a:prstGeom>
          <a:ln w="9525">
            <a:solidFill>
              <a:srgbClr val="000000"/>
            </a:solidFill>
            <a:miter/>
          </a:ln>
        </p:spPr>
      </p:pic>
      <p:graphicFrame>
        <p:nvGraphicFramePr>
          <p:cNvPr id="214" name="Object 2"/>
          <p:cNvGraphicFramePr/>
          <p:nvPr/>
        </p:nvGraphicFramePr>
        <p:xfrm>
          <a:off x="7014960" y="5591520"/>
          <a:ext cx="913320" cy="770400"/>
        </p:xfrm>
        <a:graphic>
          <a:graphicData uri="http://schemas.openxmlformats.org/presentationml/2006/ole">
            <p:oleObj showAsIcon="1" progId="Excel.Sheet.12" r:id="rId2" spid="">
              <p:embed/>
              <p:pic>
                <p:nvPicPr>
                  <p:cNvPr id="215" name="Object 2" descr=""/>
                  <p:cNvPicPr/>
                  <p:nvPr/>
                </p:nvPicPr>
                <p:blipFill>
                  <a:blip r:embed="rId3"/>
                  <a:stretch/>
                </p:blipFill>
                <p:spPr>
                  <a:xfrm>
                    <a:off x="7014960" y="5591520"/>
                    <a:ext cx="913320" cy="770400"/>
                  </a:xfrm>
                  <a:prstGeom prst="rect">
                    <a:avLst/>
                  </a:prstGeom>
                  <a:ln w="0">
                    <a:noFill/>
                  </a:ln>
                </p:spPr>
              </p:pic>
            </p:oleObj>
          </a:graphicData>
        </a:graphic>
      </p:graphicFrame>
    </p:spTree>
  </p:cSld>
  <p:transition spd="med">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17"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18"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19"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20"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000" spc="-1" strike="noStrike">
                <a:solidFill>
                  <a:srgbClr val="292663"/>
                </a:solidFill>
                <a:latin typeface="Filson Pro Medium"/>
              </a:rPr>
              <a:t>Detailed Status – Report 6</a:t>
            </a:r>
            <a:endParaRPr b="0" lang="en-IN" sz="4000" spc="-1" strike="noStrike">
              <a:solidFill>
                <a:srgbClr val="000000"/>
              </a:solidFill>
              <a:latin typeface="Arial"/>
            </a:endParaRPr>
          </a:p>
        </p:txBody>
      </p:sp>
      <p:sp>
        <p:nvSpPr>
          <p:cNvPr id="221" name="Google Shape;244;g1048e09a8ef_0_6"/>
          <p:cNvSpPr/>
          <p:nvPr/>
        </p:nvSpPr>
        <p:spPr>
          <a:xfrm>
            <a:off x="7819560" y="1183680"/>
            <a:ext cx="314496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6.</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Reported Performance/Functional Issues</a:t>
            </a:r>
            <a:endParaRPr b="0" lang="en-IN" sz="1200" spc="-1" strike="noStrike">
              <a:solidFill>
                <a:srgbClr val="ffffff"/>
              </a:solidFill>
              <a:latin typeface="Arial"/>
            </a:endParaRPr>
          </a:p>
        </p:txBody>
      </p:sp>
      <p:sp>
        <p:nvSpPr>
          <p:cNvPr id="222" name="Google Shape;245;g1048e09a8ef_0_6"/>
          <p:cNvSpPr/>
          <p:nvPr/>
        </p:nvSpPr>
        <p:spPr>
          <a:xfrm>
            <a:off x="7823160" y="1483200"/>
            <a:ext cx="4131360" cy="194148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343080" indent="-343080">
              <a:lnSpc>
                <a:spcPct val="100000"/>
              </a:lnSpc>
              <a:buClr>
                <a:srgbClr val="ff0000"/>
              </a:buClr>
              <a:buFont typeface="Symbol"/>
              <a:buChar char=""/>
              <a:tabLst>
                <a:tab algn="l" pos="457200"/>
              </a:tabLst>
            </a:pPr>
            <a:r>
              <a:rPr b="1" lang="en-IN" sz="1000" spc="-1" strike="noStrike">
                <a:solidFill>
                  <a:srgbClr val="ff0000"/>
                </a:solidFill>
                <a:latin typeface="Calibri"/>
                <a:ea typeface="DejaVu Sans"/>
              </a:rPr>
              <a:t>No </a:t>
            </a:r>
            <a:r>
              <a:rPr b="1" lang="en-IN" sz="1000" spc="-1" strike="noStrike">
                <a:solidFill>
                  <a:srgbClr val="292663"/>
                </a:solidFill>
                <a:latin typeface="Calibri"/>
                <a:ea typeface="DejaVu Sans"/>
              </a:rPr>
              <a:t>errors observed during entire steady state duration for 5hrs.</a:t>
            </a:r>
            <a:endParaRPr b="0" lang="en-IN" sz="1000" spc="-1" strike="noStrike">
              <a:solidFill>
                <a:srgbClr val="000000"/>
              </a:solidFill>
              <a:latin typeface="Arial"/>
            </a:endParaRPr>
          </a:p>
          <a:p>
            <a:pPr marL="343080" indent="-343080">
              <a:lnSpc>
                <a:spcPct val="100000"/>
              </a:lnSpc>
              <a:buClr>
                <a:srgbClr val="292663"/>
              </a:buClr>
              <a:buFont typeface="Symbol"/>
              <a:buChar char=""/>
              <a:tabLst>
                <a:tab algn="l" pos="457200"/>
              </a:tabLst>
            </a:pPr>
            <a:r>
              <a:rPr b="1" lang="en-IN" sz="1000" spc="-1" strike="noStrike">
                <a:solidFill>
                  <a:srgbClr val="292663"/>
                </a:solidFill>
                <a:latin typeface="Calibri"/>
                <a:ea typeface="DejaVu Sans"/>
              </a:rPr>
              <a:t>No issues with memory have been observed.</a:t>
            </a:r>
            <a:endParaRPr b="0" lang="en-IN" sz="1000" spc="-1" strike="noStrike">
              <a:solidFill>
                <a:srgbClr val="000000"/>
              </a:solidFill>
              <a:latin typeface="Arial"/>
            </a:endParaRPr>
          </a:p>
        </p:txBody>
      </p:sp>
      <p:sp>
        <p:nvSpPr>
          <p:cNvPr id="223" name="Google Shape;244;g1048e09a8ef_0_6"/>
          <p:cNvSpPr/>
          <p:nvPr/>
        </p:nvSpPr>
        <p:spPr>
          <a:xfrm>
            <a:off x="7833600" y="3633120"/>
            <a:ext cx="217296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7.</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Point of Action post run</a:t>
            </a:r>
            <a:endParaRPr b="0" lang="en-IN" sz="1200" spc="-1" strike="noStrike">
              <a:solidFill>
                <a:srgbClr val="ffffff"/>
              </a:solidFill>
              <a:latin typeface="Arial"/>
            </a:endParaRPr>
          </a:p>
        </p:txBody>
      </p:sp>
      <p:sp>
        <p:nvSpPr>
          <p:cNvPr id="224" name="Google Shape;245;g1048e09a8ef_0_6"/>
          <p:cNvSpPr/>
          <p:nvPr/>
        </p:nvSpPr>
        <p:spPr>
          <a:xfrm>
            <a:off x="7833600" y="3931920"/>
            <a:ext cx="4120920" cy="229572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85680">
              <a:lnSpc>
                <a:spcPct val="100000"/>
              </a:lnSpc>
              <a:spcBef>
                <a:spcPts val="601"/>
              </a:spcBef>
              <a:tabLst>
                <a:tab algn="l" pos="185760"/>
              </a:tabLst>
            </a:pPr>
            <a:r>
              <a:rPr b="1" lang="en-US" sz="1200" spc="-1" strike="noStrike">
                <a:solidFill>
                  <a:schemeClr val="dk1"/>
                </a:solidFill>
                <a:latin typeface="Calibri"/>
                <a:ea typeface="DejaVu Sans"/>
              </a:rPr>
              <a:t>Post application tuning, QK team to execute Endurance tests to check the application behavior (mostly Memory leak) with 50% user load for prolong run duration. </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Application Scalability Test with 2000 users for 4 hours with a smaller number of pods.</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Set up comprehensive monitoring and alerting systems to promptly detect any issues that may arise post-deployment.</a:t>
            </a:r>
            <a:endParaRPr b="0" lang="en-IN" sz="1200" spc="-1" strike="noStrike">
              <a:solidFill>
                <a:srgbClr val="000000"/>
              </a:solidFill>
              <a:latin typeface="Arial"/>
            </a:endParaRPr>
          </a:p>
        </p:txBody>
      </p:sp>
      <p:sp>
        <p:nvSpPr>
          <p:cNvPr id="225" name="Google Shape;234;p4"/>
          <p:cNvSpPr/>
          <p:nvPr/>
        </p:nvSpPr>
        <p:spPr>
          <a:xfrm>
            <a:off x="236160" y="1176120"/>
            <a:ext cx="2158920" cy="30600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5.</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Key Test Observations</a:t>
            </a:r>
            <a:endParaRPr b="0" lang="en-IN" sz="1200" spc="-1" strike="noStrike">
              <a:solidFill>
                <a:srgbClr val="ffffff"/>
              </a:solidFill>
              <a:latin typeface="Arial"/>
            </a:endParaRPr>
          </a:p>
        </p:txBody>
      </p:sp>
      <p:sp>
        <p:nvSpPr>
          <p:cNvPr id="226" name="Google Shape;231;p4"/>
          <p:cNvSpPr/>
          <p:nvPr/>
        </p:nvSpPr>
        <p:spPr>
          <a:xfrm>
            <a:off x="242640" y="1483200"/>
            <a:ext cx="7545600" cy="474408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50000"/>
              </a:lnSpc>
              <a:spcAft>
                <a:spcPts val="601"/>
              </a:spcAft>
            </a:pPr>
            <a:endParaRPr b="1" i="1" lang="en-US" sz="1200" spc="-1" strike="noStrike">
              <a:solidFill>
                <a:schemeClr val="dk1"/>
              </a:solidFill>
              <a:latin typeface="Calibri"/>
              <a:ea typeface="DejaVu Sans"/>
            </a:endParaRPr>
          </a:p>
        </p:txBody>
      </p:sp>
      <p:sp>
        <p:nvSpPr>
          <p:cNvPr id="227" name="Google Shape;233;p4"/>
          <p:cNvSpPr/>
          <p:nvPr/>
        </p:nvSpPr>
        <p:spPr>
          <a:xfrm>
            <a:off x="343800" y="1607400"/>
            <a:ext cx="5526000" cy="306000"/>
          </a:xfrm>
          <a:prstGeom prst="rect">
            <a:avLst/>
          </a:prstGeom>
          <a:noFill/>
          <a:ln w="9525">
            <a:noFill/>
          </a:ln>
        </p:spPr>
        <p:style>
          <a:lnRef idx="0"/>
          <a:fillRef idx="0"/>
          <a:effectRef idx="0"/>
          <a:fontRef idx="minor"/>
        </p:style>
        <p:txBody>
          <a:bodyPr lIns="89640" rIns="89640" tIns="44640" bIns="44640" anchor="ctr">
            <a:noAutofit/>
          </a:bodyPr>
          <a:p>
            <a:pPr marL="171360" indent="-171360">
              <a:lnSpc>
                <a:spcPct val="100000"/>
              </a:lnSpc>
              <a:buClr>
                <a:srgbClr val="292663"/>
              </a:buClr>
              <a:buFont typeface="Wingdings" charset="2"/>
              <a:buChar char=""/>
            </a:pPr>
            <a:r>
              <a:rPr b="0" lang="en-US" sz="1200" spc="-1" strike="noStrike">
                <a:solidFill>
                  <a:schemeClr val="dk1"/>
                </a:solidFill>
                <a:latin typeface="Calibri"/>
                <a:ea typeface="DejaVu Sans"/>
              </a:rPr>
              <a:t>Endurance test execution with 2000 users</a:t>
            </a:r>
            <a:endParaRPr b="0" lang="en-IN" sz="1200" spc="-1" strike="noStrike">
              <a:solidFill>
                <a:srgbClr val="000000"/>
              </a:solidFill>
              <a:latin typeface="Arial"/>
            </a:endParaRPr>
          </a:p>
        </p:txBody>
      </p:sp>
      <p:pic>
        <p:nvPicPr>
          <p:cNvPr id="228" name="img-4464423202536347501736418923504" descr=""/>
          <p:cNvPicPr/>
          <p:nvPr/>
        </p:nvPicPr>
        <p:blipFill>
          <a:blip r:embed="rId1"/>
          <a:stretch/>
        </p:blipFill>
        <p:spPr>
          <a:xfrm>
            <a:off x="343800" y="1896480"/>
            <a:ext cx="7444440" cy="3582720"/>
          </a:xfrm>
          <a:prstGeom prst="rect">
            <a:avLst/>
          </a:prstGeom>
          <a:ln w="0">
            <a:noFill/>
          </a:ln>
        </p:spPr>
      </p:pic>
      <p:graphicFrame>
        <p:nvGraphicFramePr>
          <p:cNvPr id="229" name="Object 2"/>
          <p:cNvGraphicFramePr/>
          <p:nvPr/>
        </p:nvGraphicFramePr>
        <p:xfrm>
          <a:off x="6847560" y="5555880"/>
          <a:ext cx="913320" cy="770400"/>
        </p:xfrm>
        <a:graphic>
          <a:graphicData uri="http://schemas.openxmlformats.org/presentationml/2006/ole">
            <p:oleObj showAsIcon="1" progId="Excel.Sheet.12" r:id="rId2" spid="">
              <p:embed/>
              <p:pic>
                <p:nvPicPr>
                  <p:cNvPr id="230" name="Object 2" descr=""/>
                  <p:cNvPicPr/>
                  <p:nvPr/>
                </p:nvPicPr>
                <p:blipFill>
                  <a:blip r:embed="rId3"/>
                  <a:stretch/>
                </p:blipFill>
                <p:spPr>
                  <a:xfrm>
                    <a:off x="6847560" y="5555880"/>
                    <a:ext cx="913320" cy="770400"/>
                  </a:xfrm>
                  <a:prstGeom prst="rect">
                    <a:avLst/>
                  </a:prstGeom>
                  <a:ln w="0">
                    <a:noFill/>
                  </a:ln>
                </p:spPr>
              </p:pic>
            </p:oleObj>
          </a:graphicData>
        </a:graphic>
      </p:graphicFrame>
    </p:spTree>
  </p:cSld>
  <p:transition spd="med">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Picture Placeholder 2" descr=""/>
          <p:cNvPicPr/>
          <p:nvPr/>
        </p:nvPicPr>
        <p:blipFill>
          <a:blip r:embed="rId1"/>
          <a:srcRect l="-669316" t="-457166" r="-669316" b="-457166"/>
          <a:stretch/>
        </p:blipFill>
        <p:spPr>
          <a:xfrm>
            <a:off x="0" y="0"/>
            <a:ext cx="12191040" cy="6856920"/>
          </a:xfrm>
          <a:prstGeom prst="rect">
            <a:avLst/>
          </a:prstGeom>
          <a:ln w="0">
            <a:noFill/>
          </a:ln>
        </p:spPr>
      </p:pic>
      <p:sp>
        <p:nvSpPr>
          <p:cNvPr id="232" name="Rectangle 8"/>
          <p:cNvSpPr/>
          <p:nvPr/>
        </p:nvSpPr>
        <p:spPr>
          <a:xfrm>
            <a:off x="0" y="0"/>
            <a:ext cx="12191040" cy="6856920"/>
          </a:xfrm>
          <a:prstGeom prst="rect">
            <a:avLst/>
          </a:prstGeom>
          <a:solidFill>
            <a:schemeClr val="bg2">
              <a:lumMod val="95000"/>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D" sz="1800" spc="-1" strike="noStrike">
              <a:solidFill>
                <a:schemeClr val="lt1"/>
              </a:solidFill>
              <a:latin typeface="Filson Pro Regular"/>
              <a:ea typeface="DejaVu Sans"/>
            </a:endParaRPr>
          </a:p>
        </p:txBody>
      </p:sp>
      <p:sp>
        <p:nvSpPr>
          <p:cNvPr id="233" name="TextBox 9"/>
          <p:cNvSpPr/>
          <p:nvPr/>
        </p:nvSpPr>
        <p:spPr>
          <a:xfrm>
            <a:off x="967680" y="3148200"/>
            <a:ext cx="10255320" cy="851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5000" spc="-1" strike="noStrike">
                <a:solidFill>
                  <a:srgbClr val="ffc000"/>
                </a:solidFill>
                <a:latin typeface="Filson Pro Medium"/>
                <a:ea typeface="DejaVu Sans"/>
              </a:rPr>
              <a:t>ROI – Performance Testing</a:t>
            </a:r>
            <a:endParaRPr b="0" lang="en-IN" sz="5000" spc="-1" strike="noStrike">
              <a:solidFill>
                <a:srgbClr val="000000"/>
              </a:solidFill>
              <a:latin typeface="Arial"/>
            </a:endParaRPr>
          </a:p>
        </p:txBody>
      </p:sp>
      <p:grpSp>
        <p:nvGrpSpPr>
          <p:cNvPr id="234" name="Group 16"/>
          <p:cNvGrpSpPr/>
          <p:nvPr/>
        </p:nvGrpSpPr>
        <p:grpSpPr>
          <a:xfrm>
            <a:off x="4964040" y="4680"/>
            <a:ext cx="7227000" cy="2553120"/>
            <a:chOff x="4964040" y="4680"/>
            <a:chExt cx="7227000" cy="2553120"/>
          </a:xfrm>
        </p:grpSpPr>
        <p:sp>
          <p:nvSpPr>
            <p:cNvPr id="235" name="Freeform 8"/>
            <p:cNvSpPr/>
            <p:nvPr/>
          </p:nvSpPr>
          <p:spPr>
            <a:xfrm>
              <a:off x="4964040" y="4680"/>
              <a:ext cx="4294440" cy="2544840"/>
            </a:xfrm>
            <a:custGeom>
              <a:avLst/>
              <a:gdLst>
                <a:gd name="textAreaLeft" fmla="*/ 0 w 4294440"/>
                <a:gd name="textAreaRight" fmla="*/ 4295520 w 4294440"/>
                <a:gd name="textAreaTop" fmla="*/ 0 h 2544840"/>
                <a:gd name="textAreaBottom" fmla="*/ 2545920 h 254484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36" name="Freeform 9"/>
            <p:cNvSpPr/>
            <p:nvPr/>
          </p:nvSpPr>
          <p:spPr>
            <a:xfrm>
              <a:off x="6615000" y="4680"/>
              <a:ext cx="5576040" cy="2553120"/>
            </a:xfrm>
            <a:custGeom>
              <a:avLst/>
              <a:gdLst>
                <a:gd name="textAreaLeft" fmla="*/ 0 w 5576040"/>
                <a:gd name="textAreaRight" fmla="*/ 5577120 w 5576040"/>
                <a:gd name="textAreaTop" fmla="*/ 0 h 2553120"/>
                <a:gd name="textAreaBottom" fmla="*/ 2554200 h 255312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grpSp>
      <p:sp>
        <p:nvSpPr>
          <p:cNvPr id="237"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38"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Tree>
  </p:cSld>
  <p:transition spd="med">
    <p:fade/>
  </p:transition>
  <p:timing>
    <p:tnLst>
      <p:par>
        <p:cTn id="53" dur="indefinite" restart="never" nodeType="tmRoot">
          <p:childTnLst>
            <p:seq>
              <p:cTn id="54" dur="indefinite" nodeType="mainSeq">
                <p:childTnLst>
                  <p:par>
                    <p:cTn id="55" nodeType="clickEffect" fill="hold">
                      <p:stCondLst>
                        <p:cond delay="0"/>
                      </p:stCondLst>
                      <p:childTnLst>
                        <p:par>
                          <p:cTn id="56" nodeType="withEffect" fill="hold">
                            <p:stCondLst>
                              <p:cond delay="0"/>
                            </p:stCondLst>
                            <p:childTnLst>
                              <p:par>
                                <p:cTn id="57" nodeType="withEffect" fill="hold" presetClass="entr" presetID="10">
                                  <p:stCondLst>
                                    <p:cond delay="0"/>
                                  </p:stCondLst>
                                  <p:childTnLst>
                                    <p:set>
                                      <p:cBhvr>
                                        <p:cTn id="58" dur="1" fill="hold">
                                          <p:stCondLst>
                                            <p:cond delay="0"/>
                                          </p:stCondLst>
                                        </p:cTn>
                                        <p:tgtEl>
                                          <p:spTgt spid="233"/>
                                        </p:tgtEl>
                                        <p:attrNameLst>
                                          <p:attrName>style.visibility</p:attrName>
                                        </p:attrNameLst>
                                      </p:cBhvr>
                                      <p:to>
                                        <p:strVal val="visible"/>
                                      </p:to>
                                    </p:set>
                                    <p:animEffect filter="fade" transition="in">
                                      <p:cBhvr additive="repl">
                                        <p:cTn id="59"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40"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41"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42"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43"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rmAutofit fontScale="71000"/>
          </a:bodyPr>
          <a:p>
            <a:pPr indent="0" algn="ctr">
              <a:lnSpc>
                <a:spcPct val="100000"/>
              </a:lnSpc>
              <a:buNone/>
              <a:tabLst>
                <a:tab algn="l" pos="0"/>
              </a:tabLst>
            </a:pPr>
            <a:r>
              <a:rPr b="1" lang="en-US" sz="4000" spc="-1" strike="noStrike">
                <a:solidFill>
                  <a:srgbClr val="292663"/>
                </a:solidFill>
                <a:latin typeface="Filson Pro Medium"/>
              </a:rPr>
              <a:t>Performance Testing Journey</a:t>
            </a:r>
            <a:endParaRPr b="0" lang="en-IN" sz="4000" spc="-1" strike="noStrike">
              <a:solidFill>
                <a:srgbClr val="000000"/>
              </a:solidFill>
              <a:latin typeface="Arial"/>
            </a:endParaRPr>
          </a:p>
        </p:txBody>
      </p:sp>
      <p:grpSp>
        <p:nvGrpSpPr>
          <p:cNvPr id="244" name="Google Shape;339;gf61168e2be_0_208"/>
          <p:cNvGrpSpPr/>
          <p:nvPr/>
        </p:nvGrpSpPr>
        <p:grpSpPr>
          <a:xfrm>
            <a:off x="1253160" y="1785960"/>
            <a:ext cx="9684720" cy="3934440"/>
            <a:chOff x="1253160" y="1785960"/>
            <a:chExt cx="9684720" cy="3934440"/>
          </a:xfrm>
        </p:grpSpPr>
        <p:sp>
          <p:nvSpPr>
            <p:cNvPr id="245" name="Google Shape;340;gf61168e2be_0_208"/>
            <p:cNvSpPr/>
            <p:nvPr/>
          </p:nvSpPr>
          <p:spPr>
            <a:xfrm>
              <a:off x="1253160" y="1785960"/>
              <a:ext cx="9684720" cy="3934080"/>
            </a:xfrm>
            <a:custGeom>
              <a:avLst/>
              <a:gdLst>
                <a:gd name="textAreaLeft" fmla="*/ 0 w 9684720"/>
                <a:gd name="textAreaRight" fmla="*/ 9685800 w 9684720"/>
                <a:gd name="textAreaTop" fmla="*/ 0 h 3934080"/>
                <a:gd name="textAreaBottom" fmla="*/ 3935160 h 3934080"/>
              </a:gdLst>
              <a:ahLst/>
              <a:rect l="textAreaLeft" t="textAreaTop" r="textAreaRight" b="textAreaBottom"/>
              <a:pathLst>
                <a:path w="120000" h="120000">
                  <a:moveTo>
                    <a:pt x="0" y="120000"/>
                  </a:moveTo>
                  <a:quadBezTo>
                    <a:pt x="20000" y="40000"/>
                    <a:pt x="101250" y="15000"/>
                  </a:quadBezTo>
                  <a:lnTo>
                    <a:pt x="100193" y="0"/>
                  </a:lnTo>
                  <a:lnTo>
                    <a:pt x="120000" y="24000"/>
                  </a:lnTo>
                  <a:lnTo>
                    <a:pt x="104419" y="60000"/>
                  </a:lnTo>
                  <a:lnTo>
                    <a:pt x="103362" y="45000"/>
                  </a:lnTo>
                  <a:quadBezTo>
                    <a:pt x="30000" y="55000"/>
                    <a:pt x="0" y="120000"/>
                  </a:quadBezTo>
                  <a:close/>
                </a:path>
              </a:pathLst>
            </a:custGeom>
            <a:solidFill>
              <a:srgbClr val="d7d1df"/>
            </a:solidFill>
            <a:ln w="9525">
              <a:solidFill>
                <a:srgbClr val="292663"/>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Arial"/>
              </a:endParaRPr>
            </a:p>
          </p:txBody>
        </p:sp>
        <p:sp>
          <p:nvSpPr>
            <p:cNvPr id="246" name="Google Shape;342;gf61168e2be_0_208"/>
            <p:cNvSpPr/>
            <p:nvPr/>
          </p:nvSpPr>
          <p:spPr>
            <a:xfrm>
              <a:off x="2459160" y="4782960"/>
              <a:ext cx="3112920" cy="937440"/>
            </a:xfrm>
            <a:prstGeom prst="rect">
              <a:avLst/>
            </a:prstGeom>
            <a:noFill/>
            <a:ln w="9525">
              <a:solidFill>
                <a:srgbClr val="292663">
                  <a:alpha val="0"/>
                </a:srgbClr>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Arial"/>
              </a:endParaRPr>
            </a:p>
          </p:txBody>
        </p:sp>
        <p:sp>
          <p:nvSpPr>
            <p:cNvPr id="247" name="Google Shape;344;gf61168e2be_0_208"/>
            <p:cNvSpPr/>
            <p:nvPr/>
          </p:nvSpPr>
          <p:spPr>
            <a:xfrm>
              <a:off x="3367800" y="4014000"/>
              <a:ext cx="273600" cy="219960"/>
            </a:xfrm>
            <a:prstGeom prst="ellipse">
              <a:avLst/>
            </a:prstGeom>
            <a:solidFill>
              <a:srgbClr val="ff0000"/>
            </a:solidFill>
            <a:ln w="0">
              <a:noFill/>
            </a:ln>
            <a:effectLst>
              <a:outerShdw blurRad="39960" dir="5400000" dist="23040" rotWithShape="0">
                <a:srgbClr val="000000">
                  <a:alpha val="33000"/>
                </a:srgbClr>
              </a:outerShdw>
            </a:effectLst>
          </p:spPr>
          <p:style>
            <a:lnRef idx="0"/>
            <a:fillRef idx="0"/>
            <a:effectRef idx="0"/>
            <a:fontRef idx="minor"/>
          </p:style>
          <p:txBody>
            <a:bodyPr lIns="90000" rIns="90000" tIns="77760" bIns="77760" anchor="ctr">
              <a:noAutofit/>
            </a:bodyPr>
            <a:p>
              <a:pPr>
                <a:lnSpc>
                  <a:spcPct val="100000"/>
                </a:lnSpc>
              </a:pPr>
              <a:endParaRPr b="0" lang="en-US" sz="1400" spc="-1" strike="noStrike">
                <a:solidFill>
                  <a:srgbClr val="000000"/>
                </a:solidFill>
                <a:latin typeface="Arial"/>
                <a:ea typeface="Arial"/>
              </a:endParaRPr>
            </a:p>
          </p:txBody>
        </p:sp>
        <p:sp>
          <p:nvSpPr>
            <p:cNvPr id="248" name="Google Shape;345;gf61168e2be_0_208"/>
            <p:cNvSpPr/>
            <p:nvPr/>
          </p:nvSpPr>
          <p:spPr>
            <a:xfrm>
              <a:off x="1794600" y="2729880"/>
              <a:ext cx="2611800" cy="833400"/>
            </a:xfrm>
            <a:prstGeom prst="rect">
              <a:avLst/>
            </a:prstGeom>
            <a:noFill/>
            <a:ln w="9525">
              <a:solidFill>
                <a:srgbClr val="292663">
                  <a:alpha val="0"/>
                </a:srgbClr>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Arial"/>
              </a:endParaRPr>
            </a:p>
          </p:txBody>
        </p:sp>
        <p:sp>
          <p:nvSpPr>
            <p:cNvPr id="249" name="Google Shape;346;gf61168e2be_0_208"/>
            <p:cNvSpPr/>
            <p:nvPr/>
          </p:nvSpPr>
          <p:spPr>
            <a:xfrm>
              <a:off x="2161080" y="5024160"/>
              <a:ext cx="1582200" cy="597600"/>
            </a:xfrm>
            <a:prstGeom prst="rect">
              <a:avLst/>
            </a:prstGeom>
            <a:noFill/>
            <a:ln w="0">
              <a:noFill/>
            </a:ln>
          </p:spPr>
          <p:style>
            <a:lnRef idx="0"/>
            <a:fillRef idx="0"/>
            <a:effectRef idx="0"/>
            <a:fontRef idx="minor"/>
          </p:style>
          <p:txBody>
            <a:bodyPr lIns="178200" rIns="0" tIns="0" bIns="0" anchor="ctr">
              <a:noAutofit/>
            </a:bodyPr>
            <a:p>
              <a:pPr>
                <a:lnSpc>
                  <a:spcPct val="90000"/>
                </a:lnSpc>
              </a:pPr>
              <a:r>
                <a:rPr b="1" lang="en-US" sz="1400" spc="-1" strike="noStrike">
                  <a:solidFill>
                    <a:srgbClr val="366092"/>
                  </a:solidFill>
                  <a:latin typeface="Calibri"/>
                  <a:ea typeface="Calibri"/>
                </a:rPr>
                <a:t>400 VU Load Test</a:t>
              </a:r>
              <a:endParaRPr b="0" lang="en-IN" sz="1400" spc="-1" strike="noStrike">
                <a:solidFill>
                  <a:srgbClr val="000000"/>
                </a:solidFill>
                <a:latin typeface="Arial"/>
              </a:endParaRPr>
            </a:p>
            <a:p>
              <a:pPr>
                <a:lnSpc>
                  <a:spcPct val="90000"/>
                </a:lnSpc>
              </a:pPr>
              <a:r>
                <a:rPr b="1" lang="en-US" sz="1400" spc="-1" strike="noStrike">
                  <a:solidFill>
                    <a:srgbClr val="366092"/>
                  </a:solidFill>
                  <a:latin typeface="Calibri"/>
                  <a:ea typeface="Calibri"/>
                </a:rPr>
                <a:t>TPH – 7048</a:t>
              </a:r>
              <a:endParaRPr b="0" lang="en-IN" sz="1400" spc="-1" strike="noStrike">
                <a:solidFill>
                  <a:srgbClr val="000000"/>
                </a:solidFill>
                <a:latin typeface="Arial"/>
              </a:endParaRPr>
            </a:p>
            <a:p>
              <a:pPr>
                <a:lnSpc>
                  <a:spcPct val="90000"/>
                </a:lnSpc>
              </a:pPr>
              <a:r>
                <a:rPr b="1" lang="en-US" sz="1400" spc="-1" strike="noStrike">
                  <a:solidFill>
                    <a:srgbClr val="366092"/>
                  </a:solidFill>
                  <a:latin typeface="Calibri"/>
                  <a:ea typeface="Calibri"/>
                </a:rPr>
                <a:t>PASS% - </a:t>
              </a:r>
              <a:r>
                <a:rPr b="1" lang="en-US" sz="1400" spc="-1" strike="noStrike">
                  <a:solidFill>
                    <a:srgbClr val="ff0000"/>
                  </a:solidFill>
                  <a:latin typeface="Calibri"/>
                  <a:ea typeface="Calibri"/>
                </a:rPr>
                <a:t>98.35%</a:t>
              </a:r>
              <a:endParaRPr b="0" lang="en-IN" sz="1400" spc="-1" strike="noStrike">
                <a:solidFill>
                  <a:srgbClr val="000000"/>
                </a:solidFill>
                <a:latin typeface="Arial"/>
              </a:endParaRPr>
            </a:p>
          </p:txBody>
        </p:sp>
        <p:sp>
          <p:nvSpPr>
            <p:cNvPr id="250" name="Google Shape;347;gf61168e2be_0_208"/>
            <p:cNvSpPr/>
            <p:nvPr/>
          </p:nvSpPr>
          <p:spPr>
            <a:xfrm>
              <a:off x="4442400" y="3498120"/>
              <a:ext cx="445320" cy="357840"/>
            </a:xfrm>
            <a:prstGeom prst="ellipse">
              <a:avLst/>
            </a:prstGeom>
            <a:solidFill>
              <a:srgbClr val="92d050"/>
            </a:solidFill>
            <a:ln w="0">
              <a:noFill/>
            </a:ln>
            <a:effectLst>
              <a:outerShdw blurRad="39960" dir="5400000" dist="23040" rotWithShape="0">
                <a:srgbClr val="000000">
                  <a:alpha val="33000"/>
                </a:srgbClr>
              </a:outerShdw>
            </a:effectLst>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Arial"/>
              </a:endParaRPr>
            </a:p>
          </p:txBody>
        </p:sp>
        <p:sp>
          <p:nvSpPr>
            <p:cNvPr id="251" name="Google Shape;348;gf61168e2be_0_208"/>
            <p:cNvSpPr/>
            <p:nvPr/>
          </p:nvSpPr>
          <p:spPr>
            <a:xfrm>
              <a:off x="5482800" y="3694320"/>
              <a:ext cx="2704320" cy="768960"/>
            </a:xfrm>
            <a:prstGeom prst="rect">
              <a:avLst/>
            </a:prstGeom>
            <a:noFill/>
            <a:ln w="9525">
              <a:solidFill>
                <a:srgbClr val="292663">
                  <a:alpha val="0"/>
                </a:srgbClr>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Arial"/>
              </a:endParaRPr>
            </a:p>
          </p:txBody>
        </p:sp>
        <p:sp>
          <p:nvSpPr>
            <p:cNvPr id="252" name="Google Shape;349;gf61168e2be_0_208"/>
            <p:cNvSpPr/>
            <p:nvPr/>
          </p:nvSpPr>
          <p:spPr>
            <a:xfrm>
              <a:off x="2206440" y="3000600"/>
              <a:ext cx="1640160" cy="660600"/>
            </a:xfrm>
            <a:prstGeom prst="rect">
              <a:avLst/>
            </a:prstGeom>
            <a:noFill/>
            <a:ln w="0">
              <a:noFill/>
            </a:ln>
          </p:spPr>
          <p:style>
            <a:lnRef idx="0"/>
            <a:fillRef idx="0"/>
            <a:effectRef idx="0"/>
            <a:fontRef idx="minor"/>
          </p:style>
          <p:txBody>
            <a:bodyPr lIns="236160" rIns="0" tIns="0" bIns="0" anchor="ctr">
              <a:noAutofit/>
            </a:bodyPr>
            <a:p>
              <a:pPr algn="r">
                <a:lnSpc>
                  <a:spcPct val="90000"/>
                </a:lnSpc>
              </a:pPr>
              <a:r>
                <a:rPr b="1" lang="en-US" sz="1400" spc="-1" strike="noStrike">
                  <a:solidFill>
                    <a:srgbClr val="366092"/>
                  </a:solidFill>
                  <a:latin typeface="Calibri"/>
                  <a:ea typeface="Calibri"/>
                </a:rPr>
                <a:t>750 VU Load Test</a:t>
              </a:r>
              <a:endParaRPr b="0" lang="en-IN" sz="1400" spc="-1" strike="noStrike">
                <a:solidFill>
                  <a:srgbClr val="000000"/>
                </a:solidFill>
                <a:latin typeface="Arial"/>
              </a:endParaRPr>
            </a:p>
            <a:p>
              <a:pPr algn="r">
                <a:lnSpc>
                  <a:spcPct val="90000"/>
                </a:lnSpc>
              </a:pPr>
              <a:r>
                <a:rPr b="1" lang="en-US" sz="1400" spc="-1" strike="noStrike">
                  <a:solidFill>
                    <a:srgbClr val="366092"/>
                  </a:solidFill>
                  <a:latin typeface="Calibri"/>
                  <a:ea typeface="Calibri"/>
                </a:rPr>
                <a:t>TPH – </a:t>
              </a:r>
              <a:r>
                <a:rPr b="1" lang="en-IN" sz="1400" spc="-1" strike="noStrike">
                  <a:solidFill>
                    <a:srgbClr val="366092"/>
                  </a:solidFill>
                  <a:latin typeface="Calibri"/>
                  <a:ea typeface="Calibri"/>
                </a:rPr>
                <a:t>14008</a:t>
              </a:r>
              <a:endParaRPr b="0" lang="en-IN" sz="1400" spc="-1" strike="noStrike">
                <a:solidFill>
                  <a:srgbClr val="000000"/>
                </a:solidFill>
                <a:latin typeface="Arial"/>
              </a:endParaRPr>
            </a:p>
            <a:p>
              <a:pPr algn="r">
                <a:lnSpc>
                  <a:spcPct val="90000"/>
                </a:lnSpc>
              </a:pPr>
              <a:r>
                <a:rPr b="1" lang="en-US" sz="1400" spc="-1" strike="noStrike">
                  <a:solidFill>
                    <a:srgbClr val="366092"/>
                  </a:solidFill>
                  <a:latin typeface="Calibri"/>
                  <a:ea typeface="Calibri"/>
                </a:rPr>
                <a:t>PASS% - </a:t>
              </a:r>
              <a:r>
                <a:rPr b="1" lang="en-US" sz="1400" spc="-1" strike="noStrike">
                  <a:solidFill>
                    <a:srgbClr val="ff0000"/>
                  </a:solidFill>
                  <a:latin typeface="Calibri"/>
                  <a:ea typeface="Calibri"/>
                </a:rPr>
                <a:t>99.79%</a:t>
              </a:r>
              <a:endParaRPr b="0" lang="en-IN" sz="1400" spc="-1" strike="noStrike">
                <a:solidFill>
                  <a:srgbClr val="000000"/>
                </a:solidFill>
                <a:latin typeface="Arial"/>
              </a:endParaRPr>
            </a:p>
          </p:txBody>
        </p:sp>
        <p:sp>
          <p:nvSpPr>
            <p:cNvPr id="253" name="Google Shape;351;gf61168e2be_0_208"/>
            <p:cNvSpPr/>
            <p:nvPr/>
          </p:nvSpPr>
          <p:spPr>
            <a:xfrm>
              <a:off x="6178320" y="1818000"/>
              <a:ext cx="2725560" cy="762120"/>
            </a:xfrm>
            <a:prstGeom prst="rect">
              <a:avLst/>
            </a:prstGeom>
            <a:noFill/>
            <a:ln w="9525">
              <a:solidFill>
                <a:srgbClr val="292663">
                  <a:alpha val="0"/>
                </a:srgbClr>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Arial"/>
              </a:endParaRPr>
            </a:p>
          </p:txBody>
        </p:sp>
      </p:grpSp>
      <p:sp>
        <p:nvSpPr>
          <p:cNvPr id="254" name="Google Shape;341;gf61168e2be_0_208"/>
          <p:cNvSpPr/>
          <p:nvPr/>
        </p:nvSpPr>
        <p:spPr>
          <a:xfrm>
            <a:off x="2224800" y="4710600"/>
            <a:ext cx="178920" cy="178920"/>
          </a:xfrm>
          <a:prstGeom prst="ellipse">
            <a:avLst/>
          </a:prstGeom>
          <a:solidFill>
            <a:srgbClr val="ff0000"/>
          </a:solidFill>
          <a:ln w="0">
            <a:noFill/>
          </a:ln>
          <a:effectLst>
            <a:outerShdw blurRad="39960" dir="5400000" dist="23040" rotWithShape="0">
              <a:srgbClr val="000000">
                <a:alpha val="33000"/>
              </a:srgbClr>
            </a:outerShdw>
          </a:effectLst>
        </p:spPr>
        <p:style>
          <a:lnRef idx="0"/>
          <a:fillRef idx="0"/>
          <a:effectRef idx="0"/>
          <a:fontRef idx="minor"/>
        </p:style>
        <p:txBody>
          <a:bodyPr lIns="90000" rIns="90000" tIns="63360" bIns="63360" anchor="ctr">
            <a:noAutofit/>
          </a:bodyPr>
          <a:p>
            <a:pPr>
              <a:lnSpc>
                <a:spcPct val="100000"/>
              </a:lnSpc>
            </a:pPr>
            <a:endParaRPr b="0" lang="en-US" sz="1800" spc="-1" strike="noStrike">
              <a:solidFill>
                <a:srgbClr val="000000"/>
              </a:solidFill>
              <a:latin typeface="Arial"/>
              <a:ea typeface="Arial"/>
            </a:endParaRPr>
          </a:p>
        </p:txBody>
      </p:sp>
      <p:sp>
        <p:nvSpPr>
          <p:cNvPr id="255" name="Google Shape;341;gf61168e2be_0_208"/>
          <p:cNvSpPr/>
          <p:nvPr/>
        </p:nvSpPr>
        <p:spPr>
          <a:xfrm>
            <a:off x="5756760" y="3056040"/>
            <a:ext cx="563040" cy="469440"/>
          </a:xfrm>
          <a:prstGeom prst="ellipse">
            <a:avLst/>
          </a:prstGeom>
          <a:solidFill>
            <a:srgbClr val="92d050"/>
          </a:solidFill>
          <a:ln w="0">
            <a:noFill/>
          </a:ln>
          <a:effectLst>
            <a:outerShdw blurRad="39960" dir="5400000" dist="23040" rotWithShape="0">
              <a:srgbClr val="000000">
                <a:alpha val="33000"/>
              </a:srgbClr>
            </a:outerShdw>
          </a:effectLst>
        </p:spPr>
        <p:style>
          <a:lnRef idx="0"/>
          <a:fillRef idx="0"/>
          <a:effectRef idx="0"/>
          <a:fontRef idx="minor"/>
        </p:style>
        <p:txBody>
          <a:bodyPr lIns="90000" rIns="90000" tIns="91440" bIns="91440" anchor="ctr">
            <a:noAutofit/>
          </a:bodyPr>
          <a:p>
            <a:pPr>
              <a:lnSpc>
                <a:spcPct val="100000"/>
              </a:lnSpc>
            </a:pPr>
            <a:endParaRPr b="0" lang="en-US" sz="1800" spc="-1" strike="noStrike">
              <a:solidFill>
                <a:srgbClr val="000000"/>
              </a:solidFill>
              <a:latin typeface="Arial"/>
              <a:ea typeface="Arial"/>
            </a:endParaRPr>
          </a:p>
        </p:txBody>
      </p:sp>
      <p:sp>
        <p:nvSpPr>
          <p:cNvPr id="256" name="Google Shape;350;gf61168e2be_0_208"/>
          <p:cNvSpPr/>
          <p:nvPr/>
        </p:nvSpPr>
        <p:spPr>
          <a:xfrm>
            <a:off x="8570160" y="2422440"/>
            <a:ext cx="668520" cy="723600"/>
          </a:xfrm>
          <a:prstGeom prst="ellipse">
            <a:avLst/>
          </a:prstGeom>
          <a:solidFill>
            <a:srgbClr val="92d050"/>
          </a:solidFill>
          <a:ln w="0">
            <a:noFill/>
          </a:ln>
          <a:effectLst>
            <a:outerShdw blurRad="39960" dir="5400000" dist="23040" rotWithShape="0">
              <a:srgbClr val="000000">
                <a:alpha val="33000"/>
              </a:srgbClr>
            </a:outerShdw>
          </a:effectLst>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a typeface="DejaVu Sans"/>
            </a:endParaRPr>
          </a:p>
        </p:txBody>
      </p:sp>
      <p:sp>
        <p:nvSpPr>
          <p:cNvPr id="257" name="Google Shape;352;gf61168e2be_0_208"/>
          <p:cNvSpPr/>
          <p:nvPr/>
        </p:nvSpPr>
        <p:spPr>
          <a:xfrm>
            <a:off x="4236840" y="4138200"/>
            <a:ext cx="1818720" cy="723600"/>
          </a:xfrm>
          <a:prstGeom prst="rect">
            <a:avLst/>
          </a:prstGeom>
          <a:noFill/>
          <a:ln w="0">
            <a:noFill/>
          </a:ln>
        </p:spPr>
        <p:style>
          <a:lnRef idx="0"/>
          <a:fillRef idx="0"/>
          <a:effectRef idx="0"/>
          <a:fontRef idx="minor"/>
        </p:style>
        <p:txBody>
          <a:bodyPr lIns="316440" rIns="0" tIns="0" bIns="0" anchor="ctr">
            <a:noAutofit/>
          </a:bodyPr>
          <a:p>
            <a:pPr>
              <a:lnSpc>
                <a:spcPct val="90000"/>
              </a:lnSpc>
            </a:pPr>
            <a:r>
              <a:rPr b="1" lang="en-US" sz="1400" spc="-1" strike="noStrike">
                <a:solidFill>
                  <a:srgbClr val="366092"/>
                </a:solidFill>
                <a:latin typeface="Calibri"/>
                <a:ea typeface="Calibri"/>
              </a:rPr>
              <a:t>1000 VU</a:t>
            </a:r>
            <a:endParaRPr b="0" lang="en-IN" sz="1400" spc="-1" strike="noStrike">
              <a:solidFill>
                <a:srgbClr val="000000"/>
              </a:solidFill>
              <a:latin typeface="Arial"/>
            </a:endParaRPr>
          </a:p>
          <a:p>
            <a:pPr>
              <a:lnSpc>
                <a:spcPct val="90000"/>
              </a:lnSpc>
            </a:pPr>
            <a:r>
              <a:rPr b="1" lang="en-US" sz="1400" spc="-1" strike="noStrike">
                <a:solidFill>
                  <a:srgbClr val="366092"/>
                </a:solidFill>
                <a:latin typeface="Calibri"/>
                <a:ea typeface="Calibri"/>
              </a:rPr>
              <a:t>TPH – 12136</a:t>
            </a:r>
            <a:endParaRPr b="0" lang="en-IN" sz="1400" spc="-1" strike="noStrike">
              <a:solidFill>
                <a:srgbClr val="000000"/>
              </a:solidFill>
              <a:latin typeface="Arial"/>
            </a:endParaRPr>
          </a:p>
          <a:p>
            <a:pPr>
              <a:lnSpc>
                <a:spcPct val="90000"/>
              </a:lnSpc>
            </a:pPr>
            <a:r>
              <a:rPr b="1" lang="en-US" sz="1400" spc="-1" strike="noStrike">
                <a:solidFill>
                  <a:srgbClr val="366092"/>
                </a:solidFill>
                <a:latin typeface="Calibri"/>
                <a:ea typeface="Calibri"/>
              </a:rPr>
              <a:t>PASS% - </a:t>
            </a:r>
            <a:r>
              <a:rPr b="1" lang="en-US" sz="1400" spc="-1" strike="noStrike">
                <a:solidFill>
                  <a:srgbClr val="00b050"/>
                </a:solidFill>
                <a:latin typeface="Calibri"/>
                <a:ea typeface="Calibri"/>
              </a:rPr>
              <a:t>100% </a:t>
            </a:r>
            <a:endParaRPr b="0" lang="en-IN" sz="1400" spc="-1" strike="noStrike">
              <a:solidFill>
                <a:srgbClr val="000000"/>
              </a:solidFill>
              <a:latin typeface="Arial"/>
            </a:endParaRPr>
          </a:p>
        </p:txBody>
      </p:sp>
      <p:sp>
        <p:nvSpPr>
          <p:cNvPr id="258" name="Google Shape;352;gf61168e2be_0_208"/>
          <p:cNvSpPr/>
          <p:nvPr/>
        </p:nvSpPr>
        <p:spPr>
          <a:xfrm>
            <a:off x="4573080" y="2093400"/>
            <a:ext cx="1818720" cy="723600"/>
          </a:xfrm>
          <a:prstGeom prst="rect">
            <a:avLst/>
          </a:prstGeom>
          <a:noFill/>
          <a:ln w="0">
            <a:noFill/>
          </a:ln>
        </p:spPr>
        <p:style>
          <a:lnRef idx="0"/>
          <a:fillRef idx="0"/>
          <a:effectRef idx="0"/>
          <a:fontRef idx="minor"/>
        </p:style>
        <p:txBody>
          <a:bodyPr lIns="316440" rIns="0" tIns="0" bIns="0" anchor="ctr">
            <a:noAutofit/>
          </a:bodyPr>
          <a:p>
            <a:pPr algn="r">
              <a:lnSpc>
                <a:spcPct val="90000"/>
              </a:lnSpc>
            </a:pPr>
            <a:r>
              <a:rPr b="1" lang="en-US" sz="1400" spc="-1" strike="noStrike">
                <a:solidFill>
                  <a:srgbClr val="366092"/>
                </a:solidFill>
                <a:latin typeface="Calibri"/>
                <a:ea typeface="Calibri"/>
              </a:rPr>
              <a:t>3000 VU Load Test</a:t>
            </a:r>
            <a:endParaRPr b="0" lang="en-IN" sz="1400" spc="-1" strike="noStrike">
              <a:solidFill>
                <a:srgbClr val="000000"/>
              </a:solidFill>
              <a:latin typeface="Arial"/>
            </a:endParaRPr>
          </a:p>
          <a:p>
            <a:pPr algn="r">
              <a:lnSpc>
                <a:spcPct val="90000"/>
              </a:lnSpc>
            </a:pPr>
            <a:r>
              <a:rPr b="1" lang="en-US" sz="1400" spc="-1" strike="noStrike">
                <a:solidFill>
                  <a:srgbClr val="366092"/>
                </a:solidFill>
                <a:latin typeface="Calibri"/>
                <a:ea typeface="Calibri"/>
              </a:rPr>
              <a:t>TPH – 34958</a:t>
            </a:r>
            <a:endParaRPr b="0" lang="en-IN" sz="1400" spc="-1" strike="noStrike">
              <a:solidFill>
                <a:srgbClr val="000000"/>
              </a:solidFill>
              <a:latin typeface="Arial"/>
            </a:endParaRPr>
          </a:p>
          <a:p>
            <a:pPr algn="r">
              <a:lnSpc>
                <a:spcPct val="90000"/>
              </a:lnSpc>
            </a:pPr>
            <a:r>
              <a:rPr b="1" lang="en-US" sz="1400" spc="-1" strike="noStrike">
                <a:solidFill>
                  <a:srgbClr val="366092"/>
                </a:solidFill>
                <a:latin typeface="Calibri"/>
                <a:ea typeface="Calibri"/>
              </a:rPr>
              <a:t>PASS% - </a:t>
            </a:r>
            <a:r>
              <a:rPr b="1" lang="en-US" sz="1400" spc="-1" strike="noStrike">
                <a:solidFill>
                  <a:srgbClr val="00b050"/>
                </a:solidFill>
                <a:latin typeface="Calibri"/>
                <a:ea typeface="Calibri"/>
              </a:rPr>
              <a:t>99.95%</a:t>
            </a:r>
            <a:r>
              <a:rPr b="1" lang="en-US" sz="1400" spc="-1" strike="noStrike">
                <a:solidFill>
                  <a:srgbClr val="ff0000"/>
                </a:solidFill>
                <a:latin typeface="Calibri"/>
                <a:ea typeface="Calibri"/>
              </a:rPr>
              <a:t> </a:t>
            </a:r>
            <a:r>
              <a:rPr b="1" lang="en-US" sz="1400" spc="-1" strike="noStrike">
                <a:solidFill>
                  <a:srgbClr val="366092"/>
                </a:solidFill>
                <a:latin typeface="Calibri"/>
                <a:ea typeface="Calibri"/>
              </a:rPr>
              <a:t> </a:t>
            </a:r>
            <a:endParaRPr b="0" lang="en-IN" sz="1400" spc="-1" strike="noStrike">
              <a:solidFill>
                <a:srgbClr val="000000"/>
              </a:solidFill>
              <a:latin typeface="Arial"/>
            </a:endParaRPr>
          </a:p>
        </p:txBody>
      </p:sp>
      <p:sp>
        <p:nvSpPr>
          <p:cNvPr id="259" name="Google Shape;352;gf61168e2be_0_208"/>
          <p:cNvSpPr/>
          <p:nvPr/>
        </p:nvSpPr>
        <p:spPr>
          <a:xfrm>
            <a:off x="6746760" y="3643920"/>
            <a:ext cx="1818720" cy="723600"/>
          </a:xfrm>
          <a:prstGeom prst="rect">
            <a:avLst/>
          </a:prstGeom>
          <a:noFill/>
          <a:ln w="0">
            <a:noFill/>
          </a:ln>
        </p:spPr>
        <p:style>
          <a:lnRef idx="0"/>
          <a:fillRef idx="0"/>
          <a:effectRef idx="0"/>
          <a:fontRef idx="minor"/>
        </p:style>
        <p:txBody>
          <a:bodyPr lIns="316440" rIns="0" tIns="0" bIns="0" anchor="ctr">
            <a:noAutofit/>
          </a:bodyPr>
          <a:p>
            <a:pPr>
              <a:lnSpc>
                <a:spcPct val="90000"/>
              </a:lnSpc>
            </a:pPr>
            <a:r>
              <a:rPr b="1" lang="en-US" sz="1400" spc="-1" strike="noStrike">
                <a:solidFill>
                  <a:srgbClr val="366092"/>
                </a:solidFill>
                <a:latin typeface="Calibri"/>
                <a:ea typeface="Calibri"/>
              </a:rPr>
              <a:t>4000 VU Stress Test</a:t>
            </a:r>
            <a:endParaRPr b="0" lang="en-IN" sz="1400" spc="-1" strike="noStrike">
              <a:solidFill>
                <a:srgbClr val="000000"/>
              </a:solidFill>
              <a:latin typeface="Arial"/>
            </a:endParaRPr>
          </a:p>
          <a:p>
            <a:pPr>
              <a:lnSpc>
                <a:spcPct val="90000"/>
              </a:lnSpc>
            </a:pPr>
            <a:r>
              <a:rPr b="1" lang="en-US" sz="1400" spc="-1" strike="noStrike">
                <a:solidFill>
                  <a:srgbClr val="366092"/>
                </a:solidFill>
                <a:latin typeface="Calibri"/>
                <a:ea typeface="Calibri"/>
              </a:rPr>
              <a:t>TPH – 45894</a:t>
            </a:r>
            <a:endParaRPr b="0" lang="en-IN" sz="1400" spc="-1" strike="noStrike">
              <a:solidFill>
                <a:srgbClr val="000000"/>
              </a:solidFill>
              <a:latin typeface="Arial"/>
            </a:endParaRPr>
          </a:p>
          <a:p>
            <a:pPr>
              <a:lnSpc>
                <a:spcPct val="90000"/>
              </a:lnSpc>
            </a:pPr>
            <a:r>
              <a:rPr b="1" lang="en-US" sz="1400" spc="-1" strike="noStrike">
                <a:solidFill>
                  <a:srgbClr val="366092"/>
                </a:solidFill>
                <a:latin typeface="Calibri"/>
                <a:ea typeface="Calibri"/>
              </a:rPr>
              <a:t>PASS% - </a:t>
            </a:r>
            <a:r>
              <a:rPr b="1" lang="en-US" sz="1400" spc="-1" strike="noStrike">
                <a:solidFill>
                  <a:srgbClr val="00b050"/>
                </a:solidFill>
                <a:latin typeface="Calibri"/>
                <a:ea typeface="Calibri"/>
              </a:rPr>
              <a:t>100% </a:t>
            </a:r>
            <a:r>
              <a:rPr b="1" lang="en-US" sz="1400" spc="-1" strike="noStrike">
                <a:solidFill>
                  <a:srgbClr val="366092"/>
                </a:solidFill>
                <a:latin typeface="Calibri"/>
                <a:ea typeface="Calibri"/>
              </a:rPr>
              <a:t> </a:t>
            </a:r>
            <a:endParaRPr b="0" lang="en-IN" sz="1400" spc="-1" strike="noStrike">
              <a:solidFill>
                <a:srgbClr val="000000"/>
              </a:solidFill>
              <a:latin typeface="Arial"/>
            </a:endParaRPr>
          </a:p>
        </p:txBody>
      </p:sp>
      <p:sp>
        <p:nvSpPr>
          <p:cNvPr id="260" name="Google Shape;352;gf61168e2be_0_208"/>
          <p:cNvSpPr/>
          <p:nvPr/>
        </p:nvSpPr>
        <p:spPr>
          <a:xfrm>
            <a:off x="6996600" y="1469160"/>
            <a:ext cx="2242080" cy="723600"/>
          </a:xfrm>
          <a:prstGeom prst="rect">
            <a:avLst/>
          </a:prstGeom>
          <a:noFill/>
          <a:ln w="0">
            <a:noFill/>
          </a:ln>
        </p:spPr>
        <p:style>
          <a:lnRef idx="0"/>
          <a:fillRef idx="0"/>
          <a:effectRef idx="0"/>
          <a:fontRef idx="minor"/>
        </p:style>
        <p:txBody>
          <a:bodyPr lIns="316440" rIns="0" tIns="0" bIns="0" anchor="ctr">
            <a:noAutofit/>
          </a:bodyPr>
          <a:p>
            <a:pPr algn="r">
              <a:lnSpc>
                <a:spcPct val="90000"/>
              </a:lnSpc>
            </a:pPr>
            <a:r>
              <a:rPr b="1" lang="en-US" sz="1400" spc="-1" strike="noStrike">
                <a:solidFill>
                  <a:srgbClr val="366092"/>
                </a:solidFill>
                <a:latin typeface="Calibri"/>
                <a:ea typeface="Calibri"/>
              </a:rPr>
              <a:t>2000 VU Endurance Test</a:t>
            </a:r>
            <a:endParaRPr b="0" lang="en-IN" sz="1400" spc="-1" strike="noStrike">
              <a:solidFill>
                <a:srgbClr val="000000"/>
              </a:solidFill>
              <a:latin typeface="Arial"/>
            </a:endParaRPr>
          </a:p>
          <a:p>
            <a:pPr algn="r">
              <a:lnSpc>
                <a:spcPct val="90000"/>
              </a:lnSpc>
            </a:pPr>
            <a:r>
              <a:rPr b="1" lang="en-US" sz="1400" spc="-1" strike="noStrike">
                <a:solidFill>
                  <a:srgbClr val="366092"/>
                </a:solidFill>
                <a:latin typeface="Calibri"/>
                <a:ea typeface="Calibri"/>
              </a:rPr>
              <a:t>TPH – 22896</a:t>
            </a:r>
            <a:endParaRPr b="0" lang="en-IN" sz="1400" spc="-1" strike="noStrike">
              <a:solidFill>
                <a:srgbClr val="000000"/>
              </a:solidFill>
              <a:latin typeface="Arial"/>
            </a:endParaRPr>
          </a:p>
          <a:p>
            <a:pPr algn="r">
              <a:lnSpc>
                <a:spcPct val="90000"/>
              </a:lnSpc>
            </a:pPr>
            <a:r>
              <a:rPr b="1" lang="en-US" sz="1400" spc="-1" strike="noStrike">
                <a:solidFill>
                  <a:srgbClr val="366092"/>
                </a:solidFill>
                <a:latin typeface="Calibri"/>
                <a:ea typeface="Calibri"/>
              </a:rPr>
              <a:t>PASS% - </a:t>
            </a:r>
            <a:r>
              <a:rPr b="1" lang="en-US" sz="1400" spc="-1" strike="noStrike">
                <a:solidFill>
                  <a:srgbClr val="00b050"/>
                </a:solidFill>
                <a:latin typeface="Calibri"/>
                <a:ea typeface="Calibri"/>
              </a:rPr>
              <a:t>100% </a:t>
            </a:r>
            <a:r>
              <a:rPr b="1" lang="en-US" sz="1400" spc="-1" strike="noStrike">
                <a:solidFill>
                  <a:srgbClr val="366092"/>
                </a:solidFill>
                <a:latin typeface="Calibri"/>
                <a:ea typeface="Calibri"/>
              </a:rPr>
              <a:t> </a:t>
            </a:r>
            <a:endParaRPr b="0" lang="en-IN" sz="1400" spc="-1" strike="noStrike">
              <a:solidFill>
                <a:srgbClr val="000000"/>
              </a:solidFill>
              <a:latin typeface="Arial"/>
            </a:endParaRPr>
          </a:p>
        </p:txBody>
      </p:sp>
      <p:sp>
        <p:nvSpPr>
          <p:cNvPr id="261" name="Google Shape;341;gf61168e2be_0_208"/>
          <p:cNvSpPr/>
          <p:nvPr/>
        </p:nvSpPr>
        <p:spPr>
          <a:xfrm>
            <a:off x="7144200" y="2703240"/>
            <a:ext cx="617760" cy="593280"/>
          </a:xfrm>
          <a:prstGeom prst="ellipse">
            <a:avLst/>
          </a:prstGeom>
          <a:solidFill>
            <a:srgbClr val="92d050"/>
          </a:solidFill>
          <a:ln w="0">
            <a:noFill/>
          </a:ln>
          <a:effectLst>
            <a:outerShdw blurRad="39960" dir="5400000" dist="23040" rotWithShape="0">
              <a:srgbClr val="000000">
                <a:alpha val="33000"/>
              </a:srgbClr>
            </a:outerShdw>
          </a:effectLst>
        </p:spPr>
        <p:style>
          <a:lnRef idx="0"/>
          <a:fillRef idx="0"/>
          <a:effectRef idx="0"/>
          <a:fontRef idx="minor"/>
        </p:style>
        <p:txBody>
          <a:bodyPr lIns="90000" rIns="90000" tIns="91440" bIns="91440" anchor="ctr">
            <a:noAutofit/>
          </a:bodyPr>
          <a:p>
            <a:pPr>
              <a:lnSpc>
                <a:spcPct val="100000"/>
              </a:lnSpc>
            </a:pPr>
            <a:endParaRPr b="0" lang="en-US" sz="1800" spc="-1" strike="noStrike">
              <a:solidFill>
                <a:srgbClr val="000000"/>
              </a:solidFill>
              <a:latin typeface="Arial"/>
              <a:ea typeface="Arial"/>
            </a:endParaRPr>
          </a:p>
        </p:txBody>
      </p:sp>
    </p:spTree>
  </p:cSld>
  <p:transition spd="med">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63"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64"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65"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266" name="PlaceHolder 1"/>
          <p:cNvSpPr>
            <a:spLocks noGrp="1"/>
          </p:cNvSpPr>
          <p:nvPr>
            <p:ph/>
          </p:nvPr>
        </p:nvSpPr>
        <p:spPr>
          <a:xfrm>
            <a:off x="2774880" y="363600"/>
            <a:ext cx="7086960" cy="433080"/>
          </a:xfrm>
          <a:prstGeom prst="rect">
            <a:avLst/>
          </a:prstGeom>
          <a:noFill/>
          <a:ln w="0">
            <a:noFill/>
          </a:ln>
        </p:spPr>
        <p:txBody>
          <a:bodyPr numCol="1" spcCol="0" lIns="90000" rIns="90000" tIns="45000" bIns="45000" anchor="ctr">
            <a:normAutofit fontScale="56000"/>
          </a:bodyPr>
          <a:p>
            <a:pPr indent="0" algn="ctr">
              <a:lnSpc>
                <a:spcPct val="100000"/>
              </a:lnSpc>
              <a:buNone/>
              <a:tabLst>
                <a:tab algn="l" pos="0"/>
              </a:tabLst>
            </a:pPr>
            <a:r>
              <a:rPr b="1" lang="en-US" sz="4000" spc="-1" strike="noStrike">
                <a:solidFill>
                  <a:srgbClr val="292663"/>
                </a:solidFill>
                <a:latin typeface="Filson Pro Medium"/>
              </a:rPr>
              <a:t>ROI – 400 Users to 4000 Users</a:t>
            </a:r>
            <a:endParaRPr b="0" lang="en-IN" sz="4000" spc="-1" strike="noStrike">
              <a:solidFill>
                <a:srgbClr val="000000"/>
              </a:solidFill>
              <a:latin typeface="Arial"/>
            </a:endParaRPr>
          </a:p>
        </p:txBody>
      </p:sp>
      <p:sp>
        <p:nvSpPr>
          <p:cNvPr id="267" name="Google Shape;266;gfc18cc82ce_0_234"/>
          <p:cNvSpPr/>
          <p:nvPr/>
        </p:nvSpPr>
        <p:spPr>
          <a:xfrm>
            <a:off x="165240" y="941400"/>
            <a:ext cx="11887200" cy="1308240"/>
          </a:xfrm>
          <a:prstGeom prst="rect">
            <a:avLst/>
          </a:prstGeom>
          <a:solidFill>
            <a:schemeClr val="dk1"/>
          </a:solidFill>
          <a:ln w="25400">
            <a:solidFill>
              <a:srgbClr val="ffffff"/>
            </a:solidFill>
            <a:round/>
          </a:ln>
        </p:spPr>
        <p:style>
          <a:lnRef idx="0"/>
          <a:fillRef idx="0"/>
          <a:effectRef idx="0"/>
          <a:fontRef idx="minor"/>
        </p:style>
        <p:txBody>
          <a:bodyPr lIns="90000" rIns="90000" tIns="45000" bIns="45000" anchor="ctr">
            <a:noAutofit/>
          </a:bodyPr>
          <a:p>
            <a:pPr>
              <a:lnSpc>
                <a:spcPct val="115000"/>
              </a:lnSpc>
              <a:tabLst>
                <a:tab algn="l" pos="0"/>
              </a:tabLst>
            </a:pPr>
            <a:r>
              <a:rPr b="0" lang="en-US" sz="1400" spc="-1" strike="noStrike">
                <a:solidFill>
                  <a:schemeClr val="lt1"/>
                </a:solidFill>
                <a:latin typeface="Calibri"/>
                <a:ea typeface="Calibri"/>
              </a:rPr>
              <a:t>With the </a:t>
            </a:r>
            <a:r>
              <a:rPr b="0" lang="en-US" sz="1400" spc="-1" strike="noStrike">
                <a:solidFill>
                  <a:srgbClr val="00ff00"/>
                </a:solidFill>
                <a:latin typeface="Calibri"/>
                <a:ea typeface="Calibri"/>
              </a:rPr>
              <a:t>combined efforts of both AU Bank and QK w.r.t. tuning analysis &amp; recommendations</a:t>
            </a:r>
            <a:r>
              <a:rPr b="0" lang="en-US" sz="1400" spc="-1" strike="noStrike">
                <a:solidFill>
                  <a:schemeClr val="lt1"/>
                </a:solidFill>
                <a:latin typeface="Calibri"/>
                <a:ea typeface="Calibri"/>
              </a:rPr>
              <a:t>, AU Customer Onboarding application had been successfully scaled from </a:t>
            </a:r>
            <a:endParaRPr b="0" lang="en-IN" sz="1400" spc="-1" strike="noStrike">
              <a:solidFill>
                <a:srgbClr val="ffffff"/>
              </a:solidFill>
              <a:latin typeface="Arial"/>
            </a:endParaRPr>
          </a:p>
          <a:p>
            <a:pPr marL="285840" indent="-285840">
              <a:lnSpc>
                <a:spcPct val="115000"/>
              </a:lnSpc>
              <a:buClr>
                <a:srgbClr val="292663"/>
              </a:buClr>
              <a:buFont typeface="Wingdings" charset="2"/>
              <a:buChar char=""/>
              <a:tabLst>
                <a:tab algn="l" pos="0"/>
              </a:tabLst>
            </a:pPr>
            <a:r>
              <a:rPr b="1" i="1" lang="en-US" sz="1400" spc="-1" strike="noStrike">
                <a:solidFill>
                  <a:schemeClr val="accent6">
                    <a:lumMod val="40000"/>
                    <a:lumOff val="60000"/>
                  </a:schemeClr>
                </a:solidFill>
                <a:latin typeface="Calibri"/>
                <a:ea typeface="Calibri"/>
              </a:rPr>
              <a:t>→</a:t>
            </a:r>
            <a:r>
              <a:rPr b="0" i="1" lang="en-US" sz="1400" spc="-1" strike="noStrike">
                <a:solidFill>
                  <a:srgbClr val="00ffff"/>
                </a:solidFill>
                <a:latin typeface="Calibri"/>
                <a:ea typeface="Calibri"/>
              </a:rPr>
              <a:t> </a:t>
            </a:r>
            <a:r>
              <a:rPr b="0" i="1" lang="en-US" sz="1400" spc="-1" strike="noStrike">
                <a:solidFill>
                  <a:srgbClr val="00ffff"/>
                </a:solidFill>
                <a:latin typeface="Calibri"/>
                <a:ea typeface="Calibri"/>
              </a:rPr>
              <a:t>Users – From 400 to 4000</a:t>
            </a:r>
            <a:endParaRPr b="0" lang="en-IN" sz="1400" spc="-1" strike="noStrike">
              <a:solidFill>
                <a:srgbClr val="ffffff"/>
              </a:solidFill>
              <a:latin typeface="Arial"/>
            </a:endParaRPr>
          </a:p>
          <a:p>
            <a:pPr marL="285840" indent="-285840">
              <a:lnSpc>
                <a:spcPct val="115000"/>
              </a:lnSpc>
              <a:buClr>
                <a:srgbClr val="292663"/>
              </a:buClr>
              <a:buFont typeface="Wingdings" charset="2"/>
              <a:buChar char=""/>
              <a:tabLst>
                <a:tab algn="l" pos="0"/>
              </a:tabLst>
            </a:pPr>
            <a:r>
              <a:rPr b="1" i="1" lang="en-US" sz="1400" spc="-1" strike="noStrike">
                <a:solidFill>
                  <a:schemeClr val="accent6">
                    <a:lumMod val="40000"/>
                    <a:lumOff val="60000"/>
                  </a:schemeClr>
                </a:solidFill>
                <a:latin typeface="Calibri"/>
                <a:ea typeface="Calibri"/>
              </a:rPr>
              <a:t>→</a:t>
            </a:r>
            <a:r>
              <a:rPr b="0" i="1" lang="en-US" sz="1400" spc="-1" strike="noStrike">
                <a:solidFill>
                  <a:srgbClr val="00ffff"/>
                </a:solidFill>
                <a:latin typeface="Calibri"/>
                <a:ea typeface="Calibri"/>
              </a:rPr>
              <a:t> </a:t>
            </a:r>
            <a:r>
              <a:rPr b="0" i="1" lang="en-US" sz="1400" spc="-1" strike="noStrike">
                <a:solidFill>
                  <a:srgbClr val="00ffff"/>
                </a:solidFill>
                <a:latin typeface="Calibri"/>
                <a:ea typeface="Calibri"/>
              </a:rPr>
              <a:t>TPH – 1.96 TPS  to 12.75 TPS → 765 TPM</a:t>
            </a:r>
            <a:endParaRPr b="0" lang="en-IN" sz="1400" spc="-1" strike="noStrike">
              <a:solidFill>
                <a:srgbClr val="ffffff"/>
              </a:solidFill>
              <a:latin typeface="Arial"/>
            </a:endParaRPr>
          </a:p>
          <a:p>
            <a:pPr marL="285840" indent="-285840">
              <a:lnSpc>
                <a:spcPct val="115000"/>
              </a:lnSpc>
              <a:buClr>
                <a:srgbClr val="292663"/>
              </a:buClr>
              <a:buFont typeface="Wingdings" charset="2"/>
              <a:buChar char=""/>
              <a:tabLst>
                <a:tab algn="l" pos="0"/>
              </a:tabLst>
            </a:pPr>
            <a:r>
              <a:rPr b="1" i="1" lang="en-US" sz="1400" spc="-1" strike="noStrike">
                <a:solidFill>
                  <a:schemeClr val="accent6">
                    <a:lumMod val="40000"/>
                    <a:lumOff val="60000"/>
                  </a:schemeClr>
                </a:solidFill>
                <a:latin typeface="Calibri"/>
                <a:ea typeface="Calibri"/>
              </a:rPr>
              <a:t>→</a:t>
            </a:r>
            <a:r>
              <a:rPr b="0" i="1" lang="en-US" sz="1400" spc="-1" strike="noStrike">
                <a:solidFill>
                  <a:srgbClr val="00ffff"/>
                </a:solidFill>
                <a:latin typeface="Calibri"/>
                <a:ea typeface="Calibri"/>
              </a:rPr>
              <a:t> </a:t>
            </a:r>
            <a:r>
              <a:rPr b="0" i="1" lang="en-US" sz="1400" spc="-1" strike="noStrike">
                <a:solidFill>
                  <a:srgbClr val="00ffff"/>
                </a:solidFill>
                <a:latin typeface="Calibri"/>
                <a:ea typeface="Calibri"/>
              </a:rPr>
              <a:t>Error % - Reduced From 60% to 0.05%</a:t>
            </a:r>
            <a:endParaRPr b="0" lang="en-IN" sz="1400" spc="-1" strike="noStrike">
              <a:solidFill>
                <a:srgbClr val="ffffff"/>
              </a:solidFill>
              <a:latin typeface="Arial"/>
            </a:endParaRPr>
          </a:p>
        </p:txBody>
      </p:sp>
      <p:sp>
        <p:nvSpPr>
          <p:cNvPr id="268" name="Google Shape;266;gfc18cc82ce_0_234"/>
          <p:cNvSpPr/>
          <p:nvPr/>
        </p:nvSpPr>
        <p:spPr>
          <a:xfrm>
            <a:off x="1540080" y="5827680"/>
            <a:ext cx="9118800" cy="391680"/>
          </a:xfrm>
          <a:prstGeom prst="rect">
            <a:avLst/>
          </a:prstGeom>
          <a:solidFill>
            <a:schemeClr val="dk1"/>
          </a:solidFill>
          <a:ln w="25400">
            <a:solidFill>
              <a:srgbClr val="292663"/>
            </a:solidFill>
            <a:round/>
          </a:ln>
        </p:spPr>
        <p:style>
          <a:lnRef idx="0"/>
          <a:fillRef idx="0"/>
          <a:effectRef idx="0"/>
          <a:fontRef idx="minor"/>
        </p:style>
        <p:txBody>
          <a:bodyPr lIns="90000" rIns="90000" tIns="45000" bIns="45000" anchor="ctr">
            <a:noAutofit/>
          </a:bodyPr>
          <a:p>
            <a:pPr algn="ctr">
              <a:lnSpc>
                <a:spcPct val="115000"/>
              </a:lnSpc>
              <a:tabLst>
                <a:tab algn="l" pos="0"/>
              </a:tabLst>
            </a:pPr>
            <a:r>
              <a:rPr b="1" i="1" lang="en-US" sz="1800" spc="-1" strike="noStrike">
                <a:solidFill>
                  <a:schemeClr val="accent2"/>
                </a:solidFill>
                <a:latin typeface="Calibri"/>
                <a:ea typeface="DejaVu Sans"/>
              </a:rPr>
              <a:t>IMPROVEMENTS IN APPLICATION PERFORMANCE</a:t>
            </a:r>
            <a:endParaRPr b="0" lang="en-IN" sz="1800" spc="-1" strike="noStrike">
              <a:solidFill>
                <a:srgbClr val="ffffff"/>
              </a:solidFill>
              <a:latin typeface="Arial"/>
            </a:endParaRPr>
          </a:p>
        </p:txBody>
      </p:sp>
      <p:graphicFrame>
        <p:nvGraphicFramePr>
          <p:cNvPr id="269" name="Chart 2"/>
          <p:cNvGraphicFramePr/>
          <p:nvPr/>
        </p:nvGraphicFramePr>
        <p:xfrm>
          <a:off x="7970400" y="2421360"/>
          <a:ext cx="4055040" cy="2742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73" name="Chart 3"/>
          <p:cNvGraphicFramePr/>
          <p:nvPr/>
        </p:nvGraphicFramePr>
        <p:xfrm>
          <a:off x="165240" y="2421000"/>
          <a:ext cx="3830760" cy="27421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77" name="Chart 4"/>
          <p:cNvGraphicFramePr/>
          <p:nvPr/>
        </p:nvGraphicFramePr>
        <p:xfrm>
          <a:off x="4023000" y="2421000"/>
          <a:ext cx="3919320" cy="2742120"/>
        </p:xfrm>
        <a:graphic>
          <a:graphicData uri="http://schemas.openxmlformats.org/drawingml/2006/chart">
            <c:chart xmlns:c="http://schemas.openxmlformats.org/drawingml/2006/chart" xmlns:r="http://schemas.openxmlformats.org/officeDocument/2006/relationships" r:id="rId3"/>
          </a:graphicData>
        </a:graphic>
      </p:graphicFrame>
    </p:spTree>
  </p:cSld>
  <p:transition spd="med">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Freeform 1"/>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endParaRPr b="0" lang="en-IN" sz="1800" spc="-1" strike="noStrike">
              <a:solidFill>
                <a:srgbClr val="292663"/>
              </a:solidFill>
              <a:latin typeface="Open Sans"/>
              <a:ea typeface="DejaVu Sans"/>
            </a:endParaRPr>
          </a:p>
        </p:txBody>
      </p:sp>
      <p:sp>
        <p:nvSpPr>
          <p:cNvPr id="282" name="Freeform 2"/>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IN" sz="1800" spc="-1" strike="noStrike">
              <a:solidFill>
                <a:srgbClr val="292663"/>
              </a:solidFill>
              <a:latin typeface="Open Sans"/>
              <a:ea typeface="DejaVu Sans"/>
            </a:endParaRPr>
          </a:p>
        </p:txBody>
      </p:sp>
      <p:sp>
        <p:nvSpPr>
          <p:cNvPr id="283" name="Freeform 3"/>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endParaRPr b="0" lang="en-IN" sz="1800" spc="-1" strike="noStrike">
              <a:solidFill>
                <a:srgbClr val="292663"/>
              </a:solidFill>
              <a:latin typeface="Open Sans"/>
              <a:ea typeface="DejaVu Sans"/>
            </a:endParaRPr>
          </a:p>
        </p:txBody>
      </p:sp>
      <p:sp>
        <p:nvSpPr>
          <p:cNvPr id="284" name="Freeform 4"/>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IN" sz="1800" spc="-1" strike="noStrike">
              <a:solidFill>
                <a:srgbClr val="292663"/>
              </a:solidFill>
              <a:latin typeface="Open Sans"/>
              <a:ea typeface="DejaVu Sans"/>
            </a:endParaRPr>
          </a:p>
        </p:txBody>
      </p:sp>
      <p:sp>
        <p:nvSpPr>
          <p:cNvPr id="285" name="PlaceHolder 1"/>
          <p:cNvSpPr>
            <a:spLocks noGrp="1"/>
          </p:cNvSpPr>
          <p:nvPr>
            <p:ph/>
          </p:nvPr>
        </p:nvSpPr>
        <p:spPr>
          <a:xfrm>
            <a:off x="2774880" y="363600"/>
            <a:ext cx="7086960" cy="433080"/>
          </a:xfrm>
          <a:prstGeom prst="rect">
            <a:avLst/>
          </a:prstGeom>
          <a:noFill/>
          <a:ln w="0">
            <a:noFill/>
          </a:ln>
        </p:spPr>
        <p:txBody>
          <a:bodyPr numCol="1" spcCol="0" lIns="90000" rIns="90000" tIns="45000" bIns="45000" anchor="ctr">
            <a:normAutofit fontScale="56000"/>
          </a:bodyPr>
          <a:p>
            <a:pPr indent="0" algn="ctr">
              <a:lnSpc>
                <a:spcPct val="100000"/>
              </a:lnSpc>
              <a:buNone/>
              <a:tabLst>
                <a:tab algn="l" pos="0"/>
              </a:tabLst>
            </a:pPr>
            <a:r>
              <a:rPr b="1" lang="en-US" sz="4000" spc="-1" strike="noStrike">
                <a:solidFill>
                  <a:srgbClr val="292663"/>
                </a:solidFill>
                <a:latin typeface="Filson Pro Medium"/>
              </a:rPr>
              <a:t>ROI – 400 Users to 4000 Users</a:t>
            </a:r>
            <a:endParaRPr b="0" lang="en-IN" sz="4000" spc="-1" strike="noStrike">
              <a:solidFill>
                <a:srgbClr val="000000"/>
              </a:solidFill>
              <a:latin typeface="Arial"/>
            </a:endParaRPr>
          </a:p>
        </p:txBody>
      </p:sp>
      <p:sp>
        <p:nvSpPr>
          <p:cNvPr id="286" name="Google Shape;266;gfc18cc82ce_0_ 1"/>
          <p:cNvSpPr/>
          <p:nvPr/>
        </p:nvSpPr>
        <p:spPr>
          <a:xfrm>
            <a:off x="165240" y="941400"/>
            <a:ext cx="11887200" cy="1308240"/>
          </a:xfrm>
          <a:prstGeom prst="rect">
            <a:avLst/>
          </a:prstGeom>
          <a:solidFill>
            <a:schemeClr val="dk1"/>
          </a:solidFill>
          <a:ln w="25400">
            <a:solidFill>
              <a:srgbClr val="ffffff"/>
            </a:solidFill>
            <a:round/>
          </a:ln>
        </p:spPr>
        <p:style>
          <a:lnRef idx="0"/>
          <a:fillRef idx="0"/>
          <a:effectRef idx="0"/>
          <a:fontRef idx="minor"/>
        </p:style>
        <p:txBody>
          <a:bodyPr lIns="90000" rIns="90000" tIns="45000" bIns="45000" anchor="ctr">
            <a:noAutofit/>
          </a:bodyPr>
          <a:p>
            <a:pPr>
              <a:lnSpc>
                <a:spcPct val="115000"/>
              </a:lnSpc>
              <a:tabLst>
                <a:tab algn="l" pos="0"/>
              </a:tabLst>
            </a:pPr>
            <a:r>
              <a:rPr b="0" lang="en-US" sz="1400" spc="-1" strike="noStrike">
                <a:solidFill>
                  <a:schemeClr val="lt1"/>
                </a:solidFill>
                <a:latin typeface="Calibri"/>
                <a:ea typeface="Calibri"/>
              </a:rPr>
              <a:t>With the </a:t>
            </a:r>
            <a:r>
              <a:rPr b="0" lang="en-US" sz="1400" spc="-1" strike="noStrike">
                <a:solidFill>
                  <a:srgbClr val="00ff00"/>
                </a:solidFill>
                <a:latin typeface="Calibri"/>
                <a:ea typeface="Calibri"/>
              </a:rPr>
              <a:t>combined efforts of both AU Bank and QK w.r.t. tuning analysis &amp; recommendations</a:t>
            </a:r>
            <a:r>
              <a:rPr b="0" lang="en-US" sz="1400" spc="-1" strike="noStrike">
                <a:solidFill>
                  <a:schemeClr val="lt1"/>
                </a:solidFill>
                <a:latin typeface="Calibri"/>
                <a:ea typeface="Calibri"/>
              </a:rPr>
              <a:t>, AU Customer Onboarding application had been successfully scaled from </a:t>
            </a:r>
            <a:endParaRPr b="0" lang="en-IN" sz="1400" spc="-1" strike="noStrike">
              <a:solidFill>
                <a:srgbClr val="ffffff"/>
              </a:solidFill>
              <a:latin typeface="Arial"/>
            </a:endParaRPr>
          </a:p>
          <a:p>
            <a:pPr marL="285840" indent="-285840">
              <a:lnSpc>
                <a:spcPct val="115000"/>
              </a:lnSpc>
              <a:buClr>
                <a:srgbClr val="292663"/>
              </a:buClr>
              <a:buFont typeface="Wingdings" charset="2"/>
              <a:buChar char=""/>
              <a:tabLst>
                <a:tab algn="l" pos="0"/>
              </a:tabLst>
            </a:pPr>
            <a:r>
              <a:rPr b="1" i="1" lang="en-US" sz="1400" spc="-1" strike="noStrike">
                <a:solidFill>
                  <a:schemeClr val="accent6">
                    <a:lumMod val="40000"/>
                    <a:lumOff val="60000"/>
                  </a:schemeClr>
                </a:solidFill>
                <a:latin typeface="Calibri"/>
                <a:ea typeface="Calibri"/>
              </a:rPr>
              <a:t>→</a:t>
            </a:r>
            <a:r>
              <a:rPr b="0" i="1" lang="en-US" sz="1400" spc="-1" strike="noStrike">
                <a:solidFill>
                  <a:srgbClr val="00ffff"/>
                </a:solidFill>
                <a:latin typeface="Calibri"/>
                <a:ea typeface="Calibri"/>
              </a:rPr>
              <a:t> </a:t>
            </a:r>
            <a:r>
              <a:rPr b="0" i="1" lang="en-US" sz="1400" spc="-1" strike="noStrike">
                <a:solidFill>
                  <a:srgbClr val="00ffff"/>
                </a:solidFill>
                <a:latin typeface="Calibri"/>
                <a:ea typeface="Calibri"/>
              </a:rPr>
              <a:t>Users – From 400 to 4000</a:t>
            </a:r>
            <a:endParaRPr b="0" lang="en-IN" sz="1400" spc="-1" strike="noStrike">
              <a:solidFill>
                <a:srgbClr val="ffffff"/>
              </a:solidFill>
              <a:latin typeface="Arial"/>
            </a:endParaRPr>
          </a:p>
          <a:p>
            <a:pPr marL="285840" indent="-285840">
              <a:lnSpc>
                <a:spcPct val="115000"/>
              </a:lnSpc>
              <a:buClr>
                <a:srgbClr val="292663"/>
              </a:buClr>
              <a:buFont typeface="Wingdings" charset="2"/>
              <a:buChar char=""/>
              <a:tabLst>
                <a:tab algn="l" pos="0"/>
              </a:tabLst>
            </a:pPr>
            <a:r>
              <a:rPr b="1" i="1" lang="en-US" sz="1400" spc="-1" strike="noStrike">
                <a:solidFill>
                  <a:schemeClr val="accent6">
                    <a:lumMod val="40000"/>
                    <a:lumOff val="60000"/>
                  </a:schemeClr>
                </a:solidFill>
                <a:latin typeface="Calibri"/>
                <a:ea typeface="Calibri"/>
              </a:rPr>
              <a:t>→</a:t>
            </a:r>
            <a:r>
              <a:rPr b="0" i="1" lang="en-US" sz="1400" spc="-1" strike="noStrike">
                <a:solidFill>
                  <a:srgbClr val="00ffff"/>
                </a:solidFill>
                <a:latin typeface="Calibri"/>
                <a:ea typeface="Calibri"/>
              </a:rPr>
              <a:t> </a:t>
            </a:r>
            <a:r>
              <a:rPr b="0" i="1" lang="en-US" sz="1400" spc="-1" strike="noStrike">
                <a:solidFill>
                  <a:srgbClr val="00ffff"/>
                </a:solidFill>
                <a:latin typeface="Calibri"/>
                <a:ea typeface="Calibri"/>
              </a:rPr>
              <a:t>TPH – 1.96 TPS  to 12.75 TPS → 765 TPM</a:t>
            </a:r>
            <a:endParaRPr b="0" lang="en-IN" sz="1400" spc="-1" strike="noStrike">
              <a:solidFill>
                <a:srgbClr val="ffffff"/>
              </a:solidFill>
              <a:latin typeface="Arial"/>
            </a:endParaRPr>
          </a:p>
          <a:p>
            <a:pPr marL="285840" indent="-285840">
              <a:lnSpc>
                <a:spcPct val="115000"/>
              </a:lnSpc>
              <a:buClr>
                <a:srgbClr val="292663"/>
              </a:buClr>
              <a:buFont typeface="Wingdings" charset="2"/>
              <a:buChar char=""/>
              <a:tabLst>
                <a:tab algn="l" pos="0"/>
              </a:tabLst>
            </a:pPr>
            <a:r>
              <a:rPr b="1" i="1" lang="en-US" sz="1400" spc="-1" strike="noStrike">
                <a:solidFill>
                  <a:schemeClr val="accent6">
                    <a:lumMod val="40000"/>
                    <a:lumOff val="60000"/>
                  </a:schemeClr>
                </a:solidFill>
                <a:latin typeface="Calibri"/>
                <a:ea typeface="Calibri"/>
              </a:rPr>
              <a:t>→</a:t>
            </a:r>
            <a:r>
              <a:rPr b="0" i="1" lang="en-US" sz="1400" spc="-1" strike="noStrike">
                <a:solidFill>
                  <a:srgbClr val="00ffff"/>
                </a:solidFill>
                <a:latin typeface="Calibri"/>
                <a:ea typeface="Calibri"/>
              </a:rPr>
              <a:t> </a:t>
            </a:r>
            <a:r>
              <a:rPr b="0" i="1" lang="en-US" sz="1400" spc="-1" strike="noStrike">
                <a:solidFill>
                  <a:srgbClr val="00ffff"/>
                </a:solidFill>
                <a:latin typeface="Calibri"/>
                <a:ea typeface="Calibri"/>
              </a:rPr>
              <a:t>Error % - Reduced From 60% to 0.05%</a:t>
            </a:r>
            <a:endParaRPr b="0" lang="en-IN" sz="1400" spc="-1" strike="noStrike">
              <a:solidFill>
                <a:srgbClr val="ffffff"/>
              </a:solidFill>
              <a:latin typeface="Arial"/>
            </a:endParaRPr>
          </a:p>
        </p:txBody>
      </p:sp>
      <p:sp>
        <p:nvSpPr>
          <p:cNvPr id="287" name="Google Shape;266;gfc18cc82ce_0_ 2"/>
          <p:cNvSpPr/>
          <p:nvPr/>
        </p:nvSpPr>
        <p:spPr>
          <a:xfrm>
            <a:off x="1540080" y="5827680"/>
            <a:ext cx="9118800" cy="391680"/>
          </a:xfrm>
          <a:prstGeom prst="rect">
            <a:avLst/>
          </a:prstGeom>
          <a:solidFill>
            <a:schemeClr val="dk1"/>
          </a:solidFill>
          <a:ln w="25400">
            <a:solidFill>
              <a:srgbClr val="292663"/>
            </a:solidFill>
            <a:round/>
          </a:ln>
        </p:spPr>
        <p:style>
          <a:lnRef idx="0"/>
          <a:fillRef idx="0"/>
          <a:effectRef idx="0"/>
          <a:fontRef idx="minor"/>
        </p:style>
        <p:txBody>
          <a:bodyPr lIns="90000" rIns="90000" tIns="45000" bIns="45000" anchor="ctr">
            <a:noAutofit/>
          </a:bodyPr>
          <a:p>
            <a:pPr algn="ctr">
              <a:lnSpc>
                <a:spcPct val="115000"/>
              </a:lnSpc>
              <a:tabLst>
                <a:tab algn="l" pos="0"/>
              </a:tabLst>
            </a:pPr>
            <a:r>
              <a:rPr b="1" i="1" lang="en-US" sz="1800" spc="-1" strike="noStrike">
                <a:solidFill>
                  <a:schemeClr val="accent2"/>
                </a:solidFill>
                <a:latin typeface="Calibri"/>
                <a:ea typeface="DejaVu Sans"/>
              </a:rPr>
              <a:t>IMPROVEMENTS IN APPLICATION PERFORMANCE</a:t>
            </a:r>
            <a:endParaRPr b="0" lang="en-IN" sz="1800" spc="-1" strike="noStrike">
              <a:solidFill>
                <a:srgbClr val="ffffff"/>
              </a:solidFill>
              <a:latin typeface="Arial"/>
            </a:endParaRPr>
          </a:p>
        </p:txBody>
      </p:sp>
      <p:graphicFrame>
        <p:nvGraphicFramePr>
          <p:cNvPr id="288" name="Chart 1"/>
          <p:cNvGraphicFramePr/>
          <p:nvPr/>
        </p:nvGraphicFramePr>
        <p:xfrm>
          <a:off x="7970400" y="2421360"/>
          <a:ext cx="4055040" cy="27421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92" name="Chart 5"/>
          <p:cNvGraphicFramePr/>
          <p:nvPr/>
        </p:nvGraphicFramePr>
        <p:xfrm>
          <a:off x="165240" y="2421000"/>
          <a:ext cx="3830760" cy="27421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96" name="Chart 6"/>
          <p:cNvGraphicFramePr/>
          <p:nvPr/>
        </p:nvGraphicFramePr>
        <p:xfrm>
          <a:off x="4023000" y="2421000"/>
          <a:ext cx="3919320" cy="2742120"/>
        </p:xfrm>
        <a:graphic>
          <a:graphicData uri="http://schemas.openxmlformats.org/drawingml/2006/chart">
            <c:chart xmlns:c="http://schemas.openxmlformats.org/drawingml/2006/chart" xmlns:r="http://schemas.openxmlformats.org/officeDocument/2006/relationships" r:id="rId3"/>
          </a:graphicData>
        </a:graphic>
      </p:graphicFrame>
    </p:spTree>
  </p:cSld>
  <p:transition spd="med">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01"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02"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03"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04" name="PlaceHolder 1"/>
          <p:cNvSpPr>
            <a:spLocks noGrp="1"/>
          </p:cNvSpPr>
          <p:nvPr>
            <p:ph/>
          </p:nvPr>
        </p:nvSpPr>
        <p:spPr>
          <a:xfrm>
            <a:off x="2749680" y="15840"/>
            <a:ext cx="6640920" cy="578520"/>
          </a:xfrm>
          <a:prstGeom prst="rect">
            <a:avLst/>
          </a:prstGeom>
          <a:noFill/>
          <a:ln w="0">
            <a:noFill/>
          </a:ln>
        </p:spPr>
        <p:txBody>
          <a:bodyPr numCol="1" spcCol="0" lIns="90000" rIns="90000" tIns="45000" bIns="45000" anchor="ctr">
            <a:normAutofit fontScale="77000"/>
          </a:bodyPr>
          <a:p>
            <a:pPr indent="0" algn="ctr">
              <a:lnSpc>
                <a:spcPct val="100000"/>
              </a:lnSpc>
              <a:buNone/>
              <a:tabLst>
                <a:tab algn="l" pos="0"/>
              </a:tabLst>
            </a:pPr>
            <a:r>
              <a:rPr b="1" lang="en-US" sz="4000" spc="-1" strike="noStrike">
                <a:solidFill>
                  <a:srgbClr val="292663"/>
                </a:solidFill>
                <a:latin typeface="Filson Pro Medium"/>
              </a:rPr>
              <a:t>Performance Issues Resolved</a:t>
            </a:r>
            <a:endParaRPr b="0" lang="en-IN" sz="4000" spc="-1" strike="noStrike">
              <a:solidFill>
                <a:srgbClr val="000000"/>
              </a:solidFill>
              <a:latin typeface="Arial"/>
            </a:endParaRPr>
          </a:p>
        </p:txBody>
      </p:sp>
      <p:graphicFrame>
        <p:nvGraphicFramePr>
          <p:cNvPr id="305" name="Table 3"/>
          <p:cNvGraphicFramePr/>
          <p:nvPr/>
        </p:nvGraphicFramePr>
        <p:xfrm>
          <a:off x="279720" y="606960"/>
          <a:ext cx="11597400" cy="6061320"/>
        </p:xfrm>
        <a:graphic>
          <a:graphicData uri="http://schemas.openxmlformats.org/drawingml/2006/table">
            <a:tbl>
              <a:tblPr/>
              <a:tblGrid>
                <a:gridCol w="576720"/>
                <a:gridCol w="1835640"/>
                <a:gridCol w="6073920"/>
                <a:gridCol w="3111480"/>
              </a:tblGrid>
              <a:tr h="366840">
                <a:tc>
                  <a:txBody>
                    <a:bodyPr lIns="720" rIns="720" anchor="ctr">
                      <a:noAutofit/>
                    </a:bodyPr>
                    <a:p>
                      <a:pPr algn="ctr">
                        <a:lnSpc>
                          <a:spcPct val="100000"/>
                        </a:lnSpc>
                      </a:pPr>
                      <a:r>
                        <a:rPr b="0" lang="en-IN" sz="800" spc="-1" strike="noStrike">
                          <a:solidFill>
                            <a:srgbClr val="ffffff"/>
                          </a:solidFill>
                          <a:latin typeface="Calibri"/>
                        </a:rPr>
                        <a:t>Sr.No.</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Scenario/Module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Defect/Issue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JIRA ID</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r>
              <a:tr h="291960">
                <a:tc rowSpan="2">
                  <a:txBody>
                    <a:bodyPr lIns="720" rIns="72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17">
                  <a:txBody>
                    <a:bodyPr anchor="ctr">
                      <a:noAutofit/>
                    </a:bodyPr>
                    <a:p>
                      <a:pPr algn="ctr">
                        <a:lnSpc>
                          <a:spcPct val="100000"/>
                        </a:lnSpc>
                      </a:pPr>
                      <a:r>
                        <a:rPr b="1" lang="en-US" sz="800" spc="-1" strike="noStrike">
                          <a:solidFill>
                            <a:srgbClr val="172b4d"/>
                          </a:solidFill>
                          <a:latin typeface="Calibri"/>
                        </a:rPr>
                        <a:t>COPS and DOPS</a:t>
                      </a:r>
                      <a:endParaRPr b="0" lang="en-IN" sz="800" spc="-1" strike="noStrike">
                        <a:solidFill>
                          <a:srgbClr val="000000"/>
                        </a:solidFill>
                        <a:latin typeface="Arial"/>
                      </a:endParaRPr>
                    </a:p>
                  </a:txBody>
                  <a:tcPr anchor="ctr" marL="91440" marR="9144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1" lang="en-US" sz="800" spc="-1" strike="noStrike">
                          <a:solidFill>
                            <a:srgbClr val="172b4d"/>
                          </a:solidFill>
                          <a:latin typeface="Calibri"/>
                        </a:rPr>
                        <a:t>High Response Time observed for SA non-eKYC scenario- Enter Credentials transaction</a:t>
                      </a:r>
                      <a:endParaRPr b="0" lang="en-IN" sz="800" spc="-1" strike="noStrike">
                        <a:solidFill>
                          <a:srgbClr val="000000"/>
                        </a:solidFill>
                        <a:latin typeface="Arial"/>
                      </a:endParaRPr>
                    </a:p>
                  </a:txBody>
                  <a:tcPr anchor="ctr" marL="720" marR="720">
                    <a:lnL w="1224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172b4d"/>
                          </a:solidFill>
                          <a:latin typeface="Calibri"/>
                        </a:rPr>
                        <a:t>CTBR-1325</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461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ctr">
                      <a:noAutofit/>
                    </a:bodyPr>
                    <a:p>
                      <a:pPr>
                        <a:lnSpc>
                          <a:spcPct val="100000"/>
                        </a:lnSpc>
                      </a:pPr>
                      <a:r>
                        <a:rPr b="1" lang="en-US" sz="800" spc="-1" strike="noStrike">
                          <a:solidFill>
                            <a:srgbClr val="172b4d"/>
                          </a:solidFill>
                          <a:latin typeface="Calibri"/>
                        </a:rPr>
                        <a:t>High Response Time observed for SA non-eKYC scenario- Enter OTP and Click Login transaction</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CTBR-1326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68120">
                <a:tc rowSpan="2">
                  <a:txBody>
                    <a:bodyPr lIns="720" rIns="720" anchor="ctr">
                      <a:noAutofit/>
                    </a:bodyPr>
                    <a:p>
                      <a:pPr algn="ctr">
                        <a:lnSpc>
                          <a:spcPct val="100000"/>
                        </a:lnSpc>
                      </a:pPr>
                      <a:r>
                        <a:rPr b="0" lang="en-IN" sz="800" spc="-1" strike="noStrike">
                          <a:solidFill>
                            <a:srgbClr val="000000"/>
                          </a:solidFill>
                          <a:latin typeface="Calibri"/>
                        </a:rPr>
                        <a:t>2</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690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US" sz="800" spc="-1" strike="noStrike">
                          <a:solidFill>
                            <a:srgbClr val="292663"/>
                          </a:solidFill>
                          <a:latin typeface="Filson Pro Regular"/>
                        </a:rPr>
                        <a:t>SAVING ACCOUNT NON-eKYC</a:t>
                      </a:r>
                      <a:endParaRPr b="0" lang="en-IN" sz="800" spc="-1" strike="noStrike">
                        <a:solidFill>
                          <a:srgbClr val="000000"/>
                        </a:solidFill>
                        <a:latin typeface="Arial"/>
                      </a:endParaRPr>
                    </a:p>
                    <a:p>
                      <a:pPr marL="457200">
                        <a:lnSpc>
                          <a:spcPct val="100000"/>
                        </a:lnSpc>
                      </a:pPr>
                      <a:r>
                        <a:rPr b="1" lang="en-US" sz="800" spc="-1" strike="noStrike">
                          <a:solidFill>
                            <a:srgbClr val="172b4d"/>
                          </a:solidFill>
                          <a:latin typeface="Calibri"/>
                        </a:rPr>
                        <a:t>Service Name - </a:t>
                      </a:r>
                      <a:r>
                        <a:rPr b="1" lang="it-IT" sz="800" spc="-1" strike="noStrike">
                          <a:solidFill>
                            <a:srgbClr val="172b4d"/>
                          </a:solidFill>
                          <a:latin typeface="Calibri"/>
                        </a:rPr>
                        <a:t>AUTH, TPA_GENERATE_OTP, TPA_VALIDATE_OTP </a:t>
                      </a:r>
                      <a:endParaRPr b="0" lang="en-IN" sz="800" spc="-1" strike="noStrike">
                        <a:solidFill>
                          <a:srgbClr val="000000"/>
                        </a:solidFill>
                        <a:latin typeface="Arial"/>
                      </a:endParaRPr>
                    </a:p>
                    <a:p>
                      <a:pPr marL="457200">
                        <a:lnSpc>
                          <a:spcPct val="100000"/>
                        </a:lnSpc>
                      </a:pPr>
                      <a:r>
                        <a:rPr b="1" lang="it-IT" sz="800" spc="-1" strike="noStrike">
                          <a:solidFill>
                            <a:srgbClr val="172b4d"/>
                          </a:solidFill>
                          <a:latin typeface="Calibri"/>
                        </a:rPr>
                        <a:t>Error : </a:t>
                      </a:r>
                      <a:r>
                        <a:rPr b="1" lang="en-US" sz="800" spc="-1" strike="noStrike">
                          <a:solidFill>
                            <a:srgbClr val="ff0000"/>
                          </a:solidFill>
                          <a:latin typeface="Calibri"/>
                        </a:rPr>
                        <a:t>HTTP-503</a:t>
                      </a:r>
                      <a:r>
                        <a:rPr b="1" lang="en-US" sz="800" spc="-1" strike="noStrike">
                          <a:solidFill>
                            <a:srgbClr val="172b4d"/>
                          </a:solidFill>
                          <a:latin typeface="Calibri"/>
                        </a:rPr>
                        <a:t> error executing IGW Api causing 9% failures during 50 users run</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CTBR-1333</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70560">
                <a:tc rowSpan="2">
                  <a:txBody>
                    <a:bodyPr lIns="720" rIns="720" anchor="ctr">
                      <a:noAutofit/>
                    </a:bodyPr>
                    <a:p>
                      <a:pPr algn="ctr">
                        <a:lnSpc>
                          <a:spcPct val="100000"/>
                        </a:lnSpc>
                      </a:pPr>
                      <a:r>
                        <a:rPr b="0" lang="en-IN" sz="800" spc="-1" strike="noStrike">
                          <a:solidFill>
                            <a:srgbClr val="000000"/>
                          </a:solidFill>
                          <a:latin typeface="Calibri"/>
                        </a:rPr>
                        <a:t>3</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664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IN" sz="800" spc="-1" strike="noStrike">
                          <a:solidFill>
                            <a:srgbClr val="292663"/>
                          </a:solidFill>
                          <a:latin typeface="Filson Pro Regular"/>
                        </a:rPr>
                        <a:t>CROSS SELL FD </a:t>
                      </a:r>
                      <a:endParaRPr b="0" lang="en-IN" sz="800" spc="-1" strike="noStrike">
                        <a:solidFill>
                          <a:srgbClr val="000000"/>
                        </a:solidFill>
                        <a:latin typeface="Arial"/>
                      </a:endParaRPr>
                    </a:p>
                    <a:p>
                      <a:pPr marL="457200">
                        <a:lnSpc>
                          <a:spcPct val="100000"/>
                        </a:lnSpc>
                      </a:pPr>
                      <a:r>
                        <a:rPr b="1" lang="en-IN" sz="800" spc="-1" strike="noStrike">
                          <a:solidFill>
                            <a:srgbClr val="292663"/>
                          </a:solidFill>
                          <a:latin typeface="Filson Pro Regular"/>
                        </a:rPr>
                        <a:t>Service Name - LIVELINESS VERIFICATION SERVICE, Create Nominee Guardian</a:t>
                      </a:r>
                      <a:endParaRPr b="0" lang="en-IN" sz="800" spc="-1" strike="noStrike">
                        <a:solidFill>
                          <a:srgbClr val="000000"/>
                        </a:solidFill>
                        <a:latin typeface="Arial"/>
                      </a:endParaRPr>
                    </a:p>
                    <a:p>
                      <a:pPr marL="457200">
                        <a:lnSpc>
                          <a:spcPct val="100000"/>
                        </a:lnSpc>
                      </a:pPr>
                      <a:r>
                        <a:rPr b="1" lang="en-IN" sz="800" spc="-1" strike="noStrike">
                          <a:solidFill>
                            <a:srgbClr val="292663"/>
                          </a:solidFill>
                          <a:latin typeface="Filson Pro Regular"/>
                        </a:rPr>
                        <a:t>Error : </a:t>
                      </a:r>
                      <a:r>
                        <a:rPr b="1" lang="en-IN" sz="800" spc="-1" strike="noStrike">
                          <a:solidFill>
                            <a:srgbClr val="ff0000"/>
                          </a:solidFill>
                          <a:latin typeface="Filson Pro Regular"/>
                        </a:rPr>
                        <a:t>HTTP 500, read Timed out</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CTBR-1356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79000">
                <a:tc rowSpan="2">
                  <a:txBody>
                    <a:bodyPr lIns="720" rIns="720" anchor="ctr">
                      <a:noAutofit/>
                    </a:bodyPr>
                    <a:p>
                      <a:pPr algn="ctr">
                        <a:lnSpc>
                          <a:spcPct val="100000"/>
                        </a:lnSpc>
                      </a:pPr>
                      <a:r>
                        <a:rPr b="0" lang="en-IN" sz="800" spc="-1" strike="noStrike">
                          <a:solidFill>
                            <a:srgbClr val="000000"/>
                          </a:solidFill>
                          <a:latin typeface="Calibri"/>
                        </a:rPr>
                        <a:t>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3552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US" sz="800" spc="-1" strike="noStrike">
                          <a:solidFill>
                            <a:srgbClr val="292663"/>
                          </a:solidFill>
                          <a:latin typeface="Filson Pro Regular"/>
                        </a:rPr>
                        <a:t>SAVING ACCOUNT eKYC</a:t>
                      </a:r>
                      <a:endParaRPr b="0" lang="en-IN" sz="800" spc="-1" strike="noStrike">
                        <a:solidFill>
                          <a:srgbClr val="000000"/>
                        </a:solidFill>
                        <a:latin typeface="Arial"/>
                      </a:endParaRPr>
                    </a:p>
                    <a:p>
                      <a:pPr marL="457200">
                        <a:lnSpc>
                          <a:spcPct val="100000"/>
                        </a:lnSpc>
                      </a:pPr>
                      <a:r>
                        <a:rPr b="1" lang="en-US" sz="800" spc="-1" strike="noStrike">
                          <a:solidFill>
                            <a:srgbClr val="292663"/>
                          </a:solidFill>
                          <a:latin typeface="Filson Pro Regular"/>
                        </a:rPr>
                        <a:t>Service Name : multiple services</a:t>
                      </a:r>
                      <a:endParaRPr b="0" lang="en-IN" sz="800" spc="-1" strike="noStrike">
                        <a:solidFill>
                          <a:srgbClr val="000000"/>
                        </a:solidFill>
                        <a:latin typeface="Arial"/>
                      </a:endParaRPr>
                    </a:p>
                    <a:p>
                      <a:pPr marL="457200">
                        <a:lnSpc>
                          <a:spcPct val="100000"/>
                        </a:lnSpc>
                      </a:pPr>
                      <a:r>
                        <a:rPr b="1" lang="en-US" sz="800" spc="-1" strike="noStrike">
                          <a:solidFill>
                            <a:srgbClr val="292663"/>
                          </a:solidFill>
                          <a:latin typeface="Filson Pro Regular"/>
                        </a:rPr>
                        <a:t>ERROR </a:t>
                      </a:r>
                      <a:r>
                        <a:rPr b="1" lang="en-US" sz="800" spc="-1" strike="noStrike">
                          <a:solidFill>
                            <a:srgbClr val="ff0000"/>
                          </a:solidFill>
                          <a:latin typeface="Filson Pro Regular"/>
                        </a:rPr>
                        <a:t>: HTP 502 BAD GATEWAY</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CTBR-1357</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09520">
                <a:tc rowSpan="2">
                  <a:txBody>
                    <a:bodyPr lIns="720" rIns="720" anchor="ctr">
                      <a:noAutofit/>
                    </a:bodyPr>
                    <a:p>
                      <a:pPr algn="ctr">
                        <a:lnSpc>
                          <a:spcPct val="100000"/>
                        </a:lnSpc>
                      </a:pPr>
                      <a:r>
                        <a:rPr b="0" lang="en-IN" sz="800" spc="-1" strike="noStrike">
                          <a:solidFill>
                            <a:srgbClr val="000000"/>
                          </a:solidFill>
                          <a:latin typeface="Calibri"/>
                        </a:rPr>
                        <a:t>5</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037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IN" sz="800" spc="-1" strike="noStrike">
                          <a:solidFill>
                            <a:srgbClr val="292663"/>
                          </a:solidFill>
                          <a:latin typeface="Filson Pro Regular"/>
                        </a:rPr>
                        <a:t>Error observed in 90 users load test run</a:t>
                      </a:r>
                      <a:endParaRPr b="0" lang="en-IN" sz="800" spc="-1" strike="noStrike">
                        <a:solidFill>
                          <a:srgbClr val="000000"/>
                        </a:solidFill>
                        <a:latin typeface="Arial"/>
                      </a:endParaRPr>
                    </a:p>
                    <a:p>
                      <a:pPr marL="457200">
                        <a:lnSpc>
                          <a:spcPct val="100000"/>
                        </a:lnSpc>
                      </a:pPr>
                      <a:r>
                        <a:rPr b="1" lang="en-IN" sz="800" spc="-1" strike="noStrike">
                          <a:solidFill>
                            <a:srgbClr val="292663"/>
                          </a:solidFill>
                          <a:latin typeface="Filson Pro Regular"/>
                        </a:rPr>
                        <a:t>Service Name - DOCUMENT_DELETE_BY_IDS</a:t>
                      </a:r>
                      <a:endParaRPr b="0" lang="en-IN" sz="800" spc="-1" strike="noStrike">
                        <a:solidFill>
                          <a:srgbClr val="000000"/>
                        </a:solidFill>
                        <a:latin typeface="Arial"/>
                      </a:endParaRPr>
                    </a:p>
                    <a:p>
                      <a:pPr marL="457200">
                        <a:lnSpc>
                          <a:spcPct val="100000"/>
                        </a:lnSpc>
                      </a:pPr>
                      <a:r>
                        <a:rPr b="1" lang="en-IN" sz="800" spc="-1" strike="noStrike">
                          <a:solidFill>
                            <a:srgbClr val="292663"/>
                          </a:solidFill>
                          <a:latin typeface="Filson Pro Regular"/>
                        </a:rPr>
                        <a:t>Response : </a:t>
                      </a:r>
                      <a:r>
                        <a:rPr b="1" lang="en-IN" sz="800" spc="-1" strike="noStrike">
                          <a:solidFill>
                            <a:srgbClr val="ff0000"/>
                          </a:solidFill>
                          <a:latin typeface="Filson Pro Regular"/>
                        </a:rPr>
                        <a:t>Failure (Service went down during load)</a:t>
                      </a:r>
                      <a:endParaRPr b="0" lang="en-IN" sz="800" spc="-1" strike="noStrike">
                        <a:solidFill>
                          <a:srgbClr val="000000"/>
                        </a:solidFill>
                        <a:latin typeface="Arial"/>
                      </a:endParaRPr>
                    </a:p>
                    <a:p>
                      <a:pPr marL="457200">
                        <a:lnSpc>
                          <a:spcPct val="100000"/>
                        </a:lnSpc>
                      </a:pPr>
                      <a:endParaRPr b="0" lang="en-IN" sz="800" spc="-1" strike="noStrike">
                        <a:solidFill>
                          <a:srgbClr val="000000"/>
                        </a:solidFill>
                        <a:latin typeface="Arial"/>
                      </a:endParaRPr>
                    </a:p>
                    <a:p>
                      <a:pPr marL="457200">
                        <a:lnSpc>
                          <a:spcPct val="100000"/>
                        </a:lnSpc>
                      </a:pPr>
                      <a:r>
                        <a:rPr b="1" lang="en-IN" sz="800" spc="-1" strike="noStrike">
                          <a:solidFill>
                            <a:srgbClr val="292663"/>
                          </a:solidFill>
                          <a:latin typeface="Filson Pro Regular"/>
                        </a:rPr>
                        <a:t>{"decryptedResponse":"{\"DOCUMENT_DELETE_BY_IDS\":{\"records\":[{\"primary_key\":\"F20122401841\",\"data\":[{\"status\":\"failure\"}]}],\"responseHandledBy\":\"MOBILE APP\",\"isSuccessRuleValidated\":true}}"}</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CTBR-1362</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060560">
                <a:tc rowSpan="2">
                  <a:txBody>
                    <a:bodyPr lIns="720" rIns="720" anchor="ctr">
                      <a:noAutofit/>
                    </a:bodyPr>
                    <a:p>
                      <a:pPr algn="ctr">
                        <a:lnSpc>
                          <a:spcPct val="100000"/>
                        </a:lnSpc>
                      </a:pPr>
                      <a:r>
                        <a:rPr b="0" lang="en-IN" sz="800" spc="-1" strike="noStrike">
                          <a:solidFill>
                            <a:srgbClr val="000000"/>
                          </a:solidFill>
                          <a:latin typeface="Calibri"/>
                        </a:rPr>
                        <a:t>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3428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IN" sz="800" spc="-1" strike="noStrike">
                          <a:solidFill>
                            <a:srgbClr val="292663"/>
                          </a:solidFill>
                          <a:latin typeface="Filson Pro Regular"/>
                        </a:rPr>
                        <a:t>Continuous failures observed during Combined Load test for Cops scenario with 750 user | Executed 21-Dec-24</a:t>
                      </a:r>
                      <a:endParaRPr b="0" lang="en-IN" sz="800" spc="-1" strike="noStrike">
                        <a:solidFill>
                          <a:srgbClr val="000000"/>
                        </a:solidFill>
                        <a:latin typeface="Arial"/>
                      </a:endParaRPr>
                    </a:p>
                    <a:p>
                      <a:pPr marL="457200">
                        <a:lnSpc>
                          <a:spcPct val="100000"/>
                        </a:lnSpc>
                        <a:tabLst>
                          <a:tab algn="l" pos="0"/>
                        </a:tabLst>
                      </a:pPr>
                      <a:r>
                        <a:rPr b="1" lang="en-IN" sz="800" spc="-1" strike="noStrike">
                          <a:solidFill>
                            <a:srgbClr val="292663"/>
                          </a:solidFill>
                          <a:latin typeface="Filson Pro Regular"/>
                        </a:rPr>
                        <a:t>ERROR: </a:t>
                      </a:r>
                      <a:endParaRPr b="0" lang="en-IN" sz="800" spc="-1" strike="noStrike">
                        <a:solidFill>
                          <a:srgbClr val="000000"/>
                        </a:solidFill>
                        <a:latin typeface="Arial"/>
                      </a:endParaRPr>
                    </a:p>
                    <a:p>
                      <a:pPr lvl="1" marL="628560" indent="-171360">
                        <a:lnSpc>
                          <a:spcPct val="100000"/>
                        </a:lnSpc>
                        <a:buClr>
                          <a:srgbClr val="ff0000"/>
                        </a:buClr>
                        <a:buFont typeface="Arial"/>
                        <a:buChar char="•"/>
                        <a:tabLst>
                          <a:tab algn="l" pos="457200"/>
                        </a:tabLst>
                      </a:pPr>
                      <a:r>
                        <a:rPr b="1" lang="en-IN" sz="800" spc="-1" strike="noStrike">
                          <a:solidFill>
                            <a:srgbClr val="ff0000"/>
                          </a:solidFill>
                          <a:latin typeface="Calibri"/>
                        </a:rPr>
                        <a:t>Error"HTTP-502, 524 Bad Gateway"</a:t>
                      </a:r>
                      <a:endParaRPr b="0" lang="en-IN" sz="800" spc="-1" strike="noStrike">
                        <a:solidFill>
                          <a:srgbClr val="000000"/>
                        </a:solidFill>
                        <a:latin typeface="Arial"/>
                      </a:endParaRPr>
                    </a:p>
                    <a:p>
                      <a:pPr lvl="1" marL="628560" indent="-171360">
                        <a:lnSpc>
                          <a:spcPct val="100000"/>
                        </a:lnSpc>
                        <a:buClr>
                          <a:srgbClr val="ff0000"/>
                        </a:buClr>
                        <a:buFont typeface="Arial"/>
                        <a:buChar char="•"/>
                        <a:tabLst>
                          <a:tab algn="l" pos="457200"/>
                        </a:tabLst>
                      </a:pPr>
                      <a:r>
                        <a:rPr b="1" lang="en-IN" sz="800" spc="-1" strike="noStrike">
                          <a:solidFill>
                            <a:srgbClr val="ff0000"/>
                          </a:solidFill>
                          <a:latin typeface="Calibri"/>
                        </a:rPr>
                        <a:t>GET_LEADS_QUOTE_TASK service failing </a:t>
                      </a:r>
                      <a:endParaRPr b="0" lang="en-IN" sz="800" spc="-1" strike="noStrike">
                        <a:solidFill>
                          <a:srgbClr val="000000"/>
                        </a:solidFill>
                        <a:latin typeface="Arial"/>
                      </a:endParaRPr>
                    </a:p>
                    <a:p>
                      <a:pPr lvl="1" marL="628560" indent="-171360">
                        <a:lnSpc>
                          <a:spcPct val="100000"/>
                        </a:lnSpc>
                        <a:buClr>
                          <a:srgbClr val="ff0000"/>
                        </a:buClr>
                        <a:buFont typeface="Arial"/>
                        <a:buChar char="•"/>
                        <a:tabLst>
                          <a:tab algn="l" pos="457200"/>
                        </a:tabLst>
                      </a:pPr>
                      <a:r>
                        <a:rPr b="1" lang="en-IN" sz="800" spc="-1" strike="noStrike">
                          <a:solidFill>
                            <a:srgbClr val="ff0000"/>
                          </a:solidFill>
                          <a:latin typeface="Calibri"/>
                        </a:rPr>
                        <a:t>Connection to ‘esb service’ is refused</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CTBR-1366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791640">
                <a:tc>
                  <a:txBody>
                    <a:bodyPr lIns="720" rIns="720" anchor="ctr">
                      <a:noAutofit/>
                    </a:bodyPr>
                    <a:p>
                      <a:pPr algn="ctr">
                        <a:lnSpc>
                          <a:spcPct val="100000"/>
                        </a:lnSpc>
                      </a:pPr>
                      <a:r>
                        <a:rPr b="0" lang="en-IN" sz="800" spc="-1" strike="noStrike">
                          <a:solidFill>
                            <a:srgbClr val="000000"/>
                          </a:solidFill>
                          <a:latin typeface="Calibri"/>
                        </a:rPr>
                        <a:t>7</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65760">
                <a:tc>
                  <a:txBody>
                    <a:bodyPr lIns="720" rIns="720" anchor="ctr">
                      <a:noAutofit/>
                    </a:bodyPr>
                    <a:p>
                      <a:pPr algn="ctr">
                        <a:lnSpc>
                          <a:spcPct val="100000"/>
                        </a:lnSpc>
                      </a:pPr>
                      <a:r>
                        <a:rPr b="0" lang="en-IN" sz="800" spc="-1" strike="noStrike">
                          <a:solidFill>
                            <a:srgbClr val="000000"/>
                          </a:solidFill>
                          <a:latin typeface="Calibri"/>
                        </a:rPr>
                        <a:t>8</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t">
                      <a:noAutofit/>
                    </a:bodyPr>
                    <a:p>
                      <a:pPr>
                        <a:lnSpc>
                          <a:spcPct val="100000"/>
                        </a:lnSpc>
                        <a:tabLst>
                          <a:tab algn="l" pos="0"/>
                        </a:tabLst>
                      </a:pPr>
                      <a:r>
                        <a:rPr b="1" lang="en-IN" sz="800" spc="-1" strike="noStrike">
                          <a:solidFill>
                            <a:srgbClr val="292663"/>
                          </a:solidFill>
                          <a:latin typeface="Filson Pro Regular"/>
                        </a:rPr>
                        <a:t>Error observed in 750 users load test run</a:t>
                      </a:r>
                      <a:endParaRPr b="0" lang="en-IN" sz="800" spc="-1" strike="noStrike">
                        <a:solidFill>
                          <a:srgbClr val="000000"/>
                        </a:solidFill>
                        <a:latin typeface="Arial"/>
                      </a:endParaRPr>
                    </a:p>
                    <a:p>
                      <a:pPr marL="457200">
                        <a:lnSpc>
                          <a:spcPct val="100000"/>
                        </a:lnSpc>
                        <a:tabLst>
                          <a:tab algn="l" pos="0"/>
                        </a:tabLst>
                      </a:pPr>
                      <a:r>
                        <a:rPr b="1" lang="en-IN" sz="800" spc="-1" strike="noStrike">
                          <a:solidFill>
                            <a:srgbClr val="292663"/>
                          </a:solidFill>
                          <a:latin typeface="Filson Pro Regular"/>
                        </a:rPr>
                        <a:t>ERROR</a:t>
                      </a:r>
                      <a:r>
                        <a:rPr b="1" lang="en-US" sz="800" spc="-1" strike="noStrike">
                          <a:solidFill>
                            <a:srgbClr val="292663"/>
                          </a:solidFill>
                          <a:latin typeface="Filson Pro Regular"/>
                        </a:rPr>
                        <a:t> </a:t>
                      </a:r>
                      <a:r>
                        <a:rPr b="1" lang="en-US" sz="800" spc="-1" strike="noStrike">
                          <a:solidFill>
                            <a:srgbClr val="ff0000"/>
                          </a:solidFill>
                          <a:latin typeface="Filson Pro Regular"/>
                        </a:rPr>
                        <a:t>- IP assignment pending  for POD due to the IP range not available.</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172b4d"/>
                          </a:solidFill>
                          <a:latin typeface="Calibri"/>
                        </a:rPr>
                        <a:t>CTBR-1388</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365760">
                <a:tc>
                  <a:txBody>
                    <a:bodyPr lIns="720" rIns="720" anchor="ctr">
                      <a:noAutofit/>
                    </a:bodyPr>
                    <a:p>
                      <a:pPr algn="ctr">
                        <a:lnSpc>
                          <a:spcPct val="100000"/>
                        </a:lnSpc>
                      </a:pPr>
                      <a:r>
                        <a:rPr b="0" lang="en-IN" sz="800" spc="-1" strike="noStrike">
                          <a:solidFill>
                            <a:srgbClr val="000000"/>
                          </a:solidFill>
                          <a:latin typeface="Calibri"/>
                        </a:rPr>
                        <a:t>9</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t">
                      <a:noAutofit/>
                    </a:bodyPr>
                    <a:p>
                      <a:pPr marL="457200">
                        <a:lnSpc>
                          <a:spcPct val="100000"/>
                        </a:lnSpc>
                      </a:pPr>
                      <a:r>
                        <a:rPr b="1" lang="en-US" sz="800" spc="-1" strike="noStrike">
                          <a:solidFill>
                            <a:srgbClr val="292663"/>
                          </a:solidFill>
                          <a:latin typeface="Filson Pro Regular"/>
                        </a:rPr>
                        <a:t>Error observed during 400 and 750 users run </a:t>
                      </a:r>
                      <a:br>
                        <a:rPr sz="800"/>
                      </a:br>
                      <a:r>
                        <a:rPr b="1" lang="en-IN" sz="800" spc="-1" strike="noStrike">
                          <a:solidFill>
                            <a:srgbClr val="292663"/>
                          </a:solidFill>
                          <a:latin typeface="Filson Pro Regular"/>
                        </a:rPr>
                        <a:t>ERROR</a:t>
                      </a:r>
                      <a:r>
                        <a:rPr b="1" lang="en-US" sz="800" spc="-1" strike="noStrike">
                          <a:solidFill>
                            <a:srgbClr val="292663"/>
                          </a:solidFill>
                          <a:latin typeface="Filson Pro Regular"/>
                        </a:rPr>
                        <a:t> </a:t>
                      </a:r>
                      <a:r>
                        <a:rPr b="1" lang="en-US" sz="800" spc="-1" strike="noStrike">
                          <a:solidFill>
                            <a:srgbClr val="ff0000"/>
                          </a:solidFill>
                          <a:latin typeface="Filson Pro Regular"/>
                        </a:rPr>
                        <a:t>: Connection refused to ‘Dbes service’ for multiple API's</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172b4d"/>
                          </a:solidFill>
                          <a:latin typeface="Calibri"/>
                        </a:rPr>
                        <a:t>CTBR-1389</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53080">
                <a:tc>
                  <a:txBody>
                    <a:bodyPr lIns="720" rIns="720" anchor="ctr">
                      <a:noAutofit/>
                    </a:bodyPr>
                    <a:p>
                      <a:pPr algn="ctr">
                        <a:lnSpc>
                          <a:spcPct val="100000"/>
                        </a:lnSpc>
                      </a:pPr>
                      <a:r>
                        <a:rPr b="0" lang="en-IN" sz="800" spc="-1" strike="noStrike">
                          <a:solidFill>
                            <a:srgbClr val="000000"/>
                          </a:solidFill>
                          <a:latin typeface="Calibri"/>
                        </a:rPr>
                        <a:t>11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t">
                      <a:noAutofit/>
                    </a:bodyPr>
                    <a:p>
                      <a:pPr>
                        <a:lnSpc>
                          <a:spcPct val="100000"/>
                        </a:lnSpc>
                        <a:tabLst>
                          <a:tab algn="l" pos="0"/>
                        </a:tabLst>
                      </a:pPr>
                      <a:r>
                        <a:rPr b="1" lang="en-IN" sz="800" spc="-1" strike="noStrike">
                          <a:solidFill>
                            <a:srgbClr val="292663"/>
                          </a:solidFill>
                          <a:latin typeface="Filson Pro Regular"/>
                        </a:rPr>
                        <a:t>Read Timed out error observed for </a:t>
                      </a:r>
                      <a:r>
                        <a:rPr b="1" lang="en-IN" sz="800" spc="-1" strike="noStrike">
                          <a:solidFill>
                            <a:srgbClr val="ff0000"/>
                          </a:solidFill>
                          <a:latin typeface="Filson Pro Regular"/>
                        </a:rPr>
                        <a:t>‘Admin portal</a:t>
                      </a:r>
                      <a:r>
                        <a:rPr b="1" lang="en-IN" sz="800" spc="-1" strike="noStrike">
                          <a:solidFill>
                            <a:srgbClr val="292663"/>
                          </a:solidFill>
                          <a:latin typeface="Filson Pro Regular"/>
                        </a:rPr>
                        <a:t>’ backend service during POD termination</a:t>
                      </a:r>
                      <a:endParaRPr b="0" lang="en-IN" sz="800" spc="-1" strike="noStrike">
                        <a:solidFill>
                          <a:srgbClr val="000000"/>
                        </a:solidFill>
                        <a:latin typeface="Arial"/>
                      </a:endParaRPr>
                    </a:p>
                  </a:txBody>
                  <a:tcPr anchor="t" marL="720" marR="720">
                    <a:lnL w="1224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1" lang="en-IN" sz="800" spc="-1" strike="noStrike">
                        <a:solidFill>
                          <a:srgbClr val="172b4d"/>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315360">
                <a:tc>
                  <a:txBody>
                    <a:bodyPr lIns="720" rIns="720" anchor="ctr">
                      <a:noAutofit/>
                    </a:bodyPr>
                    <a:p>
                      <a:pPr algn="ctr">
                        <a:lnSpc>
                          <a:spcPct val="100000"/>
                        </a:lnSpc>
                      </a:pPr>
                      <a:r>
                        <a:rPr b="0" lang="en-IN" sz="800" spc="-1" strike="noStrike">
                          <a:solidFill>
                            <a:srgbClr val="000000"/>
                          </a:solidFill>
                          <a:latin typeface="Calibri"/>
                        </a:rPr>
                        <a:t>12</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t">
                      <a:noAutofit/>
                    </a:bodyPr>
                    <a:p>
                      <a:pPr>
                        <a:lnSpc>
                          <a:spcPct val="100000"/>
                        </a:lnSpc>
                        <a:tabLst>
                          <a:tab algn="l" pos="0"/>
                        </a:tabLst>
                      </a:pPr>
                      <a:r>
                        <a:rPr b="1" lang="en-IN" sz="800" spc="-1" strike="noStrike">
                          <a:solidFill>
                            <a:srgbClr val="292663"/>
                          </a:solidFill>
                          <a:latin typeface="Filson Pro Regular"/>
                        </a:rPr>
                        <a:t>Read Timed out error observed for ‘</a:t>
                      </a:r>
                      <a:r>
                        <a:rPr b="1" lang="en-IN" sz="800" spc="-1" strike="noStrike">
                          <a:solidFill>
                            <a:srgbClr val="ff0000"/>
                          </a:solidFill>
                          <a:latin typeface="Calibri"/>
                        </a:rPr>
                        <a:t>Workflow manager:9097’ </a:t>
                      </a:r>
                      <a:r>
                        <a:rPr b="1" lang="en-IN" sz="800" spc="-1" strike="noStrike">
                          <a:solidFill>
                            <a:srgbClr val="292663"/>
                          </a:solidFill>
                          <a:latin typeface="Calibri"/>
                        </a:rPr>
                        <a:t>service during POD termination</a:t>
                      </a:r>
                      <a:endParaRPr b="0" lang="en-IN" sz="800" spc="-1" strike="noStrike">
                        <a:solidFill>
                          <a:srgbClr val="000000"/>
                        </a:solidFill>
                        <a:latin typeface="Arial"/>
                      </a:endParaRPr>
                    </a:p>
                    <a:p>
                      <a:pPr>
                        <a:lnSpc>
                          <a:spcPct val="100000"/>
                        </a:lnSpc>
                        <a:tabLst>
                          <a:tab algn="l" pos="914400"/>
                        </a:tabLst>
                      </a:pPr>
                      <a:endParaRPr b="0" lang="en-IN" sz="800" spc="-1" strike="noStrike">
                        <a:solidFill>
                          <a:srgbClr val="000000"/>
                        </a:solidFill>
                        <a:latin typeface="Arial"/>
                      </a:endParaRPr>
                    </a:p>
                  </a:txBody>
                  <a:tcPr anchor="t" marL="720" marR="720">
                    <a:lnL w="1224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1" lang="en-IN" sz="800" spc="-1" strike="noStrike">
                        <a:solidFill>
                          <a:srgbClr val="172b4d"/>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bl>
          </a:graphicData>
        </a:graphic>
      </p:graphicFrame>
    </p:spTree>
  </p:cSld>
  <p:transition spd="med">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07"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08"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09"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10" name="PlaceHolder 1"/>
          <p:cNvSpPr>
            <a:spLocks noGrp="1"/>
          </p:cNvSpPr>
          <p:nvPr>
            <p:ph/>
          </p:nvPr>
        </p:nvSpPr>
        <p:spPr>
          <a:xfrm>
            <a:off x="2774880" y="244440"/>
            <a:ext cx="6640920" cy="578520"/>
          </a:xfrm>
          <a:prstGeom prst="rect">
            <a:avLst/>
          </a:prstGeom>
          <a:noFill/>
          <a:ln w="0">
            <a:noFill/>
          </a:ln>
        </p:spPr>
        <p:txBody>
          <a:bodyPr numCol="1" spcCol="0" lIns="90000" rIns="90000" tIns="45000" bIns="45000" anchor="ctr">
            <a:normAutofit fontScale="80000"/>
          </a:bodyPr>
          <a:p>
            <a:pPr indent="0" algn="ctr">
              <a:lnSpc>
                <a:spcPct val="100000"/>
              </a:lnSpc>
              <a:buNone/>
              <a:tabLst>
                <a:tab algn="l" pos="0"/>
              </a:tabLst>
            </a:pPr>
            <a:r>
              <a:rPr b="1" lang="en-US" sz="4000" spc="-1" strike="noStrike">
                <a:solidFill>
                  <a:srgbClr val="292663"/>
                </a:solidFill>
                <a:latin typeface="Filson Pro Medium"/>
              </a:rPr>
              <a:t>Functional Issues Resolved</a:t>
            </a:r>
            <a:endParaRPr b="0" lang="en-IN" sz="4000" spc="-1" strike="noStrike">
              <a:solidFill>
                <a:srgbClr val="000000"/>
              </a:solidFill>
              <a:latin typeface="Arial"/>
            </a:endParaRPr>
          </a:p>
        </p:txBody>
      </p:sp>
      <p:graphicFrame>
        <p:nvGraphicFramePr>
          <p:cNvPr id="311" name="Table 3"/>
          <p:cNvGraphicFramePr/>
          <p:nvPr/>
        </p:nvGraphicFramePr>
        <p:xfrm>
          <a:off x="663480" y="1208160"/>
          <a:ext cx="10338480" cy="4626000"/>
        </p:xfrm>
        <a:graphic>
          <a:graphicData uri="http://schemas.openxmlformats.org/drawingml/2006/table">
            <a:tbl>
              <a:tblPr/>
              <a:tblGrid>
                <a:gridCol w="576720"/>
                <a:gridCol w="1835640"/>
                <a:gridCol w="6238800"/>
                <a:gridCol w="1687680"/>
              </a:tblGrid>
              <a:tr h="295560">
                <a:tc>
                  <a:txBody>
                    <a:bodyPr lIns="720" rIns="720" anchor="ctr">
                      <a:noAutofit/>
                    </a:bodyPr>
                    <a:p>
                      <a:pPr algn="ctr">
                        <a:lnSpc>
                          <a:spcPct val="100000"/>
                        </a:lnSpc>
                      </a:pPr>
                      <a:r>
                        <a:rPr b="0" lang="en-IN" sz="800" spc="-1" strike="noStrike">
                          <a:solidFill>
                            <a:srgbClr val="ffffff"/>
                          </a:solidFill>
                          <a:latin typeface="Calibri"/>
                        </a:rPr>
                        <a:t>Sr.No.</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Scenario/Module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Defect/Issue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JIRA ID</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r>
              <a:tr h="339120">
                <a:tc rowSpan="3">
                  <a:txBody>
                    <a:bodyPr lIns="720" rIns="72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14">
                  <a:txBody>
                    <a:bodyPr lIns="720" rIns="720" anchor="ctr">
                      <a:noAutofit/>
                    </a:bodyPr>
                    <a:p>
                      <a:pPr algn="ctr">
                        <a:lnSpc>
                          <a:spcPct val="100000"/>
                        </a:lnSpc>
                      </a:pPr>
                      <a:r>
                        <a:rPr b="1" lang="en-US" sz="800" spc="-1" strike="noStrike">
                          <a:solidFill>
                            <a:srgbClr val="172b4d"/>
                          </a:solidFill>
                          <a:latin typeface="Calibri"/>
                        </a:rPr>
                        <a:t>COPS - SA Journey</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1" lang="en-US" sz="800" spc="-1" strike="noStrike">
                          <a:solidFill>
                            <a:srgbClr val="172b4d"/>
                          </a:solidFill>
                          <a:latin typeface="Calibri"/>
                        </a:rPr>
                        <a:t>Error in Payment page-NPE technical error on Payment page</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1" lang="en-IN" sz="800" spc="-1" strike="noStrike">
                        <a:solidFill>
                          <a:srgbClr val="172b4d"/>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40212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ctr">
                      <a:noAutofit/>
                    </a:bodyPr>
                    <a:p>
                      <a:pPr>
                        <a:lnSpc>
                          <a:spcPct val="100000"/>
                        </a:lnSpc>
                      </a:pPr>
                      <a:r>
                        <a:rPr b="1" lang="en-US" sz="800" spc="-1" strike="noStrike">
                          <a:solidFill>
                            <a:srgbClr val="172b4d"/>
                          </a:solidFill>
                          <a:latin typeface="Calibri"/>
                        </a:rPr>
                        <a:t>Error in Payment page-No document found from DMS"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172b4d"/>
                          </a:solidFill>
                          <a:latin typeface="Calibri"/>
                        </a:rPr>
                        <a:t>CTBR-1213</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1772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ctr">
                      <a:noAutofit/>
                    </a:bodyPr>
                    <a:p>
                      <a:pPr>
                        <a:lnSpc>
                          <a:spcPct val="100000"/>
                        </a:lnSpc>
                      </a:pPr>
                      <a:r>
                        <a:rPr b="1" lang="en-IN" sz="800" spc="-1" strike="noStrike">
                          <a:solidFill>
                            <a:srgbClr val="172b4d"/>
                          </a:solidFill>
                          <a:latin typeface="Calibri"/>
                        </a:rPr>
                        <a:t>Error in Recommended Products page-</a:t>
                      </a:r>
                      <a:r>
                        <a:rPr b="1" lang="en-US" sz="800" spc="-1" strike="noStrike">
                          <a:solidFill>
                            <a:srgbClr val="172b4d"/>
                          </a:solidFill>
                          <a:latin typeface="Calibri"/>
                        </a:rPr>
                        <a:t>couldn't find any products that match your search</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CTBR-1231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88720">
                <a:tc rowSpan="2">
                  <a:txBody>
                    <a:bodyPr lIns="720" rIns="720" anchor="ctr">
                      <a:noAutofit/>
                    </a:bodyPr>
                    <a:p>
                      <a:pPr algn="ctr">
                        <a:lnSpc>
                          <a:spcPct val="100000"/>
                        </a:lnSpc>
                      </a:pPr>
                      <a:r>
                        <a:rPr b="0" lang="en-IN" sz="800" spc="-1" strike="noStrike">
                          <a:solidFill>
                            <a:srgbClr val="000000"/>
                          </a:solidFill>
                          <a:latin typeface="Calibri"/>
                        </a:rPr>
                        <a:t>2</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4364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IN" sz="800" spc="-1" strike="noStrike">
                          <a:solidFill>
                            <a:srgbClr val="172b4d"/>
                          </a:solidFill>
                          <a:latin typeface="Calibri"/>
                        </a:rPr>
                        <a:t>Error in non-eKYC page - </a:t>
                      </a:r>
                      <a:r>
                        <a:rPr b="1" lang="en-US" sz="800" spc="-1" strike="noStrike">
                          <a:solidFill>
                            <a:srgbClr val="172b4d"/>
                          </a:solidFill>
                          <a:latin typeface="Calibri"/>
                        </a:rPr>
                        <a:t>Getting "technical error" </a:t>
                      </a:r>
                      <a:br>
                        <a:rPr sz="800"/>
                      </a:b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CTBR-1247</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18160">
                <a:tc rowSpan="2">
                  <a:txBody>
                    <a:bodyPr lIns="720" rIns="720" anchor="ctr">
                      <a:noAutofit/>
                    </a:bodyPr>
                    <a:p>
                      <a:pPr algn="ctr">
                        <a:lnSpc>
                          <a:spcPct val="100000"/>
                        </a:lnSpc>
                      </a:pPr>
                      <a:r>
                        <a:rPr b="0" lang="en-IN" sz="800" spc="-1" strike="noStrike">
                          <a:solidFill>
                            <a:srgbClr val="000000"/>
                          </a:solidFill>
                          <a:latin typeface="Calibri"/>
                        </a:rPr>
                        <a:t>3</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145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US" sz="800" spc="-1" strike="noStrike">
                          <a:solidFill>
                            <a:srgbClr val="172b4d"/>
                          </a:solidFill>
                          <a:latin typeface="Calibri"/>
                        </a:rPr>
                        <a:t>Error in PAN verification page where after clicking on Proceed button not able to move to the next page</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CTBR-1268</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20240">
                <a:tc rowSpan="2">
                  <a:txBody>
                    <a:bodyPr lIns="720" rIns="720" anchor="t">
                      <a:noAutofit/>
                    </a:bodyPr>
                    <a:p>
                      <a:pPr algn="ctr">
                        <a:lnSpc>
                          <a:spcPct val="100000"/>
                        </a:lnSpc>
                      </a:pPr>
                      <a:r>
                        <a:rPr b="0" lang="en-IN" sz="800" spc="-1" strike="noStrike">
                          <a:solidFill>
                            <a:srgbClr val="000000"/>
                          </a:solidFill>
                          <a:latin typeface="Calibri"/>
                        </a:rPr>
                        <a:t>4</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703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US" sz="800" spc="-1" strike="noStrike">
                          <a:solidFill>
                            <a:srgbClr val="172b4d"/>
                          </a:solidFill>
                          <a:latin typeface="Calibri"/>
                        </a:rPr>
                        <a:t>Issue at OTP verification stage at employee declaration page where after clicking on verify OTP getting technical error as "Account has blocked against it".</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CTBR-1271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27440">
                <a:tc rowSpan="2">
                  <a:txBody>
                    <a:bodyPr lIns="720" rIns="720" anchor="t">
                      <a:noAutofit/>
                    </a:bodyPr>
                    <a:p>
                      <a:pPr algn="ctr">
                        <a:lnSpc>
                          <a:spcPct val="100000"/>
                        </a:lnSpc>
                      </a:pPr>
                      <a:r>
                        <a:rPr b="0" lang="en-IN" sz="800" spc="-1" strike="noStrike">
                          <a:solidFill>
                            <a:srgbClr val="000000"/>
                          </a:solidFill>
                          <a:latin typeface="Calibri"/>
                        </a:rPr>
                        <a:t>5</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641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US" sz="800" spc="-1" strike="noStrike">
                          <a:solidFill>
                            <a:srgbClr val="172b4d"/>
                          </a:solidFill>
                          <a:latin typeface="Calibri"/>
                        </a:rPr>
                        <a:t>Issue at OTP verification stage at employee declaration page where after clicking on verify OTP getting technical error as "Some technical error occurred, Please contact your system administrator".</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CTBR-1291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42640">
                <a:tc rowSpan="2">
                  <a:txBody>
                    <a:bodyPr lIns="720" rIns="720" anchor="t">
                      <a:noAutofit/>
                    </a:bodyPr>
                    <a:p>
                      <a:pPr algn="ctr">
                        <a:lnSpc>
                          <a:spcPct val="100000"/>
                        </a:lnSpc>
                      </a:pPr>
                      <a:r>
                        <a:rPr b="0" lang="en-IN" sz="800" spc="-1" strike="noStrike">
                          <a:solidFill>
                            <a:srgbClr val="000000"/>
                          </a:solidFill>
                          <a:latin typeface="Calibri"/>
                        </a:rPr>
                        <a:t>6</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083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720" rIns="720" anchor="t">
                      <a:noAutofit/>
                    </a:bodyPr>
                    <a:p>
                      <a:pPr>
                        <a:lnSpc>
                          <a:spcPct val="100000"/>
                        </a:lnSpc>
                      </a:pPr>
                      <a:r>
                        <a:rPr b="1" lang="en-US" sz="800" spc="-1" strike="noStrike">
                          <a:solidFill>
                            <a:srgbClr val="172b4d"/>
                          </a:solidFill>
                          <a:latin typeface="Calibri"/>
                        </a:rPr>
                        <a:t>Issue at  e-KYC page getting error "Some Technical Error Occurred! Please Contact System Administrator" after capturing an image with Aadhaar Face Rd Preprod.</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2">
                  <a:txBody>
                    <a:bodyPr lIns="720" rIns="720" anchor="ctr">
                      <a:noAutofit/>
                    </a:bodyPr>
                    <a:p>
                      <a:pPr algn="ctr">
                        <a:lnSpc>
                          <a:spcPct val="100000"/>
                        </a:lnSpc>
                      </a:pPr>
                      <a:r>
                        <a:rPr b="1" lang="en-IN" sz="800" spc="-1" strike="noStrike">
                          <a:solidFill>
                            <a:srgbClr val="172b4d"/>
                          </a:solidFill>
                          <a:latin typeface="Calibri"/>
                        </a:rPr>
                        <a:t>CTBR-1309</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26080">
                <a:tc>
                  <a:txBody>
                    <a:bodyPr lIns="720" rIns="720" anchor="t">
                      <a:noAutofit/>
                    </a:bodyPr>
                    <a:p>
                      <a:pPr algn="ctr">
                        <a:lnSpc>
                          <a:spcPct val="100000"/>
                        </a:lnSpc>
                      </a:pPr>
                      <a:r>
                        <a:rPr b="0" lang="en-IN" sz="800" spc="-1" strike="noStrike">
                          <a:solidFill>
                            <a:srgbClr val="000000"/>
                          </a:solidFill>
                          <a:latin typeface="Calibri"/>
                        </a:rPr>
                        <a:t>7</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64960">
                <a:tc>
                  <a:txBody>
                    <a:bodyPr lIns="720" rIns="720" anchor="t">
                      <a:noAutofit/>
                    </a:bodyPr>
                    <a:p>
                      <a:pPr algn="ctr">
                        <a:lnSpc>
                          <a:spcPct val="100000"/>
                        </a:lnSpc>
                      </a:pPr>
                      <a:r>
                        <a:rPr b="0" lang="en-IN" sz="800" spc="-1" strike="noStrike">
                          <a:solidFill>
                            <a:srgbClr val="000000"/>
                          </a:solidFill>
                          <a:latin typeface="Calibri"/>
                        </a:rPr>
                        <a:t>8</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5">
                  <a:txBody>
                    <a:bodyPr lIns="720" rIns="720" anchor="ctr">
                      <a:noAutofit/>
                    </a:bodyPr>
                    <a:p>
                      <a:pPr algn="ctr">
                        <a:lnSpc>
                          <a:spcPct val="100000"/>
                        </a:lnSpc>
                      </a:pPr>
                      <a:r>
                        <a:rPr b="1" lang="en-US" sz="800" spc="-1" strike="noStrike">
                          <a:solidFill>
                            <a:srgbClr val="172b4d"/>
                          </a:solidFill>
                          <a:latin typeface="Calibri"/>
                        </a:rPr>
                        <a:t>DOPS-DVU and BOM</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1" lang="en-US" sz="800" spc="-1" strike="noStrike">
                          <a:solidFill>
                            <a:srgbClr val="172b4d"/>
                          </a:solidFill>
                          <a:latin typeface="Calibri"/>
                        </a:rPr>
                        <a:t>BOM &amp; DVU user Getting " Error in Executing task" after clicking on Audit History V2 in AOF</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172b4d"/>
                          </a:solidFill>
                          <a:latin typeface="Calibri"/>
                        </a:rPr>
                        <a:t>CTBR-1215</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79000">
                <a:tc>
                  <a:txBody>
                    <a:bodyPr lIns="720" rIns="720" anchor="t">
                      <a:noAutofit/>
                    </a:bodyPr>
                    <a:p>
                      <a:pPr algn="ctr">
                        <a:lnSpc>
                          <a:spcPct val="100000"/>
                        </a:lnSpc>
                      </a:pPr>
                      <a:r>
                        <a:rPr b="0" lang="en-IN" sz="800" spc="-1" strike="noStrike">
                          <a:solidFill>
                            <a:srgbClr val="000000"/>
                          </a:solidFill>
                          <a:latin typeface="Calibri"/>
                        </a:rPr>
                        <a:t>9</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t">
                      <a:noAutofit/>
                    </a:bodyPr>
                    <a:p>
                      <a:pPr>
                        <a:lnSpc>
                          <a:spcPct val="100000"/>
                        </a:lnSpc>
                      </a:pPr>
                      <a:r>
                        <a:rPr b="1" lang="en-US" sz="800" spc="-1" strike="noStrike">
                          <a:solidFill>
                            <a:srgbClr val="172b4d"/>
                          </a:solidFill>
                          <a:latin typeface="Calibri"/>
                        </a:rPr>
                        <a:t>DVU user Getting Error Message:- " some technical error occurred please contact system administrator". </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172b4d"/>
                          </a:solidFill>
                          <a:latin typeface="Calibri"/>
                        </a:rPr>
                        <a:t>CTBR-1218</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79360">
                <a:tc>
                  <a:txBody>
                    <a:bodyPr lIns="720" rIns="720" anchor="t">
                      <a:noAutofit/>
                    </a:bodyPr>
                    <a:p>
                      <a:pPr algn="ctr">
                        <a:lnSpc>
                          <a:spcPct val="100000"/>
                        </a:lnSpc>
                      </a:pPr>
                      <a:r>
                        <a:rPr b="0" lang="en-IN" sz="800" spc="-1" strike="noStrike">
                          <a:solidFill>
                            <a:srgbClr val="000000"/>
                          </a:solidFill>
                          <a:latin typeface="Calibri"/>
                        </a:rPr>
                        <a:t>10</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t">
                      <a:noAutofit/>
                    </a:bodyPr>
                    <a:p>
                      <a:pPr>
                        <a:lnSpc>
                          <a:spcPct val="100000"/>
                        </a:lnSpc>
                      </a:pPr>
                      <a:r>
                        <a:rPr b="1" lang="en-US" sz="800" spc="-1" strike="noStrike">
                          <a:solidFill>
                            <a:srgbClr val="172b4d"/>
                          </a:solidFill>
                          <a:latin typeface="Calibri"/>
                        </a:rPr>
                        <a:t>BOM and DVU user Getting Error Message:- " Some of the Task Exception AML are pending for approval. Please review and take the necessary action".</a:t>
                      </a:r>
                      <a:endParaRPr b="0" lang="en-IN" sz="800" spc="-1" strike="noStrike">
                        <a:solidFill>
                          <a:srgbClr val="000000"/>
                        </a:solidFill>
                        <a:latin typeface="Arial"/>
                      </a:endParaRPr>
                    </a:p>
                  </a:txBody>
                  <a:tcPr anchor="t" marL="720" marR="720">
                    <a:lnL w="1224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tabLst>
                          <a:tab algn="l" pos="0"/>
                        </a:tabLst>
                      </a:pPr>
                      <a:r>
                        <a:rPr b="1" lang="en-IN" sz="800" spc="-1" strike="noStrike">
                          <a:solidFill>
                            <a:srgbClr val="172b4d"/>
                          </a:solidFill>
                          <a:latin typeface="Calibri"/>
                        </a:rPr>
                        <a:t>CTBR-1286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03760">
                <a:tc>
                  <a:txBody>
                    <a:bodyPr lIns="720" rIns="720" anchor="t">
                      <a:noAutofit/>
                    </a:bodyPr>
                    <a:p>
                      <a:pPr algn="ctr">
                        <a:lnSpc>
                          <a:spcPct val="100000"/>
                        </a:lnSpc>
                      </a:pPr>
                      <a:r>
                        <a:rPr b="0" lang="en-IN" sz="800" spc="-1" strike="noStrike">
                          <a:solidFill>
                            <a:srgbClr val="000000"/>
                          </a:solidFill>
                          <a:latin typeface="Calibri"/>
                        </a:rPr>
                        <a:t>11</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t">
                      <a:noAutofit/>
                    </a:bodyPr>
                    <a:p>
                      <a:pPr>
                        <a:lnSpc>
                          <a:spcPct val="100000"/>
                        </a:lnSpc>
                      </a:pPr>
                      <a:r>
                        <a:rPr b="1" lang="en-US" sz="800" spc="-1" strike="noStrike">
                          <a:solidFill>
                            <a:srgbClr val="172b4d"/>
                          </a:solidFill>
                          <a:latin typeface="Calibri"/>
                        </a:rPr>
                        <a:t>For BOM scenario After clicking on Scrutiny button for CIF lead id. In place of CIF-Id we are observing SA-Id lead details.</a:t>
                      </a:r>
                      <a:endParaRPr b="0" lang="en-IN" sz="800" spc="-1" strike="noStrike">
                        <a:solidFill>
                          <a:srgbClr val="000000"/>
                        </a:solidFill>
                        <a:latin typeface="Arial"/>
                      </a:endParaRPr>
                    </a:p>
                  </a:txBody>
                  <a:tcPr anchor="t" marL="720" marR="720">
                    <a:lnL w="1224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172b4d"/>
                          </a:solidFill>
                          <a:latin typeface="Calibri"/>
                        </a:rPr>
                        <a:t>CTBR-1300</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303120">
                <a:tc>
                  <a:txBody>
                    <a:bodyPr lIns="720" rIns="720" anchor="t">
                      <a:noAutofit/>
                    </a:bodyPr>
                    <a:p>
                      <a:pPr algn="ctr">
                        <a:lnSpc>
                          <a:spcPct val="100000"/>
                        </a:lnSpc>
                      </a:pPr>
                      <a:r>
                        <a:rPr b="0" lang="en-IN" sz="800" spc="-1" strike="noStrike">
                          <a:solidFill>
                            <a:srgbClr val="000000"/>
                          </a:solidFill>
                          <a:latin typeface="Calibri"/>
                        </a:rPr>
                        <a:t>12</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20" rIns="720" anchor="t">
                      <a:noAutofit/>
                    </a:bodyPr>
                    <a:p>
                      <a:pPr>
                        <a:lnSpc>
                          <a:spcPct val="100000"/>
                        </a:lnSpc>
                      </a:pPr>
                      <a:r>
                        <a:rPr b="1" lang="en-IN" sz="800" spc="-1" strike="noStrike">
                          <a:solidFill>
                            <a:srgbClr val="172b4d"/>
                          </a:solidFill>
                          <a:latin typeface="Calibri"/>
                        </a:rPr>
                        <a:t>DVU Scenario getting error: “NO FILE FOUND FROM DMS SERVER ID:421755e5a18ad0-a1d5-11ef-8542-af88c6303e5a” to approve lead</a:t>
                      </a:r>
                      <a:endParaRPr b="0" lang="en-IN" sz="800" spc="-1" strike="noStrike">
                        <a:solidFill>
                          <a:srgbClr val="000000"/>
                        </a:solidFill>
                        <a:latin typeface="Arial"/>
                      </a:endParaRPr>
                    </a:p>
                  </a:txBody>
                  <a:tcPr anchor="t" marL="720" marR="720">
                    <a:lnL w="1224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172b4d"/>
                          </a:solidFill>
                          <a:latin typeface="Calibri"/>
                        </a:rPr>
                        <a:t>CTBR-1310</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bl>
          </a:graphicData>
        </a:graphic>
      </p:graphicFrame>
    </p:spTree>
  </p:cSld>
  <p:transition spd="med">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13"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14"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15"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16"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rmAutofit fontScale="52000"/>
          </a:bodyPr>
          <a:p>
            <a:pPr indent="0" algn="ctr">
              <a:lnSpc>
                <a:spcPct val="100000"/>
              </a:lnSpc>
              <a:buNone/>
              <a:tabLst>
                <a:tab algn="l" pos="0"/>
              </a:tabLst>
            </a:pPr>
            <a:r>
              <a:rPr b="1" lang="en-US" sz="4000" spc="-1" strike="noStrike">
                <a:solidFill>
                  <a:srgbClr val="292663"/>
                </a:solidFill>
                <a:latin typeface="Filson Pro Medium"/>
              </a:rPr>
              <a:t>Performance issue Fixed by Dev team and Infra team</a:t>
            </a:r>
            <a:endParaRPr b="0" lang="en-IN" sz="4000" spc="-1" strike="noStrike">
              <a:solidFill>
                <a:srgbClr val="000000"/>
              </a:solidFill>
              <a:latin typeface="Arial"/>
            </a:endParaRPr>
          </a:p>
        </p:txBody>
      </p:sp>
      <p:sp>
        <p:nvSpPr>
          <p:cNvPr id="317" name="Google Shape;234;p4"/>
          <p:cNvSpPr/>
          <p:nvPr/>
        </p:nvSpPr>
        <p:spPr>
          <a:xfrm>
            <a:off x="554760" y="940320"/>
            <a:ext cx="1798920" cy="31932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4680">
              <a:lnSpc>
                <a:spcPct val="90000"/>
              </a:lnSpc>
            </a:pPr>
            <a:r>
              <a:rPr b="1" lang="en-US" sz="1200" spc="-1" strike="noStrike">
                <a:solidFill>
                  <a:srgbClr val="ffffff"/>
                </a:solidFill>
                <a:latin typeface="Calibri"/>
                <a:ea typeface="Calibri"/>
              </a:rPr>
              <a:t>4. Decisions Undertaken</a:t>
            </a:r>
            <a:endParaRPr b="0" lang="en-IN" sz="1200" spc="-1" strike="noStrike">
              <a:solidFill>
                <a:srgbClr val="ffffff"/>
              </a:solidFill>
              <a:latin typeface="Arial"/>
            </a:endParaRPr>
          </a:p>
        </p:txBody>
      </p:sp>
      <p:graphicFrame>
        <p:nvGraphicFramePr>
          <p:cNvPr id="318" name="Table 2"/>
          <p:cNvGraphicFramePr/>
          <p:nvPr/>
        </p:nvGraphicFramePr>
        <p:xfrm>
          <a:off x="554760" y="1260360"/>
          <a:ext cx="10842120" cy="5762160"/>
        </p:xfrm>
        <a:graphic>
          <a:graphicData uri="http://schemas.openxmlformats.org/drawingml/2006/table">
            <a:tbl>
              <a:tblPr/>
              <a:tblGrid>
                <a:gridCol w="449640"/>
                <a:gridCol w="5821200"/>
                <a:gridCol w="4571640"/>
              </a:tblGrid>
              <a:tr h="341640">
                <a:tc>
                  <a:txBody>
                    <a:bodyPr lIns="3240" rIns="3240" anchor="ctr">
                      <a:noAutofit/>
                    </a:bodyPr>
                    <a:p>
                      <a:pPr algn="ctr">
                        <a:lnSpc>
                          <a:spcPct val="100000"/>
                        </a:lnSpc>
                      </a:pPr>
                      <a:r>
                        <a:rPr b="1" lang="en-IN" sz="1000" spc="-1" strike="noStrike">
                          <a:solidFill>
                            <a:srgbClr val="ffffff"/>
                          </a:solidFill>
                          <a:latin typeface="Calibri"/>
                        </a:rPr>
                        <a:t>S.No</a:t>
                      </a:r>
                      <a:endParaRPr b="0" lang="en-IN" sz="1000" spc="-1" strike="noStrike">
                        <a:solidFill>
                          <a:srgbClr val="ffffff"/>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2060"/>
                    </a:solidFill>
                  </a:tcPr>
                </a:tc>
                <a:tc>
                  <a:txBody>
                    <a:bodyPr lIns="3240" rIns="3240" anchor="ctr">
                      <a:noAutofit/>
                    </a:bodyPr>
                    <a:p>
                      <a:pPr algn="ctr">
                        <a:lnSpc>
                          <a:spcPct val="100000"/>
                        </a:lnSpc>
                      </a:pPr>
                      <a:r>
                        <a:rPr b="1" lang="en-IN" sz="1000" spc="-1" strike="noStrike">
                          <a:solidFill>
                            <a:srgbClr val="ffffff"/>
                          </a:solidFill>
                          <a:latin typeface="Calibri"/>
                        </a:rPr>
                        <a:t>Decision Undertaken</a:t>
                      </a:r>
                      <a:endParaRPr b="0" lang="en-IN" sz="1000" spc="-1" strike="noStrike">
                        <a:solidFill>
                          <a:srgbClr val="ffffff"/>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2060"/>
                    </a:solidFill>
                  </a:tcPr>
                </a:tc>
                <a:tc>
                  <a:txBody>
                    <a:bodyPr lIns="3240" rIns="3240" anchor="ctr">
                      <a:noAutofit/>
                    </a:bodyPr>
                    <a:p>
                      <a:pPr algn="ctr">
                        <a:lnSpc>
                          <a:spcPct val="100000"/>
                        </a:lnSpc>
                      </a:pPr>
                      <a:r>
                        <a:rPr b="1" lang="en-IN" sz="1000" spc="-1" strike="noStrike">
                          <a:solidFill>
                            <a:srgbClr val="ffffff"/>
                          </a:solidFill>
                          <a:latin typeface="Calibri"/>
                        </a:rPr>
                        <a:t>New value/ Updated value</a:t>
                      </a:r>
                      <a:endParaRPr b="0" lang="en-IN" sz="1000" spc="-1" strike="noStrike">
                        <a:solidFill>
                          <a:srgbClr val="ffffff"/>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2060"/>
                    </a:solidFill>
                  </a:tcPr>
                </a:tc>
              </a:tr>
              <a:tr h="392400">
                <a:tc>
                  <a:txBody>
                    <a:bodyPr anchor="ctr">
                      <a:noAutofit/>
                    </a:bodyPr>
                    <a:p>
                      <a:pPr>
                        <a:lnSpc>
                          <a:spcPct val="100000"/>
                        </a:lnSpc>
                      </a:pPr>
                      <a:r>
                        <a:rPr b="0" lang="en-IN" sz="1000" spc="-1" strike="noStrike">
                          <a:solidFill>
                            <a:srgbClr val="292663"/>
                          </a:solidFill>
                          <a:latin typeface="Calibri"/>
                        </a:rPr>
                        <a:t>1</a:t>
                      </a:r>
                      <a:endParaRPr b="0" lang="en-IN" sz="10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nSpc>
                          <a:spcPct val="100000"/>
                        </a:lnSpc>
                      </a:pPr>
                      <a:r>
                        <a:rPr b="0" lang="en-IN" sz="1000" spc="-1" strike="noStrike">
                          <a:solidFill>
                            <a:srgbClr val="292663"/>
                          </a:solidFill>
                          <a:latin typeface="Calibri"/>
                        </a:rPr>
                        <a:t>Configuration updated for ESB</a:t>
                      </a:r>
                      <a:endParaRPr b="0" lang="en-IN" sz="10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server.tomcat.max-threads: 5000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server.tomcat.max-connections: 5000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server.tomcat.threads.max: 5000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server.tomcat.min-spare-threads: 300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server.tomcat.threads.min-spare: 300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feign.httpclient.maxConnections: 5000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feign.httpclient.maxConnectionsPerRoute: 3000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maxConnectionPerRoute: 3000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maxHttpConnections: 5000</a:t>
                      </a:r>
                      <a:endParaRPr b="0" lang="en-IN" sz="1000" spc="-1" strike="noStrike">
                        <a:solidFill>
                          <a:srgbClr val="000000"/>
                        </a:solidFill>
                        <a:latin typeface="Arial"/>
                      </a:endParaRPr>
                    </a:p>
                    <a:p>
                      <a:pPr marL="457200">
                        <a:lnSpc>
                          <a:spcPct val="100000"/>
                        </a:lnSpc>
                      </a:pPr>
                      <a:r>
                        <a:rPr b="0" lang="en-IN" sz="1000" spc="-1" strike="noStrike">
                          <a:solidFill>
                            <a:srgbClr val="292663"/>
                          </a:solidFill>
                          <a:latin typeface="Calibri"/>
                        </a:rPr>
                        <a:t>spring.cloud.consul.discovery.deregister: true</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3800">
                <a:tc rowSpan="5">
                  <a:txBody>
                    <a:bodyPr lIns="3240" rIns="3240" anchor="ctr">
                      <a:noAutofit/>
                    </a:bodyPr>
                    <a:p>
                      <a:pPr algn="ctr">
                        <a:lnSpc>
                          <a:spcPct val="100000"/>
                        </a:lnSpc>
                      </a:pPr>
                      <a:r>
                        <a:rPr b="0" lang="en-IN" sz="1000" spc="-1" strike="noStrike">
                          <a:solidFill>
                            <a:srgbClr val="292663"/>
                          </a:solidFill>
                          <a:latin typeface="Calibri"/>
                        </a:rPr>
                        <a:t>2</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rowSpan="5">
                  <a:txBody>
                    <a:bodyPr lIns="3240" rIns="3240" anchor="ctr">
                      <a:noAutofit/>
                    </a:bodyPr>
                    <a:p>
                      <a:pPr>
                        <a:lnSpc>
                          <a:spcPct val="100000"/>
                        </a:lnSpc>
                      </a:pPr>
                      <a:r>
                        <a:rPr b="0" lang="en-US" sz="1000" spc="-1" strike="noStrike">
                          <a:solidFill>
                            <a:srgbClr val="292663"/>
                          </a:solidFill>
                          <a:latin typeface="Calibri"/>
                        </a:rPr>
                        <a:t>Configuration updated for ESB - HPA</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maxReplicas: 30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averageUtilization: 60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minReplicas: 4</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strategy: rollingUpdate: maxSurge: 2, maxUnavailable: 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774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terminationGracePeriodSeconds: 60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solidFill>
                        <a:srgbClr val="000000"/>
                      </a:solidFill>
                      <a:prstDash val="solid"/>
                    </a:lnB>
                    <a:noFill/>
                  </a:tcPr>
                </a:tc>
              </a:tr>
              <a:tr h="73800">
                <a:tc rowSpan="4">
                  <a:txBody>
                    <a:bodyPr lIns="3240" rIns="3240" anchor="ctr">
                      <a:noAutofit/>
                    </a:bodyPr>
                    <a:p>
                      <a:pPr algn="ctr">
                        <a:lnSpc>
                          <a:spcPct val="100000"/>
                        </a:lnSpc>
                      </a:pPr>
                      <a:r>
                        <a:rPr b="0" lang="en-IN" sz="1000" spc="-1" strike="noStrike">
                          <a:solidFill>
                            <a:srgbClr val="292663"/>
                          </a:solidFill>
                          <a:latin typeface="Calibri"/>
                        </a:rPr>
                        <a:t>3</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rowSpan="4">
                  <a:txBody>
                    <a:bodyPr lIns="3240" rIns="3240" anchor="ctr">
                      <a:noAutofit/>
                    </a:bodyPr>
                    <a:p>
                      <a:pPr>
                        <a:lnSpc>
                          <a:spcPct val="100000"/>
                        </a:lnSpc>
                      </a:pPr>
                      <a:r>
                        <a:rPr b="0" lang="en-IN" sz="1000" spc="-1" strike="noStrike">
                          <a:solidFill>
                            <a:srgbClr val="292663"/>
                          </a:solidFill>
                          <a:latin typeface="Calibri"/>
                        </a:rPr>
                        <a:t>Properties updated for EVENT-MANGER </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MaxConnectionPerRoute:250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maxHttpConnections:800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connectionTimeout:30000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11448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readTimeout: 30000</a:t>
                      </a:r>
                      <a:br>
                        <a:rPr sz="1000"/>
                      </a:br>
                      <a:r>
                        <a:rPr b="0" lang="en-IN" sz="1000" spc="-1" strike="noStrike">
                          <a:solidFill>
                            <a:srgbClr val="292663"/>
                          </a:solidFill>
                          <a:latin typeface="Calibri"/>
                        </a:rPr>
                        <a:t>spring.cloud.consul.discovery.deregister: true</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solidFill>
                        <a:srgbClr val="000000"/>
                      </a:solidFill>
                      <a:prstDash val="solid"/>
                    </a:lnB>
                    <a:noFill/>
                  </a:tcPr>
                </a:tc>
              </a:tr>
              <a:tr h="104400">
                <a:tc>
                  <a:txBody>
                    <a:bodyPr lIns="3240" rIns="3240" anchor="ctr">
                      <a:noAutofit/>
                    </a:bodyPr>
                    <a:p>
                      <a:pPr algn="ctr">
                        <a:lnSpc>
                          <a:spcPct val="100000"/>
                        </a:lnSpc>
                      </a:pPr>
                      <a:r>
                        <a:rPr b="0" lang="en-IN" sz="1000" spc="-1" strike="noStrike">
                          <a:solidFill>
                            <a:srgbClr val="292663"/>
                          </a:solidFill>
                          <a:latin typeface="Calibri"/>
                        </a:rPr>
                        <a:t>4</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Properties updated for EVENT MANAGER-HPA</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maxReplicas: 25</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3800">
                <a:tc rowSpan="3">
                  <a:txBody>
                    <a:bodyPr lIns="3240" rIns="3240" anchor="ctr">
                      <a:noAutofit/>
                    </a:bodyPr>
                    <a:p>
                      <a:pPr algn="ctr">
                        <a:lnSpc>
                          <a:spcPct val="100000"/>
                        </a:lnSpc>
                      </a:pPr>
                      <a:r>
                        <a:rPr b="0" lang="en-IN" sz="1000" spc="-1" strike="noStrike">
                          <a:solidFill>
                            <a:srgbClr val="292663"/>
                          </a:solidFill>
                          <a:latin typeface="Calibri"/>
                        </a:rPr>
                        <a:t> </a:t>
                      </a:r>
                      <a:endParaRPr b="0" lang="en-IN" sz="1000" spc="-1" strike="noStrike">
                        <a:solidFill>
                          <a:srgbClr val="000000"/>
                        </a:solidFill>
                        <a:latin typeface="Arial"/>
                      </a:endParaRPr>
                    </a:p>
                    <a:p>
                      <a:pPr algn="ctr">
                        <a:lnSpc>
                          <a:spcPct val="100000"/>
                        </a:lnSpc>
                      </a:pPr>
                      <a:r>
                        <a:rPr b="0" lang="en-IN" sz="1000" spc="-1" strike="noStrike">
                          <a:solidFill>
                            <a:srgbClr val="292663"/>
                          </a:solidFill>
                          <a:latin typeface="Calibri"/>
                        </a:rPr>
                        <a:t> </a:t>
                      </a:r>
                      <a:endParaRPr b="0" lang="en-IN" sz="1000" spc="-1" strike="noStrike">
                        <a:solidFill>
                          <a:srgbClr val="000000"/>
                        </a:solidFill>
                        <a:latin typeface="Arial"/>
                      </a:endParaRPr>
                    </a:p>
                    <a:p>
                      <a:pPr algn="ctr">
                        <a:lnSpc>
                          <a:spcPct val="100000"/>
                        </a:lnSpc>
                      </a:pPr>
                      <a:r>
                        <a:rPr b="0" lang="en-IN" sz="1000" spc="-1" strike="noStrike">
                          <a:solidFill>
                            <a:srgbClr val="292663"/>
                          </a:solidFill>
                          <a:latin typeface="Calibri"/>
                        </a:rPr>
                        <a:t>5</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rowSpan="3">
                  <a:txBody>
                    <a:bodyPr lIns="3240" rIns="3240" anchor="ctr">
                      <a:noAutofit/>
                    </a:bodyPr>
                    <a:p>
                      <a:pPr>
                        <a:lnSpc>
                          <a:spcPct val="100000"/>
                        </a:lnSpc>
                      </a:pPr>
                      <a:r>
                        <a:rPr b="0" lang="en-IN" sz="1000" spc="-1" strike="noStrike">
                          <a:solidFill>
                            <a:srgbClr val="292663"/>
                          </a:solidFill>
                          <a:latin typeface="Calibri"/>
                        </a:rPr>
                        <a:t>Properties updated for AU-THIRD-PARTY-SERVICE</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Au-third-party-services --properties</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vps.api.maxSimpleHttpConnectionPerRoute: 2500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4071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vps.api.maxSimpleHttpConnections: 5000</a:t>
                      </a:r>
                      <a:br>
                        <a:rPr sz="1000"/>
                      </a:br>
                      <a:r>
                        <a:rPr b="0" lang="en-IN" sz="1000" spc="-1" strike="noStrike">
                          <a:solidFill>
                            <a:srgbClr val="292663"/>
                          </a:solidFill>
                          <a:latin typeface="Calibri"/>
                        </a:rPr>
                        <a:t>server.tomcat.min-spare-threads: 500</a:t>
                      </a:r>
                      <a:br>
                        <a:rPr sz="1000"/>
                      </a:br>
                      <a:r>
                        <a:rPr b="0" lang="en-IN" sz="1000" spc="-1" strike="noStrike">
                          <a:solidFill>
                            <a:srgbClr val="292663"/>
                          </a:solidFill>
                          <a:latin typeface="Calibri"/>
                        </a:rPr>
                        <a:t>server.tomcat.threads.max: 5000</a:t>
                      </a:r>
                      <a:br>
                        <a:rPr sz="1000"/>
                      </a:br>
                      <a:r>
                        <a:rPr b="0" lang="en-IN" sz="1000" spc="-1" strike="noStrike">
                          <a:solidFill>
                            <a:srgbClr val="292663"/>
                          </a:solidFill>
                          <a:latin typeface="Calibri"/>
                        </a:rPr>
                        <a:t>server.tomcat.threads.min-spare: 500</a:t>
                      </a:r>
                      <a:br>
                        <a:rPr sz="1000"/>
                      </a:br>
                      <a:r>
                        <a:rPr b="0" lang="en-IN" sz="1000" spc="-1" strike="noStrike">
                          <a:solidFill>
                            <a:srgbClr val="292663"/>
                          </a:solidFill>
                          <a:latin typeface="Calibri"/>
                        </a:rPr>
                        <a:t>maxConnectionPerRoute: 2500</a:t>
                      </a:r>
                      <a:br>
                        <a:rPr sz="1000"/>
                      </a:br>
                      <a:r>
                        <a:rPr b="0" lang="en-IN" sz="1000" spc="-1" strike="noStrike">
                          <a:solidFill>
                            <a:srgbClr val="292663"/>
                          </a:solidFill>
                          <a:latin typeface="Calibri"/>
                        </a:rPr>
                        <a:t>maxHttpConnections: 5000</a:t>
                      </a:r>
                      <a:br>
                        <a:rPr sz="1000"/>
                      </a:br>
                      <a:r>
                        <a:rPr b="0" lang="en-IN" sz="1000" spc="-1" strike="noStrike">
                          <a:solidFill>
                            <a:srgbClr val="292663"/>
                          </a:solidFill>
                          <a:latin typeface="Calibri"/>
                        </a:rPr>
                        <a:t>connectionTimeout: 5000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solidFill>
                        <a:srgbClr val="000000"/>
                      </a:solidFill>
                      <a:prstDash val="solid"/>
                    </a:lnB>
                    <a:noFill/>
                  </a:tcPr>
                </a:tc>
              </a:tr>
              <a:tr h="205200">
                <a:tc>
                  <a:txBody>
                    <a:bodyPr lIns="3240" rIns="3240" anchor="ctr">
                      <a:noAutofit/>
                    </a:bodyPr>
                    <a:p>
                      <a:pPr algn="ctr">
                        <a:lnSpc>
                          <a:spcPct val="100000"/>
                        </a:lnSpc>
                      </a:pPr>
                      <a:r>
                        <a:rPr b="0" lang="en-IN" sz="1000" spc="-1" strike="noStrike">
                          <a:solidFill>
                            <a:srgbClr val="292663"/>
                          </a:solidFill>
                          <a:latin typeface="Calibri"/>
                        </a:rPr>
                        <a:t>6</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In the application.properties file for all microservices: spring.cloud.consul.discovery.health-check-interval value updated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1secs</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p:transition spd="med">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20"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21"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22"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23"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rmAutofit fontScale="52000"/>
          </a:bodyPr>
          <a:p>
            <a:pPr indent="0" algn="ctr">
              <a:lnSpc>
                <a:spcPct val="100000"/>
              </a:lnSpc>
              <a:buNone/>
              <a:tabLst>
                <a:tab algn="l" pos="0"/>
              </a:tabLst>
            </a:pPr>
            <a:r>
              <a:rPr b="1" lang="en-US" sz="4000" spc="-1" strike="noStrike">
                <a:solidFill>
                  <a:srgbClr val="292663"/>
                </a:solidFill>
                <a:latin typeface="Filson Pro Medium"/>
              </a:rPr>
              <a:t>Performance issue Fix by Decimal and AU-Contd..</a:t>
            </a:r>
            <a:endParaRPr b="0" lang="en-IN" sz="4000" spc="-1" strike="noStrike">
              <a:solidFill>
                <a:srgbClr val="000000"/>
              </a:solidFill>
              <a:latin typeface="Arial"/>
            </a:endParaRPr>
          </a:p>
        </p:txBody>
      </p:sp>
      <p:sp>
        <p:nvSpPr>
          <p:cNvPr id="324" name="Google Shape;234;p4"/>
          <p:cNvSpPr/>
          <p:nvPr/>
        </p:nvSpPr>
        <p:spPr>
          <a:xfrm>
            <a:off x="554760" y="940320"/>
            <a:ext cx="1798920" cy="31932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4680">
              <a:lnSpc>
                <a:spcPct val="90000"/>
              </a:lnSpc>
            </a:pPr>
            <a:r>
              <a:rPr b="1" lang="en-US" sz="1200" spc="-1" strike="noStrike">
                <a:solidFill>
                  <a:srgbClr val="ffffff"/>
                </a:solidFill>
                <a:latin typeface="Calibri"/>
                <a:ea typeface="Calibri"/>
              </a:rPr>
              <a:t>4. Decisions Undertaken</a:t>
            </a:r>
            <a:endParaRPr b="0" lang="en-IN" sz="1200" spc="-1" strike="noStrike">
              <a:solidFill>
                <a:srgbClr val="ffffff"/>
              </a:solidFill>
              <a:latin typeface="Arial"/>
            </a:endParaRPr>
          </a:p>
        </p:txBody>
      </p:sp>
      <p:graphicFrame>
        <p:nvGraphicFramePr>
          <p:cNvPr id="325" name="Table 2"/>
          <p:cNvGraphicFramePr/>
          <p:nvPr/>
        </p:nvGraphicFramePr>
        <p:xfrm>
          <a:off x="554760" y="1260360"/>
          <a:ext cx="10842480" cy="6312960"/>
        </p:xfrm>
        <a:graphic>
          <a:graphicData uri="http://schemas.openxmlformats.org/drawingml/2006/table">
            <a:tbl>
              <a:tblPr/>
              <a:tblGrid>
                <a:gridCol w="449640"/>
                <a:gridCol w="3195720"/>
                <a:gridCol w="7197480"/>
              </a:tblGrid>
              <a:tr h="341640">
                <a:tc>
                  <a:txBody>
                    <a:bodyPr lIns="3240" rIns="3240" anchor="ctr">
                      <a:noAutofit/>
                    </a:bodyPr>
                    <a:p>
                      <a:pPr algn="ctr">
                        <a:lnSpc>
                          <a:spcPct val="100000"/>
                        </a:lnSpc>
                      </a:pPr>
                      <a:r>
                        <a:rPr b="1" lang="en-IN" sz="1000" spc="-1" strike="noStrike">
                          <a:solidFill>
                            <a:srgbClr val="ffffff"/>
                          </a:solidFill>
                          <a:latin typeface="Calibri"/>
                        </a:rPr>
                        <a:t>S.No</a:t>
                      </a:r>
                      <a:endParaRPr b="0" lang="en-IN" sz="1000" spc="-1" strike="noStrike">
                        <a:solidFill>
                          <a:srgbClr val="ffffff"/>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2060"/>
                    </a:solidFill>
                  </a:tcPr>
                </a:tc>
                <a:tc>
                  <a:txBody>
                    <a:bodyPr lIns="3240" rIns="3240" anchor="ctr">
                      <a:noAutofit/>
                    </a:bodyPr>
                    <a:p>
                      <a:pPr algn="ctr">
                        <a:lnSpc>
                          <a:spcPct val="100000"/>
                        </a:lnSpc>
                      </a:pPr>
                      <a:r>
                        <a:rPr b="1" lang="en-IN" sz="1000" spc="-1" strike="noStrike">
                          <a:solidFill>
                            <a:srgbClr val="ffffff"/>
                          </a:solidFill>
                          <a:latin typeface="Calibri"/>
                        </a:rPr>
                        <a:t>Decision Undertaken</a:t>
                      </a:r>
                      <a:endParaRPr b="0" lang="en-IN" sz="1000" spc="-1" strike="noStrike">
                        <a:solidFill>
                          <a:srgbClr val="ffffff"/>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2060"/>
                    </a:solidFill>
                  </a:tcPr>
                </a:tc>
                <a:tc>
                  <a:txBody>
                    <a:bodyPr lIns="3240" rIns="3240" anchor="ctr">
                      <a:noAutofit/>
                    </a:bodyPr>
                    <a:p>
                      <a:pPr algn="ctr">
                        <a:lnSpc>
                          <a:spcPct val="100000"/>
                        </a:lnSpc>
                      </a:pPr>
                      <a:r>
                        <a:rPr b="1" lang="en-IN" sz="1000" spc="-1" strike="noStrike">
                          <a:solidFill>
                            <a:srgbClr val="ffffff"/>
                          </a:solidFill>
                          <a:latin typeface="Calibri"/>
                        </a:rPr>
                        <a:t>New value/ Updated value</a:t>
                      </a:r>
                      <a:endParaRPr b="0" lang="en-IN" sz="1000" spc="-1" strike="noStrike">
                        <a:solidFill>
                          <a:srgbClr val="ffffff"/>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002060"/>
                    </a:solidFill>
                  </a:tcPr>
                </a:tc>
              </a:tr>
              <a:tr h="77400">
                <a:tc>
                  <a:txBody>
                    <a:bodyPr lIns="3240" rIns="3240" anchor="ctr">
                      <a:noAutofit/>
                    </a:bodyPr>
                    <a:p>
                      <a:pPr algn="ctr">
                        <a:lnSpc>
                          <a:spcPct val="100000"/>
                        </a:lnSpc>
                      </a:pPr>
                      <a:r>
                        <a:rPr b="0" lang="en-IN" sz="1000" spc="-1" strike="noStrike">
                          <a:solidFill>
                            <a:srgbClr val="292663"/>
                          </a:solidFill>
                          <a:latin typeface="Calibri"/>
                        </a:rPr>
                        <a:t>7</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IN" sz="1000" spc="-1" strike="noStrike">
                          <a:solidFill>
                            <a:srgbClr val="292663"/>
                          </a:solidFill>
                          <a:latin typeface="Calibri"/>
                        </a:rPr>
                        <a:t>Graceful termination period updated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120 secs</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400">
                <a:tc>
                  <a:txBody>
                    <a:bodyPr lIns="3240" rIns="3240" anchor="ctr">
                      <a:noAutofit/>
                    </a:bodyPr>
                    <a:p>
                      <a:pPr algn="ctr">
                        <a:lnSpc>
                          <a:spcPct val="100000"/>
                        </a:lnSpc>
                      </a:pPr>
                      <a:r>
                        <a:rPr b="0" lang="en-IN" sz="1000" spc="-1" strike="noStrike">
                          <a:solidFill>
                            <a:srgbClr val="292663"/>
                          </a:solidFill>
                          <a:latin typeface="Calibri"/>
                        </a:rPr>
                        <a:t>8</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Liveness probes initialDelaySeconds values updated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70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400">
                <a:tc>
                  <a:txBody>
                    <a:bodyPr lIns="3240" rIns="3240" anchor="ctr">
                      <a:noAutofit/>
                    </a:bodyPr>
                    <a:p>
                      <a:pPr algn="ctr">
                        <a:lnSpc>
                          <a:spcPct val="100000"/>
                        </a:lnSpc>
                      </a:pPr>
                      <a:r>
                        <a:rPr b="0" lang="en-IN" sz="1000" spc="-1" strike="noStrike">
                          <a:solidFill>
                            <a:srgbClr val="292663"/>
                          </a:solidFill>
                          <a:latin typeface="Calibri"/>
                        </a:rPr>
                        <a:t>9</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Readiness probes initialDelaySeconds values updated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90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3800">
                <a:tc rowSpan="6">
                  <a:txBody>
                    <a:bodyPr lIns="3240" rIns="3240" anchor="ctr">
                      <a:noAutofit/>
                    </a:bodyPr>
                    <a:p>
                      <a:pPr algn="ctr">
                        <a:lnSpc>
                          <a:spcPct val="100000"/>
                        </a:lnSpc>
                      </a:pPr>
                      <a:r>
                        <a:rPr b="0" lang="en-IN" sz="1000" spc="-1" strike="noStrike">
                          <a:solidFill>
                            <a:srgbClr val="292663"/>
                          </a:solidFill>
                          <a:latin typeface="Calibri"/>
                        </a:rPr>
                        <a:t>10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rowSpan="6">
                  <a:txBody>
                    <a:bodyPr lIns="3240" rIns="3240" anchor="ctr">
                      <a:noAutofit/>
                    </a:bodyPr>
                    <a:p>
                      <a:pPr>
                        <a:lnSpc>
                          <a:spcPct val="100000"/>
                        </a:lnSpc>
                      </a:pPr>
                      <a:r>
                        <a:rPr b="0" lang="en-IN" sz="1000" spc="-1" strike="noStrike">
                          <a:solidFill>
                            <a:srgbClr val="292663"/>
                          </a:solidFill>
                          <a:latin typeface="Calibri"/>
                        </a:rPr>
                        <a:t>Admin portal properties updated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server.tomcat.threads.max: 8000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server.tomcat.threads.min-spare: 800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feign.httpclient.maxConnections: 8000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feign.httpclient.maxConnectionsPerRoute: 4000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feign.client.config.default.connectTimeout: 5000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11448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feign.client.config.default.readTimeout: 10000</a:t>
                      </a:r>
                      <a:br>
                        <a:rPr sz="1000"/>
                      </a:br>
                      <a:r>
                        <a:rPr b="0" lang="en-IN" sz="1000" spc="-1" strike="noStrike">
                          <a:solidFill>
                            <a:srgbClr val="292663"/>
                          </a:solidFill>
                          <a:latin typeface="Calibri"/>
                        </a:rPr>
                        <a:t>spring.cloud.consul.discovery.deregister: true</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solidFill>
                        <a:srgbClr val="000000"/>
                      </a:solidFill>
                      <a:prstDash val="solid"/>
                    </a:lnB>
                    <a:noFill/>
                  </a:tcPr>
                </a:tc>
              </a:tr>
              <a:tr h="77400">
                <a:tc>
                  <a:txBody>
                    <a:bodyPr lIns="3240" rIns="3240" anchor="ctr">
                      <a:noAutofit/>
                    </a:bodyPr>
                    <a:p>
                      <a:pPr algn="ctr">
                        <a:lnSpc>
                          <a:spcPct val="100000"/>
                        </a:lnSpc>
                      </a:pPr>
                      <a:r>
                        <a:rPr b="0" lang="en-IN" sz="1000" spc="-1" strike="noStrike">
                          <a:solidFill>
                            <a:srgbClr val="292663"/>
                          </a:solidFill>
                          <a:latin typeface="Calibri"/>
                        </a:rPr>
                        <a:t>11</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IN" sz="1000" spc="-1" strike="noStrike">
                          <a:solidFill>
                            <a:srgbClr val="292663"/>
                          </a:solidFill>
                          <a:latin typeface="Calibri"/>
                        </a:rPr>
                        <a:t>ESB CPU limit changed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2</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7400">
                <a:tc>
                  <a:txBody>
                    <a:bodyPr lIns="3240" rIns="3240" anchor="ctr">
                      <a:noAutofit/>
                    </a:bodyPr>
                    <a:p>
                      <a:pPr algn="ctr">
                        <a:lnSpc>
                          <a:spcPct val="100000"/>
                        </a:lnSpc>
                      </a:pPr>
                      <a:r>
                        <a:rPr b="0" lang="en-IN" sz="1000" spc="-1" strike="noStrike">
                          <a:solidFill>
                            <a:srgbClr val="292663"/>
                          </a:solidFill>
                          <a:latin typeface="Calibri"/>
                        </a:rPr>
                        <a:t>12</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IN" sz="1000" spc="-1" strike="noStrike">
                          <a:solidFill>
                            <a:srgbClr val="292663"/>
                          </a:solidFill>
                          <a:latin typeface="Calibri"/>
                        </a:rPr>
                        <a:t>Consul CPU limit changed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2</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400">
                <a:tc>
                  <a:txBody>
                    <a:bodyPr lIns="3240" rIns="3240" anchor="ctr">
                      <a:noAutofit/>
                    </a:bodyPr>
                    <a:p>
                      <a:pPr algn="ctr">
                        <a:lnSpc>
                          <a:spcPct val="100000"/>
                        </a:lnSpc>
                      </a:pPr>
                      <a:r>
                        <a:rPr b="0" lang="en-IN" sz="1000" spc="-1" strike="noStrike">
                          <a:solidFill>
                            <a:srgbClr val="292663"/>
                          </a:solidFill>
                          <a:latin typeface="Calibri"/>
                        </a:rPr>
                        <a:t>12</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Workflow Manager: Memory was increased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6Gi</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59240">
                <a:tc>
                  <a:txBody>
                    <a:bodyPr lIns="3240" rIns="3240" anchor="ctr">
                      <a:noAutofit/>
                    </a:bodyPr>
                    <a:p>
                      <a:pPr algn="ctr">
                        <a:lnSpc>
                          <a:spcPct val="100000"/>
                        </a:lnSpc>
                      </a:pPr>
                      <a:r>
                        <a:rPr b="0" lang="en-IN" sz="1000" spc="-1" strike="noStrike">
                          <a:solidFill>
                            <a:srgbClr val="292663"/>
                          </a:solidFill>
                          <a:latin typeface="Calibri"/>
                        </a:rPr>
                        <a:t>14</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PreStop Hook in Deployment Lifecycle updated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1" lang="en-IN" sz="1000" spc="-1" strike="noStrike">
                          <a:solidFill>
                            <a:srgbClr val="292663"/>
                          </a:solidFill>
                          <a:latin typeface="Calibri"/>
                        </a:rPr>
                        <a:t>Updated sleep 120</a:t>
                      </a:r>
                      <a:br>
                        <a:rPr sz="1000"/>
                      </a:br>
                      <a:br>
                        <a:rPr sz="1000"/>
                      </a:br>
                      <a:r>
                        <a:rPr b="0" lang="en-IN" sz="1000" spc="-1" strike="noStrike">
                          <a:solidFill>
                            <a:srgbClr val="292663"/>
                          </a:solidFill>
                          <a:latin typeface="Calibri"/>
                        </a:rPr>
                        <a:t>TARGET_IP=$(hostname -i)</a:t>
                      </a:r>
                      <a:br>
                        <a:rPr sz="1000"/>
                      </a:br>
                      <a:r>
                        <a:rPr b="0" lang="en-IN" sz="1000" spc="-1" strike="noStrike">
                          <a:solidFill>
                            <a:srgbClr val="292663"/>
                          </a:solidFill>
                          <a:latin typeface="Calibri"/>
                        </a:rPr>
                        <a:t>svcid=$(curl -s </a:t>
                      </a:r>
                      <a:r>
                        <a:rPr b="0" lang="en-IN" sz="1000" spc="-1" strike="noStrike" u="sng">
                          <a:solidFill>
                            <a:srgbClr val="424465"/>
                          </a:solidFill>
                          <a:uFillTx/>
                          <a:latin typeface="Calibri"/>
                          <a:hlinkClick r:id="rId1"/>
                        </a:rPr>
                        <a:t>http://consul-headless:8500/v1/catalog/service/esb</a:t>
                      </a:r>
                      <a:r>
                        <a:rPr b="0" lang="en-IN" sz="1000" spc="-1" strike="noStrike">
                          <a:solidFill>
                            <a:srgbClr val="292663"/>
                          </a:solidFill>
                          <a:latin typeface="Calibri"/>
                        </a:rPr>
                        <a:t> | jq -r --arg ip "$TARGET_IP" '.[] | select(.ServiceAddress == $ip) | .ServiceID')</a:t>
                      </a:r>
                      <a:br>
                        <a:rPr sz="1000"/>
                      </a:br>
                      <a:r>
                        <a:rPr b="0" lang="en-IN" sz="1000" spc="-1" strike="noStrike">
                          <a:solidFill>
                            <a:srgbClr val="292663"/>
                          </a:solidFill>
                          <a:latin typeface="Calibri"/>
                        </a:rPr>
                        <a:t>curl -X PUT </a:t>
                      </a:r>
                      <a:r>
                        <a:rPr b="0" lang="en-IN" sz="1000" spc="-1" strike="noStrike" u="sng">
                          <a:solidFill>
                            <a:srgbClr val="424465"/>
                          </a:solidFill>
                          <a:uFillTx/>
                          <a:latin typeface="Calibri"/>
                          <a:hlinkClick r:id="rId2"/>
                        </a:rPr>
                        <a:t>http://consul-1.consul-headless.pre-prod-sa.svc.cluster.local:8500/v1/agent/service/deregister/$svcid</a:t>
                      </a:r>
                      <a:br>
                        <a:rPr sz="1000"/>
                      </a:br>
                      <a:r>
                        <a:rPr b="0" lang="en-IN" sz="1000" spc="-1" strike="noStrike">
                          <a:solidFill>
                            <a:srgbClr val="292663"/>
                          </a:solidFill>
                          <a:latin typeface="Calibri"/>
                        </a:rPr>
                        <a:t>curl -X PUT </a:t>
                      </a:r>
                      <a:r>
                        <a:rPr b="0" lang="en-IN" sz="1000" spc="-1" strike="noStrike" u="sng">
                          <a:solidFill>
                            <a:srgbClr val="424465"/>
                          </a:solidFill>
                          <a:uFillTx/>
                          <a:latin typeface="Calibri"/>
                          <a:hlinkClick r:id="rId3"/>
                        </a:rPr>
                        <a:t>http://consul-0.consul-headless.pre-prod-sa.svc.cluster.local:8500/v1/agent/service/deregister/$svcid</a:t>
                      </a:r>
                      <a:br>
                        <a:rPr sz="1000"/>
                      </a:br>
                      <a:r>
                        <a:rPr b="0" lang="en-IN" sz="1000" spc="-1" strike="noStrike">
                          <a:solidFill>
                            <a:srgbClr val="292663"/>
                          </a:solidFill>
                          <a:latin typeface="Calibri"/>
                        </a:rPr>
                        <a:t>curl -X PUT </a:t>
                      </a:r>
                      <a:r>
                        <a:rPr b="0" lang="en-IN" sz="1000" spc="-1" strike="noStrike" u="sng">
                          <a:solidFill>
                            <a:srgbClr val="424465"/>
                          </a:solidFill>
                          <a:uFillTx/>
                          <a:latin typeface="Calibri"/>
                          <a:hlinkClick r:id="rId4"/>
                        </a:rPr>
                        <a:t>http://consul-2.consul-headless.pre-prod-sa.svc.cluster.local:8500/v1/agent/service/deregister/$svcid</a:t>
                      </a:r>
                      <a:br>
                        <a:rPr sz="1000"/>
                      </a:br>
                      <a:r>
                        <a:rPr b="0" lang="en-IN" sz="1000" spc="-1" strike="noStrike">
                          <a:solidFill>
                            <a:srgbClr val="292663"/>
                          </a:solidFill>
                          <a:latin typeface="Calibri"/>
                        </a:rPr>
                        <a:t>echo "Sending SIGTERM signal to Java process with PID: $JAVA_PID"</a:t>
                      </a:r>
                      <a:br>
                        <a:rPr sz="1000"/>
                      </a:br>
                      <a:r>
                        <a:rPr b="0" lang="en-IN" sz="1000" spc="-1" strike="noStrike">
                          <a:solidFill>
                            <a:srgbClr val="292663"/>
                          </a:solidFill>
                          <a:latin typeface="Calibri"/>
                        </a:rPr>
                        <a:t>sleep 120 &amp;&amp; kill -SIGTERM $(pidof java)</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400">
                <a:tc>
                  <a:txBody>
                    <a:bodyPr lIns="3240" rIns="3240" anchor="ctr">
                      <a:noAutofit/>
                    </a:bodyPr>
                    <a:p>
                      <a:pPr algn="ctr">
                        <a:lnSpc>
                          <a:spcPct val="100000"/>
                        </a:lnSpc>
                      </a:pPr>
                      <a:r>
                        <a:rPr b="0" lang="en-IN" sz="1000" spc="-1" strike="noStrike">
                          <a:solidFill>
                            <a:srgbClr val="292663"/>
                          </a:solidFill>
                          <a:latin typeface="Calibri"/>
                        </a:rPr>
                        <a:t>15</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HPA Scale-Down Behavior - Updated periodSeconds</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180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3800">
                <a:tc rowSpan="3">
                  <a:txBody>
                    <a:bodyPr lIns="3240" rIns="3240" anchor="ctr">
                      <a:noAutofit/>
                    </a:bodyPr>
                    <a:p>
                      <a:pPr algn="ctr">
                        <a:lnSpc>
                          <a:spcPct val="100000"/>
                        </a:lnSpc>
                      </a:pPr>
                      <a:r>
                        <a:rPr b="0" lang="en-IN" sz="1000" spc="-1" strike="noStrike">
                          <a:solidFill>
                            <a:srgbClr val="292663"/>
                          </a:solidFill>
                          <a:latin typeface="Calibri"/>
                        </a:rPr>
                        <a:t>16</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rowSpan="3">
                  <a:txBody>
                    <a:bodyPr lIns="3240" rIns="3240" anchor="ctr">
                      <a:noAutofit/>
                    </a:bodyPr>
                    <a:p>
                      <a:pPr>
                        <a:lnSpc>
                          <a:spcPct val="100000"/>
                        </a:lnSpc>
                      </a:pPr>
                      <a:r>
                        <a:rPr b="0" lang="en-US" sz="1000" spc="-1" strike="noStrike">
                          <a:solidFill>
                            <a:srgbClr val="292663"/>
                          </a:solidFill>
                          <a:latin typeface="Calibri"/>
                        </a:rPr>
                        <a:t>Reduced the minimum pod count</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ESB pods: 8 → 4</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noFill/>
                      <a:prstDash val="solid"/>
                    </a:lnB>
                    <a:noFill/>
                  </a:tcPr>
                </a:tc>
              </a:tr>
              <a:tr h="738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Workflow-Manager pods: 8 → 4</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noFill/>
                      <a:prstDash val="solid"/>
                    </a:lnB>
                    <a:noFill/>
                  </a:tcPr>
                </a:tc>
              </a:tr>
              <a:tr h="7740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3240" rIns="3240" anchor="ctr">
                      <a:noAutofit/>
                    </a:bodyPr>
                    <a:p>
                      <a:pPr marL="457200">
                        <a:lnSpc>
                          <a:spcPct val="100000"/>
                        </a:lnSpc>
                      </a:pPr>
                      <a:r>
                        <a:rPr b="0" lang="en-IN" sz="1000" spc="-1" strike="noStrike">
                          <a:solidFill>
                            <a:srgbClr val="292663"/>
                          </a:solidFill>
                          <a:latin typeface="Calibri"/>
                        </a:rPr>
                        <a:t>Router pods: 8 → 4</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noFill/>
                      <a:prstDash val="solid"/>
                    </a:lnT>
                    <a:lnB w="12240">
                      <a:solidFill>
                        <a:srgbClr val="000000"/>
                      </a:solidFill>
                      <a:prstDash val="solid"/>
                    </a:lnB>
                    <a:noFill/>
                  </a:tcPr>
                </a:tc>
              </a:tr>
              <a:tr h="104400">
                <a:tc>
                  <a:txBody>
                    <a:bodyPr lIns="3240" rIns="3240" anchor="ctr">
                      <a:noAutofit/>
                    </a:bodyPr>
                    <a:p>
                      <a:pPr algn="ctr">
                        <a:lnSpc>
                          <a:spcPct val="100000"/>
                        </a:lnSpc>
                      </a:pPr>
                      <a:r>
                        <a:rPr b="0" lang="en-IN" sz="1000" spc="-1" strike="noStrike">
                          <a:solidFill>
                            <a:srgbClr val="292663"/>
                          </a:solidFill>
                          <a:latin typeface="Calibri"/>
                        </a:rPr>
                        <a:t>17</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A new Docker image has been updated for ESB</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tpg-esb:release-2.5.31.0-1.0.4-hotfix-au</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400">
                <a:tc>
                  <a:txBody>
                    <a:bodyPr lIns="3240" rIns="3240" anchor="ctr">
                      <a:noAutofit/>
                    </a:bodyPr>
                    <a:p>
                      <a:pPr algn="ctr">
                        <a:lnSpc>
                          <a:spcPct val="100000"/>
                        </a:lnSpc>
                      </a:pPr>
                      <a:r>
                        <a:rPr b="0" lang="en-IN" sz="1000" spc="-1" strike="noStrike">
                          <a:solidFill>
                            <a:srgbClr val="292663"/>
                          </a:solidFill>
                          <a:latin typeface="Calibri"/>
                        </a:rPr>
                        <a:t>18</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Threads increased to resolve BRE and BFSI issue</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 </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54800">
                <a:tc>
                  <a:txBody>
                    <a:bodyPr lIns="3240" rIns="3240" anchor="ctr">
                      <a:noAutofit/>
                    </a:bodyPr>
                    <a:p>
                      <a:pPr algn="ctr">
                        <a:lnSpc>
                          <a:spcPct val="100000"/>
                        </a:lnSpc>
                      </a:pPr>
                      <a:r>
                        <a:rPr b="0" lang="en-IN" sz="1000" spc="-1" strike="noStrike">
                          <a:solidFill>
                            <a:srgbClr val="292663"/>
                          </a:solidFill>
                          <a:latin typeface="Calibri"/>
                        </a:rPr>
                        <a:t>19</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US" sz="1000" spc="-1" strike="noStrike">
                          <a:solidFill>
                            <a:srgbClr val="292663"/>
                          </a:solidFill>
                          <a:latin typeface="Calibri"/>
                        </a:rPr>
                        <a:t>Database connection pool size increased to lower the CPU consumption</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b">
                      <a:noAutofit/>
                    </a:bodyPr>
                    <a:p>
                      <a:pPr marL="457200">
                        <a:lnSpc>
                          <a:spcPct val="100000"/>
                        </a:lnSpc>
                      </a:pPr>
                      <a:r>
                        <a:rPr b="0" lang="en-IN" sz="1000" spc="-1" strike="noStrike">
                          <a:solidFill>
                            <a:srgbClr val="292663"/>
                          </a:solidFill>
                          <a:latin typeface="Calibri"/>
                        </a:rPr>
                        <a:t> </a:t>
                      </a:r>
                      <a:endParaRPr b="0" lang="en-IN" sz="1000" spc="-1" strike="noStrike">
                        <a:solidFill>
                          <a:srgbClr val="000000"/>
                        </a:solidFill>
                        <a:latin typeface="Arial"/>
                      </a:endParaRPr>
                    </a:p>
                  </a:txBody>
                  <a:tcPr anchor="b"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04400">
                <a:tc>
                  <a:txBody>
                    <a:bodyPr lIns="3240" rIns="3240" anchor="ctr">
                      <a:noAutofit/>
                    </a:bodyPr>
                    <a:p>
                      <a:pPr algn="ctr">
                        <a:lnSpc>
                          <a:spcPct val="100000"/>
                        </a:lnSpc>
                      </a:pPr>
                      <a:r>
                        <a:rPr b="0" lang="en-IN" sz="1000" spc="-1" strike="noStrike">
                          <a:solidFill>
                            <a:srgbClr val="292663"/>
                          </a:solidFill>
                          <a:latin typeface="Calibri"/>
                        </a:rPr>
                        <a:t>20</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a:lnSpc>
                          <a:spcPct val="100000"/>
                        </a:lnSpc>
                      </a:pPr>
                      <a:r>
                        <a:rPr b="0" lang="en-IN" sz="1000" spc="-1" strike="noStrike">
                          <a:solidFill>
                            <a:srgbClr val="292663"/>
                          </a:solidFill>
                          <a:latin typeface="Calibri"/>
                        </a:rPr>
                        <a:t>Database size changed for 1.5k to 4k load</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3240" rIns="3240" anchor="ctr">
                      <a:noAutofit/>
                    </a:bodyPr>
                    <a:p>
                      <a:pPr marL="457200">
                        <a:lnSpc>
                          <a:spcPct val="100000"/>
                        </a:lnSpc>
                      </a:pPr>
                      <a:r>
                        <a:rPr b="0" lang="en-IN" sz="1000" spc="-1" strike="noStrike">
                          <a:solidFill>
                            <a:srgbClr val="292663"/>
                          </a:solidFill>
                          <a:latin typeface="Calibri"/>
                        </a:rPr>
                        <a:t>8/16 to 16/32 (vCPU/Memory)</a:t>
                      </a:r>
                      <a:endParaRPr b="0" lang="en-IN" sz="1000" spc="-1" strike="noStrike">
                        <a:solidFill>
                          <a:srgbClr val="000000"/>
                        </a:solidFill>
                        <a:latin typeface="Arial"/>
                      </a:endParaRPr>
                    </a:p>
                  </a:txBody>
                  <a:tcPr anchor="ctr" marL="3240" marR="32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p:transition spd="med">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Placeholder 7" descr=""/>
          <p:cNvPicPr/>
          <p:nvPr/>
        </p:nvPicPr>
        <p:blipFill>
          <a:blip r:embed="rId1"/>
          <a:srcRect l="-669316" t="-457166" r="-669316" b="-457166"/>
          <a:stretch/>
        </p:blipFill>
        <p:spPr>
          <a:xfrm>
            <a:off x="0" y="0"/>
            <a:ext cx="12191040" cy="6856920"/>
          </a:xfrm>
          <a:prstGeom prst="rect">
            <a:avLst/>
          </a:prstGeom>
          <a:ln w="0">
            <a:noFill/>
          </a:ln>
        </p:spPr>
      </p:pic>
      <p:sp>
        <p:nvSpPr>
          <p:cNvPr id="90" name="Rectangle 1"/>
          <p:cNvSpPr/>
          <p:nvPr/>
        </p:nvSpPr>
        <p:spPr>
          <a:xfrm>
            <a:off x="0" y="0"/>
            <a:ext cx="12191040" cy="685224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D" sz="1800" spc="-1" strike="noStrike">
              <a:solidFill>
                <a:schemeClr val="lt1"/>
              </a:solidFill>
              <a:latin typeface="Filson Pro Regular"/>
              <a:ea typeface="DejaVu Sans"/>
            </a:endParaRPr>
          </a:p>
        </p:txBody>
      </p:sp>
      <p:sp>
        <p:nvSpPr>
          <p:cNvPr id="91"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92"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93"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94"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95" name="TextBox 44"/>
          <p:cNvSpPr/>
          <p:nvPr/>
        </p:nvSpPr>
        <p:spPr>
          <a:xfrm>
            <a:off x="1494000" y="1454040"/>
            <a:ext cx="278028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1f1c4a"/>
                </a:solidFill>
                <a:latin typeface="Filson Pro Regular"/>
                <a:ea typeface="DejaVu Sans"/>
              </a:rPr>
              <a:t>Test Objective &amp; SLA</a:t>
            </a:r>
            <a:endParaRPr b="0" lang="en-IN" sz="2000" spc="-1" strike="noStrike">
              <a:solidFill>
                <a:srgbClr val="000000"/>
              </a:solidFill>
              <a:latin typeface="Arial"/>
            </a:endParaRPr>
          </a:p>
        </p:txBody>
      </p:sp>
      <p:sp>
        <p:nvSpPr>
          <p:cNvPr id="96" name="TextBox 45"/>
          <p:cNvSpPr/>
          <p:nvPr/>
        </p:nvSpPr>
        <p:spPr>
          <a:xfrm>
            <a:off x="893880" y="1454040"/>
            <a:ext cx="58644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ffc000"/>
                </a:solidFill>
                <a:latin typeface="Open Sans"/>
                <a:ea typeface="DejaVu Sans"/>
              </a:rPr>
              <a:t>01.</a:t>
            </a:r>
            <a:endParaRPr b="0" lang="en-IN" sz="2000" spc="-1" strike="noStrike">
              <a:solidFill>
                <a:srgbClr val="000000"/>
              </a:solidFill>
              <a:latin typeface="Arial"/>
            </a:endParaRPr>
          </a:p>
        </p:txBody>
      </p:sp>
      <p:sp>
        <p:nvSpPr>
          <p:cNvPr id="97" name="TextBox 47"/>
          <p:cNvSpPr/>
          <p:nvPr/>
        </p:nvSpPr>
        <p:spPr>
          <a:xfrm>
            <a:off x="1494000" y="2282760"/>
            <a:ext cx="278028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1f1c4a"/>
                </a:solidFill>
                <a:latin typeface="Filson Pro Regular"/>
                <a:ea typeface="DejaVu Sans"/>
              </a:rPr>
              <a:t>Go Live Certification</a:t>
            </a:r>
            <a:endParaRPr b="0" lang="en-IN" sz="2000" spc="-1" strike="noStrike">
              <a:solidFill>
                <a:srgbClr val="000000"/>
              </a:solidFill>
              <a:latin typeface="Arial"/>
            </a:endParaRPr>
          </a:p>
        </p:txBody>
      </p:sp>
      <p:sp>
        <p:nvSpPr>
          <p:cNvPr id="98" name="TextBox 48"/>
          <p:cNvSpPr/>
          <p:nvPr/>
        </p:nvSpPr>
        <p:spPr>
          <a:xfrm>
            <a:off x="893880" y="2282760"/>
            <a:ext cx="58644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ffc000"/>
                </a:solidFill>
                <a:latin typeface="Open Sans"/>
                <a:ea typeface="DejaVu Sans"/>
              </a:rPr>
              <a:t>02.</a:t>
            </a:r>
            <a:endParaRPr b="0" lang="en-IN" sz="2000" spc="-1" strike="noStrike">
              <a:solidFill>
                <a:srgbClr val="000000"/>
              </a:solidFill>
              <a:latin typeface="Arial"/>
            </a:endParaRPr>
          </a:p>
        </p:txBody>
      </p:sp>
      <p:sp>
        <p:nvSpPr>
          <p:cNvPr id="99" name="TextBox 50"/>
          <p:cNvSpPr/>
          <p:nvPr/>
        </p:nvSpPr>
        <p:spPr>
          <a:xfrm>
            <a:off x="1494000" y="3141720"/>
            <a:ext cx="4606560" cy="5468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1f1c4a"/>
                </a:solidFill>
                <a:latin typeface="Filson Pro Regular"/>
                <a:ea typeface="DejaVu Sans"/>
              </a:rPr>
              <a:t>Detailed Status</a:t>
            </a:r>
            <a:endParaRPr b="0" lang="en-IN" sz="2000" spc="-1" strike="noStrike">
              <a:solidFill>
                <a:srgbClr val="000000"/>
              </a:solidFill>
              <a:latin typeface="Arial"/>
            </a:endParaRPr>
          </a:p>
        </p:txBody>
      </p:sp>
      <p:sp>
        <p:nvSpPr>
          <p:cNvPr id="100" name="TextBox 51"/>
          <p:cNvSpPr/>
          <p:nvPr/>
        </p:nvSpPr>
        <p:spPr>
          <a:xfrm>
            <a:off x="893880" y="3141720"/>
            <a:ext cx="58644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ffc000"/>
                </a:solidFill>
                <a:latin typeface="Open Sans"/>
                <a:ea typeface="DejaVu Sans"/>
              </a:rPr>
              <a:t>03.</a:t>
            </a:r>
            <a:endParaRPr b="0" lang="en-IN" sz="2000" spc="-1" strike="noStrike">
              <a:solidFill>
                <a:srgbClr val="000000"/>
              </a:solidFill>
              <a:latin typeface="Arial"/>
            </a:endParaRPr>
          </a:p>
        </p:txBody>
      </p:sp>
      <p:sp>
        <p:nvSpPr>
          <p:cNvPr id="101" name="TextBox 53"/>
          <p:cNvSpPr/>
          <p:nvPr/>
        </p:nvSpPr>
        <p:spPr>
          <a:xfrm>
            <a:off x="1494000" y="4013280"/>
            <a:ext cx="5612400" cy="5468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1f1c4a"/>
                </a:solidFill>
                <a:latin typeface="Filson Pro Regular"/>
                <a:ea typeface="DejaVu Sans"/>
              </a:rPr>
              <a:t>ROI – Performance Testing</a:t>
            </a:r>
            <a:endParaRPr b="0" lang="en-IN" sz="2000" spc="-1" strike="noStrike">
              <a:solidFill>
                <a:srgbClr val="000000"/>
              </a:solidFill>
              <a:latin typeface="Arial"/>
            </a:endParaRPr>
          </a:p>
        </p:txBody>
      </p:sp>
      <p:sp>
        <p:nvSpPr>
          <p:cNvPr id="102" name="TextBox 54"/>
          <p:cNvSpPr/>
          <p:nvPr/>
        </p:nvSpPr>
        <p:spPr>
          <a:xfrm>
            <a:off x="893880" y="4013280"/>
            <a:ext cx="58644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ffc000"/>
                </a:solidFill>
                <a:latin typeface="Open Sans"/>
                <a:ea typeface="DejaVu Sans"/>
              </a:rPr>
              <a:t>04.</a:t>
            </a:r>
            <a:endParaRPr b="0" lang="en-IN" sz="2000" spc="-1" strike="noStrike">
              <a:solidFill>
                <a:srgbClr val="000000"/>
              </a:solidFill>
              <a:latin typeface="Arial"/>
            </a:endParaRPr>
          </a:p>
        </p:txBody>
      </p:sp>
      <p:sp>
        <p:nvSpPr>
          <p:cNvPr id="103" name="PlaceHolder 1"/>
          <p:cNvSpPr>
            <a:spLocks noGrp="1"/>
          </p:cNvSpPr>
          <p:nvPr>
            <p:ph/>
          </p:nvPr>
        </p:nvSpPr>
        <p:spPr>
          <a:xfrm>
            <a:off x="2509920" y="336960"/>
            <a:ext cx="6640920" cy="7052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000" spc="-1" strike="noStrike">
                <a:solidFill>
                  <a:srgbClr val="292663"/>
                </a:solidFill>
                <a:latin typeface="Filson Pro Medium"/>
              </a:rPr>
              <a:t>Agenda</a:t>
            </a:r>
            <a:endParaRPr b="0" lang="en-IN" sz="4000" spc="-1" strike="noStrike">
              <a:solidFill>
                <a:srgbClr val="000000"/>
              </a:solidFill>
              <a:latin typeface="Arial"/>
            </a:endParaRPr>
          </a:p>
        </p:txBody>
      </p:sp>
      <p:sp>
        <p:nvSpPr>
          <p:cNvPr id="104" name="TextBox 4"/>
          <p:cNvSpPr/>
          <p:nvPr/>
        </p:nvSpPr>
        <p:spPr>
          <a:xfrm>
            <a:off x="6799320" y="1454040"/>
            <a:ext cx="341676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chemeClr val="accent1">
                    <a:lumMod val="75000"/>
                  </a:schemeClr>
                </a:solidFill>
                <a:latin typeface="Filson Pro Regular"/>
                <a:ea typeface="DejaVu Sans"/>
              </a:rPr>
              <a:t>Performance Testing Journey</a:t>
            </a:r>
            <a:endParaRPr b="0" lang="en-IN" sz="2000" spc="-1" strike="noStrike">
              <a:solidFill>
                <a:srgbClr val="000000"/>
              </a:solidFill>
              <a:latin typeface="Arial"/>
            </a:endParaRPr>
          </a:p>
        </p:txBody>
      </p:sp>
      <p:sp>
        <p:nvSpPr>
          <p:cNvPr id="105" name="TextBox 5"/>
          <p:cNvSpPr/>
          <p:nvPr/>
        </p:nvSpPr>
        <p:spPr>
          <a:xfrm>
            <a:off x="6199560" y="1454040"/>
            <a:ext cx="58644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ffc000"/>
                </a:solidFill>
                <a:latin typeface="Open Sans"/>
                <a:ea typeface="DejaVu Sans"/>
              </a:rPr>
              <a:t>05.</a:t>
            </a:r>
            <a:endParaRPr b="0" lang="en-IN" sz="2000" spc="-1" strike="noStrike">
              <a:solidFill>
                <a:srgbClr val="000000"/>
              </a:solidFill>
              <a:latin typeface="Arial"/>
            </a:endParaRPr>
          </a:p>
        </p:txBody>
      </p:sp>
      <p:sp>
        <p:nvSpPr>
          <p:cNvPr id="106" name="TextBox 6"/>
          <p:cNvSpPr/>
          <p:nvPr/>
        </p:nvSpPr>
        <p:spPr>
          <a:xfrm>
            <a:off x="6799320" y="2282760"/>
            <a:ext cx="3416760" cy="5468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IN" sz="2000" spc="-1" strike="noStrike">
                <a:solidFill>
                  <a:schemeClr val="accent1">
                    <a:lumMod val="75000"/>
                  </a:schemeClr>
                </a:solidFill>
                <a:latin typeface="Filson Pro Regular"/>
                <a:ea typeface="DejaVu Sans"/>
              </a:rPr>
              <a:t>Engagement Benefits</a:t>
            </a:r>
            <a:endParaRPr b="0" lang="en-IN" sz="2000" spc="-1" strike="noStrike">
              <a:solidFill>
                <a:srgbClr val="000000"/>
              </a:solidFill>
              <a:latin typeface="Arial"/>
            </a:endParaRPr>
          </a:p>
        </p:txBody>
      </p:sp>
      <p:sp>
        <p:nvSpPr>
          <p:cNvPr id="107" name="TextBox 9"/>
          <p:cNvSpPr/>
          <p:nvPr/>
        </p:nvSpPr>
        <p:spPr>
          <a:xfrm>
            <a:off x="6199560" y="2282760"/>
            <a:ext cx="58644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ffc000"/>
                </a:solidFill>
                <a:latin typeface="Open Sans"/>
                <a:ea typeface="DejaVu Sans"/>
              </a:rPr>
              <a:t>06.</a:t>
            </a:r>
            <a:endParaRPr b="0" lang="en-IN" sz="2000" spc="-1" strike="noStrike">
              <a:solidFill>
                <a:srgbClr val="000000"/>
              </a:solidFill>
              <a:latin typeface="Arial"/>
            </a:endParaRPr>
          </a:p>
        </p:txBody>
      </p:sp>
      <p:sp>
        <p:nvSpPr>
          <p:cNvPr id="108" name="TextBox 10"/>
          <p:cNvSpPr/>
          <p:nvPr/>
        </p:nvSpPr>
        <p:spPr>
          <a:xfrm>
            <a:off x="6799320" y="3141720"/>
            <a:ext cx="460656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1f1c4a"/>
                </a:solidFill>
                <a:latin typeface="Filson Pro Regular"/>
                <a:ea typeface="DejaVu Sans"/>
              </a:rPr>
              <a:t>Annexure – Performance Engineering</a:t>
            </a:r>
            <a:endParaRPr b="0" lang="en-IN" sz="2000" spc="-1" strike="noStrike">
              <a:solidFill>
                <a:srgbClr val="000000"/>
              </a:solidFill>
              <a:latin typeface="Arial"/>
            </a:endParaRPr>
          </a:p>
        </p:txBody>
      </p:sp>
      <p:sp>
        <p:nvSpPr>
          <p:cNvPr id="109" name="TextBox 11"/>
          <p:cNvSpPr/>
          <p:nvPr/>
        </p:nvSpPr>
        <p:spPr>
          <a:xfrm>
            <a:off x="6199560" y="3141720"/>
            <a:ext cx="58644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ffc000"/>
                </a:solidFill>
                <a:latin typeface="Open Sans"/>
                <a:ea typeface="DejaVu Sans"/>
              </a:rPr>
              <a:t>07.</a:t>
            </a:r>
            <a:endParaRPr b="0" lang="en-IN" sz="2000" spc="-1" strike="noStrike">
              <a:solidFill>
                <a:srgbClr val="000000"/>
              </a:solidFill>
              <a:latin typeface="Arial"/>
            </a:endParaRPr>
          </a:p>
        </p:txBody>
      </p:sp>
      <p:sp>
        <p:nvSpPr>
          <p:cNvPr id="110" name="TextBox 12"/>
          <p:cNvSpPr/>
          <p:nvPr/>
        </p:nvSpPr>
        <p:spPr>
          <a:xfrm>
            <a:off x="6799320" y="4013280"/>
            <a:ext cx="561240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1f1c4a"/>
                </a:solidFill>
                <a:latin typeface="Filson Pro Regular"/>
                <a:ea typeface="DejaVu Sans"/>
              </a:rPr>
              <a:t>Performance Testing Summary – Run Tracker</a:t>
            </a:r>
            <a:endParaRPr b="0" lang="en-IN" sz="2000" spc="-1" strike="noStrike">
              <a:solidFill>
                <a:srgbClr val="000000"/>
              </a:solidFill>
              <a:latin typeface="Arial"/>
            </a:endParaRPr>
          </a:p>
        </p:txBody>
      </p:sp>
      <p:sp>
        <p:nvSpPr>
          <p:cNvPr id="111" name="TextBox 13"/>
          <p:cNvSpPr/>
          <p:nvPr/>
        </p:nvSpPr>
        <p:spPr>
          <a:xfrm>
            <a:off x="6199560" y="4013280"/>
            <a:ext cx="586440" cy="10040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1" lang="en-US" sz="2000" spc="-1" strike="noStrike">
                <a:solidFill>
                  <a:srgbClr val="ffc000"/>
                </a:solidFill>
                <a:latin typeface="Open Sans"/>
                <a:ea typeface="DejaVu Sans"/>
              </a:rPr>
              <a:t>08.</a:t>
            </a:r>
            <a:endParaRPr b="0" lang="en-IN" sz="2000" spc="-1" strike="noStrike">
              <a:solidFill>
                <a:srgbClr val="000000"/>
              </a:solidFill>
              <a:latin typeface="Arial"/>
            </a:endParaRPr>
          </a:p>
        </p:txBody>
      </p:sp>
    </p:spTree>
  </p:cSld>
  <p:transition spd="med">
    <p:fade/>
  </p:transition>
  <p:timing>
    <p:tnLst>
      <p:par>
        <p:cTn id="1" dur="indefinite" restart="never" nodeType="tmRoot">
          <p:childTnLst>
            <p:seq>
              <p:cTn id="2" dur="indefinite" nodeType="mainSeq">
                <p:childTnLst>
                  <p:par>
                    <p:cTn id="3" nodeType="clickEffect" fill="hold">
                      <p:stCondLst>
                        <p:cond delay="0"/>
                      </p:stCondLst>
                      <p:childTnLst>
                        <p:par>
                          <p:cTn id="4" nodeType="withEffect" fill="hold">
                            <p:stCondLst>
                              <p:cond delay="0"/>
                            </p:stCondLst>
                            <p:childTnLst>
                              <p:par>
                                <p:cTn id="5" nodeType="withEffect" fill="hold" presetClass="entr" presetID="10">
                                  <p:stCondLst>
                                    <p:cond delay="500"/>
                                  </p:stCondLst>
                                  <p:childTnLst>
                                    <p:set>
                                      <p:cBhvr>
                                        <p:cTn id="6" dur="1" fill="hold">
                                          <p:stCondLst>
                                            <p:cond delay="0"/>
                                          </p:stCondLst>
                                        </p:cTn>
                                        <p:tgtEl>
                                          <p:spTgt spid="95"/>
                                        </p:tgtEl>
                                        <p:attrNameLst>
                                          <p:attrName>style.visibility</p:attrName>
                                        </p:attrNameLst>
                                      </p:cBhvr>
                                      <p:to>
                                        <p:strVal val="visible"/>
                                      </p:to>
                                    </p:set>
                                    <p:animEffect filter="fade" transition="in">
                                      <p:cBhvr additive="repl">
                                        <p:cTn id="7" dur="500"/>
                                        <p:tgtEl>
                                          <p:spTgt spid="95"/>
                                        </p:tgtEl>
                                      </p:cBhvr>
                                    </p:animEffect>
                                  </p:childTnLst>
                                </p:cTn>
                              </p:par>
                              <p:par>
                                <p:cTn id="8" nodeType="withEffect" fill="hold" presetClass="entr" presetID="10">
                                  <p:stCondLst>
                                    <p:cond delay="500"/>
                                  </p:stCondLst>
                                  <p:childTnLst>
                                    <p:set>
                                      <p:cBhvr>
                                        <p:cTn id="9" dur="1" fill="hold">
                                          <p:stCondLst>
                                            <p:cond delay="0"/>
                                          </p:stCondLst>
                                        </p:cTn>
                                        <p:tgtEl>
                                          <p:spTgt spid="96"/>
                                        </p:tgtEl>
                                        <p:attrNameLst>
                                          <p:attrName>style.visibility</p:attrName>
                                        </p:attrNameLst>
                                      </p:cBhvr>
                                      <p:to>
                                        <p:strVal val="visible"/>
                                      </p:to>
                                    </p:set>
                                    <p:animEffect filter="fade" transition="in">
                                      <p:cBhvr additive="repl">
                                        <p:cTn id="10" dur="500"/>
                                        <p:tgtEl>
                                          <p:spTgt spid="96"/>
                                        </p:tgtEl>
                                      </p:cBhvr>
                                    </p:animEffect>
                                  </p:childTnLst>
                                </p:cTn>
                              </p:par>
                              <p:par>
                                <p:cTn id="11" nodeType="withEffect" fill="hold" presetClass="entr" presetID="10">
                                  <p:stCondLst>
                                    <p:cond delay="500"/>
                                  </p:stCondLst>
                                  <p:childTnLst>
                                    <p:set>
                                      <p:cBhvr>
                                        <p:cTn id="12" dur="1" fill="hold">
                                          <p:stCondLst>
                                            <p:cond delay="0"/>
                                          </p:stCondLst>
                                        </p:cTn>
                                        <p:tgtEl>
                                          <p:spTgt spid="97"/>
                                        </p:tgtEl>
                                        <p:attrNameLst>
                                          <p:attrName>style.visibility</p:attrName>
                                        </p:attrNameLst>
                                      </p:cBhvr>
                                      <p:to>
                                        <p:strVal val="visible"/>
                                      </p:to>
                                    </p:set>
                                    <p:animEffect filter="fade" transition="in">
                                      <p:cBhvr additive="repl">
                                        <p:cTn id="13" dur="500"/>
                                        <p:tgtEl>
                                          <p:spTgt spid="97"/>
                                        </p:tgtEl>
                                      </p:cBhvr>
                                    </p:animEffect>
                                  </p:childTnLst>
                                </p:cTn>
                              </p:par>
                              <p:par>
                                <p:cTn id="14" nodeType="withEffect" fill="hold" presetClass="entr" presetID="10">
                                  <p:stCondLst>
                                    <p:cond delay="500"/>
                                  </p:stCondLst>
                                  <p:childTnLst>
                                    <p:set>
                                      <p:cBhvr>
                                        <p:cTn id="15" dur="1" fill="hold">
                                          <p:stCondLst>
                                            <p:cond delay="0"/>
                                          </p:stCondLst>
                                        </p:cTn>
                                        <p:tgtEl>
                                          <p:spTgt spid="98"/>
                                        </p:tgtEl>
                                        <p:attrNameLst>
                                          <p:attrName>style.visibility</p:attrName>
                                        </p:attrNameLst>
                                      </p:cBhvr>
                                      <p:to>
                                        <p:strVal val="visible"/>
                                      </p:to>
                                    </p:set>
                                    <p:animEffect filter="fade" transition="in">
                                      <p:cBhvr additive="repl">
                                        <p:cTn id="16" dur="500"/>
                                        <p:tgtEl>
                                          <p:spTgt spid="98"/>
                                        </p:tgtEl>
                                      </p:cBhvr>
                                    </p:animEffect>
                                  </p:childTnLst>
                                </p:cTn>
                              </p:par>
                              <p:par>
                                <p:cTn id="17" nodeType="withEffect" fill="hold" presetClass="entr" presetID="10">
                                  <p:stCondLst>
                                    <p:cond delay="500"/>
                                  </p:stCondLst>
                                  <p:childTnLst>
                                    <p:set>
                                      <p:cBhvr>
                                        <p:cTn id="18" dur="1" fill="hold">
                                          <p:stCondLst>
                                            <p:cond delay="0"/>
                                          </p:stCondLst>
                                        </p:cTn>
                                        <p:tgtEl>
                                          <p:spTgt spid="99"/>
                                        </p:tgtEl>
                                        <p:attrNameLst>
                                          <p:attrName>style.visibility</p:attrName>
                                        </p:attrNameLst>
                                      </p:cBhvr>
                                      <p:to>
                                        <p:strVal val="visible"/>
                                      </p:to>
                                    </p:set>
                                    <p:animEffect filter="fade" transition="in">
                                      <p:cBhvr additive="repl">
                                        <p:cTn id="19" dur="500"/>
                                        <p:tgtEl>
                                          <p:spTgt spid="99"/>
                                        </p:tgtEl>
                                      </p:cBhvr>
                                    </p:animEffect>
                                  </p:childTnLst>
                                </p:cTn>
                              </p:par>
                              <p:par>
                                <p:cTn id="20" nodeType="withEffect" fill="hold" presetClass="entr" presetID="10">
                                  <p:stCondLst>
                                    <p:cond delay="500"/>
                                  </p:stCondLst>
                                  <p:childTnLst>
                                    <p:set>
                                      <p:cBhvr>
                                        <p:cTn id="21" dur="1" fill="hold">
                                          <p:stCondLst>
                                            <p:cond delay="0"/>
                                          </p:stCondLst>
                                        </p:cTn>
                                        <p:tgtEl>
                                          <p:spTgt spid="100"/>
                                        </p:tgtEl>
                                        <p:attrNameLst>
                                          <p:attrName>style.visibility</p:attrName>
                                        </p:attrNameLst>
                                      </p:cBhvr>
                                      <p:to>
                                        <p:strVal val="visible"/>
                                      </p:to>
                                    </p:set>
                                    <p:animEffect filter="fade" transition="in">
                                      <p:cBhvr additive="repl">
                                        <p:cTn id="22" dur="500"/>
                                        <p:tgtEl>
                                          <p:spTgt spid="100"/>
                                        </p:tgtEl>
                                      </p:cBhvr>
                                    </p:animEffect>
                                  </p:childTnLst>
                                </p:cTn>
                              </p:par>
                              <p:par>
                                <p:cTn id="23" nodeType="withEffect" fill="hold" presetClass="entr" presetID="10">
                                  <p:stCondLst>
                                    <p:cond delay="500"/>
                                  </p:stCondLst>
                                  <p:childTnLst>
                                    <p:set>
                                      <p:cBhvr>
                                        <p:cTn id="24" dur="1" fill="hold">
                                          <p:stCondLst>
                                            <p:cond delay="0"/>
                                          </p:stCondLst>
                                        </p:cTn>
                                        <p:tgtEl>
                                          <p:spTgt spid="101"/>
                                        </p:tgtEl>
                                        <p:attrNameLst>
                                          <p:attrName>style.visibility</p:attrName>
                                        </p:attrNameLst>
                                      </p:cBhvr>
                                      <p:to>
                                        <p:strVal val="visible"/>
                                      </p:to>
                                    </p:set>
                                    <p:animEffect filter="fade" transition="in">
                                      <p:cBhvr additive="repl">
                                        <p:cTn id="25" dur="500"/>
                                        <p:tgtEl>
                                          <p:spTgt spid="101"/>
                                        </p:tgtEl>
                                      </p:cBhvr>
                                    </p:animEffect>
                                  </p:childTnLst>
                                </p:cTn>
                              </p:par>
                              <p:par>
                                <p:cTn id="26" nodeType="withEffect" fill="hold" presetClass="entr" presetID="10">
                                  <p:stCondLst>
                                    <p:cond delay="500"/>
                                  </p:stCondLst>
                                  <p:childTnLst>
                                    <p:set>
                                      <p:cBhvr>
                                        <p:cTn id="27" dur="1" fill="hold">
                                          <p:stCondLst>
                                            <p:cond delay="0"/>
                                          </p:stCondLst>
                                        </p:cTn>
                                        <p:tgtEl>
                                          <p:spTgt spid="102"/>
                                        </p:tgtEl>
                                        <p:attrNameLst>
                                          <p:attrName>style.visibility</p:attrName>
                                        </p:attrNameLst>
                                      </p:cBhvr>
                                      <p:to>
                                        <p:strVal val="visible"/>
                                      </p:to>
                                    </p:set>
                                    <p:animEffect filter="fade" transition="in">
                                      <p:cBhvr additive="repl">
                                        <p:cTn id="28" dur="500"/>
                                        <p:tgtEl>
                                          <p:spTgt spid="102"/>
                                        </p:tgtEl>
                                      </p:cBhvr>
                                    </p:animEffect>
                                  </p:childTnLst>
                                </p:cTn>
                              </p:par>
                              <p:par>
                                <p:cTn id="29" nodeType="withEffect" fill="hold" presetClass="entr" presetID="10">
                                  <p:stCondLst>
                                    <p:cond delay="500"/>
                                  </p:stCondLst>
                                  <p:childTnLst>
                                    <p:set>
                                      <p:cBhvr>
                                        <p:cTn id="30" dur="1" fill="hold">
                                          <p:stCondLst>
                                            <p:cond delay="0"/>
                                          </p:stCondLst>
                                        </p:cTn>
                                        <p:tgtEl>
                                          <p:spTgt spid="104"/>
                                        </p:tgtEl>
                                        <p:attrNameLst>
                                          <p:attrName>style.visibility</p:attrName>
                                        </p:attrNameLst>
                                      </p:cBhvr>
                                      <p:to>
                                        <p:strVal val="visible"/>
                                      </p:to>
                                    </p:set>
                                    <p:animEffect filter="fade" transition="in">
                                      <p:cBhvr additive="repl">
                                        <p:cTn id="31" dur="500"/>
                                        <p:tgtEl>
                                          <p:spTgt spid="104"/>
                                        </p:tgtEl>
                                      </p:cBhvr>
                                    </p:animEffect>
                                  </p:childTnLst>
                                </p:cTn>
                              </p:par>
                              <p:par>
                                <p:cTn id="32" nodeType="withEffect" fill="hold" presetClass="entr" presetID="10">
                                  <p:stCondLst>
                                    <p:cond delay="500"/>
                                  </p:stCondLst>
                                  <p:childTnLst>
                                    <p:set>
                                      <p:cBhvr>
                                        <p:cTn id="33" dur="1" fill="hold">
                                          <p:stCondLst>
                                            <p:cond delay="0"/>
                                          </p:stCondLst>
                                        </p:cTn>
                                        <p:tgtEl>
                                          <p:spTgt spid="105"/>
                                        </p:tgtEl>
                                        <p:attrNameLst>
                                          <p:attrName>style.visibility</p:attrName>
                                        </p:attrNameLst>
                                      </p:cBhvr>
                                      <p:to>
                                        <p:strVal val="visible"/>
                                      </p:to>
                                    </p:set>
                                    <p:animEffect filter="fade" transition="in">
                                      <p:cBhvr additive="repl">
                                        <p:cTn id="34" dur="500"/>
                                        <p:tgtEl>
                                          <p:spTgt spid="105"/>
                                        </p:tgtEl>
                                      </p:cBhvr>
                                    </p:animEffect>
                                  </p:childTnLst>
                                </p:cTn>
                              </p:par>
                              <p:par>
                                <p:cTn id="35" nodeType="withEffect" fill="hold" presetClass="entr" presetID="10">
                                  <p:stCondLst>
                                    <p:cond delay="500"/>
                                  </p:stCondLst>
                                  <p:childTnLst>
                                    <p:set>
                                      <p:cBhvr>
                                        <p:cTn id="36" dur="1" fill="hold">
                                          <p:stCondLst>
                                            <p:cond delay="0"/>
                                          </p:stCondLst>
                                        </p:cTn>
                                        <p:tgtEl>
                                          <p:spTgt spid="106"/>
                                        </p:tgtEl>
                                        <p:attrNameLst>
                                          <p:attrName>style.visibility</p:attrName>
                                        </p:attrNameLst>
                                      </p:cBhvr>
                                      <p:to>
                                        <p:strVal val="visible"/>
                                      </p:to>
                                    </p:set>
                                    <p:animEffect filter="fade" transition="in">
                                      <p:cBhvr additive="repl">
                                        <p:cTn id="37" dur="500"/>
                                        <p:tgtEl>
                                          <p:spTgt spid="106"/>
                                        </p:tgtEl>
                                      </p:cBhvr>
                                    </p:animEffect>
                                  </p:childTnLst>
                                </p:cTn>
                              </p:par>
                              <p:par>
                                <p:cTn id="38" nodeType="withEffect" fill="hold" presetClass="entr" presetID="10">
                                  <p:stCondLst>
                                    <p:cond delay="500"/>
                                  </p:stCondLst>
                                  <p:childTnLst>
                                    <p:set>
                                      <p:cBhvr>
                                        <p:cTn id="39" dur="1" fill="hold">
                                          <p:stCondLst>
                                            <p:cond delay="0"/>
                                          </p:stCondLst>
                                        </p:cTn>
                                        <p:tgtEl>
                                          <p:spTgt spid="107"/>
                                        </p:tgtEl>
                                        <p:attrNameLst>
                                          <p:attrName>style.visibility</p:attrName>
                                        </p:attrNameLst>
                                      </p:cBhvr>
                                      <p:to>
                                        <p:strVal val="visible"/>
                                      </p:to>
                                    </p:set>
                                    <p:animEffect filter="fade" transition="in">
                                      <p:cBhvr additive="repl">
                                        <p:cTn id="40" dur="500"/>
                                        <p:tgtEl>
                                          <p:spTgt spid="107"/>
                                        </p:tgtEl>
                                      </p:cBhvr>
                                    </p:animEffect>
                                  </p:childTnLst>
                                </p:cTn>
                              </p:par>
                              <p:par>
                                <p:cTn id="41" nodeType="withEffect" fill="hold" presetClass="entr" presetID="10">
                                  <p:stCondLst>
                                    <p:cond delay="500"/>
                                  </p:stCondLst>
                                  <p:childTnLst>
                                    <p:set>
                                      <p:cBhvr>
                                        <p:cTn id="42" dur="1" fill="hold">
                                          <p:stCondLst>
                                            <p:cond delay="0"/>
                                          </p:stCondLst>
                                        </p:cTn>
                                        <p:tgtEl>
                                          <p:spTgt spid="108"/>
                                        </p:tgtEl>
                                        <p:attrNameLst>
                                          <p:attrName>style.visibility</p:attrName>
                                        </p:attrNameLst>
                                      </p:cBhvr>
                                      <p:to>
                                        <p:strVal val="visible"/>
                                      </p:to>
                                    </p:set>
                                    <p:animEffect filter="fade" transition="in">
                                      <p:cBhvr additive="repl">
                                        <p:cTn id="43" dur="500"/>
                                        <p:tgtEl>
                                          <p:spTgt spid="108"/>
                                        </p:tgtEl>
                                      </p:cBhvr>
                                    </p:animEffect>
                                  </p:childTnLst>
                                </p:cTn>
                              </p:par>
                              <p:par>
                                <p:cTn id="44" nodeType="withEffect" fill="hold" presetClass="entr" presetID="10">
                                  <p:stCondLst>
                                    <p:cond delay="500"/>
                                  </p:stCondLst>
                                  <p:childTnLst>
                                    <p:set>
                                      <p:cBhvr>
                                        <p:cTn id="45" dur="1" fill="hold">
                                          <p:stCondLst>
                                            <p:cond delay="0"/>
                                          </p:stCondLst>
                                        </p:cTn>
                                        <p:tgtEl>
                                          <p:spTgt spid="109"/>
                                        </p:tgtEl>
                                        <p:attrNameLst>
                                          <p:attrName>style.visibility</p:attrName>
                                        </p:attrNameLst>
                                      </p:cBhvr>
                                      <p:to>
                                        <p:strVal val="visible"/>
                                      </p:to>
                                    </p:set>
                                    <p:animEffect filter="fade" transition="in">
                                      <p:cBhvr additive="repl">
                                        <p:cTn id="46" dur="500"/>
                                        <p:tgtEl>
                                          <p:spTgt spid="109"/>
                                        </p:tgtEl>
                                      </p:cBhvr>
                                    </p:animEffect>
                                  </p:childTnLst>
                                </p:cTn>
                              </p:par>
                              <p:par>
                                <p:cTn id="47" nodeType="withEffect" fill="hold" presetClass="entr" presetID="10">
                                  <p:stCondLst>
                                    <p:cond delay="500"/>
                                  </p:stCondLst>
                                  <p:childTnLst>
                                    <p:set>
                                      <p:cBhvr>
                                        <p:cTn id="48" dur="1" fill="hold">
                                          <p:stCondLst>
                                            <p:cond delay="0"/>
                                          </p:stCondLst>
                                        </p:cTn>
                                        <p:tgtEl>
                                          <p:spTgt spid="110"/>
                                        </p:tgtEl>
                                        <p:attrNameLst>
                                          <p:attrName>style.visibility</p:attrName>
                                        </p:attrNameLst>
                                      </p:cBhvr>
                                      <p:to>
                                        <p:strVal val="visible"/>
                                      </p:to>
                                    </p:set>
                                    <p:animEffect filter="fade" transition="in">
                                      <p:cBhvr additive="repl">
                                        <p:cTn id="49" dur="500"/>
                                        <p:tgtEl>
                                          <p:spTgt spid="110"/>
                                        </p:tgtEl>
                                      </p:cBhvr>
                                    </p:animEffect>
                                  </p:childTnLst>
                                </p:cTn>
                              </p:par>
                              <p:par>
                                <p:cTn id="50" nodeType="withEffect" fill="hold" presetClass="entr" presetID="10">
                                  <p:stCondLst>
                                    <p:cond delay="500"/>
                                  </p:stCondLst>
                                  <p:childTnLst>
                                    <p:set>
                                      <p:cBhvr>
                                        <p:cTn id="51" dur="1" fill="hold">
                                          <p:stCondLst>
                                            <p:cond delay="0"/>
                                          </p:stCondLst>
                                        </p:cTn>
                                        <p:tgtEl>
                                          <p:spTgt spid="111"/>
                                        </p:tgtEl>
                                        <p:attrNameLst>
                                          <p:attrName>style.visibility</p:attrName>
                                        </p:attrNameLst>
                                      </p:cBhvr>
                                      <p:to>
                                        <p:strVal val="visible"/>
                                      </p:to>
                                    </p:set>
                                    <p:animEffect filter="fade" transition="in">
                                      <p:cBhvr additive="repl">
                                        <p:cTn id="52"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6" name="Picture Placeholder 2" descr=""/>
          <p:cNvPicPr/>
          <p:nvPr/>
        </p:nvPicPr>
        <p:blipFill>
          <a:blip r:embed="rId1"/>
          <a:srcRect l="-669316" t="-457166" r="-669316" b="-457166"/>
          <a:stretch/>
        </p:blipFill>
        <p:spPr>
          <a:xfrm>
            <a:off x="0" y="0"/>
            <a:ext cx="12191040" cy="6856920"/>
          </a:xfrm>
          <a:prstGeom prst="rect">
            <a:avLst/>
          </a:prstGeom>
          <a:ln w="0">
            <a:noFill/>
          </a:ln>
        </p:spPr>
      </p:pic>
      <p:sp>
        <p:nvSpPr>
          <p:cNvPr id="327" name="Rectangle 8"/>
          <p:cNvSpPr/>
          <p:nvPr/>
        </p:nvSpPr>
        <p:spPr>
          <a:xfrm>
            <a:off x="0" y="28080"/>
            <a:ext cx="12191040" cy="6856920"/>
          </a:xfrm>
          <a:prstGeom prst="rect">
            <a:avLst/>
          </a:prstGeom>
          <a:solidFill>
            <a:schemeClr val="bg2">
              <a:lumMod val="95000"/>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D" sz="1800" spc="-1" strike="noStrike">
              <a:solidFill>
                <a:schemeClr val="lt1"/>
              </a:solidFill>
              <a:latin typeface="Filson Pro Regular"/>
              <a:ea typeface="DejaVu Sans"/>
            </a:endParaRPr>
          </a:p>
        </p:txBody>
      </p:sp>
      <p:sp>
        <p:nvSpPr>
          <p:cNvPr id="328" name="TextBox 9"/>
          <p:cNvSpPr/>
          <p:nvPr/>
        </p:nvSpPr>
        <p:spPr>
          <a:xfrm>
            <a:off x="2247840" y="2998080"/>
            <a:ext cx="7695000" cy="851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5000" spc="-1" strike="noStrike">
                <a:solidFill>
                  <a:srgbClr val="ffc000"/>
                </a:solidFill>
                <a:latin typeface="Filson Pro Medium"/>
                <a:ea typeface="DejaVu Sans"/>
              </a:rPr>
              <a:t>Annexure</a:t>
            </a:r>
            <a:endParaRPr b="0" lang="en-IN" sz="5000" spc="-1" strike="noStrike">
              <a:solidFill>
                <a:srgbClr val="000000"/>
              </a:solidFill>
              <a:latin typeface="Arial"/>
            </a:endParaRPr>
          </a:p>
        </p:txBody>
      </p:sp>
      <p:grpSp>
        <p:nvGrpSpPr>
          <p:cNvPr id="329" name="Group 16"/>
          <p:cNvGrpSpPr/>
          <p:nvPr/>
        </p:nvGrpSpPr>
        <p:grpSpPr>
          <a:xfrm>
            <a:off x="4964040" y="4680"/>
            <a:ext cx="7227000" cy="2553120"/>
            <a:chOff x="4964040" y="4680"/>
            <a:chExt cx="7227000" cy="2553120"/>
          </a:xfrm>
        </p:grpSpPr>
        <p:sp>
          <p:nvSpPr>
            <p:cNvPr id="330" name="Freeform 8"/>
            <p:cNvSpPr/>
            <p:nvPr/>
          </p:nvSpPr>
          <p:spPr>
            <a:xfrm>
              <a:off x="4964040" y="4680"/>
              <a:ext cx="4294440" cy="2544840"/>
            </a:xfrm>
            <a:custGeom>
              <a:avLst/>
              <a:gdLst>
                <a:gd name="textAreaLeft" fmla="*/ 0 w 4294440"/>
                <a:gd name="textAreaRight" fmla="*/ 4295520 w 4294440"/>
                <a:gd name="textAreaTop" fmla="*/ 0 h 2544840"/>
                <a:gd name="textAreaBottom" fmla="*/ 2545920 h 254484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31" name="Freeform 9"/>
            <p:cNvSpPr/>
            <p:nvPr/>
          </p:nvSpPr>
          <p:spPr>
            <a:xfrm>
              <a:off x="6615000" y="4680"/>
              <a:ext cx="5576040" cy="2553120"/>
            </a:xfrm>
            <a:custGeom>
              <a:avLst/>
              <a:gdLst>
                <a:gd name="textAreaLeft" fmla="*/ 0 w 5576040"/>
                <a:gd name="textAreaRight" fmla="*/ 5577120 w 5576040"/>
                <a:gd name="textAreaTop" fmla="*/ 0 h 2553120"/>
                <a:gd name="textAreaBottom" fmla="*/ 2554200 h 255312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grpSp>
      <p:sp>
        <p:nvSpPr>
          <p:cNvPr id="332"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33"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Tree>
  </p:cSld>
  <p:transition spd="med">
    <p:fade/>
  </p:transition>
  <p:timing>
    <p:tnLst>
      <p:par>
        <p:cTn id="60" dur="indefinite" restart="never" nodeType="tmRoot">
          <p:childTnLst>
            <p:seq>
              <p:cTn id="61" dur="indefinite" nodeType="mainSeq">
                <p:childTnLst>
                  <p:par>
                    <p:cTn id="62" nodeType="clickEffect" fill="hold">
                      <p:stCondLst>
                        <p:cond delay="0"/>
                      </p:stCondLst>
                      <p:childTnLst>
                        <p:par>
                          <p:cTn id="63" nodeType="withEffect" fill="hold">
                            <p:stCondLst>
                              <p:cond delay="0"/>
                            </p:stCondLst>
                            <p:childTnLst>
                              <p:par>
                                <p:cTn id="64" nodeType="withEffect" fill="hold" presetClass="entr" presetID="10">
                                  <p:stCondLst>
                                    <p:cond delay="0"/>
                                  </p:stCondLst>
                                  <p:childTnLst>
                                    <p:set>
                                      <p:cBhvr>
                                        <p:cTn id="65" dur="1" fill="hold">
                                          <p:stCondLst>
                                            <p:cond delay="0"/>
                                          </p:stCondLst>
                                        </p:cTn>
                                        <p:tgtEl>
                                          <p:spTgt spid="328"/>
                                        </p:tgtEl>
                                        <p:attrNameLst>
                                          <p:attrName>style.visibility</p:attrName>
                                        </p:attrNameLst>
                                      </p:cBhvr>
                                      <p:to>
                                        <p:strVal val="visible"/>
                                      </p:to>
                                    </p:set>
                                    <p:animEffect filter="fade" transition="in">
                                      <p:cBhvr additive="repl">
                                        <p:cTn id="66"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35"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36"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37"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38" name="PlaceHolder 1"/>
          <p:cNvSpPr>
            <a:spLocks noGrp="1"/>
          </p:cNvSpPr>
          <p:nvPr>
            <p:ph/>
          </p:nvPr>
        </p:nvSpPr>
        <p:spPr>
          <a:xfrm>
            <a:off x="2448360" y="244440"/>
            <a:ext cx="7629840" cy="578520"/>
          </a:xfrm>
          <a:prstGeom prst="rect">
            <a:avLst/>
          </a:prstGeom>
          <a:noFill/>
          <a:ln w="0">
            <a:noFill/>
          </a:ln>
        </p:spPr>
        <p:txBody>
          <a:bodyPr numCol="1" spcCol="0" lIns="90000" rIns="90000" tIns="45000" bIns="45000" anchor="ctr">
            <a:normAutofit fontScale="82000"/>
          </a:bodyPr>
          <a:p>
            <a:pPr indent="0" algn="ctr">
              <a:lnSpc>
                <a:spcPct val="100000"/>
              </a:lnSpc>
              <a:buNone/>
              <a:tabLst>
                <a:tab algn="l" pos="0"/>
              </a:tabLst>
            </a:pPr>
            <a:r>
              <a:rPr b="1" lang="en-US" sz="4000" spc="-1" strike="noStrike">
                <a:solidFill>
                  <a:srgbClr val="292663"/>
                </a:solidFill>
                <a:latin typeface="Filson Pro Medium"/>
              </a:rPr>
              <a:t>Performance Run Tracker</a:t>
            </a:r>
            <a:endParaRPr b="0" lang="en-IN" sz="4000" spc="-1" strike="noStrike">
              <a:solidFill>
                <a:srgbClr val="000000"/>
              </a:solidFill>
              <a:latin typeface="Arial"/>
            </a:endParaRPr>
          </a:p>
        </p:txBody>
      </p:sp>
      <p:graphicFrame>
        <p:nvGraphicFramePr>
          <p:cNvPr id="339" name="Table 3"/>
          <p:cNvGraphicFramePr/>
          <p:nvPr/>
        </p:nvGraphicFramePr>
        <p:xfrm>
          <a:off x="398520" y="824040"/>
          <a:ext cx="11368440" cy="5886000"/>
        </p:xfrm>
        <a:graphic>
          <a:graphicData uri="http://schemas.openxmlformats.org/drawingml/2006/table">
            <a:tbl>
              <a:tblPr/>
              <a:tblGrid>
                <a:gridCol w="334800"/>
                <a:gridCol w="461520"/>
                <a:gridCol w="633600"/>
                <a:gridCol w="624600"/>
                <a:gridCol w="452520"/>
                <a:gridCol w="1792440"/>
                <a:gridCol w="2910240"/>
                <a:gridCol w="479880"/>
                <a:gridCol w="479880"/>
                <a:gridCol w="879840"/>
                <a:gridCol w="879840"/>
                <a:gridCol w="879840"/>
                <a:gridCol w="559800"/>
              </a:tblGrid>
              <a:tr h="195840">
                <a:tc>
                  <a:txBody>
                    <a:bodyPr lIns="25920" rIns="2880" anchor="ctr">
                      <a:noAutofit/>
                    </a:bodyPr>
                    <a:p>
                      <a:pPr algn="ctr">
                        <a:lnSpc>
                          <a:spcPct val="100000"/>
                        </a:lnSpc>
                      </a:pPr>
                      <a:r>
                        <a:rPr b="1" lang="en-IN" sz="800" spc="-1" strike="noStrike">
                          <a:solidFill>
                            <a:srgbClr val="ffffff"/>
                          </a:solidFill>
                          <a:latin typeface="Calibri"/>
                        </a:rPr>
                        <a:t>Sr. No.</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Run ID</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Date</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Types of Test</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Users</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Run Duration</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12240">
                      <a:no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Module Included</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Scenarios included</a:t>
                      </a:r>
                      <a:br>
                        <a:rPr sz="800"/>
                      </a:br>
                      <a:r>
                        <a:rPr b="1" lang="en-IN" sz="800" spc="-1" strike="noStrike">
                          <a:solidFill>
                            <a:srgbClr val="ffffff"/>
                          </a:solidFill>
                          <a:latin typeface="Calibri"/>
                        </a:rPr>
                        <a:t>(Count)</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Run Status</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Achieved TPH</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Achieved TPM</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Achieved TPS</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25920" rIns="2880" anchor="ctr">
                      <a:noAutofit/>
                    </a:bodyPr>
                    <a:p>
                      <a:pPr algn="ctr">
                        <a:lnSpc>
                          <a:spcPct val="100000"/>
                        </a:lnSpc>
                      </a:pPr>
                      <a:r>
                        <a:rPr b="1" lang="en-IN" sz="800" spc="-1" strike="noStrike">
                          <a:solidFill>
                            <a:srgbClr val="ffffff"/>
                          </a:solidFill>
                          <a:latin typeface="Calibri"/>
                        </a:rPr>
                        <a:t>Pass %</a:t>
                      </a:r>
                      <a:endParaRPr b="0" lang="en-IN" sz="800" spc="-1" strike="noStrike">
                        <a:solidFill>
                          <a:srgbClr val="ffffff"/>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r>
              <a:tr h="174960">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R1.1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6/12/2024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de-DE" sz="800" spc="-1" strike="noStrike">
                          <a:solidFill>
                            <a:srgbClr val="000000"/>
                          </a:solidFill>
                          <a:latin typeface="Calibri"/>
                        </a:rPr>
                        <a:t>06 Dec 2024, 02:59 PM IST – 03:31 PM IST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12240">
                      <a:no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CIF Creation</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b050"/>
                          </a:solidFill>
                          <a:latin typeface="Calibri"/>
                        </a:rPr>
                        <a:t>Pass</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110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1.83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0.03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37520">
                <a:tc>
                  <a:txBody>
                    <a:bodyPr lIns="25920" rIns="2880" anchor="ctr">
                      <a:noAutofit/>
                    </a:bodyPr>
                    <a:p>
                      <a:pPr algn="ctr">
                        <a:lnSpc>
                          <a:spcPct val="100000"/>
                        </a:lnSpc>
                      </a:pPr>
                      <a:r>
                        <a:rPr b="0" lang="en-IN" sz="800" spc="-1" strike="noStrike">
                          <a:solidFill>
                            <a:srgbClr val="000000"/>
                          </a:solidFill>
                          <a:latin typeface="Calibri"/>
                        </a:rPr>
                        <a:t>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R1.2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6/12/2024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de-DE" sz="800" spc="-1" strike="noStrike">
                          <a:solidFill>
                            <a:srgbClr val="000000"/>
                          </a:solidFill>
                          <a:latin typeface="Calibri"/>
                        </a:rPr>
                        <a:t>06 Dec 2024, 06:44 PM IST – 07:18 PM IST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CIF Creation</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b050"/>
                          </a:solidFill>
                          <a:latin typeface="Calibri"/>
                        </a:rPr>
                        <a:t>Pass</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346</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5.77</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0.1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27440">
                <a:tc rowSpan="3">
                  <a:txBody>
                    <a:bodyPr lIns="25920" rIns="2880" anchor="ctr">
                      <a:noAutofit/>
                    </a:bodyPr>
                    <a:p>
                      <a:pPr algn="ctr">
                        <a:lnSpc>
                          <a:spcPct val="100000"/>
                        </a:lnSpc>
                      </a:pPr>
                      <a:r>
                        <a:rPr b="0" lang="en-IN" sz="800" spc="-1" strike="noStrike">
                          <a:solidFill>
                            <a:srgbClr val="000000"/>
                          </a:solidFill>
                          <a:latin typeface="Calibri"/>
                        </a:rPr>
                        <a:t>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3">
                  <a:txBody>
                    <a:bodyPr lIns="25920" rIns="2880" anchor="ctr">
                      <a:noAutofit/>
                    </a:bodyPr>
                    <a:p>
                      <a:pPr algn="ctr">
                        <a:lnSpc>
                          <a:spcPct val="100000"/>
                        </a:lnSpc>
                      </a:pPr>
                      <a:r>
                        <a:rPr b="0" lang="en-IN" sz="800" spc="-1" strike="noStrike">
                          <a:solidFill>
                            <a:srgbClr val="000000"/>
                          </a:solidFill>
                          <a:latin typeface="Calibri"/>
                        </a:rPr>
                        <a:t>R2.1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3">
                  <a:txBody>
                    <a:bodyPr lIns="25920" rIns="2880" anchor="ctr">
                      <a:noAutofit/>
                    </a:bodyPr>
                    <a:p>
                      <a:pPr algn="ctr">
                        <a:lnSpc>
                          <a:spcPct val="100000"/>
                        </a:lnSpc>
                      </a:pPr>
                      <a:r>
                        <a:rPr b="0" lang="en-IN" sz="800" spc="-1" strike="noStrike">
                          <a:solidFill>
                            <a:srgbClr val="000000"/>
                          </a:solidFill>
                          <a:latin typeface="Calibri"/>
                        </a:rPr>
                        <a:t>13/12/2024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3">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3">
                  <a:txBody>
                    <a:bodyPr lIns="25920" rIns="2880" anchor="ctr">
                      <a:noAutofit/>
                    </a:bodyPr>
                    <a:p>
                      <a:pPr algn="ctr">
                        <a:lnSpc>
                          <a:spcPct val="100000"/>
                        </a:lnSpc>
                      </a:pPr>
                      <a:r>
                        <a:rPr b="0" lang="en-IN" sz="800" spc="-1" strike="noStrike">
                          <a:solidFill>
                            <a:srgbClr val="000000"/>
                          </a:solidFill>
                          <a:latin typeface="Calibri"/>
                        </a:rPr>
                        <a:t>06:45 PM – 07:15 PM</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3">
                  <a:txBody>
                    <a:bodyPr lIns="25920" rIns="2880" anchor="ctr">
                      <a:noAutofit/>
                    </a:bodyPr>
                    <a:p>
                      <a:pPr algn="ctr">
                        <a:lnSpc>
                          <a:spcPct val="100000"/>
                        </a:lnSpc>
                      </a:pPr>
                      <a:r>
                        <a:rPr b="0" lang="en-IN" sz="800" spc="-1" strike="noStrike">
                          <a:solidFill>
                            <a:srgbClr val="000000"/>
                          </a:solidFill>
                          <a:latin typeface="Calibri"/>
                        </a:rPr>
                        <a:t>Saving Account (NON – eKYC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rowSpan="3">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b050"/>
                          </a:solidFill>
                          <a:latin typeface="Calibri"/>
                        </a:rPr>
                        <a:t>Pass</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300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5488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25920" rIns="2880" anchor="ctr">
                      <a:noAutofit/>
                    </a:bodyPr>
                    <a:p>
                      <a:pPr algn="ctr">
                        <a:lnSpc>
                          <a:spcPct val="100000"/>
                        </a:lnSpc>
                      </a:pPr>
                      <a:r>
                        <a:rPr b="1" lang="en-IN" sz="800" spc="-1" strike="noStrike">
                          <a:solidFill>
                            <a:srgbClr val="000000"/>
                          </a:solidFill>
                          <a:latin typeface="Calibri"/>
                        </a:rPr>
                        <a:t>30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25920" rIns="2880" anchor="ctr">
                      <a:noAutofit/>
                    </a:bodyPr>
                    <a:p>
                      <a:pPr algn="ctr">
                        <a:lnSpc>
                          <a:spcPct val="100000"/>
                        </a:lnSpc>
                      </a:pPr>
                      <a:r>
                        <a:rPr b="1" lang="en-IN" sz="800" spc="-1" strike="noStrike">
                          <a:solidFill>
                            <a:srgbClr val="00b050"/>
                          </a:solidFill>
                          <a:latin typeface="Calibri"/>
                        </a:rPr>
                        <a:t>Pass</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734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12.23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2744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25920" rIns="2880" anchor="ctr">
                      <a:noAutofit/>
                    </a:bodyPr>
                    <a:p>
                      <a:pPr algn="ctr">
                        <a:lnSpc>
                          <a:spcPct val="100000"/>
                        </a:lnSpc>
                      </a:pPr>
                      <a:r>
                        <a:rPr b="1" lang="en-IN" sz="800" spc="-1" strike="noStrike">
                          <a:solidFill>
                            <a:srgbClr val="000000"/>
                          </a:solidFill>
                          <a:latin typeface="Calibri"/>
                        </a:rPr>
                        <a:t>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25920" rIns="2880" anchor="ctr">
                      <a:noAutofit/>
                    </a:bodyPr>
                    <a:p>
                      <a:pPr algn="ctr">
                        <a:lnSpc>
                          <a:spcPct val="100000"/>
                        </a:lnSpc>
                      </a:pPr>
                      <a:r>
                        <a:rPr b="1" lang="en-IN" sz="800" spc="-1" strike="noStrike">
                          <a:solidFill>
                            <a:srgbClr val="ff0000"/>
                          </a:solidFill>
                          <a:latin typeface="Calibri"/>
                        </a:rPr>
                        <a:t>Fail</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856</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14.27</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ff0000"/>
                          </a:solidFill>
                          <a:latin typeface="Calibri"/>
                        </a:rPr>
                        <a:t>91.59%</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27440">
                <a:tc>
                  <a:txBody>
                    <a:bodyPr lIns="25920" rIns="2880" anchor="ctr">
                      <a:noAutofit/>
                    </a:bodyPr>
                    <a:p>
                      <a:pPr algn="ctr">
                        <a:lnSpc>
                          <a:spcPct val="100000"/>
                        </a:lnSpc>
                      </a:pPr>
                      <a:r>
                        <a:rPr b="0" lang="en-IN" sz="800" spc="-1" strike="noStrike">
                          <a:solidFill>
                            <a:srgbClr val="000000"/>
                          </a:solidFill>
                          <a:latin typeface="Calibri"/>
                        </a:rPr>
                        <a:t>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R3.1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16/12/2024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242424"/>
                          </a:solidFill>
                          <a:latin typeface="Calibri"/>
                        </a:rPr>
                        <a:t>SA(non_e-kyc)</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ff0000"/>
                          </a:solidFill>
                          <a:latin typeface="Calibri"/>
                        </a:rPr>
                        <a:t>Abort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b05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20240">
                <a:tc>
                  <a:txBody>
                    <a:bodyPr lIns="25920" rIns="2880" anchor="ctr">
                      <a:noAutofit/>
                    </a:bodyPr>
                    <a:p>
                      <a:pPr algn="ctr">
                        <a:lnSpc>
                          <a:spcPct val="100000"/>
                        </a:lnSpc>
                      </a:pPr>
                      <a:r>
                        <a:rPr b="0" lang="en-IN" sz="800" spc="-1" strike="noStrike">
                          <a:solidFill>
                            <a:srgbClr val="000000"/>
                          </a:solidFill>
                          <a:latin typeface="Calibri"/>
                        </a:rPr>
                        <a:t>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R4.1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17/12/2024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242424"/>
                          </a:solidFill>
                          <a:latin typeface="Calibri"/>
                        </a:rPr>
                        <a:t>SA(non_e-kyc)</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ff0000"/>
                          </a:solidFill>
                          <a:latin typeface="Calibri"/>
                        </a:rPr>
                        <a:t>Abort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b05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37520">
                <a:tc>
                  <a:txBody>
                    <a:bodyPr lIns="25920" rIns="2880" anchor="ctr">
                      <a:noAutofit/>
                    </a:bodyPr>
                    <a:p>
                      <a:pPr algn="ctr">
                        <a:lnSpc>
                          <a:spcPct val="100000"/>
                        </a:lnSpc>
                      </a:pPr>
                      <a:r>
                        <a:rPr b="0" lang="en-IN" sz="800" spc="-1" strike="noStrike">
                          <a:solidFill>
                            <a:srgbClr val="000000"/>
                          </a:solidFill>
                          <a:latin typeface="Calibri"/>
                        </a:rPr>
                        <a:t>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R4.2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17/12/2024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08:04 PM – 08:3 PM</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242424"/>
                          </a:solidFill>
                          <a:latin typeface="Calibri"/>
                        </a:rPr>
                        <a:t>Saving Account ( EKYC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b050"/>
                          </a:solidFill>
                          <a:latin typeface="Calibri"/>
                        </a:rPr>
                        <a:t>Pass</a:t>
                      </a:r>
                      <a:br>
                        <a:rPr sz="800"/>
                      </a:b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330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85320">
                <a:tc>
                  <a:txBody>
                    <a:bodyPr lIns="25920" rIns="2880" anchor="ctr">
                      <a:noAutofit/>
                    </a:bodyPr>
                    <a:p>
                      <a:pPr algn="ctr">
                        <a:lnSpc>
                          <a:spcPct val="100000"/>
                        </a:lnSpc>
                      </a:pPr>
                      <a:r>
                        <a:rPr b="0" lang="en-IN" sz="800" spc="-1" strike="noStrike">
                          <a:solidFill>
                            <a:srgbClr val="000000"/>
                          </a:solidFill>
                          <a:latin typeface="Calibri"/>
                        </a:rPr>
                        <a:t>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R4.3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17/12/2024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30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242424"/>
                          </a:solidFill>
                          <a:latin typeface="Calibri"/>
                        </a:rPr>
                        <a:t>Saving Account ( EKYC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b050"/>
                          </a:solidFill>
                          <a:latin typeface="Calibri"/>
                        </a:rPr>
                        <a:t>Pass</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708</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11.8</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79200">
                <a:tc>
                  <a:txBody>
                    <a:bodyPr lIns="25920" rIns="2880" anchor="ctr">
                      <a:noAutofit/>
                    </a:bodyPr>
                    <a:p>
                      <a:pPr algn="ctr">
                        <a:lnSpc>
                          <a:spcPct val="100000"/>
                        </a:lnSpc>
                      </a:pPr>
                      <a:r>
                        <a:rPr b="0" lang="en-IN" sz="800" spc="-1" strike="noStrike">
                          <a:solidFill>
                            <a:srgbClr val="000000"/>
                          </a:solidFill>
                          <a:latin typeface="Calibri"/>
                        </a:rPr>
                        <a:t>6</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R5.1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18/12/2024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SA non E-KYC</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ff0000"/>
                          </a:solidFill>
                          <a:latin typeface="Calibri"/>
                        </a:rPr>
                        <a:t>Abort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1"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79200">
                <a:tc>
                  <a:txBody>
                    <a:bodyPr lIns="25920" rIns="2880" anchor="ctr">
                      <a:noAutofit/>
                    </a:bodyPr>
                    <a:p>
                      <a:pPr algn="ctr">
                        <a:lnSpc>
                          <a:spcPct val="100000"/>
                        </a:lnSpc>
                      </a:pPr>
                      <a:r>
                        <a:rPr b="0" lang="en-IN" sz="800" spc="-1" strike="noStrike">
                          <a:solidFill>
                            <a:srgbClr val="000000"/>
                          </a:solidFill>
                          <a:latin typeface="Calibri"/>
                        </a:rPr>
                        <a:t>7</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R5.2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18/12/2024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0" lang="en-IN" sz="800" spc="-1" strike="noStrike">
                          <a:solidFill>
                            <a:srgbClr val="000000"/>
                          </a:solidFill>
                          <a:latin typeface="Calibri"/>
                        </a:rPr>
                        <a:t>04:50 PM – 5:10PM</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SA non E-KYC</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b050"/>
                          </a:solidFill>
                          <a:latin typeface="Calibri"/>
                        </a:rPr>
                        <a:t>Pass</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1360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22.67</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0.38</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79200">
                <a:tc>
                  <a:txBody>
                    <a:bodyPr lIns="25920" rIns="2880" anchor="ctr">
                      <a:noAutofit/>
                    </a:bodyPr>
                    <a:p>
                      <a:pPr algn="ctr">
                        <a:lnSpc>
                          <a:spcPct val="100000"/>
                        </a:lnSpc>
                      </a:pPr>
                      <a:r>
                        <a:rPr b="0" lang="en-IN" sz="800" spc="-1" strike="noStrike">
                          <a:solidFill>
                            <a:srgbClr val="000000"/>
                          </a:solidFill>
                          <a:latin typeface="Calibri"/>
                        </a:rPr>
                        <a:t>8</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R5.3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18/12/2024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0" lang="en-IN" sz="800" spc="-1" strike="noStrike">
                          <a:solidFill>
                            <a:srgbClr val="000000"/>
                          </a:solidFill>
                          <a:latin typeface="Calibri"/>
                        </a:rPr>
                        <a:t>05:39 PM – 06:11 PM </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SA E-KYC</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b050"/>
                          </a:solidFill>
                          <a:latin typeface="Calibri"/>
                        </a:rPr>
                        <a:t>Pass</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1148</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19.13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0.32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79200">
                <a:tc>
                  <a:txBody>
                    <a:bodyPr lIns="25920" rIns="2880" anchor="ctr">
                      <a:noAutofit/>
                    </a:bodyPr>
                    <a:p>
                      <a:pPr algn="ctr">
                        <a:lnSpc>
                          <a:spcPct val="100000"/>
                        </a:lnSpc>
                      </a:pPr>
                      <a:r>
                        <a:rPr b="0" lang="en-IN" sz="800" spc="-1" strike="noStrike">
                          <a:solidFill>
                            <a:srgbClr val="000000"/>
                          </a:solidFill>
                          <a:latin typeface="Calibri"/>
                        </a:rPr>
                        <a:t>9</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R6.1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19/12/2024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80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11:11 PM – 11:41 PM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SA E-KYC</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b050"/>
                          </a:solidFill>
                          <a:latin typeface="Calibri"/>
                        </a:rPr>
                        <a:t>Pass</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1754</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29.23</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0.49</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79200">
                <a:tc>
                  <a:txBody>
                    <a:bodyPr lIns="25920" rIns="2880" anchor="ctr">
                      <a:noAutofit/>
                    </a:bodyPr>
                    <a:p>
                      <a:pPr algn="ctr">
                        <a:lnSpc>
                          <a:spcPct val="100000"/>
                        </a:lnSpc>
                      </a:pPr>
                      <a:r>
                        <a:rPr b="0" lang="en-IN" sz="800" spc="-1" strike="noStrike">
                          <a:solidFill>
                            <a:srgbClr val="000000"/>
                          </a:solidFill>
                          <a:latin typeface="Calibri"/>
                        </a:rPr>
                        <a:t>10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R6.2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19/12/2024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110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01:16 PM – 01:46 PM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SA E-KYC</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ff0000"/>
                          </a:solidFill>
                          <a:latin typeface="Calibri"/>
                        </a:rPr>
                        <a:t>Fail</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2402</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40.03</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0.67</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ff0000"/>
                          </a:solidFill>
                          <a:latin typeface="Calibri"/>
                        </a:rPr>
                        <a:t>99.92%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79200">
                <a:tc>
                  <a:txBody>
                    <a:bodyPr lIns="25920" rIns="2880" anchor="ctr">
                      <a:noAutofit/>
                    </a:bodyPr>
                    <a:p>
                      <a:pPr algn="ctr">
                        <a:lnSpc>
                          <a:spcPct val="100000"/>
                        </a:lnSpc>
                      </a:pPr>
                      <a:r>
                        <a:rPr b="0" lang="en-IN" sz="800" spc="-1" strike="noStrike">
                          <a:solidFill>
                            <a:srgbClr val="000000"/>
                          </a:solidFill>
                          <a:latin typeface="Calibri"/>
                        </a:rPr>
                        <a:t>11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R6.3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19/12/2024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40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03:56 PM – 04:26 PM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Cross -Sell FD</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ff0000"/>
                          </a:solidFill>
                          <a:latin typeface="Calibri"/>
                        </a:rPr>
                        <a:t>Fail</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766</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12.77</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880" rIns="2880" anchor="ctr">
                      <a:noAutofit/>
                    </a:bodyPr>
                    <a:p>
                      <a:pPr algn="ctr">
                        <a:lnSpc>
                          <a:spcPct val="100000"/>
                        </a:lnSpc>
                      </a:pPr>
                      <a:r>
                        <a:rPr b="1" lang="en-IN" sz="800" spc="-1" strike="noStrike">
                          <a:solidFill>
                            <a:srgbClr val="000000"/>
                          </a:solidFill>
                          <a:latin typeface="Calibri"/>
                        </a:rPr>
                        <a:t>0.21</a:t>
                      </a:r>
                      <a:endParaRPr b="0" lang="en-IN" sz="800" spc="-1" strike="noStrike">
                        <a:solidFill>
                          <a:srgbClr val="000000"/>
                        </a:solidFill>
                        <a:latin typeface="Arial"/>
                      </a:endParaRPr>
                    </a:p>
                  </a:txBody>
                  <a:tcPr anchor="ctr" marL="288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ff0000"/>
                          </a:solidFill>
                          <a:latin typeface="Calibri"/>
                        </a:rPr>
                        <a:t>99.48%</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309600">
                <a:tc>
                  <a:txBody>
                    <a:bodyPr lIns="25920" rIns="2880" anchor="ctr">
                      <a:noAutofit/>
                    </a:bodyPr>
                    <a:p>
                      <a:pPr algn="ctr">
                        <a:lnSpc>
                          <a:spcPct val="100000"/>
                        </a:lnSpc>
                      </a:pPr>
                      <a:r>
                        <a:rPr b="0" lang="en-IN" sz="800" spc="-1" strike="noStrike">
                          <a:solidFill>
                            <a:srgbClr val="000000"/>
                          </a:solidFill>
                          <a:latin typeface="Calibri"/>
                        </a:rPr>
                        <a:t>12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R7.1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20/12/2024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90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07:34 PM -08:04 PM</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US" sz="800" spc="-1" strike="noStrike">
                          <a:solidFill>
                            <a:srgbClr val="000000"/>
                          </a:solidFill>
                          <a:latin typeface="Calibri"/>
                        </a:rPr>
                        <a:t>CIF- Creation (NON E-KYC ) </a:t>
                      </a:r>
                      <a:br>
                        <a:rPr sz="800"/>
                      </a:br>
                      <a:r>
                        <a:rPr b="1" lang="en-US" sz="800" spc="-1" strike="noStrike">
                          <a:solidFill>
                            <a:srgbClr val="000000"/>
                          </a:solidFill>
                          <a:latin typeface="Calibri"/>
                        </a:rPr>
                        <a:t>Saving Account  (NON  E-KYC ) </a:t>
                      </a:r>
                      <a:br>
                        <a:rPr sz="800"/>
                      </a:br>
                      <a:r>
                        <a:rPr b="1" lang="en-US" sz="800" spc="-1" strike="noStrike">
                          <a:solidFill>
                            <a:srgbClr val="000000"/>
                          </a:solidFill>
                          <a:latin typeface="Calibri"/>
                        </a:rPr>
                        <a:t>Saving Account  (E-KYC ) </a:t>
                      </a:r>
                      <a:br>
                        <a:rPr sz="800"/>
                      </a:br>
                      <a:r>
                        <a:rPr b="1" lang="en-US" sz="800" spc="-1" strike="noStrike">
                          <a:solidFill>
                            <a:srgbClr val="000000"/>
                          </a:solidFill>
                          <a:latin typeface="Calibri"/>
                        </a:rPr>
                        <a:t>Cross-Sell (FD)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ff0000"/>
                          </a:solidFill>
                          <a:latin typeface="Calibri"/>
                        </a:rPr>
                        <a:t>Fail</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2250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37.5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0.63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ff0000"/>
                          </a:solidFill>
                          <a:latin typeface="Calibri"/>
                        </a:rPr>
                        <a:t>99.91%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306000">
                <a:tc>
                  <a:txBody>
                    <a:bodyPr lIns="25920" rIns="2880" anchor="ctr">
                      <a:noAutofit/>
                    </a:bodyPr>
                    <a:p>
                      <a:pPr algn="ctr">
                        <a:lnSpc>
                          <a:spcPct val="100000"/>
                        </a:lnSpc>
                      </a:pPr>
                      <a:r>
                        <a:rPr b="0" lang="en-IN" sz="800" spc="-1" strike="noStrike">
                          <a:solidFill>
                            <a:srgbClr val="000000"/>
                          </a:solidFill>
                          <a:latin typeface="Calibri"/>
                        </a:rPr>
                        <a:t>13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R8.1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21/12/2024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750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US" sz="800" spc="-1" strike="noStrike">
                          <a:solidFill>
                            <a:srgbClr val="000000"/>
                          </a:solidFill>
                          <a:latin typeface="Calibri"/>
                        </a:rPr>
                        <a:t>CIF- Creation (NON E-KYC ) </a:t>
                      </a:r>
                      <a:br>
                        <a:rPr sz="800"/>
                      </a:br>
                      <a:r>
                        <a:rPr b="1" lang="en-US" sz="800" spc="-1" strike="noStrike">
                          <a:solidFill>
                            <a:srgbClr val="000000"/>
                          </a:solidFill>
                          <a:latin typeface="Calibri"/>
                        </a:rPr>
                        <a:t>Saving Account  (NON  E-KYC ) </a:t>
                      </a:r>
                      <a:br>
                        <a:rPr sz="800"/>
                      </a:br>
                      <a:r>
                        <a:rPr b="1" lang="en-US" sz="800" spc="-1" strike="noStrike">
                          <a:solidFill>
                            <a:srgbClr val="000000"/>
                          </a:solidFill>
                          <a:latin typeface="Calibri"/>
                        </a:rPr>
                        <a:t>Saving Account  (E-KYC ) </a:t>
                      </a:r>
                      <a:br>
                        <a:rPr sz="800"/>
                      </a:br>
                      <a:r>
                        <a:rPr b="1" lang="en-US" sz="800" spc="-1" strike="noStrike">
                          <a:solidFill>
                            <a:srgbClr val="000000"/>
                          </a:solidFill>
                          <a:latin typeface="Calibri"/>
                        </a:rPr>
                        <a:t>Cross-Sell (FD)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ff0000"/>
                          </a:solidFill>
                          <a:latin typeface="Calibri"/>
                        </a:rPr>
                        <a:t>Aborted</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58840">
                <a:tc>
                  <a:txBody>
                    <a:bodyPr lIns="25920" rIns="2880" anchor="ctr">
                      <a:noAutofit/>
                    </a:bodyPr>
                    <a:p>
                      <a:pPr algn="ctr">
                        <a:lnSpc>
                          <a:spcPct val="100000"/>
                        </a:lnSpc>
                      </a:pPr>
                      <a:r>
                        <a:rPr b="0" lang="en-IN" sz="800" spc="-1" strike="noStrike">
                          <a:solidFill>
                            <a:srgbClr val="000000"/>
                          </a:solidFill>
                          <a:latin typeface="Calibri"/>
                        </a:rPr>
                        <a:t>14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R9.1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23 Dec 2024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400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de-DE" sz="800" spc="-1" strike="noStrike">
                          <a:solidFill>
                            <a:srgbClr val="000000"/>
                          </a:solidFill>
                          <a:latin typeface="Calibri"/>
                        </a:rPr>
                        <a:t>05:05 PM IST – 06:04 PM IST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US" sz="800" spc="-1" strike="noStrike">
                          <a:solidFill>
                            <a:srgbClr val="000000"/>
                          </a:solidFill>
                          <a:latin typeface="Calibri"/>
                        </a:rPr>
                        <a:t>Saving Account  (NON  E-KYC ) </a:t>
                      </a:r>
                      <a:br>
                        <a:rPr sz="800"/>
                      </a:br>
                      <a:r>
                        <a:rPr b="1" lang="en-US" sz="800" spc="-1" strike="noStrike">
                          <a:solidFill>
                            <a:srgbClr val="000000"/>
                          </a:solidFill>
                          <a:latin typeface="Calibri"/>
                        </a:rPr>
                        <a:t>Saving Account  (E-KYC ) </a:t>
                      </a:r>
                      <a:br>
                        <a:rPr sz="800"/>
                      </a:br>
                      <a:r>
                        <a:rPr b="1" lang="en-US" sz="800" spc="-1" strike="noStrike">
                          <a:solidFill>
                            <a:srgbClr val="000000"/>
                          </a:solidFill>
                          <a:latin typeface="Calibri"/>
                        </a:rPr>
                        <a:t>Cross-Sell (FD) </a:t>
                      </a:r>
                      <a:br>
                        <a:rPr sz="800"/>
                      </a:br>
                      <a:r>
                        <a:rPr b="1" lang="en-US" sz="800" spc="-1" strike="noStrike">
                          <a:solidFill>
                            <a:srgbClr val="000000"/>
                          </a:solidFill>
                          <a:latin typeface="Calibri"/>
                        </a:rPr>
                        <a:t>DOPS (BOM)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4</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ff0000"/>
                          </a:solidFill>
                          <a:latin typeface="Calibri"/>
                        </a:rPr>
                        <a:t>Fail</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7048</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117.47</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1.96</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endParaRPr b="0" lang="en-IN" sz="800" spc="-1" strike="noStrike">
                        <a:solidFill>
                          <a:srgbClr val="000000"/>
                        </a:solidFill>
                        <a:latin typeface="Calibri"/>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58840">
                <a:tc>
                  <a:txBody>
                    <a:bodyPr lIns="25920" rIns="2880" anchor="ctr">
                      <a:noAutofit/>
                    </a:bodyPr>
                    <a:p>
                      <a:pPr algn="ctr">
                        <a:lnSpc>
                          <a:spcPct val="100000"/>
                        </a:lnSpc>
                      </a:pPr>
                      <a:r>
                        <a:rPr b="0" lang="en-IN" sz="800" spc="-1" strike="noStrike">
                          <a:solidFill>
                            <a:srgbClr val="000000"/>
                          </a:solidFill>
                          <a:latin typeface="Calibri"/>
                        </a:rPr>
                        <a:t>15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R12.2</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26 Dec 2024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750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de-DE" sz="800" spc="-1" strike="noStrike">
                          <a:solidFill>
                            <a:srgbClr val="000000"/>
                          </a:solidFill>
                          <a:latin typeface="Calibri"/>
                        </a:rPr>
                        <a:t>12:14 PM IST – 01:32 PM IST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US" sz="800" spc="-1" strike="noStrike">
                          <a:solidFill>
                            <a:srgbClr val="000000"/>
                          </a:solidFill>
                          <a:latin typeface="Calibri"/>
                        </a:rPr>
                        <a:t>Saving Account  (NON  E-KYC ) </a:t>
                      </a:r>
                      <a:br>
                        <a:rPr sz="800"/>
                      </a:br>
                      <a:r>
                        <a:rPr b="1" lang="en-US" sz="800" spc="-1" strike="noStrike">
                          <a:solidFill>
                            <a:srgbClr val="000000"/>
                          </a:solidFill>
                          <a:latin typeface="Calibri"/>
                        </a:rPr>
                        <a:t>Saving Account  (E-KYC ) </a:t>
                      </a:r>
                      <a:br>
                        <a:rPr sz="800"/>
                      </a:br>
                      <a:r>
                        <a:rPr b="1" lang="en-US" sz="800" spc="-1" strike="noStrike">
                          <a:solidFill>
                            <a:srgbClr val="000000"/>
                          </a:solidFill>
                          <a:latin typeface="Calibri"/>
                        </a:rPr>
                        <a:t>Cross-Sell (FD) </a:t>
                      </a:r>
                      <a:br>
                        <a:rPr sz="800"/>
                      </a:br>
                      <a:r>
                        <a:rPr b="1" lang="en-US" sz="800" spc="-1" strike="noStrike">
                          <a:solidFill>
                            <a:srgbClr val="000000"/>
                          </a:solidFill>
                          <a:latin typeface="Calibri"/>
                        </a:rPr>
                        <a:t>DOPS (BOM)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5</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ff0000"/>
                          </a:solidFill>
                          <a:latin typeface="Calibri"/>
                        </a:rPr>
                        <a:t>Fail</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14008</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233.47</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3.89</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99.79</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229680">
                <a:tc>
                  <a:txBody>
                    <a:bodyPr lIns="25920" rIns="2880" anchor="ctr">
                      <a:noAutofit/>
                    </a:bodyPr>
                    <a:p>
                      <a:pPr algn="ctr">
                        <a:lnSpc>
                          <a:spcPct val="100000"/>
                        </a:lnSpc>
                      </a:pPr>
                      <a:r>
                        <a:rPr b="0" lang="en-IN" sz="800" spc="-1" strike="noStrike">
                          <a:solidFill>
                            <a:srgbClr val="000000"/>
                          </a:solidFill>
                          <a:latin typeface="Calibri"/>
                        </a:rPr>
                        <a:t>16</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R14.1</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28 Dec 2024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Load Test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IN" sz="800" spc="-1" strike="noStrike">
                          <a:solidFill>
                            <a:srgbClr val="000000"/>
                          </a:solidFill>
                          <a:latin typeface="Calibri"/>
                        </a:rPr>
                        <a:t>1000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de-DE" sz="800" spc="-1" strike="noStrike">
                          <a:solidFill>
                            <a:srgbClr val="000000"/>
                          </a:solidFill>
                          <a:latin typeface="Calibri"/>
                        </a:rPr>
                        <a:t>08:21 PM IST – 09:38 PM IST</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1" lang="en-US" sz="800" spc="-1" strike="noStrike">
                          <a:solidFill>
                            <a:srgbClr val="000000"/>
                          </a:solidFill>
                          <a:latin typeface="Calibri"/>
                        </a:rPr>
                        <a:t>Saving Account  (NON  E-KYC ) </a:t>
                      </a:r>
                      <a:br>
                        <a:rPr sz="800"/>
                      </a:br>
                      <a:r>
                        <a:rPr b="1" lang="en-US" sz="800" spc="-1" strike="noStrike">
                          <a:solidFill>
                            <a:srgbClr val="000000"/>
                          </a:solidFill>
                          <a:latin typeface="Calibri"/>
                        </a:rPr>
                        <a:t>Saving Account  (E-KYC ) </a:t>
                      </a:r>
                      <a:br>
                        <a:rPr sz="800"/>
                      </a:br>
                      <a:r>
                        <a:rPr b="1" lang="en-US" sz="800" spc="-1" strike="noStrike">
                          <a:solidFill>
                            <a:srgbClr val="000000"/>
                          </a:solidFill>
                          <a:latin typeface="Calibri"/>
                        </a:rPr>
                        <a:t>Cross-Sell (FD) </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3</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Passed</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12136</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202.37</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0000"/>
                          </a:solidFill>
                          <a:latin typeface="Calibri"/>
                        </a:rPr>
                        <a:t>3.37</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25920" rIns="2880" anchor="ctr">
                      <a:noAutofit/>
                    </a:bodyPr>
                    <a:p>
                      <a:pPr algn="ctr">
                        <a:lnSpc>
                          <a:spcPct val="100000"/>
                        </a:lnSpc>
                      </a:pPr>
                      <a:r>
                        <a:rPr b="0" lang="en-IN" sz="800" spc="-1" strike="noStrike">
                          <a:solidFill>
                            <a:srgbClr val="00b050"/>
                          </a:solidFill>
                          <a:latin typeface="Calibri"/>
                        </a:rPr>
                        <a:t>100%</a:t>
                      </a:r>
                      <a:endParaRPr b="0" lang="en-IN" sz="800" spc="-1" strike="noStrike">
                        <a:solidFill>
                          <a:srgbClr val="000000"/>
                        </a:solidFill>
                        <a:latin typeface="Arial"/>
                      </a:endParaRPr>
                    </a:p>
                  </a:txBody>
                  <a:tcPr anchor="ctr" marL="25920" marR="288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bl>
          </a:graphicData>
        </a:graphic>
      </p:graphicFrame>
    </p:spTree>
  </p:cSld>
  <p:transition spd="med">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41"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42"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43"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44" name="PlaceHolder 1"/>
          <p:cNvSpPr>
            <a:spLocks noGrp="1"/>
          </p:cNvSpPr>
          <p:nvPr>
            <p:ph/>
          </p:nvPr>
        </p:nvSpPr>
        <p:spPr>
          <a:xfrm>
            <a:off x="1650240" y="244440"/>
            <a:ext cx="8029080" cy="578520"/>
          </a:xfrm>
          <a:prstGeom prst="rect">
            <a:avLst/>
          </a:prstGeom>
          <a:noFill/>
          <a:ln w="0">
            <a:noFill/>
          </a:ln>
        </p:spPr>
        <p:txBody>
          <a:bodyPr numCol="1" spcCol="0" lIns="90000" rIns="90000" tIns="45000" bIns="45000" anchor="ctr">
            <a:normAutofit fontScale="86000"/>
          </a:bodyPr>
          <a:p>
            <a:pPr indent="0" algn="ctr">
              <a:lnSpc>
                <a:spcPct val="100000"/>
              </a:lnSpc>
              <a:buNone/>
              <a:tabLst>
                <a:tab algn="l" pos="0"/>
              </a:tabLst>
            </a:pPr>
            <a:r>
              <a:rPr b="1" lang="en-US" sz="3700" spc="-1" strike="noStrike">
                <a:solidFill>
                  <a:srgbClr val="292663"/>
                </a:solidFill>
                <a:latin typeface="Filson Pro Medium"/>
              </a:rPr>
              <a:t>Performance Run Tracker – Contd..</a:t>
            </a:r>
            <a:endParaRPr b="0" lang="en-IN" sz="3700" spc="-1" strike="noStrike">
              <a:solidFill>
                <a:srgbClr val="000000"/>
              </a:solidFill>
              <a:latin typeface="Arial"/>
            </a:endParaRPr>
          </a:p>
        </p:txBody>
      </p:sp>
      <p:graphicFrame>
        <p:nvGraphicFramePr>
          <p:cNvPr id="345" name="Table 18"/>
          <p:cNvGraphicFramePr/>
          <p:nvPr/>
        </p:nvGraphicFramePr>
        <p:xfrm>
          <a:off x="408240" y="1877760"/>
          <a:ext cx="11771640" cy="3910320"/>
        </p:xfrm>
        <a:graphic>
          <a:graphicData uri="http://schemas.openxmlformats.org/drawingml/2006/table">
            <a:tbl>
              <a:tblPr/>
              <a:tblGrid>
                <a:gridCol w="403920"/>
                <a:gridCol w="478080"/>
                <a:gridCol w="441000"/>
                <a:gridCol w="620640"/>
                <a:gridCol w="620640"/>
                <a:gridCol w="434520"/>
                <a:gridCol w="1445760"/>
                <a:gridCol w="2118600"/>
                <a:gridCol w="660960"/>
                <a:gridCol w="564120"/>
                <a:gridCol w="673920"/>
                <a:gridCol w="673920"/>
                <a:gridCol w="665280"/>
                <a:gridCol w="710280"/>
                <a:gridCol w="819360"/>
                <a:gridCol w="441000"/>
              </a:tblGrid>
              <a:tr h="199080">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6480">
                      <a:solidFill>
                        <a:srgbClr val="000000"/>
                      </a:solidFill>
                      <a:prstDash val="solid"/>
                    </a:lnR>
                    <a:lnT w="12240">
                      <a:noFill/>
                      <a:prstDash val="solid"/>
                    </a:lnT>
                    <a:lnB w="12240">
                      <a:noFill/>
                      <a:prstDash val="solid"/>
                    </a:lnB>
                    <a:noFill/>
                  </a:tcPr>
                </a:tc>
                <a:tc rowSpan="2">
                  <a:txBody>
                    <a:bodyPr lIns="85680" rIns="9360" anchor="t">
                      <a:noAutofit/>
                    </a:bodyPr>
                    <a:p>
                      <a:pPr>
                        <a:lnSpc>
                          <a:spcPct val="100000"/>
                        </a:lnSpc>
                      </a:pPr>
                      <a:r>
                        <a:rPr b="1" lang="en-US" sz="1000" spc="-1" strike="noStrike">
                          <a:solidFill>
                            <a:srgbClr val="ffffff"/>
                          </a:solidFill>
                          <a:latin typeface="Calibri"/>
                        </a:rPr>
                        <a:t>Sr. No.</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Run ID</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Date</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Types of Test</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Users</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Run Duration</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Module Included</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Scenarios included</a:t>
                      </a:r>
                      <a:br>
                        <a:rPr sz="1000"/>
                      </a:br>
                      <a:r>
                        <a:rPr b="1" lang="en-US" sz="1000" spc="-1" strike="noStrike">
                          <a:solidFill>
                            <a:srgbClr val="ffffff"/>
                          </a:solidFill>
                          <a:latin typeface="Calibri"/>
                        </a:rPr>
                        <a:t>(Count)</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Run Status</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Achieved TPH</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Achieved TPM</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Achieved TPS</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rowSpan="2">
                  <a:txBody>
                    <a:bodyPr lIns="85680" rIns="9360" anchor="t">
                      <a:noAutofit/>
                    </a:bodyPr>
                    <a:p>
                      <a:pPr>
                        <a:lnSpc>
                          <a:spcPct val="100000"/>
                        </a:lnSpc>
                      </a:pPr>
                      <a:r>
                        <a:rPr b="1" lang="en-US" sz="1000" spc="-1" strike="noStrike">
                          <a:solidFill>
                            <a:srgbClr val="ffffff"/>
                          </a:solidFill>
                          <a:latin typeface="Calibri"/>
                        </a:rPr>
                        <a:t>Pass %</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9360" rIns="9360" anchor="b">
                      <a:noAutofit/>
                    </a:bodyPr>
                    <a:p>
                      <a:endParaRPr b="0" lang="en-US" sz="1100" spc="-1" strike="noStrike">
                        <a:solidFill>
                          <a:schemeClr val="dk1"/>
                        </a:solidFill>
                        <a:latin typeface="Calibri"/>
                      </a:endParaRPr>
                    </a:p>
                  </a:txBody>
                  <a:tcPr anchor="b"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12240">
                      <a:noFill/>
                      <a:prstDash val="solid"/>
                    </a:lnR>
                    <a:lnT w="12240">
                      <a:noFill/>
                      <a:prstDash val="solid"/>
                    </a:lnT>
                    <a:lnB w="12240">
                      <a:noFill/>
                      <a:prstDash val="solid"/>
                    </a:lnB>
                    <a:noFill/>
                  </a:tcPr>
                </a:tc>
              </a:tr>
              <a:tr h="199080">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6480">
                      <a:solidFill>
                        <a:srgbClr val="000000"/>
                      </a:solidFill>
                      <a:prstDash val="solid"/>
                    </a:lnR>
                    <a:lnT w="12240">
                      <a:noFill/>
                      <a:prstDash val="solid"/>
                    </a:lnT>
                    <a:lnB w="12240">
                      <a:noFill/>
                      <a:prstDash val="solid"/>
                    </a:lnB>
                    <a:no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9360" rIns="9360" anchor="b">
                      <a:noAutofit/>
                    </a:bodyPr>
                    <a:p>
                      <a:endParaRPr b="0" lang="en-US" sz="1100" spc="-1" strike="noStrike">
                        <a:solidFill>
                          <a:schemeClr val="dk1"/>
                        </a:solidFill>
                        <a:latin typeface="Calibri"/>
                      </a:endParaRPr>
                    </a:p>
                  </a:txBody>
                  <a:tcPr anchor="b"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12240">
                      <a:noFill/>
                      <a:prstDash val="solid"/>
                    </a:lnR>
                    <a:lnT w="12240">
                      <a:noFill/>
                      <a:prstDash val="solid"/>
                    </a:lnT>
                    <a:lnB w="12240">
                      <a:noFill/>
                      <a:prstDash val="solid"/>
                    </a:lnB>
                    <a:noFill/>
                  </a:tcPr>
                </a:tc>
              </a:tr>
              <a:tr h="719640">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6480">
                      <a:solidFill>
                        <a:srgbClr val="000000"/>
                      </a:solidFill>
                      <a:prstDash val="solid"/>
                    </a:lnR>
                    <a:lnT w="12240">
                      <a:noFill/>
                      <a:prstDash val="solid"/>
                    </a:lnT>
                    <a:lnB w="12240">
                      <a:noFill/>
                      <a:prstDash val="solid"/>
                    </a:lnB>
                    <a:noFill/>
                  </a:tcPr>
                </a:tc>
                <a:tc>
                  <a:txBody>
                    <a:bodyPr lIns="85680" rIns="9360" anchor="ctr">
                      <a:noAutofit/>
                    </a:bodyPr>
                    <a:p>
                      <a:pPr>
                        <a:lnSpc>
                          <a:spcPct val="100000"/>
                        </a:lnSpc>
                      </a:pPr>
                      <a:r>
                        <a:rPr b="0" lang="en-US" sz="1000" spc="-1" strike="noStrike">
                          <a:solidFill>
                            <a:schemeClr val="dk1"/>
                          </a:solidFill>
                          <a:latin typeface="Calibri"/>
                        </a:rPr>
                        <a:t>17</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R14.2</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28 Dec 2024</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Load Test</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chemeClr val="dk1"/>
                          </a:solidFill>
                          <a:latin typeface="Calibri"/>
                        </a:rPr>
                        <a:t>3000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10:21 PM IST – 0:57 AM IST</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chemeClr val="dk1"/>
                          </a:solidFill>
                          <a:latin typeface="Calibri"/>
                        </a:rPr>
                        <a:t>Saving Account  (NON  E-KYC )</a:t>
                      </a:r>
                      <a:br>
                        <a:rPr sz="1000"/>
                      </a:br>
                      <a:r>
                        <a:rPr b="1" lang="en-US" sz="1000" spc="-1" strike="noStrike">
                          <a:solidFill>
                            <a:schemeClr val="dk1"/>
                          </a:solidFill>
                          <a:latin typeface="Calibri"/>
                        </a:rPr>
                        <a:t>Saving Account  (E-KYC )</a:t>
                      </a:r>
                      <a:br>
                        <a:rPr sz="1000"/>
                      </a:br>
                      <a:r>
                        <a:rPr b="1" lang="en-US" sz="1000" spc="-1" strike="noStrike">
                          <a:solidFill>
                            <a:schemeClr val="dk1"/>
                          </a:solidFill>
                          <a:latin typeface="Calibri"/>
                        </a:rPr>
                        <a:t>Cross-Sell (FD)</a:t>
                      </a:r>
                      <a:br>
                        <a:rPr sz="1000"/>
                      </a:br>
                      <a:r>
                        <a:rPr b="1" lang="en-US" sz="1000" spc="-1" strike="noStrike">
                          <a:solidFill>
                            <a:schemeClr val="dk1"/>
                          </a:solidFill>
                          <a:latin typeface="Calibri"/>
                        </a:rPr>
                        <a:t>DOPS (BOM)</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4</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rgbClr val="ff0000"/>
                          </a:solidFill>
                          <a:latin typeface="Calibri"/>
                        </a:rPr>
                        <a:t>Fail(High Response Time)</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35058</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584.3</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9.74</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100%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b">
                      <a:noAutofit/>
                    </a:bodyPr>
                    <a:p>
                      <a:endParaRPr b="0" lang="en-US" sz="1100" spc="-1" strike="noStrike">
                        <a:solidFill>
                          <a:schemeClr val="dk1"/>
                        </a:solidFill>
                        <a:latin typeface="Calibri"/>
                      </a:endParaRPr>
                    </a:p>
                  </a:txBody>
                  <a:tcPr anchor="b"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12240">
                      <a:noFill/>
                      <a:prstDash val="solid"/>
                    </a:lnR>
                    <a:lnT w="12240">
                      <a:noFill/>
                      <a:prstDash val="solid"/>
                    </a:lnT>
                    <a:lnB w="12240">
                      <a:noFill/>
                      <a:prstDash val="solid"/>
                    </a:lnB>
                    <a:noFill/>
                  </a:tcPr>
                </a:tc>
              </a:tr>
              <a:tr h="1126440">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6480">
                      <a:solidFill>
                        <a:srgbClr val="000000"/>
                      </a:solidFill>
                      <a:prstDash val="solid"/>
                    </a:lnR>
                    <a:lnT w="12240">
                      <a:noFill/>
                      <a:prstDash val="solid"/>
                    </a:lnT>
                    <a:lnB w="12240">
                      <a:noFill/>
                      <a:prstDash val="solid"/>
                    </a:lnB>
                    <a:noFill/>
                  </a:tcPr>
                </a:tc>
                <a:tc>
                  <a:txBody>
                    <a:bodyPr lIns="85680" rIns="9360" anchor="ctr">
                      <a:noAutofit/>
                    </a:bodyPr>
                    <a:p>
                      <a:pPr>
                        <a:lnSpc>
                          <a:spcPct val="100000"/>
                        </a:lnSpc>
                      </a:pPr>
                      <a:r>
                        <a:rPr b="0" lang="en-US" sz="1000" spc="-1" strike="noStrike">
                          <a:solidFill>
                            <a:schemeClr val="dk1"/>
                          </a:solidFill>
                          <a:latin typeface="Calibri"/>
                        </a:rPr>
                        <a:t>18</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R18.1</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1/3/2025</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Load Test</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chemeClr val="dk1"/>
                          </a:solidFill>
                          <a:latin typeface="Calibri"/>
                        </a:rPr>
                        <a:t>4000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000" spc="-1" strike="noStrike">
                          <a:solidFill>
                            <a:schemeClr val="dk1"/>
                          </a:solidFill>
                          <a:latin typeface="Verdana"/>
                        </a:rPr>
                        <a:t>03:55 PM IST – 6:38 PM IST</a:t>
                      </a:r>
                      <a:endParaRPr b="0" lang="en-IN" sz="10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000" spc="-1" strike="noStrike">
                          <a:solidFill>
                            <a:schemeClr val="dk1"/>
                          </a:solidFill>
                          <a:latin typeface="Verdana"/>
                        </a:rPr>
                        <a:t>CIF- Creation (NON – EKYC )</a:t>
                      </a:r>
                      <a:br>
                        <a:rPr sz="1000"/>
                      </a:br>
                      <a:r>
                        <a:rPr b="0" lang="en-US" sz="1000" spc="-1" strike="noStrike">
                          <a:solidFill>
                            <a:schemeClr val="dk1"/>
                          </a:solidFill>
                          <a:latin typeface="Verdana"/>
                        </a:rPr>
                        <a:t>Saving Account  (NON  E-KYC )</a:t>
                      </a:r>
                      <a:br>
                        <a:rPr sz="1000"/>
                      </a:br>
                      <a:r>
                        <a:rPr b="0" lang="en-US" sz="1000" spc="-1" strike="noStrike">
                          <a:solidFill>
                            <a:schemeClr val="dk1"/>
                          </a:solidFill>
                          <a:latin typeface="Verdana"/>
                        </a:rPr>
                        <a:t>Saving Account  (E-KYC )</a:t>
                      </a:r>
                      <a:br>
                        <a:rPr sz="1000"/>
                      </a:br>
                      <a:r>
                        <a:rPr b="0" lang="en-US" sz="1000" spc="-1" strike="noStrike">
                          <a:solidFill>
                            <a:schemeClr val="dk1"/>
                          </a:solidFill>
                          <a:latin typeface="Verdana"/>
                        </a:rPr>
                        <a:t>Cross-Sell (FD)</a:t>
                      </a:r>
                      <a:br>
                        <a:rPr sz="1000"/>
                      </a:br>
                      <a:r>
                        <a:rPr b="0" lang="en-US" sz="1000" spc="-1" strike="noStrike">
                          <a:solidFill>
                            <a:schemeClr val="dk1"/>
                          </a:solidFill>
                          <a:latin typeface="Verdana"/>
                        </a:rPr>
                        <a:t>DOPS (BOM)</a:t>
                      </a:r>
                      <a:endParaRPr b="0" lang="en-IN" sz="10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000" spc="-1" strike="noStrike">
                          <a:solidFill>
                            <a:schemeClr val="dk1"/>
                          </a:solidFill>
                          <a:latin typeface="Verdana"/>
                        </a:rPr>
                        <a:t>5</a:t>
                      </a:r>
                      <a:endParaRPr b="0" lang="en-IN" sz="10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endParaRPr b="0" lang="en-US" sz="1000" spc="-1" strike="noStrike">
                        <a:solidFill>
                          <a:schemeClr val="dk1"/>
                        </a:solidFill>
                        <a:latin typeface="Verdana"/>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000" spc="-1" strike="noStrike">
                          <a:solidFill>
                            <a:schemeClr val="dk1"/>
                          </a:solidFill>
                          <a:latin typeface="Verdana"/>
                        </a:rPr>
                        <a:t>45544</a:t>
                      </a:r>
                      <a:endParaRPr b="0" lang="en-IN" sz="10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000" spc="-1" strike="noStrike">
                          <a:solidFill>
                            <a:schemeClr val="dk1"/>
                          </a:solidFill>
                          <a:latin typeface="Verdana"/>
                        </a:rPr>
                        <a:t>759.07</a:t>
                      </a:r>
                      <a:endParaRPr b="0" lang="en-IN" sz="10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12.65</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994%</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b">
                      <a:noAutofit/>
                    </a:bodyPr>
                    <a:p>
                      <a:endParaRPr b="0" lang="en-US" sz="1100" spc="-1" strike="noStrike">
                        <a:solidFill>
                          <a:schemeClr val="dk1"/>
                        </a:solidFill>
                        <a:latin typeface="Calibri"/>
                      </a:endParaRPr>
                    </a:p>
                  </a:txBody>
                  <a:tcPr anchor="b"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12240">
                      <a:noFill/>
                      <a:prstDash val="solid"/>
                    </a:lnR>
                    <a:lnT w="12240">
                      <a:noFill/>
                      <a:prstDash val="solid"/>
                    </a:lnT>
                    <a:lnB w="12240">
                      <a:noFill/>
                      <a:prstDash val="solid"/>
                    </a:lnB>
                    <a:noFill/>
                  </a:tcPr>
                </a:tc>
              </a:tr>
              <a:tr h="1361520">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6480">
                      <a:solidFill>
                        <a:srgbClr val="000000"/>
                      </a:solidFill>
                      <a:prstDash val="solid"/>
                    </a:lnR>
                    <a:lnT w="12240">
                      <a:noFill/>
                      <a:prstDash val="solid"/>
                    </a:lnT>
                    <a:lnB w="12240">
                      <a:noFill/>
                      <a:prstDash val="solid"/>
                    </a:lnB>
                    <a:noFill/>
                  </a:tcPr>
                </a:tc>
                <a:tc>
                  <a:txBody>
                    <a:bodyPr lIns="85680" rIns="9360" anchor="ctr">
                      <a:noAutofit/>
                    </a:bodyPr>
                    <a:p>
                      <a:pPr>
                        <a:lnSpc>
                          <a:spcPct val="100000"/>
                        </a:lnSpc>
                      </a:pPr>
                      <a:r>
                        <a:rPr b="0" lang="en-US" sz="1000" spc="-1" strike="noStrike">
                          <a:solidFill>
                            <a:schemeClr val="dk1"/>
                          </a:solidFill>
                          <a:latin typeface="Calibri"/>
                        </a:rPr>
                        <a:t>19</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R19.1</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06 Jan 202</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Load Test</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chemeClr val="dk1"/>
                          </a:solidFill>
                          <a:latin typeface="Calibri"/>
                        </a:rPr>
                        <a:t>3000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chemeClr val="dk1"/>
                          </a:solidFill>
                          <a:latin typeface="Calibri"/>
                        </a:rPr>
                        <a:t>06:40 PM IST – 8:45 PM IST</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br>
                        <a:rPr sz="1000"/>
                      </a:br>
                      <a:r>
                        <a:rPr b="1" lang="en-US" sz="1000" spc="-1" strike="noStrike">
                          <a:solidFill>
                            <a:schemeClr val="dk1"/>
                          </a:solidFill>
                          <a:latin typeface="Calibri"/>
                        </a:rPr>
                        <a:t>CIF- Creation (NON – EKYC )</a:t>
                      </a:r>
                      <a:br>
                        <a:rPr sz="1000"/>
                      </a:br>
                      <a:r>
                        <a:rPr b="1" lang="en-US" sz="1000" spc="-1" strike="noStrike">
                          <a:solidFill>
                            <a:schemeClr val="dk1"/>
                          </a:solidFill>
                          <a:latin typeface="Calibri"/>
                        </a:rPr>
                        <a:t>Saving Account  (NON  E-KYC )</a:t>
                      </a:r>
                      <a:br>
                        <a:rPr sz="1000"/>
                      </a:br>
                      <a:r>
                        <a:rPr b="1" lang="en-US" sz="1000" spc="-1" strike="noStrike">
                          <a:solidFill>
                            <a:schemeClr val="dk1"/>
                          </a:solidFill>
                          <a:latin typeface="Calibri"/>
                        </a:rPr>
                        <a:t>Saving Account  (E-KYC )</a:t>
                      </a:r>
                      <a:br>
                        <a:rPr sz="1000"/>
                      </a:br>
                      <a:r>
                        <a:rPr b="1" lang="en-US" sz="1000" spc="-1" strike="noStrike">
                          <a:solidFill>
                            <a:schemeClr val="dk1"/>
                          </a:solidFill>
                          <a:latin typeface="Calibri"/>
                        </a:rPr>
                        <a:t>Cross-Sell (FD)</a:t>
                      </a:r>
                      <a:br>
                        <a:rPr sz="1000"/>
                      </a:br>
                      <a:r>
                        <a:rPr b="1" lang="en-US" sz="1000" spc="-1" strike="noStrike">
                          <a:solidFill>
                            <a:schemeClr val="dk1"/>
                          </a:solidFill>
                          <a:latin typeface="Calibri"/>
                        </a:rPr>
                        <a:t>WIP</a:t>
                      </a:r>
                      <a:br>
                        <a:rPr sz="1000"/>
                      </a:br>
                      <a:r>
                        <a:rPr b="1" lang="en-US" sz="1000" spc="-1" strike="noStrike">
                          <a:solidFill>
                            <a:schemeClr val="dk1"/>
                          </a:solidFill>
                          <a:latin typeface="Calibri"/>
                        </a:rPr>
                        <a:t>DOPS (BOM)</a:t>
                      </a:r>
                      <a:br>
                        <a:rPr sz="1000"/>
                      </a:br>
                      <a:r>
                        <a:rPr b="1" lang="en-US" sz="1000" spc="-1" strike="noStrike">
                          <a:solidFill>
                            <a:schemeClr val="dk1"/>
                          </a:solidFill>
                          <a:latin typeface="Calibri"/>
                        </a:rPr>
                        <a:t>DOPS (DVU)</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7</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Passed</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34958</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582.63</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chemeClr val="dk1"/>
                          </a:solidFill>
                          <a:latin typeface="Calibri"/>
                        </a:rPr>
                        <a:t>9.71</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ff0000"/>
                          </a:solidFill>
                          <a:latin typeface="Calibri"/>
                        </a:rPr>
                        <a:t>99.96%</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b">
                      <a:noAutofit/>
                    </a:bodyPr>
                    <a:p>
                      <a:endParaRPr b="0" lang="en-US" sz="1100" spc="-1" strike="noStrike">
                        <a:solidFill>
                          <a:schemeClr val="dk1"/>
                        </a:solidFill>
                        <a:latin typeface="Calibri"/>
                      </a:endParaRPr>
                    </a:p>
                  </a:txBody>
                  <a:tcPr anchor="b" marL="9360" marR="9360">
                    <a:lnL w="6480">
                      <a:solidFill>
                        <a:srgbClr val="000000"/>
                      </a:solidFill>
                      <a:prstDash val="solid"/>
                    </a:lnL>
                    <a:lnR w="6480">
                      <a:noFill/>
                      <a:prstDash val="solid"/>
                    </a:lnR>
                    <a:lnT w="12240">
                      <a:noFill/>
                      <a:prstDash val="solid"/>
                    </a:lnT>
                    <a:lnB w="12240">
                      <a:noFill/>
                      <a:prstDash val="solid"/>
                    </a:lnB>
                    <a:noFill/>
                  </a:tcPr>
                </a:tc>
                <a:tc>
                  <a:txBody>
                    <a:bodyPr lIns="9360" rIns="9360" anchor="b">
                      <a:noAutofit/>
                    </a:bodyPr>
                    <a:p>
                      <a:endParaRPr b="0" lang="en-US" sz="1100" spc="-1" strike="noStrike">
                        <a:solidFill>
                          <a:schemeClr val="dk1"/>
                        </a:solidFill>
                        <a:latin typeface="Calibri"/>
                      </a:endParaRPr>
                    </a:p>
                  </a:txBody>
                  <a:tcPr anchor="b" marL="9360" marR="9360">
                    <a:lnL w="12240">
                      <a:noFill/>
                      <a:prstDash val="solid"/>
                    </a:lnL>
                    <a:lnR w="12240">
                      <a:noFill/>
                      <a:prstDash val="solid"/>
                    </a:lnR>
                    <a:lnT w="12240">
                      <a:noFill/>
                      <a:prstDash val="solid"/>
                    </a:lnT>
                    <a:lnB w="12240">
                      <a:noFill/>
                      <a:prstDash val="solid"/>
                    </a:lnB>
                    <a:noFill/>
                  </a:tcPr>
                </a:tc>
              </a:tr>
            </a:tbl>
          </a:graphicData>
        </a:graphic>
      </p:graphicFrame>
    </p:spTree>
  </p:cSld>
  <p:transition spd="med">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47"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48"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49"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50" name="PlaceHolder 1"/>
          <p:cNvSpPr>
            <a:spLocks noGrp="1"/>
          </p:cNvSpPr>
          <p:nvPr>
            <p:ph/>
          </p:nvPr>
        </p:nvSpPr>
        <p:spPr>
          <a:xfrm>
            <a:off x="1650240" y="244440"/>
            <a:ext cx="8029080" cy="578520"/>
          </a:xfrm>
          <a:prstGeom prst="rect">
            <a:avLst/>
          </a:prstGeom>
          <a:noFill/>
          <a:ln w="0">
            <a:noFill/>
          </a:ln>
        </p:spPr>
        <p:txBody>
          <a:bodyPr numCol="1" spcCol="0" lIns="90000" rIns="90000" tIns="45000" bIns="45000" anchor="ctr">
            <a:normAutofit fontScale="86000"/>
          </a:bodyPr>
          <a:p>
            <a:pPr indent="0" algn="ctr">
              <a:lnSpc>
                <a:spcPct val="100000"/>
              </a:lnSpc>
              <a:buNone/>
              <a:tabLst>
                <a:tab algn="l" pos="0"/>
              </a:tabLst>
            </a:pPr>
            <a:r>
              <a:rPr b="1" lang="en-US" sz="3700" spc="-1" strike="noStrike">
                <a:solidFill>
                  <a:srgbClr val="292663"/>
                </a:solidFill>
                <a:latin typeface="Filson Pro Medium"/>
              </a:rPr>
              <a:t>Performance Run Tracker – Contd..</a:t>
            </a:r>
            <a:endParaRPr b="0" lang="en-IN" sz="3700" spc="-1" strike="noStrike">
              <a:solidFill>
                <a:srgbClr val="000000"/>
              </a:solidFill>
              <a:latin typeface="Arial"/>
            </a:endParaRPr>
          </a:p>
        </p:txBody>
      </p:sp>
      <p:graphicFrame>
        <p:nvGraphicFramePr>
          <p:cNvPr id="351" name="Table 4"/>
          <p:cNvGraphicFramePr/>
          <p:nvPr/>
        </p:nvGraphicFramePr>
        <p:xfrm>
          <a:off x="516960" y="1170360"/>
          <a:ext cx="10788840" cy="4084560"/>
        </p:xfrm>
        <a:graphic>
          <a:graphicData uri="http://schemas.openxmlformats.org/drawingml/2006/table">
            <a:tbl>
              <a:tblPr/>
              <a:tblGrid>
                <a:gridCol w="455400"/>
                <a:gridCol w="575280"/>
                <a:gridCol w="848160"/>
                <a:gridCol w="853920"/>
                <a:gridCol w="455400"/>
                <a:gridCol w="1831680"/>
                <a:gridCol w="1821960"/>
                <a:gridCol w="671040"/>
                <a:gridCol w="563400"/>
                <a:gridCol w="671040"/>
                <a:gridCol w="675360"/>
                <a:gridCol w="647280"/>
                <a:gridCol w="719280"/>
              </a:tblGrid>
              <a:tr h="375120">
                <a:tc>
                  <a:txBody>
                    <a:bodyPr lIns="85680" rIns="9360" anchor="t">
                      <a:noAutofit/>
                    </a:bodyPr>
                    <a:p>
                      <a:pPr>
                        <a:lnSpc>
                          <a:spcPct val="100000"/>
                        </a:lnSpc>
                      </a:pPr>
                      <a:r>
                        <a:rPr b="1" lang="en-US" sz="1000" spc="-1" strike="noStrike">
                          <a:solidFill>
                            <a:srgbClr val="ffffff"/>
                          </a:solidFill>
                          <a:latin typeface="Calibri"/>
                        </a:rPr>
                        <a:t>Sr. No.</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Run ID</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Date</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Types of Test</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Users</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Run Duration</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Module Included</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Scenarios included</a:t>
                      </a:r>
                      <a:br>
                        <a:rPr sz="1000"/>
                      </a:br>
                      <a:r>
                        <a:rPr b="1" lang="en-US" sz="1000" spc="-1" strike="noStrike">
                          <a:solidFill>
                            <a:srgbClr val="ffffff"/>
                          </a:solidFill>
                          <a:latin typeface="Calibri"/>
                        </a:rPr>
                        <a:t>(Count)</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Run Status</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Achieved TPH</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Achieved TPM</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Achieved TPS</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c>
                  <a:txBody>
                    <a:bodyPr lIns="85680" rIns="9360" anchor="t">
                      <a:noAutofit/>
                    </a:bodyPr>
                    <a:p>
                      <a:pPr>
                        <a:lnSpc>
                          <a:spcPct val="100000"/>
                        </a:lnSpc>
                      </a:pPr>
                      <a:r>
                        <a:rPr b="1" lang="en-US" sz="1000" spc="-1" strike="noStrike">
                          <a:solidFill>
                            <a:srgbClr val="ffffff"/>
                          </a:solidFill>
                          <a:latin typeface="Calibri"/>
                        </a:rPr>
                        <a:t>Pass %</a:t>
                      </a:r>
                      <a:endParaRPr b="0" lang="en-IN" sz="1000" spc="-1" strike="noStrike">
                        <a:solidFill>
                          <a:srgbClr val="000000"/>
                        </a:solidFill>
                        <a:latin typeface="Arial"/>
                      </a:endParaRPr>
                    </a:p>
                  </a:txBody>
                  <a:tcPr anchor="t"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5983b0"/>
                    </a:solidFill>
                  </a:tcPr>
                </a:tc>
              </a:tr>
              <a:tr h="1308240">
                <a:tc>
                  <a:txBody>
                    <a:bodyPr lIns="85680" rIns="9360" anchor="ctr">
                      <a:noAutofit/>
                    </a:bodyPr>
                    <a:p>
                      <a:pPr>
                        <a:lnSpc>
                          <a:spcPct val="100000"/>
                        </a:lnSpc>
                      </a:pPr>
                      <a:r>
                        <a:rPr b="0" lang="en-US" sz="1000" spc="-1" strike="noStrike">
                          <a:solidFill>
                            <a:srgbClr val="000000"/>
                          </a:solidFill>
                          <a:latin typeface="Calibri"/>
                        </a:rPr>
                        <a:t>20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R20.1</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07 Jan 2025 </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Load Test</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rgbClr val="000000"/>
                          </a:solidFill>
                          <a:latin typeface="Calibri"/>
                        </a:rPr>
                        <a:t>4000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rgbClr val="000000"/>
                          </a:solidFill>
                          <a:latin typeface="Calibri"/>
                        </a:rPr>
                        <a:t>12:40 PM IST – 3:23 PM IST </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br>
                        <a:rPr sz="1000"/>
                      </a:br>
                      <a:r>
                        <a:rPr b="1" lang="en-US" sz="1000" spc="-1" strike="noStrike">
                          <a:solidFill>
                            <a:srgbClr val="000000"/>
                          </a:solidFill>
                          <a:latin typeface="Calibri"/>
                        </a:rPr>
                        <a:t>CIF- Creation (NON – EKYC ) </a:t>
                      </a:r>
                      <a:br>
                        <a:rPr sz="1000"/>
                      </a:br>
                      <a:r>
                        <a:rPr b="1" lang="en-US" sz="1000" spc="-1" strike="noStrike">
                          <a:solidFill>
                            <a:srgbClr val="000000"/>
                          </a:solidFill>
                          <a:latin typeface="Calibri"/>
                        </a:rPr>
                        <a:t>Saving Account  (NON  E-KYC ) </a:t>
                      </a:r>
                      <a:br>
                        <a:rPr sz="1000"/>
                      </a:br>
                      <a:r>
                        <a:rPr b="1" lang="en-US" sz="1000" spc="-1" strike="noStrike">
                          <a:solidFill>
                            <a:srgbClr val="000000"/>
                          </a:solidFill>
                          <a:latin typeface="Calibri"/>
                        </a:rPr>
                        <a:t>Saving Account  (E-KYC )</a:t>
                      </a:r>
                      <a:br>
                        <a:rPr sz="1000"/>
                      </a:br>
                      <a:r>
                        <a:rPr b="1" lang="en-US" sz="1000" spc="-1" strike="noStrike">
                          <a:solidFill>
                            <a:srgbClr val="000000"/>
                          </a:solidFill>
                          <a:latin typeface="Calibri"/>
                        </a:rPr>
                        <a:t>Cross-Sell (FD) </a:t>
                      </a:r>
                      <a:br>
                        <a:rPr sz="1000"/>
                      </a:br>
                      <a:r>
                        <a:rPr b="1" lang="en-US" sz="1000" spc="-1" strike="noStrike">
                          <a:solidFill>
                            <a:srgbClr val="000000"/>
                          </a:solidFill>
                          <a:latin typeface="Calibri"/>
                        </a:rPr>
                        <a:t>WIP </a:t>
                      </a:r>
                      <a:br>
                        <a:rPr sz="1000"/>
                      </a:br>
                      <a:r>
                        <a:rPr b="1" lang="en-US" sz="1000" spc="-1" strike="noStrike">
                          <a:solidFill>
                            <a:srgbClr val="000000"/>
                          </a:solidFill>
                          <a:latin typeface="Calibri"/>
                        </a:rPr>
                        <a:t>DOPS (BOM) </a:t>
                      </a:r>
                      <a:br>
                        <a:rPr sz="1000"/>
                      </a:br>
                      <a:r>
                        <a:rPr b="1" lang="en-US" sz="1000" spc="-1" strike="noStrike">
                          <a:solidFill>
                            <a:srgbClr val="000000"/>
                          </a:solidFill>
                          <a:latin typeface="Calibri"/>
                        </a:rPr>
                        <a:t>DOPS (DVU) </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7</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Passed</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45784</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763.07</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12.72</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100%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134360">
                <a:tc>
                  <a:txBody>
                    <a:bodyPr lIns="85680" rIns="9360" anchor="ctr">
                      <a:noAutofit/>
                    </a:bodyPr>
                    <a:p>
                      <a:pPr>
                        <a:lnSpc>
                          <a:spcPct val="100000"/>
                        </a:lnSpc>
                      </a:pPr>
                      <a:r>
                        <a:rPr b="0" lang="en-US" sz="1000" spc="-1" strike="noStrike">
                          <a:solidFill>
                            <a:srgbClr val="000000"/>
                          </a:solidFill>
                          <a:latin typeface="Calibri"/>
                        </a:rPr>
                        <a:t>21</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R20.3</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07 Jan 2025 </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Load Test</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rgbClr val="000000"/>
                          </a:solidFill>
                          <a:latin typeface="Calibri"/>
                        </a:rPr>
                        <a:t>4000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rgbClr val="000000"/>
                          </a:solidFill>
                          <a:latin typeface="Calibri"/>
                        </a:rPr>
                        <a:t>10:24 PM IST – 01:07 AM IST </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br>
                        <a:rPr sz="1000"/>
                      </a:br>
                      <a:r>
                        <a:rPr b="1" lang="en-US" sz="1000" spc="-1" strike="noStrike">
                          <a:solidFill>
                            <a:srgbClr val="000000"/>
                          </a:solidFill>
                          <a:latin typeface="Calibri"/>
                        </a:rPr>
                        <a:t>CIF- Creation (NON – EKYC ) </a:t>
                      </a:r>
                      <a:br>
                        <a:rPr sz="1000"/>
                      </a:br>
                      <a:r>
                        <a:rPr b="1" lang="en-US" sz="1000" spc="-1" strike="noStrike">
                          <a:solidFill>
                            <a:srgbClr val="000000"/>
                          </a:solidFill>
                          <a:latin typeface="Calibri"/>
                        </a:rPr>
                        <a:t>Saving Account  (NON  E-KYC ) </a:t>
                      </a:r>
                      <a:br>
                        <a:rPr sz="1000"/>
                      </a:br>
                      <a:r>
                        <a:rPr b="1" lang="en-US" sz="1000" spc="-1" strike="noStrike">
                          <a:solidFill>
                            <a:srgbClr val="000000"/>
                          </a:solidFill>
                          <a:latin typeface="Calibri"/>
                        </a:rPr>
                        <a:t>Saving Account  (E-KYC )</a:t>
                      </a:r>
                      <a:br>
                        <a:rPr sz="1000"/>
                      </a:br>
                      <a:r>
                        <a:rPr b="1" lang="en-US" sz="1000" spc="-1" strike="noStrike">
                          <a:solidFill>
                            <a:srgbClr val="000000"/>
                          </a:solidFill>
                          <a:latin typeface="Calibri"/>
                        </a:rPr>
                        <a:t>Cross-Sell (FD) </a:t>
                      </a:r>
                      <a:br>
                        <a:rPr sz="1000"/>
                      </a:br>
                      <a:r>
                        <a:rPr b="1" lang="en-US" sz="1000" spc="-1" strike="noStrike">
                          <a:solidFill>
                            <a:srgbClr val="000000"/>
                          </a:solidFill>
                          <a:latin typeface="Calibri"/>
                        </a:rPr>
                        <a:t>WIP </a:t>
                      </a:r>
                      <a:br>
                        <a:rPr sz="1000"/>
                      </a:br>
                      <a:r>
                        <a:rPr b="1" lang="en-US" sz="1000" spc="-1" strike="noStrike">
                          <a:solidFill>
                            <a:srgbClr val="000000"/>
                          </a:solidFill>
                          <a:latin typeface="Calibri"/>
                        </a:rPr>
                        <a:t>DOPS (BOM) </a:t>
                      </a:r>
                      <a:br>
                        <a:rPr sz="1000"/>
                      </a:br>
                      <a:r>
                        <a:rPr b="1" lang="en-US" sz="1000" spc="-1" strike="noStrike">
                          <a:solidFill>
                            <a:srgbClr val="000000"/>
                          </a:solidFill>
                          <a:latin typeface="Calibri"/>
                        </a:rPr>
                        <a:t>DOPS (DVU) </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7</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Passed</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45894</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764.9</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12.75</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100%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171080">
                <a:tc>
                  <a:txBody>
                    <a:bodyPr lIns="85680" rIns="9360" anchor="ctr">
                      <a:noAutofit/>
                    </a:bodyPr>
                    <a:p>
                      <a:pPr>
                        <a:lnSpc>
                          <a:spcPct val="100000"/>
                        </a:lnSpc>
                      </a:pPr>
                      <a:r>
                        <a:rPr b="0" lang="en-US" sz="1000" spc="-1" strike="noStrike">
                          <a:solidFill>
                            <a:srgbClr val="000000"/>
                          </a:solidFill>
                          <a:latin typeface="Calibri"/>
                        </a:rPr>
                        <a:t>22</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R21.1</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100" spc="-1" strike="noStrike">
                          <a:solidFill>
                            <a:srgbClr val="242424"/>
                          </a:solidFill>
                          <a:latin typeface="Aptos Narrow"/>
                        </a:rPr>
                        <a:t>08 Jan 2025,</a:t>
                      </a:r>
                      <a:endParaRPr b="0" lang="en-IN" sz="11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Load Test</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1" lang="en-US" sz="1000" spc="-1" strike="noStrike">
                          <a:solidFill>
                            <a:srgbClr val="000000"/>
                          </a:solidFill>
                          <a:latin typeface="Calibri"/>
                        </a:rPr>
                        <a:t>2000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100" spc="-1" strike="noStrike">
                          <a:solidFill>
                            <a:srgbClr val="242424"/>
                          </a:solidFill>
                          <a:latin typeface="Aptos Narrow"/>
                        </a:rPr>
                        <a:t>02:16 PM IST – 08:32 PM IST</a:t>
                      </a:r>
                      <a:endParaRPr b="0" lang="en-IN" sz="11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br>
                        <a:rPr sz="1000"/>
                      </a:br>
                      <a:r>
                        <a:rPr b="1" lang="en-US" sz="1000" spc="-1" strike="noStrike">
                          <a:solidFill>
                            <a:srgbClr val="000000"/>
                          </a:solidFill>
                          <a:latin typeface="Calibri"/>
                        </a:rPr>
                        <a:t>CIF- Creation (NON – EKYC ) </a:t>
                      </a:r>
                      <a:br>
                        <a:rPr sz="1000"/>
                      </a:br>
                      <a:r>
                        <a:rPr b="1" lang="en-US" sz="1000" spc="-1" strike="noStrike">
                          <a:solidFill>
                            <a:srgbClr val="000000"/>
                          </a:solidFill>
                          <a:latin typeface="Calibri"/>
                        </a:rPr>
                        <a:t>Saving Account  (NON  E-KYC ) </a:t>
                      </a:r>
                      <a:br>
                        <a:rPr sz="1000"/>
                      </a:br>
                      <a:r>
                        <a:rPr b="1" lang="en-US" sz="1000" spc="-1" strike="noStrike">
                          <a:solidFill>
                            <a:srgbClr val="000000"/>
                          </a:solidFill>
                          <a:latin typeface="Calibri"/>
                        </a:rPr>
                        <a:t>Saving Account  (E-KYC )</a:t>
                      </a:r>
                      <a:br>
                        <a:rPr sz="1000"/>
                      </a:br>
                      <a:r>
                        <a:rPr b="1" lang="en-US" sz="1000" spc="-1" strike="noStrike">
                          <a:solidFill>
                            <a:srgbClr val="000000"/>
                          </a:solidFill>
                          <a:latin typeface="Calibri"/>
                        </a:rPr>
                        <a:t>Cross-Sell (FD) </a:t>
                      </a:r>
                      <a:br>
                        <a:rPr sz="1000"/>
                      </a:br>
                      <a:r>
                        <a:rPr b="1" lang="en-US" sz="1000" spc="-1" strike="noStrike">
                          <a:solidFill>
                            <a:srgbClr val="000000"/>
                          </a:solidFill>
                          <a:latin typeface="Calibri"/>
                        </a:rPr>
                        <a:t>WIP </a:t>
                      </a:r>
                      <a:br>
                        <a:rPr sz="1000"/>
                      </a:br>
                      <a:r>
                        <a:rPr b="1" lang="en-US" sz="1000" spc="-1" strike="noStrike">
                          <a:solidFill>
                            <a:srgbClr val="000000"/>
                          </a:solidFill>
                          <a:latin typeface="Calibri"/>
                        </a:rPr>
                        <a:t>DOPS (BOM) </a:t>
                      </a:r>
                      <a:br>
                        <a:rPr sz="1000"/>
                      </a:br>
                      <a:r>
                        <a:rPr b="1" lang="en-US" sz="1000" spc="-1" strike="noStrike">
                          <a:solidFill>
                            <a:srgbClr val="000000"/>
                          </a:solidFill>
                          <a:latin typeface="Calibri"/>
                        </a:rPr>
                        <a:t>DOPS (DVU) </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7</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Passed</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000" spc="-1" strike="noStrike">
                          <a:solidFill>
                            <a:srgbClr val="000000"/>
                          </a:solidFill>
                          <a:latin typeface="Verdana"/>
                        </a:rPr>
                        <a:t>22896</a:t>
                      </a:r>
                      <a:endParaRPr b="0" lang="en-IN" sz="10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9360" rIns="9360" anchor="ctr">
                      <a:noAutofit/>
                    </a:bodyPr>
                    <a:p>
                      <a:pPr>
                        <a:lnSpc>
                          <a:spcPct val="100000"/>
                        </a:lnSpc>
                      </a:pPr>
                      <a:r>
                        <a:rPr b="0" lang="en-US" sz="1000" spc="-1" strike="noStrike">
                          <a:solidFill>
                            <a:srgbClr val="000000"/>
                          </a:solidFill>
                          <a:latin typeface="Verdana"/>
                        </a:rPr>
                        <a:t>381.6</a:t>
                      </a:r>
                      <a:endParaRPr b="0" lang="en-IN" sz="1000" spc="-1" strike="noStrike">
                        <a:solidFill>
                          <a:srgbClr val="000000"/>
                        </a:solidFill>
                        <a:latin typeface="Arial"/>
                      </a:endParaRPr>
                    </a:p>
                  </a:txBody>
                  <a:tcPr anchor="ctr" marL="936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0000"/>
                          </a:solidFill>
                          <a:latin typeface="Calibri"/>
                        </a:rPr>
                        <a:t>6.36</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85680" rIns="9360" anchor="ctr">
                      <a:noAutofit/>
                    </a:bodyPr>
                    <a:p>
                      <a:pPr>
                        <a:lnSpc>
                          <a:spcPct val="100000"/>
                        </a:lnSpc>
                      </a:pPr>
                      <a:r>
                        <a:rPr b="0" lang="en-US" sz="1000" spc="-1" strike="noStrike">
                          <a:solidFill>
                            <a:srgbClr val="00b050"/>
                          </a:solidFill>
                          <a:latin typeface="Calibri"/>
                        </a:rPr>
                        <a:t>100%</a:t>
                      </a:r>
                      <a:endParaRPr b="0" lang="en-IN" sz="1000" spc="-1" strike="noStrike">
                        <a:solidFill>
                          <a:srgbClr val="000000"/>
                        </a:solidFill>
                        <a:latin typeface="Arial"/>
                      </a:endParaRPr>
                    </a:p>
                  </a:txBody>
                  <a:tcPr anchor="ctr" marL="85680" marR="936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bl>
          </a:graphicData>
        </a:graphic>
      </p:graphicFrame>
    </p:spTree>
  </p:cSld>
  <p:transition spd="med">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53"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54"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55"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56" name="PlaceHolder 1"/>
          <p:cNvSpPr>
            <a:spLocks noGrp="1"/>
          </p:cNvSpPr>
          <p:nvPr>
            <p:ph/>
          </p:nvPr>
        </p:nvSpPr>
        <p:spPr>
          <a:xfrm>
            <a:off x="2774880" y="244440"/>
            <a:ext cx="6640920" cy="578520"/>
          </a:xfrm>
          <a:prstGeom prst="rect">
            <a:avLst/>
          </a:prstGeom>
          <a:noFill/>
          <a:ln w="0">
            <a:noFill/>
          </a:ln>
        </p:spPr>
        <p:txBody>
          <a:bodyPr numCol="1" spcCol="0" lIns="90000" rIns="90000" tIns="45000" bIns="45000" anchor="ctr">
            <a:normAutofit fontScale="63000"/>
          </a:bodyPr>
          <a:p>
            <a:pPr indent="0" algn="ctr">
              <a:lnSpc>
                <a:spcPct val="100000"/>
              </a:lnSpc>
              <a:buNone/>
              <a:tabLst>
                <a:tab algn="l" pos="0"/>
              </a:tabLst>
            </a:pPr>
            <a:r>
              <a:rPr b="1" lang="en-US" sz="4000" spc="-1" strike="noStrike">
                <a:solidFill>
                  <a:srgbClr val="292663"/>
                </a:solidFill>
                <a:latin typeface="Filson Pro Medium"/>
              </a:rPr>
              <a:t>Performance and Functional Defects</a:t>
            </a:r>
            <a:endParaRPr b="0" lang="en-IN" sz="4000" spc="-1" strike="noStrike">
              <a:solidFill>
                <a:srgbClr val="000000"/>
              </a:solidFill>
              <a:latin typeface="Arial"/>
            </a:endParaRPr>
          </a:p>
        </p:txBody>
      </p:sp>
      <p:graphicFrame>
        <p:nvGraphicFramePr>
          <p:cNvPr id="357" name="Table 2"/>
          <p:cNvGraphicFramePr/>
          <p:nvPr/>
        </p:nvGraphicFramePr>
        <p:xfrm>
          <a:off x="442800" y="920520"/>
          <a:ext cx="11052720" cy="5407560"/>
        </p:xfrm>
        <a:graphic>
          <a:graphicData uri="http://schemas.openxmlformats.org/drawingml/2006/table">
            <a:tbl>
              <a:tblPr/>
              <a:tblGrid>
                <a:gridCol w="617400"/>
                <a:gridCol w="3039480"/>
                <a:gridCol w="617400"/>
                <a:gridCol w="695520"/>
                <a:gridCol w="823680"/>
                <a:gridCol w="633600"/>
                <a:gridCol w="3548880"/>
                <a:gridCol w="1077120"/>
              </a:tblGrid>
              <a:tr h="316800">
                <a:tc>
                  <a:txBody>
                    <a:bodyPr lIns="720" rIns="720" anchor="ctr">
                      <a:noAutofit/>
                    </a:bodyPr>
                    <a:p>
                      <a:pPr algn="ctr">
                        <a:lnSpc>
                          <a:spcPct val="100000"/>
                        </a:lnSpc>
                      </a:pPr>
                      <a:r>
                        <a:rPr b="0" lang="en-IN" sz="800" spc="-1" strike="noStrike">
                          <a:solidFill>
                            <a:srgbClr val="ffffff"/>
                          </a:solidFill>
                          <a:latin typeface="Calibri"/>
                        </a:rPr>
                        <a:t>Sr.No.</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12240">
                      <a:solidFill>
                        <a:srgbClr val="292663"/>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Defect/Issue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12240">
                      <a:solidFill>
                        <a:srgbClr val="292663"/>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Module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12240">
                      <a:solidFill>
                        <a:srgbClr val="292663"/>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JIRA ID</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12240">
                      <a:solidFill>
                        <a:srgbClr val="292663"/>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Open Date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12240">
                      <a:solidFill>
                        <a:srgbClr val="292663"/>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Closed Date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12240">
                      <a:solidFill>
                        <a:srgbClr val="292663"/>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Issues</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12240">
                      <a:solidFill>
                        <a:srgbClr val="292663"/>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Status</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12240">
                      <a:solidFill>
                        <a:srgbClr val="292663"/>
                      </a:solidFill>
                      <a:prstDash val="solid"/>
                    </a:lnB>
                    <a:solidFill>
                      <a:srgbClr val="002060"/>
                    </a:solidFill>
                  </a:tcPr>
                </a:tc>
              </a:tr>
              <a:tr h="66960">
                <a:tc>
                  <a:txBody>
                    <a:bodyPr lIns="720" rIns="720" anchor="ctr">
                      <a:noAutofit/>
                    </a:bodyPr>
                    <a:p>
                      <a:pPr algn="ctr">
                        <a:lnSpc>
                          <a:spcPct val="100000"/>
                        </a:lnSpc>
                      </a:pPr>
                      <a:r>
                        <a:rPr b="0" lang="en-IN" sz="800" spc="-1" strike="noStrike">
                          <a:solidFill>
                            <a:srgbClr val="000000"/>
                          </a:solidFill>
                          <a:latin typeface="Calibri"/>
                        </a:rPr>
                        <a:t>1</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Unable to complete SA journey due to facing technical error</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endParaRPr b="0" lang="en-IN" sz="800" spc="-1" strike="noStrike">
                        <a:solidFill>
                          <a:srgbClr val="000000"/>
                        </a:solidFill>
                        <a:latin typeface="Calibri"/>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16-Nov-24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18-Nov-24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t">
                      <a:noAutofit/>
                    </a:bodyPr>
                    <a:p>
                      <a:pPr>
                        <a:lnSpc>
                          <a:spcPct val="100000"/>
                        </a:lnSpc>
                      </a:pPr>
                      <a:r>
                        <a:rPr b="0" lang="en-US" sz="800" spc="-1" strike="noStrike">
                          <a:solidFill>
                            <a:srgbClr val="000000"/>
                          </a:solidFill>
                          <a:latin typeface="Calibri"/>
                        </a:rPr>
                        <a:t>Unable to complete SA journey manually due to facing NPE technical error on Payment page</a:t>
                      </a:r>
                      <a:endParaRPr b="0" lang="en-IN" sz="800" spc="-1" strike="noStrike">
                        <a:solidFill>
                          <a:srgbClr val="000000"/>
                        </a:solidFill>
                        <a:latin typeface="Arial"/>
                      </a:endParaRPr>
                    </a:p>
                  </a:txBody>
                  <a:tcPr anchor="t"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102240">
                <a:tc>
                  <a:txBody>
                    <a:bodyPr lIns="720" rIns="720" anchor="ctr">
                      <a:noAutofit/>
                    </a:bodyPr>
                    <a:p>
                      <a:pPr algn="ctr">
                        <a:lnSpc>
                          <a:spcPct val="100000"/>
                        </a:lnSpc>
                      </a:pPr>
                      <a:r>
                        <a:rPr b="0" lang="en-IN" sz="800" spc="-1" strike="noStrike">
                          <a:solidFill>
                            <a:srgbClr val="000000"/>
                          </a:solidFill>
                          <a:latin typeface="Calibri"/>
                        </a:rPr>
                        <a:t>2</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For BOM &amp; DVU user Getting " Error in Executing task" after clicking on Audit History V2 in AOF  </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Dops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CTBR-1215</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18-Nov-24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19-Nov-24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Getting " Error in Executing task" after clicking on Audit History V2 in AOF while checking manually</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88920">
                <a:tc>
                  <a:txBody>
                    <a:bodyPr lIns="720" rIns="720" anchor="ctr">
                      <a:noAutofit/>
                    </a:bodyPr>
                    <a:p>
                      <a:pPr algn="ctr">
                        <a:lnSpc>
                          <a:spcPct val="100000"/>
                        </a:lnSpc>
                      </a:pPr>
                      <a:r>
                        <a:rPr b="0" lang="en-IN" sz="800" spc="-1" strike="noStrike">
                          <a:solidFill>
                            <a:srgbClr val="000000"/>
                          </a:solidFill>
                          <a:latin typeface="Calibri"/>
                        </a:rPr>
                        <a:t>3</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Unable to complete SA journey due to facing "No document found from DMS"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CTBR-1213</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18-Nov-24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19-Nov-24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t">
                      <a:noAutofit/>
                    </a:bodyPr>
                    <a:p>
                      <a:pPr>
                        <a:lnSpc>
                          <a:spcPct val="100000"/>
                        </a:lnSpc>
                      </a:pPr>
                      <a:r>
                        <a:rPr b="0" lang="en-US" sz="800" spc="-1" strike="noStrike">
                          <a:solidFill>
                            <a:srgbClr val="000000"/>
                          </a:solidFill>
                          <a:latin typeface="Calibri"/>
                        </a:rPr>
                        <a:t>Unable to complete SA journey manually due to facing "No document found from DMS" error on Payment page</a:t>
                      </a:r>
                      <a:endParaRPr b="0" lang="en-IN" sz="800" spc="-1" strike="noStrike">
                        <a:solidFill>
                          <a:srgbClr val="000000"/>
                        </a:solidFill>
                        <a:latin typeface="Arial"/>
                      </a:endParaRPr>
                    </a:p>
                  </a:txBody>
                  <a:tcPr anchor="t"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155880">
                <a:tc>
                  <a:txBody>
                    <a:bodyPr lIns="720" rIns="720" anchor="ctr">
                      <a:noAutofit/>
                    </a:bodyPr>
                    <a:p>
                      <a:pPr algn="ctr">
                        <a:lnSpc>
                          <a:spcPct val="100000"/>
                        </a:lnSpc>
                      </a:pPr>
                      <a:r>
                        <a:rPr b="0" lang="en-IN" sz="800" spc="-1" strike="noStrike">
                          <a:solidFill>
                            <a:srgbClr val="000000"/>
                          </a:solidFill>
                          <a:latin typeface="Calibri"/>
                        </a:rPr>
                        <a:t>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For DOPS :DVU user Getting Error Message:- " some technical error occurred please contact system administrator".  </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Dops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CTBR-1218</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19-Nov-24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20-Nov-24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Unable to Approve lead from DVU Error Message:- " some technical error occurred please contact system administrator".</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223200">
                <a:tc>
                  <a:txBody>
                    <a:bodyPr lIns="720" rIns="720" anchor="ctr">
                      <a:noAutofit/>
                    </a:bodyPr>
                    <a:p>
                      <a:pPr algn="ctr">
                        <a:lnSpc>
                          <a:spcPct val="100000"/>
                        </a:lnSpc>
                      </a:pPr>
                      <a:r>
                        <a:rPr b="0" lang="en-IN" sz="800" spc="-1" strike="noStrike">
                          <a:solidFill>
                            <a:srgbClr val="000000"/>
                          </a:solidFill>
                          <a:latin typeface="Calibri"/>
                        </a:rPr>
                        <a:t>5</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Unable to complete SA journey due to facing  ”we couldn't find any products that match your search. Please try again with different values” on Recommended Products page</a:t>
                      </a:r>
                      <a:br>
                        <a:rPr sz="800"/>
                      </a:b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CTBR-1231</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21-Nov-24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29-Nov-24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t">
                      <a:noAutofit/>
                    </a:bodyPr>
                    <a:p>
                      <a:pPr>
                        <a:lnSpc>
                          <a:spcPct val="100000"/>
                        </a:lnSpc>
                      </a:pPr>
                      <a:r>
                        <a:rPr b="0" lang="en-US" sz="800" spc="-1" strike="noStrike">
                          <a:solidFill>
                            <a:srgbClr val="000000"/>
                          </a:solidFill>
                          <a:latin typeface="Calibri"/>
                        </a:rPr>
                        <a:t>Unable to complete SA journey manually due to facing  ”we couldn't find any products that match your search. Please try again with different values”. on Recommended Products page</a:t>
                      </a:r>
                      <a:endParaRPr b="0" lang="en-IN" sz="800" spc="-1" strike="noStrike">
                        <a:solidFill>
                          <a:srgbClr val="000000"/>
                        </a:solidFill>
                        <a:latin typeface="Arial"/>
                      </a:endParaRPr>
                    </a:p>
                  </a:txBody>
                  <a:tcPr anchor="t"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178200">
                <a:tc>
                  <a:txBody>
                    <a:bodyPr lIns="720" rIns="720" anchor="ctr">
                      <a:noAutofit/>
                    </a:bodyPr>
                    <a:p>
                      <a:pPr algn="ctr">
                        <a:lnSpc>
                          <a:spcPct val="100000"/>
                        </a:lnSpc>
                      </a:pPr>
                      <a:r>
                        <a:rPr b="0" lang="en-IN" sz="800" spc="-1" strike="noStrike">
                          <a:solidFill>
                            <a:srgbClr val="000000"/>
                          </a:solidFill>
                          <a:latin typeface="Calibri"/>
                        </a:rPr>
                        <a:t>6</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Unable to complete SA journey due to facing functional issue at payment page where after clicking on submit button not able  to move to the next page</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CTBR-1247</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22-Nov-24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28-Nov-24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t">
                      <a:noAutofit/>
                    </a:bodyPr>
                    <a:p>
                      <a:pPr>
                        <a:lnSpc>
                          <a:spcPct val="100000"/>
                        </a:lnSpc>
                      </a:pPr>
                      <a:r>
                        <a:rPr b="0" lang="en-US" sz="800" spc="-1" strike="noStrike">
                          <a:solidFill>
                            <a:srgbClr val="000000"/>
                          </a:solidFill>
                          <a:latin typeface="Calibri"/>
                        </a:rPr>
                        <a:t>Unable to complete SA journey due to facing functional issue at non-eKYC page. Getting "technical error" message.</a:t>
                      </a:r>
                      <a:endParaRPr b="0" lang="en-IN" sz="800" spc="-1" strike="noStrike">
                        <a:solidFill>
                          <a:srgbClr val="000000"/>
                        </a:solidFill>
                        <a:latin typeface="Arial"/>
                      </a:endParaRPr>
                    </a:p>
                  </a:txBody>
                  <a:tcPr anchor="t"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178200">
                <a:tc>
                  <a:txBody>
                    <a:bodyPr lIns="720" rIns="720" anchor="ctr">
                      <a:noAutofit/>
                    </a:bodyPr>
                    <a:p>
                      <a:pPr algn="ctr">
                        <a:lnSpc>
                          <a:spcPct val="100000"/>
                        </a:lnSpc>
                      </a:pPr>
                      <a:r>
                        <a:rPr b="0" lang="en-IN" sz="800" spc="-1" strike="noStrike">
                          <a:solidFill>
                            <a:srgbClr val="000000"/>
                          </a:solidFill>
                          <a:latin typeface="Calibri"/>
                        </a:rPr>
                        <a:t>7</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Unable to complete SA journey due to facing functional issue at PAN verification page where after clicking on Proceed button not able  to move to the next page</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CTBR-1268</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27-Nov-24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28-Nov-24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t">
                      <a:noAutofit/>
                    </a:bodyPr>
                    <a:p>
                      <a:pPr>
                        <a:lnSpc>
                          <a:spcPct val="100000"/>
                        </a:lnSpc>
                      </a:pPr>
                      <a:r>
                        <a:rPr b="0" lang="en-US" sz="800" spc="-1" strike="noStrike">
                          <a:solidFill>
                            <a:srgbClr val="000000"/>
                          </a:solidFill>
                          <a:latin typeface="Calibri"/>
                        </a:rPr>
                        <a:t>Unable to complete SA journey due to facing functional issue at PAN verification page. Not able to move to next page after clicking on Proceed</a:t>
                      </a:r>
                      <a:endParaRPr b="0" lang="en-IN" sz="800" spc="-1" strike="noStrike">
                        <a:solidFill>
                          <a:srgbClr val="000000"/>
                        </a:solidFill>
                        <a:latin typeface="Arial"/>
                      </a:endParaRPr>
                    </a:p>
                  </a:txBody>
                  <a:tcPr anchor="t"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227520">
                <a:tc>
                  <a:txBody>
                    <a:bodyPr lIns="720" rIns="720" anchor="ctr">
                      <a:noAutofit/>
                    </a:bodyPr>
                    <a:p>
                      <a:pPr algn="ctr">
                        <a:lnSpc>
                          <a:spcPct val="100000"/>
                        </a:lnSpc>
                      </a:pPr>
                      <a:r>
                        <a:rPr b="0" lang="en-IN" sz="800" spc="-1" strike="noStrike">
                          <a:solidFill>
                            <a:srgbClr val="000000"/>
                          </a:solidFill>
                          <a:latin typeface="Calibri"/>
                        </a:rPr>
                        <a:t>8</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Unable to complete SA journey due to facing functional issue at OTP verification stage at employee declaration page where after clicking on verify OTP getting technical error as "Account has blocked against it".</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CTBR-1271</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29-Nov-24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06-Dec-24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t">
                      <a:noAutofit/>
                    </a:bodyPr>
                    <a:p>
                      <a:pPr>
                        <a:lnSpc>
                          <a:spcPct val="100000"/>
                        </a:lnSpc>
                      </a:pPr>
                      <a:r>
                        <a:rPr b="0" lang="en-US" sz="800" spc="-1" strike="noStrike">
                          <a:solidFill>
                            <a:srgbClr val="000000"/>
                          </a:solidFill>
                          <a:latin typeface="Calibri"/>
                        </a:rPr>
                        <a:t>Unable to complete SA journey due to facing functional issue at OTP verification stage at employee declaration page where after clicking on verify OTP getting technical error as "Account has blocked against it".</a:t>
                      </a:r>
                      <a:endParaRPr b="0" lang="en-IN" sz="800" spc="-1" strike="noStrike">
                        <a:solidFill>
                          <a:srgbClr val="000000"/>
                        </a:solidFill>
                        <a:latin typeface="Arial"/>
                      </a:endParaRPr>
                    </a:p>
                  </a:txBody>
                  <a:tcPr anchor="t"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178200">
                <a:tc>
                  <a:txBody>
                    <a:bodyPr lIns="720" rIns="720" anchor="ctr">
                      <a:noAutofit/>
                    </a:bodyPr>
                    <a:p>
                      <a:pPr algn="ctr">
                        <a:lnSpc>
                          <a:spcPct val="100000"/>
                        </a:lnSpc>
                      </a:pPr>
                      <a:r>
                        <a:rPr b="0" lang="en-IN" sz="800" spc="-1" strike="noStrike">
                          <a:solidFill>
                            <a:srgbClr val="000000"/>
                          </a:solidFill>
                          <a:latin typeface="Calibri"/>
                        </a:rPr>
                        <a:t>9</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For DOPS : BOM and DVU user Getting Error Message:- " Some of the Task Exception AML are pending for approval. Please review and take the necessary action".  </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DOPS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CTBR-1286</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4-Dec-24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05-Dec-24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tabLst>
                          <a:tab algn="l" pos="0"/>
                        </a:tabLst>
                      </a:pPr>
                      <a:r>
                        <a:rPr b="0" lang="en-US" sz="800" spc="-1" strike="noStrike">
                          <a:solidFill>
                            <a:srgbClr val="000000"/>
                          </a:solidFill>
                          <a:latin typeface="Calibri"/>
                        </a:rPr>
                        <a:t>For DOPS :DVU/BOM user Getting Error Message:- " Some of the Task Exception AML are pending for approval. Please review and take the necessary action".</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290160">
                <a:tc>
                  <a:txBody>
                    <a:bodyPr lIns="720" rIns="720" anchor="ctr">
                      <a:noAutofit/>
                    </a:bodyPr>
                    <a:p>
                      <a:pPr algn="ctr">
                        <a:lnSpc>
                          <a:spcPct val="100000"/>
                        </a:lnSpc>
                      </a:pPr>
                      <a:r>
                        <a:rPr b="0" lang="en-IN" sz="800" spc="-1" strike="noStrike">
                          <a:solidFill>
                            <a:srgbClr val="000000"/>
                          </a:solidFill>
                          <a:latin typeface="Calibri"/>
                        </a:rPr>
                        <a:t>10</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Unable to complete SA journey due to facing functional issue at OTP verification stage at employee declaration page where after clicking on verify OTP getting technical error as "Some technical error occurred, Please contact your system administrator".</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CIF creation</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CTBR-1291</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6-Dec-24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6-Dec-24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242424"/>
                          </a:solidFill>
                          <a:latin typeface="Calibri"/>
                        </a:rPr>
                        <a:t>Unable to complete SA journey due to facing functional issue at OTP verification stage at employee declaration page where after clicking on verify OTP getting technical error as "Some technical error occurred, Please contact your system administrator".</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290160">
                <a:tc>
                  <a:txBody>
                    <a:bodyPr lIns="720" rIns="720" anchor="ctr">
                      <a:noAutofit/>
                    </a:bodyPr>
                    <a:p>
                      <a:pPr algn="ctr">
                        <a:lnSpc>
                          <a:spcPct val="100000"/>
                        </a:lnSpc>
                      </a:pPr>
                      <a:r>
                        <a:rPr b="0" lang="en-IN" sz="800" spc="-1" strike="noStrike">
                          <a:solidFill>
                            <a:srgbClr val="000000"/>
                          </a:solidFill>
                          <a:latin typeface="Calibri"/>
                        </a:rPr>
                        <a:t>11</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While checking manually with the DOPS (BOM) Scenario After clicking on Scrutiny button for CIF lead id. In place of CIF-Id we are observing SA-Id lead details.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DOPs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CTBR-1300</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7-Dec-24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9-Dec-24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242424"/>
                          </a:solidFill>
                          <a:latin typeface="Calibri"/>
                        </a:rPr>
                        <a:t>While checking manually with the DOPS (BOM) Scenario After clicking on Scrutiny button for CIF lead id. In place of CIF-Id we are observing SA-Id lead details.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290160">
                <a:tc>
                  <a:txBody>
                    <a:bodyPr lIns="720" rIns="720" anchor="ctr">
                      <a:noAutofit/>
                    </a:bodyPr>
                    <a:p>
                      <a:pPr algn="ctr">
                        <a:lnSpc>
                          <a:spcPct val="100000"/>
                        </a:lnSpc>
                      </a:pPr>
                      <a:r>
                        <a:rPr b="0" lang="en-IN" sz="800" spc="-1" strike="noStrike">
                          <a:solidFill>
                            <a:srgbClr val="000000"/>
                          </a:solidFill>
                          <a:latin typeface="Calibri"/>
                        </a:rPr>
                        <a:t>12</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While checking manually with the Saving Account KYC Scenario at e-KYC page getting error "Some Technical Error Occurred! Please Contact System Administrator" after capturing an image with Aadhaar Face Rd Preprod.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CTBR-1309</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9-Dec-24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11-Dec-24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242424"/>
                          </a:solidFill>
                          <a:latin typeface="Calibri"/>
                        </a:rPr>
                        <a:t>While checking manually with the Saving Account KYC Scenario at e-KYC page getting error "Some Technical Error Occurred! Please Contact System Administrator" after capturing an image with Aadhaar Face Rd Preprod.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r h="290160">
                <a:tc>
                  <a:txBody>
                    <a:bodyPr lIns="720" rIns="720" anchor="ctr">
                      <a:noAutofit/>
                    </a:bodyPr>
                    <a:p>
                      <a:pPr algn="ctr">
                        <a:lnSpc>
                          <a:spcPct val="100000"/>
                        </a:lnSpc>
                      </a:pPr>
                      <a:r>
                        <a:rPr b="0" lang="en-IN" sz="800" spc="-1" strike="noStrike">
                          <a:solidFill>
                            <a:srgbClr val="000000"/>
                          </a:solidFill>
                          <a:latin typeface="Calibri"/>
                        </a:rPr>
                        <a:t>13</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While checking manually with the DOPS DVU Scenario getting error: “NO FILE FOUND FROM DMS SERVER ID:421755e5a18ad0-a1d5-11ef-8542-af88c6303e5a” to approve lead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DOPs</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CTBR-1310</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9-Dec-24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11-Dec-24</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nSpc>
                          <a:spcPct val="100000"/>
                        </a:lnSpc>
                      </a:pPr>
                      <a:r>
                        <a:rPr b="0" lang="en-US" sz="800" spc="-1" strike="noStrike">
                          <a:solidFill>
                            <a:srgbClr val="242424"/>
                          </a:solidFill>
                          <a:latin typeface="Calibri"/>
                        </a:rPr>
                        <a:t>While checking manually with the DOPS DVU Scenario getting error: “NO FILE FOUND FROM DMS SERVER ID:421755e5a18ad0-a1d5-11ef-8542-af88c6303e5a” to approve lead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92d050"/>
                    </a:solidFill>
                  </a:tcPr>
                </a:tc>
              </a:tr>
            </a:tbl>
          </a:graphicData>
        </a:graphic>
      </p:graphicFrame>
    </p:spTree>
  </p:cSld>
  <p:transition spd="med">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59"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60"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61"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62" name="PlaceHolder 1"/>
          <p:cNvSpPr>
            <a:spLocks noGrp="1"/>
          </p:cNvSpPr>
          <p:nvPr>
            <p:ph/>
          </p:nvPr>
        </p:nvSpPr>
        <p:spPr>
          <a:xfrm>
            <a:off x="2774880" y="244440"/>
            <a:ext cx="6640920" cy="578520"/>
          </a:xfrm>
          <a:prstGeom prst="rect">
            <a:avLst/>
          </a:prstGeom>
          <a:noFill/>
          <a:ln w="0">
            <a:noFill/>
          </a:ln>
        </p:spPr>
        <p:txBody>
          <a:bodyPr numCol="1" spcCol="0" lIns="90000" rIns="90000" tIns="45000" bIns="45000" anchor="ctr">
            <a:normAutofit fontScale="50000"/>
          </a:bodyPr>
          <a:p>
            <a:pPr indent="0" algn="ctr">
              <a:lnSpc>
                <a:spcPct val="100000"/>
              </a:lnSpc>
              <a:buNone/>
              <a:tabLst>
                <a:tab algn="l" pos="0"/>
              </a:tabLst>
            </a:pPr>
            <a:r>
              <a:rPr b="1" lang="en-US" sz="4000" spc="-1" strike="noStrike">
                <a:solidFill>
                  <a:srgbClr val="292663"/>
                </a:solidFill>
                <a:latin typeface="Filson Pro Medium"/>
              </a:rPr>
              <a:t>Performance and Functional Defects – Contd..</a:t>
            </a:r>
            <a:endParaRPr b="0" lang="en-IN" sz="4000" spc="-1" strike="noStrike">
              <a:solidFill>
                <a:srgbClr val="000000"/>
              </a:solidFill>
              <a:latin typeface="Arial"/>
            </a:endParaRPr>
          </a:p>
        </p:txBody>
      </p:sp>
      <p:graphicFrame>
        <p:nvGraphicFramePr>
          <p:cNvPr id="363" name="Table 2"/>
          <p:cNvGraphicFramePr/>
          <p:nvPr/>
        </p:nvGraphicFramePr>
        <p:xfrm>
          <a:off x="663480" y="1005480"/>
          <a:ext cx="11052360" cy="4910760"/>
        </p:xfrm>
        <a:graphic>
          <a:graphicData uri="http://schemas.openxmlformats.org/drawingml/2006/table">
            <a:tbl>
              <a:tblPr/>
              <a:tblGrid>
                <a:gridCol w="617400"/>
                <a:gridCol w="3039480"/>
                <a:gridCol w="617400"/>
                <a:gridCol w="1003320"/>
                <a:gridCol w="694440"/>
                <a:gridCol w="694440"/>
                <a:gridCol w="3309120"/>
                <a:gridCol w="1077120"/>
              </a:tblGrid>
              <a:tr h="289440">
                <a:tc>
                  <a:txBody>
                    <a:bodyPr lIns="720" rIns="720" anchor="ctr">
                      <a:noAutofit/>
                    </a:bodyPr>
                    <a:p>
                      <a:pPr algn="ctr">
                        <a:lnSpc>
                          <a:spcPct val="100000"/>
                        </a:lnSpc>
                      </a:pPr>
                      <a:r>
                        <a:rPr b="0" lang="en-IN" sz="800" spc="-1" strike="noStrike">
                          <a:solidFill>
                            <a:srgbClr val="ffffff"/>
                          </a:solidFill>
                          <a:latin typeface="Calibri"/>
                        </a:rPr>
                        <a:t>Sr.No.</a:t>
                      </a:r>
                      <a:endParaRPr b="0" lang="en-IN" sz="800" spc="-1" strike="noStrike">
                        <a:solidFill>
                          <a:srgbClr val="ffffff"/>
                        </a:solidFill>
                        <a:latin typeface="Arial"/>
                      </a:endParaRPr>
                    </a:p>
                  </a:txBody>
                  <a:tcPr anchor="ctr" marL="720" marR="72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Defect/Issue</a:t>
                      </a:r>
                      <a:endParaRPr b="0" lang="en-IN" sz="800" spc="-1" strike="noStrike">
                        <a:solidFill>
                          <a:srgbClr val="ffffff"/>
                        </a:solidFill>
                        <a:latin typeface="Arial"/>
                      </a:endParaRPr>
                    </a:p>
                  </a:txBody>
                  <a:tcPr anchor="ctr" marL="720" marR="720">
                    <a:lnL w="12240">
                      <a:solidFill>
                        <a:srgbClr val="292663"/>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Module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JIRA ID</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Open Date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Closed Date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Issues</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Status</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r>
              <a:tr h="295920">
                <a:tc>
                  <a:txBody>
                    <a:bodyPr lIns="720" rIns="720" anchor="ctr">
                      <a:noAutofit/>
                    </a:bodyPr>
                    <a:p>
                      <a:pPr algn="ctr">
                        <a:lnSpc>
                          <a:spcPct val="100000"/>
                        </a:lnSpc>
                      </a:pPr>
                      <a:r>
                        <a:rPr b="0" lang="en-IN" sz="800" spc="-1" strike="noStrike">
                          <a:solidFill>
                            <a:srgbClr val="000000"/>
                          </a:solidFill>
                          <a:latin typeface="Calibri"/>
                        </a:rPr>
                        <a:t>14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12240">
                      <a:solidFill>
                        <a:srgbClr val="292663"/>
                      </a:solidFill>
                      <a:prstDash val="solid"/>
                    </a:lnT>
                    <a:lnB w="6480">
                      <a:solidFill>
                        <a:srgbClr val="000000"/>
                      </a:solidFill>
                      <a:prstDash val="solid"/>
                    </a:lnB>
                    <a:noFill/>
                  </a:tcPr>
                </a:tc>
                <a:tc>
                  <a:txBody>
                    <a:bodyPr lIns="720" rIns="720" anchor="ctr">
                      <a:noAutofit/>
                    </a:bodyPr>
                    <a:p>
                      <a:pPr>
                        <a:lnSpc>
                          <a:spcPct val="100000"/>
                        </a:lnSpc>
                      </a:pPr>
                      <a:r>
                        <a:rPr b="0" lang="en-US" sz="800" spc="-1" strike="noStrike">
                          <a:solidFill>
                            <a:srgbClr val="000000"/>
                          </a:solidFill>
                          <a:latin typeface="Calibri"/>
                        </a:rPr>
                        <a:t>High Response Time observed for SA nonEKYC scenario- Enter Credentials transaction</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CTBR-1325</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14-Dec-24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16-Dec-24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0" lang="en-US" sz="800" spc="-1" strike="noStrike">
                          <a:solidFill>
                            <a:srgbClr val="172b4d"/>
                          </a:solidFill>
                          <a:latin typeface="Calibri"/>
                        </a:rPr>
                        <a:t>Expected Response - User should be able to successfully get the response of </a:t>
                      </a:r>
                      <a:r>
                        <a:rPr b="1" lang="en-US" sz="800" spc="-1" strike="noStrike">
                          <a:solidFill>
                            <a:srgbClr val="172b4d"/>
                          </a:solidFill>
                          <a:latin typeface="Calibri"/>
                        </a:rPr>
                        <a:t>"Enter credentials and Login"</a:t>
                      </a:r>
                      <a:r>
                        <a:rPr b="0" lang="en-US" sz="800" spc="-1" strike="noStrike">
                          <a:solidFill>
                            <a:srgbClr val="172b4d"/>
                          </a:solidFill>
                          <a:latin typeface="Calibri"/>
                        </a:rPr>
                        <a:t> transaction within 3secs</a:t>
                      </a:r>
                      <a:br>
                        <a:rPr sz="800"/>
                      </a:br>
                      <a:r>
                        <a:rPr b="0" lang="en-US" sz="800" spc="-1" strike="noStrike">
                          <a:solidFill>
                            <a:srgbClr val="172b4d"/>
                          </a:solidFill>
                          <a:latin typeface="Calibri"/>
                        </a:rPr>
                        <a:t>Actual- Getting 90th percentile response time &gt; 3secs , ~5secs</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r h="276120">
                <a:tc>
                  <a:txBody>
                    <a:bodyPr lIns="720" rIns="720" anchor="ctr">
                      <a:noAutofit/>
                    </a:bodyPr>
                    <a:p>
                      <a:pPr algn="ctr">
                        <a:lnSpc>
                          <a:spcPct val="100000"/>
                        </a:lnSpc>
                      </a:pPr>
                      <a:r>
                        <a:rPr b="0" lang="en-IN" sz="800" spc="-1" strike="noStrike">
                          <a:solidFill>
                            <a:srgbClr val="000000"/>
                          </a:solidFill>
                          <a:latin typeface="Calibri"/>
                        </a:rPr>
                        <a:t>15</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0" lang="en-US" sz="800" spc="-1" strike="noStrike">
                          <a:solidFill>
                            <a:srgbClr val="172b4d"/>
                          </a:solidFill>
                          <a:latin typeface="Calibri"/>
                        </a:rPr>
                        <a:t>High Response Time observed for SA non-eKYC scenario- Enter OTP and Click Login transaction</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CTBR-1326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14-Dec-24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16-Dec-24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0" lang="en-US" sz="800" spc="-1" strike="noStrike">
                          <a:solidFill>
                            <a:srgbClr val="172b4d"/>
                          </a:solidFill>
                          <a:latin typeface="Calibri"/>
                        </a:rPr>
                        <a:t>Expected Response - User should be able to successfully get the response of Select </a:t>
                      </a:r>
                      <a:r>
                        <a:rPr b="1" lang="en-US" sz="800" spc="-1" strike="noStrike">
                          <a:solidFill>
                            <a:srgbClr val="172b4d"/>
                          </a:solidFill>
                          <a:latin typeface="Calibri"/>
                        </a:rPr>
                        <a:t>"Enter credentials and Login "within</a:t>
                      </a:r>
                      <a:r>
                        <a:rPr b="0" lang="en-US" sz="800" spc="-1" strike="noStrike">
                          <a:solidFill>
                            <a:srgbClr val="172b4d"/>
                          </a:solidFill>
                          <a:latin typeface="Calibri"/>
                        </a:rPr>
                        <a:t> 3secs</a:t>
                      </a:r>
                      <a:br>
                        <a:rPr sz="800"/>
                      </a:br>
                      <a:r>
                        <a:rPr b="0" lang="en-US" sz="800" spc="-1" strike="noStrike">
                          <a:solidFill>
                            <a:srgbClr val="172b4d"/>
                          </a:solidFill>
                          <a:latin typeface="Calibri"/>
                        </a:rPr>
                        <a:t>Actual- Getting overall 90th percentile response time &gt; 3secs , ~3.5secs</a:t>
                      </a:r>
                      <a:br>
                        <a:rPr sz="800"/>
                      </a:br>
                      <a:r>
                        <a:rPr b="0" lang="en-US" sz="800" spc="-1" strike="noStrike">
                          <a:solidFill>
                            <a:srgbClr val="172b4d"/>
                          </a:solidFill>
                          <a:latin typeface="Calibri"/>
                        </a:rPr>
                        <a:t>High level analysis - Almost 85% of the time is taken by "EXECUTE_NOTIFICATION_SERVICE API".</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r h="147240">
                <a:tc>
                  <a:txBody>
                    <a:bodyPr lIns="720" rIns="720" anchor="ctr">
                      <a:noAutofit/>
                    </a:bodyPr>
                    <a:p>
                      <a:pPr algn="ctr">
                        <a:lnSpc>
                          <a:spcPct val="100000"/>
                        </a:lnSpc>
                      </a:pPr>
                      <a:r>
                        <a:rPr b="0" lang="en-IN" sz="800" spc="-1" strike="noStrike">
                          <a:solidFill>
                            <a:srgbClr val="000000"/>
                          </a:solidFill>
                          <a:latin typeface="Calibri"/>
                        </a:rPr>
                        <a:t>16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0" lang="en-IN" sz="800" spc="-1" strike="noStrike">
                          <a:solidFill>
                            <a:srgbClr val="172b4d"/>
                          </a:solidFill>
                          <a:latin typeface="Calibri"/>
                        </a:rPr>
                        <a:t>HTTP503 error observed for SA non-EKYC scenario- AUTH, TPA_GENERATE_OTP, TPA_VALIDATE_OTP</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CTBR-1333</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16-Dec-24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17-Dec-24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0" lang="en-US" sz="800" spc="-1" strike="noStrike">
                          <a:solidFill>
                            <a:srgbClr val="172b4d"/>
                          </a:solidFill>
                          <a:latin typeface="Calibri"/>
                        </a:rPr>
                        <a:t>Expected Response - User should be able to successfully Create SA non-EKYC account </a:t>
                      </a:r>
                      <a:br>
                        <a:rPr sz="800"/>
                      </a:br>
                      <a:r>
                        <a:rPr b="0" lang="en-US" sz="800" spc="-1" strike="noStrike">
                          <a:solidFill>
                            <a:srgbClr val="172b4d"/>
                          </a:solidFill>
                          <a:latin typeface="Calibri"/>
                        </a:rPr>
                        <a:t>Actual- Getting HTTP-503 error executing IGW Api",</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r h="147240">
                <a:tc>
                  <a:txBody>
                    <a:bodyPr lIns="720" rIns="720" anchor="ctr">
                      <a:noAutofit/>
                    </a:bodyPr>
                    <a:p>
                      <a:pPr algn="ctr">
                        <a:lnSpc>
                          <a:spcPct val="100000"/>
                        </a:lnSpc>
                      </a:pPr>
                      <a:r>
                        <a:rPr b="0" lang="en-IN" sz="800" spc="-1" strike="noStrike">
                          <a:solidFill>
                            <a:srgbClr val="000000"/>
                          </a:solidFill>
                          <a:latin typeface="Calibri"/>
                        </a:rPr>
                        <a:t>17</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0" lang="en-US" sz="800" spc="-1" strike="noStrike">
                          <a:solidFill>
                            <a:srgbClr val="172b4d"/>
                          </a:solidFill>
                          <a:latin typeface="Calibri"/>
                        </a:rPr>
                        <a:t>Failure observed for UPSER_CASE API during 50 users load test.</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CTBR-1334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16-Dec-24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17-Dec-24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0" lang="en-US" sz="800" spc="-1" strike="noStrike">
                          <a:solidFill>
                            <a:srgbClr val="172b4d"/>
                          </a:solidFill>
                          <a:latin typeface="Calibri"/>
                        </a:rPr>
                        <a:t>Expected Response - User should be able to successfully Create SA non-EKYC account</a:t>
                      </a:r>
                      <a:br>
                        <a:rPr sz="800"/>
                      </a:br>
                      <a:r>
                        <a:rPr b="0" lang="en-US" sz="800" spc="-1" strike="noStrike">
                          <a:solidFill>
                            <a:srgbClr val="172b4d"/>
                          </a:solidFill>
                          <a:latin typeface="Calibri"/>
                        </a:rPr>
                        <a:t>Actual- Getting HTTP-503 error executing IGW Api",</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r h="195480">
                <a:tc>
                  <a:txBody>
                    <a:bodyPr lIns="720" rIns="720" anchor="ctr">
                      <a:noAutofit/>
                    </a:bodyPr>
                    <a:p>
                      <a:pPr algn="ctr">
                        <a:lnSpc>
                          <a:spcPct val="100000"/>
                        </a:lnSpc>
                      </a:pPr>
                      <a:r>
                        <a:rPr b="0" lang="en-IN" sz="800" spc="-1" strike="noStrike">
                          <a:solidFill>
                            <a:srgbClr val="000000"/>
                          </a:solidFill>
                          <a:latin typeface="Calibri"/>
                        </a:rPr>
                        <a:t>18</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1" lang="en-IN" sz="800" spc="-1" strike="noStrike">
                          <a:solidFill>
                            <a:srgbClr val="172b4d"/>
                          </a:solidFill>
                          <a:latin typeface="Calibri"/>
                        </a:rPr>
                        <a:t>PT | AU CUSTOMER ONBOARDING | CROSS SELL FD | CREATE NOMINEE GUARDIAN | LIVELINESS VERIFICATION SERVICE</a:t>
                      </a:r>
                      <a:br>
                        <a:rPr sz="800"/>
                      </a:br>
                      <a:r>
                        <a:rPr b="1" lang="en-IN" sz="800" spc="-1" strike="noStrike">
                          <a:solidFill>
                            <a:srgbClr val="172b4d"/>
                          </a:solidFill>
                          <a:latin typeface="Calibri"/>
                        </a:rPr>
                        <a:t>Service Name : Create Nominee Guardian</a:t>
                      </a:r>
                      <a:br>
                        <a:rPr sz="800"/>
                      </a:br>
                      <a:r>
                        <a:rPr b="1" lang="en-IN" sz="800" spc="-1" strike="noStrike">
                          <a:solidFill>
                            <a:srgbClr val="172b4d"/>
                          </a:solidFill>
                          <a:latin typeface="Calibri"/>
                        </a:rPr>
                        <a:t>Lead id : S19122409578</a:t>
                      </a:r>
                      <a:br>
                        <a:rPr sz="800"/>
                      </a:br>
                      <a:r>
                        <a:rPr b="1" lang="en-IN" sz="800" spc="-1" strike="noStrike">
                          <a:solidFill>
                            <a:srgbClr val="172b4d"/>
                          </a:solidFill>
                          <a:latin typeface="Calibri"/>
                        </a:rPr>
                        <a:t>Liveliness verification Service</a:t>
                      </a:r>
                      <a:br>
                        <a:rPr sz="800"/>
                      </a:br>
                      <a:r>
                        <a:rPr b="1" lang="en-IN" sz="800" spc="-1" strike="noStrike">
                          <a:solidFill>
                            <a:srgbClr val="172b4d"/>
                          </a:solidFill>
                          <a:latin typeface="Calibri"/>
                        </a:rPr>
                        <a:t>Lead id : S19122409769</a:t>
                      </a:r>
                      <a:br>
                        <a:rPr sz="800"/>
                      </a:b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CTBR-1356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20-Dec-24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0" lang="en-IN" sz="800" spc="-1" strike="noStrike">
                        <a:solidFill>
                          <a:srgbClr val="000000"/>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172b4d"/>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tabLst>
                          <a:tab algn="l" pos="0"/>
                        </a:tabLst>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r h="111960">
                <a:tc>
                  <a:txBody>
                    <a:bodyPr lIns="720" rIns="720" anchor="ctr">
                      <a:noAutofit/>
                    </a:bodyPr>
                    <a:p>
                      <a:pPr algn="ctr">
                        <a:lnSpc>
                          <a:spcPct val="100000"/>
                        </a:lnSpc>
                      </a:pPr>
                      <a:r>
                        <a:rPr b="0" lang="en-IN" sz="800" spc="-1" strike="noStrike">
                          <a:solidFill>
                            <a:srgbClr val="000000"/>
                          </a:solidFill>
                          <a:latin typeface="Calibri"/>
                        </a:rPr>
                        <a:t>19</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b">
                      <a:noAutofit/>
                    </a:bodyPr>
                    <a:p>
                      <a:pPr>
                        <a:lnSpc>
                          <a:spcPct val="100000"/>
                        </a:lnSpc>
                      </a:pPr>
                      <a:r>
                        <a:rPr b="1" lang="en-US" sz="800" spc="-1" strike="noStrike">
                          <a:solidFill>
                            <a:srgbClr val="000000"/>
                          </a:solidFill>
                          <a:latin typeface="Calibri"/>
                        </a:rPr>
                        <a:t>PT | AU CUSTOMER ONBOARDING | SAVING ACCOUNT E-KYC | UPSERT CASE</a:t>
                      </a:r>
                      <a:br>
                        <a:rPr sz="800"/>
                      </a:br>
                      <a:r>
                        <a:rPr b="1" lang="en-US" sz="800" spc="-1" strike="noStrike">
                          <a:solidFill>
                            <a:srgbClr val="000000"/>
                          </a:solidFill>
                          <a:latin typeface="Calibri"/>
                        </a:rPr>
                        <a:t>Service Name : UPSERT CASE</a:t>
                      </a:r>
                      <a:br>
                        <a:rPr sz="800"/>
                      </a:br>
                      <a:r>
                        <a:rPr b="1" lang="en-US" sz="800" spc="-1" strike="noStrike">
                          <a:solidFill>
                            <a:srgbClr val="000000"/>
                          </a:solidFill>
                          <a:latin typeface="Calibri"/>
                        </a:rPr>
                        <a:t>LEAD ID- S19122407944</a:t>
                      </a:r>
                      <a:br>
                        <a:rPr sz="800"/>
                      </a:br>
                      <a:r>
                        <a:rPr b="1" lang="en-US" sz="800" spc="-1" strike="noStrike">
                          <a:solidFill>
                            <a:srgbClr val="000000"/>
                          </a:solidFill>
                          <a:latin typeface="Calibri"/>
                        </a:rPr>
                        <a:t>ERROR : 502 BAD GATEWAY</a:t>
                      </a:r>
                      <a:endParaRPr b="0" lang="en-IN" sz="800" spc="-1" strike="noStrike">
                        <a:solidFill>
                          <a:srgbClr val="000000"/>
                        </a:solidFill>
                        <a:latin typeface="Arial"/>
                      </a:endParaRPr>
                    </a:p>
                  </a:txBody>
                  <a:tcPr anchor="b"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COPS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CTBR-1357</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20-Dec-24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0" lang="en-IN" sz="800" spc="-1" strike="noStrike">
                        <a:solidFill>
                          <a:srgbClr val="000000"/>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172b4d"/>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tabLst>
                          <a:tab algn="l" pos="0"/>
                        </a:tabLst>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r h="111960">
                <a:tc>
                  <a:txBody>
                    <a:bodyPr lIns="720" rIns="720" anchor="ctr">
                      <a:noAutofit/>
                    </a:bodyPr>
                    <a:p>
                      <a:pPr algn="ctr">
                        <a:lnSpc>
                          <a:spcPct val="100000"/>
                        </a:lnSpc>
                      </a:pPr>
                      <a:r>
                        <a:rPr b="0" lang="en-IN" sz="800" spc="-1" strike="noStrike">
                          <a:solidFill>
                            <a:srgbClr val="000000"/>
                          </a:solidFill>
                          <a:latin typeface="Calibri"/>
                        </a:rPr>
                        <a:t>20</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1" lang="en-US" sz="800" spc="-1" strike="noStrike">
                          <a:solidFill>
                            <a:srgbClr val="172b4d"/>
                          </a:solidFill>
                          <a:latin typeface="Calibri"/>
                        </a:rPr>
                        <a:t>PT | AU CUSTOMER ONBOARDING | DOPS DVU ISSUE</a:t>
                      </a:r>
                      <a:br>
                        <a:rPr sz="800"/>
                      </a:br>
                      <a:r>
                        <a:rPr b="1" lang="en-US" sz="800" spc="-1" strike="noStrike">
                          <a:solidFill>
                            <a:srgbClr val="172b4d"/>
                          </a:solidFill>
                          <a:latin typeface="Calibri"/>
                        </a:rPr>
                        <a:t>While checking manually with the DOPS DVU Scenario we are getting  error: "I/O error on POST request for "http://esb:9004/esb/service-executor/execute-plain". Read timed out" to approve the lead. For reference following is the lead id(F20122401611)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DOPS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CTBR-1358</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20-Dec-24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0" lang="en-IN" sz="800" spc="-1" strike="noStrike">
                        <a:solidFill>
                          <a:srgbClr val="000000"/>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0" lang="en-US" sz="800" spc="-1" strike="noStrike">
                          <a:solidFill>
                            <a:srgbClr val="172b4d"/>
                          </a:solidFill>
                          <a:latin typeface="Calibri"/>
                        </a:rPr>
                        <a:t>After clicking on Yes button is working and should be approved</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r h="111960">
                <a:tc>
                  <a:txBody>
                    <a:bodyPr lIns="720" rIns="720" anchor="ctr">
                      <a:noAutofit/>
                    </a:bodyPr>
                    <a:p>
                      <a:pPr algn="ctr">
                        <a:lnSpc>
                          <a:spcPct val="100000"/>
                        </a:lnSpc>
                      </a:pPr>
                      <a:r>
                        <a:rPr b="0" lang="en-IN" sz="800" spc="-1" strike="noStrike">
                          <a:solidFill>
                            <a:srgbClr val="000000"/>
                          </a:solidFill>
                          <a:latin typeface="Calibri"/>
                        </a:rPr>
                        <a:t>21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1" lang="en-IN" sz="800" spc="-1" strike="noStrike">
                          <a:solidFill>
                            <a:srgbClr val="172b4d"/>
                          </a:solidFill>
                          <a:latin typeface="Calibri"/>
                        </a:rPr>
                        <a:t>PT | AU CUSTOMER ONBOARDING | DOPS BOM ISSUE</a:t>
                      </a:r>
                      <a:br>
                        <a:rPr sz="800"/>
                      </a:br>
                      <a:r>
                        <a:rPr b="1" lang="en-IN" sz="800" spc="-1" strike="noStrike">
                          <a:solidFill>
                            <a:srgbClr val="172b4d"/>
                          </a:solidFill>
                          <a:latin typeface="Calibri"/>
                        </a:rPr>
                        <a:t>While clicking on fresh queue button getting Error : “Error in Executing task”.</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DOPS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CTBR-1359</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20-Dec-24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0" lang="en-IN" sz="800" spc="-1" strike="noStrike">
                        <a:solidFill>
                          <a:srgbClr val="000000"/>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0" lang="en-US" sz="800" spc="-1" strike="noStrike">
                          <a:solidFill>
                            <a:srgbClr val="172b4d"/>
                          </a:solidFill>
                          <a:latin typeface="Calibri"/>
                        </a:rPr>
                        <a:t>Fresh queue button should be workable.</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r h="111960">
                <a:tc>
                  <a:txBody>
                    <a:bodyPr lIns="720" rIns="720" anchor="ctr">
                      <a:noAutofit/>
                    </a:bodyPr>
                    <a:p>
                      <a:pPr algn="ctr">
                        <a:lnSpc>
                          <a:spcPct val="100000"/>
                        </a:lnSpc>
                      </a:pPr>
                      <a:r>
                        <a:rPr b="0" lang="en-IN" sz="800" spc="-1" strike="noStrike">
                          <a:solidFill>
                            <a:srgbClr val="000000"/>
                          </a:solidFill>
                          <a:latin typeface="Calibri"/>
                        </a:rPr>
                        <a:t>22</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1" lang="en-IN" sz="800" spc="-1" strike="noStrike">
                          <a:solidFill>
                            <a:srgbClr val="172b4d"/>
                          </a:solidFill>
                          <a:latin typeface="Calibri"/>
                        </a:rPr>
                        <a:t>PT | AU CUSTOMER ONBOARDING | DOPS DVU ISSUE</a:t>
                      </a:r>
                      <a:br>
                        <a:rPr sz="800"/>
                      </a:br>
                      <a:r>
                        <a:rPr b="1" lang="en-IN" sz="800" spc="-1" strike="noStrike">
                          <a:solidFill>
                            <a:srgbClr val="172b4d"/>
                          </a:solidFill>
                          <a:latin typeface="Calibri"/>
                        </a:rPr>
                        <a:t>While clicking on fresh queue button getting Error : “Error in Executing task”.</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DOPS</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CTBR-1361</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20-Dec-24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0" lang="en-IN" sz="800" spc="-1" strike="noStrike">
                        <a:solidFill>
                          <a:srgbClr val="000000"/>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nSpc>
                          <a:spcPct val="100000"/>
                        </a:lnSpc>
                      </a:pPr>
                      <a:r>
                        <a:rPr b="0" lang="en-US" sz="800" spc="-1" strike="noStrike">
                          <a:solidFill>
                            <a:srgbClr val="172b4d"/>
                          </a:solidFill>
                          <a:latin typeface="Calibri"/>
                        </a:rPr>
                        <a:t>Fresh queue button should be workable.</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12240">
                      <a:noFill/>
                      <a:prstDash val="solid"/>
                    </a:lnR>
                    <a:lnT w="6480">
                      <a:solidFill>
                        <a:srgbClr val="000000"/>
                      </a:solidFill>
                      <a:prstDash val="solid"/>
                    </a:lnT>
                    <a:lnB w="6480">
                      <a:solidFill>
                        <a:srgbClr val="000000"/>
                      </a:solidFill>
                      <a:prstDash val="solid"/>
                    </a:lnB>
                    <a:solidFill>
                      <a:srgbClr val="92d050"/>
                    </a:solidFill>
                  </a:tcPr>
                </a:tc>
              </a:tr>
            </a:tbl>
          </a:graphicData>
        </a:graphic>
      </p:graphicFrame>
    </p:spTree>
  </p:cSld>
  <p:transition spd="med">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65"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66"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67"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68" name="PlaceHolder 1"/>
          <p:cNvSpPr>
            <a:spLocks noGrp="1"/>
          </p:cNvSpPr>
          <p:nvPr>
            <p:ph/>
          </p:nvPr>
        </p:nvSpPr>
        <p:spPr>
          <a:xfrm>
            <a:off x="2774880" y="244440"/>
            <a:ext cx="6640920" cy="578520"/>
          </a:xfrm>
          <a:prstGeom prst="rect">
            <a:avLst/>
          </a:prstGeom>
          <a:noFill/>
          <a:ln w="0">
            <a:noFill/>
          </a:ln>
        </p:spPr>
        <p:txBody>
          <a:bodyPr numCol="1" spcCol="0" lIns="90000" rIns="90000" tIns="45000" bIns="45000" anchor="ctr">
            <a:normAutofit fontScale="50000"/>
          </a:bodyPr>
          <a:p>
            <a:pPr indent="0" algn="ctr">
              <a:lnSpc>
                <a:spcPct val="100000"/>
              </a:lnSpc>
              <a:buNone/>
              <a:tabLst>
                <a:tab algn="l" pos="0"/>
              </a:tabLst>
            </a:pPr>
            <a:r>
              <a:rPr b="1" lang="en-US" sz="4000" spc="-1" strike="noStrike">
                <a:solidFill>
                  <a:srgbClr val="292663"/>
                </a:solidFill>
                <a:latin typeface="Filson Pro Medium"/>
              </a:rPr>
              <a:t>Performance and Functional Defects – Contd..</a:t>
            </a:r>
            <a:endParaRPr b="0" lang="en-IN" sz="4000" spc="-1" strike="noStrike">
              <a:solidFill>
                <a:srgbClr val="000000"/>
              </a:solidFill>
              <a:latin typeface="Arial"/>
            </a:endParaRPr>
          </a:p>
        </p:txBody>
      </p:sp>
      <p:graphicFrame>
        <p:nvGraphicFramePr>
          <p:cNvPr id="369" name="Table 3"/>
          <p:cNvGraphicFramePr/>
          <p:nvPr/>
        </p:nvGraphicFramePr>
        <p:xfrm>
          <a:off x="533520" y="824040"/>
          <a:ext cx="10961280" cy="3700080"/>
        </p:xfrm>
        <a:graphic>
          <a:graphicData uri="http://schemas.openxmlformats.org/drawingml/2006/table">
            <a:tbl>
              <a:tblPr/>
              <a:tblGrid>
                <a:gridCol w="636840"/>
                <a:gridCol w="3235320"/>
                <a:gridCol w="757080"/>
                <a:gridCol w="803520"/>
                <a:gridCol w="729360"/>
                <a:gridCol w="794160"/>
                <a:gridCol w="2911320"/>
                <a:gridCol w="1094040"/>
              </a:tblGrid>
              <a:tr h="253440">
                <a:tc>
                  <a:txBody>
                    <a:bodyPr lIns="720" rIns="720" anchor="ctr">
                      <a:noAutofit/>
                    </a:bodyPr>
                    <a:p>
                      <a:pPr algn="ctr">
                        <a:lnSpc>
                          <a:spcPct val="100000"/>
                        </a:lnSpc>
                      </a:pPr>
                      <a:r>
                        <a:rPr b="0" lang="en-IN" sz="800" spc="-1" strike="noStrike">
                          <a:solidFill>
                            <a:srgbClr val="ffffff"/>
                          </a:solidFill>
                          <a:latin typeface="Calibri"/>
                        </a:rPr>
                        <a:t>Sr.No.</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Defect/Issue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Module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JIRA ID</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Open Date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Closed Date</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Issues</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a:txBody>
                    <a:bodyPr lIns="720" rIns="720" anchor="ctr">
                      <a:noAutofit/>
                    </a:bodyPr>
                    <a:p>
                      <a:pPr algn="ctr">
                        <a:lnSpc>
                          <a:spcPct val="100000"/>
                        </a:lnSpc>
                      </a:pPr>
                      <a:r>
                        <a:rPr b="0" lang="en-IN" sz="800" spc="-1" strike="noStrike">
                          <a:solidFill>
                            <a:srgbClr val="ffffff"/>
                          </a:solidFill>
                          <a:latin typeface="Calibri"/>
                        </a:rPr>
                        <a:t>Status</a:t>
                      </a:r>
                      <a:endParaRPr b="0" lang="en-IN" sz="800" spc="-1" strike="noStrike">
                        <a:solidFill>
                          <a:srgbClr val="ffffff"/>
                        </a:solidFill>
                        <a:latin typeface="Arial"/>
                      </a:endParaRPr>
                    </a:p>
                  </a:txBody>
                  <a:tcPr anchor="ctr" marL="720" marR="7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r>
              <a:tr h="223200">
                <a:tc>
                  <a:txBody>
                    <a:bodyPr lIns="720" rIns="720" anchor="ctr">
                      <a:noAutofit/>
                    </a:bodyPr>
                    <a:p>
                      <a:pPr algn="ctr">
                        <a:lnSpc>
                          <a:spcPct val="100000"/>
                        </a:lnSpc>
                      </a:pPr>
                      <a:r>
                        <a:rPr b="0" lang="en-IN" sz="800" spc="-1" strike="noStrike">
                          <a:solidFill>
                            <a:srgbClr val="000000"/>
                          </a:solidFill>
                          <a:latin typeface="Calibri"/>
                        </a:rPr>
                        <a:t>23</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1" lang="en-IN" sz="800" spc="-1" strike="noStrike">
                          <a:solidFill>
                            <a:srgbClr val="172b4d"/>
                          </a:solidFill>
                          <a:latin typeface="Calibri"/>
                        </a:rPr>
                        <a:t>PT| AU CUSTOMER ONBOARDING | DOCUMENT_DELETE_BY_IDS ERROR GETTING IN R7.1RUN</a:t>
                      </a:r>
                      <a:br>
                        <a:rPr sz="800"/>
                      </a:br>
                      <a:r>
                        <a:rPr b="1" lang="en-IN" sz="800" spc="-1" strike="noStrike">
                          <a:solidFill>
                            <a:srgbClr val="172b4d"/>
                          </a:solidFill>
                          <a:latin typeface="Calibri"/>
                        </a:rPr>
                        <a:t>{"decryptedResponse":"{\"DOCUMENT_DELETE_BY_IDS\":{\"records\":[{\"primary_key\":\"F20122401841\",\"data\":[{\"status\":\"failure\"}]}],\"responseHandledBy\":\"MOBILE APP\",\"isSuccessRuleValidated\":true}}"}</a:t>
                      </a:r>
                      <a:br>
                        <a:rPr sz="800"/>
                      </a:br>
                      <a:r>
                        <a:rPr b="1" lang="en-IN" sz="800" spc="-1" strike="noStrike">
                          <a:solidFill>
                            <a:srgbClr val="172b4d"/>
                          </a:solidFill>
                          <a:latin typeface="Calibri"/>
                        </a:rPr>
                        <a:t>User:  992320</a:t>
                      </a:r>
                      <a:br>
                        <a:rPr sz="800"/>
                      </a:br>
                      <a:r>
                        <a:rPr b="1" lang="en-IN" sz="800" spc="-1" strike="noStrike">
                          <a:solidFill>
                            <a:srgbClr val="172b4d"/>
                          </a:solidFill>
                          <a:latin typeface="Calibri"/>
                        </a:rPr>
                        <a:t>Sample Start:2024-12-20 19:41:33 IST</a:t>
                      </a:r>
                      <a:br>
                        <a:rPr sz="800"/>
                      </a:b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Report</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CTBR-1362</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20-Dec-24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000000"/>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0" lang="en-IN" sz="800" spc="-1" strike="noStrike">
                        <a:solidFill>
                          <a:srgbClr val="172b4d"/>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92d050"/>
                    </a:solidFill>
                  </a:tcPr>
                </a:tc>
              </a:tr>
              <a:tr h="241920">
                <a:tc>
                  <a:txBody>
                    <a:bodyPr lIns="720" rIns="720" anchor="ctr">
                      <a:noAutofit/>
                    </a:bodyPr>
                    <a:p>
                      <a:pPr algn="ctr">
                        <a:lnSpc>
                          <a:spcPct val="100000"/>
                        </a:lnSpc>
                      </a:pPr>
                      <a:r>
                        <a:rPr b="0" lang="en-IN" sz="800" spc="-1" strike="noStrike">
                          <a:solidFill>
                            <a:srgbClr val="000000"/>
                          </a:solidFill>
                          <a:latin typeface="Calibri"/>
                        </a:rPr>
                        <a:t>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1" lang="en-IN" sz="800" spc="-1" strike="noStrike">
                          <a:solidFill>
                            <a:srgbClr val="172b4d"/>
                          </a:solidFill>
                          <a:latin typeface="Calibri"/>
                        </a:rPr>
                        <a:t>PT | AU CUSTOMER ONBOARDING | Error Observed During Combine Load test for Cops scenario with 750 user | Executed 21-Dec-24</a:t>
                      </a:r>
                      <a:br>
                        <a:rPr sz="800"/>
                      </a:br>
                      <a:br>
                        <a:rPr sz="800"/>
                      </a:br>
                      <a:r>
                        <a:rPr b="1" lang="en-IN" sz="800" spc="-1" strike="noStrike">
                          <a:solidFill>
                            <a:srgbClr val="172b4d"/>
                          </a:solidFill>
                          <a:latin typeface="Calibri"/>
                        </a:rPr>
                        <a:t>We have observed today continuous Error during the combined load test for Cops scenario with 750 user load.</a:t>
                      </a:r>
                      <a:br>
                        <a:rPr sz="800"/>
                      </a:br>
                      <a:r>
                        <a:rPr b="1" lang="en-IN" sz="800" spc="-1" strike="noStrike">
                          <a:solidFill>
                            <a:srgbClr val="172b4d"/>
                          </a:solidFill>
                          <a:latin typeface="Calibri"/>
                        </a:rPr>
                        <a:t>CIF- Creation (NON E-KYC )</a:t>
                      </a:r>
                      <a:br>
                        <a:rPr sz="800"/>
                      </a:br>
                      <a:r>
                        <a:rPr b="1" lang="en-IN" sz="800" spc="-1" strike="noStrike">
                          <a:solidFill>
                            <a:srgbClr val="172b4d"/>
                          </a:solidFill>
                          <a:latin typeface="Calibri"/>
                        </a:rPr>
                        <a:t>Saving Account  (NON  E-KYC )</a:t>
                      </a:r>
                      <a:br>
                        <a:rPr sz="800"/>
                      </a:br>
                      <a:r>
                        <a:rPr b="1" lang="en-IN" sz="800" spc="-1" strike="noStrike">
                          <a:solidFill>
                            <a:srgbClr val="172b4d"/>
                          </a:solidFill>
                          <a:latin typeface="Calibri"/>
                        </a:rPr>
                        <a:t>Saving Account  (E-KYC )</a:t>
                      </a:r>
                      <a:br>
                        <a:rPr sz="800"/>
                      </a:br>
                      <a:r>
                        <a:rPr b="1" lang="en-IN" sz="800" spc="-1" strike="noStrike">
                          <a:solidFill>
                            <a:srgbClr val="172b4d"/>
                          </a:solidFill>
                          <a:latin typeface="Calibri"/>
                        </a:rPr>
                        <a:t>Cross-Sell (FD)</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Report</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CTBR-1366</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21-Dec-24</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000000"/>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172b4d"/>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92d050"/>
                    </a:solidFill>
                  </a:tcPr>
                </a:tc>
              </a:tr>
              <a:tr h="186480">
                <a:tc>
                  <a:txBody>
                    <a:bodyPr lIns="720" rIns="720" anchor="ctr">
                      <a:noAutofit/>
                    </a:bodyPr>
                    <a:p>
                      <a:pPr algn="ctr">
                        <a:lnSpc>
                          <a:spcPct val="100000"/>
                        </a:lnSpc>
                      </a:pPr>
                      <a:r>
                        <a:rPr b="0" lang="en-IN" sz="800" spc="-1" strike="noStrike">
                          <a:solidFill>
                            <a:srgbClr val="000000"/>
                          </a:solidFill>
                          <a:latin typeface="Calibri"/>
                        </a:rPr>
                        <a:t>25</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1" lang="en-US" sz="800" spc="-1" strike="noStrike">
                          <a:solidFill>
                            <a:srgbClr val="172b4d"/>
                          </a:solidFill>
                          <a:latin typeface="Calibri"/>
                        </a:rPr>
                        <a:t>Description</a:t>
                      </a:r>
                      <a:br>
                        <a:rPr sz="800"/>
                      </a:br>
                      <a:r>
                        <a:rPr b="1" lang="en-US" sz="800" spc="-1" strike="noStrike">
                          <a:solidFill>
                            <a:srgbClr val="172b4d"/>
                          </a:solidFill>
                          <a:latin typeface="Calibri"/>
                        </a:rPr>
                        <a:t>PT | CUSTOMER ONBOARDING | IP assignment pending for POD </a:t>
                      </a:r>
                      <a:br>
                        <a:rPr sz="800"/>
                      </a:br>
                      <a:r>
                        <a:rPr b="1" lang="en-US" sz="800" spc="-1" strike="noStrike">
                          <a:solidFill>
                            <a:srgbClr val="172b4d"/>
                          </a:solidFill>
                          <a:latin typeface="Calibri"/>
                        </a:rPr>
                        <a:t>Expected Response - User should be able to successfully run the DOPS scenario</a:t>
                      </a:r>
                      <a:br>
                        <a:rPr sz="800"/>
                      </a:br>
                      <a:r>
                        <a:rPr b="1" lang="en-US" sz="800" spc="-1" strike="noStrike">
                          <a:solidFill>
                            <a:srgbClr val="172b4d"/>
                          </a:solidFill>
                          <a:latin typeface="Calibri"/>
                        </a:rPr>
                        <a:t>Following are the details of an error: </a:t>
                      </a:r>
                      <a:br>
                        <a:rPr sz="800"/>
                      </a:br>
                      <a:r>
                        <a:rPr b="1" lang="en-US" sz="800" spc="-1" strike="noStrike">
                          <a:solidFill>
                            <a:srgbClr val="172b4d"/>
                          </a:solidFill>
                          <a:latin typeface="Calibri"/>
                        </a:rPr>
                        <a:t>IP assignment pending due to the IP range not available.</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Report</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CTBR-1388</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0" lang="en-IN" sz="800" spc="-1" strike="noStrike">
                        <a:solidFill>
                          <a:srgbClr val="000000"/>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000000"/>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172b4d"/>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92d050"/>
                    </a:solidFill>
                  </a:tcPr>
                </a:tc>
              </a:tr>
              <a:tr h="209520">
                <a:tc>
                  <a:txBody>
                    <a:bodyPr lIns="720" rIns="720" anchor="t">
                      <a:noAutofit/>
                    </a:bodyPr>
                    <a:p>
                      <a:pPr algn="ctr">
                        <a:lnSpc>
                          <a:spcPct val="100000"/>
                        </a:lnSpc>
                      </a:pPr>
                      <a:r>
                        <a:rPr b="0" lang="en-IN" sz="800" spc="-1" strike="noStrike">
                          <a:solidFill>
                            <a:srgbClr val="000000"/>
                          </a:solidFill>
                          <a:latin typeface="Calibri"/>
                        </a:rPr>
                        <a:t>26</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pPr>
                        <a:lnSpc>
                          <a:spcPct val="100000"/>
                        </a:lnSpc>
                      </a:pPr>
                      <a:r>
                        <a:rPr b="1" lang="en-US" sz="800" spc="-1" strike="noStrike">
                          <a:solidFill>
                            <a:srgbClr val="172b4d"/>
                          </a:solidFill>
                          <a:latin typeface="Calibri"/>
                        </a:rPr>
                        <a:t>PT | AU CUSTOMER ONBOARDING | Connection refused to Dbes service during 400 users run</a:t>
                      </a:r>
                      <a:br>
                        <a:rPr sz="800"/>
                      </a:br>
                      <a:r>
                        <a:rPr b="1" lang="en-US" sz="800" spc="-1" strike="noStrike">
                          <a:solidFill>
                            <a:srgbClr val="172b4d"/>
                          </a:solidFill>
                          <a:latin typeface="Calibri"/>
                        </a:rPr>
                        <a:t>Expected Response - User should be able to successfully run the DOPS and COPS scenario</a:t>
                      </a:r>
                      <a:br>
                        <a:rPr sz="800"/>
                      </a:br>
                      <a:r>
                        <a:rPr b="1" lang="en-US" sz="800" spc="-1" strike="noStrike">
                          <a:solidFill>
                            <a:srgbClr val="172b4d"/>
                          </a:solidFill>
                          <a:latin typeface="Calibri"/>
                        </a:rPr>
                        <a:t>Following are the details of an error: </a:t>
                      </a:r>
                      <a:br>
                        <a:rPr sz="800"/>
                      </a:br>
                      <a:r>
                        <a:rPr b="1" lang="en-US" sz="800" spc="-1" strike="noStrike">
                          <a:solidFill>
                            <a:srgbClr val="172b4d"/>
                          </a:solidFill>
                          <a:latin typeface="Calibri"/>
                        </a:rPr>
                        <a:t>Connection to Dbes service is refused for multiple API's</a:t>
                      </a:r>
                      <a:endParaRPr b="0" lang="en-IN" sz="800" spc="-1" strike="noStrike">
                        <a:solidFill>
                          <a:srgbClr val="000000"/>
                        </a:solidFill>
                        <a:latin typeface="Arial"/>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0" lang="en-IN" sz="800" spc="-1" strike="noStrike">
                          <a:solidFill>
                            <a:srgbClr val="000000"/>
                          </a:solidFill>
                          <a:latin typeface="Calibri"/>
                        </a:rPr>
                        <a:t>Report</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CTBR-1389</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endParaRPr b="0" lang="en-IN" sz="800" spc="-1" strike="noStrike">
                        <a:solidFill>
                          <a:srgbClr val="000000"/>
                        </a:solidFill>
                        <a:latin typeface="Calibri"/>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000000"/>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t">
                      <a:noAutofit/>
                    </a:bodyPr>
                    <a:p>
                      <a:endParaRPr b="0" lang="en-IN" sz="800" spc="-1" strike="noStrike">
                        <a:solidFill>
                          <a:srgbClr val="172b4d"/>
                        </a:solidFill>
                        <a:latin typeface="Calibri"/>
                      </a:endParaRPr>
                    </a:p>
                  </a:txBody>
                  <a:tcPr anchor="t" marL="720" marR="7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20" rIns="720" anchor="ctr">
                      <a:noAutofit/>
                    </a:bodyPr>
                    <a:p>
                      <a:pPr algn="ctr">
                        <a:lnSpc>
                          <a:spcPct val="100000"/>
                        </a:lnSpc>
                      </a:pPr>
                      <a:r>
                        <a:rPr b="1" lang="en-IN" sz="800" spc="-1" strike="noStrike">
                          <a:solidFill>
                            <a:srgbClr val="000000"/>
                          </a:solidFill>
                          <a:latin typeface="Calibri"/>
                        </a:rPr>
                        <a:t>Closed</a:t>
                      </a:r>
                      <a:endParaRPr b="0" lang="en-IN" sz="800" spc="-1" strike="noStrike">
                        <a:solidFill>
                          <a:srgbClr val="000000"/>
                        </a:solidFill>
                        <a:latin typeface="Arial"/>
                      </a:endParaRPr>
                    </a:p>
                  </a:txBody>
                  <a:tcPr anchor="ctr" marL="720" marR="720">
                    <a:lnL w="6480">
                      <a:solidFill>
                        <a:srgbClr val="000000"/>
                      </a:solidFill>
                      <a:prstDash val="solid"/>
                    </a:lnL>
                    <a:lnR w="6480">
                      <a:solidFill>
                        <a:srgbClr val="000000"/>
                      </a:solidFill>
                      <a:prstDash val="solid"/>
                    </a:lnR>
                    <a:lnT w="6480">
                      <a:solidFill>
                        <a:srgbClr val="000000"/>
                      </a:solidFill>
                      <a:prstDash val="solid"/>
                    </a:lnT>
                    <a:lnB w="12240">
                      <a:noFill/>
                      <a:prstDash val="solid"/>
                    </a:lnB>
                    <a:solidFill>
                      <a:srgbClr val="92d050"/>
                    </a:solidFill>
                  </a:tcPr>
                </a:tc>
              </a:tr>
            </a:tbl>
          </a:graphicData>
        </a:graphic>
      </p:graphicFrame>
    </p:spTree>
  </p:cSld>
  <p:transition spd="med">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71"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72"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73"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74" name="PlaceHolder 1"/>
          <p:cNvSpPr>
            <a:spLocks noGrp="1"/>
          </p:cNvSpPr>
          <p:nvPr>
            <p:ph/>
          </p:nvPr>
        </p:nvSpPr>
        <p:spPr>
          <a:xfrm>
            <a:off x="2684520" y="246600"/>
            <a:ext cx="6640920" cy="705240"/>
          </a:xfrm>
          <a:prstGeom prst="rect">
            <a:avLst/>
          </a:prstGeom>
          <a:noFill/>
          <a:ln w="0">
            <a:noFill/>
          </a:ln>
        </p:spPr>
        <p:txBody>
          <a:bodyPr numCol="1" spcCol="0" lIns="90000" rIns="90000" tIns="45000" bIns="45000" anchor="ctr">
            <a:normAutofit fontScale="74000"/>
          </a:bodyPr>
          <a:p>
            <a:pPr indent="0" algn="ctr">
              <a:lnSpc>
                <a:spcPct val="100000"/>
              </a:lnSpc>
              <a:buNone/>
              <a:tabLst>
                <a:tab algn="l" pos="0"/>
              </a:tabLst>
            </a:pPr>
            <a:r>
              <a:rPr b="1" lang="en-US" sz="3600" spc="-1" strike="noStrike">
                <a:solidFill>
                  <a:srgbClr val="292663"/>
                </a:solidFill>
                <a:latin typeface="Filson Pro Medium"/>
              </a:rPr>
              <a:t>Overall Project Status - Updated</a:t>
            </a:r>
            <a:endParaRPr b="0" lang="en-IN" sz="3600" spc="-1" strike="noStrike">
              <a:solidFill>
                <a:srgbClr val="000000"/>
              </a:solidFill>
              <a:latin typeface="Arial"/>
            </a:endParaRPr>
          </a:p>
        </p:txBody>
      </p:sp>
      <p:graphicFrame>
        <p:nvGraphicFramePr>
          <p:cNvPr id="375" name="Table 1"/>
          <p:cNvGraphicFramePr/>
          <p:nvPr/>
        </p:nvGraphicFramePr>
        <p:xfrm>
          <a:off x="747720" y="1077480"/>
          <a:ext cx="10515240" cy="2763720"/>
        </p:xfrm>
        <a:graphic>
          <a:graphicData uri="http://schemas.openxmlformats.org/drawingml/2006/table">
            <a:tbl>
              <a:tblPr/>
              <a:tblGrid>
                <a:gridCol w="264132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149040"/>
                <a:gridCol w="256680"/>
                <a:gridCol w="248400"/>
                <a:gridCol w="256680"/>
                <a:gridCol w="339480"/>
                <a:gridCol w="256680"/>
                <a:gridCol w="256680"/>
                <a:gridCol w="149040"/>
                <a:gridCol w="149040"/>
                <a:gridCol w="149040"/>
                <a:gridCol w="149040"/>
                <a:gridCol w="149040"/>
                <a:gridCol w="149040"/>
                <a:gridCol w="149040"/>
              </a:tblGrid>
              <a:tr h="180360">
                <a:tc rowSpan="2">
                  <a:txBody>
                    <a:bodyPr lIns="7920" rIns="7920" anchor="ctr">
                      <a:noAutofit/>
                    </a:bodyPr>
                    <a:p>
                      <a:pPr algn="ctr">
                        <a:lnSpc>
                          <a:spcPct val="100000"/>
                        </a:lnSpc>
                      </a:pPr>
                      <a:r>
                        <a:rPr b="1" lang="en-IN" sz="900" spc="-1" strike="noStrike">
                          <a:solidFill>
                            <a:srgbClr val="ffffff"/>
                          </a:solidFill>
                          <a:latin typeface="Calibri"/>
                        </a:rPr>
                        <a:t>Activities</a:t>
                      </a:r>
                      <a:endParaRPr b="0" lang="en-IN" sz="900" spc="-1" strike="noStrike">
                        <a:solidFill>
                          <a:srgbClr val="ffffff"/>
                        </a:solidFill>
                        <a:latin typeface="Arial"/>
                      </a:endParaRPr>
                    </a:p>
                  </a:txBody>
                  <a:tcPr anchor="ctr"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gridSpan="5">
                  <a:txBody>
                    <a:bodyPr lIns="7920" rIns="7920" anchor="b">
                      <a:noAutofit/>
                    </a:bodyPr>
                    <a:p>
                      <a:pPr algn="ctr">
                        <a:lnSpc>
                          <a:spcPct val="100000"/>
                        </a:lnSpc>
                      </a:pPr>
                      <a:r>
                        <a:rPr b="1" lang="en-IN" sz="900" spc="-1" strike="noStrike">
                          <a:solidFill>
                            <a:srgbClr val="ffffff"/>
                          </a:solidFill>
                          <a:latin typeface="Calibri"/>
                        </a:rPr>
                        <a:t>WK1</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7920" rIns="7920" anchor="b">
                      <a:noAutofit/>
                    </a:bodyPr>
                    <a:p>
                      <a:pPr algn="ctr">
                        <a:lnSpc>
                          <a:spcPct val="100000"/>
                        </a:lnSpc>
                      </a:pPr>
                      <a:r>
                        <a:rPr b="1" lang="en-IN" sz="900" spc="-1" strike="noStrike">
                          <a:solidFill>
                            <a:srgbClr val="ffffff"/>
                          </a:solidFill>
                          <a:latin typeface="Calibri"/>
                        </a:rPr>
                        <a:t>WK2</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7920" rIns="7920" anchor="b">
                      <a:noAutofit/>
                    </a:bodyPr>
                    <a:p>
                      <a:pPr algn="ctr">
                        <a:lnSpc>
                          <a:spcPct val="100000"/>
                        </a:lnSpc>
                      </a:pPr>
                      <a:r>
                        <a:rPr b="1" lang="en-IN" sz="900" spc="-1" strike="noStrike">
                          <a:solidFill>
                            <a:srgbClr val="ffffff"/>
                          </a:solidFill>
                          <a:latin typeface="Calibri"/>
                        </a:rPr>
                        <a:t>WK3</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7920" rIns="7920" anchor="b">
                      <a:noAutofit/>
                    </a:bodyPr>
                    <a:p>
                      <a:pPr algn="ctr">
                        <a:lnSpc>
                          <a:spcPct val="100000"/>
                        </a:lnSpc>
                      </a:pPr>
                      <a:r>
                        <a:rPr b="1" lang="en-IN" sz="900" spc="-1" strike="noStrike">
                          <a:solidFill>
                            <a:srgbClr val="ffffff"/>
                          </a:solidFill>
                          <a:latin typeface="Calibri"/>
                        </a:rPr>
                        <a:t>WK4</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7920" rIns="7920" anchor="b">
                      <a:noAutofit/>
                    </a:bodyPr>
                    <a:p>
                      <a:pPr algn="ctr">
                        <a:lnSpc>
                          <a:spcPct val="100000"/>
                        </a:lnSpc>
                      </a:pPr>
                      <a:r>
                        <a:rPr b="1" lang="en-IN" sz="900" spc="-1" strike="noStrike">
                          <a:solidFill>
                            <a:srgbClr val="ffffff"/>
                          </a:solidFill>
                          <a:latin typeface="Calibri"/>
                        </a:rPr>
                        <a:t>WK5</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7920" rIns="7920" anchor="b">
                      <a:noAutofit/>
                    </a:bodyPr>
                    <a:p>
                      <a:pPr algn="ctr">
                        <a:lnSpc>
                          <a:spcPct val="100000"/>
                        </a:lnSpc>
                      </a:pPr>
                      <a:r>
                        <a:rPr b="1" lang="en-IN" sz="900" spc="-1" strike="noStrike">
                          <a:solidFill>
                            <a:srgbClr val="ffffff"/>
                          </a:solidFill>
                          <a:latin typeface="Calibri"/>
                        </a:rPr>
                        <a:t>WK6</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7920" rIns="7920" anchor="b">
                      <a:noAutofit/>
                    </a:bodyPr>
                    <a:p>
                      <a:pPr algn="ctr">
                        <a:lnSpc>
                          <a:spcPct val="100000"/>
                        </a:lnSpc>
                      </a:pPr>
                      <a:r>
                        <a:rPr b="1" lang="en-IN" sz="900" spc="-1" strike="noStrike">
                          <a:solidFill>
                            <a:srgbClr val="ffffff"/>
                          </a:solidFill>
                          <a:latin typeface="Calibri"/>
                        </a:rPr>
                        <a:t>WK7</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12240">
                      <a:no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7920" rIns="7920" anchor="b">
                      <a:noAutofit/>
                    </a:bodyPr>
                    <a:p>
                      <a:pPr algn="ctr">
                        <a:lnSpc>
                          <a:spcPct val="100000"/>
                        </a:lnSpc>
                      </a:pPr>
                      <a:r>
                        <a:rPr b="1" lang="en-IN" sz="900" spc="-1" strike="noStrike">
                          <a:solidFill>
                            <a:srgbClr val="ffffff"/>
                          </a:solidFill>
                          <a:latin typeface="Calibri"/>
                        </a:rPr>
                        <a:t>WK8</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7920" rIns="7920" anchor="b">
                      <a:noAutofit/>
                    </a:bodyPr>
                    <a:p>
                      <a:pPr algn="ctr">
                        <a:lnSpc>
                          <a:spcPct val="100000"/>
                        </a:lnSpc>
                      </a:pPr>
                      <a:r>
                        <a:rPr b="1" lang="en-IN" sz="900" spc="-1" strike="noStrike">
                          <a:solidFill>
                            <a:srgbClr val="ffffff"/>
                          </a:solidFill>
                          <a:latin typeface="Calibri"/>
                        </a:rPr>
                        <a:t>WK9</a:t>
                      </a:r>
                      <a:endParaRPr b="0" lang="en-IN" sz="9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3">
                  <a:txBody>
                    <a:bodyPr lIns="7920" rIns="7920" anchor="b">
                      <a:noAutofit/>
                    </a:bodyPr>
                    <a:p>
                      <a:pPr algn="ctr">
                        <a:lnSpc>
                          <a:spcPct val="100000"/>
                        </a:lnSpc>
                      </a:pPr>
                      <a:r>
                        <a:rPr b="1" lang="en-IN" sz="900" spc="-1" strike="noStrike">
                          <a:solidFill>
                            <a:srgbClr val="ffffff"/>
                          </a:solidFill>
                          <a:latin typeface="Calibri"/>
                        </a:rPr>
                        <a:t>WK10</a:t>
                      </a:r>
                      <a:endParaRPr b="0" lang="en-IN" sz="900" spc="-1" strike="noStrike">
                        <a:solidFill>
                          <a:srgbClr val="ffffff"/>
                        </a:solidFill>
                        <a:latin typeface="Arial"/>
                      </a:endParaRPr>
                    </a:p>
                  </a:txBody>
                  <a:tcPr anchor="b" marL="7920" marR="7920">
                    <a:lnL w="6480">
                      <a:solidFill>
                        <a:srgbClr val="000000"/>
                      </a:solidFill>
                      <a:prstDash val="solid"/>
                    </a:lnL>
                    <a:lnR w="12240">
                      <a:noFill/>
                      <a:prstDash val="solid"/>
                    </a:lnR>
                    <a:lnT w="12240">
                      <a:noFill/>
                      <a:prstDash val="solid"/>
                    </a:lnT>
                    <a:lnB w="6480">
                      <a:solidFill>
                        <a:srgbClr val="000000"/>
                      </a:solidFill>
                      <a:prstDash val="solid"/>
                    </a:lnB>
                    <a:solidFill>
                      <a:srgbClr val="00206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01772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7920" rIns="7920" anchor="b">
                      <a:noAutofit/>
                    </a:bodyPr>
                    <a:p>
                      <a:pPr algn="ctr">
                        <a:lnSpc>
                          <a:spcPct val="100000"/>
                        </a:lnSpc>
                      </a:pPr>
                      <a:r>
                        <a:rPr b="1" lang="en-IN" sz="700" spc="-1" strike="noStrike">
                          <a:solidFill>
                            <a:srgbClr val="ffffff"/>
                          </a:solidFill>
                          <a:latin typeface="Calibri"/>
                        </a:rPr>
                        <a:t>4-Nov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5-Nov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6-Nov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7-Nov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8-Nov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11-Nov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12-Nov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13-Nov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14-Nov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000000"/>
                          </a:solidFill>
                          <a:latin typeface="Calibri"/>
                        </a:rPr>
                        <a:t>11/15/2024 (Weekly Off)</a:t>
                      </a:r>
                      <a:endParaRPr b="0" lang="en-IN" sz="7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d9d9d9"/>
                    </a:solidFill>
                  </a:tcPr>
                </a:tc>
                <a:tc>
                  <a:txBody>
                    <a:bodyPr lIns="7920" rIns="7920" anchor="b">
                      <a:noAutofit/>
                    </a:bodyPr>
                    <a:p>
                      <a:pPr algn="ctr">
                        <a:lnSpc>
                          <a:spcPct val="100000"/>
                        </a:lnSpc>
                      </a:pPr>
                      <a:r>
                        <a:rPr b="1" lang="en-IN" sz="700" spc="-1" strike="noStrike">
                          <a:solidFill>
                            <a:srgbClr val="ffffff"/>
                          </a:solidFill>
                          <a:latin typeface="Calibri"/>
                        </a:rPr>
                        <a:t>18-Nov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19-Nov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20-Nov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21-Nov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22-Nov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25-Nov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26-Nov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27-Nov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28-Nov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29-Nov</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3-Dec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4-Dec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5-Dec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6-Dec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9-Dec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10-Dec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11-Dec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12-Dec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13-Dec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16-Dec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17-Dec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18-Dec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19-Dec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20-Dec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23-Dec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24-Dec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000000"/>
                          </a:solidFill>
                          <a:latin typeface="Calibri"/>
                        </a:rPr>
                        <a:t>11/15/2024 (Weekly Off)</a:t>
                      </a:r>
                      <a:endParaRPr b="0" lang="en-IN" sz="7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d9d9d9"/>
                    </a:solidFill>
                  </a:tcPr>
                </a:tc>
                <a:tc>
                  <a:txBody>
                    <a:bodyPr lIns="7920" rIns="7920" anchor="b">
                      <a:noAutofit/>
                    </a:bodyPr>
                    <a:p>
                      <a:pPr algn="ctr">
                        <a:lnSpc>
                          <a:spcPct val="100000"/>
                        </a:lnSpc>
                      </a:pPr>
                      <a:r>
                        <a:rPr b="1" lang="en-IN" sz="700" spc="-1" strike="noStrike">
                          <a:solidFill>
                            <a:srgbClr val="ffffff"/>
                          </a:solidFill>
                          <a:latin typeface="Calibri"/>
                        </a:rPr>
                        <a:t>26-Dec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27-Dec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30-Dec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31-Dec</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000000"/>
                          </a:solidFill>
                          <a:latin typeface="Calibri"/>
                        </a:rPr>
                        <a:t>11/15/2024 (Weekly Off)</a:t>
                      </a:r>
                      <a:endParaRPr b="0" lang="en-IN" sz="7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d9d9d9"/>
                    </a:solidFill>
                  </a:tcPr>
                </a:tc>
                <a:tc>
                  <a:txBody>
                    <a:bodyPr lIns="7920" rIns="7920" anchor="b">
                      <a:noAutofit/>
                    </a:bodyPr>
                    <a:p>
                      <a:pPr algn="ctr">
                        <a:lnSpc>
                          <a:spcPct val="100000"/>
                        </a:lnSpc>
                      </a:pPr>
                      <a:r>
                        <a:rPr b="1" lang="en-IN" sz="700" spc="-1" strike="noStrike">
                          <a:solidFill>
                            <a:srgbClr val="ffffff"/>
                          </a:solidFill>
                          <a:latin typeface="Calibri"/>
                        </a:rPr>
                        <a:t>2-Jan</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3-Jan</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6-Jan</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7-Jan</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c>
                  <a:txBody>
                    <a:bodyPr lIns="7920" rIns="7920" anchor="b">
                      <a:noAutofit/>
                    </a:bodyPr>
                    <a:p>
                      <a:pPr algn="ctr">
                        <a:lnSpc>
                          <a:spcPct val="100000"/>
                        </a:lnSpc>
                      </a:pPr>
                      <a:r>
                        <a:rPr b="1" lang="en-IN" sz="700" spc="-1" strike="noStrike">
                          <a:solidFill>
                            <a:srgbClr val="ffffff"/>
                          </a:solidFill>
                          <a:latin typeface="Calibri"/>
                        </a:rPr>
                        <a:t>8-Jan</a:t>
                      </a:r>
                      <a:endParaRPr b="0" lang="en-IN" sz="700" spc="-1" strike="noStrike">
                        <a:solidFill>
                          <a:srgbClr val="ffffff"/>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2060"/>
                    </a:solidFill>
                  </a:tcPr>
                </a:tc>
              </a:tr>
              <a:tr h="193320">
                <a:tc>
                  <a:txBody>
                    <a:bodyPr lIns="7920" rIns="7920" anchor="b">
                      <a:noAutofit/>
                    </a:bodyPr>
                    <a:p>
                      <a:pPr>
                        <a:lnSpc>
                          <a:spcPct val="100000"/>
                        </a:lnSpc>
                      </a:pPr>
                      <a:r>
                        <a:rPr b="0" lang="en-IN" sz="900" spc="-1" strike="noStrike">
                          <a:solidFill>
                            <a:srgbClr val="000000"/>
                          </a:solidFill>
                          <a:latin typeface="Calibri"/>
                        </a:rPr>
                        <a:t>Requirement Gathering</a:t>
                      </a:r>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ff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ff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ff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ff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ff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00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93320">
                <a:tc>
                  <a:txBody>
                    <a:bodyPr lIns="7920" rIns="7920" anchor="b">
                      <a:noAutofit/>
                    </a:bodyPr>
                    <a:p>
                      <a:pPr>
                        <a:lnSpc>
                          <a:spcPct val="100000"/>
                        </a:lnSpc>
                      </a:pPr>
                      <a:r>
                        <a:rPr b="0" lang="en-US" sz="900" spc="-1" strike="noStrike">
                          <a:solidFill>
                            <a:srgbClr val="000000"/>
                          </a:solidFill>
                          <a:latin typeface="Calibri"/>
                        </a:rPr>
                        <a:t>Scripting, Parametrization, Reviews &amp; Test Data Creation</a:t>
                      </a:r>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00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00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548235"/>
                      </a:bgClr>
                    </a:patt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93320">
                <a:tc>
                  <a:txBody>
                    <a:bodyPr lIns="7920" rIns="7920" anchor="b">
                      <a:noAutofit/>
                    </a:bodyPr>
                    <a:p>
                      <a:pPr>
                        <a:lnSpc>
                          <a:spcPct val="100000"/>
                        </a:lnSpc>
                      </a:pPr>
                      <a:r>
                        <a:rPr b="0" lang="en-US" sz="900" spc="-1" strike="noStrike">
                          <a:solidFill>
                            <a:srgbClr val="000000"/>
                          </a:solidFill>
                          <a:latin typeface="Calibri"/>
                        </a:rPr>
                        <a:t>Isolation Test Runs – Mobile and API</a:t>
                      </a:r>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00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00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00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ff0000"/>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a6a6a6"/>
                      </a:bgClr>
                    </a:patt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93320">
                <a:tc>
                  <a:txBody>
                    <a:bodyPr lIns="7920" rIns="7920" anchor="b">
                      <a:noAutofit/>
                    </a:bodyPr>
                    <a:p>
                      <a:pPr>
                        <a:lnSpc>
                          <a:spcPct val="100000"/>
                        </a:lnSpc>
                      </a:pPr>
                      <a:r>
                        <a:rPr b="0" lang="en-IN" sz="900" spc="-1" strike="noStrike">
                          <a:solidFill>
                            <a:srgbClr val="000000"/>
                          </a:solidFill>
                          <a:latin typeface="Calibri"/>
                        </a:rPr>
                        <a:t>Round of Tests </a:t>
                      </a:r>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30549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30549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305496"/>
                      </a:bgClr>
                    </a:patt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30549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30549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305496"/>
                      </a:bgClr>
                    </a:patt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pattFill prst="ltUpDiag">
                      <a:fgClr>
                        <a:srgbClr val="000000"/>
                      </a:fgClr>
                      <a:bgClr>
                        <a:srgbClr val="305496"/>
                      </a:bgClr>
                    </a:patt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93320">
                <a:tc>
                  <a:txBody>
                    <a:bodyPr lIns="7920" rIns="7920" anchor="b">
                      <a:noAutofit/>
                    </a:bodyPr>
                    <a:p>
                      <a:pPr>
                        <a:lnSpc>
                          <a:spcPct val="100000"/>
                        </a:lnSpc>
                      </a:pPr>
                      <a:r>
                        <a:rPr b="0" lang="en-IN" sz="900" spc="-1" strike="noStrike">
                          <a:solidFill>
                            <a:srgbClr val="000000"/>
                          </a:solidFill>
                          <a:latin typeface="Calibri"/>
                        </a:rPr>
                        <a:t>Mis Tests</a:t>
                      </a:r>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ffcc"/>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ffcc"/>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ffcc"/>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ffcc"/>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ffcc"/>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00ffcc"/>
                    </a:solid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r>
              <a:tr h="193320">
                <a:tc>
                  <a:txBody>
                    <a:bodyPr lIns="7920" rIns="7920" anchor="b">
                      <a:noAutofit/>
                    </a:bodyPr>
                    <a:p>
                      <a:pPr>
                        <a:lnSpc>
                          <a:spcPct val="100000"/>
                        </a:lnSpc>
                      </a:pPr>
                      <a:r>
                        <a:rPr b="0" lang="en-IN" sz="900" spc="-1" strike="noStrike">
                          <a:solidFill>
                            <a:srgbClr val="000000"/>
                          </a:solidFill>
                          <a:latin typeface="Calibri"/>
                        </a:rPr>
                        <a:t>Soak Tests</a:t>
                      </a:r>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ffffff"/>
                    </a:solid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333f50"/>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333f50"/>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333f50"/>
                    </a:solidFill>
                  </a:tcPr>
                </a:tc>
              </a:tr>
              <a:tr h="193320">
                <a:tc>
                  <a:txBody>
                    <a:bodyPr lIns="7920" rIns="7920" anchor="b">
                      <a:noAutofit/>
                    </a:bodyPr>
                    <a:p>
                      <a:pPr>
                        <a:lnSpc>
                          <a:spcPct val="100000"/>
                        </a:lnSpc>
                      </a:pPr>
                      <a:r>
                        <a:rPr b="0" lang="en-IN" sz="900" spc="-1" strike="noStrike">
                          <a:solidFill>
                            <a:srgbClr val="000000"/>
                          </a:solidFill>
                          <a:latin typeface="Calibri"/>
                        </a:rPr>
                        <a:t>Reporting and Analysis</a:t>
                      </a:r>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1000" spc="-1" strike="noStrike">
                        <a:solidFill>
                          <a:srgbClr val="000000"/>
                        </a:solidFill>
                        <a:latin typeface="Calibri"/>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no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c>
                  <a:txBody>
                    <a:bodyPr lIns="7920" rIns="7920" anchor="b">
                      <a:noAutofit/>
                    </a:bodyPr>
                    <a:p>
                      <a:endParaRPr b="0" lang="en-IN" sz="900" spc="-1" strike="noStrike">
                        <a:solidFill>
                          <a:srgbClr val="000000"/>
                        </a:solidFill>
                        <a:latin typeface="Arial"/>
                      </a:endParaRPr>
                    </a:p>
                  </a:txBody>
                  <a:tcPr anchor="b" marL="7920" marR="7920">
                    <a:lnL w="6480">
                      <a:solidFill>
                        <a:srgbClr val="000000"/>
                      </a:solidFill>
                      <a:prstDash val="solid"/>
                    </a:lnL>
                    <a:lnR w="6480">
                      <a:solidFill>
                        <a:srgbClr val="000000"/>
                      </a:solidFill>
                      <a:prstDash val="solid"/>
                    </a:lnR>
                    <a:lnT w="6480">
                      <a:solidFill>
                        <a:srgbClr val="000000"/>
                      </a:solidFill>
                      <a:prstDash val="solid"/>
                    </a:lnT>
                    <a:lnB w="6480">
                      <a:solidFill>
                        <a:srgbClr val="000000"/>
                      </a:solidFill>
                      <a:prstDash val="solid"/>
                    </a:lnB>
                    <a:solidFill>
                      <a:srgbClr val="203764"/>
                    </a:solidFill>
                  </a:tcPr>
                </a:tc>
              </a:tr>
            </a:tbl>
          </a:graphicData>
        </a:graphic>
      </p:graphicFrame>
    </p:spTree>
  </p:cSld>
  <p:transition spd="med">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6" name="Picture Placeholder 2" descr=""/>
          <p:cNvPicPr/>
          <p:nvPr/>
        </p:nvPicPr>
        <p:blipFill>
          <a:blip r:embed="rId1"/>
          <a:srcRect l="-669316" t="-457166" r="-669316" b="-457166"/>
          <a:stretch/>
        </p:blipFill>
        <p:spPr>
          <a:xfrm>
            <a:off x="0" y="0"/>
            <a:ext cx="12191040" cy="6856920"/>
          </a:xfrm>
          <a:prstGeom prst="rect">
            <a:avLst/>
          </a:prstGeom>
          <a:ln w="0">
            <a:noFill/>
          </a:ln>
        </p:spPr>
      </p:pic>
      <p:sp>
        <p:nvSpPr>
          <p:cNvPr id="377" name="Rectangle 6"/>
          <p:cNvSpPr/>
          <p:nvPr/>
        </p:nvSpPr>
        <p:spPr>
          <a:xfrm>
            <a:off x="0" y="0"/>
            <a:ext cx="12191040" cy="6856920"/>
          </a:xfrm>
          <a:prstGeom prst="rect">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D" sz="1800" spc="-1" strike="noStrike">
              <a:solidFill>
                <a:schemeClr val="lt1"/>
              </a:solidFill>
              <a:latin typeface="Filson Pro Regular"/>
              <a:ea typeface="DejaVu Sans"/>
            </a:endParaRPr>
          </a:p>
        </p:txBody>
      </p:sp>
      <p:sp>
        <p:nvSpPr>
          <p:cNvPr id="378"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9525">
            <a:solidFill>
              <a:srgbClr val="fddba3"/>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79"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noFill/>
          <a:ln w="9525">
            <a:solidFill>
              <a:srgbClr val="fddba3"/>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80"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noFill/>
          <a:ln w="9525">
            <a:solidFill>
              <a:srgbClr val="fddba3"/>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81"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noFill/>
          <a:ln w="9525">
            <a:solidFill>
              <a:srgbClr val="fddba3"/>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382" name="TextBox 11"/>
          <p:cNvSpPr/>
          <p:nvPr/>
        </p:nvSpPr>
        <p:spPr>
          <a:xfrm>
            <a:off x="2884320" y="2874960"/>
            <a:ext cx="6422040" cy="10951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6600" spc="-1" strike="noStrike">
                <a:solidFill>
                  <a:srgbClr val="ffffff"/>
                </a:solidFill>
                <a:latin typeface="Filson Pro Medium"/>
                <a:ea typeface="DejaVu Sans"/>
              </a:rPr>
              <a:t>THANK YOU</a:t>
            </a:r>
            <a:endParaRPr b="0" lang="en-IN" sz="6600" spc="-1" strike="noStrike">
              <a:solidFill>
                <a:srgbClr val="000000"/>
              </a:solidFill>
              <a:latin typeface="Arial"/>
            </a:endParaRPr>
          </a:p>
        </p:txBody>
      </p:sp>
      <p:sp>
        <p:nvSpPr>
          <p:cNvPr id="383" name="TextBox 28"/>
          <p:cNvSpPr/>
          <p:nvPr/>
        </p:nvSpPr>
        <p:spPr>
          <a:xfrm>
            <a:off x="4308480" y="4129200"/>
            <a:ext cx="3574080" cy="63684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pPr>
            <a:r>
              <a:rPr b="0" lang="en-US" sz="1200" spc="-1" strike="noStrike">
                <a:solidFill>
                  <a:srgbClr val="002060"/>
                </a:solidFill>
                <a:latin typeface="Filson Pro Book"/>
                <a:ea typeface="DejaVu Sans"/>
              </a:rPr>
              <a:t>A wonderful serenity has taken possession of my entire soul</a:t>
            </a:r>
            <a:endParaRPr b="0" lang="en-IN" sz="1200" spc="-1" strike="noStrike">
              <a:solidFill>
                <a:srgbClr val="000000"/>
              </a:solidFill>
              <a:latin typeface="Arial"/>
            </a:endParaRPr>
          </a:p>
        </p:txBody>
      </p:sp>
      <p:pic>
        <p:nvPicPr>
          <p:cNvPr id="384" name="Picture 29" descr=""/>
          <p:cNvPicPr/>
          <p:nvPr/>
        </p:nvPicPr>
        <p:blipFill>
          <a:blip r:embed="rId2"/>
          <a:stretch/>
        </p:blipFill>
        <p:spPr>
          <a:xfrm>
            <a:off x="4902120" y="2158920"/>
            <a:ext cx="2386440" cy="714960"/>
          </a:xfrm>
          <a:prstGeom prst="rect">
            <a:avLst/>
          </a:prstGeom>
          <a:ln w="0">
            <a:noFill/>
          </a:ln>
        </p:spPr>
      </p:pic>
      <p:sp>
        <p:nvSpPr>
          <p:cNvPr id="385" name="TextBox 30"/>
          <p:cNvSpPr/>
          <p:nvPr/>
        </p:nvSpPr>
        <p:spPr>
          <a:xfrm>
            <a:off x="10404360" y="6305400"/>
            <a:ext cx="1491120" cy="6368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0" lang="en-US" sz="1200" spc="-1" strike="noStrike">
                <a:solidFill>
                  <a:srgbClr val="ffffff"/>
                </a:solidFill>
                <a:latin typeface="Filson Pro Book"/>
                <a:ea typeface="DejaVu Sans"/>
              </a:rPr>
              <a:t>QualityKiosk.com</a:t>
            </a:r>
            <a:endParaRPr b="0" lang="en-IN" sz="1200" spc="-1" strike="noStrike">
              <a:solidFill>
                <a:srgbClr val="000000"/>
              </a:solidFill>
              <a:latin typeface="Arial"/>
            </a:endParaRPr>
          </a:p>
        </p:txBody>
      </p:sp>
      <p:sp>
        <p:nvSpPr>
          <p:cNvPr id="386" name="TextBox 31"/>
          <p:cNvSpPr/>
          <p:nvPr/>
        </p:nvSpPr>
        <p:spPr>
          <a:xfrm>
            <a:off x="8140680" y="6305400"/>
            <a:ext cx="1894320" cy="636840"/>
          </a:xfrm>
          <a:prstGeom prst="rect">
            <a:avLst/>
          </a:prstGeom>
          <a:noFill/>
          <a:ln w="0">
            <a:noFill/>
          </a:ln>
        </p:spPr>
        <p:style>
          <a:lnRef idx="0"/>
          <a:fillRef idx="0"/>
          <a:effectRef idx="0"/>
          <a:fontRef idx="minor"/>
        </p:style>
        <p:txBody>
          <a:bodyPr lIns="90000" rIns="90000" tIns="45000" bIns="45000" anchor="t">
            <a:spAutoFit/>
          </a:bodyPr>
          <a:p>
            <a:pPr>
              <a:lnSpc>
                <a:spcPct val="150000"/>
              </a:lnSpc>
            </a:pPr>
            <a:r>
              <a:rPr b="0" lang="en-US" sz="1200" spc="-1" strike="noStrike">
                <a:solidFill>
                  <a:srgbClr val="ffffff"/>
                </a:solidFill>
                <a:latin typeface="Filson Pro Book"/>
                <a:ea typeface="DejaVu Sans"/>
              </a:rPr>
              <a:t>info@qualitykiosk.com</a:t>
            </a:r>
            <a:endParaRPr b="0" lang="en-IN" sz="1200" spc="-1" strike="noStrike">
              <a:solidFill>
                <a:srgbClr val="000000"/>
              </a:solidFill>
              <a:latin typeface="Arial"/>
            </a:endParaRPr>
          </a:p>
        </p:txBody>
      </p:sp>
      <p:sp>
        <p:nvSpPr>
          <p:cNvPr id="387" name="Oval 4"/>
          <p:cNvSpPr/>
          <p:nvPr/>
        </p:nvSpPr>
        <p:spPr>
          <a:xfrm>
            <a:off x="10150560" y="6426360"/>
            <a:ext cx="138600" cy="1386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Filson Pro Regular"/>
              <a:ea typeface="DejaVu Sans"/>
            </a:endParaRPr>
          </a:p>
        </p:txBody>
      </p:sp>
    </p:spTree>
  </p:cSld>
  <p:transition spd="med">
    <p:fade/>
  </p:transition>
  <p:timing>
    <p:tnLst>
      <p:par>
        <p:cTn id="67" dur="indefinite" restart="never" nodeType="tmRoot">
          <p:childTnLst>
            <p:seq>
              <p:cTn id="68" dur="indefinite" nodeType="mainSeq">
                <p:childTnLst>
                  <p:par>
                    <p:cTn id="69" nodeType="clickEffect" fill="hold">
                      <p:stCondLst>
                        <p:cond delay="0"/>
                      </p:stCondLst>
                      <p:childTnLst>
                        <p:par>
                          <p:cTn id="70" nodeType="withEffect" fill="hold">
                            <p:stCondLst>
                              <p:cond delay="0"/>
                            </p:stCondLst>
                            <p:childTnLst>
                              <p:par>
                                <p:cTn id="71" nodeType="withEffect" fill="hold" presetClass="entr" presetID="10">
                                  <p:stCondLst>
                                    <p:cond delay="0"/>
                                  </p:stCondLst>
                                  <p:childTnLst>
                                    <p:set>
                                      <p:cBhvr>
                                        <p:cTn id="72" dur="1" fill="hold">
                                          <p:stCondLst>
                                            <p:cond delay="0"/>
                                          </p:stCondLst>
                                        </p:cTn>
                                        <p:tgtEl>
                                          <p:spTgt spid="382"/>
                                        </p:tgtEl>
                                        <p:attrNameLst>
                                          <p:attrName>style.visibility</p:attrName>
                                        </p:attrNameLst>
                                      </p:cBhvr>
                                      <p:to>
                                        <p:strVal val="visible"/>
                                      </p:to>
                                    </p:set>
                                    <p:animEffect filter="fade" transition="in">
                                      <p:cBhvr additive="repl">
                                        <p:cTn id="73" dur="500"/>
                                        <p:tgtEl>
                                          <p:spTgt spid="382"/>
                                        </p:tgtEl>
                                      </p:cBhvr>
                                    </p:animEffect>
                                  </p:childTnLst>
                                </p:cTn>
                              </p:par>
                              <p:par>
                                <p:cTn id="74" nodeType="withEffect" fill="hold" presetClass="entr" presetID="10">
                                  <p:stCondLst>
                                    <p:cond delay="0"/>
                                  </p:stCondLst>
                                  <p:childTnLst>
                                    <p:set>
                                      <p:cBhvr>
                                        <p:cTn id="75" dur="1" fill="hold">
                                          <p:stCondLst>
                                            <p:cond delay="0"/>
                                          </p:stCondLst>
                                        </p:cTn>
                                        <p:tgtEl>
                                          <p:spTgt spid="383"/>
                                        </p:tgtEl>
                                        <p:attrNameLst>
                                          <p:attrName>style.visibility</p:attrName>
                                        </p:attrNameLst>
                                      </p:cBhvr>
                                      <p:to>
                                        <p:strVal val="visible"/>
                                      </p:to>
                                    </p:set>
                                    <p:animEffect filter="fade" transition="in">
                                      <p:cBhvr additive="repl">
                                        <p:cTn id="76" dur="500"/>
                                        <p:tgtEl>
                                          <p:spTgt spid="383"/>
                                        </p:tgtEl>
                                      </p:cBhvr>
                                    </p:animEffect>
                                  </p:childTnLst>
                                </p:cTn>
                              </p:par>
                              <p:par>
                                <p:cTn id="77" nodeType="withEffect" fill="hold" presetClass="entr" presetID="10">
                                  <p:stCondLst>
                                    <p:cond delay="0"/>
                                  </p:stCondLst>
                                  <p:childTnLst>
                                    <p:set>
                                      <p:cBhvr>
                                        <p:cTn id="78" dur="1" fill="hold">
                                          <p:stCondLst>
                                            <p:cond delay="0"/>
                                          </p:stCondLst>
                                        </p:cTn>
                                        <p:tgtEl>
                                          <p:spTgt spid="385"/>
                                        </p:tgtEl>
                                        <p:attrNameLst>
                                          <p:attrName>style.visibility</p:attrName>
                                        </p:attrNameLst>
                                      </p:cBhvr>
                                      <p:to>
                                        <p:strVal val="visible"/>
                                      </p:to>
                                    </p:set>
                                    <p:animEffect filter="fade" transition="in">
                                      <p:cBhvr additive="repl">
                                        <p:cTn id="79" dur="500"/>
                                        <p:tgtEl>
                                          <p:spTgt spid="385"/>
                                        </p:tgtEl>
                                      </p:cBhvr>
                                    </p:animEffect>
                                  </p:childTnLst>
                                </p:cTn>
                              </p:par>
                              <p:par>
                                <p:cTn id="80" nodeType="withEffect" fill="hold" presetClass="entr" presetID="10">
                                  <p:stCondLst>
                                    <p:cond delay="0"/>
                                  </p:stCondLst>
                                  <p:childTnLst>
                                    <p:set>
                                      <p:cBhvr>
                                        <p:cTn id="81" dur="1" fill="hold">
                                          <p:stCondLst>
                                            <p:cond delay="0"/>
                                          </p:stCondLst>
                                        </p:cTn>
                                        <p:tgtEl>
                                          <p:spTgt spid="386"/>
                                        </p:tgtEl>
                                        <p:attrNameLst>
                                          <p:attrName>style.visibility</p:attrName>
                                        </p:attrNameLst>
                                      </p:cBhvr>
                                      <p:to>
                                        <p:strVal val="visible"/>
                                      </p:to>
                                    </p:set>
                                    <p:animEffect filter="fade" transition="in">
                                      <p:cBhvr additive="repl">
                                        <p:cTn id="82" dur="5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Filson Pro Regular"/>
              <a:ea typeface="DejaVu Sans"/>
            </a:endParaRPr>
          </a:p>
        </p:txBody>
      </p:sp>
      <p:sp>
        <p:nvSpPr>
          <p:cNvPr id="113"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Filson Pro Regular"/>
              <a:ea typeface="DejaVu Sans"/>
            </a:endParaRPr>
          </a:p>
        </p:txBody>
      </p:sp>
      <p:sp>
        <p:nvSpPr>
          <p:cNvPr id="114"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Filson Pro Regular"/>
              <a:ea typeface="DejaVu Sans"/>
            </a:endParaRPr>
          </a:p>
        </p:txBody>
      </p:sp>
      <p:sp>
        <p:nvSpPr>
          <p:cNvPr id="115"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Filson Pro Regular"/>
              <a:ea typeface="DejaVu Sans"/>
            </a:endParaRPr>
          </a:p>
        </p:txBody>
      </p:sp>
      <p:sp>
        <p:nvSpPr>
          <p:cNvPr id="116"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rmAutofit/>
          </a:bodyPr>
          <a:p>
            <a:pPr indent="0" algn="ctr">
              <a:lnSpc>
                <a:spcPct val="100000"/>
              </a:lnSpc>
              <a:buNone/>
              <a:tabLst>
                <a:tab algn="l" pos="0"/>
              </a:tabLst>
            </a:pPr>
            <a:r>
              <a:rPr b="1" lang="en-US" sz="4000" spc="-1" strike="noStrike">
                <a:solidFill>
                  <a:srgbClr val="292663"/>
                </a:solidFill>
                <a:latin typeface="Filson Pro Regular"/>
              </a:rPr>
              <a:t>Test Objective &amp; SLA</a:t>
            </a:r>
            <a:endParaRPr b="0" lang="en-IN" sz="4000" spc="-1" strike="noStrike">
              <a:solidFill>
                <a:srgbClr val="000000"/>
              </a:solidFill>
              <a:latin typeface="Arial"/>
            </a:endParaRPr>
          </a:p>
        </p:txBody>
      </p:sp>
      <p:sp>
        <p:nvSpPr>
          <p:cNvPr id="117" name="Google Shape;197;gea801493ff_0_82"/>
          <p:cNvSpPr/>
          <p:nvPr/>
        </p:nvSpPr>
        <p:spPr>
          <a:xfrm>
            <a:off x="555480" y="1832040"/>
            <a:ext cx="10971720" cy="61668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00000"/>
              </a:lnSpc>
              <a:spcBef>
                <a:spcPts val="601"/>
              </a:spcBef>
            </a:pPr>
            <a:r>
              <a:rPr b="0" lang="en-US" sz="1400" spc="-1" strike="noStrike">
                <a:solidFill>
                  <a:srgbClr val="292663"/>
                </a:solidFill>
                <a:latin typeface="Calibri"/>
                <a:ea typeface="DejaVu Sans"/>
              </a:rPr>
              <a:t>The objective of this engagement is to benchmark the performance of AU – Customer On-boarding application in the given PT environment and scale the application to achieve </a:t>
            </a:r>
            <a:r>
              <a:rPr b="1" lang="en-US" sz="1400" spc="-1" strike="noStrike">
                <a:solidFill>
                  <a:srgbClr val="292663"/>
                </a:solidFill>
                <a:latin typeface="Calibri"/>
                <a:ea typeface="DejaVu Sans"/>
              </a:rPr>
              <a:t>4000 Users concurrency.</a:t>
            </a:r>
            <a:endParaRPr b="0" lang="en-IN" sz="1400" spc="-1" strike="noStrike">
              <a:solidFill>
                <a:srgbClr val="000000"/>
              </a:solidFill>
              <a:latin typeface="Arial"/>
            </a:endParaRPr>
          </a:p>
        </p:txBody>
      </p:sp>
      <p:sp>
        <p:nvSpPr>
          <p:cNvPr id="118" name="Google Shape;198;gea801493ff_0_82"/>
          <p:cNvSpPr/>
          <p:nvPr/>
        </p:nvSpPr>
        <p:spPr>
          <a:xfrm>
            <a:off x="555480" y="1438560"/>
            <a:ext cx="10971720" cy="36396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800" spc="-1" strike="noStrike">
                <a:solidFill>
                  <a:srgbClr val="ffffff"/>
                </a:solidFill>
                <a:latin typeface="Filson Pro Regular"/>
                <a:ea typeface="Calibri"/>
              </a:rPr>
              <a:t>Test Objective</a:t>
            </a:r>
            <a:endParaRPr b="0" lang="en-IN" sz="1800" spc="-1" strike="noStrike">
              <a:solidFill>
                <a:srgbClr val="ffffff"/>
              </a:solidFill>
              <a:latin typeface="Arial"/>
            </a:endParaRPr>
          </a:p>
        </p:txBody>
      </p:sp>
      <p:sp>
        <p:nvSpPr>
          <p:cNvPr id="119" name="Google Shape;203;gea801493ff_0_82"/>
          <p:cNvSpPr/>
          <p:nvPr/>
        </p:nvSpPr>
        <p:spPr>
          <a:xfrm>
            <a:off x="555480" y="2867400"/>
            <a:ext cx="10971720" cy="352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800" spc="-1" strike="noStrike">
                <a:solidFill>
                  <a:srgbClr val="ffffff"/>
                </a:solidFill>
                <a:latin typeface="Filson Pro Regular"/>
                <a:ea typeface="Calibri"/>
              </a:rPr>
              <a:t>SLAs</a:t>
            </a:r>
            <a:endParaRPr b="0" lang="en-IN" sz="1800" spc="-1" strike="noStrike">
              <a:solidFill>
                <a:srgbClr val="ffffff"/>
              </a:solidFill>
              <a:latin typeface="Arial"/>
            </a:endParaRPr>
          </a:p>
        </p:txBody>
      </p:sp>
      <p:graphicFrame>
        <p:nvGraphicFramePr>
          <p:cNvPr id="120" name="Table 70"/>
          <p:cNvGraphicFramePr/>
          <p:nvPr/>
        </p:nvGraphicFramePr>
        <p:xfrm>
          <a:off x="555480" y="3265200"/>
          <a:ext cx="10972080" cy="2119680"/>
        </p:xfrm>
        <a:graphic>
          <a:graphicData uri="http://schemas.openxmlformats.org/drawingml/2006/table">
            <a:tbl>
              <a:tblPr/>
              <a:tblGrid>
                <a:gridCol w="1315440"/>
                <a:gridCol w="1879200"/>
                <a:gridCol w="2778480"/>
                <a:gridCol w="4999320"/>
              </a:tblGrid>
              <a:tr h="536400">
                <a:tc gridSpan="4">
                  <a:txBody>
                    <a:bodyPr lIns="9360" rIns="9360" anchor="ctr">
                      <a:noAutofit/>
                    </a:bodyPr>
                    <a:p>
                      <a:pPr algn="ctr">
                        <a:lnSpc>
                          <a:spcPct val="100000"/>
                        </a:lnSpc>
                      </a:pPr>
                      <a:r>
                        <a:rPr b="1" lang="en-IN" sz="1200" spc="-1" strike="noStrike">
                          <a:solidFill>
                            <a:srgbClr val="ffffff"/>
                          </a:solidFill>
                          <a:latin typeface="Filson Pro Regular"/>
                        </a:rPr>
                        <a:t>Performance Acceptance Criteria (SLAs)</a:t>
                      </a:r>
                      <a:endParaRPr b="0" lang="en-IN" sz="1200" spc="-1" strike="noStrike">
                        <a:solidFill>
                          <a:srgbClr val="ffffff"/>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solidFill>
                      <a:srgbClr val="1f1c4a"/>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53880">
                <a:tc rowSpan="4">
                  <a:txBody>
                    <a:bodyPr lIns="9360" rIns="9360" anchor="ctr">
                      <a:noAutofit/>
                    </a:bodyPr>
                    <a:p>
                      <a:pPr algn="ctr">
                        <a:lnSpc>
                          <a:spcPct val="100000"/>
                        </a:lnSpc>
                      </a:pPr>
                      <a:r>
                        <a:rPr b="1" lang="en-IN" sz="1200" spc="-1" strike="noStrike">
                          <a:solidFill>
                            <a:schemeClr val="accent1"/>
                          </a:solidFill>
                          <a:latin typeface="Filson Pro Regular"/>
                        </a:rPr>
                        <a:t>Parameters</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gridSpan="2">
                  <a:txBody>
                    <a:bodyPr lIns="9360" rIns="9360" anchor="ctr">
                      <a:noAutofit/>
                    </a:bodyPr>
                    <a:p>
                      <a:pPr algn="ctr">
                        <a:lnSpc>
                          <a:spcPct val="100000"/>
                        </a:lnSpc>
                      </a:pPr>
                      <a:r>
                        <a:rPr b="1" lang="en-IN" sz="1200" spc="-1" strike="noStrike">
                          <a:solidFill>
                            <a:schemeClr val="accent1"/>
                          </a:solidFill>
                          <a:latin typeface="Filson Pro Regular"/>
                        </a:rPr>
                        <a:t>Pass Percentage</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9360" rIns="9360" anchor="ctr">
                      <a:noAutofit/>
                    </a:bodyPr>
                    <a:p>
                      <a:pPr algn="ctr">
                        <a:lnSpc>
                          <a:spcPct val="100000"/>
                        </a:lnSpc>
                      </a:pPr>
                      <a:r>
                        <a:rPr b="1" lang="en-IN" sz="1200" spc="-1" strike="noStrike">
                          <a:solidFill>
                            <a:schemeClr val="accent1"/>
                          </a:solidFill>
                          <a:latin typeface="Filson Pro Regular"/>
                        </a:rPr>
                        <a:t> </a:t>
                      </a:r>
                      <a:r>
                        <a:rPr b="1" lang="en-IN" sz="1200" spc="-1" strike="noStrike">
                          <a:solidFill>
                            <a:schemeClr val="accent1"/>
                          </a:solidFill>
                          <a:latin typeface="Filson Pro Regular"/>
                        </a:rPr>
                        <a:t>&gt; 99%</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r>
              <a:tr h="35388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9360" rIns="9360" anchor="ctr">
                      <a:noAutofit/>
                    </a:bodyPr>
                    <a:p>
                      <a:pPr algn="ctr">
                        <a:lnSpc>
                          <a:spcPct val="100000"/>
                        </a:lnSpc>
                      </a:pPr>
                      <a:r>
                        <a:rPr b="1" lang="en-IN" sz="1200" spc="-1" strike="noStrike">
                          <a:solidFill>
                            <a:schemeClr val="accent1"/>
                          </a:solidFill>
                          <a:latin typeface="Filson Pro Regular"/>
                        </a:rPr>
                        <a:t>Response Time</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9360" rIns="9360" anchor="ctr">
                      <a:noAutofit/>
                    </a:bodyPr>
                    <a:p>
                      <a:pPr algn="ctr">
                        <a:lnSpc>
                          <a:spcPct val="100000"/>
                        </a:lnSpc>
                      </a:pPr>
                      <a:r>
                        <a:rPr b="1" lang="en-IN" sz="1200" spc="-1" strike="noStrike">
                          <a:solidFill>
                            <a:schemeClr val="accent1"/>
                          </a:solidFill>
                          <a:latin typeface="Filson Pro Regular"/>
                        </a:rPr>
                        <a:t>Page-wise Response Time</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9360" rIns="9360" anchor="ctr">
                      <a:noAutofit/>
                    </a:bodyPr>
                    <a:p>
                      <a:pPr algn="ctr">
                        <a:lnSpc>
                          <a:spcPct val="100000"/>
                        </a:lnSpc>
                      </a:pPr>
                      <a:r>
                        <a:rPr b="1" lang="en-IN" sz="1200" spc="-1" strike="noStrike">
                          <a:solidFill>
                            <a:schemeClr val="accent1"/>
                          </a:solidFill>
                          <a:latin typeface="Filson Pro Regular"/>
                        </a:rPr>
                        <a:t>&lt; 3 Sec @ 90th percentile</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r>
              <a:tr h="35388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9360" rIns="9360" anchor="ctr">
                      <a:noAutofit/>
                    </a:bodyPr>
                    <a:p>
                      <a:pPr algn="ctr">
                        <a:lnSpc>
                          <a:spcPct val="100000"/>
                        </a:lnSpc>
                      </a:pPr>
                      <a:r>
                        <a:rPr b="1" lang="en-IN" sz="1200" spc="-1" strike="noStrike">
                          <a:solidFill>
                            <a:schemeClr val="accent1"/>
                          </a:solidFill>
                          <a:latin typeface="Filson Pro Regular"/>
                        </a:rPr>
                        <a:t>Request(API)-wise Response Time</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a:txBody>
                    <a:bodyPr lIns="9360" rIns="9360" anchor="ctr">
                      <a:noAutofit/>
                    </a:bodyPr>
                    <a:p>
                      <a:pPr algn="ctr">
                        <a:lnSpc>
                          <a:spcPct val="100000"/>
                        </a:lnSpc>
                      </a:pPr>
                      <a:r>
                        <a:rPr b="1" lang="en-IN" sz="1200" spc="-1" strike="noStrike">
                          <a:solidFill>
                            <a:schemeClr val="accent1"/>
                          </a:solidFill>
                          <a:latin typeface="Filson Pro Regular"/>
                        </a:rPr>
                        <a:t>&lt; 1  Sec @ 90th percentile</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r>
              <a:tr h="35388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9360" rIns="9360" anchor="ctr">
                      <a:noAutofit/>
                    </a:bodyPr>
                    <a:p>
                      <a:pPr algn="ctr">
                        <a:lnSpc>
                          <a:spcPct val="100000"/>
                        </a:lnSpc>
                      </a:pPr>
                      <a:r>
                        <a:rPr b="1" lang="en-US" sz="1200" spc="-1" strike="noStrike">
                          <a:solidFill>
                            <a:schemeClr val="accent1"/>
                          </a:solidFill>
                          <a:latin typeface="Filson Pro Regular"/>
                        </a:rPr>
                        <a:t>H/W Utilization of all servers</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9360" rIns="9360" anchor="ctr">
                      <a:noAutofit/>
                    </a:bodyPr>
                    <a:p>
                      <a:pPr algn="ctr">
                        <a:lnSpc>
                          <a:spcPct val="100000"/>
                        </a:lnSpc>
                      </a:pPr>
                      <a:r>
                        <a:rPr b="1" lang="en-IN" sz="1200" spc="-1" strike="noStrike">
                          <a:solidFill>
                            <a:schemeClr val="accent1"/>
                          </a:solidFill>
                          <a:latin typeface="Filson Pro Regular"/>
                        </a:rPr>
                        <a:t>&lt; 70% </a:t>
                      </a:r>
                      <a:endParaRPr b="0" lang="en-IN" sz="1200" spc="-1" strike="noStrike">
                        <a:solidFill>
                          <a:srgbClr val="000000"/>
                        </a:solidFill>
                        <a:latin typeface="Arial"/>
                      </a:endParaRPr>
                    </a:p>
                  </a:txBody>
                  <a:tcPr anchor="ctr" marL="9360" marR="9360">
                    <a:lnL w="12240">
                      <a:solidFill>
                        <a:srgbClr val="292663"/>
                      </a:solidFill>
                      <a:prstDash val="solid"/>
                    </a:lnL>
                    <a:lnR w="12240">
                      <a:solidFill>
                        <a:srgbClr val="292663"/>
                      </a:solidFill>
                      <a:prstDash val="solid"/>
                    </a:lnR>
                    <a:lnT w="12240">
                      <a:solidFill>
                        <a:srgbClr val="292663"/>
                      </a:solidFill>
                      <a:prstDash val="solid"/>
                    </a:lnT>
                    <a:lnB w="12240">
                      <a:solidFill>
                        <a:srgbClr val="292663"/>
                      </a:solidFill>
                      <a:prstDash val="solid"/>
                    </a:lnB>
                    <a:noFill/>
                  </a:tcPr>
                </a:tc>
              </a:tr>
            </a:tbl>
          </a:graphicData>
        </a:graphic>
      </p:graphicFrame>
    </p:spTree>
  </p:cSld>
  <p:transition spd="med">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22"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23"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24"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25" name="PlaceHolder 1"/>
          <p:cNvSpPr>
            <a:spLocks noGrp="1"/>
          </p:cNvSpPr>
          <p:nvPr>
            <p:ph/>
          </p:nvPr>
        </p:nvSpPr>
        <p:spPr>
          <a:xfrm>
            <a:off x="1035360" y="151560"/>
            <a:ext cx="8380800" cy="676440"/>
          </a:xfrm>
          <a:prstGeom prst="rect">
            <a:avLst/>
          </a:prstGeom>
          <a:noFill/>
          <a:ln w="0">
            <a:noFill/>
          </a:ln>
        </p:spPr>
        <p:txBody>
          <a:bodyPr numCol="1" spcCol="0" lIns="90000" rIns="90000" tIns="45000" bIns="45000" anchor="ctr">
            <a:normAutofit/>
          </a:bodyPr>
          <a:p>
            <a:pPr indent="0" algn="ctr">
              <a:lnSpc>
                <a:spcPct val="100000"/>
              </a:lnSpc>
              <a:buNone/>
              <a:tabLst>
                <a:tab algn="l" pos="0"/>
              </a:tabLst>
            </a:pPr>
            <a:r>
              <a:rPr b="1" lang="en-US" sz="4000" spc="-1" strike="noStrike">
                <a:solidFill>
                  <a:srgbClr val="292663"/>
                </a:solidFill>
                <a:latin typeface="Filson Pro Medium"/>
              </a:rPr>
              <a:t>Executive Summary</a:t>
            </a:r>
            <a:endParaRPr b="0" lang="en-IN" sz="4000" spc="-1" strike="noStrike">
              <a:solidFill>
                <a:srgbClr val="000000"/>
              </a:solidFill>
              <a:latin typeface="Arial"/>
            </a:endParaRPr>
          </a:p>
        </p:txBody>
      </p:sp>
      <p:sp>
        <p:nvSpPr>
          <p:cNvPr id="126" name="Google Shape;200;gea801493ff_0_82"/>
          <p:cNvSpPr/>
          <p:nvPr/>
        </p:nvSpPr>
        <p:spPr>
          <a:xfrm>
            <a:off x="590400" y="1404000"/>
            <a:ext cx="10854720" cy="447372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00000"/>
              </a:lnSpc>
              <a:tabLst>
                <a:tab algn="l" pos="0"/>
              </a:tabLst>
            </a:pPr>
            <a:r>
              <a:rPr b="1" lang="en-US" sz="1600" spc="-1" strike="noStrike">
                <a:solidFill>
                  <a:schemeClr val="dk1"/>
                </a:solidFill>
                <a:latin typeface="Calibri"/>
                <a:ea typeface="Calibri"/>
              </a:rPr>
              <a:t>Considering the below pointers, the </a:t>
            </a:r>
            <a:r>
              <a:rPr b="1" lang="en-IN" sz="1600" spc="-1" strike="noStrike">
                <a:solidFill>
                  <a:schemeClr val="dk1"/>
                </a:solidFill>
                <a:latin typeface="Calibri"/>
                <a:ea typeface="Calibri"/>
              </a:rPr>
              <a:t>AU Customer Onboarding</a:t>
            </a:r>
            <a:r>
              <a:rPr b="1" lang="en-IN" sz="1600" spc="-1" strike="noStrike">
                <a:solidFill>
                  <a:srgbClr val="292663"/>
                </a:solidFill>
                <a:latin typeface="Calibri"/>
                <a:ea typeface="Calibri"/>
              </a:rPr>
              <a:t> Application </a:t>
            </a:r>
            <a:r>
              <a:rPr b="1" lang="en-US" sz="1600" spc="-1" strike="noStrike">
                <a:solidFill>
                  <a:schemeClr val="dk1"/>
                </a:solidFill>
                <a:latin typeface="Calibri"/>
                <a:ea typeface="Calibri"/>
              </a:rPr>
              <a:t>is </a:t>
            </a:r>
            <a:r>
              <a:rPr b="1" lang="en-US" sz="1600" spc="-1" strike="noStrike">
                <a:solidFill>
                  <a:srgbClr val="00b050"/>
                </a:solidFill>
                <a:latin typeface="Calibri"/>
                <a:ea typeface="Calibri"/>
              </a:rPr>
              <a:t>RECOMMENDED TO GO-LIVE </a:t>
            </a:r>
            <a:r>
              <a:rPr b="1" lang="en-US" sz="1600" spc="-1" strike="noStrike">
                <a:solidFill>
                  <a:srgbClr val="292663"/>
                </a:solidFill>
                <a:latin typeface="Calibri"/>
                <a:ea typeface="Calibri"/>
              </a:rPr>
              <a:t>till 4000 concurrent users</a:t>
            </a:r>
            <a:endParaRPr b="0" lang="en-IN" sz="1600" spc="-1" strike="noStrike">
              <a:solidFill>
                <a:srgbClr val="000000"/>
              </a:solidFill>
              <a:latin typeface="Arial"/>
            </a:endParaRPr>
          </a:p>
          <a:p>
            <a:pPr>
              <a:lnSpc>
                <a:spcPct val="150000"/>
              </a:lnSpc>
              <a:spcAft>
                <a:spcPts val="601"/>
              </a:spcAft>
              <a:tabLst>
                <a:tab algn="l" pos="0"/>
              </a:tabLst>
            </a:pPr>
            <a:r>
              <a:rPr b="1" i="1" lang="en-US" sz="1600" spc="-1" strike="noStrike" u="sng">
                <a:solidFill>
                  <a:schemeClr val="dk1"/>
                </a:solidFill>
                <a:uFillTx/>
                <a:latin typeface="Calibri"/>
                <a:ea typeface="Calibri"/>
              </a:rPr>
              <a:t>CURRENT STATE:</a:t>
            </a:r>
            <a:endParaRPr b="0" lang="en-IN" sz="1600" spc="-1" strike="noStrike">
              <a:solidFill>
                <a:srgbClr val="000000"/>
              </a:solidFill>
              <a:latin typeface="Arial"/>
            </a:endParaRPr>
          </a:p>
          <a:p>
            <a:pPr marL="285840" indent="-285840">
              <a:lnSpc>
                <a:spcPct val="100000"/>
              </a:lnSpc>
              <a:spcAft>
                <a:spcPts val="601"/>
              </a:spcAft>
              <a:buClr>
                <a:srgbClr val="292663"/>
              </a:buClr>
              <a:buFont typeface="Wingdings" charset="2"/>
              <a:buChar char=""/>
              <a:tabLst>
                <a:tab algn="l" pos="0"/>
              </a:tabLst>
            </a:pPr>
            <a:r>
              <a:rPr b="1" lang="en-US" sz="1300" spc="-1" strike="noStrike">
                <a:solidFill>
                  <a:schemeClr val="dk1"/>
                </a:solidFill>
                <a:latin typeface="Calibri"/>
                <a:ea typeface="Calibri"/>
              </a:rPr>
              <a:t>AU </a:t>
            </a:r>
            <a:r>
              <a:rPr b="1" lang="en-IN" sz="1400" spc="-1" strike="noStrike">
                <a:solidFill>
                  <a:schemeClr val="dk1"/>
                </a:solidFill>
                <a:latin typeface="Calibri"/>
                <a:ea typeface="Calibri"/>
              </a:rPr>
              <a:t>Customer Onboarding</a:t>
            </a:r>
            <a:r>
              <a:rPr b="1" lang="en-US" sz="1300" spc="-1" strike="noStrike">
                <a:solidFill>
                  <a:schemeClr val="dk1"/>
                </a:solidFill>
                <a:latin typeface="Calibri"/>
                <a:ea typeface="Calibri"/>
              </a:rPr>
              <a:t> application scaled up to user concurrency of 4000 Users with</a:t>
            </a:r>
            <a:endParaRPr b="0" lang="en-IN" sz="1300" spc="-1" strike="noStrike">
              <a:solidFill>
                <a:srgbClr val="000000"/>
              </a:solidFill>
              <a:latin typeface="Arial"/>
            </a:endParaRPr>
          </a:p>
          <a:p>
            <a:pPr lvl="1" marL="743040" indent="-285840">
              <a:lnSpc>
                <a:spcPct val="100000"/>
              </a:lnSpc>
              <a:spcAft>
                <a:spcPts val="601"/>
              </a:spcAft>
              <a:buClr>
                <a:srgbClr val="292663"/>
              </a:buClr>
              <a:buFont typeface="Wingdings" charset="2"/>
              <a:buChar char=""/>
              <a:tabLst>
                <a:tab algn="l" pos="0"/>
              </a:tabLst>
            </a:pPr>
            <a:r>
              <a:rPr b="1" lang="en-US" sz="1300" spc="-1" strike="noStrike">
                <a:solidFill>
                  <a:srgbClr val="00b050"/>
                </a:solidFill>
                <a:latin typeface="Calibri"/>
                <a:ea typeface="Calibri"/>
              </a:rPr>
              <a:t>100%</a:t>
            </a:r>
            <a:r>
              <a:rPr b="1" lang="en-US" sz="1300" spc="-1" strike="noStrike">
                <a:solidFill>
                  <a:schemeClr val="dk1"/>
                </a:solidFill>
                <a:latin typeface="Calibri"/>
                <a:ea typeface="Calibri"/>
              </a:rPr>
              <a:t> pass percentage during peak load </a:t>
            </a:r>
            <a:r>
              <a:rPr b="1" lang="en-US" sz="1300" spc="-1" strike="noStrike">
                <a:solidFill>
                  <a:srgbClr val="c00000"/>
                </a:solidFill>
                <a:latin typeface="Calibri"/>
                <a:ea typeface="Calibri"/>
              </a:rPr>
              <a:t>(</a:t>
            </a:r>
            <a:r>
              <a:rPr b="1" lang="en-IN" sz="1300" spc="-1" strike="noStrike">
                <a:solidFill>
                  <a:srgbClr val="c00000"/>
                </a:solidFill>
                <a:latin typeface="Calibri"/>
                <a:ea typeface="Calibri"/>
              </a:rPr>
              <a:t>0.05% errors </a:t>
            </a:r>
            <a:r>
              <a:rPr b="1" lang="en-IN" sz="1300" spc="-1" strike="noStrike">
                <a:solidFill>
                  <a:schemeClr val="dk1"/>
                </a:solidFill>
                <a:latin typeface="Calibri"/>
                <a:ea typeface="Calibri"/>
              </a:rPr>
              <a:t>observed during ramp-up and ramp-down)</a:t>
            </a:r>
            <a:endParaRPr b="0" lang="en-IN" sz="1300" spc="-1" strike="noStrike">
              <a:solidFill>
                <a:srgbClr val="000000"/>
              </a:solidFill>
              <a:latin typeface="Arial"/>
            </a:endParaRPr>
          </a:p>
          <a:p>
            <a:pPr lvl="1" marL="743040" indent="-285840">
              <a:lnSpc>
                <a:spcPct val="100000"/>
              </a:lnSpc>
              <a:spcAft>
                <a:spcPts val="601"/>
              </a:spcAft>
              <a:buClr>
                <a:srgbClr val="292663"/>
              </a:buClr>
              <a:buFont typeface="Wingdings" charset="2"/>
              <a:buChar char=""/>
              <a:tabLst>
                <a:tab algn="l" pos="0"/>
              </a:tabLst>
            </a:pPr>
            <a:r>
              <a:rPr b="1" lang="en-IN" sz="1300" spc="-1" strike="noStrike">
                <a:solidFill>
                  <a:schemeClr val="dk1"/>
                </a:solidFill>
                <a:latin typeface="Calibri"/>
                <a:ea typeface="Calibri"/>
              </a:rPr>
              <a:t>R</a:t>
            </a:r>
            <a:r>
              <a:rPr b="1" lang="en-US" sz="1300" spc="-1" strike="noStrike">
                <a:solidFill>
                  <a:schemeClr val="dk1"/>
                </a:solidFill>
                <a:latin typeface="Calibri"/>
                <a:ea typeface="Calibri"/>
              </a:rPr>
              <a:t>esponse time for all the pages are within the SLA of 3secs </a:t>
            </a:r>
            <a:endParaRPr b="0" lang="en-IN" sz="1300" spc="-1" strike="noStrike">
              <a:solidFill>
                <a:srgbClr val="000000"/>
              </a:solidFill>
              <a:latin typeface="Arial"/>
            </a:endParaRPr>
          </a:p>
          <a:p>
            <a:pPr lvl="1" marL="743040" indent="-285840">
              <a:lnSpc>
                <a:spcPct val="100000"/>
              </a:lnSpc>
              <a:spcAft>
                <a:spcPts val="601"/>
              </a:spcAft>
              <a:buClr>
                <a:srgbClr val="292663"/>
              </a:buClr>
              <a:buFont typeface="Wingdings" charset="2"/>
              <a:buChar char=""/>
              <a:tabLst>
                <a:tab algn="l" pos="0"/>
              </a:tabLst>
            </a:pPr>
            <a:r>
              <a:rPr b="1" lang="en-US" sz="1300" spc="-1" strike="noStrike">
                <a:solidFill>
                  <a:schemeClr val="dk1"/>
                </a:solidFill>
                <a:latin typeface="Calibri"/>
                <a:ea typeface="Calibri"/>
              </a:rPr>
              <a:t>Achieved TPM* → 765 with 4000 user concurrency  </a:t>
            </a:r>
            <a:endParaRPr b="0" lang="en-IN" sz="1300" spc="-1" strike="noStrike">
              <a:solidFill>
                <a:srgbClr val="000000"/>
              </a:solidFill>
              <a:latin typeface="Arial"/>
            </a:endParaRPr>
          </a:p>
          <a:p>
            <a:pPr lvl="1" marL="743040" indent="-285840">
              <a:lnSpc>
                <a:spcPct val="100000"/>
              </a:lnSpc>
              <a:spcAft>
                <a:spcPts val="601"/>
              </a:spcAft>
              <a:buClr>
                <a:srgbClr val="292663"/>
              </a:buClr>
              <a:buFont typeface="Wingdings" charset="2"/>
              <a:buChar char=""/>
              <a:tabLst>
                <a:tab algn="l" pos="0"/>
              </a:tabLst>
            </a:pPr>
            <a:r>
              <a:rPr b="1" lang="en-US" sz="1300" spc="-1" strike="noStrike">
                <a:solidFill>
                  <a:schemeClr val="dk1"/>
                </a:solidFill>
                <a:latin typeface="Calibri"/>
                <a:ea typeface="Calibri"/>
              </a:rPr>
              <a:t>Bench-marked the application - Achieved TPS* - 12.72, TPM* - ~765</a:t>
            </a:r>
            <a:endParaRPr b="0" lang="en-IN" sz="1300" spc="-1" strike="noStrike">
              <a:solidFill>
                <a:srgbClr val="000000"/>
              </a:solidFill>
              <a:latin typeface="Arial"/>
            </a:endParaRPr>
          </a:p>
          <a:p>
            <a:pPr lvl="1" marL="743040" indent="-285840">
              <a:lnSpc>
                <a:spcPct val="100000"/>
              </a:lnSpc>
              <a:spcAft>
                <a:spcPts val="601"/>
              </a:spcAft>
              <a:buClr>
                <a:srgbClr val="292663"/>
              </a:buClr>
              <a:buFont typeface="Wingdings" charset="2"/>
              <a:buChar char=""/>
              <a:tabLst>
                <a:tab algn="l" pos="0"/>
              </a:tabLst>
            </a:pPr>
            <a:r>
              <a:rPr b="1" i="1" lang="en-US" sz="1300" spc="-1" strike="noStrike">
                <a:solidFill>
                  <a:schemeClr val="dk1"/>
                </a:solidFill>
                <a:latin typeface="Calibri"/>
                <a:ea typeface="Calibri"/>
              </a:rPr>
              <a:t>Error % - Reduced From 60% to 0.05%</a:t>
            </a:r>
            <a:endParaRPr b="0" lang="en-IN" sz="1300" spc="-1" strike="noStrike">
              <a:solidFill>
                <a:srgbClr val="000000"/>
              </a:solidFill>
              <a:latin typeface="Arial"/>
            </a:endParaRPr>
          </a:p>
          <a:p>
            <a:pPr lvl="1" marL="743040" indent="-285840">
              <a:lnSpc>
                <a:spcPct val="100000"/>
              </a:lnSpc>
              <a:spcAft>
                <a:spcPts val="601"/>
              </a:spcAft>
              <a:buClr>
                <a:srgbClr val="292663"/>
              </a:buClr>
              <a:buFont typeface="Wingdings" charset="2"/>
              <a:buChar char=""/>
              <a:tabLst>
                <a:tab algn="l" pos="0"/>
              </a:tabLst>
            </a:pPr>
            <a:r>
              <a:rPr b="1" lang="en-US" sz="1300" spc="-1" strike="noStrike">
                <a:solidFill>
                  <a:schemeClr val="dk1"/>
                </a:solidFill>
                <a:latin typeface="Calibri"/>
                <a:ea typeface="Calibri"/>
              </a:rPr>
              <a:t>Total HTTP transactions – 22,41,696 in 30mins (1245 HTTP Transaction per second) without failures</a:t>
            </a:r>
            <a:endParaRPr b="0" lang="en-IN" sz="1300" spc="-1" strike="noStrike">
              <a:solidFill>
                <a:srgbClr val="000000"/>
              </a:solidFill>
              <a:latin typeface="Arial"/>
            </a:endParaRPr>
          </a:p>
          <a:p>
            <a:pPr>
              <a:lnSpc>
                <a:spcPct val="100000"/>
              </a:lnSpc>
              <a:spcAft>
                <a:spcPts val="601"/>
              </a:spcAft>
              <a:tabLst>
                <a:tab algn="l" pos="0"/>
              </a:tabLst>
            </a:pPr>
            <a:endParaRPr b="0" lang="en-IN" sz="1300" spc="-1" strike="noStrike">
              <a:solidFill>
                <a:srgbClr val="000000"/>
              </a:solidFill>
              <a:latin typeface="Arial"/>
            </a:endParaRPr>
          </a:p>
          <a:p>
            <a:pPr>
              <a:lnSpc>
                <a:spcPct val="100000"/>
              </a:lnSpc>
              <a:spcAft>
                <a:spcPts val="601"/>
              </a:spcAft>
              <a:tabLst>
                <a:tab algn="l" pos="0"/>
              </a:tabLst>
            </a:pPr>
            <a:r>
              <a:rPr b="0" i="1" lang="en-US" sz="1300" spc="-1" strike="noStrike">
                <a:solidFill>
                  <a:srgbClr val="292663"/>
                </a:solidFill>
                <a:latin typeface="Calibri"/>
                <a:ea typeface="Calibri"/>
              </a:rPr>
              <a:t>*Definition of TPS and TPM considered as per business cases</a:t>
            </a:r>
            <a:endParaRPr b="0" lang="en-IN" sz="1300" spc="-1" strike="noStrike">
              <a:solidFill>
                <a:srgbClr val="000000"/>
              </a:solidFill>
              <a:latin typeface="Arial"/>
            </a:endParaRPr>
          </a:p>
          <a:p>
            <a:pPr>
              <a:lnSpc>
                <a:spcPct val="100000"/>
              </a:lnSpc>
              <a:spcAft>
                <a:spcPts val="601"/>
              </a:spcAft>
              <a:tabLst>
                <a:tab algn="l" pos="0"/>
              </a:tabLst>
            </a:pPr>
            <a:br>
              <a:rPr sz="1300"/>
            </a:br>
            <a:r>
              <a:rPr b="1" i="1" lang="en-US" sz="1300" spc="-1" strike="noStrike">
                <a:solidFill>
                  <a:schemeClr val="dk1"/>
                </a:solidFill>
                <a:latin typeface="Calibri"/>
                <a:ea typeface="Calibri"/>
              </a:rPr>
              <a:t>TPS</a:t>
            </a:r>
            <a:r>
              <a:rPr b="0" i="1" lang="en-US" sz="1300" spc="-1" strike="noStrike">
                <a:solidFill>
                  <a:schemeClr val="dk1"/>
                </a:solidFill>
                <a:latin typeface="Calibri"/>
                <a:ea typeface="Calibri"/>
              </a:rPr>
              <a:t> – No of leads created E2E (CIF creation, SA eKYC and non-eKYC , Cross Sell FD) in one second</a:t>
            </a:r>
            <a:endParaRPr b="0" lang="en-IN" sz="1300" spc="-1" strike="noStrike">
              <a:solidFill>
                <a:srgbClr val="000000"/>
              </a:solidFill>
              <a:latin typeface="Arial"/>
            </a:endParaRPr>
          </a:p>
          <a:p>
            <a:pPr>
              <a:lnSpc>
                <a:spcPct val="100000"/>
              </a:lnSpc>
              <a:spcAft>
                <a:spcPts val="601"/>
              </a:spcAft>
              <a:tabLst>
                <a:tab algn="l" pos="0"/>
              </a:tabLst>
            </a:pPr>
            <a:r>
              <a:rPr b="1" i="1" lang="en-US" sz="1300" spc="-1" strike="noStrike">
                <a:solidFill>
                  <a:schemeClr val="dk1"/>
                </a:solidFill>
                <a:latin typeface="Calibri"/>
                <a:ea typeface="Calibri"/>
              </a:rPr>
              <a:t>TPM</a:t>
            </a:r>
            <a:r>
              <a:rPr b="0" i="1" lang="en-US" sz="1300" spc="-1" strike="noStrike">
                <a:solidFill>
                  <a:schemeClr val="dk1"/>
                </a:solidFill>
                <a:latin typeface="Calibri"/>
                <a:ea typeface="Calibri"/>
              </a:rPr>
              <a:t> – No leads created E2E (CIF creation, SA eKYC and non-eKYC , Cross Sell FD) in one minute</a:t>
            </a:r>
            <a:endParaRPr b="0" lang="en-IN" sz="1300" spc="-1" strike="noStrike">
              <a:solidFill>
                <a:srgbClr val="000000"/>
              </a:solidFill>
              <a:latin typeface="Arial"/>
            </a:endParaRPr>
          </a:p>
          <a:p>
            <a:pPr>
              <a:lnSpc>
                <a:spcPct val="100000"/>
              </a:lnSpc>
              <a:spcAft>
                <a:spcPts val="601"/>
              </a:spcAft>
              <a:tabLst>
                <a:tab algn="l" pos="0"/>
              </a:tabLst>
            </a:pPr>
            <a:endParaRPr b="0" lang="en-IN" sz="1300" spc="-1" strike="noStrike">
              <a:solidFill>
                <a:srgbClr val="000000"/>
              </a:solidFill>
              <a:latin typeface="Arial"/>
            </a:endParaRPr>
          </a:p>
        </p:txBody>
      </p:sp>
      <p:sp>
        <p:nvSpPr>
          <p:cNvPr id="127" name="Google Shape;201;gea801493ff_0_82"/>
          <p:cNvSpPr/>
          <p:nvPr/>
        </p:nvSpPr>
        <p:spPr>
          <a:xfrm>
            <a:off x="590400" y="856440"/>
            <a:ext cx="10971720" cy="54684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800" spc="-1" strike="noStrike">
                <a:solidFill>
                  <a:schemeClr val="lt1"/>
                </a:solidFill>
                <a:latin typeface="Calibri"/>
                <a:ea typeface="Calibri"/>
              </a:rPr>
              <a:t>Go Live Certification </a:t>
            </a:r>
            <a:endParaRPr b="0" lang="en-IN" sz="1800" spc="-1" strike="noStrike">
              <a:solidFill>
                <a:srgbClr val="ffffff"/>
              </a:solidFill>
              <a:latin typeface="Arial"/>
            </a:endParaRPr>
          </a:p>
        </p:txBody>
      </p:sp>
      <p:sp>
        <p:nvSpPr>
          <p:cNvPr id="128" name="Google Shape;205;gea801493ff_0_82"/>
          <p:cNvSpPr/>
          <p:nvPr/>
        </p:nvSpPr>
        <p:spPr>
          <a:xfrm>
            <a:off x="3760920" y="856440"/>
            <a:ext cx="3985200" cy="541080"/>
          </a:xfrm>
          <a:prstGeom prst="rect">
            <a:avLst/>
          </a:prstGeom>
          <a:solidFill>
            <a:srgbClr val="00b050"/>
          </a:solidFill>
          <a:ln w="9525">
            <a:solidFill>
              <a:srgbClr val="292663"/>
            </a:solidFill>
            <a:round/>
          </a:ln>
        </p:spPr>
        <p:style>
          <a:lnRef idx="0"/>
          <a:fillRef idx="0"/>
          <a:effectRef idx="0"/>
          <a:fontRef idx="minor"/>
        </p:style>
        <p:txBody>
          <a:bodyPr lIns="90000" rIns="90000" tIns="45000" bIns="45000" anchor="ctr">
            <a:noAutofit/>
          </a:bodyPr>
          <a:p>
            <a:pPr algn="ctr">
              <a:lnSpc>
                <a:spcPct val="93000"/>
              </a:lnSpc>
              <a:tabLst>
                <a:tab algn="l" pos="0"/>
              </a:tabLst>
            </a:pPr>
            <a:r>
              <a:rPr b="1" lang="en-US" sz="1600" spc="-1" strike="noStrike">
                <a:solidFill>
                  <a:srgbClr val="000000"/>
                </a:solidFill>
                <a:latin typeface="Calibri"/>
                <a:ea typeface="DejaVu Sans"/>
              </a:rPr>
              <a:t>RECOMMENDED to Go-Live</a:t>
            </a:r>
            <a:endParaRPr b="0" lang="en-IN" sz="1600" spc="-1" strike="noStrike">
              <a:solidFill>
                <a:srgbClr val="000000"/>
              </a:solidFill>
              <a:latin typeface="Arial"/>
            </a:endParaRPr>
          </a:p>
        </p:txBody>
      </p:sp>
    </p:spTree>
  </p:cSld>
  <p:transition spd="med">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30"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31"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32"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33" name="PlaceHolder 1"/>
          <p:cNvSpPr>
            <a:spLocks noGrp="1"/>
          </p:cNvSpPr>
          <p:nvPr>
            <p:ph/>
          </p:nvPr>
        </p:nvSpPr>
        <p:spPr>
          <a:xfrm>
            <a:off x="2774880" y="323640"/>
            <a:ext cx="6640920" cy="7052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000" spc="-1" strike="noStrike">
                <a:solidFill>
                  <a:srgbClr val="292663"/>
                </a:solidFill>
                <a:latin typeface="Filson Pro Medium"/>
              </a:rPr>
              <a:t>Detailed Status</a:t>
            </a:r>
            <a:endParaRPr b="0" lang="en-IN" sz="4000" spc="-1" strike="noStrike">
              <a:solidFill>
                <a:srgbClr val="000000"/>
              </a:solidFill>
              <a:latin typeface="Arial"/>
            </a:endParaRPr>
          </a:p>
        </p:txBody>
      </p:sp>
      <p:sp>
        <p:nvSpPr>
          <p:cNvPr id="134" name="Google Shape;212;p3"/>
          <p:cNvSpPr/>
          <p:nvPr/>
        </p:nvSpPr>
        <p:spPr>
          <a:xfrm>
            <a:off x="180720" y="1496160"/>
            <a:ext cx="2997360" cy="257040"/>
          </a:xfrm>
          <a:prstGeom prst="rect">
            <a:avLst/>
          </a:prstGeom>
          <a:solidFill>
            <a:schemeClr val="tx1"/>
          </a:solidFill>
          <a:ln w="0">
            <a:noFill/>
          </a:ln>
        </p:spPr>
        <p:style>
          <a:lnRef idx="0"/>
          <a:fillRef idx="0"/>
          <a:effectRef idx="0"/>
          <a:fontRef idx="minor"/>
        </p:style>
        <p:txBody>
          <a:bodyPr lIns="94680" rIns="94680" tIns="46800" bIns="46800" anchor="ctr">
            <a:spAutoFit/>
          </a:bodyPr>
          <a:p>
            <a:pPr marL="228600" indent="-223920">
              <a:lnSpc>
                <a:spcPct val="90000"/>
              </a:lnSpc>
              <a:tabLst>
                <a:tab algn="l" pos="0"/>
              </a:tabLst>
            </a:pPr>
            <a:r>
              <a:rPr b="1" lang="en-US" sz="1200" spc="-1" strike="noStrike">
                <a:solidFill>
                  <a:srgbClr val="ffffff"/>
                </a:solidFill>
                <a:latin typeface="Calibri"/>
                <a:ea typeface="Calibri"/>
              </a:rPr>
              <a:t>1.</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Activities Performed</a:t>
            </a:r>
            <a:endParaRPr b="0" lang="en-IN" sz="1200" spc="-1" strike="noStrike">
              <a:solidFill>
                <a:srgbClr val="ffffff"/>
              </a:solidFill>
              <a:latin typeface="Arial"/>
            </a:endParaRPr>
          </a:p>
        </p:txBody>
      </p:sp>
      <p:sp>
        <p:nvSpPr>
          <p:cNvPr id="135" name="Google Shape;214;p3"/>
          <p:cNvSpPr/>
          <p:nvPr/>
        </p:nvSpPr>
        <p:spPr>
          <a:xfrm>
            <a:off x="180000" y="1770120"/>
            <a:ext cx="5727240" cy="354312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00000"/>
              </a:lnSpc>
              <a:spcBef>
                <a:spcPts val="300"/>
              </a:spcBef>
              <a:spcAft>
                <a:spcPts val="601"/>
              </a:spcAft>
            </a:pPr>
            <a:r>
              <a:rPr b="1" lang="en-US" sz="1800" spc="-1" strike="noStrike" u="sng">
                <a:solidFill>
                  <a:srgbClr val="292663"/>
                </a:solidFill>
                <a:uFillTx/>
                <a:latin typeface="Calibri"/>
                <a:ea typeface="DejaVu Sans"/>
              </a:rPr>
              <a:t>SANITY TEST :</a:t>
            </a:r>
            <a:endParaRPr b="0" lang="en-IN" sz="1800" spc="-1" strike="noStrike">
              <a:solidFill>
                <a:srgbClr val="000000"/>
              </a:solidFill>
              <a:latin typeface="Arial"/>
            </a:endParaRPr>
          </a:p>
          <a:p>
            <a:pPr marL="449280" indent="-179280">
              <a:lnSpc>
                <a:spcPct val="100000"/>
              </a:lnSpc>
              <a:buClr>
                <a:srgbClr val="292663"/>
              </a:buClr>
              <a:buFont typeface="Calibri"/>
              <a:buChar char="❖"/>
            </a:pPr>
            <a:r>
              <a:rPr b="0" lang="en-US" sz="1200" spc="-1" strike="noStrike">
                <a:solidFill>
                  <a:schemeClr val="dk1"/>
                </a:solidFill>
                <a:latin typeface="Calibri"/>
                <a:ea typeface="DejaVu Sans"/>
              </a:rPr>
              <a:t>Sanity Test Execution of identified 7 Scenario –</a:t>
            </a:r>
            <a:r>
              <a:rPr b="1" lang="en-US" sz="1200" spc="-1" strike="noStrike">
                <a:solidFill>
                  <a:schemeClr val="dk1"/>
                </a:solidFill>
                <a:latin typeface="Calibri"/>
                <a:ea typeface="DejaVu Sans"/>
              </a:rPr>
              <a:t> </a:t>
            </a:r>
            <a:r>
              <a:rPr b="1" lang="en-US" sz="1200" spc="-1" strike="noStrike">
                <a:solidFill>
                  <a:srgbClr val="00b050"/>
                </a:solidFill>
                <a:latin typeface="Calibri"/>
                <a:ea typeface="DejaVu Sans"/>
              </a:rPr>
              <a:t>Completed</a:t>
            </a:r>
            <a:endParaRPr b="0" lang="en-IN" sz="1200" spc="-1" strike="noStrike">
              <a:solidFill>
                <a:srgbClr val="000000"/>
              </a:solidFill>
              <a:latin typeface="Arial"/>
            </a:endParaRPr>
          </a:p>
          <a:p>
            <a:pPr>
              <a:lnSpc>
                <a:spcPct val="100000"/>
              </a:lnSpc>
            </a:pPr>
            <a:endParaRPr b="0" lang="en-IN" sz="1200" spc="-1" strike="noStrike">
              <a:solidFill>
                <a:srgbClr val="000000"/>
              </a:solidFill>
              <a:latin typeface="Arial"/>
            </a:endParaRPr>
          </a:p>
          <a:p>
            <a:pPr>
              <a:lnSpc>
                <a:spcPct val="100000"/>
              </a:lnSpc>
              <a:spcBef>
                <a:spcPts val="300"/>
              </a:spcBef>
              <a:spcAft>
                <a:spcPts val="601"/>
              </a:spcAft>
            </a:pPr>
            <a:r>
              <a:rPr b="1" lang="en-US" sz="1800" spc="-1" strike="noStrike" u="sng">
                <a:solidFill>
                  <a:srgbClr val="292663"/>
                </a:solidFill>
                <a:uFillTx/>
                <a:latin typeface="Calibri"/>
                <a:ea typeface="Calibri"/>
              </a:rPr>
              <a:t>SCALABILITY TEST :</a:t>
            </a:r>
            <a:endParaRPr b="0" lang="en-IN" sz="1800" spc="-1" strike="noStrike">
              <a:solidFill>
                <a:srgbClr val="000000"/>
              </a:solidFill>
              <a:latin typeface="Arial"/>
            </a:endParaRPr>
          </a:p>
          <a:p>
            <a:pPr marL="449280" indent="-179280">
              <a:lnSpc>
                <a:spcPct val="100000"/>
              </a:lnSpc>
              <a:spcAft>
                <a:spcPts val="601"/>
              </a:spcAft>
              <a:buClr>
                <a:srgbClr val="292663"/>
              </a:buClr>
              <a:buFont typeface="Calibri"/>
              <a:buChar char="❖"/>
            </a:pPr>
            <a:r>
              <a:rPr b="0" lang="en-US" sz="1200" spc="-1" strike="noStrike">
                <a:solidFill>
                  <a:srgbClr val="292663"/>
                </a:solidFill>
                <a:latin typeface="Calibri"/>
                <a:ea typeface="Calibri"/>
              </a:rPr>
              <a:t>Load Test Execution of all identified scenarios up to 100 users –</a:t>
            </a:r>
            <a:r>
              <a:rPr b="1" lang="en-US" sz="1200" spc="-1" strike="noStrike">
                <a:solidFill>
                  <a:srgbClr val="292663"/>
                </a:solidFill>
                <a:latin typeface="Calibri"/>
                <a:ea typeface="Calibri"/>
              </a:rPr>
              <a:t> </a:t>
            </a:r>
            <a:r>
              <a:rPr b="1" lang="en-US" sz="1200" spc="-1" strike="noStrike">
                <a:solidFill>
                  <a:srgbClr val="00b050"/>
                </a:solidFill>
                <a:latin typeface="Calibri"/>
                <a:ea typeface="Calibri"/>
              </a:rPr>
              <a:t>Completed</a:t>
            </a:r>
            <a:endParaRPr b="0" lang="en-IN" sz="1200" spc="-1" strike="noStrike">
              <a:solidFill>
                <a:srgbClr val="000000"/>
              </a:solidFill>
              <a:latin typeface="Arial"/>
            </a:endParaRPr>
          </a:p>
          <a:p>
            <a:pPr marL="449280" indent="-179280">
              <a:lnSpc>
                <a:spcPct val="100000"/>
              </a:lnSpc>
              <a:spcAft>
                <a:spcPts val="601"/>
              </a:spcAft>
              <a:buClr>
                <a:srgbClr val="292663"/>
              </a:buClr>
              <a:buFont typeface="Calibri"/>
              <a:buChar char="❖"/>
            </a:pPr>
            <a:r>
              <a:rPr b="0" lang="en-US" sz="1200" spc="-1" strike="noStrike">
                <a:solidFill>
                  <a:srgbClr val="292663"/>
                </a:solidFill>
                <a:latin typeface="Calibri"/>
                <a:ea typeface="Calibri"/>
              </a:rPr>
              <a:t>Load Test Execution of all identified scenarios up to 400 users –</a:t>
            </a:r>
            <a:r>
              <a:rPr b="1" lang="en-US" sz="1200" spc="-1" strike="noStrike">
                <a:solidFill>
                  <a:srgbClr val="292663"/>
                </a:solidFill>
                <a:latin typeface="Calibri"/>
                <a:ea typeface="Calibri"/>
              </a:rPr>
              <a:t> </a:t>
            </a:r>
            <a:r>
              <a:rPr b="1" lang="en-US" sz="1200" spc="-1" strike="noStrike">
                <a:solidFill>
                  <a:srgbClr val="00b050"/>
                </a:solidFill>
                <a:latin typeface="Calibri"/>
                <a:ea typeface="Calibri"/>
              </a:rPr>
              <a:t>Completed</a:t>
            </a:r>
            <a:endParaRPr b="0" lang="en-IN" sz="1200" spc="-1" strike="noStrike">
              <a:solidFill>
                <a:srgbClr val="000000"/>
              </a:solidFill>
              <a:latin typeface="Arial"/>
            </a:endParaRPr>
          </a:p>
          <a:p>
            <a:pPr marL="449280" indent="-179280">
              <a:lnSpc>
                <a:spcPct val="100000"/>
              </a:lnSpc>
              <a:spcAft>
                <a:spcPts val="601"/>
              </a:spcAft>
              <a:buClr>
                <a:srgbClr val="292663"/>
              </a:buClr>
              <a:buFont typeface="Calibri"/>
              <a:buChar char="❖"/>
            </a:pPr>
            <a:r>
              <a:rPr b="0" lang="en-US" sz="1200" spc="-1" strike="noStrike">
                <a:solidFill>
                  <a:srgbClr val="292663"/>
                </a:solidFill>
                <a:latin typeface="Calibri"/>
                <a:ea typeface="Calibri"/>
              </a:rPr>
              <a:t>Load Test Execution of all identified scenarios up to 750 users –</a:t>
            </a:r>
            <a:r>
              <a:rPr b="1" lang="en-US" sz="1200" spc="-1" strike="noStrike">
                <a:solidFill>
                  <a:srgbClr val="292663"/>
                </a:solidFill>
                <a:latin typeface="Calibri"/>
                <a:ea typeface="Calibri"/>
              </a:rPr>
              <a:t> </a:t>
            </a:r>
            <a:r>
              <a:rPr b="1" lang="en-US" sz="1200" spc="-1" strike="noStrike">
                <a:solidFill>
                  <a:srgbClr val="00b050"/>
                </a:solidFill>
                <a:latin typeface="Calibri"/>
                <a:ea typeface="Calibri"/>
              </a:rPr>
              <a:t>Completed</a:t>
            </a:r>
            <a:endParaRPr b="0" lang="en-IN" sz="1200" spc="-1" strike="noStrike">
              <a:solidFill>
                <a:srgbClr val="000000"/>
              </a:solidFill>
              <a:latin typeface="Arial"/>
            </a:endParaRPr>
          </a:p>
          <a:p>
            <a:pPr marL="449280" indent="-179280">
              <a:lnSpc>
                <a:spcPct val="100000"/>
              </a:lnSpc>
              <a:spcAft>
                <a:spcPts val="601"/>
              </a:spcAft>
              <a:buClr>
                <a:srgbClr val="292663"/>
              </a:buClr>
              <a:buFont typeface="Calibri"/>
              <a:buChar char="❖"/>
            </a:pPr>
            <a:r>
              <a:rPr b="0" lang="en-US" sz="1200" spc="-1" strike="noStrike">
                <a:solidFill>
                  <a:srgbClr val="292663"/>
                </a:solidFill>
                <a:latin typeface="Calibri"/>
                <a:ea typeface="Calibri"/>
              </a:rPr>
              <a:t>Load Test Execution of all identified scenarios up to 1000 users –</a:t>
            </a:r>
            <a:r>
              <a:rPr b="1" lang="en-US" sz="1200" spc="-1" strike="noStrike">
                <a:solidFill>
                  <a:srgbClr val="292663"/>
                </a:solidFill>
                <a:latin typeface="Calibri"/>
                <a:ea typeface="Calibri"/>
              </a:rPr>
              <a:t> </a:t>
            </a:r>
            <a:r>
              <a:rPr b="1" lang="en-US" sz="1200" spc="-1" strike="noStrike">
                <a:solidFill>
                  <a:srgbClr val="00b050"/>
                </a:solidFill>
                <a:latin typeface="Calibri"/>
                <a:ea typeface="Calibri"/>
              </a:rPr>
              <a:t>Completed</a:t>
            </a:r>
            <a:endParaRPr b="0" lang="en-IN" sz="1200" spc="-1" strike="noStrike">
              <a:solidFill>
                <a:srgbClr val="000000"/>
              </a:solidFill>
              <a:latin typeface="Arial"/>
            </a:endParaRPr>
          </a:p>
          <a:p>
            <a:pPr marL="449280" indent="-179280">
              <a:lnSpc>
                <a:spcPct val="100000"/>
              </a:lnSpc>
              <a:spcAft>
                <a:spcPts val="601"/>
              </a:spcAft>
              <a:buClr>
                <a:srgbClr val="292663"/>
              </a:buClr>
              <a:buFont typeface="Calibri"/>
              <a:buChar char="❖"/>
            </a:pPr>
            <a:r>
              <a:rPr b="0" lang="en-US" sz="1200" spc="-1" strike="noStrike">
                <a:solidFill>
                  <a:srgbClr val="292663"/>
                </a:solidFill>
                <a:latin typeface="Calibri"/>
                <a:ea typeface="Calibri"/>
              </a:rPr>
              <a:t>Load Test Execution of all identified scenarios up to 3000 users –</a:t>
            </a:r>
            <a:r>
              <a:rPr b="1" lang="en-US" sz="1200" spc="-1" strike="noStrike">
                <a:solidFill>
                  <a:srgbClr val="292663"/>
                </a:solidFill>
                <a:latin typeface="Calibri"/>
                <a:ea typeface="Calibri"/>
              </a:rPr>
              <a:t> </a:t>
            </a:r>
            <a:r>
              <a:rPr b="1" lang="en-US" sz="1200" spc="-1" strike="noStrike">
                <a:solidFill>
                  <a:srgbClr val="00b050"/>
                </a:solidFill>
                <a:latin typeface="Calibri"/>
                <a:ea typeface="Calibri"/>
              </a:rPr>
              <a:t>Completed</a:t>
            </a:r>
            <a:endParaRPr b="0" lang="en-IN" sz="1200" spc="-1" strike="noStrike">
              <a:solidFill>
                <a:srgbClr val="000000"/>
              </a:solidFill>
              <a:latin typeface="Arial"/>
            </a:endParaRPr>
          </a:p>
          <a:p>
            <a:pPr marL="449280" indent="-179280">
              <a:lnSpc>
                <a:spcPct val="100000"/>
              </a:lnSpc>
              <a:spcAft>
                <a:spcPts val="601"/>
              </a:spcAft>
              <a:buClr>
                <a:srgbClr val="292663"/>
              </a:buClr>
              <a:buFont typeface="Calibri"/>
              <a:buChar char="❖"/>
            </a:pPr>
            <a:r>
              <a:rPr b="0" lang="en-US" sz="1200" spc="-1" strike="noStrike">
                <a:solidFill>
                  <a:srgbClr val="292663"/>
                </a:solidFill>
                <a:latin typeface="Calibri"/>
                <a:ea typeface="Calibri"/>
              </a:rPr>
              <a:t>Stress Test Execution of all identified scenarios up to 4000 users –</a:t>
            </a:r>
            <a:r>
              <a:rPr b="1" lang="en-US" sz="1200" spc="-1" strike="noStrike">
                <a:solidFill>
                  <a:srgbClr val="292663"/>
                </a:solidFill>
                <a:latin typeface="Calibri"/>
                <a:ea typeface="Calibri"/>
              </a:rPr>
              <a:t> </a:t>
            </a:r>
            <a:r>
              <a:rPr b="1" lang="en-US" sz="1200" spc="-1" strike="noStrike">
                <a:solidFill>
                  <a:srgbClr val="00b050"/>
                </a:solidFill>
                <a:latin typeface="Calibri"/>
                <a:ea typeface="Calibri"/>
              </a:rPr>
              <a:t>Completed</a:t>
            </a:r>
            <a:endParaRPr b="0" lang="en-IN" sz="1200" spc="-1" strike="noStrike">
              <a:solidFill>
                <a:srgbClr val="000000"/>
              </a:solidFill>
              <a:latin typeface="Arial"/>
            </a:endParaRPr>
          </a:p>
          <a:p>
            <a:pPr marL="449280" indent="-179280">
              <a:lnSpc>
                <a:spcPct val="100000"/>
              </a:lnSpc>
              <a:spcAft>
                <a:spcPts val="601"/>
              </a:spcAft>
              <a:buClr>
                <a:srgbClr val="292663"/>
              </a:buClr>
              <a:buFont typeface="Calibri"/>
              <a:buChar char="❖"/>
            </a:pPr>
            <a:r>
              <a:rPr b="0" lang="en-US" sz="1200" spc="-1" strike="noStrike">
                <a:solidFill>
                  <a:srgbClr val="292663"/>
                </a:solidFill>
                <a:latin typeface="Calibri"/>
                <a:ea typeface="Calibri"/>
              </a:rPr>
              <a:t>Endurance Test Execution of all identified scenarios up to 2000 users – </a:t>
            </a:r>
            <a:r>
              <a:rPr b="1" lang="en-US" sz="1200" spc="-1" strike="noStrike">
                <a:solidFill>
                  <a:srgbClr val="00b050"/>
                </a:solidFill>
                <a:latin typeface="Calibri"/>
                <a:ea typeface="Calibri"/>
              </a:rPr>
              <a:t>Completed</a:t>
            </a:r>
            <a:endParaRPr b="0" lang="en-IN" sz="1200" spc="-1" strike="noStrike">
              <a:solidFill>
                <a:srgbClr val="000000"/>
              </a:solidFill>
              <a:latin typeface="Arial"/>
            </a:endParaRPr>
          </a:p>
        </p:txBody>
      </p:sp>
      <p:sp>
        <p:nvSpPr>
          <p:cNvPr id="136" name="Google Shape;231;p4"/>
          <p:cNvSpPr/>
          <p:nvPr/>
        </p:nvSpPr>
        <p:spPr>
          <a:xfrm>
            <a:off x="6026400" y="1769760"/>
            <a:ext cx="5727240" cy="127692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50000"/>
              </a:lnSpc>
              <a:spcAft>
                <a:spcPts val="601"/>
              </a:spcAft>
            </a:pPr>
            <a:endParaRPr b="1" i="1" lang="en-US" sz="1200" spc="-1" strike="noStrike">
              <a:solidFill>
                <a:schemeClr val="dk1"/>
              </a:solidFill>
              <a:latin typeface="Calibri"/>
              <a:ea typeface="DejaVu Sans"/>
            </a:endParaRPr>
          </a:p>
        </p:txBody>
      </p:sp>
      <p:sp>
        <p:nvSpPr>
          <p:cNvPr id="137" name="Google Shape;234;p4"/>
          <p:cNvSpPr/>
          <p:nvPr/>
        </p:nvSpPr>
        <p:spPr>
          <a:xfrm>
            <a:off x="6014160" y="1479960"/>
            <a:ext cx="2518920" cy="30492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2.</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Key Issues, Risks</a:t>
            </a:r>
            <a:endParaRPr b="0" lang="en-IN" sz="1200" spc="-1" strike="noStrike">
              <a:solidFill>
                <a:srgbClr val="ffffff"/>
              </a:solidFill>
              <a:latin typeface="Arial"/>
            </a:endParaRPr>
          </a:p>
        </p:txBody>
      </p:sp>
      <p:sp>
        <p:nvSpPr>
          <p:cNvPr id="138" name="TextBox 16"/>
          <p:cNvSpPr/>
          <p:nvPr/>
        </p:nvSpPr>
        <p:spPr>
          <a:xfrm>
            <a:off x="6125760" y="2131920"/>
            <a:ext cx="5885280" cy="2721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spcAft>
                <a:spcPts val="601"/>
              </a:spcAft>
              <a:buClr>
                <a:srgbClr val="000000"/>
              </a:buClr>
              <a:buFont typeface="Wingdings" charset="2"/>
              <a:buChar char=""/>
            </a:pPr>
            <a:r>
              <a:rPr b="1" i="1" lang="en-US" sz="1200" spc="-1" strike="noStrike">
                <a:solidFill>
                  <a:schemeClr val="dk1"/>
                </a:solidFill>
                <a:latin typeface="Calibri"/>
                <a:ea typeface="DejaVu Sans"/>
              </a:rPr>
              <a:t>No open issues on the application with a maximum 4000 user load</a:t>
            </a:r>
            <a:endParaRPr b="0" lang="en-IN" sz="1200" spc="-1" strike="noStrike">
              <a:solidFill>
                <a:srgbClr val="000000"/>
              </a:solidFill>
              <a:latin typeface="Arial"/>
            </a:endParaRPr>
          </a:p>
        </p:txBody>
      </p:sp>
      <p:sp>
        <p:nvSpPr>
          <p:cNvPr id="139" name="Google Shape;234;p4"/>
          <p:cNvSpPr/>
          <p:nvPr/>
        </p:nvSpPr>
        <p:spPr>
          <a:xfrm>
            <a:off x="6020640" y="3202560"/>
            <a:ext cx="2512440" cy="27144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3.</a:t>
            </a:r>
            <a:r>
              <a:rPr b="1" lang="en-US" sz="1200" spc="-1" strike="noStrike">
                <a:solidFill>
                  <a:srgbClr val="ffffff"/>
                </a:solidFill>
                <a:latin typeface="Calibri"/>
                <a:ea typeface="Calibri"/>
              </a:rPr>
              <a:t>	</a:t>
            </a:r>
            <a:r>
              <a:rPr b="1" lang="en-US" sz="1200" spc="-1" strike="noStrike">
                <a:solidFill>
                  <a:schemeClr val="lt1"/>
                </a:solidFill>
                <a:latin typeface="Calibri"/>
                <a:ea typeface="Calibri"/>
              </a:rPr>
              <a:t>Root cause Analysis</a:t>
            </a:r>
            <a:endParaRPr b="0" lang="en-IN" sz="1200" spc="-1" strike="noStrike">
              <a:solidFill>
                <a:srgbClr val="ffffff"/>
              </a:solidFill>
              <a:latin typeface="Arial"/>
            </a:endParaRPr>
          </a:p>
        </p:txBody>
      </p:sp>
      <p:sp>
        <p:nvSpPr>
          <p:cNvPr id="140" name="Google Shape;233;p4"/>
          <p:cNvSpPr/>
          <p:nvPr/>
        </p:nvSpPr>
        <p:spPr>
          <a:xfrm>
            <a:off x="6013080" y="3475440"/>
            <a:ext cx="5727240" cy="183780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282600" indent="-282600">
              <a:lnSpc>
                <a:spcPct val="100000"/>
              </a:lnSpc>
              <a:buClr>
                <a:srgbClr val="292663"/>
              </a:buClr>
              <a:buFont typeface="Book Antiqua"/>
              <a:buChar char="―"/>
            </a:pPr>
            <a:r>
              <a:rPr b="0" lang="en-US" sz="1200" spc="-1" strike="noStrike">
                <a:solidFill>
                  <a:srgbClr val="292663"/>
                </a:solidFill>
                <a:latin typeface="Calibri"/>
                <a:ea typeface="Calibri"/>
              </a:rPr>
              <a:t>RCA is mentioned in subsequent slides</a:t>
            </a:r>
            <a:endParaRPr b="0" lang="en-IN" sz="1200" spc="-1" strike="noStrike">
              <a:solidFill>
                <a:srgbClr val="000000"/>
              </a:solidFill>
              <a:latin typeface="Arial"/>
            </a:endParaRPr>
          </a:p>
          <a:p>
            <a:pPr marL="282600" indent="-282600">
              <a:lnSpc>
                <a:spcPct val="100000"/>
              </a:lnSpc>
              <a:buClr>
                <a:srgbClr val="292663"/>
              </a:buClr>
              <a:buFont typeface="Book Antiqua"/>
              <a:buChar char="―"/>
            </a:pPr>
            <a:r>
              <a:rPr b="0" lang="en-US" sz="1200" spc="-1" strike="noStrike">
                <a:solidFill>
                  <a:srgbClr val="292663"/>
                </a:solidFill>
                <a:latin typeface="Calibri"/>
                <a:ea typeface="Calibri"/>
              </a:rPr>
              <a:t>QK has shared High Response Time Page details observed during the initial load test execution (couple of runs)</a:t>
            </a:r>
            <a:endParaRPr b="0" lang="en-IN" sz="1200" spc="-1" strike="noStrike">
              <a:solidFill>
                <a:srgbClr val="000000"/>
              </a:solidFill>
              <a:latin typeface="Arial"/>
            </a:endParaRPr>
          </a:p>
          <a:p>
            <a:pPr marL="282600" indent="-282600">
              <a:lnSpc>
                <a:spcPct val="100000"/>
              </a:lnSpc>
              <a:buClr>
                <a:srgbClr val="292663"/>
              </a:buClr>
              <a:buFont typeface="Book Antiqua"/>
              <a:buChar char="―"/>
            </a:pPr>
            <a:r>
              <a:rPr b="0" lang="en-US" sz="1200" spc="-1" strike="noStrike">
                <a:solidFill>
                  <a:srgbClr val="292663"/>
                </a:solidFill>
                <a:latin typeface="Calibri"/>
                <a:ea typeface="Calibri"/>
              </a:rPr>
              <a:t>High CPU Utilization was observed during 750 users run due to less pool size</a:t>
            </a:r>
            <a:endParaRPr b="0" lang="en-IN" sz="1200" spc="-1" strike="noStrike">
              <a:solidFill>
                <a:srgbClr val="000000"/>
              </a:solidFill>
              <a:latin typeface="Arial"/>
            </a:endParaRPr>
          </a:p>
        </p:txBody>
      </p:sp>
    </p:spTree>
  </p:cSld>
  <p:transition spd="med">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42"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43"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44" name="Freeform 9"/>
          <p:cNvSpPr/>
          <p:nvPr/>
        </p:nvSpPr>
        <p:spPr>
          <a:xfrm>
            <a:off x="9863280" y="190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45"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000" spc="-1" strike="noStrike">
                <a:solidFill>
                  <a:srgbClr val="292663"/>
                </a:solidFill>
                <a:latin typeface="Filson Pro Medium"/>
              </a:rPr>
              <a:t>Detailed Status – Report 1</a:t>
            </a:r>
            <a:endParaRPr b="0" lang="en-IN" sz="4000" spc="-1" strike="noStrike">
              <a:solidFill>
                <a:srgbClr val="000000"/>
              </a:solidFill>
              <a:latin typeface="Arial"/>
            </a:endParaRPr>
          </a:p>
        </p:txBody>
      </p:sp>
      <p:sp>
        <p:nvSpPr>
          <p:cNvPr id="146" name="Google Shape;244;g1048e09a8ef_0_6"/>
          <p:cNvSpPr/>
          <p:nvPr/>
        </p:nvSpPr>
        <p:spPr>
          <a:xfrm>
            <a:off x="7800480" y="1167120"/>
            <a:ext cx="317124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6.</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Reported Performance/Functional Issues</a:t>
            </a:r>
            <a:endParaRPr b="0" lang="en-IN" sz="1200" spc="-1" strike="noStrike">
              <a:solidFill>
                <a:srgbClr val="ffffff"/>
              </a:solidFill>
              <a:latin typeface="Arial"/>
            </a:endParaRPr>
          </a:p>
        </p:txBody>
      </p:sp>
      <p:sp>
        <p:nvSpPr>
          <p:cNvPr id="147" name="Google Shape;245;g1048e09a8ef_0_6"/>
          <p:cNvSpPr/>
          <p:nvPr/>
        </p:nvSpPr>
        <p:spPr>
          <a:xfrm>
            <a:off x="7803000" y="1447920"/>
            <a:ext cx="4151880" cy="197676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285840" indent="-285840">
              <a:lnSpc>
                <a:spcPct val="100000"/>
              </a:lnSpc>
              <a:buClr>
                <a:srgbClr val="ff0000"/>
              </a:buClr>
              <a:buFont typeface="Courier New"/>
              <a:buChar char="o"/>
              <a:tabLst>
                <a:tab algn="l" pos="914400"/>
              </a:tabLst>
            </a:pPr>
            <a:r>
              <a:rPr b="1" lang="en-IN" sz="1000" spc="-1" strike="noStrike">
                <a:solidFill>
                  <a:srgbClr val="ff0000"/>
                </a:solidFill>
                <a:latin typeface="Calibri"/>
                <a:ea typeface="DejaVu Sans"/>
              </a:rPr>
              <a:t>1.65% errors </a:t>
            </a:r>
            <a:r>
              <a:rPr b="1" lang="en-IN" sz="1000" spc="-1" strike="noStrike">
                <a:solidFill>
                  <a:srgbClr val="292663"/>
                </a:solidFill>
                <a:latin typeface="Calibri"/>
                <a:ea typeface="DejaVu Sans"/>
              </a:rPr>
              <a:t>have been observed during the run for COPS scenarios for below services:</a:t>
            </a:r>
            <a:endParaRPr b="0" lang="en-IN" sz="1000" spc="-1" strike="noStrike">
              <a:solidFill>
                <a:srgbClr val="000000"/>
              </a:solidFill>
              <a:latin typeface="Arial"/>
            </a:endParaRPr>
          </a:p>
          <a:p>
            <a:pPr lvl="1" marL="743040" indent="-285840">
              <a:lnSpc>
                <a:spcPct val="100000"/>
              </a:lnSpc>
              <a:buClr>
                <a:srgbClr val="292663"/>
              </a:buClr>
              <a:buFont typeface="Courier New"/>
              <a:buChar char="o"/>
              <a:tabLst>
                <a:tab algn="l" pos="914400"/>
              </a:tabLst>
            </a:pPr>
            <a:r>
              <a:rPr b="0" lang="en-IN" sz="1000" spc="-1" strike="noStrike">
                <a:solidFill>
                  <a:srgbClr val="292663"/>
                </a:solidFill>
                <a:latin typeface="Calibri"/>
                <a:ea typeface="DejaVu Sans"/>
              </a:rPr>
              <a:t>CREATE NOMINEE GUARDIAN | LIVELINESS_VERIFICATION_SERVICE – “Read Timed out”</a:t>
            </a:r>
            <a:endParaRPr b="0" lang="en-IN" sz="1000" spc="-1" strike="noStrike">
              <a:solidFill>
                <a:srgbClr val="000000"/>
              </a:solidFill>
              <a:latin typeface="Arial"/>
            </a:endParaRPr>
          </a:p>
          <a:p>
            <a:pPr lvl="1" marL="743040" indent="-285840">
              <a:lnSpc>
                <a:spcPct val="100000"/>
              </a:lnSpc>
              <a:buClr>
                <a:srgbClr val="292663"/>
              </a:buClr>
              <a:buFont typeface="Courier New"/>
              <a:buChar char="o"/>
              <a:tabLst>
                <a:tab algn="l" pos="914400"/>
              </a:tabLst>
            </a:pPr>
            <a:r>
              <a:rPr b="0" lang="en-IN" sz="1000" spc="-1" strike="noStrike">
                <a:solidFill>
                  <a:srgbClr val="292663"/>
                </a:solidFill>
                <a:latin typeface="Calibri"/>
                <a:ea typeface="DejaVu Sans"/>
              </a:rPr>
              <a:t>ACCOUNT E-KYC | UPSERT_CASE – “502 Bad Gateway”</a:t>
            </a:r>
            <a:endParaRPr b="0" lang="en-IN" sz="1000" spc="-1" strike="noStrike">
              <a:solidFill>
                <a:srgbClr val="000000"/>
              </a:solidFill>
              <a:latin typeface="Arial"/>
            </a:endParaRPr>
          </a:p>
          <a:p>
            <a:pPr lvl="1" marL="743040" indent="-285840">
              <a:lnSpc>
                <a:spcPct val="100000"/>
              </a:lnSpc>
              <a:buClr>
                <a:srgbClr val="292663"/>
              </a:buClr>
              <a:buFont typeface="Courier New"/>
              <a:buChar char="o"/>
              <a:tabLst>
                <a:tab algn="l" pos="914400"/>
              </a:tabLst>
            </a:pPr>
            <a:r>
              <a:rPr b="0" lang="en-IN" sz="1000" spc="-1" strike="noStrike">
                <a:solidFill>
                  <a:srgbClr val="292663"/>
                </a:solidFill>
                <a:latin typeface="Calibri"/>
                <a:ea typeface="DejaVu Sans"/>
              </a:rPr>
              <a:t>DOCUMENT_DELETE_BY_IDS</a:t>
            </a:r>
            <a:endParaRPr b="0" lang="en-IN" sz="1000" spc="-1" strike="noStrike">
              <a:solidFill>
                <a:srgbClr val="000000"/>
              </a:solidFill>
              <a:latin typeface="Arial"/>
            </a:endParaRPr>
          </a:p>
        </p:txBody>
      </p:sp>
      <p:sp>
        <p:nvSpPr>
          <p:cNvPr id="148" name="Google Shape;244;g1048e09a8ef_0_6"/>
          <p:cNvSpPr/>
          <p:nvPr/>
        </p:nvSpPr>
        <p:spPr>
          <a:xfrm>
            <a:off x="7814520" y="3642480"/>
            <a:ext cx="220788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7.</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Point of Action post run</a:t>
            </a:r>
            <a:endParaRPr b="0" lang="en-IN" sz="1200" spc="-1" strike="noStrike">
              <a:solidFill>
                <a:srgbClr val="ffffff"/>
              </a:solidFill>
              <a:latin typeface="Arial"/>
            </a:endParaRPr>
          </a:p>
        </p:txBody>
      </p:sp>
      <p:sp>
        <p:nvSpPr>
          <p:cNvPr id="149" name="Google Shape;245;g1048e09a8ef_0_6"/>
          <p:cNvSpPr/>
          <p:nvPr/>
        </p:nvSpPr>
        <p:spPr>
          <a:xfrm>
            <a:off x="7813440" y="3931920"/>
            <a:ext cx="4141440" cy="229572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85680">
              <a:lnSpc>
                <a:spcPct val="100000"/>
              </a:lnSpc>
              <a:spcBef>
                <a:spcPts val="601"/>
              </a:spcBef>
              <a:tabLst>
                <a:tab algn="l" pos="185760"/>
              </a:tabLst>
            </a:pPr>
            <a:r>
              <a:rPr b="1" lang="en-US" sz="1200" spc="-1" strike="noStrike">
                <a:solidFill>
                  <a:schemeClr val="dk1"/>
                </a:solidFill>
                <a:latin typeface="Calibri"/>
                <a:ea typeface="DejaVu Sans"/>
              </a:rPr>
              <a:t>Post application tuning, QK team to execute below mentioned tests to gauge the impact on overall application performance, errors observed in the current run &amp; check the application behavior for its stability.</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Application Scalability Test with 750 users</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Set up comprehensive monitoring and alerting systems to promptly detect any issues that may arise post-deployment.</a:t>
            </a:r>
            <a:endParaRPr b="0" lang="en-IN" sz="1200" spc="-1" strike="noStrike">
              <a:solidFill>
                <a:srgbClr val="000000"/>
              </a:solidFill>
              <a:latin typeface="Arial"/>
            </a:endParaRPr>
          </a:p>
        </p:txBody>
      </p:sp>
      <p:sp>
        <p:nvSpPr>
          <p:cNvPr id="150" name="Google Shape;234;p4"/>
          <p:cNvSpPr/>
          <p:nvPr/>
        </p:nvSpPr>
        <p:spPr>
          <a:xfrm>
            <a:off x="236160" y="1115280"/>
            <a:ext cx="2158920" cy="30600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5.</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Key Test Observations</a:t>
            </a:r>
            <a:endParaRPr b="0" lang="en-IN" sz="1200" spc="-1" strike="noStrike">
              <a:solidFill>
                <a:srgbClr val="ffffff"/>
              </a:solidFill>
              <a:latin typeface="Arial"/>
            </a:endParaRPr>
          </a:p>
        </p:txBody>
      </p:sp>
      <p:sp>
        <p:nvSpPr>
          <p:cNvPr id="151" name="Google Shape;231;p4"/>
          <p:cNvSpPr/>
          <p:nvPr/>
        </p:nvSpPr>
        <p:spPr>
          <a:xfrm>
            <a:off x="242640" y="1439640"/>
            <a:ext cx="7525080" cy="478764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50000"/>
              </a:lnSpc>
              <a:spcAft>
                <a:spcPts val="601"/>
              </a:spcAft>
            </a:pPr>
            <a:endParaRPr b="1" i="1" lang="en-US" sz="1200" spc="-1" strike="noStrike">
              <a:solidFill>
                <a:schemeClr val="dk1"/>
              </a:solidFill>
              <a:latin typeface="Calibri"/>
              <a:ea typeface="DejaVu Sans"/>
            </a:endParaRPr>
          </a:p>
        </p:txBody>
      </p:sp>
      <p:sp>
        <p:nvSpPr>
          <p:cNvPr id="152" name="Google Shape;233;p4"/>
          <p:cNvSpPr/>
          <p:nvPr/>
        </p:nvSpPr>
        <p:spPr>
          <a:xfrm>
            <a:off x="343800" y="1607400"/>
            <a:ext cx="5526000" cy="306000"/>
          </a:xfrm>
          <a:prstGeom prst="rect">
            <a:avLst/>
          </a:prstGeom>
          <a:noFill/>
          <a:ln w="9525">
            <a:noFill/>
          </a:ln>
        </p:spPr>
        <p:style>
          <a:lnRef idx="0"/>
          <a:fillRef idx="0"/>
          <a:effectRef idx="0"/>
          <a:fontRef idx="minor"/>
        </p:style>
        <p:txBody>
          <a:bodyPr lIns="89640" rIns="89640" tIns="44640" bIns="44640" anchor="ctr">
            <a:noAutofit/>
          </a:bodyPr>
          <a:p>
            <a:pPr marL="171360" indent="-171360">
              <a:lnSpc>
                <a:spcPct val="100000"/>
              </a:lnSpc>
              <a:buClr>
                <a:srgbClr val="292663"/>
              </a:buClr>
              <a:buFont typeface="Wingdings" charset="2"/>
              <a:buChar char=""/>
            </a:pPr>
            <a:r>
              <a:rPr b="0" lang="en-US" sz="1200" spc="-1" strike="noStrike">
                <a:solidFill>
                  <a:schemeClr val="dk1"/>
                </a:solidFill>
                <a:latin typeface="Calibri"/>
                <a:ea typeface="DejaVu Sans"/>
              </a:rPr>
              <a:t>Load test execution with 400 users</a:t>
            </a:r>
            <a:endParaRPr b="0" lang="en-IN" sz="1200" spc="-1" strike="noStrike">
              <a:solidFill>
                <a:srgbClr val="000000"/>
              </a:solidFill>
              <a:latin typeface="Arial"/>
            </a:endParaRPr>
          </a:p>
        </p:txBody>
      </p:sp>
      <p:pic>
        <p:nvPicPr>
          <p:cNvPr id="153" name="Picture 1" descr=""/>
          <p:cNvPicPr/>
          <p:nvPr/>
        </p:nvPicPr>
        <p:blipFill>
          <a:blip r:embed="rId1"/>
          <a:stretch/>
        </p:blipFill>
        <p:spPr>
          <a:xfrm>
            <a:off x="343800" y="2024640"/>
            <a:ext cx="7362000" cy="3027960"/>
          </a:xfrm>
          <a:prstGeom prst="rect">
            <a:avLst/>
          </a:prstGeom>
          <a:ln w="0">
            <a:noFill/>
          </a:ln>
        </p:spPr>
      </p:pic>
      <p:graphicFrame>
        <p:nvGraphicFramePr>
          <p:cNvPr id="154" name="Object 2"/>
          <p:cNvGraphicFramePr/>
          <p:nvPr/>
        </p:nvGraphicFramePr>
        <p:xfrm>
          <a:off x="6715080" y="5253120"/>
          <a:ext cx="913320" cy="770400"/>
        </p:xfrm>
        <a:graphic>
          <a:graphicData uri="http://schemas.openxmlformats.org/presentationml/2006/ole">
            <p:oleObj showAsIcon="1" progId="Excel.Sheet.12" r:id="rId2" spid="">
              <p:embed/>
              <p:pic>
                <p:nvPicPr>
                  <p:cNvPr id="155" name="Object 2" descr=""/>
                  <p:cNvPicPr/>
                  <p:nvPr/>
                </p:nvPicPr>
                <p:blipFill>
                  <a:blip r:embed="rId3"/>
                  <a:stretch/>
                </p:blipFill>
                <p:spPr>
                  <a:xfrm>
                    <a:off x="6715080" y="5253120"/>
                    <a:ext cx="913320" cy="770400"/>
                  </a:xfrm>
                  <a:prstGeom prst="rect">
                    <a:avLst/>
                  </a:prstGeom>
                  <a:ln w="0">
                    <a:noFill/>
                  </a:ln>
                </p:spPr>
              </p:pic>
            </p:oleObj>
          </a:graphicData>
        </a:graphic>
      </p:graphicFrame>
    </p:spTree>
  </p:cSld>
  <p:transition spd="med">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57"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58"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59"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60"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000" spc="-1" strike="noStrike">
                <a:solidFill>
                  <a:srgbClr val="292663"/>
                </a:solidFill>
                <a:latin typeface="Filson Pro Medium"/>
              </a:rPr>
              <a:t>Detailed Status – Report 2</a:t>
            </a:r>
            <a:endParaRPr b="0" lang="en-IN" sz="4000" spc="-1" strike="noStrike">
              <a:solidFill>
                <a:srgbClr val="000000"/>
              </a:solidFill>
              <a:latin typeface="Arial"/>
            </a:endParaRPr>
          </a:p>
        </p:txBody>
      </p:sp>
      <p:sp>
        <p:nvSpPr>
          <p:cNvPr id="161" name="Google Shape;244;g1048e09a8ef_0_6"/>
          <p:cNvSpPr/>
          <p:nvPr/>
        </p:nvSpPr>
        <p:spPr>
          <a:xfrm>
            <a:off x="7643880" y="1176120"/>
            <a:ext cx="301752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6.</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Reported Performance/Functional Issues</a:t>
            </a:r>
            <a:endParaRPr b="0" lang="en-IN" sz="1200" spc="-1" strike="noStrike">
              <a:solidFill>
                <a:srgbClr val="ffffff"/>
              </a:solidFill>
              <a:latin typeface="Arial"/>
            </a:endParaRPr>
          </a:p>
        </p:txBody>
      </p:sp>
      <p:sp>
        <p:nvSpPr>
          <p:cNvPr id="162" name="Google Shape;245;g1048e09a8ef_0_6"/>
          <p:cNvSpPr/>
          <p:nvPr/>
        </p:nvSpPr>
        <p:spPr>
          <a:xfrm>
            <a:off x="7666920" y="1463040"/>
            <a:ext cx="4380480" cy="197676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343080" indent="-343080">
              <a:lnSpc>
                <a:spcPct val="100000"/>
              </a:lnSpc>
              <a:buClr>
                <a:srgbClr val="ff0000"/>
              </a:buClr>
              <a:buFont typeface="Symbol"/>
              <a:buChar char=""/>
              <a:tabLst>
                <a:tab algn="l" pos="457200"/>
              </a:tabLst>
            </a:pPr>
            <a:r>
              <a:rPr b="1" lang="en-IN" sz="1000" spc="-1" strike="noStrike">
                <a:solidFill>
                  <a:srgbClr val="ff0000"/>
                </a:solidFill>
                <a:latin typeface="Calibri"/>
                <a:ea typeface="DejaVu Sans"/>
              </a:rPr>
              <a:t>1.7% </a:t>
            </a:r>
            <a:r>
              <a:rPr b="1" lang="en-IN" sz="1000" spc="-1" strike="noStrike">
                <a:solidFill>
                  <a:srgbClr val="292663"/>
                </a:solidFill>
                <a:latin typeface="Calibri"/>
                <a:ea typeface="DejaVu Sans"/>
              </a:rPr>
              <a:t>errors observed during entire test duration, </a:t>
            </a:r>
            <a:r>
              <a:rPr b="1" lang="en-IN" sz="1000" spc="-1" strike="noStrike">
                <a:solidFill>
                  <a:srgbClr val="ff0000"/>
                </a:solidFill>
                <a:latin typeface="Calibri"/>
                <a:ea typeface="DejaVu Sans"/>
              </a:rPr>
              <a:t>0.21% </a:t>
            </a:r>
            <a:r>
              <a:rPr b="1" lang="en-IN" sz="1000" spc="-1" strike="noStrike">
                <a:solidFill>
                  <a:srgbClr val="292663"/>
                </a:solidFill>
                <a:latin typeface="Calibri"/>
                <a:ea typeface="DejaVu Sans"/>
              </a:rPr>
              <a:t>error during steady state</a:t>
            </a:r>
            <a:endParaRPr b="0" lang="en-IN" sz="1000" spc="-1" strike="noStrike">
              <a:solidFill>
                <a:srgbClr val="000000"/>
              </a:solidFill>
              <a:latin typeface="Arial"/>
            </a:endParaRPr>
          </a:p>
          <a:p>
            <a:pPr lvl="1" marL="800280" indent="-343080">
              <a:lnSpc>
                <a:spcPct val="100000"/>
              </a:lnSpc>
              <a:buClr>
                <a:srgbClr val="292663"/>
              </a:buClr>
              <a:buFont typeface="Symbol"/>
              <a:buChar char=""/>
              <a:tabLst>
                <a:tab algn="l" pos="457200"/>
              </a:tabLst>
            </a:pPr>
            <a:r>
              <a:rPr b="1" lang="en-IN" sz="1000" spc="-1" strike="noStrike">
                <a:solidFill>
                  <a:srgbClr val="292663"/>
                </a:solidFill>
                <a:latin typeface="Calibri"/>
                <a:ea typeface="DejaVu Sans"/>
              </a:rPr>
              <a:t>Error"HTTP-502 Bad Gateway". </a:t>
            </a:r>
            <a:endParaRPr b="0" lang="en-IN" sz="1000" spc="-1" strike="noStrike">
              <a:solidFill>
                <a:srgbClr val="000000"/>
              </a:solidFill>
              <a:latin typeface="Arial"/>
            </a:endParaRPr>
          </a:p>
          <a:p>
            <a:pPr lvl="1" marL="800280" indent="-343080">
              <a:lnSpc>
                <a:spcPct val="100000"/>
              </a:lnSpc>
              <a:buClr>
                <a:srgbClr val="292663"/>
              </a:buClr>
              <a:buFont typeface="Symbol"/>
              <a:buChar char=""/>
              <a:tabLst>
                <a:tab algn="l" pos="457200"/>
              </a:tabLst>
            </a:pPr>
            <a:r>
              <a:rPr b="1" lang="en-IN" sz="1000" spc="-1" strike="noStrike">
                <a:solidFill>
                  <a:srgbClr val="292663"/>
                </a:solidFill>
                <a:latin typeface="Calibri"/>
                <a:ea typeface="DejaVu Sans"/>
              </a:rPr>
              <a:t>Connection to ‘dbes service’ is refused </a:t>
            </a:r>
            <a:endParaRPr b="0" lang="en-IN" sz="1000" spc="-1" strike="noStrike">
              <a:solidFill>
                <a:srgbClr val="000000"/>
              </a:solidFill>
              <a:latin typeface="Arial"/>
            </a:endParaRPr>
          </a:p>
          <a:p>
            <a:pPr lvl="1" marL="800280" indent="-343080">
              <a:lnSpc>
                <a:spcPct val="100000"/>
              </a:lnSpc>
              <a:buClr>
                <a:srgbClr val="292663"/>
              </a:buClr>
              <a:buFont typeface="Symbol"/>
              <a:buChar char=""/>
              <a:tabLst>
                <a:tab algn="l" pos="457200"/>
              </a:tabLst>
            </a:pPr>
            <a:r>
              <a:rPr b="1" lang="en-IN" sz="1000" spc="-1" strike="noStrike">
                <a:solidFill>
                  <a:srgbClr val="292663"/>
                </a:solidFill>
                <a:latin typeface="Calibri"/>
                <a:ea typeface="DejaVu Sans"/>
              </a:rPr>
              <a:t>GET_LEADS_QUOTE_TASK service failing </a:t>
            </a:r>
            <a:endParaRPr b="0" lang="en-IN" sz="1000" spc="-1" strike="noStrike">
              <a:solidFill>
                <a:srgbClr val="000000"/>
              </a:solidFill>
              <a:latin typeface="Arial"/>
            </a:endParaRPr>
          </a:p>
          <a:p>
            <a:pPr lvl="1" marL="800280" indent="-343080">
              <a:lnSpc>
                <a:spcPct val="100000"/>
              </a:lnSpc>
              <a:buClr>
                <a:srgbClr val="292663"/>
              </a:buClr>
              <a:buFont typeface="Symbol"/>
              <a:buChar char=""/>
              <a:tabLst>
                <a:tab algn="l" pos="457200"/>
              </a:tabLst>
            </a:pPr>
            <a:r>
              <a:rPr b="1" lang="en-IN" sz="1000" spc="-1" strike="noStrike">
                <a:solidFill>
                  <a:srgbClr val="292663"/>
                </a:solidFill>
                <a:latin typeface="Calibri"/>
                <a:ea typeface="DejaVu Sans"/>
              </a:rPr>
              <a:t>IP assignment pending due to the IP range not available</a:t>
            </a:r>
            <a:endParaRPr b="0" lang="en-IN" sz="1000" spc="-1" strike="noStrike">
              <a:solidFill>
                <a:srgbClr val="000000"/>
              </a:solidFill>
              <a:latin typeface="Arial"/>
            </a:endParaRPr>
          </a:p>
          <a:p>
            <a:pPr lvl="1" marL="800280" indent="-343080">
              <a:lnSpc>
                <a:spcPct val="100000"/>
              </a:lnSpc>
              <a:buClr>
                <a:srgbClr val="292663"/>
              </a:buClr>
              <a:buFont typeface="Symbol"/>
              <a:buChar char=""/>
              <a:tabLst>
                <a:tab algn="l" pos="457200"/>
              </a:tabLst>
            </a:pPr>
            <a:r>
              <a:rPr b="1" lang="en-IN" sz="1000" spc="-1" strike="noStrike">
                <a:solidFill>
                  <a:srgbClr val="292663"/>
                </a:solidFill>
                <a:latin typeface="Calibri"/>
                <a:ea typeface="DejaVu Sans"/>
              </a:rPr>
              <a:t>Connection to ‘esb service’ is refused </a:t>
            </a:r>
            <a:endParaRPr b="0" lang="en-IN" sz="1000" spc="-1" strike="noStrike">
              <a:solidFill>
                <a:srgbClr val="000000"/>
              </a:solidFill>
              <a:latin typeface="Arial"/>
            </a:endParaRPr>
          </a:p>
          <a:p>
            <a:pPr>
              <a:lnSpc>
                <a:spcPct val="100000"/>
              </a:lnSpc>
              <a:spcBef>
                <a:spcPts val="601"/>
              </a:spcBef>
              <a:tabLst>
                <a:tab algn="l" pos="185760"/>
              </a:tabLst>
            </a:pPr>
            <a:endParaRPr b="0" lang="en-IN" sz="1200" spc="-1" strike="noStrike">
              <a:solidFill>
                <a:srgbClr val="000000"/>
              </a:solidFill>
              <a:latin typeface="Arial"/>
            </a:endParaRPr>
          </a:p>
        </p:txBody>
      </p:sp>
      <p:sp>
        <p:nvSpPr>
          <p:cNvPr id="163" name="Google Shape;244;g1048e09a8ef_0_6"/>
          <p:cNvSpPr/>
          <p:nvPr/>
        </p:nvSpPr>
        <p:spPr>
          <a:xfrm>
            <a:off x="7657920" y="3659760"/>
            <a:ext cx="212076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7.</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Point of Action post run</a:t>
            </a:r>
            <a:endParaRPr b="0" lang="en-IN" sz="1200" spc="-1" strike="noStrike">
              <a:solidFill>
                <a:srgbClr val="ffffff"/>
              </a:solidFill>
              <a:latin typeface="Arial"/>
            </a:endParaRPr>
          </a:p>
        </p:txBody>
      </p:sp>
      <p:sp>
        <p:nvSpPr>
          <p:cNvPr id="164" name="Google Shape;245;g1048e09a8ef_0_6"/>
          <p:cNvSpPr/>
          <p:nvPr/>
        </p:nvSpPr>
        <p:spPr>
          <a:xfrm>
            <a:off x="7677720" y="3946680"/>
            <a:ext cx="4369320" cy="229572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85680">
              <a:lnSpc>
                <a:spcPct val="100000"/>
              </a:lnSpc>
              <a:spcBef>
                <a:spcPts val="601"/>
              </a:spcBef>
              <a:tabLst>
                <a:tab algn="l" pos="185760"/>
              </a:tabLst>
            </a:pPr>
            <a:r>
              <a:rPr b="1" lang="en-US" sz="1200" spc="-1" strike="noStrike">
                <a:solidFill>
                  <a:schemeClr val="dk1"/>
                </a:solidFill>
                <a:latin typeface="Calibri"/>
                <a:ea typeface="DejaVu Sans"/>
              </a:rPr>
              <a:t>Post application tuning, QK team to execute below mentioned tests to gauge the impact on overall application performance &amp; check the application behavior for its stability.</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Application Scalability Test with 1000 users</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Set up comprehensive monitoring and alerting systems to promptly detect any issues that may arise post-deployment.</a:t>
            </a:r>
            <a:endParaRPr b="0" lang="en-IN" sz="1200" spc="-1" strike="noStrike">
              <a:solidFill>
                <a:srgbClr val="000000"/>
              </a:solidFill>
              <a:latin typeface="Arial"/>
            </a:endParaRPr>
          </a:p>
        </p:txBody>
      </p:sp>
      <p:sp>
        <p:nvSpPr>
          <p:cNvPr id="165" name="Google Shape;234;p4"/>
          <p:cNvSpPr/>
          <p:nvPr/>
        </p:nvSpPr>
        <p:spPr>
          <a:xfrm>
            <a:off x="236160" y="1141200"/>
            <a:ext cx="2158920" cy="30600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5.</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Key Test Observations</a:t>
            </a:r>
            <a:endParaRPr b="0" lang="en-IN" sz="1200" spc="-1" strike="noStrike">
              <a:solidFill>
                <a:srgbClr val="ffffff"/>
              </a:solidFill>
              <a:latin typeface="Arial"/>
            </a:endParaRPr>
          </a:p>
        </p:txBody>
      </p:sp>
      <p:sp>
        <p:nvSpPr>
          <p:cNvPr id="166" name="Google Shape;231;p4"/>
          <p:cNvSpPr/>
          <p:nvPr/>
        </p:nvSpPr>
        <p:spPr>
          <a:xfrm>
            <a:off x="242640" y="1463040"/>
            <a:ext cx="7389720" cy="476424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50000"/>
              </a:lnSpc>
              <a:spcAft>
                <a:spcPts val="601"/>
              </a:spcAft>
            </a:pPr>
            <a:endParaRPr b="1" i="1" lang="en-US" sz="1200" spc="-1" strike="noStrike">
              <a:solidFill>
                <a:schemeClr val="dk1"/>
              </a:solidFill>
              <a:latin typeface="Calibri"/>
              <a:ea typeface="DejaVu Sans"/>
            </a:endParaRPr>
          </a:p>
        </p:txBody>
      </p:sp>
      <p:sp>
        <p:nvSpPr>
          <p:cNvPr id="167" name="Google Shape;233;p4"/>
          <p:cNvSpPr/>
          <p:nvPr/>
        </p:nvSpPr>
        <p:spPr>
          <a:xfrm>
            <a:off x="343800" y="1607400"/>
            <a:ext cx="5526000" cy="306000"/>
          </a:xfrm>
          <a:prstGeom prst="rect">
            <a:avLst/>
          </a:prstGeom>
          <a:noFill/>
          <a:ln w="9525">
            <a:noFill/>
          </a:ln>
        </p:spPr>
        <p:style>
          <a:lnRef idx="0"/>
          <a:fillRef idx="0"/>
          <a:effectRef idx="0"/>
          <a:fontRef idx="minor"/>
        </p:style>
        <p:txBody>
          <a:bodyPr lIns="89640" rIns="89640" tIns="44640" bIns="44640" anchor="ctr">
            <a:noAutofit/>
          </a:bodyPr>
          <a:p>
            <a:pPr marL="171360" indent="-171360">
              <a:lnSpc>
                <a:spcPct val="100000"/>
              </a:lnSpc>
              <a:buClr>
                <a:srgbClr val="292663"/>
              </a:buClr>
              <a:buFont typeface="Wingdings" charset="2"/>
              <a:buChar char=""/>
            </a:pPr>
            <a:r>
              <a:rPr b="0" lang="en-US" sz="1200" spc="-1" strike="noStrike">
                <a:solidFill>
                  <a:schemeClr val="dk1"/>
                </a:solidFill>
                <a:latin typeface="Calibri"/>
                <a:ea typeface="DejaVu Sans"/>
              </a:rPr>
              <a:t>Load test execution with 750 users</a:t>
            </a:r>
            <a:endParaRPr b="0" lang="en-IN" sz="1200" spc="-1" strike="noStrike">
              <a:solidFill>
                <a:srgbClr val="000000"/>
              </a:solidFill>
              <a:latin typeface="Arial"/>
            </a:endParaRPr>
          </a:p>
        </p:txBody>
      </p:sp>
      <p:graphicFrame>
        <p:nvGraphicFramePr>
          <p:cNvPr id="168" name="Table 21"/>
          <p:cNvGraphicFramePr/>
          <p:nvPr/>
        </p:nvGraphicFramePr>
        <p:xfrm>
          <a:off x="485640" y="1914480"/>
          <a:ext cx="6903720" cy="4112640"/>
        </p:xfrm>
        <a:graphic>
          <a:graphicData uri="http://schemas.openxmlformats.org/drawingml/2006/table">
            <a:tbl>
              <a:tblPr/>
              <a:tblGrid>
                <a:gridCol w="1344960"/>
                <a:gridCol w="1074240"/>
                <a:gridCol w="1074240"/>
                <a:gridCol w="1074240"/>
                <a:gridCol w="1168200"/>
                <a:gridCol w="1168200"/>
              </a:tblGrid>
              <a:tr h="189360">
                <a:tc gridSpan="6">
                  <a:txBody>
                    <a:bodyPr lIns="68400" rIns="68400" anchor="ctr">
                      <a:noAutofit/>
                    </a:bodyPr>
                    <a:p>
                      <a:pPr algn="ctr">
                        <a:lnSpc>
                          <a:spcPct val="100000"/>
                        </a:lnSpc>
                      </a:pPr>
                      <a:r>
                        <a:rPr b="1" lang="en-IN" sz="800" spc="-1" strike="noStrike" u="sng">
                          <a:solidFill>
                            <a:srgbClr val="ffffff"/>
                          </a:solidFill>
                          <a:uFillTx/>
                          <a:latin typeface="Aptos"/>
                          <a:ea typeface="Times New Roman"/>
                        </a:rPr>
                        <a:t>Executive Summary</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99330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a:txBody>
                    <a:bodyPr lIns="68400" rIns="68400" anchor="ctr">
                      <a:noAutofit/>
                    </a:bodyPr>
                    <a:p>
                      <a:pPr algn="ctr">
                        <a:lnSpc>
                          <a:spcPct val="100000"/>
                        </a:lnSpc>
                      </a:pPr>
                      <a:r>
                        <a:rPr b="1" lang="en-IN" sz="800" spc="-1" strike="noStrike">
                          <a:solidFill>
                            <a:srgbClr val="ffffff"/>
                          </a:solidFill>
                          <a:latin typeface="Aptos"/>
                          <a:ea typeface="Times New Roman"/>
                        </a:rPr>
                        <a:t>Test Parameters</a:t>
                      </a:r>
                      <a:endParaRPr b="0" lang="en-IN" sz="800" spc="-1" strike="noStrike">
                        <a:solidFill>
                          <a:srgbClr val="ffffff"/>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333399"/>
                    </a:solidFill>
                  </a:tcPr>
                </a:tc>
                <a:tc gridSpan="5">
                  <a:txBody>
                    <a:bodyPr lIns="68400" rIns="68400" anchor="ctr">
                      <a:noAutofit/>
                    </a:bodyPr>
                    <a:p>
                      <a:pPr algn="ctr">
                        <a:lnSpc>
                          <a:spcPct val="100000"/>
                        </a:lnSpc>
                      </a:pPr>
                      <a:r>
                        <a:rPr b="1" lang="en-IN" sz="800" spc="-1" strike="noStrike">
                          <a:solidFill>
                            <a:srgbClr val="ffffff"/>
                          </a:solidFill>
                          <a:latin typeface="Aptos"/>
                          <a:ea typeface="Times New Roman"/>
                        </a:rPr>
                        <a:t>Test Observations</a:t>
                      </a:r>
                      <a:endParaRPr b="0" lang="en-IN" sz="800" spc="-1" strike="noStrike">
                        <a:solidFill>
                          <a:srgbClr val="ffffff"/>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333399"/>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a:txBody>
                    <a:bodyPr lIns="68400" rIns="68400" anchor="ctr">
                      <a:noAutofit/>
                    </a:bodyPr>
                    <a:p>
                      <a:pPr algn="ctr">
                        <a:lnSpc>
                          <a:spcPct val="100000"/>
                        </a:lnSpc>
                      </a:pPr>
                      <a:r>
                        <a:rPr b="0" lang="en-IN" sz="800" spc="-1" strike="noStrike">
                          <a:solidFill>
                            <a:srgbClr val="000000"/>
                          </a:solidFill>
                          <a:latin typeface="Aptos"/>
                          <a:ea typeface="Times New Roman"/>
                        </a:rPr>
                        <a:t>Run ID</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5">
                  <a:txBody>
                    <a:bodyPr lIns="68400" rIns="68400" anchor="ctr">
                      <a:noAutofit/>
                    </a:bodyPr>
                    <a:p>
                      <a:pPr algn="ctr">
                        <a:lnSpc>
                          <a:spcPct val="100000"/>
                        </a:lnSpc>
                      </a:pPr>
                      <a:r>
                        <a:rPr b="1" lang="en-IN" sz="800" spc="-1" strike="noStrike">
                          <a:solidFill>
                            <a:srgbClr val="000000"/>
                          </a:solidFill>
                          <a:latin typeface="Aptos"/>
                          <a:ea typeface="Times New Roman"/>
                        </a:rPr>
                        <a:t>R12.2</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53160">
                <a:tc>
                  <a:txBody>
                    <a:bodyPr lIns="68400" rIns="68400" anchor="ctr">
                      <a:noAutofit/>
                    </a:bodyPr>
                    <a:p>
                      <a:pPr algn="ctr">
                        <a:lnSpc>
                          <a:spcPct val="100000"/>
                        </a:lnSpc>
                      </a:pPr>
                      <a:r>
                        <a:rPr b="0" lang="en-IN" sz="800" spc="-1" strike="noStrike">
                          <a:solidFill>
                            <a:srgbClr val="000000"/>
                          </a:solidFill>
                          <a:latin typeface="Aptos"/>
                          <a:ea typeface="Times New Roman"/>
                        </a:rPr>
                        <a:t>Test Description</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5">
                  <a:txBody>
                    <a:bodyPr lIns="68400" rIns="68400" anchor="ctr">
                      <a:noAutofit/>
                    </a:bodyPr>
                    <a:p>
                      <a:pPr algn="ctr">
                        <a:lnSpc>
                          <a:spcPct val="100000"/>
                        </a:lnSpc>
                      </a:pPr>
                      <a:r>
                        <a:rPr b="0" lang="en-IN" sz="800" spc="-1" strike="noStrike">
                          <a:solidFill>
                            <a:srgbClr val="000000"/>
                          </a:solidFill>
                          <a:latin typeface="Aptos"/>
                          <a:ea typeface="Times New Roman"/>
                        </a:rPr>
                        <a:t>Load Test was executed for AU Customer Onboarding PT Application of mobile APK for peak duration of 30 minutes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a:txBody>
                    <a:bodyPr lIns="68400" rIns="68400" anchor="ctr">
                      <a:noAutofit/>
                    </a:bodyPr>
                    <a:p>
                      <a:pPr algn="ctr">
                        <a:lnSpc>
                          <a:spcPct val="100000"/>
                        </a:lnSpc>
                      </a:pPr>
                      <a:r>
                        <a:rPr b="0" lang="en-IN" sz="800" spc="-1" strike="noStrike">
                          <a:solidFill>
                            <a:srgbClr val="000000"/>
                          </a:solidFill>
                          <a:latin typeface="Aptos"/>
                          <a:ea typeface="Times New Roman"/>
                        </a:rPr>
                        <a:t>Execution time</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5">
                  <a:txBody>
                    <a:bodyPr lIns="68400" rIns="68400" anchor="ctr">
                      <a:noAutofit/>
                    </a:bodyPr>
                    <a:p>
                      <a:pPr algn="ctr">
                        <a:lnSpc>
                          <a:spcPct val="100000"/>
                        </a:lnSpc>
                      </a:pPr>
                      <a:r>
                        <a:rPr b="0" lang="en-IN" sz="800" spc="-1" strike="noStrike">
                          <a:solidFill>
                            <a:srgbClr val="000000"/>
                          </a:solidFill>
                          <a:latin typeface="Aptos"/>
                          <a:ea typeface="Times New Roman"/>
                        </a:rPr>
                        <a:t>26 Dec 2024, 12:14 PM IST – 01:32 PM IST</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a:txBody>
                    <a:bodyPr lIns="68400" rIns="68400" anchor="ctr">
                      <a:noAutofit/>
                    </a:bodyPr>
                    <a:p>
                      <a:pPr algn="ctr">
                        <a:lnSpc>
                          <a:spcPct val="100000"/>
                        </a:lnSpc>
                      </a:pPr>
                      <a:r>
                        <a:rPr b="0" lang="en-IN" sz="800" spc="-1" strike="noStrike">
                          <a:solidFill>
                            <a:srgbClr val="000000"/>
                          </a:solidFill>
                          <a:latin typeface="Aptos"/>
                          <a:ea typeface="Times New Roman"/>
                        </a:rPr>
                        <a:t>Peak Time of Test Run</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5">
                  <a:txBody>
                    <a:bodyPr lIns="68400" rIns="68400" anchor="ctr">
                      <a:noAutofit/>
                    </a:bodyPr>
                    <a:p>
                      <a:pPr algn="ctr">
                        <a:lnSpc>
                          <a:spcPct val="100000"/>
                        </a:lnSpc>
                      </a:pPr>
                      <a:r>
                        <a:rPr b="0" lang="en-IN" sz="800" spc="-1" strike="noStrike">
                          <a:solidFill>
                            <a:srgbClr val="000000"/>
                          </a:solidFill>
                          <a:latin typeface="Aptos"/>
                          <a:ea typeface="Times New Roman"/>
                        </a:rPr>
                        <a:t>12:42 PM - 01:12 PM| Duration: 30 Minutes     </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a:txBody>
                    <a:bodyPr lIns="68400" rIns="68400" anchor="ctr">
                      <a:noAutofit/>
                    </a:bodyPr>
                    <a:p>
                      <a:pPr algn="ctr">
                        <a:lnSpc>
                          <a:spcPct val="100000"/>
                        </a:lnSpc>
                      </a:pPr>
                      <a:r>
                        <a:rPr b="0" lang="en-IN" sz="800" spc="-1" strike="noStrike">
                          <a:solidFill>
                            <a:srgbClr val="000000"/>
                          </a:solidFill>
                          <a:latin typeface="Aptos"/>
                          <a:ea typeface="Times New Roman"/>
                        </a:rPr>
                        <a:t>Users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5">
                  <a:txBody>
                    <a:bodyPr lIns="68400" rIns="68400" anchor="ctr">
                      <a:noAutofit/>
                    </a:bodyPr>
                    <a:p>
                      <a:pPr algn="ctr">
                        <a:lnSpc>
                          <a:spcPct val="100000"/>
                        </a:lnSpc>
                      </a:pPr>
                      <a:r>
                        <a:rPr b="0" lang="en-IN" sz="800" spc="-1" strike="noStrike">
                          <a:solidFill>
                            <a:srgbClr val="000000"/>
                          </a:solidFill>
                          <a:latin typeface="Aptos"/>
                          <a:ea typeface="Times New Roman"/>
                        </a:rPr>
                        <a:t>750</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rowSpan="4">
                  <a:txBody>
                    <a:bodyPr lIns="68400" rIns="68400" anchor="ctr">
                      <a:noAutofit/>
                    </a:bodyPr>
                    <a:p>
                      <a:pPr algn="ctr">
                        <a:lnSpc>
                          <a:spcPct val="100000"/>
                        </a:lnSpc>
                      </a:pPr>
                      <a:r>
                        <a:rPr b="0" lang="en-IN" sz="800" spc="-1" strike="noStrike">
                          <a:solidFill>
                            <a:srgbClr val="000000"/>
                          </a:solidFill>
                          <a:latin typeface="Aptos"/>
                          <a:ea typeface="Times New Roman"/>
                        </a:rPr>
                        <a:t>Scenarios Included</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5">
                  <a:txBody>
                    <a:bodyPr lIns="68400" rIns="68400" anchor="ctr">
                      <a:noAutofit/>
                    </a:bodyPr>
                    <a:p>
                      <a:pPr algn="ctr">
                        <a:lnSpc>
                          <a:spcPct val="100000"/>
                        </a:lnSpc>
                      </a:pPr>
                      <a:r>
                        <a:rPr b="1" lang="en-IN" sz="800" spc="-1" strike="noStrike">
                          <a:solidFill>
                            <a:srgbClr val="000000"/>
                          </a:solidFill>
                          <a:latin typeface="Aptos"/>
                          <a:ea typeface="Times New Roman"/>
                        </a:rPr>
                        <a:t>Saving Account  (NON E-KYC )</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68400" rIns="68400" anchor="ctr">
                      <a:noAutofit/>
                    </a:bodyPr>
                    <a:p>
                      <a:pPr algn="ctr">
                        <a:lnSpc>
                          <a:spcPct val="100000"/>
                        </a:lnSpc>
                      </a:pPr>
                      <a:r>
                        <a:rPr b="1" lang="en-IN" sz="800" spc="-1" strike="noStrike">
                          <a:solidFill>
                            <a:srgbClr val="000000"/>
                          </a:solidFill>
                          <a:latin typeface="Aptos"/>
                          <a:ea typeface="Times New Roman"/>
                        </a:rPr>
                        <a:t>Saving Account  (E-KYC )</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68400" rIns="68400" anchor="ctr">
                      <a:noAutofit/>
                    </a:bodyPr>
                    <a:p>
                      <a:pPr algn="ctr">
                        <a:lnSpc>
                          <a:spcPct val="100000"/>
                        </a:lnSpc>
                      </a:pPr>
                      <a:r>
                        <a:rPr b="1" lang="en-IN" sz="800" spc="-1" strike="noStrike">
                          <a:solidFill>
                            <a:srgbClr val="000000"/>
                          </a:solidFill>
                          <a:latin typeface="Aptos"/>
                          <a:ea typeface="Times New Roman"/>
                        </a:rPr>
                        <a:t>Cross-Sell (FD)</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68400" rIns="68400" anchor="ctr">
                      <a:noAutofit/>
                    </a:bodyPr>
                    <a:p>
                      <a:pPr algn="ctr">
                        <a:lnSpc>
                          <a:spcPct val="100000"/>
                        </a:lnSpc>
                      </a:pPr>
                      <a:r>
                        <a:rPr b="1" lang="en-IN" sz="800" spc="-1" strike="noStrike">
                          <a:solidFill>
                            <a:srgbClr val="000000"/>
                          </a:solidFill>
                          <a:latin typeface="Aptos"/>
                          <a:ea typeface="Times New Roman"/>
                        </a:rPr>
                        <a:t>DOPS (BOM)</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516960">
                <a:tc rowSpan="2">
                  <a:txBody>
                    <a:bodyPr lIns="68400" rIns="68400" anchor="ctr">
                      <a:noAutofit/>
                    </a:bodyPr>
                    <a:p>
                      <a:pPr algn="ctr">
                        <a:lnSpc>
                          <a:spcPct val="100000"/>
                        </a:lnSpc>
                      </a:pPr>
                      <a:r>
                        <a:rPr b="0" lang="en-IN" sz="800" spc="-1" strike="noStrike">
                          <a:solidFill>
                            <a:srgbClr val="000000"/>
                          </a:solidFill>
                          <a:latin typeface="Aptos"/>
                          <a:ea typeface="Times New Roman"/>
                        </a:rPr>
                        <a:t>Transaction Details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Achieved TPH</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HTTP Transaction (30mins)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Achieved TPM</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Achieved TPS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Pass percentage</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r>
              <a:tr h="1893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14008</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926576</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233.47</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000000"/>
                          </a:solidFill>
                          <a:latin typeface="Aptos"/>
                          <a:ea typeface="Times New Roman"/>
                        </a:rPr>
                        <a:t>3.89</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ff0000"/>
                          </a:solidFill>
                          <a:latin typeface="Aptos"/>
                          <a:ea typeface="Times New Roman"/>
                        </a:rPr>
                        <a:t>99.79%</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89360">
                <a:tc rowSpan="2">
                  <a:txBody>
                    <a:bodyPr lIns="68400" rIns="68400" anchor="ctr">
                      <a:noAutofit/>
                    </a:bodyPr>
                    <a:p>
                      <a:pPr algn="ctr">
                        <a:lnSpc>
                          <a:spcPct val="100000"/>
                        </a:lnSpc>
                      </a:pPr>
                      <a:r>
                        <a:rPr b="0" lang="en-IN" sz="800" spc="-1" strike="noStrike">
                          <a:solidFill>
                            <a:srgbClr val="000000"/>
                          </a:solidFill>
                          <a:latin typeface="Aptos"/>
                          <a:ea typeface="Times New Roman"/>
                        </a:rPr>
                        <a:t>Response Time @ 99%ile</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5">
                  <a:txBody>
                    <a:bodyPr lIns="68400" rIns="68400" anchor="ctr">
                      <a:noAutofit/>
                    </a:bodyPr>
                    <a:p>
                      <a:pPr algn="ctr">
                        <a:lnSpc>
                          <a:spcPct val="100000"/>
                        </a:lnSpc>
                      </a:pPr>
                      <a:r>
                        <a:rPr b="1" lang="en-IN" sz="800" spc="-1" strike="noStrike">
                          <a:solidFill>
                            <a:srgbClr val="000000"/>
                          </a:solidFill>
                          <a:latin typeface="Aptos"/>
                          <a:ea typeface="Times New Roman"/>
                        </a:rPr>
                        <a:t>No of Pages &gt; 3 Sec</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5">
                  <a:txBody>
                    <a:bodyPr lIns="68400" rIns="68400" anchor="t">
                      <a:noAutofit/>
                    </a:bodyPr>
                    <a:p>
                      <a:pPr algn="ctr">
                        <a:lnSpc>
                          <a:spcPct val="100000"/>
                        </a:lnSpc>
                      </a:pPr>
                      <a:r>
                        <a:rPr b="1" lang="en-IN" sz="800" spc="-1" strike="noStrike">
                          <a:solidFill>
                            <a:srgbClr val="00a933"/>
                          </a:solidFill>
                          <a:latin typeface="Aptos"/>
                          <a:ea typeface="Times New Roman"/>
                        </a:rPr>
                        <a:t>All Pages are &lt; 3 sec@90%tile</a:t>
                      </a:r>
                      <a:endParaRPr b="0" lang="en-IN" sz="8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9360">
                <a:tc>
                  <a:txBody>
                    <a:bodyPr lIns="68400" rIns="68400" anchor="ctr">
                      <a:noAutofit/>
                    </a:bodyPr>
                    <a:p>
                      <a:pPr algn="ctr">
                        <a:lnSpc>
                          <a:spcPct val="100000"/>
                        </a:lnSpc>
                      </a:pPr>
                      <a:r>
                        <a:rPr b="0" lang="en-IN" sz="800" spc="-1" strike="noStrike">
                          <a:solidFill>
                            <a:srgbClr val="000000"/>
                          </a:solidFill>
                          <a:latin typeface="Aptos"/>
                          <a:ea typeface="Times New Roman"/>
                        </a:rPr>
                        <a:t>Test Result</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5">
                  <a:txBody>
                    <a:bodyPr lIns="68400" rIns="68400" anchor="ctr">
                      <a:noAutofit/>
                    </a:bodyPr>
                    <a:p>
                      <a:pPr algn="ctr">
                        <a:lnSpc>
                          <a:spcPct val="100000"/>
                        </a:lnSpc>
                      </a:pPr>
                      <a:r>
                        <a:rPr b="1" lang="en-IN" sz="800" spc="-1" strike="noStrike">
                          <a:solidFill>
                            <a:srgbClr val="ff0000"/>
                          </a:solidFill>
                          <a:latin typeface="Aptos"/>
                          <a:ea typeface="Times New Roman"/>
                        </a:rPr>
                        <a:t>Failed</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graphicFrame>
        <p:nvGraphicFramePr>
          <p:cNvPr id="169" name="Object 2"/>
          <p:cNvGraphicFramePr/>
          <p:nvPr/>
        </p:nvGraphicFramePr>
        <p:xfrm>
          <a:off x="6476040" y="5555880"/>
          <a:ext cx="913320" cy="770400"/>
        </p:xfrm>
        <a:graphic>
          <a:graphicData uri="http://schemas.openxmlformats.org/presentationml/2006/ole">
            <p:oleObj showAsIcon="1" progId="Excel.Sheet.12" r:id="rId1" spid="">
              <p:embed/>
              <p:pic>
                <p:nvPicPr>
                  <p:cNvPr id="170" name="Object 2" descr=""/>
                  <p:cNvPicPr/>
                  <p:nvPr/>
                </p:nvPicPr>
                <p:blipFill>
                  <a:blip r:embed="rId2"/>
                  <a:stretch/>
                </p:blipFill>
                <p:spPr>
                  <a:xfrm>
                    <a:off x="6476040" y="5555880"/>
                    <a:ext cx="913320" cy="770400"/>
                  </a:xfrm>
                  <a:prstGeom prst="rect">
                    <a:avLst/>
                  </a:prstGeom>
                  <a:ln w="0">
                    <a:noFill/>
                  </a:ln>
                </p:spPr>
              </p:pic>
            </p:oleObj>
          </a:graphicData>
        </a:graphic>
      </p:graphicFrame>
    </p:spTree>
  </p:cSld>
  <p:transition spd="med">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72"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73"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74"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75"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000" spc="-1" strike="noStrike">
                <a:solidFill>
                  <a:srgbClr val="292663"/>
                </a:solidFill>
                <a:latin typeface="Filson Pro Medium"/>
              </a:rPr>
              <a:t>Detailed Status – Report 3</a:t>
            </a:r>
            <a:endParaRPr b="0" lang="en-IN" sz="4000" spc="-1" strike="noStrike">
              <a:solidFill>
                <a:srgbClr val="000000"/>
              </a:solidFill>
              <a:latin typeface="Arial"/>
            </a:endParaRPr>
          </a:p>
        </p:txBody>
      </p:sp>
      <p:sp>
        <p:nvSpPr>
          <p:cNvPr id="176" name="Google Shape;244;g1048e09a8ef_0_6"/>
          <p:cNvSpPr/>
          <p:nvPr/>
        </p:nvSpPr>
        <p:spPr>
          <a:xfrm>
            <a:off x="7757640" y="1191960"/>
            <a:ext cx="314424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6.</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Reported Performance/Functional Issues</a:t>
            </a:r>
            <a:endParaRPr b="0" lang="en-IN" sz="1200" spc="-1" strike="noStrike">
              <a:solidFill>
                <a:srgbClr val="ffffff"/>
              </a:solidFill>
              <a:latin typeface="Arial"/>
            </a:endParaRPr>
          </a:p>
        </p:txBody>
      </p:sp>
      <p:sp>
        <p:nvSpPr>
          <p:cNvPr id="177" name="Google Shape;245;g1048e09a8ef_0_6"/>
          <p:cNvSpPr/>
          <p:nvPr/>
        </p:nvSpPr>
        <p:spPr>
          <a:xfrm>
            <a:off x="7757640" y="1481760"/>
            <a:ext cx="4167360" cy="124560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343080" indent="-343080">
              <a:lnSpc>
                <a:spcPct val="100000"/>
              </a:lnSpc>
              <a:buClr>
                <a:srgbClr val="00b050"/>
              </a:buClr>
              <a:buFont typeface="Symbol"/>
              <a:buChar char=""/>
              <a:tabLst>
                <a:tab algn="l" pos="457200"/>
              </a:tabLst>
            </a:pPr>
            <a:r>
              <a:rPr b="1" lang="en-IN" sz="1000" spc="-1" strike="noStrike">
                <a:solidFill>
                  <a:srgbClr val="00b050"/>
                </a:solidFill>
                <a:latin typeface="Calibri"/>
                <a:ea typeface="DejaVu Sans"/>
              </a:rPr>
              <a:t>No errors observed during steady state. </a:t>
            </a:r>
            <a:r>
              <a:rPr b="0" lang="en-IN" sz="1800" spc="-1" strike="noStrike">
                <a:solidFill>
                  <a:srgbClr val="00b050"/>
                </a:solidFill>
                <a:latin typeface="Aptos"/>
                <a:ea typeface="Aptos"/>
              </a:rPr>
              <a:t> </a:t>
            </a:r>
            <a:endParaRPr b="0" lang="en-IN" sz="1800" spc="-1" strike="noStrike">
              <a:solidFill>
                <a:srgbClr val="000000"/>
              </a:solidFill>
              <a:latin typeface="Arial"/>
            </a:endParaRPr>
          </a:p>
          <a:p>
            <a:pPr>
              <a:lnSpc>
                <a:spcPct val="100000"/>
              </a:lnSpc>
              <a:spcBef>
                <a:spcPts val="601"/>
              </a:spcBef>
              <a:tabLst>
                <a:tab algn="l" pos="185760"/>
              </a:tabLst>
            </a:pPr>
            <a:endParaRPr b="0" lang="en-IN" sz="1200" spc="-1" strike="noStrike">
              <a:solidFill>
                <a:srgbClr val="000000"/>
              </a:solidFill>
              <a:latin typeface="Arial"/>
            </a:endParaRPr>
          </a:p>
        </p:txBody>
      </p:sp>
      <p:sp>
        <p:nvSpPr>
          <p:cNvPr id="178" name="Google Shape;244;g1048e09a8ef_0_6"/>
          <p:cNvSpPr/>
          <p:nvPr/>
        </p:nvSpPr>
        <p:spPr>
          <a:xfrm>
            <a:off x="7728120" y="2845800"/>
            <a:ext cx="213408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7.</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Point of Action post run</a:t>
            </a:r>
            <a:endParaRPr b="0" lang="en-IN" sz="1200" spc="-1" strike="noStrike">
              <a:solidFill>
                <a:srgbClr val="ffffff"/>
              </a:solidFill>
              <a:latin typeface="Arial"/>
            </a:endParaRPr>
          </a:p>
        </p:txBody>
      </p:sp>
      <p:sp>
        <p:nvSpPr>
          <p:cNvPr id="179" name="Google Shape;245;g1048e09a8ef_0_6"/>
          <p:cNvSpPr/>
          <p:nvPr/>
        </p:nvSpPr>
        <p:spPr>
          <a:xfrm>
            <a:off x="7728120" y="3138480"/>
            <a:ext cx="4226400" cy="308880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85680">
              <a:lnSpc>
                <a:spcPct val="100000"/>
              </a:lnSpc>
              <a:spcBef>
                <a:spcPts val="601"/>
              </a:spcBef>
              <a:tabLst>
                <a:tab algn="l" pos="185760"/>
              </a:tabLst>
            </a:pPr>
            <a:r>
              <a:rPr b="1" lang="en-US" sz="1200" spc="-1" strike="noStrike">
                <a:solidFill>
                  <a:schemeClr val="dk1"/>
                </a:solidFill>
                <a:latin typeface="Calibri"/>
                <a:ea typeface="DejaVu Sans"/>
              </a:rPr>
              <a:t>Post application tuning, QK team to execute below mentioned tests test to gauge the impact on overall application performance, errors observed in the current run &amp; check the application behavior for its stability.</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Application Scalability Test with 1500 followed by 3000 users run.</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Set up comprehensive monitoring and alerting systems to promptly detect any issues that may arise post-deployment.</a:t>
            </a:r>
            <a:endParaRPr b="0" lang="en-IN" sz="1200" spc="-1" strike="noStrike">
              <a:solidFill>
                <a:srgbClr val="000000"/>
              </a:solidFill>
              <a:latin typeface="Arial"/>
            </a:endParaRPr>
          </a:p>
        </p:txBody>
      </p:sp>
      <p:sp>
        <p:nvSpPr>
          <p:cNvPr id="180" name="Google Shape;234;p4"/>
          <p:cNvSpPr/>
          <p:nvPr/>
        </p:nvSpPr>
        <p:spPr>
          <a:xfrm>
            <a:off x="236160" y="1167480"/>
            <a:ext cx="2158920" cy="30600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5.</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Key Test Observations</a:t>
            </a:r>
            <a:endParaRPr b="0" lang="en-IN" sz="1200" spc="-1" strike="noStrike">
              <a:solidFill>
                <a:srgbClr val="ffffff"/>
              </a:solidFill>
              <a:latin typeface="Arial"/>
            </a:endParaRPr>
          </a:p>
        </p:txBody>
      </p:sp>
      <p:sp>
        <p:nvSpPr>
          <p:cNvPr id="181" name="Google Shape;231;p4"/>
          <p:cNvSpPr/>
          <p:nvPr/>
        </p:nvSpPr>
        <p:spPr>
          <a:xfrm>
            <a:off x="242640" y="1483200"/>
            <a:ext cx="7439760" cy="474408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50000"/>
              </a:lnSpc>
              <a:spcAft>
                <a:spcPts val="601"/>
              </a:spcAft>
            </a:pPr>
            <a:endParaRPr b="1" i="1" lang="en-US" sz="1200" spc="-1" strike="noStrike">
              <a:solidFill>
                <a:schemeClr val="dk1"/>
              </a:solidFill>
              <a:latin typeface="Calibri"/>
              <a:ea typeface="DejaVu Sans"/>
            </a:endParaRPr>
          </a:p>
        </p:txBody>
      </p:sp>
      <p:sp>
        <p:nvSpPr>
          <p:cNvPr id="182" name="Google Shape;233;p4"/>
          <p:cNvSpPr/>
          <p:nvPr/>
        </p:nvSpPr>
        <p:spPr>
          <a:xfrm>
            <a:off x="343800" y="1607400"/>
            <a:ext cx="5526000" cy="306000"/>
          </a:xfrm>
          <a:prstGeom prst="rect">
            <a:avLst/>
          </a:prstGeom>
          <a:noFill/>
          <a:ln w="9525">
            <a:noFill/>
          </a:ln>
        </p:spPr>
        <p:style>
          <a:lnRef idx="0"/>
          <a:fillRef idx="0"/>
          <a:effectRef idx="0"/>
          <a:fontRef idx="minor"/>
        </p:style>
        <p:txBody>
          <a:bodyPr lIns="89640" rIns="89640" tIns="44640" bIns="44640" anchor="ctr">
            <a:noAutofit/>
          </a:bodyPr>
          <a:p>
            <a:pPr marL="171360" indent="-171360">
              <a:lnSpc>
                <a:spcPct val="100000"/>
              </a:lnSpc>
              <a:buClr>
                <a:srgbClr val="292663"/>
              </a:buClr>
              <a:buFont typeface="Wingdings" charset="2"/>
              <a:buChar char=""/>
            </a:pPr>
            <a:r>
              <a:rPr b="0" lang="en-US" sz="1200" spc="-1" strike="noStrike">
                <a:solidFill>
                  <a:schemeClr val="dk1"/>
                </a:solidFill>
                <a:latin typeface="Calibri"/>
                <a:ea typeface="DejaVu Sans"/>
              </a:rPr>
              <a:t>Load test execution with 1000 users</a:t>
            </a:r>
            <a:endParaRPr b="0" lang="en-IN" sz="1200" spc="-1" strike="noStrike">
              <a:solidFill>
                <a:srgbClr val="000000"/>
              </a:solidFill>
              <a:latin typeface="Arial"/>
            </a:endParaRPr>
          </a:p>
        </p:txBody>
      </p:sp>
      <p:graphicFrame>
        <p:nvGraphicFramePr>
          <p:cNvPr id="183" name="Table 14"/>
          <p:cNvGraphicFramePr/>
          <p:nvPr/>
        </p:nvGraphicFramePr>
        <p:xfrm>
          <a:off x="343800" y="1986840"/>
          <a:ext cx="7235280" cy="3867840"/>
        </p:xfrm>
        <a:graphic>
          <a:graphicData uri="http://schemas.openxmlformats.org/drawingml/2006/table">
            <a:tbl>
              <a:tblPr/>
              <a:tblGrid>
                <a:gridCol w="1456200"/>
                <a:gridCol w="847080"/>
                <a:gridCol w="817560"/>
                <a:gridCol w="727920"/>
                <a:gridCol w="1263240"/>
                <a:gridCol w="1263240"/>
                <a:gridCol w="860400"/>
              </a:tblGrid>
              <a:tr h="185040">
                <a:tc gridSpan="7">
                  <a:txBody>
                    <a:bodyPr lIns="68400" rIns="68400" anchor="ctr">
                      <a:noAutofit/>
                    </a:bodyPr>
                    <a:p>
                      <a:pPr algn="ctr">
                        <a:lnSpc>
                          <a:spcPct val="100000"/>
                        </a:lnSpc>
                      </a:pPr>
                      <a:r>
                        <a:rPr b="1" lang="en-IN" sz="800" spc="-1" strike="noStrike" u="sng">
                          <a:solidFill>
                            <a:srgbClr val="ffffff"/>
                          </a:solidFill>
                          <a:uFillTx/>
                          <a:latin typeface="Aptos"/>
                          <a:ea typeface="Aptos"/>
                        </a:rPr>
                        <a:t>Executive Summary</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993300"/>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a:txBody>
                    <a:bodyPr lIns="68400" rIns="68400" anchor="ctr">
                      <a:noAutofit/>
                    </a:bodyPr>
                    <a:p>
                      <a:pPr algn="ctr">
                        <a:lnSpc>
                          <a:spcPct val="100000"/>
                        </a:lnSpc>
                      </a:pPr>
                      <a:r>
                        <a:rPr b="1" lang="en-IN" sz="800" spc="-1" strike="noStrike" u="sng">
                          <a:solidFill>
                            <a:srgbClr val="ffffff"/>
                          </a:solidFill>
                          <a:uFillTx/>
                          <a:latin typeface="Aptos"/>
                          <a:ea typeface="Aptos"/>
                        </a:rPr>
                        <a:t>Test Parameters</a:t>
                      </a:r>
                      <a:endParaRPr b="0" lang="en-IN" sz="800" spc="-1" strike="noStrike">
                        <a:solidFill>
                          <a:srgbClr val="ffffff"/>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333399"/>
                    </a:solidFill>
                  </a:tcPr>
                </a:tc>
                <a:tc gridSpan="6">
                  <a:txBody>
                    <a:bodyPr lIns="68400" rIns="68400" anchor="ctr">
                      <a:noAutofit/>
                    </a:bodyPr>
                    <a:p>
                      <a:pPr algn="ctr">
                        <a:lnSpc>
                          <a:spcPct val="100000"/>
                        </a:lnSpc>
                      </a:pPr>
                      <a:r>
                        <a:rPr b="1" lang="en-IN" sz="800" spc="-1" strike="noStrike" u="sng">
                          <a:solidFill>
                            <a:srgbClr val="ffffff"/>
                          </a:solidFill>
                          <a:uFillTx/>
                          <a:latin typeface="Aptos"/>
                          <a:ea typeface="Aptos"/>
                        </a:rPr>
                        <a:t>Test Observations</a:t>
                      </a:r>
                      <a:endParaRPr b="0" lang="en-IN" sz="800" spc="-1" strike="noStrike">
                        <a:solidFill>
                          <a:srgbClr val="ffffff"/>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333399"/>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31480">
                <a:tc>
                  <a:txBody>
                    <a:bodyPr lIns="68400" rIns="68400" anchor="ctr">
                      <a:noAutofit/>
                    </a:bodyPr>
                    <a:p>
                      <a:pPr algn="ctr">
                        <a:lnSpc>
                          <a:spcPct val="100000"/>
                        </a:lnSpc>
                      </a:pPr>
                      <a:r>
                        <a:rPr b="0" lang="en-IN" sz="800" spc="-1" strike="noStrike">
                          <a:solidFill>
                            <a:srgbClr val="000000"/>
                          </a:solidFill>
                          <a:latin typeface="Aptos"/>
                          <a:ea typeface="Aptos"/>
                        </a:rPr>
                        <a:t>Run ID</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1" lang="en-IN" sz="800" spc="-1" strike="noStrike">
                          <a:solidFill>
                            <a:srgbClr val="000000"/>
                          </a:solidFill>
                          <a:latin typeface="Aptos"/>
                          <a:ea typeface="Aptos"/>
                        </a:rPr>
                        <a:t>R14.1</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44880">
                <a:tc>
                  <a:txBody>
                    <a:bodyPr lIns="68400" rIns="68400" anchor="ctr">
                      <a:noAutofit/>
                    </a:bodyPr>
                    <a:p>
                      <a:pPr algn="ctr">
                        <a:lnSpc>
                          <a:spcPct val="100000"/>
                        </a:lnSpc>
                      </a:pPr>
                      <a:r>
                        <a:rPr b="0" lang="en-IN" sz="800" spc="-1" strike="noStrike">
                          <a:solidFill>
                            <a:srgbClr val="000000"/>
                          </a:solidFill>
                          <a:latin typeface="Aptos"/>
                          <a:ea typeface="Aptos"/>
                        </a:rPr>
                        <a:t>Test Description</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0" lang="en-IN" sz="800" spc="-1" strike="noStrike">
                          <a:solidFill>
                            <a:srgbClr val="000000"/>
                          </a:solidFill>
                          <a:latin typeface="Aptos"/>
                          <a:ea typeface="Aptos"/>
                        </a:rPr>
                        <a:t>Load Test was executed for AU Customer Onboarding PT Application of mobile APK for peak duration of 30 minutes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a:txBody>
                    <a:bodyPr lIns="68400" rIns="68400" anchor="ctr">
                      <a:noAutofit/>
                    </a:bodyPr>
                    <a:p>
                      <a:pPr algn="ctr">
                        <a:lnSpc>
                          <a:spcPct val="100000"/>
                        </a:lnSpc>
                      </a:pPr>
                      <a:r>
                        <a:rPr b="0" lang="en-IN" sz="800" spc="-1" strike="noStrike">
                          <a:solidFill>
                            <a:srgbClr val="000000"/>
                          </a:solidFill>
                          <a:latin typeface="Aptos"/>
                          <a:ea typeface="Aptos"/>
                        </a:rPr>
                        <a:t>Execution time</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0" lang="en-IN" sz="800" spc="-1" strike="noStrike">
                          <a:solidFill>
                            <a:srgbClr val="000000"/>
                          </a:solidFill>
                          <a:latin typeface="Aptos"/>
                          <a:ea typeface="Aptos"/>
                        </a:rPr>
                        <a:t>28 Dec 2024, 08:21 PM IST – 09:38 PM IST</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a:txBody>
                    <a:bodyPr lIns="68400" rIns="68400" anchor="ctr">
                      <a:noAutofit/>
                    </a:bodyPr>
                    <a:p>
                      <a:pPr algn="ctr">
                        <a:lnSpc>
                          <a:spcPct val="100000"/>
                        </a:lnSpc>
                      </a:pPr>
                      <a:r>
                        <a:rPr b="0" lang="en-IN" sz="800" spc="-1" strike="noStrike">
                          <a:solidFill>
                            <a:srgbClr val="000000"/>
                          </a:solidFill>
                          <a:latin typeface="Aptos"/>
                          <a:ea typeface="Aptos"/>
                        </a:rPr>
                        <a:t>Peak Time of Test Run</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0" lang="en-IN" sz="800" spc="-1" strike="noStrike">
                          <a:solidFill>
                            <a:srgbClr val="000000"/>
                          </a:solidFill>
                          <a:latin typeface="Aptos"/>
                          <a:ea typeface="Aptos"/>
                        </a:rPr>
                        <a:t>08:47 PM – 09:17 PM| Duration: 30 Minutes     </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a:txBody>
                    <a:bodyPr lIns="68400" rIns="68400" anchor="ctr">
                      <a:noAutofit/>
                    </a:bodyPr>
                    <a:p>
                      <a:pPr algn="ctr">
                        <a:lnSpc>
                          <a:spcPct val="100000"/>
                        </a:lnSpc>
                      </a:pPr>
                      <a:r>
                        <a:rPr b="0" lang="en-IN" sz="800" spc="-1" strike="noStrike">
                          <a:solidFill>
                            <a:srgbClr val="000000"/>
                          </a:solidFill>
                          <a:latin typeface="Aptos"/>
                          <a:ea typeface="Aptos"/>
                        </a:rPr>
                        <a:t>Users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0" lang="en-IN" sz="800" spc="-1" strike="noStrike">
                          <a:solidFill>
                            <a:srgbClr val="000000"/>
                          </a:solidFill>
                          <a:latin typeface="Aptos"/>
                          <a:ea typeface="Aptos"/>
                        </a:rPr>
                        <a:t>1000</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a:txBody>
                    <a:bodyPr lIns="68400" rIns="68400" anchor="ctr">
                      <a:noAutofit/>
                    </a:bodyPr>
                    <a:p>
                      <a:endParaRPr b="0" lang="en-IN" sz="800" spc="-1" strike="noStrike">
                        <a:solidFill>
                          <a:srgbClr val="292663"/>
                        </a:solidFill>
                        <a:latin typeface="Aptos"/>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1" lang="en-IN" sz="800" spc="-1" strike="noStrike">
                          <a:solidFill>
                            <a:srgbClr val="000000"/>
                          </a:solidFill>
                          <a:latin typeface="Aptos"/>
                          <a:ea typeface="Aptos"/>
                        </a:rPr>
                        <a:t>Saving Account  (NON-E-KYC )</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a:txBody>
                    <a:bodyPr lIns="68400" rIns="68400" anchor="ctr">
                      <a:noAutofit/>
                    </a:bodyPr>
                    <a:p>
                      <a:endParaRPr b="0" lang="en-IN" sz="800" spc="-1" strike="noStrike">
                        <a:solidFill>
                          <a:srgbClr val="292663"/>
                        </a:solidFill>
                        <a:latin typeface="Aptos"/>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1" lang="en-IN" sz="800" spc="-1" strike="noStrike">
                          <a:solidFill>
                            <a:srgbClr val="000000"/>
                          </a:solidFill>
                          <a:latin typeface="Aptos"/>
                          <a:ea typeface="Aptos"/>
                        </a:rPr>
                        <a:t>Saving Account  (E-KYC )</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a:txBody>
                    <a:bodyPr lIns="68400" rIns="68400" anchor="ctr">
                      <a:noAutofit/>
                    </a:bodyPr>
                    <a:p>
                      <a:endParaRPr b="0" lang="en-IN" sz="800" spc="-1" strike="noStrike">
                        <a:solidFill>
                          <a:srgbClr val="292663"/>
                        </a:solidFill>
                        <a:latin typeface="Aptos"/>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1" lang="en-IN" sz="800" spc="-1" strike="noStrike">
                          <a:solidFill>
                            <a:srgbClr val="000000"/>
                          </a:solidFill>
                          <a:latin typeface="Aptos"/>
                          <a:ea typeface="Aptos"/>
                        </a:rPr>
                        <a:t>Cross-Sell (FD)</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505080">
                <a:tc rowSpan="2">
                  <a:txBody>
                    <a:bodyPr lIns="68400" rIns="68400" anchor="ctr">
                      <a:noAutofit/>
                    </a:bodyPr>
                    <a:p>
                      <a:pPr algn="ctr">
                        <a:lnSpc>
                          <a:spcPct val="100000"/>
                        </a:lnSpc>
                      </a:pPr>
                      <a:r>
                        <a:rPr b="0" lang="en-IN" sz="800" spc="-1" strike="noStrike">
                          <a:solidFill>
                            <a:srgbClr val="000000"/>
                          </a:solidFill>
                          <a:latin typeface="Aptos"/>
                          <a:ea typeface="Aptos"/>
                        </a:rPr>
                        <a:t>Transaction Details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a:txBody>
                    <a:bodyPr lIns="68400" rIns="68400" anchor="ctr">
                      <a:noAutofit/>
                    </a:bodyPr>
                    <a:p>
                      <a:pPr algn="ctr">
                        <a:lnSpc>
                          <a:spcPct val="100000"/>
                        </a:lnSpc>
                      </a:pPr>
                      <a:r>
                        <a:rPr b="1" lang="en-IN" sz="800" spc="-1" strike="noStrike">
                          <a:solidFill>
                            <a:srgbClr val="000000"/>
                          </a:solidFill>
                          <a:latin typeface="Aptos"/>
                          <a:ea typeface="Aptos"/>
                        </a:rPr>
                        <a:t>HTTP Transaction (30mins)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Aptos"/>
                        </a:rPr>
                        <a:t>HTTP Transaction (per sec)</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Aptos"/>
                        </a:rPr>
                        <a:t>Achieved TPH</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Aptos"/>
                        </a:rPr>
                        <a:t>Achieved TPM</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Aptos"/>
                        </a:rPr>
                        <a:t>Achieved TPS</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c>
                  <a:txBody>
                    <a:bodyPr lIns="68400" rIns="68400" anchor="ctr">
                      <a:noAutofit/>
                    </a:bodyPr>
                    <a:p>
                      <a:pPr algn="ctr">
                        <a:lnSpc>
                          <a:spcPct val="100000"/>
                        </a:lnSpc>
                      </a:pPr>
                      <a:r>
                        <a:rPr b="1" lang="en-IN" sz="800" spc="-1" strike="noStrike">
                          <a:solidFill>
                            <a:srgbClr val="000000"/>
                          </a:solidFill>
                          <a:latin typeface="Aptos"/>
                          <a:ea typeface="Aptos"/>
                        </a:rPr>
                        <a:t>Pass percentage</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b8cce4"/>
                    </a:solidFill>
                  </a:tcPr>
                </a:tc>
              </a:tr>
              <a:tr h="18504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68400" rIns="68400" anchor="ctr">
                      <a:noAutofit/>
                    </a:bodyPr>
                    <a:p>
                      <a:pPr algn="ctr">
                        <a:lnSpc>
                          <a:spcPct val="100000"/>
                        </a:lnSpc>
                      </a:pPr>
                      <a:r>
                        <a:rPr b="1" lang="en-IN" sz="800" spc="-1" strike="noStrike">
                          <a:solidFill>
                            <a:srgbClr val="000000"/>
                          </a:solidFill>
                          <a:latin typeface="Aptos"/>
                          <a:ea typeface="Aptos"/>
                        </a:rPr>
                        <a:t>873013</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000000"/>
                          </a:solidFill>
                          <a:latin typeface="Aptos"/>
                          <a:ea typeface="Aptos"/>
                        </a:rPr>
                        <a:t>485</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000000"/>
                          </a:solidFill>
                          <a:latin typeface="Aptos"/>
                          <a:ea typeface="Aptos"/>
                        </a:rPr>
                        <a:t>12136</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000000"/>
                          </a:solidFill>
                          <a:latin typeface="Aptos"/>
                          <a:ea typeface="Aptos"/>
                        </a:rPr>
                        <a:t>202.27</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000000"/>
                          </a:solidFill>
                          <a:latin typeface="Aptos"/>
                          <a:ea typeface="Aptos"/>
                        </a:rPr>
                        <a:t>3.37</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en-IN" sz="800" spc="-1" strike="noStrike">
                          <a:solidFill>
                            <a:srgbClr val="00a933"/>
                          </a:solidFill>
                          <a:latin typeface="Aptos"/>
                          <a:ea typeface="Aptos"/>
                        </a:rPr>
                        <a:t>100.00%</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85040">
                <a:tc rowSpan="2">
                  <a:txBody>
                    <a:bodyPr lIns="68400" rIns="68400" anchor="ctr">
                      <a:noAutofit/>
                    </a:bodyPr>
                    <a:p>
                      <a:pPr algn="ctr">
                        <a:lnSpc>
                          <a:spcPct val="100000"/>
                        </a:lnSpc>
                      </a:pPr>
                      <a:r>
                        <a:rPr b="0" lang="en-IN" sz="800" spc="-1" strike="noStrike">
                          <a:solidFill>
                            <a:srgbClr val="000000"/>
                          </a:solidFill>
                          <a:latin typeface="Aptos"/>
                          <a:ea typeface="Aptos"/>
                        </a:rPr>
                        <a:t>Response Time @ 99%ile</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1" lang="en-IN" sz="800" spc="-1" strike="noStrike">
                          <a:solidFill>
                            <a:srgbClr val="000000"/>
                          </a:solidFill>
                          <a:latin typeface="Aptos"/>
                          <a:ea typeface="Aptos"/>
                        </a:rPr>
                        <a:t>No Page &gt; 3 Sec</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v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6">
                  <a:txBody>
                    <a:bodyPr lIns="68400" rIns="68400" anchor="t">
                      <a:noAutofit/>
                    </a:bodyPr>
                    <a:p>
                      <a:pPr algn="ctr">
                        <a:lnSpc>
                          <a:spcPct val="100000"/>
                        </a:lnSpc>
                      </a:pPr>
                      <a:r>
                        <a:rPr b="1" lang="en-IN" sz="800" spc="-1" strike="noStrike">
                          <a:solidFill>
                            <a:srgbClr val="00a933"/>
                          </a:solidFill>
                          <a:latin typeface="Aptos"/>
                          <a:ea typeface="Aptos"/>
                        </a:rPr>
                        <a:t>All Pages are &lt; 3 sec@90%tile</a:t>
                      </a:r>
                      <a:endParaRPr b="0" lang="en-IN" sz="8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85040">
                <a:tc>
                  <a:txBody>
                    <a:bodyPr lIns="68400" rIns="68400" anchor="ctr">
                      <a:noAutofit/>
                    </a:bodyPr>
                    <a:p>
                      <a:pPr algn="ctr">
                        <a:lnSpc>
                          <a:spcPct val="100000"/>
                        </a:lnSpc>
                      </a:pPr>
                      <a:r>
                        <a:rPr b="0" lang="en-IN" sz="800" spc="-1" strike="noStrike">
                          <a:solidFill>
                            <a:srgbClr val="000000"/>
                          </a:solidFill>
                          <a:latin typeface="Aptos"/>
                          <a:ea typeface="Aptos"/>
                        </a:rPr>
                        <a:t>Test Result</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4d79b"/>
                    </a:solidFill>
                  </a:tcPr>
                </a:tc>
                <a:tc gridSpan="6">
                  <a:txBody>
                    <a:bodyPr lIns="68400" rIns="68400" anchor="ctr">
                      <a:noAutofit/>
                    </a:bodyPr>
                    <a:p>
                      <a:pPr algn="ctr">
                        <a:lnSpc>
                          <a:spcPct val="100000"/>
                        </a:lnSpc>
                      </a:pPr>
                      <a:r>
                        <a:rPr b="1" lang="en-IN" sz="800" spc="-1" strike="noStrike">
                          <a:solidFill>
                            <a:srgbClr val="00a933"/>
                          </a:solidFill>
                          <a:latin typeface="Aptos"/>
                          <a:ea typeface="Aptos"/>
                        </a:rPr>
                        <a:t>Passed</a:t>
                      </a:r>
                      <a:endParaRPr b="0" lang="en-IN" sz="8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graphicFrame>
        <p:nvGraphicFramePr>
          <p:cNvPr id="184" name="Object 2"/>
          <p:cNvGraphicFramePr/>
          <p:nvPr/>
        </p:nvGraphicFramePr>
        <p:xfrm>
          <a:off x="6666120" y="5483160"/>
          <a:ext cx="913320" cy="770400"/>
        </p:xfrm>
        <a:graphic>
          <a:graphicData uri="http://schemas.openxmlformats.org/presentationml/2006/ole">
            <p:oleObj showAsIcon="1" progId="Excel.Sheet.12" r:id="rId1" spid="">
              <p:embed/>
              <p:pic>
                <p:nvPicPr>
                  <p:cNvPr id="185" name="Object 2" descr=""/>
                  <p:cNvPicPr/>
                  <p:nvPr/>
                </p:nvPicPr>
                <p:blipFill>
                  <a:blip r:embed="rId2"/>
                  <a:stretch/>
                </p:blipFill>
                <p:spPr>
                  <a:xfrm>
                    <a:off x="6666120" y="5483160"/>
                    <a:ext cx="913320" cy="770400"/>
                  </a:xfrm>
                  <a:prstGeom prst="rect">
                    <a:avLst/>
                  </a:prstGeom>
                  <a:ln w="0">
                    <a:noFill/>
                  </a:ln>
                </p:spPr>
              </p:pic>
            </p:oleObj>
          </a:graphicData>
        </a:graphic>
      </p:graphicFrame>
    </p:spTree>
  </p:cSld>
  <p:transition spd="med">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Freeform 6"/>
          <p:cNvSpPr/>
          <p:nvPr/>
        </p:nvSpPr>
        <p:spPr>
          <a:xfrm>
            <a:off x="243000" y="6113520"/>
            <a:ext cx="840240" cy="743400"/>
          </a:xfrm>
          <a:custGeom>
            <a:avLst/>
            <a:gdLst>
              <a:gd name="textAreaLeft" fmla="*/ 0 w 840240"/>
              <a:gd name="textAreaRight" fmla="*/ 841320 w 840240"/>
              <a:gd name="textAreaTop" fmla="*/ 0 h 743400"/>
              <a:gd name="textAreaBottom" fmla="*/ 744480 h 743400"/>
            </a:gdLst>
            <a:ahLst/>
            <a:rect l="textAreaLeft" t="textAreaTop" r="textAreaRight" b="textAreaBottom"/>
            <a:pathLst>
              <a:path w="201" h="179">
                <a:moveTo>
                  <a:pt x="191" y="75"/>
                </a:moveTo>
                <a:cubicBezTo>
                  <a:pt x="155" y="0"/>
                  <a:pt x="4" y="14"/>
                  <a:pt x="4" y="14"/>
                </a:cubicBezTo>
                <a:cubicBezTo>
                  <a:pt x="0" y="18"/>
                  <a:pt x="0" y="18"/>
                  <a:pt x="0" y="18"/>
                </a:cubicBezTo>
                <a:cubicBezTo>
                  <a:pt x="20" y="23"/>
                  <a:pt x="37" y="30"/>
                  <a:pt x="51" y="44"/>
                </a:cubicBezTo>
                <a:cubicBezTo>
                  <a:pt x="81" y="75"/>
                  <a:pt x="96" y="109"/>
                  <a:pt x="95" y="144"/>
                </a:cubicBezTo>
                <a:cubicBezTo>
                  <a:pt x="95" y="157"/>
                  <a:pt x="92" y="169"/>
                  <a:pt x="87" y="179"/>
                </a:cubicBezTo>
                <a:cubicBezTo>
                  <a:pt x="197" y="179"/>
                  <a:pt x="197" y="179"/>
                  <a:pt x="197" y="179"/>
                </a:cubicBezTo>
                <a:cubicBezTo>
                  <a:pt x="199" y="169"/>
                  <a:pt x="200" y="158"/>
                  <a:pt x="201" y="148"/>
                </a:cubicBezTo>
                <a:cubicBezTo>
                  <a:pt x="201" y="123"/>
                  <a:pt x="198" y="99"/>
                  <a:pt x="191" y="75"/>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87" name="Freeform 7"/>
          <p:cNvSpPr/>
          <p:nvPr/>
        </p:nvSpPr>
        <p:spPr>
          <a:xfrm>
            <a:off x="0" y="5729400"/>
            <a:ext cx="1038600" cy="695880"/>
          </a:xfrm>
          <a:custGeom>
            <a:avLst/>
            <a:gdLst>
              <a:gd name="textAreaLeft" fmla="*/ 0 w 1038600"/>
              <a:gd name="textAreaRight" fmla="*/ 1039680 w 1038600"/>
              <a:gd name="textAreaTop" fmla="*/ 0 h 695880"/>
              <a:gd name="textAreaBottom" fmla="*/ 696960 h 695880"/>
            </a:gdLst>
            <a:ahLst/>
            <a:rect l="textAreaLeft" t="textAreaTop" r="textAreaRight" b="textAreaBottom"/>
            <a:pathLst>
              <a:path w="249" h="167">
                <a:moveTo>
                  <a:pt x="58" y="110"/>
                </a:moveTo>
                <a:cubicBezTo>
                  <a:pt x="62" y="106"/>
                  <a:pt x="62" y="106"/>
                  <a:pt x="62" y="106"/>
                </a:cubicBezTo>
                <a:cubicBezTo>
                  <a:pt x="62" y="106"/>
                  <a:pt x="213" y="92"/>
                  <a:pt x="249" y="167"/>
                </a:cubicBezTo>
                <a:cubicBezTo>
                  <a:pt x="237" y="129"/>
                  <a:pt x="215" y="93"/>
                  <a:pt x="183" y="62"/>
                </a:cubicBezTo>
                <a:cubicBezTo>
                  <a:pt x="130" y="9"/>
                  <a:pt x="64" y="0"/>
                  <a:pt x="0" y="1"/>
                </a:cubicBezTo>
                <a:cubicBezTo>
                  <a:pt x="0" y="106"/>
                  <a:pt x="0" y="106"/>
                  <a:pt x="0" y="106"/>
                </a:cubicBezTo>
                <a:cubicBezTo>
                  <a:pt x="22" y="106"/>
                  <a:pt x="42" y="107"/>
                  <a:pt x="58" y="11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88" name="Freeform 8"/>
          <p:cNvSpPr/>
          <p:nvPr/>
        </p:nvSpPr>
        <p:spPr>
          <a:xfrm>
            <a:off x="9174240" y="4680"/>
            <a:ext cx="1792800" cy="1062720"/>
          </a:xfrm>
          <a:custGeom>
            <a:avLst/>
            <a:gdLst>
              <a:gd name="textAreaLeft" fmla="*/ 0 w 1792800"/>
              <a:gd name="textAreaRight" fmla="*/ 1793880 w 1792800"/>
              <a:gd name="textAreaTop" fmla="*/ 0 h 1062720"/>
              <a:gd name="textAreaBottom" fmla="*/ 1063800 h 1062720"/>
            </a:gdLst>
            <a:ahLst/>
            <a:rect l="textAreaLeft" t="textAreaTop" r="textAreaRight" b="textAreaBottom"/>
            <a:pathLst>
              <a:path w="430" h="255">
                <a:moveTo>
                  <a:pt x="430" y="79"/>
                </a:moveTo>
                <a:cubicBezTo>
                  <a:pt x="430" y="70"/>
                  <a:pt x="430" y="70"/>
                  <a:pt x="430" y="70"/>
                </a:cubicBezTo>
                <a:cubicBezTo>
                  <a:pt x="404" y="87"/>
                  <a:pt x="378" y="96"/>
                  <a:pt x="348" y="96"/>
                </a:cubicBezTo>
                <a:cubicBezTo>
                  <a:pt x="283" y="96"/>
                  <a:pt x="230" y="76"/>
                  <a:pt x="194" y="37"/>
                </a:cubicBezTo>
                <a:cubicBezTo>
                  <a:pt x="183" y="25"/>
                  <a:pt x="175" y="13"/>
                  <a:pt x="169" y="0"/>
                </a:cubicBezTo>
                <a:cubicBezTo>
                  <a:pt x="0" y="0"/>
                  <a:pt x="0" y="0"/>
                  <a:pt x="0" y="0"/>
                </a:cubicBezTo>
                <a:cubicBezTo>
                  <a:pt x="12" y="53"/>
                  <a:pt x="38" y="104"/>
                  <a:pt x="77" y="146"/>
                </a:cubicBezTo>
                <a:cubicBezTo>
                  <a:pt x="102" y="173"/>
                  <a:pt x="132" y="196"/>
                  <a:pt x="165" y="213"/>
                </a:cubicBezTo>
                <a:cubicBezTo>
                  <a:pt x="284" y="255"/>
                  <a:pt x="430" y="79"/>
                  <a:pt x="430" y="79"/>
                </a:cubicBezTo>
                <a:close/>
              </a:path>
            </a:pathLst>
          </a:custGeom>
          <a:solidFill>
            <a:schemeClr val="accent2"/>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89" name="Freeform 9"/>
          <p:cNvSpPr/>
          <p:nvPr/>
        </p:nvSpPr>
        <p:spPr>
          <a:xfrm>
            <a:off x="9863280" y="4680"/>
            <a:ext cx="2327760" cy="1065600"/>
          </a:xfrm>
          <a:custGeom>
            <a:avLst/>
            <a:gdLst>
              <a:gd name="textAreaLeft" fmla="*/ 0 w 2327760"/>
              <a:gd name="textAreaRight" fmla="*/ 2328840 w 2327760"/>
              <a:gd name="textAreaTop" fmla="*/ 0 h 1065600"/>
              <a:gd name="textAreaBottom" fmla="*/ 1066680 h 1065600"/>
            </a:gdLst>
            <a:ahLst/>
            <a:rect l="textAreaLeft" t="textAreaTop" r="textAreaRight" b="textAreaBottom"/>
            <a:pathLst>
              <a:path w="558" h="256">
                <a:moveTo>
                  <a:pt x="265" y="70"/>
                </a:moveTo>
                <a:cubicBezTo>
                  <a:pt x="265" y="79"/>
                  <a:pt x="265" y="79"/>
                  <a:pt x="265" y="79"/>
                </a:cubicBezTo>
                <a:cubicBezTo>
                  <a:pt x="265" y="79"/>
                  <a:pt x="119" y="255"/>
                  <a:pt x="0" y="213"/>
                </a:cubicBezTo>
                <a:cubicBezTo>
                  <a:pt x="53" y="241"/>
                  <a:pt x="116" y="256"/>
                  <a:pt x="183" y="256"/>
                </a:cubicBezTo>
                <a:cubicBezTo>
                  <a:pt x="331" y="256"/>
                  <a:pt x="423" y="152"/>
                  <a:pt x="503" y="61"/>
                </a:cubicBezTo>
                <a:cubicBezTo>
                  <a:pt x="522" y="40"/>
                  <a:pt x="540" y="19"/>
                  <a:pt x="558" y="0"/>
                </a:cubicBezTo>
                <a:cubicBezTo>
                  <a:pt x="342" y="0"/>
                  <a:pt x="342" y="0"/>
                  <a:pt x="342" y="0"/>
                </a:cubicBezTo>
                <a:cubicBezTo>
                  <a:pt x="315" y="30"/>
                  <a:pt x="290" y="53"/>
                  <a:pt x="265" y="70"/>
                </a:cubicBezTo>
                <a:close/>
              </a:path>
            </a:pathLst>
          </a:custGeom>
          <a:solidFill>
            <a:schemeClr val="accent1"/>
          </a:solid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292663"/>
              </a:solidFill>
              <a:latin typeface="Open Sans"/>
              <a:ea typeface="DejaVu Sans"/>
            </a:endParaRPr>
          </a:p>
        </p:txBody>
      </p:sp>
      <p:sp>
        <p:nvSpPr>
          <p:cNvPr id="190" name="PlaceHolder 1"/>
          <p:cNvSpPr>
            <a:spLocks noGrp="1"/>
          </p:cNvSpPr>
          <p:nvPr>
            <p:ph/>
          </p:nvPr>
        </p:nvSpPr>
        <p:spPr>
          <a:xfrm>
            <a:off x="2774880" y="363600"/>
            <a:ext cx="6640920" cy="7052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000" spc="-1" strike="noStrike">
                <a:solidFill>
                  <a:srgbClr val="292663"/>
                </a:solidFill>
                <a:latin typeface="Filson Pro Medium"/>
              </a:rPr>
              <a:t>Detailed Status – Report 4</a:t>
            </a:r>
            <a:endParaRPr b="0" lang="en-IN" sz="4000" spc="-1" strike="noStrike">
              <a:solidFill>
                <a:srgbClr val="000000"/>
              </a:solidFill>
              <a:latin typeface="Arial"/>
            </a:endParaRPr>
          </a:p>
        </p:txBody>
      </p:sp>
      <p:sp>
        <p:nvSpPr>
          <p:cNvPr id="191" name="Google Shape;244;g1048e09a8ef_0_6"/>
          <p:cNvSpPr/>
          <p:nvPr/>
        </p:nvSpPr>
        <p:spPr>
          <a:xfrm>
            <a:off x="7928280" y="1158480"/>
            <a:ext cx="316260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6.</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Reported Performance/Functional Issues</a:t>
            </a:r>
            <a:endParaRPr b="0" lang="en-IN" sz="1200" spc="-1" strike="noStrike">
              <a:solidFill>
                <a:srgbClr val="ffffff"/>
              </a:solidFill>
              <a:latin typeface="Arial"/>
            </a:endParaRPr>
          </a:p>
        </p:txBody>
      </p:sp>
      <p:sp>
        <p:nvSpPr>
          <p:cNvPr id="192" name="Google Shape;245;g1048e09a8ef_0_6"/>
          <p:cNvSpPr/>
          <p:nvPr/>
        </p:nvSpPr>
        <p:spPr>
          <a:xfrm>
            <a:off x="7931880" y="1447920"/>
            <a:ext cx="4022640" cy="197676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343080" indent="-343080">
              <a:lnSpc>
                <a:spcPct val="100000"/>
              </a:lnSpc>
              <a:buClr>
                <a:srgbClr val="ff0000"/>
              </a:buClr>
              <a:buFont typeface="Symbol"/>
              <a:buChar char=""/>
              <a:tabLst>
                <a:tab algn="l" pos="457200"/>
              </a:tabLst>
            </a:pPr>
            <a:r>
              <a:rPr b="1" lang="en-IN" sz="1000" spc="-1" strike="noStrike">
                <a:solidFill>
                  <a:srgbClr val="ff0000"/>
                </a:solidFill>
                <a:latin typeface="Calibri"/>
                <a:ea typeface="DejaVu Sans"/>
              </a:rPr>
              <a:t>0.06% </a:t>
            </a:r>
            <a:r>
              <a:rPr b="1" lang="en-IN" sz="1000" spc="-1" strike="noStrike">
                <a:solidFill>
                  <a:srgbClr val="292663"/>
                </a:solidFill>
                <a:latin typeface="Calibri"/>
                <a:ea typeface="DejaVu Sans"/>
              </a:rPr>
              <a:t>errors observed during steady state, Error"HTTP-502 Bad Gateway". </a:t>
            </a:r>
            <a:endParaRPr b="0" lang="en-IN" sz="1000" spc="-1" strike="noStrike">
              <a:solidFill>
                <a:srgbClr val="000000"/>
              </a:solidFill>
              <a:latin typeface="Arial"/>
            </a:endParaRPr>
          </a:p>
          <a:p>
            <a:pPr marL="343080" indent="-343080">
              <a:lnSpc>
                <a:spcPct val="100000"/>
              </a:lnSpc>
              <a:buClr>
                <a:srgbClr val="ff0000"/>
              </a:buClr>
              <a:buFont typeface="Symbol"/>
              <a:buChar char=""/>
              <a:tabLst>
                <a:tab algn="l" pos="457200"/>
              </a:tabLst>
            </a:pPr>
            <a:r>
              <a:rPr b="1" lang="en-IN" sz="1000" spc="-1" strike="noStrike">
                <a:solidFill>
                  <a:srgbClr val="ff0000"/>
                </a:solidFill>
                <a:latin typeface="Calibri"/>
                <a:ea typeface="DejaVu Sans"/>
              </a:rPr>
              <a:t>0.03% </a:t>
            </a:r>
            <a:r>
              <a:rPr b="1" lang="en-IN" sz="1000" spc="-1" strike="noStrike">
                <a:solidFill>
                  <a:srgbClr val="292663"/>
                </a:solidFill>
                <a:latin typeface="Calibri"/>
                <a:ea typeface="DejaVu Sans"/>
              </a:rPr>
              <a:t>errors observed during ramp-up and ramp-down</a:t>
            </a:r>
            <a:endParaRPr b="0" lang="en-IN" sz="1000" spc="-1" strike="noStrike">
              <a:solidFill>
                <a:srgbClr val="000000"/>
              </a:solidFill>
              <a:latin typeface="Arial"/>
            </a:endParaRPr>
          </a:p>
          <a:p>
            <a:pPr lvl="1" marL="743040" indent="-285840">
              <a:lnSpc>
                <a:spcPct val="100000"/>
              </a:lnSpc>
              <a:buClr>
                <a:srgbClr val="292663"/>
              </a:buClr>
              <a:buFont typeface="Courier New"/>
              <a:buChar char="o"/>
              <a:tabLst>
                <a:tab algn="l" pos="914400"/>
              </a:tabLst>
            </a:pPr>
            <a:r>
              <a:rPr b="1" lang="en-IN" sz="1000" spc="-1" strike="noStrike">
                <a:solidFill>
                  <a:srgbClr val="292663"/>
                </a:solidFill>
                <a:latin typeface="Calibri"/>
                <a:ea typeface="DejaVu Sans"/>
              </a:rPr>
              <a:t>HTTP-502 Bad Gateway</a:t>
            </a:r>
            <a:endParaRPr b="0" lang="en-IN" sz="1000" spc="-1" strike="noStrike">
              <a:solidFill>
                <a:srgbClr val="000000"/>
              </a:solidFill>
              <a:latin typeface="Arial"/>
            </a:endParaRPr>
          </a:p>
          <a:p>
            <a:pPr lvl="1" marL="743040" indent="-285840">
              <a:lnSpc>
                <a:spcPct val="100000"/>
              </a:lnSpc>
              <a:buClr>
                <a:srgbClr val="292663"/>
              </a:buClr>
              <a:buFont typeface="Courier New"/>
              <a:buChar char="o"/>
              <a:tabLst>
                <a:tab algn="l" pos="914400"/>
              </a:tabLst>
            </a:pPr>
            <a:r>
              <a:rPr b="1" lang="en-IN" sz="1000" spc="-1" strike="noStrike">
                <a:solidFill>
                  <a:srgbClr val="292663"/>
                </a:solidFill>
                <a:latin typeface="Calibri"/>
                <a:ea typeface="DejaVu Sans"/>
              </a:rPr>
              <a:t>Admin portal backend</a:t>
            </a:r>
            <a:endParaRPr b="0" lang="en-IN" sz="1000" spc="-1" strike="noStrike">
              <a:solidFill>
                <a:srgbClr val="000000"/>
              </a:solidFill>
              <a:latin typeface="Arial"/>
            </a:endParaRPr>
          </a:p>
          <a:p>
            <a:pPr>
              <a:lnSpc>
                <a:spcPct val="100000"/>
              </a:lnSpc>
              <a:spcBef>
                <a:spcPts val="601"/>
              </a:spcBef>
              <a:tabLst>
                <a:tab algn="l" pos="185760"/>
              </a:tabLst>
            </a:pPr>
            <a:endParaRPr b="0" lang="en-IN" sz="1200" spc="-1" strike="noStrike">
              <a:solidFill>
                <a:srgbClr val="000000"/>
              </a:solidFill>
              <a:latin typeface="Arial"/>
            </a:endParaRPr>
          </a:p>
        </p:txBody>
      </p:sp>
      <p:sp>
        <p:nvSpPr>
          <p:cNvPr id="193" name="Google Shape;244;g1048e09a8ef_0_6"/>
          <p:cNvSpPr/>
          <p:nvPr/>
        </p:nvSpPr>
        <p:spPr>
          <a:xfrm>
            <a:off x="7942320" y="3642480"/>
            <a:ext cx="2225520" cy="27108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7.</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 Point of Action post run</a:t>
            </a:r>
            <a:endParaRPr b="0" lang="en-IN" sz="1200" spc="-1" strike="noStrike">
              <a:solidFill>
                <a:srgbClr val="ffffff"/>
              </a:solidFill>
              <a:latin typeface="Arial"/>
            </a:endParaRPr>
          </a:p>
        </p:txBody>
      </p:sp>
      <p:sp>
        <p:nvSpPr>
          <p:cNvPr id="194" name="Google Shape;245;g1048e09a8ef_0_6"/>
          <p:cNvSpPr/>
          <p:nvPr/>
        </p:nvSpPr>
        <p:spPr>
          <a:xfrm>
            <a:off x="7942320" y="3931920"/>
            <a:ext cx="4012560" cy="229572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marL="85680">
              <a:lnSpc>
                <a:spcPct val="100000"/>
              </a:lnSpc>
              <a:spcBef>
                <a:spcPts val="601"/>
              </a:spcBef>
              <a:tabLst>
                <a:tab algn="l" pos="185760"/>
              </a:tabLst>
            </a:pPr>
            <a:r>
              <a:rPr b="1" lang="en-US" sz="1200" spc="-1" strike="noStrike">
                <a:solidFill>
                  <a:schemeClr val="dk1"/>
                </a:solidFill>
                <a:latin typeface="Calibri"/>
                <a:ea typeface="DejaVu Sans"/>
              </a:rPr>
              <a:t>Post application tuning, QK team to execute below mentioned tests to gauge the impact on overall application performance &amp; check the application behavior for its stability.</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Application Scalability Test with 4000 users</a:t>
            </a:r>
            <a:endParaRPr b="0" lang="en-IN" sz="1200" spc="-1" strike="noStrike">
              <a:solidFill>
                <a:srgbClr val="000000"/>
              </a:solidFill>
              <a:latin typeface="Arial"/>
            </a:endParaRPr>
          </a:p>
          <a:p>
            <a:pPr lvl="1" marL="885960" indent="-343080">
              <a:lnSpc>
                <a:spcPct val="100000"/>
              </a:lnSpc>
              <a:spcBef>
                <a:spcPts val="601"/>
              </a:spcBef>
              <a:buClr>
                <a:srgbClr val="292663"/>
              </a:buClr>
              <a:buFont typeface="Wingdings" charset="2"/>
              <a:buChar char=""/>
              <a:tabLst>
                <a:tab algn="l" pos="185760"/>
              </a:tabLst>
            </a:pPr>
            <a:r>
              <a:rPr b="1" lang="en-US" sz="1200" spc="-1" strike="noStrike">
                <a:solidFill>
                  <a:schemeClr val="dk1"/>
                </a:solidFill>
                <a:latin typeface="Calibri"/>
                <a:ea typeface="DejaVu Sans"/>
              </a:rPr>
              <a:t>Set up comprehensive monitoring and alerting systems to promptly detect any issues that may arise post-deployment.</a:t>
            </a:r>
            <a:endParaRPr b="0" lang="en-IN" sz="1200" spc="-1" strike="noStrike">
              <a:solidFill>
                <a:srgbClr val="000000"/>
              </a:solidFill>
              <a:latin typeface="Arial"/>
            </a:endParaRPr>
          </a:p>
        </p:txBody>
      </p:sp>
      <p:sp>
        <p:nvSpPr>
          <p:cNvPr id="195" name="Google Shape;234;p4"/>
          <p:cNvSpPr/>
          <p:nvPr/>
        </p:nvSpPr>
        <p:spPr>
          <a:xfrm>
            <a:off x="242640" y="1128960"/>
            <a:ext cx="2158920" cy="306000"/>
          </a:xfrm>
          <a:prstGeom prst="rect">
            <a:avLst/>
          </a:prstGeom>
          <a:solidFill>
            <a:schemeClr val="tx1"/>
          </a:solidFill>
          <a:ln w="0">
            <a:noFill/>
          </a:ln>
        </p:spPr>
        <p:style>
          <a:lnRef idx="0"/>
          <a:fillRef idx="0"/>
          <a:effectRef idx="0"/>
          <a:fontRef idx="minor"/>
        </p:style>
        <p:txBody>
          <a:bodyPr lIns="94680" rIns="94680" tIns="46800" bIns="46800" anchor="ctr">
            <a:noAutofit/>
          </a:bodyPr>
          <a:p>
            <a:pPr marL="228600" indent="-223920">
              <a:lnSpc>
                <a:spcPct val="90000"/>
              </a:lnSpc>
              <a:tabLst>
                <a:tab algn="l" pos="0"/>
              </a:tabLst>
            </a:pPr>
            <a:r>
              <a:rPr b="1" lang="en-US" sz="1200" spc="-1" strike="noStrike">
                <a:solidFill>
                  <a:srgbClr val="ffffff"/>
                </a:solidFill>
                <a:latin typeface="Calibri"/>
                <a:ea typeface="Calibri"/>
              </a:rPr>
              <a:t>5.</a:t>
            </a:r>
            <a:r>
              <a:rPr b="1" lang="en-US" sz="1200" spc="-1" strike="noStrike">
                <a:solidFill>
                  <a:srgbClr val="ffffff"/>
                </a:solidFill>
                <a:latin typeface="Calibri"/>
                <a:ea typeface="Calibri"/>
              </a:rPr>
              <a:t>	</a:t>
            </a:r>
            <a:r>
              <a:rPr b="1" lang="en-US" sz="1200" spc="-1" strike="noStrike">
                <a:solidFill>
                  <a:srgbClr val="ffffff"/>
                </a:solidFill>
                <a:latin typeface="Calibri"/>
                <a:ea typeface="Calibri"/>
              </a:rPr>
              <a:t>Key Test Observations</a:t>
            </a:r>
            <a:endParaRPr b="0" lang="en-IN" sz="1200" spc="-1" strike="noStrike">
              <a:solidFill>
                <a:srgbClr val="ffffff"/>
              </a:solidFill>
              <a:latin typeface="Arial"/>
            </a:endParaRPr>
          </a:p>
        </p:txBody>
      </p:sp>
      <p:sp>
        <p:nvSpPr>
          <p:cNvPr id="196" name="Google Shape;231;p4"/>
          <p:cNvSpPr/>
          <p:nvPr/>
        </p:nvSpPr>
        <p:spPr>
          <a:xfrm>
            <a:off x="242640" y="1447920"/>
            <a:ext cx="7653960" cy="4779360"/>
          </a:xfrm>
          <a:prstGeom prst="rect">
            <a:avLst/>
          </a:prstGeom>
          <a:noFill/>
          <a:ln w="9525">
            <a:solidFill>
              <a:srgbClr val="625dc1"/>
            </a:solidFill>
            <a:miter/>
          </a:ln>
        </p:spPr>
        <p:style>
          <a:lnRef idx="0"/>
          <a:fillRef idx="0"/>
          <a:effectRef idx="0"/>
          <a:fontRef idx="minor"/>
        </p:style>
        <p:txBody>
          <a:bodyPr lIns="89640" rIns="89640" tIns="44640" bIns="44640" anchor="ctr">
            <a:noAutofit/>
          </a:bodyPr>
          <a:p>
            <a:pPr>
              <a:lnSpc>
                <a:spcPct val="150000"/>
              </a:lnSpc>
              <a:spcAft>
                <a:spcPts val="601"/>
              </a:spcAft>
            </a:pPr>
            <a:endParaRPr b="1" i="1" lang="en-US" sz="1200" spc="-1" strike="noStrike">
              <a:solidFill>
                <a:schemeClr val="dk1"/>
              </a:solidFill>
              <a:latin typeface="Calibri"/>
              <a:ea typeface="DejaVu Sans"/>
            </a:endParaRPr>
          </a:p>
        </p:txBody>
      </p:sp>
      <p:sp>
        <p:nvSpPr>
          <p:cNvPr id="197" name="Google Shape;233;p4"/>
          <p:cNvSpPr/>
          <p:nvPr/>
        </p:nvSpPr>
        <p:spPr>
          <a:xfrm>
            <a:off x="343800" y="1607400"/>
            <a:ext cx="5526000" cy="306000"/>
          </a:xfrm>
          <a:prstGeom prst="rect">
            <a:avLst/>
          </a:prstGeom>
          <a:noFill/>
          <a:ln w="9525">
            <a:noFill/>
          </a:ln>
        </p:spPr>
        <p:style>
          <a:lnRef idx="0"/>
          <a:fillRef idx="0"/>
          <a:effectRef idx="0"/>
          <a:fontRef idx="minor"/>
        </p:style>
        <p:txBody>
          <a:bodyPr lIns="89640" rIns="89640" tIns="44640" bIns="44640" anchor="ctr">
            <a:noAutofit/>
          </a:bodyPr>
          <a:p>
            <a:pPr marL="171360" indent="-171360">
              <a:lnSpc>
                <a:spcPct val="100000"/>
              </a:lnSpc>
              <a:buClr>
                <a:srgbClr val="292663"/>
              </a:buClr>
              <a:buFont typeface="Wingdings" charset="2"/>
              <a:buChar char=""/>
            </a:pPr>
            <a:r>
              <a:rPr b="0" lang="en-US" sz="1200" spc="-1" strike="noStrike">
                <a:solidFill>
                  <a:schemeClr val="dk1"/>
                </a:solidFill>
                <a:latin typeface="Calibri"/>
                <a:ea typeface="DejaVu Sans"/>
              </a:rPr>
              <a:t>Load test execution with 3000 users</a:t>
            </a:r>
            <a:endParaRPr b="0" lang="en-IN" sz="1200" spc="-1" strike="noStrike">
              <a:solidFill>
                <a:srgbClr val="000000"/>
              </a:solidFill>
              <a:latin typeface="Arial"/>
            </a:endParaRPr>
          </a:p>
        </p:txBody>
      </p:sp>
      <p:pic>
        <p:nvPicPr>
          <p:cNvPr id="198" name="img-8943122832659438001736224712392" descr=""/>
          <p:cNvPicPr/>
          <p:nvPr/>
        </p:nvPicPr>
        <p:blipFill>
          <a:blip r:embed="rId1"/>
          <a:stretch/>
        </p:blipFill>
        <p:spPr>
          <a:xfrm>
            <a:off x="453240" y="1926720"/>
            <a:ext cx="7313760" cy="3576600"/>
          </a:xfrm>
          <a:prstGeom prst="rect">
            <a:avLst/>
          </a:prstGeom>
          <a:ln w="0">
            <a:noFill/>
          </a:ln>
        </p:spPr>
      </p:pic>
      <p:graphicFrame>
        <p:nvGraphicFramePr>
          <p:cNvPr id="199" name="Object 9"/>
          <p:cNvGraphicFramePr/>
          <p:nvPr/>
        </p:nvGraphicFramePr>
        <p:xfrm>
          <a:off x="6853320" y="5555880"/>
          <a:ext cx="913320" cy="770400"/>
        </p:xfrm>
        <a:graphic>
          <a:graphicData uri="http://schemas.openxmlformats.org/presentationml/2006/ole">
            <p:oleObj showAsIcon="1" progId="Excel.Sheet.12" r:id="rId2" spid="">
              <p:embed/>
              <p:pic>
                <p:nvPicPr>
                  <p:cNvPr id="200" name="Object 9" descr=""/>
                  <p:cNvPicPr/>
                  <p:nvPr/>
                </p:nvPicPr>
                <p:blipFill>
                  <a:blip r:embed="rId3"/>
                  <a:stretch/>
                </p:blipFill>
                <p:spPr>
                  <a:xfrm>
                    <a:off x="6853320" y="5555880"/>
                    <a:ext cx="913320" cy="770400"/>
                  </a:xfrm>
                  <a:prstGeom prst="rect">
                    <a:avLst/>
                  </a:prstGeom>
                  <a:ln w="0">
                    <a:noFill/>
                  </a:ln>
                </p:spPr>
              </p:pic>
            </p:oleObj>
          </a:graphicData>
        </a:graphic>
      </p:graphicFrame>
    </p:spTree>
  </p:cSld>
  <p:transition spd="med">
    <p:fade/>
  </p:transition>
</p:sld>
</file>

<file path=ppt/theme/theme1.xml><?xml version="1.0" encoding="utf-8"?>
<a:theme xmlns:a="http://schemas.openxmlformats.org/drawingml/2006/main" name="Office Theme">
  <a:themeElements>
    <a:clrScheme name="QK Theam">
      <a:dk1>
        <a:srgbClr val="292663"/>
      </a:dk1>
      <a:lt1>
        <a:srgbClr val="ffffff"/>
      </a:lt1>
      <a:dk2>
        <a:srgbClr val="ffc000"/>
      </a:dk2>
      <a:lt2>
        <a:srgbClr val="ffffff"/>
      </a:lt2>
      <a:accent1>
        <a:srgbClr val="292663"/>
      </a:accent1>
      <a:accent2>
        <a:srgbClr val="faa61a"/>
      </a:accent2>
      <a:accent3>
        <a:srgbClr val="424465"/>
      </a:accent3>
      <a:accent4>
        <a:srgbClr val="a46e08"/>
      </a:accent4>
      <a:accent5>
        <a:srgbClr val="00b0f0"/>
      </a:accent5>
      <a:accent6>
        <a:srgbClr val="f41c3b"/>
      </a:accent6>
      <a:hlink>
        <a:srgbClr val="424465"/>
      </a:hlink>
      <a:folHlink>
        <a:srgbClr val="faa61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QK Theam">
      <a:dk1>
        <a:srgbClr val="292663"/>
      </a:dk1>
      <a:lt1>
        <a:srgbClr val="ffffff"/>
      </a:lt1>
      <a:dk2>
        <a:srgbClr val="ffc000"/>
      </a:dk2>
      <a:lt2>
        <a:srgbClr val="ffffff"/>
      </a:lt2>
      <a:accent1>
        <a:srgbClr val="292663"/>
      </a:accent1>
      <a:accent2>
        <a:srgbClr val="faa61a"/>
      </a:accent2>
      <a:accent3>
        <a:srgbClr val="424465"/>
      </a:accent3>
      <a:accent4>
        <a:srgbClr val="a46e08"/>
      </a:accent4>
      <a:accent5>
        <a:srgbClr val="00b0f0"/>
      </a:accent5>
      <a:accent6>
        <a:srgbClr val="f41c3b"/>
      </a:accent6>
      <a:hlink>
        <a:srgbClr val="424465"/>
      </a:hlink>
      <a:folHlink>
        <a:srgbClr val="faa61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c000"/>
      </a:dk2>
      <a:lt2>
        <a:srgbClr val="ffffff"/>
      </a:lt2>
      <a:accent1>
        <a:srgbClr val="292663"/>
      </a:accent1>
      <a:accent2>
        <a:srgbClr val="faa61a"/>
      </a:accent2>
      <a:accent3>
        <a:srgbClr val="424465"/>
      </a:accent3>
      <a:accent4>
        <a:srgbClr val="a46e08"/>
      </a:accent4>
      <a:accent5>
        <a:srgbClr val="00b0f0"/>
      </a:accent5>
      <a:accent6>
        <a:srgbClr val="f41c3b"/>
      </a:accent6>
      <a:hlink>
        <a:srgbClr val="424465"/>
      </a:hlink>
      <a:folHlink>
        <a:srgbClr val="faa61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a9c14e3-e9a9-4a82-8d57-b93ccf5b69e4">
      <Terms xmlns="http://schemas.microsoft.com/office/infopath/2007/PartnerControls"/>
    </lcf76f155ced4ddcb4097134ff3c332f>
    <TaxCatchAll xmlns="3d80bd29-2886-4066-9f54-f36618a1021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C89DF8E3D83048985F25D2F0403D2B" ma:contentTypeVersion="12" ma:contentTypeDescription="Create a new document." ma:contentTypeScope="" ma:versionID="e67f3f20d4533546275a08189e083446">
  <xsd:schema xmlns:xsd="http://www.w3.org/2001/XMLSchema" xmlns:xs="http://www.w3.org/2001/XMLSchema" xmlns:p="http://schemas.microsoft.com/office/2006/metadata/properties" xmlns:ns2="6a9c14e3-e9a9-4a82-8d57-b93ccf5b69e4" xmlns:ns3="3d80bd29-2886-4066-9f54-f36618a1021c" targetNamespace="http://schemas.microsoft.com/office/2006/metadata/properties" ma:root="true" ma:fieldsID="746fd153b4423bf7d7536f52c3cc473b" ns2:_="" ns3:_="">
    <xsd:import namespace="6a9c14e3-e9a9-4a82-8d57-b93ccf5b69e4"/>
    <xsd:import namespace="3d80bd29-2886-4066-9f54-f36618a1021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9c14e3-e9a9-4a82-8d57-b93ccf5b69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58ae17b-01f6-4b7c-b094-e54cbcb1041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d80bd29-2886-4066-9f54-f36618a1021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9265496-6435-4259-be77-773847d5e9f9}" ma:internalName="TaxCatchAll" ma:showField="CatchAllData" ma:web="3d80bd29-2886-4066-9f54-f36618a102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0C03F9-054B-49B3-88BA-B195EAA30F5F}">
  <ds:schemaRef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purl.org/dc/dcmitype/"/>
    <ds:schemaRef ds:uri="6a9c14e3-e9a9-4a82-8d57-b93ccf5b69e4"/>
    <ds:schemaRef ds:uri="http://schemas.openxmlformats.org/package/2006/metadata/core-properties"/>
    <ds:schemaRef ds:uri="3d80bd29-2886-4066-9f54-f36618a1021c"/>
    <ds:schemaRef ds:uri="http://www.w3.org/XML/1998/namespace"/>
  </ds:schemaRefs>
</ds:datastoreItem>
</file>

<file path=customXml/itemProps2.xml><?xml version="1.0" encoding="utf-8"?>
<ds:datastoreItem xmlns:ds="http://schemas.openxmlformats.org/officeDocument/2006/customXml" ds:itemID="{35FF5CE3-B690-4310-AAE7-B290CCF1C190}">
  <ds:schemaRefs>
    <ds:schemaRef ds:uri="3d80bd29-2886-4066-9f54-f36618a1021c"/>
    <ds:schemaRef ds:uri="6a9c14e3-e9a9-4a82-8d57-b93ccf5b69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9AAA132-5B3A-407D-A977-A83AD817B6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147</TotalTime>
  <Application>LibreOffice/7.5.8.2$Windows_X86_64 LibreOffice_project/f718d63693263970429a68f568db6046aaa9df01</Application>
  <AppVersion>15.0000</AppVersion>
  <Words>5375</Words>
  <Paragraphs>1042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2018-12-05T18:19:15Z</dcterms:created>
  <dc:creator>Andrian Kurniawan</dc:creator>
  <dc:description/>
  <dc:language>en-IN</dc:language>
  <cp:lastModifiedBy/>
  <dcterms:modified xsi:type="dcterms:W3CDTF">2025-07-14T16:34:44Z</dcterms:modified>
  <cp:revision>161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0x010100C1C89DF8E3D83048985F25D2F0403D2B</vt:lpwstr>
  </property>
  <property fmtid="{D5CDD505-2E9C-101B-9397-08002B2CF9AE}" pid="3" name="MediaServiceImageTags">
    <vt:lpwstr/>
  </property>
  <property fmtid="{D5CDD505-2E9C-101B-9397-08002B2CF9AE}" pid="4" name="Notes">
    <vt:i4>2</vt:i4>
  </property>
  <property fmtid="{D5CDD505-2E9C-101B-9397-08002B2CF9AE}" pid="5" name="PresentationFormat">
    <vt:lpwstr>Widescreen</vt:lpwstr>
  </property>
  <property fmtid="{D5CDD505-2E9C-101B-9397-08002B2CF9AE}" pid="6" name="Slides">
    <vt:i4>27</vt:i4>
  </property>
</Properties>
</file>