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3_0.xml" ContentType="application/vnd.ms-powerpoint.comments+xml"/>
  <Override PartName="/ppt/comments/modernComment_104_0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86" r:id="rId9"/>
    <p:sldId id="287" r:id="rId10"/>
    <p:sldId id="288" r:id="rId11"/>
    <p:sldId id="290" r:id="rId12"/>
    <p:sldId id="289" r:id="rId13"/>
    <p:sldId id="291" r:id="rId14"/>
    <p:sldId id="292" r:id="rId15"/>
    <p:sldId id="267" r:id="rId16"/>
    <p:sldId id="268" r:id="rId17"/>
    <p:sldId id="293" r:id="rId18"/>
    <p:sldId id="275" r:id="rId19"/>
    <p:sldId id="276" r:id="rId20"/>
    <p:sldId id="277" r:id="rId21"/>
    <p:sldId id="278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573CB2-AD19-6C32-9846-E565F6004177}" name="Pujan Shashikant Pavani" initials="PP" userId="S::qk_pujan@toyota-kirloskar.co.in::2b3c7048-7085-4ab6-8ba6-cfa2ecf6f7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36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FE350C-D99D-40C1-8262-44ED09CD7DDC}" authorId="{E8573CB2-AD19-6C32-9846-E565F6004177}" created="2025-08-20T04:46:18.2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126" creationId="{00000000-0000-0000-0000-000000000000}"/>
      <ac:txMk cp="0" len="861">
        <ac:context len="863" hash="437558893"/>
      </ac:txMk>
    </ac:txMkLst>
    <p188:pos x="9947685" y="529731"/>
    <p188:txBody>
      <a:bodyPr/>
      <a:lstStyle/>
      <a:p>
        <a:r>
          <a:rPr lang="en-IN"/>
          <a:t>Need to discuss with Prem Sir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2EAFA3-3D6C-4498-B975-A01766C54A9C}" authorId="{E8573CB2-AD19-6C32-9846-E565F6004177}" created="2025-08-20T04:51:14.0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5" creationId="{00000000-0000-0000-0000-000000000000}"/>
      <ac:txMk cp="702" len="162">
        <ac:context len="865" hash="1892855130"/>
      </ac:txMk>
    </ac:txMkLst>
    <p188:pos x="5681154" y="3491428"/>
    <p188:txBody>
      <a:bodyPr/>
      <a:lstStyle/>
      <a:p>
        <a:r>
          <a:rPr lang="en-IN"/>
          <a:t>Need to discuss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0D9F058-A9AF-45B5-A88E-9F38F3397AC3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D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46A291E-6343-4FBC-AD2A-569FB133573A}" type="slidenum">
              <a:rPr lang="en-ID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07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222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57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59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93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81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025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46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F0D9F058-A9AF-45B5-A88E-9F38F3397AC3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32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10787040" y="6318360"/>
            <a:ext cx="1118160" cy="333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10787040" y="6318360"/>
            <a:ext cx="1118160" cy="3337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Placeholder 2"/>
          <p:cNvPicPr/>
          <p:nvPr/>
        </p:nvPicPr>
        <p:blipFill>
          <a:blip r:embed="rId3"/>
          <a:srcRect l="-669316" t="-457166" r="-669316" b="-457166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1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Filson Pro Regular"/>
              <a:ea typeface="DejaVu Sans"/>
            </a:endParaRPr>
          </a:p>
        </p:txBody>
      </p:sp>
      <p:pic>
        <p:nvPicPr>
          <p:cNvPr id="86" name="Picture 60"/>
          <p:cNvPicPr/>
          <p:nvPr/>
        </p:nvPicPr>
        <p:blipFill>
          <a:blip r:embed="rId4"/>
          <a:stretch/>
        </p:blipFill>
        <p:spPr>
          <a:xfrm>
            <a:off x="9414000" y="5902200"/>
            <a:ext cx="2385000" cy="714960"/>
          </a:xfrm>
          <a:prstGeom prst="rect">
            <a:avLst/>
          </a:prstGeom>
          <a:ln w="0">
            <a:noFill/>
          </a:ln>
        </p:spPr>
      </p:pic>
      <p:sp>
        <p:nvSpPr>
          <p:cNvPr id="87" name="TextBox 8"/>
          <p:cNvSpPr/>
          <p:nvPr/>
        </p:nvSpPr>
        <p:spPr>
          <a:xfrm>
            <a:off x="3992760" y="1947240"/>
            <a:ext cx="3989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Filson Pro Medium"/>
                <a:ea typeface="DejaVu Sans"/>
              </a:rPr>
              <a:t>QualityKiosk</a:t>
            </a:r>
            <a:endParaRPr lang="en-IN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64"/>
          <p:cNvSpPr/>
          <p:nvPr/>
        </p:nvSpPr>
        <p:spPr>
          <a:xfrm>
            <a:off x="3107694" y="3113280"/>
            <a:ext cx="5975652" cy="14886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VDEMS_QG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Performance Testing Closure Report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</a:t>
            </a:r>
            <a:r>
              <a:rPr lang="en-US" sz="4000" b="1" spc="-1" dirty="0">
                <a:solidFill>
                  <a:srgbClr val="292663"/>
                </a:solidFill>
                <a:latin typeface="Filson Pro Medium"/>
              </a:rPr>
              <a:t>5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Deadlock issues for VehicleInspection PostInspectionDefectsDetails, GetHenkathenCheckitem &amp; Postaddeddefectdetails Mobile API’s.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this response error in (GetShopDefectCount, GetProcessList, GetVehicleInspectionSummary, GetPendingSummaryDetail, GetDefectSummary) {"tB_M_DEFECT_SUMMARY":null,"isAPIResponseValid":false,"returnValue":0,"returnMessage":"There is already an open DataReader associated with this Command which must be closed first."}.</a:t>
            </a:r>
            <a:br>
              <a:rPr lang="en-IN" sz="1200" spc="-1" dirty="0">
                <a:solidFill>
                  <a:srgbClr val="000000"/>
                </a:solidFill>
                <a:latin typeface="Arial"/>
                <a:ea typeface="DejaVu Sans"/>
              </a:rPr>
            </a:br>
            <a:endParaRPr lang="en-IN" sz="1000" b="1" strike="noStrike" spc="-1" dirty="0">
              <a:solidFill>
                <a:srgbClr val="292663"/>
              </a:solidFill>
              <a:latin typeface="Calibri"/>
              <a:ea typeface="DejaVu Sans"/>
            </a:endParaRP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280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28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11786"/>
              </p:ext>
            </p:extLst>
          </p:nvPr>
        </p:nvGraphicFramePr>
        <p:xfrm>
          <a:off x="309961" y="1913400"/>
          <a:ext cx="6418830" cy="4101118"/>
        </p:xfrm>
        <a:graphic>
          <a:graphicData uri="http://schemas.openxmlformats.org/drawingml/2006/table">
            <a:tbl>
              <a:tblPr/>
              <a:tblGrid>
                <a:gridCol w="1655844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62986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280 Users with 100% Load on 11th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IN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Hankaten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11th Aug (11:30 - 12:40)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(11:35 - 12:35)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8,352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98.61%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 Unique Pages &gt; SLA</a:t>
                      </a: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35870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</a:t>
            </a:r>
            <a:r>
              <a:rPr lang="en-US" sz="4000" b="1" spc="-1" dirty="0">
                <a:solidFill>
                  <a:srgbClr val="292663"/>
                </a:solidFill>
                <a:latin typeface="Filson Pro Medium"/>
              </a:rPr>
              <a:t>6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GetHenkathenCheckItem -&gt; Incorrect Syntax Error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</a:t>
            </a:r>
            <a:r>
              <a:rPr lang="en-US" sz="1200" b="1" spc="-1" dirty="0">
                <a:solidFill>
                  <a:schemeClr val="dk1"/>
                </a:solidFill>
                <a:latin typeface="Calibri"/>
                <a:ea typeface="DejaVu Sans"/>
              </a:rPr>
              <a:t>28</a:t>
            </a: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28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49678"/>
              </p:ext>
            </p:extLst>
          </p:nvPr>
        </p:nvGraphicFramePr>
        <p:xfrm>
          <a:off x="309961" y="1913400"/>
          <a:ext cx="6418830" cy="4101118"/>
        </p:xfrm>
        <a:graphic>
          <a:graphicData uri="http://schemas.openxmlformats.org/drawingml/2006/table">
            <a:tbl>
              <a:tblPr/>
              <a:tblGrid>
                <a:gridCol w="1655844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62986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280 Users with 100% Load on 18th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IN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Hankaten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Aug (11:30 - 11:45)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(11:30 - 11:45)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4220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7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Deadlock issues for PostInspectionDefectsDetails,  GetPendingSummaryDetail Mobile API’s.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high response time for both mobile and web api’s for VDEMS_QG application.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280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28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65492"/>
              </p:ext>
            </p:extLst>
          </p:nvPr>
        </p:nvGraphicFramePr>
        <p:xfrm>
          <a:off x="309961" y="1913400"/>
          <a:ext cx="6418830" cy="4101118"/>
        </p:xfrm>
        <a:graphic>
          <a:graphicData uri="http://schemas.openxmlformats.org/drawingml/2006/table">
            <a:tbl>
              <a:tblPr/>
              <a:tblGrid>
                <a:gridCol w="1655844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62986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280 Users with 100% Load on 18th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R7.2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IN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Hankaten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Aug (13:25 - 14:35)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13:25 - 14:35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7354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98.88%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138 Unique Pages &gt; SLA</a:t>
                      </a: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1667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8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Deadlock issues for PostInspectionDefectsDetails,  GetPendingSummaryDetail Mobile API’s.</a:t>
            </a: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190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19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8948"/>
              </p:ext>
            </p:extLst>
          </p:nvPr>
        </p:nvGraphicFramePr>
        <p:xfrm>
          <a:off x="309961" y="1913400"/>
          <a:ext cx="6418830" cy="4101118"/>
        </p:xfrm>
        <a:graphic>
          <a:graphicData uri="http://schemas.openxmlformats.org/drawingml/2006/table">
            <a:tbl>
              <a:tblPr/>
              <a:tblGrid>
                <a:gridCol w="1655844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62986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190 Users with 100% Load on 19th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IN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Hankaten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19th Aug (11:20 - 11:45)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11:20 - 11:45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5186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Placeholder 2"/>
          <p:cNvPicPr/>
          <p:nvPr/>
        </p:nvPicPr>
        <p:blipFill>
          <a:blip r:embed="rId2"/>
          <a:srcRect l="-669316" t="-457166" r="-669316" b="-457166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232" name="Rectangle 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Filson Pro Regular"/>
              <a:ea typeface="DejaVu Sans"/>
            </a:endParaRPr>
          </a:p>
        </p:txBody>
      </p:sp>
      <p:sp>
        <p:nvSpPr>
          <p:cNvPr id="233" name="TextBox 9"/>
          <p:cNvSpPr/>
          <p:nvPr/>
        </p:nvSpPr>
        <p:spPr>
          <a:xfrm>
            <a:off x="967680" y="3148200"/>
            <a:ext cx="10255320" cy="8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strike="noStrike" spc="-1" dirty="0">
                <a:solidFill>
                  <a:srgbClr val="FFC000"/>
                </a:solidFill>
                <a:latin typeface="Filson Pro Medium"/>
                <a:ea typeface="DejaVu Sans"/>
              </a:rPr>
              <a:t>ROI – Performance Testing</a:t>
            </a:r>
            <a:endParaRPr lang="en-IN" sz="5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4" name="Group 16"/>
          <p:cNvGrpSpPr/>
          <p:nvPr/>
        </p:nvGrpSpPr>
        <p:grpSpPr>
          <a:xfrm>
            <a:off x="4964040" y="4680"/>
            <a:ext cx="7227000" cy="2553120"/>
            <a:chOff x="4964040" y="4680"/>
            <a:chExt cx="7227000" cy="2553120"/>
          </a:xfrm>
        </p:grpSpPr>
        <p:sp>
          <p:nvSpPr>
            <p:cNvPr id="235" name="Freeform 8"/>
            <p:cNvSpPr/>
            <p:nvPr/>
          </p:nvSpPr>
          <p:spPr>
            <a:xfrm>
              <a:off x="4964040" y="4680"/>
              <a:ext cx="4294440" cy="2544840"/>
            </a:xfrm>
            <a:custGeom>
              <a:avLst/>
              <a:gdLst>
                <a:gd name="textAreaLeft" fmla="*/ 0 w 4294440"/>
                <a:gd name="textAreaRight" fmla="*/ 4295520 w 4294440"/>
                <a:gd name="textAreaTop" fmla="*/ 0 h 2544840"/>
                <a:gd name="textAreaBottom" fmla="*/ 2545920 h 2544840"/>
              </a:gdLst>
              <a:ahLst/>
              <a:cxnLst/>
              <a:rect l="textAreaLeft" t="textAreaTop" r="textAreaRight" b="textAreaBottom"/>
              <a:pathLst>
                <a:path w="430" h="255">
                  <a:moveTo>
                    <a:pt x="430" y="79"/>
                  </a:moveTo>
                  <a:cubicBezTo>
                    <a:pt x="430" y="70"/>
                    <a:pt x="430" y="70"/>
                    <a:pt x="430" y="70"/>
                  </a:cubicBezTo>
                  <a:cubicBezTo>
                    <a:pt x="404" y="87"/>
                    <a:pt x="378" y="96"/>
                    <a:pt x="348" y="96"/>
                  </a:cubicBezTo>
                  <a:cubicBezTo>
                    <a:pt x="283" y="96"/>
                    <a:pt x="230" y="76"/>
                    <a:pt x="194" y="37"/>
                  </a:cubicBezTo>
                  <a:cubicBezTo>
                    <a:pt x="183" y="25"/>
                    <a:pt x="175" y="13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53"/>
                    <a:pt x="38" y="104"/>
                    <a:pt x="77" y="146"/>
                  </a:cubicBezTo>
                  <a:cubicBezTo>
                    <a:pt x="102" y="173"/>
                    <a:pt x="132" y="196"/>
                    <a:pt x="165" y="213"/>
                  </a:cubicBezTo>
                  <a:cubicBezTo>
                    <a:pt x="284" y="255"/>
                    <a:pt x="430" y="79"/>
                    <a:pt x="430" y="7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292663"/>
                </a:solidFill>
                <a:latin typeface="Open Sans"/>
                <a:ea typeface="DejaVu Sans"/>
              </a:endParaRPr>
            </a:p>
          </p:txBody>
        </p:sp>
        <p:sp>
          <p:nvSpPr>
            <p:cNvPr id="236" name="Freeform 9"/>
            <p:cNvSpPr/>
            <p:nvPr/>
          </p:nvSpPr>
          <p:spPr>
            <a:xfrm>
              <a:off x="6615000" y="4680"/>
              <a:ext cx="5576040" cy="2553120"/>
            </a:xfrm>
            <a:custGeom>
              <a:avLst/>
              <a:gdLst>
                <a:gd name="textAreaLeft" fmla="*/ 0 w 5576040"/>
                <a:gd name="textAreaRight" fmla="*/ 5577120 w 5576040"/>
                <a:gd name="textAreaTop" fmla="*/ 0 h 2553120"/>
                <a:gd name="textAreaBottom" fmla="*/ 2554200 h 2553120"/>
              </a:gdLst>
              <a:ahLst/>
              <a:cxnLst/>
              <a:rect l="textAreaLeft" t="textAreaTop" r="textAreaRight" b="textAreaBottom"/>
              <a:pathLst>
                <a:path w="558" h="256">
                  <a:moveTo>
                    <a:pt x="265" y="70"/>
                  </a:moveTo>
                  <a:cubicBezTo>
                    <a:pt x="265" y="79"/>
                    <a:pt x="265" y="79"/>
                    <a:pt x="265" y="79"/>
                  </a:cubicBezTo>
                  <a:cubicBezTo>
                    <a:pt x="265" y="79"/>
                    <a:pt x="119" y="255"/>
                    <a:pt x="0" y="213"/>
                  </a:cubicBezTo>
                  <a:cubicBezTo>
                    <a:pt x="53" y="241"/>
                    <a:pt x="116" y="256"/>
                    <a:pt x="183" y="256"/>
                  </a:cubicBezTo>
                  <a:cubicBezTo>
                    <a:pt x="331" y="256"/>
                    <a:pt x="423" y="152"/>
                    <a:pt x="503" y="61"/>
                  </a:cubicBezTo>
                  <a:cubicBezTo>
                    <a:pt x="522" y="40"/>
                    <a:pt x="540" y="19"/>
                    <a:pt x="558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15" y="30"/>
                    <a:pt x="290" y="53"/>
                    <a:pt x="265" y="7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292663"/>
                </a:solidFill>
                <a:latin typeface="Open Sans"/>
                <a:ea typeface="DejaVu Sans"/>
              </a:endParaRPr>
            </a:p>
          </p:txBody>
        </p:sp>
      </p:grpSp>
      <p:sp>
        <p:nvSpPr>
          <p:cNvPr id="237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238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240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241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242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fontScale="935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Medium"/>
              </a:rPr>
              <a:t>Performance Testing Journey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4" name="Google Shape;339;gf61168e2be_0_208"/>
          <p:cNvGrpSpPr/>
          <p:nvPr/>
        </p:nvGrpSpPr>
        <p:grpSpPr>
          <a:xfrm>
            <a:off x="1253160" y="1785960"/>
            <a:ext cx="9684720" cy="3934440"/>
            <a:chOff x="1253160" y="1785960"/>
            <a:chExt cx="9684720" cy="3934440"/>
          </a:xfrm>
        </p:grpSpPr>
        <p:sp>
          <p:nvSpPr>
            <p:cNvPr id="245" name="Google Shape;340;gf61168e2be_0_208"/>
            <p:cNvSpPr/>
            <p:nvPr/>
          </p:nvSpPr>
          <p:spPr>
            <a:xfrm>
              <a:off x="1253160" y="1785960"/>
              <a:ext cx="9684720" cy="3934080"/>
            </a:xfrm>
            <a:custGeom>
              <a:avLst/>
              <a:gdLst>
                <a:gd name="textAreaLeft" fmla="*/ 0 w 9684720"/>
                <a:gd name="textAreaRight" fmla="*/ 9685800 w 9684720"/>
                <a:gd name="textAreaTop" fmla="*/ 0 h 3934080"/>
                <a:gd name="textAreaBottom" fmla="*/ 3935160 h 3934080"/>
              </a:gdLst>
              <a:ahLst/>
              <a:cxnLst/>
              <a:rect l="textAreaLeft" t="textAreaTop" r="textAreaRight" b="textAreaBottom"/>
              <a:pathLst>
                <a:path w="120000" h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3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2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D7D1DF"/>
            </a:solidFill>
            <a:ln w="9525">
              <a:solidFill>
                <a:srgbClr val="29266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" name="Google Shape;342;gf61168e2be_0_208"/>
            <p:cNvSpPr/>
            <p:nvPr/>
          </p:nvSpPr>
          <p:spPr>
            <a:xfrm>
              <a:off x="2459160" y="4782960"/>
              <a:ext cx="3112920" cy="937440"/>
            </a:xfrm>
            <a:prstGeom prst="rect">
              <a:avLst/>
            </a:prstGeom>
            <a:noFill/>
            <a:ln w="9525">
              <a:solidFill>
                <a:srgbClr val="292663">
                  <a:alpha val="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" name="Google Shape;344;gf61168e2be_0_208"/>
            <p:cNvSpPr/>
            <p:nvPr/>
          </p:nvSpPr>
          <p:spPr>
            <a:xfrm>
              <a:off x="3469680" y="4000126"/>
              <a:ext cx="273600" cy="2199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7760" rIns="90000" bIns="77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 dirty="0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" name="Google Shape;345;gf61168e2be_0_208"/>
            <p:cNvSpPr/>
            <p:nvPr/>
          </p:nvSpPr>
          <p:spPr>
            <a:xfrm>
              <a:off x="1794600" y="2729880"/>
              <a:ext cx="2611800" cy="833400"/>
            </a:xfrm>
            <a:prstGeom prst="rect">
              <a:avLst/>
            </a:prstGeom>
            <a:noFill/>
            <a:ln w="9525">
              <a:solidFill>
                <a:srgbClr val="292663">
                  <a:alpha val="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" name="Google Shape;346;gf61168e2be_0_208"/>
            <p:cNvSpPr/>
            <p:nvPr/>
          </p:nvSpPr>
          <p:spPr>
            <a:xfrm>
              <a:off x="2161080" y="5024160"/>
              <a:ext cx="1582200" cy="59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8200" tIns="0" rIns="0" bIns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spc="-1" dirty="0">
                  <a:solidFill>
                    <a:srgbClr val="366092"/>
                  </a:solidFill>
                  <a:latin typeface="Calibri"/>
                  <a:ea typeface="Calibri"/>
                </a:rPr>
                <a:t>141</a:t>
              </a:r>
              <a:r>
                <a:rPr lang="en-US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 VU Load Test</a:t>
              </a:r>
              <a:endParaRPr lang="en-IN" sz="1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90000"/>
                </a:lnSpc>
              </a:pPr>
              <a:r>
                <a:rPr lang="en-US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TPH – </a:t>
              </a:r>
              <a:r>
                <a:rPr lang="en-US" sz="1400" b="1" spc="-1" dirty="0">
                  <a:solidFill>
                    <a:srgbClr val="366092"/>
                  </a:solidFill>
                  <a:latin typeface="Calibri"/>
                  <a:ea typeface="Calibri"/>
                </a:rPr>
                <a:t>4247</a:t>
              </a:r>
              <a:endParaRPr lang="en-IN" sz="1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90000"/>
                </a:lnSpc>
              </a:pPr>
              <a:r>
                <a:rPr lang="en-US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PASS% - </a:t>
              </a:r>
              <a:r>
                <a:rPr lang="en-US" sz="1400" b="1" strike="noStrike" spc="-1" dirty="0">
                  <a:solidFill>
                    <a:srgbClr val="92D050"/>
                  </a:solidFill>
                  <a:latin typeface="Calibri"/>
                  <a:ea typeface="Calibri"/>
                </a:rPr>
                <a:t>98.86%</a:t>
              </a:r>
              <a:endParaRPr lang="en-IN" sz="1400" b="0" strike="noStrike" spc="-1" dirty="0">
                <a:solidFill>
                  <a:srgbClr val="92D050"/>
                </a:solidFill>
                <a:latin typeface="Arial"/>
              </a:endParaRPr>
            </a:p>
          </p:txBody>
        </p:sp>
        <p:sp>
          <p:nvSpPr>
            <p:cNvPr id="251" name="Google Shape;348;gf61168e2be_0_208"/>
            <p:cNvSpPr/>
            <p:nvPr/>
          </p:nvSpPr>
          <p:spPr>
            <a:xfrm>
              <a:off x="5482800" y="3694320"/>
              <a:ext cx="2704320" cy="768960"/>
            </a:xfrm>
            <a:prstGeom prst="rect">
              <a:avLst/>
            </a:prstGeom>
            <a:noFill/>
            <a:ln w="9525">
              <a:solidFill>
                <a:srgbClr val="292663">
                  <a:alpha val="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" name="Google Shape;349;gf61168e2be_0_208"/>
            <p:cNvSpPr/>
            <p:nvPr/>
          </p:nvSpPr>
          <p:spPr>
            <a:xfrm>
              <a:off x="2206440" y="2940148"/>
              <a:ext cx="1640160" cy="72105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36160" tIns="0" rIns="0" bIns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b="1" spc="-1" dirty="0">
                  <a:solidFill>
                    <a:srgbClr val="366092"/>
                  </a:solidFill>
                  <a:latin typeface="Calibri"/>
                  <a:ea typeface="Calibri"/>
                </a:rPr>
                <a:t>281</a:t>
              </a:r>
              <a:r>
                <a:rPr lang="en-US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 VU Load Test</a:t>
              </a:r>
              <a:endParaRPr lang="en-IN" sz="1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TPH – </a:t>
              </a:r>
              <a:r>
                <a:rPr lang="en-IN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8352</a:t>
              </a:r>
              <a:endParaRPr lang="en-IN" sz="1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400" b="1" strike="noStrike" spc="-1" dirty="0">
                  <a:solidFill>
                    <a:srgbClr val="366092"/>
                  </a:solidFill>
                  <a:latin typeface="Calibri"/>
                  <a:ea typeface="Calibri"/>
                </a:rPr>
                <a:t>PASS% - </a:t>
              </a:r>
              <a:r>
                <a:rPr lang="en-US" sz="1400" b="1" strike="noStrike" spc="-1" dirty="0">
                  <a:solidFill>
                    <a:srgbClr val="92D050"/>
                  </a:solidFill>
                  <a:latin typeface="Calibri"/>
                  <a:ea typeface="Calibri"/>
                </a:rPr>
                <a:t>98.60%</a:t>
              </a:r>
              <a:endParaRPr lang="en-IN" sz="1400" b="0" strike="noStrike" spc="-1" dirty="0">
                <a:solidFill>
                  <a:srgbClr val="92D050"/>
                </a:solidFill>
                <a:latin typeface="Arial"/>
              </a:endParaRPr>
            </a:p>
          </p:txBody>
        </p:sp>
        <p:sp>
          <p:nvSpPr>
            <p:cNvPr id="253" name="Google Shape;351;gf61168e2be_0_208"/>
            <p:cNvSpPr/>
            <p:nvPr/>
          </p:nvSpPr>
          <p:spPr>
            <a:xfrm>
              <a:off x="6178320" y="1818000"/>
              <a:ext cx="2725560" cy="762120"/>
            </a:xfrm>
            <a:prstGeom prst="rect">
              <a:avLst/>
            </a:prstGeom>
            <a:noFill/>
            <a:ln w="9525">
              <a:solidFill>
                <a:srgbClr val="292663">
                  <a:alpha val="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54" name="Google Shape;341;gf61168e2be_0_208"/>
          <p:cNvSpPr/>
          <p:nvPr/>
        </p:nvSpPr>
        <p:spPr>
          <a:xfrm>
            <a:off x="2224800" y="4710600"/>
            <a:ext cx="178920" cy="178920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>
            <a:outerShdw blurRad="39960" dist="23040" dir="5400000" rotWithShape="0">
              <a:srgbClr val="000000">
                <a:alpha val="3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3360" rIns="90000" bIns="63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5" name="Google Shape;341;gf61168e2be_0_208"/>
          <p:cNvSpPr/>
          <p:nvPr/>
        </p:nvSpPr>
        <p:spPr>
          <a:xfrm>
            <a:off x="5266036" y="3163680"/>
            <a:ext cx="563040" cy="469440"/>
          </a:xfrm>
          <a:prstGeom prst="ellipse">
            <a:avLst/>
          </a:prstGeom>
          <a:solidFill>
            <a:srgbClr val="92D050"/>
          </a:solidFill>
          <a:ln w="0">
            <a:noFill/>
          </a:ln>
          <a:effectLst>
            <a:outerShdw blurRad="39960" dist="23040" dir="5400000" rotWithShape="0">
              <a:srgbClr val="000000">
                <a:alpha val="3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6" name="Google Shape;350;gf61168e2be_0_208"/>
          <p:cNvSpPr/>
          <p:nvPr/>
        </p:nvSpPr>
        <p:spPr>
          <a:xfrm>
            <a:off x="8570160" y="2422440"/>
            <a:ext cx="668520" cy="723600"/>
          </a:xfrm>
          <a:prstGeom prst="ellipse">
            <a:avLst/>
          </a:prstGeom>
          <a:solidFill>
            <a:srgbClr val="92D050"/>
          </a:solidFill>
          <a:ln w="0">
            <a:noFill/>
          </a:ln>
          <a:effectLst>
            <a:outerShdw blurRad="39960" dist="23040" dir="5400000" rotWithShape="0">
              <a:srgbClr val="000000">
                <a:alpha val="3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Google Shape;352;gf61168e2be_0_208"/>
          <p:cNvSpPr/>
          <p:nvPr/>
        </p:nvSpPr>
        <p:spPr>
          <a:xfrm>
            <a:off x="4310374" y="2089509"/>
            <a:ext cx="1818720" cy="72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440" tIns="0" rIns="0" bIns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281 VU Load Test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TPH – </a:t>
            </a:r>
            <a:r>
              <a:rPr lang="en-US" sz="1400" b="1" spc="-1" dirty="0">
                <a:solidFill>
                  <a:srgbClr val="366092"/>
                </a:solidFill>
                <a:latin typeface="Calibri"/>
                <a:ea typeface="Calibri"/>
              </a:rPr>
              <a:t>7354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PASS% - </a:t>
            </a:r>
            <a:r>
              <a:rPr lang="en-US" sz="14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98.88%</a:t>
            </a:r>
            <a:r>
              <a:rPr lang="en-US" sz="14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352;gf61168e2be_0_208"/>
          <p:cNvSpPr/>
          <p:nvPr/>
        </p:nvSpPr>
        <p:spPr>
          <a:xfrm>
            <a:off x="6746760" y="3643920"/>
            <a:ext cx="1818720" cy="72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44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spc="-1" dirty="0">
                <a:solidFill>
                  <a:srgbClr val="366092"/>
                </a:solidFill>
                <a:latin typeface="Calibri"/>
                <a:ea typeface="Calibri"/>
              </a:rPr>
              <a:t>281</a:t>
            </a: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 VU Load Test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TPH – 8820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PASS% - </a:t>
            </a:r>
            <a:r>
              <a:rPr lang="en-US" sz="14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100% </a:t>
            </a: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352;gf61168e2be_0_208"/>
          <p:cNvSpPr/>
          <p:nvPr/>
        </p:nvSpPr>
        <p:spPr>
          <a:xfrm>
            <a:off x="6996600" y="1469160"/>
            <a:ext cx="2242080" cy="72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440" tIns="0" rIns="0" bIns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281 VU Endurance Test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TPH –13744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PASS% - </a:t>
            </a:r>
            <a:r>
              <a:rPr lang="en-US" sz="1400" b="1" spc="-1" dirty="0">
                <a:solidFill>
                  <a:srgbClr val="00B050"/>
                </a:solidFill>
                <a:latin typeface="Calibri"/>
              </a:rPr>
              <a:t>100.00%</a:t>
            </a:r>
            <a:r>
              <a:rPr lang="en-US" sz="14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lang="en-US" sz="1400" b="1" strike="noStrike" spc="-1" dirty="0">
                <a:solidFill>
                  <a:srgbClr val="366092"/>
                </a:solidFill>
                <a:latin typeface="Calibri"/>
                <a:ea typeface="Calibri"/>
              </a:rPr>
              <a:t>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341;gf61168e2be_0_208"/>
          <p:cNvSpPr/>
          <p:nvPr/>
        </p:nvSpPr>
        <p:spPr>
          <a:xfrm>
            <a:off x="7030023" y="2741760"/>
            <a:ext cx="617760" cy="593280"/>
          </a:xfrm>
          <a:prstGeom prst="ellipse">
            <a:avLst/>
          </a:prstGeom>
          <a:solidFill>
            <a:srgbClr val="92D050"/>
          </a:solidFill>
          <a:ln w="0">
            <a:noFill/>
          </a:ln>
          <a:effectLst>
            <a:outerShdw blurRad="39960" dist="23040" dir="5400000" rotWithShape="0">
              <a:srgbClr val="000000">
                <a:alpha val="3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01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02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03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2749680" y="15840"/>
            <a:ext cx="6640920" cy="57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fontScale="92000" lnSpcReduction="2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Medium"/>
              </a:rPr>
              <a:t>Performance Issues Resolved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59FF29-BA6D-3C43-6E6F-F0ED087A9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26586"/>
              </p:ext>
            </p:extLst>
          </p:nvPr>
        </p:nvGraphicFramePr>
        <p:xfrm>
          <a:off x="243001" y="978480"/>
          <a:ext cx="11268418" cy="5412837"/>
        </p:xfrm>
        <a:graphic>
          <a:graphicData uri="http://schemas.openxmlformats.org/drawingml/2006/table">
            <a:tbl>
              <a:tblPr/>
              <a:tblGrid>
                <a:gridCol w="532000">
                  <a:extLst>
                    <a:ext uri="{9D8B030D-6E8A-4147-A177-3AD203B41FA5}">
                      <a16:colId xmlns:a16="http://schemas.microsoft.com/office/drawing/2014/main" val="780691731"/>
                    </a:ext>
                  </a:extLst>
                </a:gridCol>
                <a:gridCol w="825089">
                  <a:extLst>
                    <a:ext uri="{9D8B030D-6E8A-4147-A177-3AD203B41FA5}">
                      <a16:colId xmlns:a16="http://schemas.microsoft.com/office/drawing/2014/main" val="981040591"/>
                    </a:ext>
                  </a:extLst>
                </a:gridCol>
                <a:gridCol w="8687055">
                  <a:extLst>
                    <a:ext uri="{9D8B030D-6E8A-4147-A177-3AD203B41FA5}">
                      <a16:colId xmlns:a16="http://schemas.microsoft.com/office/drawing/2014/main" val="2838094100"/>
                    </a:ext>
                  </a:extLst>
                </a:gridCol>
                <a:gridCol w="641968">
                  <a:extLst>
                    <a:ext uri="{9D8B030D-6E8A-4147-A177-3AD203B41FA5}">
                      <a16:colId xmlns:a16="http://schemas.microsoft.com/office/drawing/2014/main" val="661286911"/>
                    </a:ext>
                  </a:extLst>
                </a:gridCol>
                <a:gridCol w="582306">
                  <a:extLst>
                    <a:ext uri="{9D8B030D-6E8A-4147-A177-3AD203B41FA5}">
                      <a16:colId xmlns:a16="http://schemas.microsoft.com/office/drawing/2014/main" val="1159124298"/>
                    </a:ext>
                  </a:extLst>
                </a:gridCol>
              </a:tblGrid>
              <a:tr h="227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Sr.No</a:t>
                      </a:r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Scenario/Module</a:t>
                      </a:r>
                    </a:p>
                  </a:txBody>
                  <a:tcPr marL="5256" marR="5256" marT="52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Defect/Issue</a:t>
                      </a:r>
                    </a:p>
                  </a:txBody>
                  <a:tcPr marL="5256" marR="5256" marT="52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5256" marR="5256" marT="52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 ID</a:t>
                      </a:r>
                    </a:p>
                  </a:txBody>
                  <a:tcPr marL="5256" marR="5256" marT="52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307378"/>
                  </a:ext>
                </a:extLst>
              </a:tr>
              <a:tr h="29292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VDEMS_QG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Deadlock issue -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Pending Details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API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R2.1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48066"/>
                  </a:ext>
                </a:extLst>
              </a:tr>
              <a:tr h="1505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Missing </a:t>
                      </a:r>
                      <a:r>
                        <a:rPr lang="en-IN" sz="800" b="1" strike="noStrike" kern="1200" spc="-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70720"/>
                  </a:ext>
                </a:extLst>
              </a:tr>
              <a:tr h="11651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PostAddedDefectDetails Mobile API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R3.1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281057"/>
                  </a:ext>
                </a:extLst>
              </a:tr>
              <a:tr h="2630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PostAddedDefectDetails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R3.1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29334"/>
                  </a:ext>
                </a:extLst>
              </a:tr>
              <a:tr h="2719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The INSERT statement conflicted with the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FOREIGN KEY constraint "FK__TB_M_PROC__PK_ID__18D6A699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". The conflict occurred in database "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VDEMP1PROD_QG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", table "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dbo.TB_M_PROCESS_MASTER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",.</a:t>
                      </a: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2438370"/>
                  </a:ext>
                </a:extLst>
              </a:tr>
              <a:tr h="2667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Incorrect syntax near the keyword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'order'.VDEM.Lib.Database.DBConnection : DBConnection.Select()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Incorrect syntax near the keyword 'order'.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0206"/>
                  </a:ext>
                </a:extLst>
              </a:tr>
              <a:tr h="375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Invalid column name '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PK_ID_ENGINE_TYPE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'.Exception Message: Execute Reader: CommandText property has not been initialized VDEM.Lib.Database.DBConnection.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28038"/>
                  </a:ext>
                </a:extLst>
              </a:tr>
              <a:tr h="2630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Invalid column name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'PK_ID_GRADE_TYPE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'. Exception Message: Execute Reader: CommandText property has not been initialized.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13694"/>
                  </a:ext>
                </a:extLst>
              </a:tr>
              <a:tr h="235324">
                <a:tc vMerge="1">
                  <a:txBody>
                    <a:bodyPr/>
                    <a:lstStyle/>
                    <a:p>
                      <a:pPr algn="ctr" rtl="0" fontAlgn="ctr"/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 for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GetHenkathenCheckitem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R4.1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464243"/>
                  </a:ext>
                </a:extLst>
              </a:tr>
              <a:tr h="1655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Open data reader associated with this command for GetVehicleInspectionSummary mobile API.</a:t>
                      </a: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/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R4.1</a:t>
                      </a:r>
                      <a:endParaRPr lang="en-IN" dirty="0"/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26438"/>
                  </a:ext>
                </a:extLst>
              </a:tr>
              <a:tr h="247588">
                <a:tc vMerge="1">
                  <a:txBody>
                    <a:bodyPr/>
                    <a:lstStyle/>
                    <a:p>
                      <a:pPr algn="ctr" rtl="0" fontAlgn="ctr"/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Open data reader associated with this command for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GetVehicleInspectionSummary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API.</a:t>
                      </a: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20255"/>
                  </a:ext>
                </a:extLst>
              </a:tr>
              <a:tr h="12819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VehicleInspection PostInspectionDefectsDetails &amp; Postaddeddefectdetails Mobile API’s.</a:t>
                      </a: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endParaRPr lang="en-IN" dirty="0"/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R5.1</a:t>
                      </a:r>
                      <a:endParaRPr lang="en-IN" dirty="0"/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498228"/>
                  </a:ext>
                </a:extLst>
              </a:tr>
              <a:tr h="2823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PostInspectionDefectsDetails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Postaddeddefectdetails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R5.1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075347"/>
                  </a:ext>
                </a:extLst>
              </a:tr>
              <a:tr h="291205"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Observed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response time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both mobile and web api’s for VDEMS_QG application.</a:t>
                      </a:r>
                      <a:endParaRPr lang="en-IN" sz="8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R6.1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8151"/>
                  </a:ext>
                </a:extLst>
              </a:tr>
              <a:tr h="365925">
                <a:tc rowSpan="2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PostInspectionDefectsDetails, GetHenkathenCheckitem &amp; Postaddeddefectdetails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R6.1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07537"/>
                  </a:ext>
                </a:extLst>
              </a:tr>
              <a:tr h="3817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Observed this response error in (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GetShopDefectCount, GetProcessList, GetVehicleInspectionSummary, GetPendingSummaryDetail, GetDefectSummary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{"tB_M_DEFECT_SUMMARY":null,"isAPIResponseValid":false,"returnValue":0,"returnMessage":"There is already an open DataReader associated with this Command which must be closed first."}</a:t>
                      </a:r>
                      <a:r>
                        <a:rPr lang="en-IN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46209"/>
                  </a:ext>
                </a:extLst>
              </a:tr>
              <a:tr h="23612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GetHenkathenCheckItem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-&gt; Incorrect Syntax Error</a:t>
                      </a:r>
                      <a:endParaRPr lang="en-IN" sz="8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R7.1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240501"/>
                  </a:ext>
                </a:extLst>
              </a:tr>
              <a:tr h="119422">
                <a:tc vMerge="1">
                  <a:txBody>
                    <a:bodyPr/>
                    <a:lstStyle/>
                    <a:p>
                      <a:pPr algn="ctr" rtl="0" fontAlgn="ctr"/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PostInspectionDefectsDetails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GetPendingSummaryDetail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API’s.</a:t>
                      </a:r>
                      <a:endParaRPr lang="en-IN" sz="8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R7.2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322195"/>
                  </a:ext>
                </a:extLst>
              </a:tr>
              <a:tr h="13882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US" sz="800" b="1" i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PostInspectionDefectsDetails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 </a:t>
                      </a:r>
                      <a:r>
                        <a:rPr lang="en-US" sz="800" b="1" i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GetPendingSummaryDetail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5256" marR="5256" marT="5256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R7.2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094080"/>
                  </a:ext>
                </a:extLst>
              </a:tr>
              <a:tr h="1537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Observed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response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for both mobile and web api’s for VDEMS_QG application.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50505"/>
                  </a:ext>
                </a:extLst>
              </a:tr>
              <a:tr h="10998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US" sz="800" b="1" i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PostInspectionDefectsDetails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 </a:t>
                      </a:r>
                      <a:r>
                        <a:rPr lang="en-US" sz="800" b="1" i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GetPendingSummaryDetail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R8.1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13360"/>
                  </a:ext>
                </a:extLst>
              </a:tr>
              <a:tr h="328720">
                <a:tc vMerge="1">
                  <a:txBody>
                    <a:bodyPr/>
                    <a:lstStyle/>
                    <a:p>
                      <a:pPr algn="ctr" rtl="0" fontAlgn="ctr"/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PostInspectionDefectsDetails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 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GetPendingSummaryDetail</a:t>
                      </a:r>
                      <a:r>
                        <a:rPr lang="en-US" sz="8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R8.1</a:t>
                      </a:r>
                    </a:p>
                  </a:txBody>
                  <a:tcPr marL="5256" marR="5256" marT="5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6979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Placeholder 2"/>
          <p:cNvPicPr/>
          <p:nvPr/>
        </p:nvPicPr>
        <p:blipFill>
          <a:blip r:embed="rId3"/>
          <a:srcRect l="-669316" t="-457166" r="-669316" b="-457166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327" name="Rectangle 8"/>
          <p:cNvSpPr/>
          <p:nvPr/>
        </p:nvSpPr>
        <p:spPr>
          <a:xfrm>
            <a:off x="0" y="28080"/>
            <a:ext cx="12191040" cy="6856920"/>
          </a:xfrm>
          <a:prstGeom prst="rect">
            <a:avLst/>
          </a:prstGeom>
          <a:solidFill>
            <a:schemeClr val="bg2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Filson Pro Regular"/>
              <a:ea typeface="DejaVu Sans"/>
            </a:endParaRPr>
          </a:p>
        </p:txBody>
      </p:sp>
      <p:sp>
        <p:nvSpPr>
          <p:cNvPr id="328" name="TextBox 9"/>
          <p:cNvSpPr/>
          <p:nvPr/>
        </p:nvSpPr>
        <p:spPr>
          <a:xfrm>
            <a:off x="2247840" y="2998080"/>
            <a:ext cx="7695000" cy="8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0" strike="noStrike" spc="-1">
                <a:solidFill>
                  <a:srgbClr val="FFC000"/>
                </a:solidFill>
                <a:latin typeface="Filson Pro Medium"/>
                <a:ea typeface="DejaVu Sans"/>
              </a:rPr>
              <a:t>Annexure</a:t>
            </a:r>
            <a:endParaRPr lang="en-IN" sz="5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9" name="Group 16"/>
          <p:cNvGrpSpPr/>
          <p:nvPr/>
        </p:nvGrpSpPr>
        <p:grpSpPr>
          <a:xfrm>
            <a:off x="4964040" y="4680"/>
            <a:ext cx="7227000" cy="2553120"/>
            <a:chOff x="4964040" y="4680"/>
            <a:chExt cx="7227000" cy="2553120"/>
          </a:xfrm>
        </p:grpSpPr>
        <p:sp>
          <p:nvSpPr>
            <p:cNvPr id="330" name="Freeform 8"/>
            <p:cNvSpPr/>
            <p:nvPr/>
          </p:nvSpPr>
          <p:spPr>
            <a:xfrm>
              <a:off x="4964040" y="4680"/>
              <a:ext cx="4294440" cy="2544840"/>
            </a:xfrm>
            <a:custGeom>
              <a:avLst/>
              <a:gdLst>
                <a:gd name="textAreaLeft" fmla="*/ 0 w 4294440"/>
                <a:gd name="textAreaRight" fmla="*/ 4295520 w 4294440"/>
                <a:gd name="textAreaTop" fmla="*/ 0 h 2544840"/>
                <a:gd name="textAreaBottom" fmla="*/ 2545920 h 2544840"/>
              </a:gdLst>
              <a:ahLst/>
              <a:cxnLst/>
              <a:rect l="textAreaLeft" t="textAreaTop" r="textAreaRight" b="textAreaBottom"/>
              <a:pathLst>
                <a:path w="430" h="255">
                  <a:moveTo>
                    <a:pt x="430" y="79"/>
                  </a:moveTo>
                  <a:cubicBezTo>
                    <a:pt x="430" y="70"/>
                    <a:pt x="430" y="70"/>
                    <a:pt x="430" y="70"/>
                  </a:cubicBezTo>
                  <a:cubicBezTo>
                    <a:pt x="404" y="87"/>
                    <a:pt x="378" y="96"/>
                    <a:pt x="348" y="96"/>
                  </a:cubicBezTo>
                  <a:cubicBezTo>
                    <a:pt x="283" y="96"/>
                    <a:pt x="230" y="76"/>
                    <a:pt x="194" y="37"/>
                  </a:cubicBezTo>
                  <a:cubicBezTo>
                    <a:pt x="183" y="25"/>
                    <a:pt x="175" y="13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53"/>
                    <a:pt x="38" y="104"/>
                    <a:pt x="77" y="146"/>
                  </a:cubicBezTo>
                  <a:cubicBezTo>
                    <a:pt x="102" y="173"/>
                    <a:pt x="132" y="196"/>
                    <a:pt x="165" y="213"/>
                  </a:cubicBezTo>
                  <a:cubicBezTo>
                    <a:pt x="284" y="255"/>
                    <a:pt x="430" y="79"/>
                    <a:pt x="430" y="7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292663"/>
                </a:solidFill>
                <a:latin typeface="Open Sans"/>
                <a:ea typeface="DejaVu Sans"/>
              </a:endParaRPr>
            </a:p>
          </p:txBody>
        </p:sp>
        <p:sp>
          <p:nvSpPr>
            <p:cNvPr id="331" name="Freeform 9"/>
            <p:cNvSpPr/>
            <p:nvPr/>
          </p:nvSpPr>
          <p:spPr>
            <a:xfrm>
              <a:off x="6615000" y="4680"/>
              <a:ext cx="5576040" cy="2553120"/>
            </a:xfrm>
            <a:custGeom>
              <a:avLst/>
              <a:gdLst>
                <a:gd name="textAreaLeft" fmla="*/ 0 w 5576040"/>
                <a:gd name="textAreaRight" fmla="*/ 5577120 w 5576040"/>
                <a:gd name="textAreaTop" fmla="*/ 0 h 2553120"/>
                <a:gd name="textAreaBottom" fmla="*/ 2554200 h 2553120"/>
              </a:gdLst>
              <a:ahLst/>
              <a:cxnLst/>
              <a:rect l="textAreaLeft" t="textAreaTop" r="textAreaRight" b="textAreaBottom"/>
              <a:pathLst>
                <a:path w="558" h="256">
                  <a:moveTo>
                    <a:pt x="265" y="70"/>
                  </a:moveTo>
                  <a:cubicBezTo>
                    <a:pt x="265" y="79"/>
                    <a:pt x="265" y="79"/>
                    <a:pt x="265" y="79"/>
                  </a:cubicBezTo>
                  <a:cubicBezTo>
                    <a:pt x="265" y="79"/>
                    <a:pt x="119" y="255"/>
                    <a:pt x="0" y="213"/>
                  </a:cubicBezTo>
                  <a:cubicBezTo>
                    <a:pt x="53" y="241"/>
                    <a:pt x="116" y="256"/>
                    <a:pt x="183" y="256"/>
                  </a:cubicBezTo>
                  <a:cubicBezTo>
                    <a:pt x="331" y="256"/>
                    <a:pt x="423" y="152"/>
                    <a:pt x="503" y="61"/>
                  </a:cubicBezTo>
                  <a:cubicBezTo>
                    <a:pt x="522" y="40"/>
                    <a:pt x="540" y="19"/>
                    <a:pt x="558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15" y="30"/>
                    <a:pt x="290" y="53"/>
                    <a:pt x="265" y="7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292663"/>
                </a:solidFill>
                <a:latin typeface="Open Sans"/>
                <a:ea typeface="DejaVu Sans"/>
              </a:endParaRPr>
            </a:p>
          </p:txBody>
        </p:sp>
      </p:grpSp>
      <p:sp>
        <p:nvSpPr>
          <p:cNvPr id="332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33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35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36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37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2448360" y="244440"/>
            <a:ext cx="7629840" cy="57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fontScale="89500" lnSpcReduction="2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Performance Run Tracker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BE9080-F625-45F9-AD0E-19A534F0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4721"/>
              </p:ext>
            </p:extLst>
          </p:nvPr>
        </p:nvGraphicFramePr>
        <p:xfrm>
          <a:off x="352926" y="801858"/>
          <a:ext cx="11084108" cy="5995437"/>
        </p:xfrm>
        <a:graphic>
          <a:graphicData uri="http://schemas.openxmlformats.org/drawingml/2006/table">
            <a:tbl>
              <a:tblPr/>
              <a:tblGrid>
                <a:gridCol w="469235">
                  <a:extLst>
                    <a:ext uri="{9D8B030D-6E8A-4147-A177-3AD203B41FA5}">
                      <a16:colId xmlns:a16="http://schemas.microsoft.com/office/drawing/2014/main" val="2844446765"/>
                    </a:ext>
                  </a:extLst>
                </a:gridCol>
                <a:gridCol w="1082201">
                  <a:extLst>
                    <a:ext uri="{9D8B030D-6E8A-4147-A177-3AD203B41FA5}">
                      <a16:colId xmlns:a16="http://schemas.microsoft.com/office/drawing/2014/main" val="2947239434"/>
                    </a:ext>
                  </a:extLst>
                </a:gridCol>
                <a:gridCol w="801623">
                  <a:extLst>
                    <a:ext uri="{9D8B030D-6E8A-4147-A177-3AD203B41FA5}">
                      <a16:colId xmlns:a16="http://schemas.microsoft.com/office/drawing/2014/main" val="3764199713"/>
                    </a:ext>
                  </a:extLst>
                </a:gridCol>
                <a:gridCol w="792262">
                  <a:extLst>
                    <a:ext uri="{9D8B030D-6E8A-4147-A177-3AD203B41FA5}">
                      <a16:colId xmlns:a16="http://schemas.microsoft.com/office/drawing/2014/main" val="2873576373"/>
                    </a:ext>
                  </a:extLst>
                </a:gridCol>
                <a:gridCol w="485058">
                  <a:extLst>
                    <a:ext uri="{9D8B030D-6E8A-4147-A177-3AD203B41FA5}">
                      <a16:colId xmlns:a16="http://schemas.microsoft.com/office/drawing/2014/main" val="3751376579"/>
                    </a:ext>
                  </a:extLst>
                </a:gridCol>
                <a:gridCol w="404215">
                  <a:extLst>
                    <a:ext uri="{9D8B030D-6E8A-4147-A177-3AD203B41FA5}">
                      <a16:colId xmlns:a16="http://schemas.microsoft.com/office/drawing/2014/main" val="1569132829"/>
                    </a:ext>
                  </a:extLst>
                </a:gridCol>
                <a:gridCol w="542967">
                  <a:extLst>
                    <a:ext uri="{9D8B030D-6E8A-4147-A177-3AD203B41FA5}">
                      <a16:colId xmlns:a16="http://schemas.microsoft.com/office/drawing/2014/main" val="1483394416"/>
                    </a:ext>
                  </a:extLst>
                </a:gridCol>
                <a:gridCol w="605004">
                  <a:extLst>
                    <a:ext uri="{9D8B030D-6E8A-4147-A177-3AD203B41FA5}">
                      <a16:colId xmlns:a16="http://schemas.microsoft.com/office/drawing/2014/main" val="2394222179"/>
                    </a:ext>
                  </a:extLst>
                </a:gridCol>
                <a:gridCol w="533564">
                  <a:extLst>
                    <a:ext uri="{9D8B030D-6E8A-4147-A177-3AD203B41FA5}">
                      <a16:colId xmlns:a16="http://schemas.microsoft.com/office/drawing/2014/main" val="174754756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3594336830"/>
                    </a:ext>
                  </a:extLst>
                </a:gridCol>
                <a:gridCol w="291036">
                  <a:extLst>
                    <a:ext uri="{9D8B030D-6E8A-4147-A177-3AD203B41FA5}">
                      <a16:colId xmlns:a16="http://schemas.microsoft.com/office/drawing/2014/main" val="1672445870"/>
                    </a:ext>
                  </a:extLst>
                </a:gridCol>
                <a:gridCol w="539117">
                  <a:extLst>
                    <a:ext uri="{9D8B030D-6E8A-4147-A177-3AD203B41FA5}">
                      <a16:colId xmlns:a16="http://schemas.microsoft.com/office/drawing/2014/main" val="3125187004"/>
                    </a:ext>
                  </a:extLst>
                </a:gridCol>
                <a:gridCol w="3053298">
                  <a:extLst>
                    <a:ext uri="{9D8B030D-6E8A-4147-A177-3AD203B41FA5}">
                      <a16:colId xmlns:a16="http://schemas.microsoft.com/office/drawing/2014/main" val="294630962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672512584"/>
                    </a:ext>
                  </a:extLst>
                </a:gridCol>
                <a:gridCol w="333954">
                  <a:extLst>
                    <a:ext uri="{9D8B030D-6E8A-4147-A177-3AD203B41FA5}">
                      <a16:colId xmlns:a16="http://schemas.microsoft.com/office/drawing/2014/main" val="1208989165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1060746369"/>
                    </a:ext>
                  </a:extLst>
                </a:gridCol>
              </a:tblGrid>
              <a:tr h="1450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 #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Module/ Scenarios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Scenarios Included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Users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Load test Duration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Pre-Test Changes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Achieved txns / hour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pages @90 Percentile &gt; SLA</a:t>
                      </a:r>
                    </a:p>
                  </a:txBody>
                  <a:tcPr marL="4044" marR="4044" marT="40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%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Status</a:t>
                      </a:r>
                      <a:b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Pass/Fail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Observations/RCA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 Status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 Open Date</a:t>
                      </a:r>
                    </a:p>
                  </a:txBody>
                  <a:tcPr marL="4044" marR="4044" marT="40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 Close Date</a:t>
                      </a:r>
                    </a:p>
                  </a:txBody>
                  <a:tcPr marL="4044" marR="4044" marT="40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03931"/>
                  </a:ext>
                </a:extLst>
              </a:tr>
              <a:tr h="831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8/5/2025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4608"/>
                  </a:ext>
                </a:extLst>
              </a:tr>
              <a:tr h="62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8/6/2025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R2.1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Failed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Deadloack issue - Pending Details API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Missing Index - Closed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8/6/2025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97761"/>
                  </a:ext>
                </a:extLst>
              </a:tr>
              <a:tr h="48838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R3.1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Index &amp; Deadloack issue - Pending Details API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4151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94.34%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Failed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Observed Deadlock issues for PostAddedDefectDetails Mobile API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16892"/>
                  </a:ext>
                </a:extLst>
              </a:tr>
              <a:tr h="811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The INSERT statement conflicted with the FOREIGN KEY constraint "FK__TB_M_PROC__PK_ID__18D6A699". The conflict occurred in database "VDEMP1PROD_QG", table "dbo.TB_M_PROCESS_MASTER",.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68124"/>
                  </a:ext>
                </a:extLst>
              </a:tr>
              <a:tr h="649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Incorrect syntax near the keyword 'order'.VDEM.Lib.Database.DBConnection : DBConnection.Select() Incorrect syntax near the keyword 'order'.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4140"/>
                  </a:ext>
                </a:extLst>
              </a:tr>
              <a:tr h="649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Invalid column name 'PK_ID_ENGINE_TYPE'.Exception Message: Execute Reader: CommandText property has not been initialized VDEM.Lib.Database.DBConnection.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29068"/>
                  </a:ext>
                </a:extLst>
              </a:tr>
              <a:tr h="488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Invalid column name 'PK_ID_GRADE_TYPE'. Exception Message: Execute Reader: CommandText property has not been initialized.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4044" marR="4044" marT="4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4044" marR="4044" marT="40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14609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1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2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3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1650240" y="244440"/>
            <a:ext cx="8029080" cy="57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fontScale="93500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700" b="1" strike="noStrike" spc="-1">
                <a:solidFill>
                  <a:srgbClr val="292663"/>
                </a:solidFill>
                <a:latin typeface="Filson Pro Medium"/>
              </a:rPr>
              <a:t>Performance Run Tracker – Contd..</a:t>
            </a:r>
            <a:endParaRPr lang="en-IN" sz="37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8F6DE6-1538-4812-84C1-C768C7607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7067"/>
              </p:ext>
            </p:extLst>
          </p:nvPr>
        </p:nvGraphicFramePr>
        <p:xfrm>
          <a:off x="185203" y="652950"/>
          <a:ext cx="11302189" cy="6059731"/>
        </p:xfrm>
        <a:graphic>
          <a:graphicData uri="http://schemas.openxmlformats.org/drawingml/2006/table">
            <a:tbl>
              <a:tblPr/>
              <a:tblGrid>
                <a:gridCol w="858776">
                  <a:extLst>
                    <a:ext uri="{9D8B030D-6E8A-4147-A177-3AD203B41FA5}">
                      <a16:colId xmlns:a16="http://schemas.microsoft.com/office/drawing/2014/main" val="200214684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4285845654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2295474225"/>
                    </a:ext>
                  </a:extLst>
                </a:gridCol>
                <a:gridCol w="737937">
                  <a:extLst>
                    <a:ext uri="{9D8B030D-6E8A-4147-A177-3AD203B41FA5}">
                      <a16:colId xmlns:a16="http://schemas.microsoft.com/office/drawing/2014/main" val="3276714484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1699381188"/>
                    </a:ext>
                  </a:extLst>
                </a:gridCol>
                <a:gridCol w="352927">
                  <a:extLst>
                    <a:ext uri="{9D8B030D-6E8A-4147-A177-3AD203B41FA5}">
                      <a16:colId xmlns:a16="http://schemas.microsoft.com/office/drawing/2014/main" val="2797310631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283462998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551158705"/>
                    </a:ext>
                  </a:extLst>
                </a:gridCol>
                <a:gridCol w="513347">
                  <a:extLst>
                    <a:ext uri="{9D8B030D-6E8A-4147-A177-3AD203B41FA5}">
                      <a16:colId xmlns:a16="http://schemas.microsoft.com/office/drawing/2014/main" val="2316747390"/>
                    </a:ext>
                  </a:extLst>
                </a:gridCol>
                <a:gridCol w="473678">
                  <a:extLst>
                    <a:ext uri="{9D8B030D-6E8A-4147-A177-3AD203B41FA5}">
                      <a16:colId xmlns:a16="http://schemas.microsoft.com/office/drawing/2014/main" val="896446854"/>
                    </a:ext>
                  </a:extLst>
                </a:gridCol>
                <a:gridCol w="440722">
                  <a:extLst>
                    <a:ext uri="{9D8B030D-6E8A-4147-A177-3AD203B41FA5}">
                      <a16:colId xmlns:a16="http://schemas.microsoft.com/office/drawing/2014/main" val="678615794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15712357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7164633"/>
                    </a:ext>
                  </a:extLst>
                </a:gridCol>
                <a:gridCol w="593558">
                  <a:extLst>
                    <a:ext uri="{9D8B030D-6E8A-4147-A177-3AD203B41FA5}">
                      <a16:colId xmlns:a16="http://schemas.microsoft.com/office/drawing/2014/main" val="3345476276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4247259558"/>
                    </a:ext>
                  </a:extLst>
                </a:gridCol>
                <a:gridCol w="368971">
                  <a:extLst>
                    <a:ext uri="{9D8B030D-6E8A-4147-A177-3AD203B41FA5}">
                      <a16:colId xmlns:a16="http://schemas.microsoft.com/office/drawing/2014/main" val="2246909167"/>
                    </a:ext>
                  </a:extLst>
                </a:gridCol>
              </a:tblGrid>
              <a:tr h="963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 #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Module/ Scenarios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Scenarios Included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Users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Load test Duration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Pre-Test Changes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Achieved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txns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/ hour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pages @90 Percentile &gt; SLA</a:t>
                      </a: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%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Status</a:t>
                      </a:r>
                      <a:b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Pass/Fail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Observations/RCA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 Status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 Open Date</a:t>
                      </a:r>
                    </a:p>
                  </a:txBody>
                  <a:tcPr marL="3022" marR="3022" marT="30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 Close Date</a:t>
                      </a:r>
                    </a:p>
                  </a:txBody>
                  <a:tcPr marL="3022" marR="3022" marT="30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70220"/>
                  </a:ext>
                </a:extLst>
              </a:tr>
              <a:tr h="9635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R4.1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Index &amp; Deadlock issues for PostAddedDefectDetails</a:t>
                      </a: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4247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98.86%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Passed with Caveats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Observed deadlock issue for GetHenkathenCheckitem mobile API.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022" marR="3022" marT="3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55601"/>
                  </a:ext>
                </a:extLst>
              </a:tr>
              <a:tr h="578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Open data reader associated with this command for GetVehicleInspectionSummary mobile API.</a:t>
                      </a: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022" marR="3022" marT="3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52925"/>
                  </a:ext>
                </a:extLst>
              </a:tr>
              <a:tr h="578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R5.1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8479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98.28%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Failed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Observed Deadlock issues for VehicleInspection PostInspectionDefectsDetails &amp;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Postaddeddefectdetails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022" marR="3022" marT="3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97864"/>
                  </a:ext>
                </a:extLst>
              </a:tr>
              <a:tr h="578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Observed high response time for both mobile and web api’s for VDEMS_QG application.</a:t>
                      </a:r>
                    </a:p>
                  </a:txBody>
                  <a:tcPr marL="3022" marR="3022" marT="30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022" marR="3022" marT="3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00285"/>
                  </a:ext>
                </a:extLst>
              </a:tr>
              <a:tr h="6353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8/11/2025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R6.1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Deadlock issues for PostAddedDefectDetails, PostInspectionDefectsDetails 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8352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98.61%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Failed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Observed Deadlock issues for VehicleInspection PostInspectionDefectsDetails, GetHenkathenCheckitem &amp;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Postaddeddefectdetails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Mobile API’s.</a:t>
                      </a: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022" marR="3022" marT="3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8/11/2025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192445"/>
                  </a:ext>
                </a:extLst>
              </a:tr>
              <a:tr h="1584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Observed this response error in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GetShopDefectCount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GetProcessList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GetVehicleInspectionSummary, GetPendingSummaryDetail,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GetDefectSummary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{"tB_M_DEFECT_SUMMARY":null,"isAPIResponseValid":false,"returnValue":0,"returnMessage":"There is already an open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DataReader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associated with this Command which must be closed first."}.</a:t>
                      </a:r>
                    </a:p>
                  </a:txBody>
                  <a:tcPr marL="3022" marR="3022" marT="30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022" marR="3022" marT="3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8/11/2025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22" marR="3022" marT="30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6854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Placeholder 7"/>
          <p:cNvPicPr/>
          <p:nvPr/>
        </p:nvPicPr>
        <p:blipFill>
          <a:blip r:embed="rId2"/>
          <a:srcRect l="-669316" t="-457166" r="-669316" b="-457166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1"/>
          <p:cNvSpPr/>
          <p:nvPr/>
        </p:nvSpPr>
        <p:spPr>
          <a:xfrm>
            <a:off x="-242040" y="0"/>
            <a:ext cx="12191040" cy="68522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 dirty="0">
              <a:solidFill>
                <a:schemeClr val="lt1"/>
              </a:solidFill>
              <a:latin typeface="Filson Pro Regular"/>
              <a:ea typeface="DejaVu Sans"/>
            </a:endParaRPr>
          </a:p>
        </p:txBody>
      </p:sp>
      <p:sp>
        <p:nvSpPr>
          <p:cNvPr id="91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92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93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94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95" name="TextBox 44"/>
          <p:cNvSpPr/>
          <p:nvPr/>
        </p:nvSpPr>
        <p:spPr>
          <a:xfrm>
            <a:off x="1494000" y="1454040"/>
            <a:ext cx="278028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1F1C4A"/>
                </a:solidFill>
                <a:latin typeface="Filson Pro Regular"/>
                <a:ea typeface="DejaVu Sans"/>
              </a:rPr>
              <a:t>Test Objective &amp; SLA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45"/>
          <p:cNvSpPr/>
          <p:nvPr/>
        </p:nvSpPr>
        <p:spPr>
          <a:xfrm>
            <a:off x="893880" y="145404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01.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47"/>
          <p:cNvSpPr/>
          <p:nvPr/>
        </p:nvSpPr>
        <p:spPr>
          <a:xfrm>
            <a:off x="1494000" y="2282760"/>
            <a:ext cx="278028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1F1C4A"/>
                </a:solidFill>
                <a:latin typeface="Filson Pro Regular"/>
                <a:ea typeface="DejaVu Sans"/>
              </a:rPr>
              <a:t>Go Live Certification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8"/>
          <p:cNvSpPr/>
          <p:nvPr/>
        </p:nvSpPr>
        <p:spPr>
          <a:xfrm>
            <a:off x="893880" y="228276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02.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50"/>
          <p:cNvSpPr/>
          <p:nvPr/>
        </p:nvSpPr>
        <p:spPr>
          <a:xfrm>
            <a:off x="1494000" y="3141720"/>
            <a:ext cx="460656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1F1C4A"/>
                </a:solidFill>
                <a:latin typeface="Filson Pro Regular"/>
                <a:ea typeface="DejaVu Sans"/>
              </a:rPr>
              <a:t>Detailed Status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1"/>
          <p:cNvSpPr/>
          <p:nvPr/>
        </p:nvSpPr>
        <p:spPr>
          <a:xfrm>
            <a:off x="893880" y="314172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03.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53"/>
          <p:cNvSpPr/>
          <p:nvPr/>
        </p:nvSpPr>
        <p:spPr>
          <a:xfrm>
            <a:off x="1494000" y="4013280"/>
            <a:ext cx="56124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 dirty="0">
                <a:solidFill>
                  <a:srgbClr val="1F1C4A"/>
                </a:solidFill>
                <a:latin typeface="Filson Pro Regular"/>
                <a:ea typeface="DejaVu Sans"/>
              </a:rPr>
              <a:t>ROI – Performance Testing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54"/>
          <p:cNvSpPr/>
          <p:nvPr/>
        </p:nvSpPr>
        <p:spPr>
          <a:xfrm>
            <a:off x="893880" y="401328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 dirty="0">
                <a:solidFill>
                  <a:srgbClr val="FFC000"/>
                </a:solidFill>
                <a:latin typeface="Open Sans"/>
                <a:ea typeface="DejaVu Sans"/>
              </a:rPr>
              <a:t>04.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2509920" y="33696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Medium"/>
              </a:rPr>
              <a:t>Agenda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4"/>
          <p:cNvSpPr/>
          <p:nvPr/>
        </p:nvSpPr>
        <p:spPr>
          <a:xfrm>
            <a:off x="6799320" y="1454040"/>
            <a:ext cx="341676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 dirty="0">
                <a:solidFill>
                  <a:schemeClr val="accent1">
                    <a:lumMod val="75000"/>
                  </a:schemeClr>
                </a:solidFill>
                <a:latin typeface="Filson Pro Regular"/>
                <a:ea typeface="DejaVu Sans"/>
              </a:rPr>
              <a:t>Performance Testing Journey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5"/>
          <p:cNvSpPr/>
          <p:nvPr/>
        </p:nvSpPr>
        <p:spPr>
          <a:xfrm>
            <a:off x="6199560" y="145404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05.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6"/>
          <p:cNvSpPr/>
          <p:nvPr/>
        </p:nvSpPr>
        <p:spPr>
          <a:xfrm>
            <a:off x="6799320" y="2282760"/>
            <a:ext cx="341676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strike="noStrike" spc="-1">
                <a:solidFill>
                  <a:schemeClr val="accent1">
                    <a:lumMod val="75000"/>
                  </a:schemeClr>
                </a:solidFill>
                <a:latin typeface="Filson Pro Regular"/>
                <a:ea typeface="DejaVu Sans"/>
              </a:rPr>
              <a:t>Engagement Benefits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9"/>
          <p:cNvSpPr/>
          <p:nvPr/>
        </p:nvSpPr>
        <p:spPr>
          <a:xfrm>
            <a:off x="6199560" y="228276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06.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10"/>
          <p:cNvSpPr/>
          <p:nvPr/>
        </p:nvSpPr>
        <p:spPr>
          <a:xfrm>
            <a:off x="6799320" y="3141720"/>
            <a:ext cx="460656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1F1C4A"/>
                </a:solidFill>
                <a:latin typeface="Filson Pro Regular"/>
                <a:ea typeface="DejaVu Sans"/>
              </a:rPr>
              <a:t>Annexure – Performance Engineering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11"/>
          <p:cNvSpPr/>
          <p:nvPr/>
        </p:nvSpPr>
        <p:spPr>
          <a:xfrm>
            <a:off x="6199560" y="314172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07.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6799320" y="4013280"/>
            <a:ext cx="561240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1F1C4A"/>
                </a:solidFill>
                <a:latin typeface="Filson Pro Regular"/>
                <a:ea typeface="DejaVu Sans"/>
              </a:rPr>
              <a:t>Performance Testing Summary – Run Tracker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13"/>
          <p:cNvSpPr/>
          <p:nvPr/>
        </p:nvSpPr>
        <p:spPr>
          <a:xfrm>
            <a:off x="6199560" y="4013280"/>
            <a:ext cx="5864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C000"/>
                </a:solidFill>
                <a:latin typeface="Open Sans"/>
                <a:ea typeface="DejaVu Sans"/>
              </a:rPr>
              <a:t>08.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4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1650240" y="244440"/>
            <a:ext cx="8029080" cy="57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fontScale="93500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700" b="1" strike="noStrike" spc="-1">
                <a:solidFill>
                  <a:srgbClr val="292663"/>
                </a:solidFill>
                <a:latin typeface="Filson Pro Medium"/>
              </a:rPr>
              <a:t>Performance Run Tracker – Contd..</a:t>
            </a:r>
            <a:endParaRPr lang="en-IN" sz="37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9E23EB-05A7-4AAB-A623-0B0E02E64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03301"/>
              </p:ext>
            </p:extLst>
          </p:nvPr>
        </p:nvGraphicFramePr>
        <p:xfrm>
          <a:off x="365760" y="1062718"/>
          <a:ext cx="11211951" cy="5036289"/>
        </p:xfrm>
        <a:graphic>
          <a:graphicData uri="http://schemas.openxmlformats.org/drawingml/2006/table">
            <a:tbl>
              <a:tblPr/>
              <a:tblGrid>
                <a:gridCol w="420366">
                  <a:extLst>
                    <a:ext uri="{9D8B030D-6E8A-4147-A177-3AD203B41FA5}">
                      <a16:colId xmlns:a16="http://schemas.microsoft.com/office/drawing/2014/main" val="294210592"/>
                    </a:ext>
                  </a:extLst>
                </a:gridCol>
                <a:gridCol w="492616">
                  <a:extLst>
                    <a:ext uri="{9D8B030D-6E8A-4147-A177-3AD203B41FA5}">
                      <a16:colId xmlns:a16="http://schemas.microsoft.com/office/drawing/2014/main" val="1696566231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4211585699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4196573435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2019169827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371288596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338955593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4081345890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2072350051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2582545895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955497026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3909919306"/>
                    </a:ext>
                  </a:extLst>
                </a:gridCol>
                <a:gridCol w="4413845">
                  <a:extLst>
                    <a:ext uri="{9D8B030D-6E8A-4147-A177-3AD203B41FA5}">
                      <a16:colId xmlns:a16="http://schemas.microsoft.com/office/drawing/2014/main" val="4135064378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923617921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2829138511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3175509360"/>
                    </a:ext>
                  </a:extLst>
                </a:gridCol>
                <a:gridCol w="420366">
                  <a:extLst>
                    <a:ext uri="{9D8B030D-6E8A-4147-A177-3AD203B41FA5}">
                      <a16:colId xmlns:a16="http://schemas.microsoft.com/office/drawing/2014/main" val="165417225"/>
                    </a:ext>
                  </a:extLst>
                </a:gridCol>
              </a:tblGrid>
              <a:tr h="639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#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Id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Module/ Scenarios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Scenarios Included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Users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Load test Duration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Pre-Test Changes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Achieved txns / hour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pages @90 Percentile &gt; SLA</a:t>
                      </a:r>
                    </a:p>
                  </a:txBody>
                  <a:tcPr marL="6429" marR="6429" marT="64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%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Status</a:t>
                      </a:r>
                      <a:b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Pass/Fail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Observations/RCA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Status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Open Date</a:t>
                      </a:r>
                    </a:p>
                  </a:txBody>
                  <a:tcPr marL="6429" marR="6429" marT="6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Close Date</a:t>
                      </a:r>
                    </a:p>
                  </a:txBody>
                  <a:tcPr marL="6429" marR="6429" marT="6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429" marR="6429" marT="6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23808"/>
                  </a:ext>
                </a:extLst>
              </a:tr>
              <a:tr h="273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8/18/2025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R7.1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VDEMS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281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Hour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Deadlock-&gt; PostInspectionDefectsDetails, GetHenkathenCheckitem &amp;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Postaddeddefectdetails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API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Response Error -&gt; Data reader Error</a:t>
                      </a:r>
                    </a:p>
                  </a:txBody>
                  <a:tcPr marL="6429" marR="6429" marT="64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Failed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GetHenkathenCheckItem -&gt; Incorrect Syntax Error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Closed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18-08-205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18-08-205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666886"/>
                  </a:ext>
                </a:extLst>
              </a:tr>
              <a:tr h="150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8/18/2025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R7.2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VDEMS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281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Hour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GetHenkathenCheckItem -&gt; Incorrect Syntax Error</a:t>
                      </a:r>
                    </a:p>
                  </a:txBody>
                  <a:tcPr marL="6429" marR="6429" marT="64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7354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138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98.88%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Failed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PostInspectionDefectsDetails,  GetPendingSummaryDetail Mobile API’s.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18-08-205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91472"/>
                  </a:ext>
                </a:extLst>
              </a:tr>
              <a:tr h="895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Observed high response time for both mobile and web api’s for VDEMS_QG application.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18-08-205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4886"/>
                  </a:ext>
                </a:extLst>
              </a:tr>
              <a:tr h="24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8/19/2025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R8.1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VDEMS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Hour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Failed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Observed Deadlock issues for PostInspectionDefectsDetails,  GetPendingSummaryDetail Mobile API’s.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18-08-205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429" marR="6429" marT="64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598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71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72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73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2684520" y="246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fontScale="965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292663"/>
                </a:solidFill>
                <a:latin typeface="Filson Pro Medium"/>
              </a:rPr>
              <a:t>Overall Project Status - Updated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E1D5D6-E8AE-4A39-ACB2-4EF55B6E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964"/>
              </p:ext>
            </p:extLst>
          </p:nvPr>
        </p:nvGraphicFramePr>
        <p:xfrm>
          <a:off x="398050" y="951840"/>
          <a:ext cx="11395900" cy="5424260"/>
        </p:xfrm>
        <a:graphic>
          <a:graphicData uri="http://schemas.openxmlformats.org/drawingml/2006/table">
            <a:tbl>
              <a:tblPr/>
              <a:tblGrid>
                <a:gridCol w="681490">
                  <a:extLst>
                    <a:ext uri="{9D8B030D-6E8A-4147-A177-3AD203B41FA5}">
                      <a16:colId xmlns:a16="http://schemas.microsoft.com/office/drawing/2014/main" val="3231391767"/>
                    </a:ext>
                  </a:extLst>
                </a:gridCol>
                <a:gridCol w="2808023">
                  <a:extLst>
                    <a:ext uri="{9D8B030D-6E8A-4147-A177-3AD203B41FA5}">
                      <a16:colId xmlns:a16="http://schemas.microsoft.com/office/drawing/2014/main" val="750267508"/>
                    </a:ext>
                  </a:extLst>
                </a:gridCol>
                <a:gridCol w="564741">
                  <a:extLst>
                    <a:ext uri="{9D8B030D-6E8A-4147-A177-3AD203B41FA5}">
                      <a16:colId xmlns:a16="http://schemas.microsoft.com/office/drawing/2014/main" val="1247121117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40987049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05438371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243676250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85243460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2682739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1364534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995498425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750274198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03266674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76386379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4070394770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94667251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45305575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947032985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126191123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71784497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269879345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651601102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858806688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849901203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86582066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4609497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363708636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891960157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36743516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974379878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135046076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555120818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4108423954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1505946363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470349045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189515870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7224662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865690057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402183088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692393023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60823110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521585319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86285317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3468541485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4273254441"/>
                    </a:ext>
                  </a:extLst>
                </a:gridCol>
                <a:gridCol w="152951">
                  <a:extLst>
                    <a:ext uri="{9D8B030D-6E8A-4147-A177-3AD203B41FA5}">
                      <a16:colId xmlns:a16="http://schemas.microsoft.com/office/drawing/2014/main" val="2456433016"/>
                    </a:ext>
                  </a:extLst>
                </a:gridCol>
                <a:gridCol w="564741">
                  <a:extLst>
                    <a:ext uri="{9D8B030D-6E8A-4147-A177-3AD203B41FA5}">
                      <a16:colId xmlns:a16="http://schemas.microsoft.com/office/drawing/2014/main" val="1949166470"/>
                    </a:ext>
                  </a:extLst>
                </a:gridCol>
                <a:gridCol w="352963">
                  <a:extLst>
                    <a:ext uri="{9D8B030D-6E8A-4147-A177-3AD203B41FA5}">
                      <a16:colId xmlns:a16="http://schemas.microsoft.com/office/drawing/2014/main" val="227687179"/>
                    </a:ext>
                  </a:extLst>
                </a:gridCol>
              </a:tblGrid>
              <a:tr h="2832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5691" marR="5691" marT="56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Current Status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509668"/>
                  </a:ext>
                </a:extLst>
              </a:tr>
              <a:tr h="708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27-Apr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31-Jul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10-Aug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9628"/>
                  </a:ext>
                </a:extLst>
              </a:tr>
              <a:tr h="283265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VDEMS</a:t>
                      </a:r>
                    </a:p>
                  </a:txBody>
                  <a:tcPr marL="5691" marR="5691" marT="56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02537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 of functionally stable production equivalent test environment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67691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accessibility of Testing environment 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761521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Walkthrough for Mobile API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Client, QK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82392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Walkthrough for Web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Client, QK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17564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Scripting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68309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Sharing of Transactional data (scripting purpose).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37012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Scripting of Identified scenario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Client, QK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840632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Workload profile Sharing and confirmation from Client Team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Client, QK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016964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31208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 test execution with each scenario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Client, QK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442578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per shared NFR Volume to achieve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227741"/>
                  </a:ext>
                </a:extLst>
              </a:tr>
              <a:tr h="28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cause Analysis and Report Sharing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71402"/>
                  </a:ext>
                </a:extLst>
              </a:tr>
              <a:tr h="297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closure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1" marR="5691" marT="5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33394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Placeholder 2"/>
          <p:cNvPicPr/>
          <p:nvPr/>
        </p:nvPicPr>
        <p:blipFill>
          <a:blip r:embed="rId2"/>
          <a:srcRect l="-669316" t="-457166" r="-669316" b="-457166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377" name="Rectangle 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Filson Pro Regular"/>
              <a:ea typeface="DejaVu Sans"/>
            </a:endParaRPr>
          </a:p>
        </p:txBody>
      </p:sp>
      <p:sp>
        <p:nvSpPr>
          <p:cNvPr id="37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rgbClr val="FDDB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7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noFill/>
          <a:ln w="9525">
            <a:solidFill>
              <a:srgbClr val="FDDB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80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noFill/>
          <a:ln w="9525">
            <a:solidFill>
              <a:srgbClr val="FDDB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81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noFill/>
          <a:ln w="9525">
            <a:solidFill>
              <a:srgbClr val="FDDB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382" name="TextBox 11"/>
          <p:cNvSpPr/>
          <p:nvPr/>
        </p:nvSpPr>
        <p:spPr>
          <a:xfrm>
            <a:off x="2884320" y="2874960"/>
            <a:ext cx="642204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FFFFFF"/>
                </a:solidFill>
                <a:latin typeface="Filson Pro Medium"/>
                <a:ea typeface="DejaVu Sans"/>
              </a:rPr>
              <a:t>THANK YOU</a:t>
            </a:r>
            <a:endParaRPr lang="en-IN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Box 28"/>
          <p:cNvSpPr/>
          <p:nvPr/>
        </p:nvSpPr>
        <p:spPr>
          <a:xfrm>
            <a:off x="4308480" y="4129200"/>
            <a:ext cx="3574080" cy="6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strike="noStrike" spc="-1">
                <a:solidFill>
                  <a:srgbClr val="002060"/>
                </a:solidFill>
                <a:latin typeface="Filson Pro Book"/>
                <a:ea typeface="DejaVu Sans"/>
              </a:rPr>
              <a:t>A wonderful serenity has taken possession of my entire soul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4" name="Picture 29"/>
          <p:cNvPicPr/>
          <p:nvPr/>
        </p:nvPicPr>
        <p:blipFill>
          <a:blip r:embed="rId3"/>
          <a:stretch/>
        </p:blipFill>
        <p:spPr>
          <a:xfrm>
            <a:off x="4902120" y="2158920"/>
            <a:ext cx="2386440" cy="714960"/>
          </a:xfrm>
          <a:prstGeom prst="rect">
            <a:avLst/>
          </a:prstGeom>
          <a:ln w="0">
            <a:noFill/>
          </a:ln>
        </p:spPr>
      </p:pic>
      <p:sp>
        <p:nvSpPr>
          <p:cNvPr id="385" name="TextBox 30"/>
          <p:cNvSpPr/>
          <p:nvPr/>
        </p:nvSpPr>
        <p:spPr>
          <a:xfrm>
            <a:off x="10404360" y="6305400"/>
            <a:ext cx="1491120" cy="6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Filson Pro Book"/>
                <a:ea typeface="DejaVu Sans"/>
              </a:rPr>
              <a:t>QualityKiosk.com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Box 31"/>
          <p:cNvSpPr/>
          <p:nvPr/>
        </p:nvSpPr>
        <p:spPr>
          <a:xfrm>
            <a:off x="8140680" y="6305400"/>
            <a:ext cx="1894320" cy="6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Filson Pro Book"/>
                <a:ea typeface="DejaVu Sans"/>
              </a:rPr>
              <a:t>info@qualitykiosk.com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Oval 4"/>
          <p:cNvSpPr/>
          <p:nvPr/>
        </p:nvSpPr>
        <p:spPr>
          <a:xfrm>
            <a:off x="10150560" y="6426360"/>
            <a:ext cx="138600" cy="138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Filson Pro Regular"/>
              <a:ea typeface="DejaVu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Filson Pro Regular"/>
              <a:ea typeface="DejaVu Sans"/>
            </a:endParaRPr>
          </a:p>
        </p:txBody>
      </p:sp>
      <p:sp>
        <p:nvSpPr>
          <p:cNvPr id="113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Filson Pro Regular"/>
              <a:ea typeface="DejaVu Sans"/>
            </a:endParaRPr>
          </a:p>
        </p:txBody>
      </p:sp>
      <p:sp>
        <p:nvSpPr>
          <p:cNvPr id="114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Filson Pro Regular"/>
              <a:ea typeface="DejaVu Sans"/>
            </a:endParaRPr>
          </a:p>
        </p:txBody>
      </p:sp>
      <p:sp>
        <p:nvSpPr>
          <p:cNvPr id="115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Filson Pro Regular"/>
              <a:ea typeface="DejaVu Sans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Regular"/>
              </a:rPr>
              <a:t>Test Objective &amp; SLA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97;gea801493ff_0_82"/>
          <p:cNvSpPr/>
          <p:nvPr/>
        </p:nvSpPr>
        <p:spPr>
          <a:xfrm>
            <a:off x="555480" y="1832040"/>
            <a:ext cx="10971720" cy="61668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The objective of this engagement is to benchmark the performance of VDEMS_QG application in the given PT environment and scale the application to achieve </a:t>
            </a:r>
            <a:r>
              <a:rPr lang="en-US" sz="14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280 Users concurrency.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98;gea801493ff_0_82"/>
          <p:cNvSpPr/>
          <p:nvPr/>
        </p:nvSpPr>
        <p:spPr>
          <a:xfrm>
            <a:off x="555480" y="1438560"/>
            <a:ext cx="10971720" cy="36396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Filson Pro Regular"/>
                <a:ea typeface="Calibri"/>
              </a:rPr>
              <a:t>Test Objective</a:t>
            </a:r>
            <a:endParaRPr lang="en-IN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203;gea801493ff_0_82"/>
          <p:cNvSpPr/>
          <p:nvPr/>
        </p:nvSpPr>
        <p:spPr>
          <a:xfrm>
            <a:off x="555480" y="2867400"/>
            <a:ext cx="10971720" cy="352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Filson Pro Regular"/>
                <a:ea typeface="Calibri"/>
              </a:rPr>
              <a:t>SLAs</a:t>
            </a:r>
            <a:endParaRPr lang="en-IN" sz="18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20" name="Table 70"/>
          <p:cNvGraphicFramePr/>
          <p:nvPr>
            <p:extLst>
              <p:ext uri="{D42A27DB-BD31-4B8C-83A1-F6EECF244321}">
                <p14:modId xmlns:p14="http://schemas.microsoft.com/office/powerpoint/2010/main" val="576111755"/>
              </p:ext>
            </p:extLst>
          </p:nvPr>
        </p:nvGraphicFramePr>
        <p:xfrm>
          <a:off x="555480" y="3265200"/>
          <a:ext cx="10972440" cy="1951920"/>
        </p:xfrm>
        <a:graphic>
          <a:graphicData uri="http://schemas.openxmlformats.org/drawingml/2006/table">
            <a:tbl>
              <a:tblPr/>
              <a:tblGrid>
                <a:gridCol w="13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latin typeface="Filson Pro Regular"/>
                        </a:rPr>
                        <a:t>Performance Acceptance Criteria (SLAs)</a:t>
                      </a:r>
                      <a:endParaRPr lang="en-IN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solidFill>
                      <a:srgbClr val="1F1C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80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 dirty="0">
                          <a:solidFill>
                            <a:schemeClr val="accent1"/>
                          </a:solidFill>
                          <a:latin typeface="Filson Pro Regular"/>
                        </a:rPr>
                        <a:t>Parameters</a:t>
                      </a:r>
                      <a:endParaRPr lang="en-IN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accent1"/>
                          </a:solidFill>
                          <a:latin typeface="Filson Pro Regular"/>
                        </a:rPr>
                        <a:t>Pass Percentage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accent1"/>
                          </a:solidFill>
                          <a:latin typeface="Filson Pro Regular"/>
                        </a:rPr>
                        <a:t> &gt; 99%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80">
                <a:tc v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accent1"/>
                          </a:solidFill>
                          <a:latin typeface="Filson Pro Regular"/>
                        </a:rPr>
                        <a:t>Response Time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accent1"/>
                          </a:solidFill>
                          <a:latin typeface="Filson Pro Regular"/>
                        </a:rPr>
                        <a:t>Page-wise Response Time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 dirty="0">
                          <a:solidFill>
                            <a:schemeClr val="accent1"/>
                          </a:solidFill>
                          <a:latin typeface="Filson Pro Regular"/>
                        </a:rPr>
                        <a:t>&lt; 5 Sec @ 90th percentile</a:t>
                      </a:r>
                      <a:endParaRPr lang="en-IN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80">
                <a:tc v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accent1"/>
                          </a:solidFill>
                          <a:latin typeface="Filson Pro Regular"/>
                        </a:rPr>
                        <a:t>Request(API)-wise Response Time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 dirty="0">
                          <a:solidFill>
                            <a:schemeClr val="accent1"/>
                          </a:solidFill>
                          <a:latin typeface="Filson Pro Regular"/>
                        </a:rPr>
                        <a:t>&lt; 5  Sec @ 90th percentile</a:t>
                      </a:r>
                      <a:endParaRPr lang="en-IN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80">
                <a:tc v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chemeClr val="accent1"/>
                          </a:solidFill>
                          <a:latin typeface="Filson Pro Regular"/>
                        </a:rPr>
                        <a:t>H/W Utilization of all servers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 dirty="0">
                          <a:solidFill>
                            <a:schemeClr val="accent1"/>
                          </a:solidFill>
                          <a:latin typeface="Filson Pro Regular"/>
                        </a:rPr>
                        <a:t>&lt; 70% </a:t>
                      </a:r>
                      <a:endParaRPr lang="en-IN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60" marR="9360" anchor="ctr">
                    <a:lnL w="12240">
                      <a:solidFill>
                        <a:srgbClr val="292663"/>
                      </a:solidFill>
                      <a:prstDash val="solid"/>
                    </a:lnL>
                    <a:lnR w="12240">
                      <a:solidFill>
                        <a:srgbClr val="292663"/>
                      </a:solidFill>
                      <a:prstDash val="solid"/>
                    </a:lnR>
                    <a:lnT w="12240">
                      <a:solidFill>
                        <a:srgbClr val="292663"/>
                      </a:solidFill>
                      <a:prstDash val="solid"/>
                    </a:lnT>
                    <a:lnB w="12240">
                      <a:solidFill>
                        <a:srgbClr val="29266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22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23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24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035360" y="151560"/>
            <a:ext cx="8380800" cy="676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rmAutofit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Medium"/>
              </a:rPr>
              <a:t>Executive Summary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00;gea801493ff_0_82"/>
          <p:cNvSpPr/>
          <p:nvPr/>
        </p:nvSpPr>
        <p:spPr>
          <a:xfrm>
            <a:off x="590400" y="1404000"/>
            <a:ext cx="10573469" cy="398952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Considering the below pointers, the </a:t>
            </a:r>
            <a:r>
              <a:rPr lang="en-IN" sz="16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VDEMS_QG</a:t>
            </a:r>
            <a:r>
              <a:rPr lang="en-IN" sz="16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Application </a:t>
            </a:r>
            <a:r>
              <a:rPr lang="en-US" sz="16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is </a:t>
            </a:r>
            <a:r>
              <a:rPr lang="en-US" sz="16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RECOMMENDED TO GO-LIVE </a:t>
            </a:r>
            <a:r>
              <a:rPr lang="en-US" sz="16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till 281 concurrent users.</a:t>
            </a:r>
            <a:br>
              <a:rPr lang="en-US" sz="1600" b="1" strike="noStrike" spc="-1" dirty="0">
                <a:solidFill>
                  <a:srgbClr val="292663"/>
                </a:solidFill>
                <a:latin typeface="Calibri"/>
                <a:ea typeface="Calibri"/>
              </a:rPr>
            </a:br>
            <a:br>
              <a:rPr lang="en-US" sz="1600" b="1" strike="noStrike" spc="-1" dirty="0">
                <a:solidFill>
                  <a:srgbClr val="292663"/>
                </a:solidFill>
                <a:latin typeface="Calibri"/>
                <a:ea typeface="Calibri"/>
              </a:rPr>
            </a:br>
            <a:br>
              <a:rPr lang="en-US" sz="1600" b="1" strike="noStrike" spc="-1" dirty="0">
                <a:solidFill>
                  <a:srgbClr val="292663"/>
                </a:solidFill>
                <a:latin typeface="Calibri"/>
                <a:ea typeface="Calibri"/>
              </a:rPr>
            </a:br>
            <a:r>
              <a:rPr lang="en-US" sz="1600" b="1" i="1" u="sng" strike="noStrike" spc="-1" dirty="0">
                <a:solidFill>
                  <a:schemeClr val="dk1"/>
                </a:solidFill>
                <a:uFillTx/>
                <a:latin typeface="Calibri"/>
                <a:ea typeface="Calibri"/>
              </a:rPr>
              <a:t>CURRENT STATE: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en-US" sz="13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VDEMS_QG </a:t>
            </a:r>
            <a:r>
              <a:rPr lang="en-IN" sz="14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Customer Onboarding</a:t>
            </a:r>
            <a:r>
              <a:rPr lang="en-US" sz="13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 application scaled up to user concurrency of 281 Users with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en-US" sz="13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100%</a:t>
            </a:r>
            <a:r>
              <a:rPr lang="en-US" sz="13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 pass percentage during peak load.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en-US" sz="1300" b="1" spc="-1" dirty="0">
                <a:solidFill>
                  <a:schemeClr val="dk1"/>
                </a:solidFill>
                <a:latin typeface="Calibri"/>
                <a:ea typeface="Calibri"/>
              </a:rPr>
              <a:t>R</a:t>
            </a:r>
            <a:r>
              <a:rPr lang="en-US" sz="13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esponse time for all the pages are within the SLA of </a:t>
            </a:r>
            <a:r>
              <a:rPr lang="en-US" sz="1300" b="1" spc="-1" dirty="0">
                <a:solidFill>
                  <a:schemeClr val="dk1"/>
                </a:solidFill>
                <a:latin typeface="Calibri"/>
                <a:ea typeface="Calibri"/>
              </a:rPr>
              <a:t>5</a:t>
            </a:r>
            <a:r>
              <a:rPr lang="en-US" sz="13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secs</a:t>
            </a:r>
            <a:r>
              <a:rPr lang="en-US" sz="1300" b="1" spc="-1" dirty="0">
                <a:solidFill>
                  <a:schemeClr val="dk1"/>
                </a:solidFill>
                <a:latin typeface="Calibri"/>
                <a:ea typeface="Calibri"/>
              </a:rPr>
              <a:t>, Expect </a:t>
            </a:r>
            <a:r>
              <a:rPr lang="en-US" sz="1300" b="1" spc="-1" dirty="0">
                <a:solidFill>
                  <a:srgbClr val="FF0000"/>
                </a:solidFill>
                <a:latin typeface="Calibri"/>
                <a:ea typeface="Calibri"/>
              </a:rPr>
              <a:t>13</a:t>
            </a:r>
            <a:r>
              <a:rPr lang="en-US" sz="1300" b="1" spc="-1" dirty="0">
                <a:solidFill>
                  <a:schemeClr val="dk1"/>
                </a:solidFill>
                <a:latin typeface="Calibri"/>
                <a:ea typeface="Calibri"/>
              </a:rPr>
              <a:t> Unique Pages.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en-US" sz="1300" b="1" strike="noStrike" spc="-1" dirty="0">
                <a:solidFill>
                  <a:schemeClr val="dk1"/>
                </a:solidFill>
                <a:latin typeface="Calibri"/>
                <a:ea typeface="Calibri"/>
              </a:rPr>
              <a:t>Achieved TPH* → 765 with 8,820 user concurrency.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en-US" sz="1300" b="1" i="1" strike="noStrike" spc="-1" dirty="0">
                <a:solidFill>
                  <a:schemeClr val="dk1"/>
                </a:solidFill>
                <a:latin typeface="Calibri"/>
                <a:ea typeface="Calibri"/>
              </a:rPr>
              <a:t>Error % - Dead lock reduced From 1 % to 0.02%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201;gea801493ff_0_82"/>
          <p:cNvSpPr/>
          <p:nvPr/>
        </p:nvSpPr>
        <p:spPr>
          <a:xfrm>
            <a:off x="590400" y="856440"/>
            <a:ext cx="10971720" cy="5468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chemeClr val="lt1"/>
                </a:solidFill>
                <a:latin typeface="Calibri"/>
                <a:ea typeface="Calibri"/>
              </a:rPr>
              <a:t>Go Live Certification </a:t>
            </a:r>
            <a:endParaRPr lang="en-IN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205;gea801493ff_0_82"/>
          <p:cNvSpPr/>
          <p:nvPr/>
        </p:nvSpPr>
        <p:spPr>
          <a:xfrm>
            <a:off x="3760920" y="856440"/>
            <a:ext cx="3985200" cy="541080"/>
          </a:xfrm>
          <a:prstGeom prst="rect">
            <a:avLst/>
          </a:prstGeom>
          <a:solidFill>
            <a:srgbClr val="00B050"/>
          </a:solidFill>
          <a:ln w="9525">
            <a:solidFill>
              <a:srgbClr val="29266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RECOMMENDED to Go-Live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extLst mod="1">
    <p:ext uri="{6950BFC3-D8DA-4A85-94F7-54DA5524770B}">
      <p188:commentRel xmlns=""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30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31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32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2774880" y="32364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Medium"/>
              </a:rPr>
              <a:t>Detailed Status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12;p3"/>
          <p:cNvSpPr/>
          <p:nvPr/>
        </p:nvSpPr>
        <p:spPr>
          <a:xfrm>
            <a:off x="180720" y="1496160"/>
            <a:ext cx="2997360" cy="2570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sp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1.	Activities Performed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Google Shape;214;p3"/>
          <p:cNvSpPr/>
          <p:nvPr/>
        </p:nvSpPr>
        <p:spPr>
          <a:xfrm>
            <a:off x="180000" y="1770120"/>
            <a:ext cx="5727240" cy="372898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r>
              <a:rPr lang="en-US" sz="1800" b="1" u="sng" strike="noStrike" spc="-1" dirty="0">
                <a:solidFill>
                  <a:srgbClr val="292663"/>
                </a:solidFill>
                <a:uFillTx/>
                <a:latin typeface="Calibri"/>
                <a:ea typeface="DejaVu Sans"/>
              </a:rPr>
              <a:t>SANITY TEST :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Sanity Test Execution of identified 15 Scenario –</a:t>
            </a: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r>
              <a:rPr lang="en-US" sz="1800" b="1" u="sng" strike="noStrike" spc="-1" dirty="0">
                <a:solidFill>
                  <a:srgbClr val="292663"/>
                </a:solidFill>
                <a:uFillTx/>
                <a:latin typeface="Calibri"/>
                <a:ea typeface="Calibri"/>
              </a:rPr>
              <a:t>SCALABILITY TEST :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140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</a:t>
            </a:r>
            <a:r>
              <a:rPr lang="en-US" sz="1200" spc="-1" dirty="0">
                <a:solidFill>
                  <a:srgbClr val="292663"/>
                </a:solidFill>
                <a:latin typeface="Calibri"/>
                <a:ea typeface="Calibri"/>
              </a:rPr>
              <a:t>14</a:t>
            </a: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140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280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280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</a:p>
          <a:p>
            <a:pPr marL="449280" indent="-179280"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280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280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Load Test Execution of all identified scenarios up to 191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Stress Test Execution of all identified scenarios up to - users –</a:t>
            </a:r>
            <a:r>
              <a:rPr lang="en-US" sz="1200" b="1" strike="noStrike" spc="-1" dirty="0">
                <a:solidFill>
                  <a:srgbClr val="292663"/>
                </a:solidFill>
                <a:latin typeface="Calibri"/>
                <a:ea typeface="Calibri"/>
              </a:rPr>
              <a:t> </a:t>
            </a:r>
            <a:r>
              <a:rPr lang="en-US" sz="1200" b="1" spc="-1" dirty="0">
                <a:solidFill>
                  <a:srgbClr val="00B050"/>
                </a:solidFill>
                <a:latin typeface="Calibri"/>
                <a:ea typeface="Calibri"/>
              </a:rPr>
              <a:t>C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49280" indent="-179280">
              <a:lnSpc>
                <a:spcPct val="100000"/>
              </a:lnSpc>
              <a:spcAft>
                <a:spcPts val="601"/>
              </a:spcAft>
              <a:buClr>
                <a:srgbClr val="292663"/>
              </a:buClr>
              <a:buFont typeface="Calibri"/>
              <a:buChar char="❖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Endurance Test Execution of all identified scenarios up to - users – </a:t>
            </a:r>
            <a:r>
              <a:rPr lang="en-US" sz="1200" b="1" strike="noStrike" spc="-1" dirty="0">
                <a:solidFill>
                  <a:srgbClr val="00B050"/>
                </a:solidFill>
                <a:latin typeface="Calibri"/>
                <a:ea typeface="Calibri"/>
              </a:rPr>
              <a:t>Completed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31;p4"/>
          <p:cNvSpPr/>
          <p:nvPr/>
        </p:nvSpPr>
        <p:spPr>
          <a:xfrm>
            <a:off x="6026400" y="1769760"/>
            <a:ext cx="5727240" cy="127692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37" name="Google Shape;234;p4"/>
          <p:cNvSpPr/>
          <p:nvPr/>
        </p:nvSpPr>
        <p:spPr>
          <a:xfrm>
            <a:off x="6014160" y="1479960"/>
            <a:ext cx="2518920" cy="30492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2.	Key Issues, Risks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Box 16"/>
          <p:cNvSpPr/>
          <p:nvPr/>
        </p:nvSpPr>
        <p:spPr>
          <a:xfrm>
            <a:off x="6125760" y="2131920"/>
            <a:ext cx="588528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"/>
            </a:pPr>
            <a:r>
              <a:rPr lang="en-US" sz="1200" b="1" i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No open issues on the application with a maximum 280 user load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34;p4"/>
          <p:cNvSpPr/>
          <p:nvPr/>
        </p:nvSpPr>
        <p:spPr>
          <a:xfrm>
            <a:off x="6020640" y="3202560"/>
            <a:ext cx="2512440" cy="2714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3.	</a:t>
            </a:r>
            <a:r>
              <a:rPr lang="en-US" sz="1200" b="1" strike="noStrike" spc="-1">
                <a:solidFill>
                  <a:schemeClr val="lt1"/>
                </a:solidFill>
                <a:latin typeface="Calibri"/>
                <a:ea typeface="Calibri"/>
              </a:rPr>
              <a:t>Root cause Analysis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Google Shape;233;p4"/>
          <p:cNvSpPr/>
          <p:nvPr/>
        </p:nvSpPr>
        <p:spPr>
          <a:xfrm>
            <a:off x="6013080" y="3475440"/>
            <a:ext cx="5740560" cy="20236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282600" indent="-282600">
              <a:lnSpc>
                <a:spcPct val="100000"/>
              </a:lnSpc>
              <a:buClr>
                <a:srgbClr val="292663"/>
              </a:buClr>
              <a:buFont typeface="Book Antiqua"/>
              <a:buChar char="―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RCA is mentioned in subsequent slides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82600" indent="-282600">
              <a:lnSpc>
                <a:spcPct val="100000"/>
              </a:lnSpc>
              <a:buClr>
                <a:srgbClr val="292663"/>
              </a:buClr>
              <a:buFont typeface="Book Antiqua"/>
              <a:buChar char="―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QK has shared High Response Time Page details observed during the initial load test execution (couple of runs)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82600" indent="-282600">
              <a:lnSpc>
                <a:spcPct val="100000"/>
              </a:lnSpc>
              <a:buClr>
                <a:srgbClr val="292663"/>
              </a:buClr>
              <a:buFont typeface="Book Antiqua"/>
              <a:buChar char="―"/>
            </a:pPr>
            <a:r>
              <a:rPr lang="en-US" sz="1200" b="0" strike="noStrike" spc="-1" dirty="0">
                <a:solidFill>
                  <a:srgbClr val="292663"/>
                </a:solidFill>
                <a:latin typeface="Calibri"/>
                <a:ea typeface="Calibri"/>
              </a:rPr>
              <a:t>Deadlock issue was observed during the load tes</a:t>
            </a:r>
            <a:r>
              <a:rPr lang="en-US" sz="1200" spc="-1" dirty="0">
                <a:solidFill>
                  <a:srgbClr val="292663"/>
                </a:solidFill>
                <a:latin typeface="Calibri"/>
                <a:ea typeface="Calibri"/>
              </a:rPr>
              <a:t>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extLst mod="1">
    <p:ext uri="{6950BFC3-D8DA-4A85-94F7-54DA5524770B}">
      <p188:commentRel xmlns=""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1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 </a:t>
            </a: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Deadlock issue - Pending Details API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Missing Index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140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14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76037"/>
              </p:ext>
            </p:extLst>
          </p:nvPr>
        </p:nvGraphicFramePr>
        <p:xfrm>
          <a:off x="309961" y="1913400"/>
          <a:ext cx="6438709" cy="4101118"/>
        </p:xfrm>
        <a:graphic>
          <a:graphicData uri="http://schemas.openxmlformats.org/drawingml/2006/table">
            <a:tbl>
              <a:tblPr/>
              <a:tblGrid>
                <a:gridCol w="1660972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77737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140 Users with 50% Load on 06th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Hankaten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06th Aug (15:55 - 16:10)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15:55 - 16:10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92663"/>
                </a:solidFill>
                <a:latin typeface="Filson Pro Medium"/>
              </a:rPr>
              <a:t>Detailed Status – Report 2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39"/>
            <a:ext cx="4380480" cy="2911941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 </a:t>
            </a: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Deadlock issues for PostAddedDefectDetails Mobile API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The INSERT statement conflicted with the FOREIGN KEY constraint "FK__TB_M_PROC__PK_ID__18D6A699". The conflict occurred in database "VDEMP1PROD_QG", table "dbo.TB_M_PROCESS_MASTER",.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Incorrect syntax near the keyword 'order'.VDEM.Lib.Database.DBConnection : DBConnection.Select() Incorrect syntax near the keyword 'order'.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Invalid column name 'PK_ID_ENGINE_TYPE'.Exception Message: Execute Reader: CommandText property has not been initialized VDEM.Lib.Database.DBConnection.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Invalid column name 'PK_ID_GRADE_TYPE'. Exception Message: Execute Reader: CommandText property has not been initialized.</a:t>
            </a: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1419" y="4437341"/>
            <a:ext cx="2120760" cy="271081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4770782"/>
            <a:ext cx="4271280" cy="1555497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140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14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17727"/>
              </p:ext>
            </p:extLst>
          </p:nvPr>
        </p:nvGraphicFramePr>
        <p:xfrm>
          <a:off x="309961" y="1913401"/>
          <a:ext cx="6458587" cy="4092840"/>
        </p:xfrm>
        <a:graphic>
          <a:graphicData uri="http://schemas.openxmlformats.org/drawingml/2006/table">
            <a:tbl>
              <a:tblPr/>
              <a:tblGrid>
                <a:gridCol w="1666100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92487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298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38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286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140 Users with 50% Load on 07th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792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8117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Hankaten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16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792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07th Aug (12:05 - 13:09)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(12:05 - 13:05)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16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4,151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94.34%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 Unique Pages &gt; SLA</a:t>
                      </a: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034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3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 </a:t>
            </a: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deadlock issue for GetHenkathenCheckitem mobile API.</a:t>
            </a: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Open data reader associated with this command for GetVehicleInspectionSummary mobile API.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140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14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22580"/>
              </p:ext>
            </p:extLst>
          </p:nvPr>
        </p:nvGraphicFramePr>
        <p:xfrm>
          <a:off x="309961" y="1913400"/>
          <a:ext cx="6418830" cy="4101118"/>
        </p:xfrm>
        <a:graphic>
          <a:graphicData uri="http://schemas.openxmlformats.org/drawingml/2006/table">
            <a:tbl>
              <a:tblPr/>
              <a:tblGrid>
                <a:gridCol w="1655844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62986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140 Users with 50% Load on 08th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IN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Hankaten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08th Aug (11:10 - 12:20)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(11:15 - 12:15)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4,247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98.86%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 Unique Pages &gt; SLA</a:t>
                      </a: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2755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/>
          <p:cNvSpPr/>
          <p:nvPr/>
        </p:nvSpPr>
        <p:spPr>
          <a:xfrm>
            <a:off x="243000" y="6113520"/>
            <a:ext cx="840240" cy="743400"/>
          </a:xfrm>
          <a:custGeom>
            <a:avLst/>
            <a:gdLst>
              <a:gd name="textAreaLeft" fmla="*/ 0 w 840240"/>
              <a:gd name="textAreaRight" fmla="*/ 841320 w 840240"/>
              <a:gd name="textAreaTop" fmla="*/ 0 h 743400"/>
              <a:gd name="textAreaBottom" fmla="*/ 744480 h 743400"/>
            </a:gdLst>
            <a:ahLst/>
            <a:cxnLst/>
            <a:rect l="textAreaLeft" t="textAreaTop" r="textAreaRight" b="textAreaBottom"/>
            <a:pathLst>
              <a:path w="201" h="179">
                <a:moveTo>
                  <a:pt x="191" y="75"/>
                </a:moveTo>
                <a:cubicBezTo>
                  <a:pt x="155" y="0"/>
                  <a:pt x="4" y="14"/>
                  <a:pt x="4" y="14"/>
                </a:cubicBezTo>
                <a:cubicBezTo>
                  <a:pt x="0" y="18"/>
                  <a:pt x="0" y="18"/>
                  <a:pt x="0" y="18"/>
                </a:cubicBezTo>
                <a:cubicBezTo>
                  <a:pt x="20" y="23"/>
                  <a:pt x="37" y="30"/>
                  <a:pt x="51" y="44"/>
                </a:cubicBezTo>
                <a:cubicBezTo>
                  <a:pt x="81" y="75"/>
                  <a:pt x="96" y="109"/>
                  <a:pt x="95" y="144"/>
                </a:cubicBezTo>
                <a:cubicBezTo>
                  <a:pt x="95" y="157"/>
                  <a:pt x="92" y="169"/>
                  <a:pt x="87" y="179"/>
                </a:cubicBezTo>
                <a:cubicBezTo>
                  <a:pt x="197" y="179"/>
                  <a:pt x="197" y="179"/>
                  <a:pt x="197" y="179"/>
                </a:cubicBezTo>
                <a:cubicBezTo>
                  <a:pt x="199" y="169"/>
                  <a:pt x="200" y="158"/>
                  <a:pt x="201" y="148"/>
                </a:cubicBezTo>
                <a:cubicBezTo>
                  <a:pt x="201" y="123"/>
                  <a:pt x="198" y="99"/>
                  <a:pt x="191" y="7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729400"/>
            <a:ext cx="1038600" cy="695880"/>
          </a:xfrm>
          <a:custGeom>
            <a:avLst/>
            <a:gdLst>
              <a:gd name="textAreaLeft" fmla="*/ 0 w 1038600"/>
              <a:gd name="textAreaRight" fmla="*/ 1039680 w 1038600"/>
              <a:gd name="textAreaTop" fmla="*/ 0 h 695880"/>
              <a:gd name="textAreaBottom" fmla="*/ 696960 h 695880"/>
            </a:gdLst>
            <a:ahLst/>
            <a:cxnLst/>
            <a:rect l="textAreaLeft" t="textAreaTop" r="textAreaRight" b="textAreaBottom"/>
            <a:pathLst>
              <a:path w="249" h="167">
                <a:moveTo>
                  <a:pt x="58" y="110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213" y="92"/>
                  <a:pt x="249" y="167"/>
                </a:cubicBezTo>
                <a:cubicBezTo>
                  <a:pt x="237" y="129"/>
                  <a:pt x="215" y="93"/>
                  <a:pt x="183" y="62"/>
                </a:cubicBezTo>
                <a:cubicBezTo>
                  <a:pt x="130" y="9"/>
                  <a:pt x="64" y="0"/>
                  <a:pt x="0" y="1"/>
                </a:cubicBezTo>
                <a:cubicBezTo>
                  <a:pt x="0" y="106"/>
                  <a:pt x="0" y="106"/>
                  <a:pt x="0" y="106"/>
                </a:cubicBezTo>
                <a:cubicBezTo>
                  <a:pt x="22" y="106"/>
                  <a:pt x="42" y="107"/>
                  <a:pt x="58" y="11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9174240" y="4680"/>
            <a:ext cx="1792800" cy="1062720"/>
          </a:xfrm>
          <a:custGeom>
            <a:avLst/>
            <a:gdLst>
              <a:gd name="textAreaLeft" fmla="*/ 0 w 1792800"/>
              <a:gd name="textAreaRight" fmla="*/ 1793880 w 1792800"/>
              <a:gd name="textAreaTop" fmla="*/ 0 h 1062720"/>
              <a:gd name="textAreaBottom" fmla="*/ 1063800 h 1062720"/>
            </a:gdLst>
            <a:ahLst/>
            <a:cxnLst/>
            <a:rect l="textAreaLeft" t="textAreaTop" r="textAreaRight" b="textAreaBottom"/>
            <a:pathLst>
              <a:path w="430" h="255">
                <a:moveTo>
                  <a:pt x="430" y="79"/>
                </a:moveTo>
                <a:cubicBezTo>
                  <a:pt x="430" y="70"/>
                  <a:pt x="430" y="70"/>
                  <a:pt x="430" y="70"/>
                </a:cubicBezTo>
                <a:cubicBezTo>
                  <a:pt x="404" y="87"/>
                  <a:pt x="378" y="96"/>
                  <a:pt x="348" y="96"/>
                </a:cubicBezTo>
                <a:cubicBezTo>
                  <a:pt x="283" y="96"/>
                  <a:pt x="230" y="76"/>
                  <a:pt x="194" y="37"/>
                </a:cubicBezTo>
                <a:cubicBezTo>
                  <a:pt x="183" y="25"/>
                  <a:pt x="175" y="13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3"/>
                  <a:pt x="38" y="104"/>
                  <a:pt x="77" y="146"/>
                </a:cubicBezTo>
                <a:cubicBezTo>
                  <a:pt x="102" y="173"/>
                  <a:pt x="132" y="196"/>
                  <a:pt x="165" y="213"/>
                </a:cubicBezTo>
                <a:cubicBezTo>
                  <a:pt x="284" y="255"/>
                  <a:pt x="430" y="79"/>
                  <a:pt x="430" y="7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59" name="Freeform 9"/>
          <p:cNvSpPr/>
          <p:nvPr/>
        </p:nvSpPr>
        <p:spPr>
          <a:xfrm>
            <a:off x="9863280" y="4680"/>
            <a:ext cx="2327760" cy="1065600"/>
          </a:xfrm>
          <a:custGeom>
            <a:avLst/>
            <a:gdLst>
              <a:gd name="textAreaLeft" fmla="*/ 0 w 2327760"/>
              <a:gd name="textAreaRight" fmla="*/ 2328840 w 2327760"/>
              <a:gd name="textAreaTop" fmla="*/ 0 h 1065600"/>
              <a:gd name="textAreaBottom" fmla="*/ 1066680 h 1065600"/>
            </a:gdLst>
            <a:ahLst/>
            <a:cxnLst/>
            <a:rect l="textAreaLeft" t="textAreaTop" r="textAreaRight" b="textAreaBottom"/>
            <a:pathLst>
              <a:path w="558" h="256">
                <a:moveTo>
                  <a:pt x="265" y="70"/>
                </a:moveTo>
                <a:cubicBezTo>
                  <a:pt x="265" y="79"/>
                  <a:pt x="265" y="79"/>
                  <a:pt x="265" y="79"/>
                </a:cubicBezTo>
                <a:cubicBezTo>
                  <a:pt x="265" y="79"/>
                  <a:pt x="119" y="255"/>
                  <a:pt x="0" y="213"/>
                </a:cubicBezTo>
                <a:cubicBezTo>
                  <a:pt x="53" y="241"/>
                  <a:pt x="116" y="256"/>
                  <a:pt x="183" y="256"/>
                </a:cubicBezTo>
                <a:cubicBezTo>
                  <a:pt x="331" y="256"/>
                  <a:pt x="423" y="152"/>
                  <a:pt x="503" y="61"/>
                </a:cubicBezTo>
                <a:cubicBezTo>
                  <a:pt x="522" y="40"/>
                  <a:pt x="540" y="19"/>
                  <a:pt x="55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30"/>
                  <a:pt x="290" y="53"/>
                  <a:pt x="265" y="7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292663"/>
              </a:solidFill>
              <a:latin typeface="Open Sans"/>
              <a:ea typeface="DejaVu San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74880" y="363600"/>
            <a:ext cx="6640920" cy="7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92663"/>
                </a:solidFill>
                <a:latin typeface="Filson Pro Medium"/>
              </a:rPr>
              <a:t>Detailed Status – Report 4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44;g1048e09a8ef_0_6"/>
          <p:cNvSpPr/>
          <p:nvPr/>
        </p:nvSpPr>
        <p:spPr>
          <a:xfrm>
            <a:off x="7643880" y="1176120"/>
            <a:ext cx="301752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6.	Reported Performance/Functional Issues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245;g1048e09a8ef_0_6"/>
          <p:cNvSpPr/>
          <p:nvPr/>
        </p:nvSpPr>
        <p:spPr>
          <a:xfrm>
            <a:off x="7666920" y="1463040"/>
            <a:ext cx="4380480" cy="197676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 </a:t>
            </a:r>
            <a:r>
              <a:rPr lang="en-IN" sz="1000" b="1" spc="-1" dirty="0">
                <a:solidFill>
                  <a:srgbClr val="292663"/>
                </a:solidFill>
                <a:latin typeface="Calibri"/>
                <a:ea typeface="DejaVu Sans"/>
              </a:rPr>
              <a:t>O</a:t>
            </a: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bserved below errors during entire test duration.</a:t>
            </a:r>
            <a:endParaRPr lang="en-IN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292663"/>
              </a:buClr>
              <a:buFont typeface="Symbol"/>
              <a:buChar char=""/>
              <a:tabLst>
                <a:tab pos="457200" algn="l"/>
              </a:tabLst>
            </a:pPr>
            <a:r>
              <a:rPr lang="en-IN" sz="1000" b="1" strike="noStrike" spc="-1" dirty="0">
                <a:solidFill>
                  <a:srgbClr val="292663"/>
                </a:solidFill>
                <a:latin typeface="Calibri"/>
                <a:ea typeface="DejaVu Sans"/>
              </a:rPr>
              <a:t>Observed Deadlock issues for VehicleInspection PostInspectionDefectsDetails &amp; Postaddeddefectdetails Mobile API’s.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44;g1048e09a8ef_0_6"/>
          <p:cNvSpPr/>
          <p:nvPr/>
        </p:nvSpPr>
        <p:spPr>
          <a:xfrm>
            <a:off x="7657920" y="3659760"/>
            <a:ext cx="2120760" cy="271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7.	 Point of Action post run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245;g1048e09a8ef_0_6"/>
          <p:cNvSpPr/>
          <p:nvPr/>
        </p:nvSpPr>
        <p:spPr>
          <a:xfrm>
            <a:off x="7677720" y="3946680"/>
            <a:ext cx="4271280" cy="237960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85680">
              <a:lnSpc>
                <a:spcPct val="100000"/>
              </a:lnSpc>
              <a:spcBef>
                <a:spcPts val="601"/>
              </a:spcBef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Post application tuning, QK team to execute below mentioned tests to gauge the impact on overall application performance &amp; check the application behavior for its stability.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Application Scalability Test with 280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885960" lvl="1" indent="-343080">
              <a:lnSpc>
                <a:spcPct val="100000"/>
              </a:lnSpc>
              <a:spcBef>
                <a:spcPts val="601"/>
              </a:spcBef>
              <a:buClr>
                <a:srgbClr val="292663"/>
              </a:buClr>
              <a:buFont typeface="Wingdings" charset="2"/>
              <a:buChar char=""/>
              <a:tabLst>
                <a:tab pos="18576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Set up comprehensive monitoring and alerting systems to promptly detect any issues that may arise post-deployment.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34;p4"/>
          <p:cNvSpPr/>
          <p:nvPr/>
        </p:nvSpPr>
        <p:spPr>
          <a:xfrm>
            <a:off x="236160" y="1141200"/>
            <a:ext cx="2158920" cy="3060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6800" rIns="94680" bIns="46800" anchor="ctr">
            <a:noAutofit/>
          </a:bodyPr>
          <a:lstStyle/>
          <a:p>
            <a:pPr marL="228600" indent="-223920">
              <a:lnSpc>
                <a:spcPct val="9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5.	Key Test Observations</a:t>
            </a:r>
            <a:endParaRPr lang="en-IN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31;p4"/>
          <p:cNvSpPr/>
          <p:nvPr/>
        </p:nvSpPr>
        <p:spPr>
          <a:xfrm>
            <a:off x="242640" y="1463040"/>
            <a:ext cx="7401240" cy="4863240"/>
          </a:xfrm>
          <a:prstGeom prst="rect">
            <a:avLst/>
          </a:prstGeom>
          <a:noFill/>
          <a:ln w="9525">
            <a:solidFill>
              <a:srgbClr val="625DC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>
              <a:lnSpc>
                <a:spcPct val="150000"/>
              </a:lnSpc>
              <a:spcAft>
                <a:spcPts val="601"/>
              </a:spcAft>
            </a:pPr>
            <a:endParaRPr lang="en-US" sz="1200" b="1" i="1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sp>
        <p:nvSpPr>
          <p:cNvPr id="167" name="Google Shape;233;p4"/>
          <p:cNvSpPr/>
          <p:nvPr/>
        </p:nvSpPr>
        <p:spPr>
          <a:xfrm>
            <a:off x="343800" y="1607400"/>
            <a:ext cx="5526000" cy="30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4640" rIns="89640" bIns="446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292663"/>
              </a:buClr>
              <a:buFont typeface="Wingdings" charset="2"/>
              <a:buChar char=""/>
            </a:pP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Load test execution with </a:t>
            </a:r>
            <a:r>
              <a:rPr lang="en-US" sz="1200" spc="-1" dirty="0">
                <a:solidFill>
                  <a:schemeClr val="dk1"/>
                </a:solidFill>
                <a:latin typeface="Calibri"/>
                <a:ea typeface="DejaVu Sans"/>
              </a:rPr>
              <a:t>28</a:t>
            </a:r>
            <a:r>
              <a:rPr lang="en-US" sz="12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0 users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FA2CA-CB6A-8EED-1736-3FFDE7AE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137"/>
              </p:ext>
            </p:extLst>
          </p:nvPr>
        </p:nvGraphicFramePr>
        <p:xfrm>
          <a:off x="309961" y="1913400"/>
          <a:ext cx="6418830" cy="4101118"/>
        </p:xfrm>
        <a:graphic>
          <a:graphicData uri="http://schemas.openxmlformats.org/drawingml/2006/table">
            <a:tbl>
              <a:tblPr/>
              <a:tblGrid>
                <a:gridCol w="1655844">
                  <a:extLst>
                    <a:ext uri="{9D8B030D-6E8A-4147-A177-3AD203B41FA5}">
                      <a16:colId xmlns:a16="http://schemas.microsoft.com/office/drawing/2014/main" val="2208975506"/>
                    </a:ext>
                  </a:extLst>
                </a:gridCol>
                <a:gridCol w="4762986">
                  <a:extLst>
                    <a:ext uri="{9D8B030D-6E8A-4147-A177-3AD203B41FA5}">
                      <a16:colId xmlns:a16="http://schemas.microsoft.com/office/drawing/2014/main" val="2696628991"/>
                    </a:ext>
                  </a:extLst>
                </a:gridCol>
              </a:tblGrid>
              <a:tr h="1320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75039"/>
                  </a:ext>
                </a:extLst>
              </a:tr>
              <a:tr h="126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Parameters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Observations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55372"/>
                  </a:ext>
                </a:extLst>
              </a:tr>
              <a:tr h="2327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Description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test was executed with 280 Users with 100% Load on 08th Aug 2025 for VDEM application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769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ID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R5.1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0419"/>
                  </a:ext>
                </a:extLst>
              </a:tr>
              <a:tr h="17798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Included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--------------------- VDEM Web 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Company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Inspection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Type Master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Special Process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Reports Assembly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Reports Quality Control Division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Transaction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Inline Repair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10.RealTime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 Mobile API -------------------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Change Password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Vehicle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Pending Inception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Defect Summary</a:t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IN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Hankaten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972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Pretest Changes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35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Modules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VDEM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0741"/>
                  </a:ext>
                </a:extLst>
              </a:tr>
              <a:tr h="18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Timings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08th Aug (15:40 - 16:50)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3454"/>
                  </a:ext>
                </a:extLst>
              </a:tr>
              <a:tr h="169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Duration Details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(15:45 - 16:45) @IST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0406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 TPH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8,479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07767"/>
                  </a:ext>
                </a:extLst>
              </a:tr>
              <a:tr h="21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Percentage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98.86%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029049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high response pages (@90th percentile)</a:t>
                      </a:r>
                    </a:p>
                  </a:txBody>
                  <a:tcPr marL="5455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 Unique Pages &gt; SLA</a:t>
                      </a:r>
                    </a:p>
                  </a:txBody>
                  <a:tcPr marL="65460" marR="5455" marT="54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9623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QK Theam">
      <a:dk1>
        <a:srgbClr val="292663"/>
      </a:dk1>
      <a:lt1>
        <a:srgbClr val="FFFFFF"/>
      </a:lt1>
      <a:dk2>
        <a:srgbClr val="FFC000"/>
      </a:dk2>
      <a:lt2>
        <a:srgbClr val="FFFFFF"/>
      </a:lt2>
      <a:accent1>
        <a:srgbClr val="292663"/>
      </a:accent1>
      <a:accent2>
        <a:srgbClr val="FAA61A"/>
      </a:accent2>
      <a:accent3>
        <a:srgbClr val="424465"/>
      </a:accent3>
      <a:accent4>
        <a:srgbClr val="A46E08"/>
      </a:accent4>
      <a:accent5>
        <a:srgbClr val="00B0F0"/>
      </a:accent5>
      <a:accent6>
        <a:srgbClr val="F41C3B"/>
      </a:accent6>
      <a:hlink>
        <a:srgbClr val="424465"/>
      </a:hlink>
      <a:folHlink>
        <a:srgbClr val="FAA61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QK Theam">
      <a:dk1>
        <a:srgbClr val="292663"/>
      </a:dk1>
      <a:lt1>
        <a:srgbClr val="FFFFFF"/>
      </a:lt1>
      <a:dk2>
        <a:srgbClr val="FFC000"/>
      </a:dk2>
      <a:lt2>
        <a:srgbClr val="FFFFFF"/>
      </a:lt2>
      <a:accent1>
        <a:srgbClr val="292663"/>
      </a:accent1>
      <a:accent2>
        <a:srgbClr val="FAA61A"/>
      </a:accent2>
      <a:accent3>
        <a:srgbClr val="424465"/>
      </a:accent3>
      <a:accent4>
        <a:srgbClr val="A46E08"/>
      </a:accent4>
      <a:accent5>
        <a:srgbClr val="00B0F0"/>
      </a:accent5>
      <a:accent6>
        <a:srgbClr val="F41C3B"/>
      </a:accent6>
      <a:hlink>
        <a:srgbClr val="424465"/>
      </a:hlink>
      <a:folHlink>
        <a:srgbClr val="FAA61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000"/>
      </a:dk2>
      <a:lt2>
        <a:srgbClr val="FFFFFF"/>
      </a:lt2>
      <a:accent1>
        <a:srgbClr val="292663"/>
      </a:accent1>
      <a:accent2>
        <a:srgbClr val="FAA61A"/>
      </a:accent2>
      <a:accent3>
        <a:srgbClr val="424465"/>
      </a:accent3>
      <a:accent4>
        <a:srgbClr val="A46E08"/>
      </a:accent4>
      <a:accent5>
        <a:srgbClr val="00B0F0"/>
      </a:accent5>
      <a:accent6>
        <a:srgbClr val="F41C3B"/>
      </a:accent6>
      <a:hlink>
        <a:srgbClr val="424465"/>
      </a:hlink>
      <a:folHlink>
        <a:srgbClr val="FAA61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4548</Words>
  <Application>Microsoft Office PowerPoint</Application>
  <PresentationFormat>Widescreen</PresentationFormat>
  <Paragraphs>1131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DejaVu Sans</vt:lpstr>
      <vt:lpstr>Filson Pro Book</vt:lpstr>
      <vt:lpstr>Filson Pro Medium</vt:lpstr>
      <vt:lpstr>Filson Pro Regular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Andrian Kurniawan</dc:creator>
  <dc:description/>
  <cp:lastModifiedBy>Khayyum Khan</cp:lastModifiedBy>
  <cp:revision>236</cp:revision>
  <dcterms:created xsi:type="dcterms:W3CDTF">2018-12-05T18:19:15Z</dcterms:created>
  <dcterms:modified xsi:type="dcterms:W3CDTF">2025-09-12T09:30:56Z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0x010100C1C89DF8E3D83048985F25D2F0403D2B</vt:lpwstr>
  </property>
  <property fmtid="{D5CDD505-2E9C-101B-9397-08002B2CF9AE}" pid="3" name="MediaServiceImageTags">
    <vt:lpwstr/>
  </property>
  <property fmtid="{D5CDD505-2E9C-101B-9397-08002B2CF9AE}" pid="4" name="Notes">
    <vt:i4>2</vt:i4>
  </property>
  <property fmtid="{D5CDD505-2E9C-101B-9397-08002B2CF9AE}" pid="5" name="PresentationFormat">
    <vt:lpwstr>Widescreen</vt:lpwstr>
  </property>
  <property fmtid="{D5CDD505-2E9C-101B-9397-08002B2CF9AE}" pid="6" name="Slides">
    <vt:i4>27</vt:i4>
  </property>
</Properties>
</file>