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3416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589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85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0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03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1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6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55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664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005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54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9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62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816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009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76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8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0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433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19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9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2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4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826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56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6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6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media" Target="../media/media3.mp4"/><Relationship Id="rId7" Type="http://schemas.openxmlformats.org/officeDocument/2006/relationships/image" Target="../media/image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smack42/DriftingDroids/wik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pr.informatik.uni-tuebingen.de/mitarbeiter/katharinazweig/downloads/ButkoLehmannRamenzoni.pdf" TargetMode="External"/><Relationship Id="rId5" Type="http://schemas.openxmlformats.org/officeDocument/2006/relationships/hyperlink" Target="https://speakerdeck.com/fogleman/ricochet-robots-solver-algorithms" TargetMode="External"/><Relationship Id="rId4" Type="http://schemas.openxmlformats.org/officeDocument/2006/relationships/hyperlink" Target="http://maludo.chez.com/regles/RASEN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981200" y="1964350"/>
            <a:ext cx="53910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Développement du jeu Ricochet Robots pour Android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488900" y="3404750"/>
            <a:ext cx="6398699" cy="74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/>
              <a:t>Projet mené par: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Alain CAILLAUD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Pierre MICHEL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 sz="1800"/>
              <a:t>Supervisé par: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Laurent AUTRIQUE</a:t>
            </a:r>
          </a:p>
          <a:p>
            <a:pPr algn="ctr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0"/>
            <a:ext cx="967374" cy="96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Génération de cartes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300" y="990700"/>
            <a:ext cx="4065175" cy="4076550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300" y="990711"/>
            <a:ext cx="4065175" cy="4076539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6300" y="996399"/>
            <a:ext cx="4065174" cy="406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6300" y="996400"/>
            <a:ext cx="4065174" cy="4065174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8" name="Shape 1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36300" y="994487"/>
            <a:ext cx="4065173" cy="4068963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9" name="Shape 1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6300" y="994487"/>
            <a:ext cx="4065173" cy="4068979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0" name="Shape 1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36300" y="1002075"/>
            <a:ext cx="4065174" cy="4065174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1" name="Shape 1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36300" y="1002075"/>
            <a:ext cx="4065174" cy="4065174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676400" y="1047750"/>
            <a:ext cx="5610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Un algorithme de parcours de graphes: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800" y="2509625"/>
            <a:ext cx="5877373" cy="23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600200" y="971550"/>
            <a:ext cx="5610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Parcours de graphe en largeur (BFS = </a:t>
            </a:r>
            <a:r>
              <a:rPr lang="en" i="1"/>
              <a:t>Breadth First Search</a:t>
            </a:r>
            <a:r>
              <a:rPr lang="en"/>
              <a:t>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Trouve une solution optimale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Lourd en ressources si non optimisé.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Employé par des GPS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600200" y="971550"/>
            <a:ext cx="5610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Parcours de graphe en largeur (BFS = </a:t>
            </a:r>
            <a:r>
              <a:rPr lang="en" i="1"/>
              <a:t>Breadth First Search</a:t>
            </a:r>
            <a:r>
              <a:rPr lang="en"/>
              <a:t>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750" y="2077925"/>
            <a:ext cx="5086498" cy="3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600200" y="971550"/>
            <a:ext cx="6098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Parcours de graphe en profondeur (DFS = </a:t>
            </a:r>
            <a:r>
              <a:rPr lang="en" i="1"/>
              <a:t>Depth First Search</a:t>
            </a:r>
            <a:r>
              <a:rPr lang="en"/>
              <a:t>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Trouve une solution rapidement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Solution peut ne pas être optimale.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Employé par solveurs de labyrinthes.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600200" y="971550"/>
            <a:ext cx="6098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Parcours de graphe en profondeur (DFS = </a:t>
            </a:r>
            <a:r>
              <a:rPr lang="en" i="1"/>
              <a:t>Depth First Search</a:t>
            </a:r>
            <a:r>
              <a:rPr lang="en"/>
              <a:t>)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600" y="2088875"/>
            <a:ext cx="5050801" cy="30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600200" y="971550"/>
            <a:ext cx="66413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Première optimisation: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Mémoriser les </a:t>
            </a:r>
            <a:r>
              <a:rPr lang="en" i="1"/>
              <a:t>etats</a:t>
            </a:r>
            <a:r>
              <a:rPr lang="en"/>
              <a:t> examinés.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Ignorer les </a:t>
            </a:r>
            <a:r>
              <a:rPr lang="en" i="1"/>
              <a:t>etats</a:t>
            </a:r>
            <a:r>
              <a:rPr lang="en"/>
              <a:t> précédement examinés.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Résoudre un problème en x</a:t>
            </a:r>
            <a:br>
              <a:rPr lang="en"/>
            </a:br>
            <a:r>
              <a:rPr lang="en"/>
              <a:t>coups: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Avant optimisation = 16</a:t>
            </a:r>
            <a:r>
              <a:rPr lang="en" baseline="30000"/>
              <a:t>x-1 </a:t>
            </a:r>
            <a:r>
              <a:rPr lang="en"/>
              <a:t>etats examinés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Après optimisation =  9</a:t>
            </a:r>
            <a:r>
              <a:rPr lang="en" baseline="30000"/>
              <a:t>x-1</a:t>
            </a:r>
            <a:r>
              <a:rPr lang="en"/>
              <a:t> etats examinés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600200" y="971550"/>
            <a:ext cx="6098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Compression d’un etat du jeu: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200" y="1945275"/>
            <a:ext cx="5784000" cy="32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600200" y="971550"/>
            <a:ext cx="6098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Distinction entre les pions principaux et secondaires: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325" y="2490525"/>
            <a:ext cx="5710924" cy="23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600200" y="971550"/>
            <a:ext cx="6098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Seconde optimisation: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Calculer les distances minimales à l’objectif.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Eliminer les coups </a:t>
            </a:r>
            <a:r>
              <a:rPr lang="en" i="1"/>
              <a:t>contre-productifs</a:t>
            </a:r>
            <a:r>
              <a:rPr lang="en"/>
              <a:t>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Résoudre un problème en x coups: 8</a:t>
            </a:r>
            <a:r>
              <a:rPr lang="en" baseline="30000"/>
              <a:t>x-1</a:t>
            </a:r>
            <a:r>
              <a:rPr lang="en"/>
              <a:t> etats examinés.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6764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Présentation de l’application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L’intelligence artificielle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Les améliorations possibles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6764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L’intelligence Artificielle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600200" y="819150"/>
            <a:ext cx="6098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Grille des distances minimales: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125" y="1498675"/>
            <a:ext cx="3517750" cy="35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Exemple de résolution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4" name="solveur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 flipV="1">
            <a:off x="2366512" y="1060816"/>
            <a:ext cx="2154876" cy="3829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solveur_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 flipV="1">
            <a:off x="4953000" y="1060816"/>
            <a:ext cx="2157407" cy="3834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Statistiques / résultats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300" y="1161350"/>
            <a:ext cx="5290599" cy="39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2846000" y="1249000"/>
            <a:ext cx="3646499" cy="47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Répartition du nombre de coups minimum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Statistiques / résultats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625" y="1428700"/>
            <a:ext cx="57626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3072474" y="1531575"/>
            <a:ext cx="36650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 dirty="0"/>
              <a:t>Durée moyenne de résolution en secondes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600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Les Améliorations Possibles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1600200" y="971550"/>
            <a:ext cx="6098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Améliorer le design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Éditer ses propres cartes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Ajouter une dimension en ligne au jeu.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Ajouter des options liées aux réseaux sociaux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Adapter la version 2004 de Ricochet Robots</a:t>
            </a:r>
            <a:r>
              <a:rPr lang="en" baseline="30000"/>
              <a:t>TM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800450" y="1366175"/>
            <a:ext cx="5543099" cy="90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Programmation Android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1800450" y="2498325"/>
            <a:ext cx="55430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 dirty="0"/>
              <a:t>Algorithme de résolution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3"/>
          </p:nvPr>
        </p:nvSpPr>
        <p:spPr>
          <a:xfrm>
            <a:off x="1800450" y="3591325"/>
            <a:ext cx="5410500" cy="103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 dirty="0"/>
              <a:t>Travail en équipe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720600" y="3101575"/>
            <a:ext cx="5665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Merci pour votre attention!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Bibliographie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800450" y="1213775"/>
            <a:ext cx="5543099" cy="39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 i="1"/>
              <a:t>Règles du jeu Ricochet Robots</a:t>
            </a:r>
            <a:r>
              <a:rPr lang="en" sz="1400"/>
              <a:t> [En ligne] (1999)</a:t>
            </a:r>
          </a:p>
          <a:p>
            <a:pPr lvl="0" indent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4A86E8"/>
                </a:solidFill>
                <a:hlinkClick r:id="rId4"/>
              </a:rPr>
              <a:t>http://maludo.chez.com/regles/RASEN.pdf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Michael Fogleman : </a:t>
            </a:r>
            <a:r>
              <a:rPr lang="en" sz="1400" i="1"/>
              <a:t>Ricochet Robots Solver Algorithms</a:t>
            </a:r>
            <a:r>
              <a:rPr lang="en" sz="1400"/>
              <a:t> [En Ligne] (Novembre 2012)</a:t>
            </a:r>
          </a:p>
          <a:p>
            <a:pPr lvl="0" indent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4A86E8"/>
                </a:solidFill>
                <a:hlinkClick r:id="rId5"/>
              </a:rPr>
              <a:t>https://speakerdeck.com/fogleman/ricochet-robots-solver-algorithms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Nicolas Butko, Katharina A. Lehmann, Veronica Ramenzoni : </a:t>
            </a:r>
            <a:r>
              <a:rPr lang="en" sz="1400" i="1"/>
              <a:t>Ricochet Robots - A Case Study for Human Complex Problem Solving</a:t>
            </a:r>
            <a:r>
              <a:rPr lang="en" sz="1400"/>
              <a:t> [En ligne] (15 Septembre 2005)</a:t>
            </a:r>
          </a:p>
          <a:p>
            <a:pPr indent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4A86E8"/>
                </a:solidFill>
                <a:hlinkClick r:id="rId6"/>
              </a:rPr>
              <a:t>http://www-pr.informatik.uni-tuebingen.de/mitarbeiter/katharinazweig/downloads/ButkoLehmannRamenzoni.pdf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Smack42 : </a:t>
            </a:r>
            <a:r>
              <a:rPr lang="en" sz="1400" i="1">
                <a:latin typeface="Trebuchet MS"/>
                <a:ea typeface="Trebuchet MS"/>
                <a:cs typeface="Trebuchet MS"/>
                <a:sym typeface="Trebuchet MS"/>
              </a:rPr>
              <a:t>DriftingDroids 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(Octobre 2014)</a:t>
            </a:r>
          </a:p>
          <a:p>
            <a:pPr lvl="0" indent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4A86E8"/>
                </a:solidFill>
                <a:hlinkClick r:id="rId7"/>
              </a:rPr>
              <a:t>https://github.com/smack42/DriftingDroids/wiki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676400" y="1200150"/>
            <a:ext cx="5543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Objectifs du projet: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Adapter le jeu </a:t>
            </a:r>
            <a:r>
              <a:rPr lang="en" i="1"/>
              <a:t>Ricochet Robots</a:t>
            </a:r>
            <a:r>
              <a:rPr lang="en" i="1" baseline="30000"/>
              <a:t>TM</a:t>
            </a:r>
            <a:r>
              <a:rPr lang="en"/>
              <a:t> pour Android.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Développer une IA (Intelligence Artificielle) pour jouer au jeu.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76400" y="1200150"/>
            <a:ext cx="5610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Règles de Ricochet Robots</a:t>
            </a:r>
            <a:r>
              <a:rPr lang="en" b="1" baseline="30000"/>
              <a:t>TM</a:t>
            </a:r>
            <a:r>
              <a:rPr lang="en" b="1"/>
              <a:t>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026" name="Picture 2" descr="http://i.ytimg.com/vi/C3miwGO4E7Y/maxresdefaul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9" t="8202" r="10762" b="8418"/>
          <a:stretch/>
        </p:blipFill>
        <p:spPr bwMode="auto">
          <a:xfrm>
            <a:off x="2309024" y="1772226"/>
            <a:ext cx="4690411" cy="3290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676400" y="1200150"/>
            <a:ext cx="5610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Applications existantes :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Ricochet Robots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Ricochet Robot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Escaping Droids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Ricochet Racer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850" y="1841102"/>
            <a:ext cx="548699" cy="61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212" y="2457450"/>
            <a:ext cx="5619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9407" y="3235175"/>
            <a:ext cx="693193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8700" y="4073075"/>
            <a:ext cx="5334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Organisation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676400" y="1200150"/>
            <a:ext cx="5543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Etude du contexte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Planification du travail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Formation Android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Dévelopement du jeu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Réalisation de l’intelligence Artificielle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 différents écrans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362" y="2053250"/>
            <a:ext cx="723774" cy="128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8775" y="1437450"/>
            <a:ext cx="753224" cy="133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3500" y="3412466"/>
            <a:ext cx="723774" cy="126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262" y="3612550"/>
            <a:ext cx="662475" cy="11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4800" y="1888525"/>
            <a:ext cx="8096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6150" y="3604275"/>
            <a:ext cx="8286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2875" y="1931250"/>
            <a:ext cx="1238250" cy="219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 rot="10800000" flipH="1">
            <a:off x="2248150" y="2053249"/>
            <a:ext cx="690899" cy="3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>
            <a:endCxn id="81" idx="1"/>
          </p:cNvCxnSpPr>
          <p:nvPr/>
        </p:nvCxnSpPr>
        <p:spPr>
          <a:xfrm>
            <a:off x="2220899" y="2738658"/>
            <a:ext cx="732600" cy="130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/>
          <p:nvPr/>
        </p:nvCxnSpPr>
        <p:spPr>
          <a:xfrm flipH="1">
            <a:off x="2107324" y="3099725"/>
            <a:ext cx="11400" cy="556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endCxn id="83" idx="1"/>
          </p:cNvCxnSpPr>
          <p:nvPr/>
        </p:nvCxnSpPr>
        <p:spPr>
          <a:xfrm>
            <a:off x="3419899" y="2166137"/>
            <a:ext cx="864900" cy="43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" name="Shape 90"/>
          <p:cNvCxnSpPr>
            <a:endCxn id="84" idx="1"/>
          </p:cNvCxnSpPr>
          <p:nvPr/>
        </p:nvCxnSpPr>
        <p:spPr>
          <a:xfrm>
            <a:off x="3453949" y="2484937"/>
            <a:ext cx="862200" cy="184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endCxn id="85" idx="1"/>
          </p:cNvCxnSpPr>
          <p:nvPr/>
        </p:nvCxnSpPr>
        <p:spPr>
          <a:xfrm>
            <a:off x="5089075" y="2534324"/>
            <a:ext cx="853800" cy="49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>
            <a:endCxn id="85" idx="1"/>
          </p:cNvCxnSpPr>
          <p:nvPr/>
        </p:nvCxnSpPr>
        <p:spPr>
          <a:xfrm rot="10800000" flipH="1">
            <a:off x="5157174" y="3026624"/>
            <a:ext cx="785700" cy="123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1524000" y="1720475"/>
            <a:ext cx="11669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/>
              <a:t>Menu principal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791962" y="3155350"/>
            <a:ext cx="11669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Choix solveur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731887" y="1117350"/>
            <a:ext cx="11669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Options partie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146978" y="1139575"/>
            <a:ext cx="1517400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Génération aléatoire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146987" y="1578100"/>
            <a:ext cx="11669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Choix niveau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111375" y="3307750"/>
            <a:ext cx="1481700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Parties enregistrées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978487" y="1578100"/>
            <a:ext cx="11669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Ecran de jeu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711537" y="4742925"/>
            <a:ext cx="11669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A propos</a:t>
            </a:r>
          </a:p>
        </p:txBody>
      </p:sp>
      <p:sp>
        <p:nvSpPr>
          <p:cNvPr id="101" name="Shape 101"/>
          <p:cNvSpPr/>
          <p:nvPr/>
        </p:nvSpPr>
        <p:spPr>
          <a:xfrm>
            <a:off x="3419775" y="1386204"/>
            <a:ext cx="2425275" cy="1598700"/>
          </a:xfrm>
          <a:custGeom>
            <a:avLst/>
            <a:gdLst/>
            <a:ahLst/>
            <a:cxnLst/>
            <a:rect l="0" t="0" r="0" b="0"/>
            <a:pathLst>
              <a:path w="97011" h="63948" extrusionOk="0">
                <a:moveTo>
                  <a:pt x="0" y="16805"/>
                </a:moveTo>
                <a:cubicBezTo>
                  <a:pt x="11081" y="14307"/>
                  <a:pt x="50322" y="-6040"/>
                  <a:pt x="66491" y="1817"/>
                </a:cubicBezTo>
                <a:cubicBezTo>
                  <a:pt x="82659" y="9674"/>
                  <a:pt x="91924" y="53592"/>
                  <a:pt x="97011" y="63948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Ecran de jeu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887" y="1443525"/>
            <a:ext cx="180022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921550" y="2150650"/>
            <a:ext cx="1423500" cy="5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Interface choix direction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026250" y="3421050"/>
            <a:ext cx="1423500" cy="5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Annuler dernier coup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998575" y="4189150"/>
            <a:ext cx="1423500" cy="5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Sauvegarder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721950" y="4222425"/>
            <a:ext cx="1423500" cy="5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Solveur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762825" y="3557300"/>
            <a:ext cx="1423500" cy="5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Recommencer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798150" y="1373000"/>
            <a:ext cx="1423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Partie suivante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3358600" y="2438900"/>
            <a:ext cx="381600" cy="8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6" name="Shape 116"/>
          <p:cNvCxnSpPr/>
          <p:nvPr/>
        </p:nvCxnSpPr>
        <p:spPr>
          <a:xfrm>
            <a:off x="3453975" y="3706050"/>
            <a:ext cx="381600" cy="14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7"/>
          <p:cNvCxnSpPr/>
          <p:nvPr/>
        </p:nvCxnSpPr>
        <p:spPr>
          <a:xfrm flipH="1">
            <a:off x="5422675" y="1587325"/>
            <a:ext cx="361199" cy="7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/>
          <p:nvPr/>
        </p:nvCxnSpPr>
        <p:spPr>
          <a:xfrm rot="10800000" flipH="1">
            <a:off x="3276850" y="4366824"/>
            <a:ext cx="613200" cy="2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/>
          <p:nvPr/>
        </p:nvCxnSpPr>
        <p:spPr>
          <a:xfrm flipH="1">
            <a:off x="5225225" y="3787800"/>
            <a:ext cx="633599" cy="7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5265999" y="4407774"/>
            <a:ext cx="804000" cy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76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Démonstration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0" name="demo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V="1">
            <a:off x="3737460" y="945308"/>
            <a:ext cx="2261557" cy="4019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470</Words>
  <Application>Microsoft Office PowerPoint</Application>
  <PresentationFormat>Affichage à l'écran (16:9)</PresentationFormat>
  <Paragraphs>139</Paragraphs>
  <Slides>27</Slides>
  <Notes>27</Notes>
  <HiddenSlides>0</HiddenSlides>
  <MMClips>3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Trebuchet MS</vt:lpstr>
      <vt:lpstr>simple-light</vt:lpstr>
      <vt:lpstr>Développement du jeu Ricochet Robots pour Android</vt:lpstr>
      <vt:lpstr>Plan</vt:lpstr>
      <vt:lpstr>Introduction</vt:lpstr>
      <vt:lpstr>Introduction</vt:lpstr>
      <vt:lpstr>Introduction</vt:lpstr>
      <vt:lpstr>Organisation</vt:lpstr>
      <vt:lpstr>Les différents écrans</vt:lpstr>
      <vt:lpstr>Ecran de jeu</vt:lpstr>
      <vt:lpstr>Démonstration</vt:lpstr>
      <vt:lpstr>Génération de cartes</vt:lpstr>
      <vt:lpstr>L’intelligence Artificielle</vt:lpstr>
      <vt:lpstr>L’intelligence Artificielle</vt:lpstr>
      <vt:lpstr>L’intelligence Artificielle</vt:lpstr>
      <vt:lpstr>L’intelligence Artificielle</vt:lpstr>
      <vt:lpstr>L’intelligence Artificielle</vt:lpstr>
      <vt:lpstr>L’intelligence Artificielle</vt:lpstr>
      <vt:lpstr>L’intelligence Artificielle</vt:lpstr>
      <vt:lpstr>L’intelligence Artificielle</vt:lpstr>
      <vt:lpstr>L’intelligence Artificielle</vt:lpstr>
      <vt:lpstr>L’intelligence Artificielle</vt:lpstr>
      <vt:lpstr>Exemple de résolution</vt:lpstr>
      <vt:lpstr>Statistiques / résultats</vt:lpstr>
      <vt:lpstr>Statistiques / résultats</vt:lpstr>
      <vt:lpstr>Les Améliorations Possibles</vt:lpstr>
      <vt:lpstr>Conclusion</vt:lpstr>
      <vt:lpstr>Merci pour votre attention!</vt:lpstr>
      <vt:lpstr>Bibliographie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du jeu Ricochet Robots pour Android</dc:title>
  <cp:lastModifiedBy>Alain Caillaud</cp:lastModifiedBy>
  <cp:revision>10</cp:revision>
  <dcterms:modified xsi:type="dcterms:W3CDTF">2015-04-25T14:13:26Z</dcterms:modified>
</cp:coreProperties>
</file>