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4" r:id="rId2"/>
    <p:sldId id="271" r:id="rId3"/>
    <p:sldId id="275" r:id="rId4"/>
    <p:sldId id="278" r:id="rId5"/>
    <p:sldId id="279" r:id="rId6"/>
    <p:sldId id="281" r:id="rId7"/>
    <p:sldId id="257" r:id="rId8"/>
    <p:sldId id="258" r:id="rId9"/>
    <p:sldId id="280" r:id="rId10"/>
    <p:sldId id="259" r:id="rId11"/>
    <p:sldId id="268" r:id="rId12"/>
    <p:sldId id="26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0" autoAdjust="0"/>
    <p:restoredTop sz="94660"/>
  </p:normalViewPr>
  <p:slideViewPr>
    <p:cSldViewPr snapToGrid="0">
      <p:cViewPr>
        <p:scale>
          <a:sx n="66" d="100"/>
          <a:sy n="66" d="100"/>
        </p:scale>
        <p:origin x="-1334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Sheet1!$A$1</c:f>
              <c:strCache>
                <c:ptCount val="1"/>
                <c:pt idx="0">
                  <c:v>Year</c:v>
                </c:pt>
              </c:strCache>
            </c:strRef>
          </c:tx>
          <c:val>
            <c:numRef>
              <c:f>Sheet1!$B$1:$E$1</c:f>
              <c:numCache>
                <c:formatCode>General</c:formatCod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numCache>
            </c:numRef>
          </c:val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tx>
          <c:val>
            <c:numRef>
              <c:f>Sheet1!$B$2:$E$2</c:f>
              <c:numCache>
                <c:formatCode>General</c:formatCode>
                <c:ptCount val="4"/>
                <c:pt idx="0">
                  <c:v>161793964</c:v>
                </c:pt>
                <c:pt idx="1">
                  <c:v>165516222</c:v>
                </c:pt>
                <c:pt idx="2">
                  <c:v>169356251</c:v>
                </c:pt>
                <c:pt idx="3">
                  <c:v>172954319</c:v>
                </c:pt>
              </c:numCache>
            </c:numRef>
          </c:val>
        </c:ser>
        <c:axId val="81982208"/>
        <c:axId val="101656832"/>
      </c:barChart>
      <c:catAx>
        <c:axId val="81982208"/>
        <c:scaling>
          <c:orientation val="minMax"/>
        </c:scaling>
        <c:axPos val="b"/>
        <c:tickLblPos val="nextTo"/>
        <c:crossAx val="101656832"/>
        <c:crosses val="autoZero"/>
        <c:auto val="1"/>
        <c:lblAlgn val="ctr"/>
        <c:lblOffset val="100"/>
      </c:catAx>
      <c:valAx>
        <c:axId val="101656832"/>
        <c:scaling>
          <c:orientation val="minMax"/>
        </c:scaling>
        <c:axPos val="l"/>
        <c:majorGridlines/>
        <c:numFmt formatCode="General" sourceLinked="1"/>
        <c:tickLblPos val="nextTo"/>
        <c:crossAx val="819822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chart>
    <c:autoTitleDeleted val="1"/>
    <c:plotArea>
      <c:layout>
        <c:manualLayout>
          <c:layoutTarget val="inner"/>
          <c:xMode val="edge"/>
          <c:yMode val="edge"/>
          <c:x val="0.46520868272631827"/>
          <c:y val="0.17512183672244461"/>
          <c:w val="0.48395392701062062"/>
          <c:h val="0.68661769937328598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 formatCode="#,##0">
                  <c:v>161793964</c:v>
                </c:pt>
                <c:pt idx="1">
                  <c:v>164516222</c:v>
                </c:pt>
                <c:pt idx="2">
                  <c:v>169356251</c:v>
                </c:pt>
                <c:pt idx="3">
                  <c:v>172954319</c:v>
                </c:pt>
              </c:numCache>
            </c:numRef>
          </c:yVal>
        </c:ser>
        <c:axId val="150000000"/>
        <c:axId val="150001920"/>
      </c:scatterChart>
      <c:valAx>
        <c:axId val="150000000"/>
        <c:scaling>
          <c:orientation val="minMax"/>
        </c:scaling>
        <c:axPos val="b"/>
        <c:numFmt formatCode="General" sourceLinked="1"/>
        <c:tickLblPos val="nextTo"/>
        <c:crossAx val="150001920"/>
        <c:crosses val="autoZero"/>
        <c:crossBetween val="midCat"/>
      </c:valAx>
      <c:valAx>
        <c:axId val="150001920"/>
        <c:scaling>
          <c:orientation val="minMax"/>
        </c:scaling>
        <c:axPos val="l"/>
        <c:majorGridlines/>
        <c:numFmt formatCode="#,##0" sourceLinked="1"/>
        <c:tickLblPos val="nextTo"/>
        <c:crossAx val="15000000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0.46493</cdr:x>
      <cdr:y>0.18266</cdr:y>
    </cdr:from>
    <cdr:to>
      <cdr:x>0.88797</cdr:x>
      <cdr:y>0.86914</cdr:y>
    </cdr:to>
    <cdr:sp macro="" textlink="">
      <cdr:nvSpPr>
        <cdr:cNvPr id="3" name="Straight Connector 2"/>
        <cdr:cNvSpPr/>
      </cdr:nvSpPr>
      <cdr:spPr>
        <a:xfrm xmlns:a="http://schemas.openxmlformats.org/drawingml/2006/main" rot="5400000" flipH="1" flipV="1">
          <a:off x="3024552" y="748648"/>
          <a:ext cx="2751994" cy="281353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0.49467</cdr:x>
      <cdr:y>0.72326</cdr:y>
    </cdr:from>
    <cdr:to>
      <cdr:x>0.49602</cdr:x>
      <cdr:y>0.81122</cdr:y>
    </cdr:to>
    <cdr:sp macro="" textlink="">
      <cdr:nvSpPr>
        <cdr:cNvPr id="5" name="Straight Arrow Connector 4"/>
        <cdr:cNvSpPr/>
      </cdr:nvSpPr>
      <cdr:spPr>
        <a:xfrm xmlns:a="http://schemas.openxmlformats.org/drawingml/2006/main" rot="16200000" flipH="1">
          <a:off x="3217984" y="2964307"/>
          <a:ext cx="8793" cy="3604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C18A9C-8CFD-40F5-BAD5-294AA4467A3C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681853-6CFB-49BB-A6FA-F24785F76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6161" y="2148352"/>
            <a:ext cx="10750549" cy="86574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</a:rPr>
              <a:t>Welcome to </a:t>
            </a: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</a:rPr>
              <a:t>my</a:t>
            </a: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4">
                    <a:lumMod val="50000"/>
                  </a:schemeClr>
                </a:solidFill>
              </a:rPr>
              <a:t>presentation</a:t>
            </a:r>
            <a:endParaRPr lang="en-US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97067" y="3765316"/>
            <a:ext cx="6060141" cy="699108"/>
          </a:xfrm>
        </p:spPr>
        <p:txBody>
          <a:bodyPr/>
          <a:lstStyle/>
          <a:p>
            <a:r>
              <a:rPr lang="en-US" dirty="0" smtClean="0"/>
              <a:t>On Numerical Analysis I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243" y="856034"/>
            <a:ext cx="40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DIVIDED  DIFFERENCE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8" name="AutoShape 5" descr="{\displaystyle (x_{0},y_{0}),\ldots ,(x_{n},y_{n})}"/>
          <p:cNvSpPr>
            <a:spLocks noChangeAspect="1" noChangeArrowheads="1"/>
          </p:cNvSpPr>
          <p:nvPr/>
        </p:nvSpPr>
        <p:spPr bwMode="auto">
          <a:xfrm>
            <a:off x="5587933" y="19567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480553" y="1848256"/>
                <a:ext cx="6021421" cy="178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Divided difference is </a:t>
                </a:r>
                <a:r>
                  <a:rPr lang="en-US" dirty="0" err="1" smtClean="0"/>
                  <a:t>rescusive</a:t>
                </a:r>
                <a:r>
                  <a:rPr lang="en-US" dirty="0" smtClean="0"/>
                  <a:t> division </a:t>
                </a:r>
                <a:r>
                  <a:rPr lang="en-US" dirty="0" err="1" smtClean="0"/>
                  <a:t>process.Given</a:t>
                </a:r>
                <a:r>
                  <a:rPr lang="en-US" dirty="0" smtClean="0"/>
                  <a:t> a sequence of data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),……,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the method calculates the coefficients of interpolation polynomial of these points in the Newton </a:t>
                </a:r>
                <a:r>
                  <a:rPr lang="en-US" b="0" dirty="0" err="1" smtClean="0"/>
                  <a:t>Form.The</a:t>
                </a:r>
                <a:r>
                  <a:rPr lang="en-US" b="0" dirty="0" smtClean="0"/>
                  <a:t> divided difference of order 1,…….n is given by: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53" y="1848256"/>
                <a:ext cx="6021421" cy="1789977"/>
              </a:xfrm>
              <a:prstGeom prst="rect">
                <a:avLst/>
              </a:prstGeom>
              <a:blipFill>
                <a:blip r:embed="rId2"/>
                <a:stretch>
                  <a:fillRect l="-911" t="-1701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2762655" y="3458209"/>
                <a:ext cx="5262664" cy="261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,…….,</m:t>
                    </m:r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,…….,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,…….,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/>
                </a:r>
              </a:p>
              <a:p>
                <a:pPr algn="just"/>
                <a:r>
                  <a:rPr lang="en-US" b="1" u="sng" dirty="0" err="1" smtClean="0">
                    <a:solidFill>
                      <a:srgbClr val="00B0F0"/>
                    </a:solidFill>
                  </a:rPr>
                  <a:t>N.B</a:t>
                </a:r>
                <a:r>
                  <a:rPr lang="en-US" dirty="0" err="1" smtClean="0"/>
                  <a:t>:We</a:t>
                </a:r>
                <a:r>
                  <a:rPr lang="en-US" dirty="0" smtClean="0"/>
                  <a:t> get the  </a:t>
                </a:r>
                <a:r>
                  <a:rPr lang="en-US" dirty="0" err="1" smtClean="0"/>
                  <a:t>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divided difference by divided difference by divided difference table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55" y="3458209"/>
                <a:ext cx="5262664" cy="2611612"/>
              </a:xfrm>
              <a:prstGeom prst="rect">
                <a:avLst/>
              </a:prstGeom>
              <a:blipFill>
                <a:blip r:embed="rId3"/>
                <a:stretch>
                  <a:fillRect l="-927" t="-233" r="-104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331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1269" y="905608"/>
            <a:ext cx="523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LAGRANGE’S INTERPOLATION FORMULA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380392" y="1582616"/>
            <a:ext cx="938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Lagrange interpolation formula is a way to find a polynomial which takes on certain values at arbitrary points.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380392" y="2536623"/>
            <a:ext cx="712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is a unique polynomial of lowest degree that interpolates a given set of data.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0392" y="3604846"/>
            <a:ext cx="776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We can use this formula for both equal &amp; unequal interval.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 flipH="1">
                <a:off x="888023" y="4141178"/>
                <a:ext cx="10928839" cy="890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the given set of tabulated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..     …,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 formula can be written as,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)..    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)..     …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)..    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)..     …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+. . . . . . .+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..    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)..     …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8023" y="4141178"/>
                <a:ext cx="10928839" cy="890437"/>
              </a:xfrm>
              <a:prstGeom prst="rect">
                <a:avLst/>
              </a:prstGeom>
              <a:blipFill>
                <a:blip r:embed="rId2"/>
                <a:stretch>
                  <a:fillRect l="-502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158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533" y="729574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NUMERICAL INTEGRATION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128" y="1984443"/>
            <a:ext cx="9980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integration methods can generally be described as combining evaluations of the integrand to get an approximation to the integral. The integrand is evaluated at a finite set of points called integration points and a weighted sum of these values is used to approximate the integral.</a:t>
            </a:r>
          </a:p>
        </p:txBody>
      </p:sp>
      <p:pic>
        <p:nvPicPr>
          <p:cNvPr id="4098" name="Picture 2" descr="Numerical Integration - MATLAB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1073" y="3461771"/>
            <a:ext cx="4513633" cy="225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5064" y="5718588"/>
            <a:ext cx="1113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finding the area under the each of the sub-intervals &amp; adding them we get numerical approximation of the integration.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5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78823" y="4941509"/>
            <a:ext cx="4315012" cy="1362075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</a:rPr>
              <a:t>Thank You</a:t>
            </a:r>
            <a:endParaRPr 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5843" y="2047886"/>
            <a:ext cx="6988922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Manjur</a:t>
            </a:r>
            <a:r>
              <a:rPr lang="en-US" b="1" dirty="0" smtClean="0"/>
              <a:t> </a:t>
            </a:r>
            <a:r>
              <a:rPr lang="en-US" b="1" dirty="0" smtClean="0"/>
              <a:t>Ahmed</a:t>
            </a:r>
            <a:br>
              <a:rPr lang="en-US" b="1" dirty="0" smtClean="0"/>
            </a:br>
            <a:r>
              <a:rPr lang="en-US" b="1" dirty="0" smtClean="0"/>
              <a:t>Associate Professor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1883" y="1102648"/>
            <a:ext cx="2141317" cy="506233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Submitted to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318" y="3654099"/>
            <a:ext cx="11510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 &amp; Engineering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Barishal.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barisaluniv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71" y="324806"/>
            <a:ext cx="5329074" cy="105431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585" y="570581"/>
            <a:ext cx="2696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Submitted by </a:t>
            </a:r>
            <a:r>
              <a:rPr lang="en-US" sz="2400" u="sng" dirty="0" smtClean="0"/>
              <a:t>-</a:t>
            </a:r>
            <a:endParaRPr lang="en-US" sz="2400" u="sng" dirty="0"/>
          </a:p>
        </p:txBody>
      </p:sp>
      <p:sp>
        <p:nvSpPr>
          <p:cNvPr id="5" name="Rectangle 4"/>
          <p:cNvSpPr/>
          <p:nvPr/>
        </p:nvSpPr>
        <p:spPr>
          <a:xfrm>
            <a:off x="2735483" y="2237734"/>
            <a:ext cx="7415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Nusrat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Jahan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Akhi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Department of Mathematics</a:t>
            </a:r>
          </a:p>
          <a:p>
            <a:pPr algn="ctr"/>
            <a:r>
              <a:rPr lang="en-US" sz="2400" b="1" dirty="0" smtClean="0"/>
              <a:t>University of Barishal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53964" y="3750198"/>
            <a:ext cx="25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Batch-61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207" y="533246"/>
            <a:ext cx="7650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we read Numerical Analysis ?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 descr="gold Blue Modern Creative Business 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943"/>
            <a:ext cx="5101841" cy="3003176"/>
          </a:xfrm>
          <a:prstGeom prst="rect">
            <a:avLst/>
          </a:prstGeom>
        </p:spPr>
      </p:pic>
      <p:pic>
        <p:nvPicPr>
          <p:cNvPr id="10" name="Picture 9" descr="gold Blue Modern Creative Business Car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65" y="1577790"/>
            <a:ext cx="5654666" cy="3250242"/>
          </a:xfrm>
          <a:prstGeom prst="rect">
            <a:avLst/>
          </a:prstGeom>
        </p:spPr>
      </p:pic>
      <p:pic>
        <p:nvPicPr>
          <p:cNvPr id="11" name="Picture 10" descr="gold Blue Modern Creative Business Card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9007" y="3928332"/>
            <a:ext cx="3520264" cy="1798324"/>
          </a:xfrm>
          <a:prstGeom prst="rect">
            <a:avLst/>
          </a:prstGeom>
        </p:spPr>
      </p:pic>
      <p:pic>
        <p:nvPicPr>
          <p:cNvPr id="13" name="Picture 12" descr="Untitled desig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6094" y="1303083"/>
            <a:ext cx="3518647" cy="45239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5439" y="1684474"/>
            <a:ext cx="10122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sz="2400" dirty="0" smtClean="0"/>
              <a:t>solve problems that are too difficult to solve analytically in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36164" y="1795429"/>
          <a:ext cx="8797365" cy="13960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473"/>
                <a:gridCol w="1759473"/>
                <a:gridCol w="1759473"/>
                <a:gridCol w="1759473"/>
                <a:gridCol w="1759473"/>
              </a:tblGrid>
              <a:tr h="5712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2017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2021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2023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47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Population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161793964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165516222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169356251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172954319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94328" y="3903694"/>
            <a:ext cx="7646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Do you know how many people had in Bangladesh in 2020?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7969" y="967298"/>
            <a:ext cx="7844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F0"/>
                </a:solidFill>
              </a:rPr>
              <a:t>INTERPOLATION &amp; EXTRAPOLATION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3295" y="4432611"/>
            <a:ext cx="8331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Do you know how many people will have  in Bangladesh in 2025?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106593" y="1076446"/>
          <a:ext cx="7662440" cy="484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611458" y="2775749"/>
            <a:ext cx="4439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Interpolation &amp; extrapolation are denoted on the graph on the left side.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905608" y="1387883"/>
          <a:ext cx="6505330" cy="409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04947" y="2286001"/>
            <a:ext cx="164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Interpolation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311373" flipH="1">
            <a:off x="3518680" y="3657600"/>
            <a:ext cx="196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Extrapolation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5235820" y="2844311"/>
            <a:ext cx="378069" cy="334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65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766" y="894945"/>
            <a:ext cx="763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NEWTON’S BACKWARD DIFFERENCE FORMULA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2198451" y="2315183"/>
                <a:ext cx="893971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is the way of approximating a function with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degree polynomial passing through (n+1) equally spaced points. The formula is given below: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51" y="2315183"/>
                <a:ext cx="8939719" cy="651269"/>
              </a:xfrm>
              <a:prstGeom prst="rect">
                <a:avLst/>
              </a:prstGeom>
              <a:blipFill>
                <a:blip r:embed="rId2"/>
                <a:stretch>
                  <a:fillRect l="-614" t="-560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81246" y="4119686"/>
            <a:ext cx="6780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formula is particularly useful for interpolating the values of f(x) near the </a:t>
            </a:r>
            <a:r>
              <a:rPr lang="en-US" dirty="0" smtClean="0"/>
              <a:t>end of </a:t>
            </a:r>
            <a:r>
              <a:rPr lang="en-US" dirty="0"/>
              <a:t>the set of values given. h is called the interval of difference and </a:t>
            </a:r>
            <a:r>
              <a:rPr lang="en-US" b="1" dirty="0"/>
              <a:t>u = ( x – a ) / h</a:t>
            </a:r>
            <a:r>
              <a:rPr lang="en-US" dirty="0"/>
              <a:t>, Here a is the first term.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75115" y="5330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AutoShape 2" descr="f(a+hu)=f(a)+u\Delta f(a)+\frac{u\left ( u-1 \right )}{2!}\Delta ^{2}f(a)+...+\frac{u\left ( u-1 \right )\left ( u-2 \right )...\left ( u-n+1 \right )}{n!}\Delta ^{n}f(a)        "/>
          <p:cNvSpPr>
            <a:spLocks noChangeAspect="1" noChangeArrowheads="1"/>
          </p:cNvSpPr>
          <p:nvPr/>
        </p:nvSpPr>
        <p:spPr bwMode="auto">
          <a:xfrm>
            <a:off x="155575" y="-166689"/>
            <a:ext cx="8553450" cy="158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f(a+hu)=f(a)+u\Delta f(a)+\frac{u\left ( u-1 \right )}{2!}\Delta ^{2}f(a)+...+\frac{u\left ( u-1 \right )\left ( u-2 \right )...\left ( u-n+1 \right )}{n!}\Delta ^{n}f(a)        "/>
          <p:cNvSpPr>
            <a:spLocks noChangeAspect="1" noChangeArrowheads="1"/>
          </p:cNvSpPr>
          <p:nvPr/>
        </p:nvSpPr>
        <p:spPr bwMode="auto">
          <a:xfrm>
            <a:off x="307975" y="-14289"/>
            <a:ext cx="8553450" cy="158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7178" y="289397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8608" y="1538654"/>
            <a:ext cx="783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</a:t>
            </a:r>
            <a:r>
              <a:rPr lang="en-US" dirty="0" err="1" smtClean="0"/>
              <a:t>methid</a:t>
            </a:r>
            <a:r>
              <a:rPr lang="en-US" dirty="0" smtClean="0"/>
              <a:t> of interpolation which is named after it’s inventor “Sir </a:t>
            </a:r>
            <a:r>
              <a:rPr lang="en-US" dirty="0" err="1" smtClean="0"/>
              <a:t>Issac</a:t>
            </a:r>
            <a:r>
              <a:rPr lang="en-US" dirty="0" smtClean="0"/>
              <a:t> Newton.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1462" y="3130062"/>
            <a:ext cx="5284176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827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2384" y="703384"/>
            <a:ext cx="29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</a:rPr>
              <a:t>ADVANTAGES</a:t>
            </a:r>
            <a:endParaRPr lang="en-US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2615" y="1617785"/>
            <a:ext cx="910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data set can fit exactly for Higher-order </a:t>
            </a:r>
            <a:r>
              <a:rPr lang="en-US" dirty="0" err="1" smtClean="0"/>
              <a:t>polinomilas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are </a:t>
            </a:r>
            <a:r>
              <a:rPr lang="en-US" dirty="0" err="1" smtClean="0"/>
              <a:t>simplier</a:t>
            </a:r>
            <a:r>
              <a:rPr lang="en-US" dirty="0" smtClean="0"/>
              <a:t> to evaluate than the approximations if non-polynomials.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0838" y="2813539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</a:rPr>
              <a:t>DISADVANTAGES</a:t>
            </a:r>
            <a:endParaRPr lang="en-US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508130"/>
            <a:ext cx="879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Sometimes they tend to  over fit the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only applicable for the equidistant values of x.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708</TotalTime>
  <Words>270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Welcome to my presentation</vt:lpstr>
      <vt:lpstr>Dr. Md Manjur Ahmed Associate Professor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</dc:title>
  <dc:creator>ASUS</dc:creator>
  <cp:lastModifiedBy>asus</cp:lastModifiedBy>
  <cp:revision>89</cp:revision>
  <dcterms:created xsi:type="dcterms:W3CDTF">2023-08-07T10:47:53Z</dcterms:created>
  <dcterms:modified xsi:type="dcterms:W3CDTF">2025-02-05T16:36:41Z</dcterms:modified>
</cp:coreProperties>
</file>