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296E-3CD2-F07E-596E-FC10E775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AF294-E6F5-4DC6-E6DA-ABDC0997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01AEA-8AFD-1C7C-9614-FB13C3CA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45A3-7D4E-FFA6-DF9C-EC2A0FFC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743E-6ACA-5B9F-EA6D-84A3ABB9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05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5DE0-BB9F-80D6-4601-46642C16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01C1C-7F92-6567-790A-8599A1BA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F651-B9B2-BB2E-EC5D-D6225BDD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F79E-2266-E657-906A-03DAE426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10D1D-0989-D597-CE4D-6E03EEA6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2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2C941-38FA-9576-B495-6F5465EE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0E576-0D3E-AC35-BD61-4E1DEA659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564B-8D86-273C-50DF-04C6718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4C7D-4776-D257-4E85-39F1085A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0A07-2985-39C1-050B-1EF5C135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B448-0E2B-3A01-48AD-B8606BAE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3205-6377-A75A-6FEC-F156C1F2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432D-0511-D567-D16D-6EC56B80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C8CD8-18B4-3253-68AA-94F26E26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4C8E-E4A6-129B-B92D-B8937C71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1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69FE-181A-832A-B7D8-3DDBCBE5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88532-03B3-FBC1-B237-D16C46A8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7CA0-64CB-3A02-FB2E-45119CBC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F3E5-A0B8-8BAA-46E8-41A0647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CD8C-BCC2-CA51-56B6-AF53D788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43E5-D665-386D-5C37-0A6F72B0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9CFBB-A6CA-A55B-02E0-564F8437F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C888B-C89B-DE52-3DD5-F00E11FEB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25EC1-2E31-3392-451F-CE3CD52D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DABDB-5DFF-D383-D2CD-C28E8403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1D933-D041-4597-F379-8266C7C0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0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32C-60DA-033A-92E3-224342B1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32402-844F-DA43-A740-32FBEA5A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D0EE3-4360-7914-03A3-D0D26147D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EAD4D-BD90-439E-6909-9332D2E9B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29320-D8B5-6F67-1252-DE66A8971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F5520-AD77-531B-D38C-729FAC3D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9E5DC-3D29-E98C-2125-953F33FB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DF14F-C0EE-48F6-8A2A-A9D8FBFB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43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2223-F6F2-60F1-3503-174DD2B8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85827-18ED-833C-98DD-4DFA7CAA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D5034-D3EA-AB3E-DFAE-5739B06D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55412-CD1E-E692-0C02-280600F1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0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C4FF9-CF98-B923-36B1-C514C522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82177-CB4F-DFBD-E776-CBFD8BF2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AAE0-3934-51D7-6F25-602B1EBD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E4F3-F848-31B9-C2D8-6972F09D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A92E-D92A-A3D9-70BD-E6104AFC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9E78-0498-4142-5C5E-6B000FA60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B3DA-EDC9-4550-97DD-E0EAB430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C11E7-611F-4989-E658-41F1C7EE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61D7-0285-DACE-39B6-0DDC1DF9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6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FE50-45E9-626E-FFC0-66F159BB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20715-7219-BC2D-1560-2F7EC5891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F82F0-B654-0120-3E0C-CD62101D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6587B-B317-0BC5-3F19-E0392036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F2B73-83F8-E272-EE22-8837631B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2B420-09D4-2CCF-B7BD-C88B233F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2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DB4F1-5C4A-B51A-5AE3-8AEAC281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E4E8-0DE9-CAD2-2368-BFF4C4D2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301E-0725-D661-6F57-3CF343747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0054-3E81-429F-9DFC-43199A5F1B1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B8F1-1DC4-A7BB-B78B-2B5B3D50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22EF-A3A7-F7B7-1DFA-405EC8797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84EB-7295-4C34-80AE-1EC52D8C3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9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2A08C8-8267-0D93-2E36-698C9245FCDB}"/>
              </a:ext>
            </a:extLst>
          </p:cNvPr>
          <p:cNvSpPr/>
          <p:nvPr/>
        </p:nvSpPr>
        <p:spPr>
          <a:xfrm>
            <a:off x="876300" y="2560320"/>
            <a:ext cx="1965960" cy="746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Hotel Booking Analysis dataset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48BB6C0-460B-7E9C-67C0-B764ECD645E7}"/>
              </a:ext>
            </a:extLst>
          </p:cNvPr>
          <p:cNvCxnSpPr>
            <a:cxnSpLocks/>
          </p:cNvCxnSpPr>
          <p:nvPr/>
        </p:nvCxnSpPr>
        <p:spPr>
          <a:xfrm flipV="1">
            <a:off x="2849878" y="911013"/>
            <a:ext cx="1043940" cy="20269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3A1B5-835A-95E0-ED8D-7F034149DE2F}"/>
              </a:ext>
            </a:extLst>
          </p:cNvPr>
          <p:cNvSpPr/>
          <p:nvPr/>
        </p:nvSpPr>
        <p:spPr>
          <a:xfrm>
            <a:off x="3886200" y="590550"/>
            <a:ext cx="1242060" cy="6324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Booking Patterns/Types</a:t>
            </a:r>
          </a:p>
          <a:p>
            <a:pPr algn="ctr"/>
            <a:endParaRPr lang="en-IN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B9E1DF-4C2D-B139-452C-70C55B4AF011}"/>
              </a:ext>
            </a:extLst>
          </p:cNvPr>
          <p:cNvCxnSpPr/>
          <p:nvPr/>
        </p:nvCxnSpPr>
        <p:spPr>
          <a:xfrm>
            <a:off x="3364230" y="2933700"/>
            <a:ext cx="52197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2AD014-B7C0-410E-5E7E-CED86E1B3BF6}"/>
              </a:ext>
            </a:extLst>
          </p:cNvPr>
          <p:cNvSpPr/>
          <p:nvPr/>
        </p:nvSpPr>
        <p:spPr>
          <a:xfrm>
            <a:off x="3870960" y="2659380"/>
            <a:ext cx="1242060" cy="6324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Guest Preferences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82FA54-52FF-30B9-A7B9-B949091E4547}"/>
              </a:ext>
            </a:extLst>
          </p:cNvPr>
          <p:cNvCxnSpPr/>
          <p:nvPr/>
        </p:nvCxnSpPr>
        <p:spPr>
          <a:xfrm>
            <a:off x="3374811" y="2933700"/>
            <a:ext cx="0" cy="21107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479A78-0296-4644-DF48-4E41E96410B8}"/>
              </a:ext>
            </a:extLst>
          </p:cNvPr>
          <p:cNvCxnSpPr>
            <a:cxnSpLocks/>
          </p:cNvCxnSpPr>
          <p:nvPr/>
        </p:nvCxnSpPr>
        <p:spPr>
          <a:xfrm>
            <a:off x="3374811" y="5044440"/>
            <a:ext cx="64092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EF09EBE-145D-3FE4-B225-DB2178914A67}"/>
              </a:ext>
            </a:extLst>
          </p:cNvPr>
          <p:cNvSpPr/>
          <p:nvPr/>
        </p:nvSpPr>
        <p:spPr>
          <a:xfrm>
            <a:off x="3927261" y="4785358"/>
            <a:ext cx="1242060" cy="6324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Reasons For Cancellations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38E05C-057E-630E-4E3A-E5569C0AB6B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128260" y="906780"/>
            <a:ext cx="807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9BEF78-4F2C-DB2D-FD8A-B15EEB387CA6}"/>
              </a:ext>
            </a:extLst>
          </p:cNvPr>
          <p:cNvCxnSpPr>
            <a:cxnSpLocks/>
          </p:cNvCxnSpPr>
          <p:nvPr/>
        </p:nvCxnSpPr>
        <p:spPr>
          <a:xfrm>
            <a:off x="5935980" y="333475"/>
            <a:ext cx="0" cy="141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8632DC-73FD-761F-AE74-B154131B8FAB}"/>
              </a:ext>
            </a:extLst>
          </p:cNvPr>
          <p:cNvCxnSpPr/>
          <p:nvPr/>
        </p:nvCxnSpPr>
        <p:spPr>
          <a:xfrm>
            <a:off x="5928360" y="333475"/>
            <a:ext cx="126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40F1DB-325A-92AE-AF15-9BE40E3479D5}"/>
              </a:ext>
            </a:extLst>
          </p:cNvPr>
          <p:cNvCxnSpPr/>
          <p:nvPr/>
        </p:nvCxnSpPr>
        <p:spPr>
          <a:xfrm>
            <a:off x="5935980" y="906780"/>
            <a:ext cx="126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B3EC8E-B10D-B32B-FA93-93F0BD6834DB}"/>
              </a:ext>
            </a:extLst>
          </p:cNvPr>
          <p:cNvCxnSpPr/>
          <p:nvPr/>
        </p:nvCxnSpPr>
        <p:spPr>
          <a:xfrm>
            <a:off x="5928360" y="1750795"/>
            <a:ext cx="126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AD4C618-CD33-E89F-B15D-9AFA52A7F890}"/>
              </a:ext>
            </a:extLst>
          </p:cNvPr>
          <p:cNvSpPr/>
          <p:nvPr/>
        </p:nvSpPr>
        <p:spPr>
          <a:xfrm>
            <a:off x="7193280" y="81533"/>
            <a:ext cx="2590800" cy="5557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Booking Sources and Channels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(Direct Booking, Online Travel Agents, Travel Agencies)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D07685-4D39-47A1-E5FB-0035E9A4AD81}"/>
              </a:ext>
            </a:extLst>
          </p:cNvPr>
          <p:cNvSpPr/>
          <p:nvPr/>
        </p:nvSpPr>
        <p:spPr>
          <a:xfrm>
            <a:off x="7193280" y="773372"/>
            <a:ext cx="2590800" cy="5324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Type of Hotel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(Resort Hotel, City Hotel)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38D2CC-30B9-C042-71DF-247A5765D57D}"/>
              </a:ext>
            </a:extLst>
          </p:cNvPr>
          <p:cNvSpPr/>
          <p:nvPr/>
        </p:nvSpPr>
        <p:spPr>
          <a:xfrm>
            <a:off x="7200900" y="1452282"/>
            <a:ext cx="2590800" cy="5837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Booking Lead Time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(Short term , Medium term, Long term)</a:t>
            </a:r>
          </a:p>
          <a:p>
            <a:pPr algn="ctr"/>
            <a:endParaRPr lang="en-IN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093A552-DA48-0C80-EE3E-440F63D21DCE}"/>
              </a:ext>
            </a:extLst>
          </p:cNvPr>
          <p:cNvCxnSpPr>
            <a:cxnSpLocks/>
          </p:cNvCxnSpPr>
          <p:nvPr/>
        </p:nvCxnSpPr>
        <p:spPr>
          <a:xfrm>
            <a:off x="5936827" y="2409999"/>
            <a:ext cx="0" cy="135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AC7D8EC-E88C-0F68-76E8-B62027E1DC8C}"/>
              </a:ext>
            </a:extLst>
          </p:cNvPr>
          <p:cNvCxnSpPr/>
          <p:nvPr/>
        </p:nvCxnSpPr>
        <p:spPr>
          <a:xfrm>
            <a:off x="5935980" y="2410821"/>
            <a:ext cx="126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182CE0-42C6-3DB9-CAEF-377B2AAFC298}"/>
              </a:ext>
            </a:extLst>
          </p:cNvPr>
          <p:cNvCxnSpPr/>
          <p:nvPr/>
        </p:nvCxnSpPr>
        <p:spPr>
          <a:xfrm>
            <a:off x="5928360" y="2952325"/>
            <a:ext cx="126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5C124C-D012-AD34-4C82-7AC87CC3F21C}"/>
              </a:ext>
            </a:extLst>
          </p:cNvPr>
          <p:cNvCxnSpPr/>
          <p:nvPr/>
        </p:nvCxnSpPr>
        <p:spPr>
          <a:xfrm>
            <a:off x="5928360" y="3769330"/>
            <a:ext cx="126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FE760F6-4794-F688-DB78-338E69737B1A}"/>
              </a:ext>
            </a:extLst>
          </p:cNvPr>
          <p:cNvSpPr/>
          <p:nvPr/>
        </p:nvSpPr>
        <p:spPr>
          <a:xfrm>
            <a:off x="7168727" y="2245556"/>
            <a:ext cx="2590800" cy="4940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Food Preferences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(Bed &amp; Breakfast, Half Board)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80A0E67-2235-8428-B59C-5781CB25846F}"/>
              </a:ext>
            </a:extLst>
          </p:cNvPr>
          <p:cNvSpPr/>
          <p:nvPr/>
        </p:nvSpPr>
        <p:spPr>
          <a:xfrm>
            <a:off x="7168727" y="2834557"/>
            <a:ext cx="2590800" cy="4940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Composition of Guests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(Adults, Children, Guests)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41C6DE-B713-040B-7CD8-E3604338ABB4}"/>
              </a:ext>
            </a:extLst>
          </p:cNvPr>
          <p:cNvSpPr/>
          <p:nvPr/>
        </p:nvSpPr>
        <p:spPr>
          <a:xfrm>
            <a:off x="7193280" y="3566157"/>
            <a:ext cx="2590800" cy="4381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Average Daily Rate</a:t>
            </a:r>
            <a:br>
              <a:rPr lang="en-IN" sz="1200" dirty="0"/>
            </a:br>
            <a:r>
              <a:rPr lang="en-IN" sz="1200" dirty="0">
                <a:solidFill>
                  <a:schemeClr val="tx1"/>
                </a:solidFill>
              </a:rPr>
              <a:t>(Low, Medium, High)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21CDFA6-8039-D46A-056D-1A84F276044E}"/>
              </a:ext>
            </a:extLst>
          </p:cNvPr>
          <p:cNvCxnSpPr>
            <a:cxnSpLocks/>
          </p:cNvCxnSpPr>
          <p:nvPr/>
        </p:nvCxnSpPr>
        <p:spPr>
          <a:xfrm>
            <a:off x="5868670" y="4546875"/>
            <a:ext cx="0" cy="147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7F9711D-7720-5F67-6AF5-DF1717B8BC3C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858299" y="5995121"/>
            <a:ext cx="1254547" cy="2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BA093D8-D667-ABA7-4668-4950862F58AC}"/>
              </a:ext>
            </a:extLst>
          </p:cNvPr>
          <p:cNvSpPr/>
          <p:nvPr/>
        </p:nvSpPr>
        <p:spPr>
          <a:xfrm>
            <a:off x="7168727" y="4272449"/>
            <a:ext cx="2590800" cy="5488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Cancellation Rate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(Cancelled , Not cancelled)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57B34DC-89BE-72B2-97BD-941567219994}"/>
              </a:ext>
            </a:extLst>
          </p:cNvPr>
          <p:cNvSpPr/>
          <p:nvPr/>
        </p:nvSpPr>
        <p:spPr>
          <a:xfrm>
            <a:off x="7133590" y="4978740"/>
            <a:ext cx="2590800" cy="47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Market Segment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(Business Travellers, Casual Travellers)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73DB7F-FC65-4295-BE40-50A433DBAC6B}"/>
              </a:ext>
            </a:extLst>
          </p:cNvPr>
          <p:cNvSpPr/>
          <p:nvPr/>
        </p:nvSpPr>
        <p:spPr>
          <a:xfrm>
            <a:off x="7112846" y="5748922"/>
            <a:ext cx="2671233" cy="5488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Past Booking status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(Previous Booking cancellation , Not Cancellation)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31DE53-BE1F-8F97-73D5-5AE2AF7872F6}"/>
              </a:ext>
            </a:extLst>
          </p:cNvPr>
          <p:cNvCxnSpPr>
            <a:cxnSpLocks/>
          </p:cNvCxnSpPr>
          <p:nvPr/>
        </p:nvCxnSpPr>
        <p:spPr>
          <a:xfrm>
            <a:off x="5113020" y="2952325"/>
            <a:ext cx="81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CA51A4-D8E8-2100-F282-F283A01B508F}"/>
              </a:ext>
            </a:extLst>
          </p:cNvPr>
          <p:cNvCxnSpPr>
            <a:cxnSpLocks/>
          </p:cNvCxnSpPr>
          <p:nvPr/>
        </p:nvCxnSpPr>
        <p:spPr>
          <a:xfrm>
            <a:off x="5195570" y="5120643"/>
            <a:ext cx="67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FCF4D80-01DE-9448-41BA-5D0E7787A23A}"/>
              </a:ext>
            </a:extLst>
          </p:cNvPr>
          <p:cNvSpPr/>
          <p:nvPr/>
        </p:nvSpPr>
        <p:spPr>
          <a:xfrm>
            <a:off x="169333" y="114405"/>
            <a:ext cx="4580466" cy="2785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Hotel Booking Analysis MECE Framework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33DDFA6-9FCE-582F-4EB8-847B1E49F0BA}"/>
              </a:ext>
            </a:extLst>
          </p:cNvPr>
          <p:cNvCxnSpPr/>
          <p:nvPr/>
        </p:nvCxnSpPr>
        <p:spPr>
          <a:xfrm>
            <a:off x="5847927" y="5120643"/>
            <a:ext cx="126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6B0322-4FBF-D4F2-2B13-D0FAF9A016B7}"/>
              </a:ext>
            </a:extLst>
          </p:cNvPr>
          <p:cNvCxnSpPr>
            <a:cxnSpLocks/>
          </p:cNvCxnSpPr>
          <p:nvPr/>
        </p:nvCxnSpPr>
        <p:spPr>
          <a:xfrm>
            <a:off x="5868670" y="4544336"/>
            <a:ext cx="1320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1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 V</dc:creator>
  <cp:lastModifiedBy>akhila V</cp:lastModifiedBy>
  <cp:revision>2</cp:revision>
  <dcterms:created xsi:type="dcterms:W3CDTF">2023-10-27T15:14:17Z</dcterms:created>
  <dcterms:modified xsi:type="dcterms:W3CDTF">2023-10-27T15:20:15Z</dcterms:modified>
</cp:coreProperties>
</file>