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2" r:id="rId2"/>
    <p:sldId id="258" r:id="rId3"/>
    <p:sldId id="256" r:id="rId4"/>
    <p:sldId id="257" r:id="rId5"/>
    <p:sldId id="304" r:id="rId6"/>
    <p:sldId id="305" r:id="rId7"/>
    <p:sldId id="306" r:id="rId8"/>
    <p:sldId id="307" r:id="rId9"/>
    <p:sldId id="308" r:id="rId10"/>
    <p:sldId id="309" r:id="rId11"/>
    <p:sldId id="301" r:id="rId12"/>
    <p:sldId id="302" r:id="rId13"/>
    <p:sldId id="310"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F9D3-AE5F-42F1-5E47-7317BE41F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9EDE77-CBC9-C70B-46F8-756644648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DFC932-5E0B-D2BD-097E-30A0874FC6FD}"/>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5" name="Footer Placeholder 4">
            <a:extLst>
              <a:ext uri="{FF2B5EF4-FFF2-40B4-BE49-F238E27FC236}">
                <a16:creationId xmlns:a16="http://schemas.microsoft.com/office/drawing/2014/main" id="{E38530C9-5CC2-81E0-3DF8-03D2748A4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B9300-725F-4069-3EB4-EB9BBAD1201E}"/>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157593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D5B4-921E-52FA-80C6-C4D8C725B8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62044D-375A-8288-D5F3-FE59E96F40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EA4DD-6EBF-64B5-AB5A-F5298E11D291}"/>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5" name="Footer Placeholder 4">
            <a:extLst>
              <a:ext uri="{FF2B5EF4-FFF2-40B4-BE49-F238E27FC236}">
                <a16:creationId xmlns:a16="http://schemas.microsoft.com/office/drawing/2014/main" id="{A58C839F-E952-812B-051E-A9FF00BD9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A673B-1992-D993-7733-E49DF67B4525}"/>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346405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23176-3539-98E5-FB22-E17BB10445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7A8B8B-E289-01E5-C647-454317EAE3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6BBD22-1C70-F679-E020-5B5F85560F29}"/>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5" name="Footer Placeholder 4">
            <a:extLst>
              <a:ext uri="{FF2B5EF4-FFF2-40B4-BE49-F238E27FC236}">
                <a16:creationId xmlns:a16="http://schemas.microsoft.com/office/drawing/2014/main" id="{A19BF313-82B5-BF0D-D56D-0E1E23648E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549D88-47FE-E061-A21B-CEE1B60A0D5E}"/>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16995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63F4-5C69-4D0C-903F-943496F9C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25B6A-9E65-FA72-84F1-E5BC81C2F7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2CB66C-E1EB-0DA2-465C-9D6E34E33856}"/>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5" name="Footer Placeholder 4">
            <a:extLst>
              <a:ext uri="{FF2B5EF4-FFF2-40B4-BE49-F238E27FC236}">
                <a16:creationId xmlns:a16="http://schemas.microsoft.com/office/drawing/2014/main" id="{2EB8A63A-9AE0-3807-428E-6B0238B3B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4A779-6F17-EFD5-79B6-71C2A118F802}"/>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49909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7DEC-2FA5-A409-FB18-14856D6F4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116359-1749-BE8B-B876-DB9F581F6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EED09-90FD-84EC-5597-67DE03EF511A}"/>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5" name="Footer Placeholder 4">
            <a:extLst>
              <a:ext uri="{FF2B5EF4-FFF2-40B4-BE49-F238E27FC236}">
                <a16:creationId xmlns:a16="http://schemas.microsoft.com/office/drawing/2014/main" id="{2399CA7D-3AEF-0B41-690C-E2F8A2239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D0E14-79A0-1DD3-BF7F-6963E181A995}"/>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39921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4472-D2D9-C470-2A18-17F9625373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AAA88-C611-2B5D-EC0F-52C004C14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4E162A-CA18-62EA-29D5-437BCC71C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53C845-BBC0-2900-461F-7EBD6EFD0664}"/>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6" name="Footer Placeholder 5">
            <a:extLst>
              <a:ext uri="{FF2B5EF4-FFF2-40B4-BE49-F238E27FC236}">
                <a16:creationId xmlns:a16="http://schemas.microsoft.com/office/drawing/2014/main" id="{5BE27239-F586-BB93-2D62-BB9A08B93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14761D-FE5C-7FD1-959E-CAFB689C3C9B}"/>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215133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F138-DFE0-99C9-E4D9-F7C98046BC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CACBDD-3201-31EF-8559-A57924F77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514BAD-77AE-5B41-08F9-4137B553D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6CB862-6639-5098-7F48-1F20B52F3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37ABA-B5B0-1A84-99D8-90CCCF369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476FD0-8EEC-4CCC-2344-FAB5EAD3C7A2}"/>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8" name="Footer Placeholder 7">
            <a:extLst>
              <a:ext uri="{FF2B5EF4-FFF2-40B4-BE49-F238E27FC236}">
                <a16:creationId xmlns:a16="http://schemas.microsoft.com/office/drawing/2014/main" id="{67DACDD0-60DE-DAB2-B65B-62AF4F646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C09FFC-A412-FB2E-9235-6F2019495B1D}"/>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3812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2F7C-C24F-7625-CE2A-4E7A109658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1C1E67-B77C-72A3-262A-338AD9A99237}"/>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4" name="Footer Placeholder 3">
            <a:extLst>
              <a:ext uri="{FF2B5EF4-FFF2-40B4-BE49-F238E27FC236}">
                <a16:creationId xmlns:a16="http://schemas.microsoft.com/office/drawing/2014/main" id="{7CA8D16A-E6B1-3B34-432A-F75757FC69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3C6DB1-5D77-6D7A-6989-14CC43F790BF}"/>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81412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D8337-C9BC-632A-F143-96BBF44CF4FE}"/>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3" name="Footer Placeholder 2">
            <a:extLst>
              <a:ext uri="{FF2B5EF4-FFF2-40B4-BE49-F238E27FC236}">
                <a16:creationId xmlns:a16="http://schemas.microsoft.com/office/drawing/2014/main" id="{259526E8-7BA2-7B5D-AB1A-1536159654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01DFA1-350E-C16A-B5FB-4F5D047B895F}"/>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23453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4CE6-604C-80B6-652F-A3319DAFE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FDAC50-8B95-CE0B-AE1B-A208808B2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2F8807-E322-12CB-DFD8-4DF160E79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3EAD6-23C1-5FDF-024A-8477F1965FAA}"/>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6" name="Footer Placeholder 5">
            <a:extLst>
              <a:ext uri="{FF2B5EF4-FFF2-40B4-BE49-F238E27FC236}">
                <a16:creationId xmlns:a16="http://schemas.microsoft.com/office/drawing/2014/main" id="{A1B9B1AD-9C67-7494-0D88-68C39A7E12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18CD0-9767-B8F9-D963-8B0F6A17238D}"/>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422264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6184-C484-A241-63A8-9AA7B25D4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D43776-29EA-BE17-BFFA-D661201C9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9E85F9-E791-9CF9-93D0-3EC1C8206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8892B-1298-145A-8A13-B79026799785}"/>
              </a:ext>
            </a:extLst>
          </p:cNvPr>
          <p:cNvSpPr>
            <a:spLocks noGrp="1"/>
          </p:cNvSpPr>
          <p:nvPr>
            <p:ph type="dt" sz="half" idx="10"/>
          </p:nvPr>
        </p:nvSpPr>
        <p:spPr/>
        <p:txBody>
          <a:bodyPr/>
          <a:lstStyle/>
          <a:p>
            <a:fld id="{70D1722A-CF98-4A8B-807D-0F4A4F69BC21}" type="datetimeFigureOut">
              <a:rPr lang="en-IN" smtClean="0"/>
              <a:t>09-02-2024</a:t>
            </a:fld>
            <a:endParaRPr lang="en-IN"/>
          </a:p>
        </p:txBody>
      </p:sp>
      <p:sp>
        <p:nvSpPr>
          <p:cNvPr id="6" name="Footer Placeholder 5">
            <a:extLst>
              <a:ext uri="{FF2B5EF4-FFF2-40B4-BE49-F238E27FC236}">
                <a16:creationId xmlns:a16="http://schemas.microsoft.com/office/drawing/2014/main" id="{DE1C9195-611D-45B7-5692-6542C0E28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40515B-625E-2CA4-7612-B854A8F4FD5B}"/>
              </a:ext>
            </a:extLst>
          </p:cNvPr>
          <p:cNvSpPr>
            <a:spLocks noGrp="1"/>
          </p:cNvSpPr>
          <p:nvPr>
            <p:ph type="sldNum" sz="quarter" idx="12"/>
          </p:nvPr>
        </p:nvSpPr>
        <p:spPr/>
        <p:txBody>
          <a:bodyPr/>
          <a:lstStyle/>
          <a:p>
            <a:fld id="{D040E724-72B1-4D0B-B799-A1A3AC7D8649}" type="slidenum">
              <a:rPr lang="en-IN" smtClean="0"/>
              <a:t>‹#›</a:t>
            </a:fld>
            <a:endParaRPr lang="en-IN"/>
          </a:p>
        </p:txBody>
      </p:sp>
    </p:spTree>
    <p:extLst>
      <p:ext uri="{BB962C8B-B14F-4D97-AF65-F5344CB8AC3E}">
        <p14:creationId xmlns:p14="http://schemas.microsoft.com/office/powerpoint/2010/main" val="410638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0D666-AAE2-3A16-FF44-277E230BE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482C6F-1524-CF42-C2A8-F0B1C9253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A006FC-C584-3097-A8C4-EEC65E9CE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1722A-CF98-4A8B-807D-0F4A4F69BC21}" type="datetimeFigureOut">
              <a:rPr lang="en-IN" smtClean="0"/>
              <a:t>09-02-2024</a:t>
            </a:fld>
            <a:endParaRPr lang="en-IN"/>
          </a:p>
        </p:txBody>
      </p:sp>
      <p:sp>
        <p:nvSpPr>
          <p:cNvPr id="5" name="Footer Placeholder 4">
            <a:extLst>
              <a:ext uri="{FF2B5EF4-FFF2-40B4-BE49-F238E27FC236}">
                <a16:creationId xmlns:a16="http://schemas.microsoft.com/office/drawing/2014/main" id="{0D5D7122-EB2A-0D44-F66A-FECF848B2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6C970C-9A3C-60CB-94AE-18338EA8D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0E724-72B1-4D0B-B799-A1A3AC7D8649}" type="slidenum">
              <a:rPr lang="en-IN" smtClean="0"/>
              <a:t>‹#›</a:t>
            </a:fld>
            <a:endParaRPr lang="en-IN"/>
          </a:p>
        </p:txBody>
      </p:sp>
    </p:spTree>
    <p:extLst>
      <p:ext uri="{BB962C8B-B14F-4D97-AF65-F5344CB8AC3E}">
        <p14:creationId xmlns:p14="http://schemas.microsoft.com/office/powerpoint/2010/main" val="839890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DF61-2B42-BC5B-B33C-4FF116CF32FB}"/>
              </a:ext>
            </a:extLst>
          </p:cNvPr>
          <p:cNvSpPr>
            <a:spLocks noGrp="1"/>
          </p:cNvSpPr>
          <p:nvPr>
            <p:ph type="ctrTitle"/>
          </p:nvPr>
        </p:nvSpPr>
        <p:spPr>
          <a:xfrm>
            <a:off x="1524000" y="656199"/>
            <a:ext cx="9144000" cy="2387600"/>
          </a:xfrm>
        </p:spPr>
        <p:txBody>
          <a:bodyPr>
            <a:normAutofit/>
          </a:bodyPr>
          <a:lstStyle/>
          <a:p>
            <a:r>
              <a:rPr lang="en-IN" b="1" dirty="0">
                <a:solidFill>
                  <a:schemeClr val="accent1"/>
                </a:solidFill>
              </a:rPr>
              <a:t>CAPSTONE PROJECT </a:t>
            </a:r>
          </a:p>
        </p:txBody>
      </p:sp>
      <p:sp>
        <p:nvSpPr>
          <p:cNvPr id="3" name="Subtitle 2">
            <a:extLst>
              <a:ext uri="{FF2B5EF4-FFF2-40B4-BE49-F238E27FC236}">
                <a16:creationId xmlns:a16="http://schemas.microsoft.com/office/drawing/2014/main" id="{61D26BAA-F99C-8148-F2C9-2C6A4BD8F351}"/>
              </a:ext>
            </a:extLst>
          </p:cNvPr>
          <p:cNvSpPr>
            <a:spLocks noGrp="1"/>
          </p:cNvSpPr>
          <p:nvPr>
            <p:ph type="subTitle" idx="1"/>
          </p:nvPr>
        </p:nvSpPr>
        <p:spPr>
          <a:xfrm>
            <a:off x="1524000" y="3602038"/>
            <a:ext cx="9144000" cy="1014786"/>
          </a:xfrm>
        </p:spPr>
        <p:txBody>
          <a:bodyPr>
            <a:normAutofit/>
          </a:bodyPr>
          <a:lstStyle/>
          <a:p>
            <a:r>
              <a:rPr lang="en-IN" sz="3600" dirty="0"/>
              <a:t>HOTEL BOOKING ANALYSIS</a:t>
            </a:r>
          </a:p>
        </p:txBody>
      </p:sp>
      <p:sp>
        <p:nvSpPr>
          <p:cNvPr id="5" name="TextBox 4">
            <a:extLst>
              <a:ext uri="{FF2B5EF4-FFF2-40B4-BE49-F238E27FC236}">
                <a16:creationId xmlns:a16="http://schemas.microsoft.com/office/drawing/2014/main" id="{80EC0E40-D30A-01CE-7588-B3FB119B6068}"/>
              </a:ext>
            </a:extLst>
          </p:cNvPr>
          <p:cNvSpPr txBox="1"/>
          <p:nvPr/>
        </p:nvSpPr>
        <p:spPr>
          <a:xfrm>
            <a:off x="9135036" y="5638800"/>
            <a:ext cx="2805953" cy="369332"/>
          </a:xfrm>
          <a:prstGeom prst="rect">
            <a:avLst/>
          </a:prstGeom>
          <a:noFill/>
        </p:spPr>
        <p:txBody>
          <a:bodyPr wrap="square" rtlCol="0">
            <a:spAutoFit/>
          </a:bodyPr>
          <a:lstStyle/>
          <a:p>
            <a:pPr algn="ctr"/>
            <a:r>
              <a:rPr lang="en-IN" dirty="0">
                <a:solidFill>
                  <a:schemeClr val="accent1"/>
                </a:solidFill>
              </a:rPr>
              <a:t>AKHILA.V</a:t>
            </a:r>
          </a:p>
        </p:txBody>
      </p:sp>
    </p:spTree>
    <p:extLst>
      <p:ext uri="{BB962C8B-B14F-4D97-AF65-F5344CB8AC3E}">
        <p14:creationId xmlns:p14="http://schemas.microsoft.com/office/powerpoint/2010/main" val="92512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3CE29E-DE00-4134-C6CA-E5B47CF27FBB}"/>
              </a:ext>
            </a:extLst>
          </p:cNvPr>
          <p:cNvPicPr>
            <a:picLocks noChangeAspect="1"/>
          </p:cNvPicPr>
          <p:nvPr/>
        </p:nvPicPr>
        <p:blipFill>
          <a:blip r:embed="rId2"/>
          <a:stretch>
            <a:fillRect/>
          </a:stretch>
        </p:blipFill>
        <p:spPr>
          <a:xfrm>
            <a:off x="865283" y="233012"/>
            <a:ext cx="10021168" cy="5646909"/>
          </a:xfrm>
          <a:prstGeom prst="rect">
            <a:avLst/>
          </a:prstGeom>
        </p:spPr>
      </p:pic>
    </p:spTree>
    <p:extLst>
      <p:ext uri="{BB962C8B-B14F-4D97-AF65-F5344CB8AC3E}">
        <p14:creationId xmlns:p14="http://schemas.microsoft.com/office/powerpoint/2010/main" val="126176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03729-2B19-1C75-8B2D-879E01861487}"/>
              </a:ext>
            </a:extLst>
          </p:cNvPr>
          <p:cNvSpPr txBox="1"/>
          <p:nvPr/>
        </p:nvSpPr>
        <p:spPr>
          <a:xfrm>
            <a:off x="143933" y="194733"/>
            <a:ext cx="11938000" cy="5684954"/>
          </a:xfrm>
          <a:prstGeom prst="rect">
            <a:avLst/>
          </a:prstGeom>
          <a:noFill/>
        </p:spPr>
        <p:txBody>
          <a:bodyPr wrap="square" rtlCol="0">
            <a:spAutoFit/>
          </a:bodyPr>
          <a:lstStyle/>
          <a:p>
            <a:pPr marL="457200" algn="just">
              <a:lnSpc>
                <a:spcPct val="107000"/>
              </a:lnSpc>
            </a:pPr>
            <a:r>
              <a:rPr lang="en-IN"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Insights derived from the conclusions:</a:t>
            </a:r>
            <a:endParaRPr lang="en-IN"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 Booking Trends Over the Years: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 gradual increase in the total number of bookings and cancellations occurred from 2015 to 2017.</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The average lead time remained consistent at 104 days.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2. Stays in Weekend Nights and Weekday Nights: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City hotels had more weekday and weekend stays compared to resort hotels.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3. Booking Conversion Rate Over Time:</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The highest conversion rate was in 2017, indicating improved booking outcomes.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4. ADR and Special Requests: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"Transient" guests had a stronger correlation with special requests compared to other customer types.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5. Parking Requirements by Hotel Type:</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City hotels had higher parking space requirements than resort hotels.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6. Special Requests by Hotel and Customer Type:</a:t>
            </a:r>
          </a:p>
          <a:p>
            <a:pPr marL="457200" algn="just">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"Transient" guests in city hotels had the highest number of special requests.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7. Meal Plans and ADR:</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Bookings with meal plan "BB" had the highest total, followed by "HB" and "SC."</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8. Meal Plan Distribution Across Booking Channels: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"BB" meal plan with "TA/TO" channel had the highest total bookings.</a:t>
            </a:r>
          </a:p>
          <a:p>
            <a:pPr marL="457200" algn="just">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381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5113A-89A8-9878-8896-EFA684096D8A}"/>
              </a:ext>
            </a:extLst>
          </p:cNvPr>
          <p:cNvSpPr txBox="1"/>
          <p:nvPr/>
        </p:nvSpPr>
        <p:spPr>
          <a:xfrm>
            <a:off x="228600" y="177800"/>
            <a:ext cx="11633200" cy="6209777"/>
          </a:xfrm>
          <a:prstGeom prst="rect">
            <a:avLst/>
          </a:prstGeom>
          <a:noFill/>
        </p:spPr>
        <p:txBody>
          <a:bodyPr wrap="square" rtlCol="0">
            <a:spAutoFit/>
          </a:bodyPr>
          <a:lstStyle/>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11. Guest Retention:</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The percentage of repeated guests had variations over time for both city and resort hotels.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12. Booking History Impact on Cancellation:</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The "TA/TO" channel had the highest count of previous cancellations.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13. Reserved and Assigned Room Types: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Room type "A" was the most common choice, with room type "P" being the least common.</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14. Booking Changes and Cancellations: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City hotels had more booking changes and canceled bookings compared to resort hotels.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15. Room Type Preferences by Customer Type:</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"Transient" and "Transient-Party" guests preferred room type "A."</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16. Consistency in Room Type Preferences: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Room type preferences were most consistent on 2015-06-17 and 2015-06-29, with the least consistency on 2015-04-25.</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17. Reservation Status Overview:</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The dataset reflects the numbers of cancelled, checked-out, and no-show bookings on specific dates.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18. Trends in Reservation Status Dates: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July was the busiest month for check-outs, and January had the highest number of cancellations.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19. Reservation Status by Customer Type:</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"Transient" guests were associated with a higher number of cancellations compared to other customer types.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20. ADR and Reservation Status: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 Cancelled bookings had a slightly higher ADR than check-out and no-show bookings.</a:t>
            </a:r>
          </a:p>
          <a:p>
            <a:pPr marL="457200" algn="just">
              <a:lnSpc>
                <a:spcPct val="107000"/>
              </a:lnSpc>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These insights provide a comprehensive view of the hotel booking analysis project and can guide decision-making to enhance guest experiences and hotel operations.</a:t>
            </a:r>
          </a:p>
        </p:txBody>
      </p:sp>
    </p:spTree>
    <p:extLst>
      <p:ext uri="{BB962C8B-B14F-4D97-AF65-F5344CB8AC3E}">
        <p14:creationId xmlns:p14="http://schemas.microsoft.com/office/powerpoint/2010/main" val="428798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5AD69-DFE6-0144-34D3-4D333B6C93D2}"/>
              </a:ext>
            </a:extLst>
          </p:cNvPr>
          <p:cNvSpPr txBox="1"/>
          <p:nvPr/>
        </p:nvSpPr>
        <p:spPr>
          <a:xfrm>
            <a:off x="635000" y="821267"/>
            <a:ext cx="8956939" cy="923330"/>
          </a:xfrm>
          <a:prstGeom prst="rect">
            <a:avLst/>
          </a:prstGeom>
          <a:noFill/>
        </p:spPr>
        <p:txBody>
          <a:bodyPr wrap="none" rtlCol="0">
            <a:spAutoFit/>
          </a:bodyPr>
          <a:lstStyle/>
          <a:p>
            <a:r>
              <a:rPr lang="en-US" dirty="0"/>
              <a:t>Please see the document below for a much more detailed analysis and report that I prepared.</a:t>
            </a:r>
          </a:p>
          <a:p>
            <a:endParaRPr lang="en-US" dirty="0"/>
          </a:p>
          <a:p>
            <a:endParaRPr lang="en-US" dirty="0"/>
          </a:p>
        </p:txBody>
      </p:sp>
      <p:graphicFrame>
        <p:nvGraphicFramePr>
          <p:cNvPr id="3" name="Object 2">
            <a:extLst>
              <a:ext uri="{FF2B5EF4-FFF2-40B4-BE49-F238E27FC236}">
                <a16:creationId xmlns:a16="http://schemas.microsoft.com/office/drawing/2014/main" id="{324EBC6B-77E9-5CBE-F91B-876253DFF6C9}"/>
              </a:ext>
            </a:extLst>
          </p:cNvPr>
          <p:cNvGraphicFramePr>
            <a:graphicFrameLocks noChangeAspect="1"/>
          </p:cNvGraphicFramePr>
          <p:nvPr>
            <p:extLst>
              <p:ext uri="{D42A27DB-BD31-4B8C-83A1-F6EECF244321}">
                <p14:modId xmlns:p14="http://schemas.microsoft.com/office/powerpoint/2010/main" val="20502333"/>
              </p:ext>
            </p:extLst>
          </p:nvPr>
        </p:nvGraphicFramePr>
        <p:xfrm>
          <a:off x="2607733" y="2108200"/>
          <a:ext cx="3712105" cy="1168400"/>
        </p:xfrm>
        <a:graphic>
          <a:graphicData uri="http://schemas.openxmlformats.org/presentationml/2006/ole">
            <mc:AlternateContent xmlns:mc="http://schemas.openxmlformats.org/markup-compatibility/2006">
              <mc:Choice xmlns:v="urn:schemas-microsoft-com:vml" Requires="v">
                <p:oleObj name="Packager Shell Object" showAsIcon="1" r:id="rId2" imgW="1464120" imgH="439560" progId="Package">
                  <p:embed/>
                </p:oleObj>
              </mc:Choice>
              <mc:Fallback>
                <p:oleObj name="Packager Shell Object" showAsIcon="1" r:id="rId2" imgW="1464120" imgH="439560" progId="Package">
                  <p:embed/>
                  <p:pic>
                    <p:nvPicPr>
                      <p:cNvPr id="3" name="Object 2">
                        <a:extLst>
                          <a:ext uri="{FF2B5EF4-FFF2-40B4-BE49-F238E27FC236}">
                            <a16:creationId xmlns:a16="http://schemas.microsoft.com/office/drawing/2014/main" id="{324EBC6B-77E9-5CBE-F91B-876253DFF6C9}"/>
                          </a:ext>
                        </a:extLst>
                      </p:cNvPr>
                      <p:cNvPicPr/>
                      <p:nvPr/>
                    </p:nvPicPr>
                    <p:blipFill>
                      <a:blip r:embed="rId3"/>
                      <a:stretch>
                        <a:fillRect/>
                      </a:stretch>
                    </p:blipFill>
                    <p:spPr>
                      <a:xfrm>
                        <a:off x="2607733" y="2108200"/>
                        <a:ext cx="3712105" cy="1168400"/>
                      </a:xfrm>
                      <a:prstGeom prst="rect">
                        <a:avLst/>
                      </a:prstGeom>
                    </p:spPr>
                  </p:pic>
                </p:oleObj>
              </mc:Fallback>
            </mc:AlternateContent>
          </a:graphicData>
        </a:graphic>
      </p:graphicFrame>
    </p:spTree>
    <p:extLst>
      <p:ext uri="{BB962C8B-B14F-4D97-AF65-F5344CB8AC3E}">
        <p14:creationId xmlns:p14="http://schemas.microsoft.com/office/powerpoint/2010/main" val="39757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5FCF9-872C-DD51-EAA1-9DEE43C37031}"/>
              </a:ext>
            </a:extLst>
          </p:cNvPr>
          <p:cNvSpPr txBox="1"/>
          <p:nvPr/>
        </p:nvSpPr>
        <p:spPr>
          <a:xfrm>
            <a:off x="491066" y="2321636"/>
            <a:ext cx="10905067" cy="1015663"/>
          </a:xfrm>
          <a:prstGeom prst="rect">
            <a:avLst/>
          </a:prstGeom>
          <a:noFill/>
        </p:spPr>
        <p:txBody>
          <a:bodyPr wrap="square" rtlCol="0" anchor="ctr">
            <a:spAutoFit/>
          </a:bodyPr>
          <a:lstStyle/>
          <a:p>
            <a:pPr algn="ctr"/>
            <a:r>
              <a:rPr lang="en-IN" sz="6000" b="1" i="1" dirty="0">
                <a:solidFill>
                  <a:schemeClr val="accent1"/>
                </a:solidFill>
              </a:rPr>
              <a:t>THANK YOU</a:t>
            </a:r>
          </a:p>
        </p:txBody>
      </p:sp>
    </p:spTree>
    <p:extLst>
      <p:ext uri="{BB962C8B-B14F-4D97-AF65-F5344CB8AC3E}">
        <p14:creationId xmlns:p14="http://schemas.microsoft.com/office/powerpoint/2010/main" val="196700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98B4-1315-EE33-05B4-57D436BF01BC}"/>
              </a:ext>
            </a:extLst>
          </p:cNvPr>
          <p:cNvSpPr>
            <a:spLocks noGrp="1"/>
          </p:cNvSpPr>
          <p:nvPr>
            <p:ph type="title"/>
          </p:nvPr>
        </p:nvSpPr>
        <p:spPr/>
        <p:txBody>
          <a:bodyPr/>
          <a:lstStyle/>
          <a:p>
            <a:r>
              <a:rPr lang="en-IN" b="1" dirty="0">
                <a:solidFill>
                  <a:schemeClr val="accent1"/>
                </a:solidFill>
              </a:rPr>
              <a:t>Objective</a:t>
            </a:r>
          </a:p>
        </p:txBody>
      </p:sp>
      <p:sp>
        <p:nvSpPr>
          <p:cNvPr id="3" name="Content Placeholder 2">
            <a:extLst>
              <a:ext uri="{FF2B5EF4-FFF2-40B4-BE49-F238E27FC236}">
                <a16:creationId xmlns:a16="http://schemas.microsoft.com/office/drawing/2014/main" id="{C4A7B19B-9DAF-EA38-173E-96565C9EC60C}"/>
              </a:ext>
            </a:extLst>
          </p:cNvPr>
          <p:cNvSpPr>
            <a:spLocks noGrp="1"/>
          </p:cNvSpPr>
          <p:nvPr>
            <p:ph idx="1"/>
          </p:nvPr>
        </p:nvSpPr>
        <p:spPr/>
        <p:txBody>
          <a:bodyPr anchor="ct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objective of this project is to analyse booking patterns, guest preferences, and factors influencing cancellations in the hotel industry. Using SQL and Excel, we will identify trends in booking sources, revenue, and other key metrics. Additionally, we aim to develop a Power BI dashboard for tracking booking trends and optimizing hotel operations.</a:t>
            </a:r>
          </a:p>
          <a:p>
            <a:endParaRPr lang="en-IN" dirty="0"/>
          </a:p>
        </p:txBody>
      </p:sp>
    </p:spTree>
    <p:extLst>
      <p:ext uri="{BB962C8B-B14F-4D97-AF65-F5344CB8AC3E}">
        <p14:creationId xmlns:p14="http://schemas.microsoft.com/office/powerpoint/2010/main" val="42047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7C3F-D893-630C-AFB2-4B3D387A3EAC}"/>
              </a:ext>
            </a:extLst>
          </p:cNvPr>
          <p:cNvSpPr>
            <a:spLocks noGrp="1"/>
          </p:cNvSpPr>
          <p:nvPr>
            <p:ph type="ctrTitle"/>
          </p:nvPr>
        </p:nvSpPr>
        <p:spPr/>
        <p:txBody>
          <a:bodyPr/>
          <a:lstStyle/>
          <a:p>
            <a:r>
              <a:rPr lang="en-IN" dirty="0"/>
              <a:t>Dashboard </a:t>
            </a:r>
          </a:p>
        </p:txBody>
      </p:sp>
      <p:sp>
        <p:nvSpPr>
          <p:cNvPr id="3" name="Subtitle 2">
            <a:extLst>
              <a:ext uri="{FF2B5EF4-FFF2-40B4-BE49-F238E27FC236}">
                <a16:creationId xmlns:a16="http://schemas.microsoft.com/office/drawing/2014/main" id="{7EBE7B97-13B0-5B9F-8BEE-FCFE6F33F099}"/>
              </a:ext>
            </a:extLst>
          </p:cNvPr>
          <p:cNvSpPr>
            <a:spLocks noGrp="1"/>
          </p:cNvSpPr>
          <p:nvPr>
            <p:ph type="subTitle" idx="1"/>
          </p:nvPr>
        </p:nvSpPr>
        <p:spPr/>
        <p:txBody>
          <a:bodyPr/>
          <a:lstStyle/>
          <a:p>
            <a:r>
              <a:rPr lang="en-IN" dirty="0"/>
              <a:t>Visualization</a:t>
            </a:r>
          </a:p>
        </p:txBody>
      </p:sp>
    </p:spTree>
    <p:extLst>
      <p:ext uri="{BB962C8B-B14F-4D97-AF65-F5344CB8AC3E}">
        <p14:creationId xmlns:p14="http://schemas.microsoft.com/office/powerpoint/2010/main" val="58580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598F8-E672-6DAC-81D0-7626D602AC8E}"/>
              </a:ext>
            </a:extLst>
          </p:cNvPr>
          <p:cNvSpPr>
            <a:spLocks noGrp="1"/>
          </p:cNvSpPr>
          <p:nvPr>
            <p:ph idx="1"/>
          </p:nvPr>
        </p:nvSpPr>
        <p:spPr>
          <a:xfrm>
            <a:off x="838200" y="277906"/>
            <a:ext cx="10515600" cy="6185647"/>
          </a:xfrm>
        </p:spPr>
        <p:txBody>
          <a:bodyPr/>
          <a:lstStyle/>
          <a:p>
            <a:pPr marL="0" indent="0" algn="ctr">
              <a:buNone/>
            </a:pPr>
            <a:r>
              <a:rPr lang="en-IN" b="1" dirty="0"/>
              <a:t>Home Page</a:t>
            </a:r>
          </a:p>
        </p:txBody>
      </p:sp>
      <p:pic>
        <p:nvPicPr>
          <p:cNvPr id="4" name="Picture 3">
            <a:extLst>
              <a:ext uri="{FF2B5EF4-FFF2-40B4-BE49-F238E27FC236}">
                <a16:creationId xmlns:a16="http://schemas.microsoft.com/office/drawing/2014/main" id="{891FE403-357D-A3EA-B170-124E5A83916B}"/>
              </a:ext>
            </a:extLst>
          </p:cNvPr>
          <p:cNvPicPr>
            <a:picLocks noChangeAspect="1"/>
          </p:cNvPicPr>
          <p:nvPr/>
        </p:nvPicPr>
        <p:blipFill>
          <a:blip r:embed="rId2"/>
          <a:stretch>
            <a:fillRect/>
          </a:stretch>
        </p:blipFill>
        <p:spPr>
          <a:xfrm>
            <a:off x="1739153" y="757517"/>
            <a:ext cx="8211671" cy="5342965"/>
          </a:xfrm>
          <a:prstGeom prst="rect">
            <a:avLst/>
          </a:prstGeom>
        </p:spPr>
      </p:pic>
    </p:spTree>
    <p:extLst>
      <p:ext uri="{BB962C8B-B14F-4D97-AF65-F5344CB8AC3E}">
        <p14:creationId xmlns:p14="http://schemas.microsoft.com/office/powerpoint/2010/main" val="406272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6DAB5-4D4F-CC6F-8B26-983B90126C93}"/>
              </a:ext>
            </a:extLst>
          </p:cNvPr>
          <p:cNvPicPr>
            <a:picLocks noChangeAspect="1"/>
          </p:cNvPicPr>
          <p:nvPr/>
        </p:nvPicPr>
        <p:blipFill>
          <a:blip r:embed="rId2"/>
          <a:stretch>
            <a:fillRect/>
          </a:stretch>
        </p:blipFill>
        <p:spPr>
          <a:xfrm>
            <a:off x="1096847" y="491668"/>
            <a:ext cx="9998306" cy="5654530"/>
          </a:xfrm>
          <a:prstGeom prst="rect">
            <a:avLst/>
          </a:prstGeom>
        </p:spPr>
      </p:pic>
    </p:spTree>
    <p:extLst>
      <p:ext uri="{BB962C8B-B14F-4D97-AF65-F5344CB8AC3E}">
        <p14:creationId xmlns:p14="http://schemas.microsoft.com/office/powerpoint/2010/main" val="229272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D4E3E-E43C-1865-FCCA-F8EC0246A47C}"/>
              </a:ext>
            </a:extLst>
          </p:cNvPr>
          <p:cNvPicPr>
            <a:picLocks noChangeAspect="1"/>
          </p:cNvPicPr>
          <p:nvPr/>
        </p:nvPicPr>
        <p:blipFill>
          <a:blip r:embed="rId2"/>
          <a:stretch>
            <a:fillRect/>
          </a:stretch>
        </p:blipFill>
        <p:spPr>
          <a:xfrm>
            <a:off x="916502" y="388376"/>
            <a:ext cx="10104996" cy="5624047"/>
          </a:xfrm>
          <a:prstGeom prst="rect">
            <a:avLst/>
          </a:prstGeom>
        </p:spPr>
      </p:pic>
    </p:spTree>
    <p:extLst>
      <p:ext uri="{BB962C8B-B14F-4D97-AF65-F5344CB8AC3E}">
        <p14:creationId xmlns:p14="http://schemas.microsoft.com/office/powerpoint/2010/main" val="240398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F56B65-041A-16A8-CB63-EBAF7CDBE933}"/>
              </a:ext>
            </a:extLst>
          </p:cNvPr>
          <p:cNvPicPr>
            <a:picLocks noChangeAspect="1"/>
          </p:cNvPicPr>
          <p:nvPr/>
        </p:nvPicPr>
        <p:blipFill>
          <a:blip r:embed="rId2"/>
          <a:stretch>
            <a:fillRect/>
          </a:stretch>
        </p:blipFill>
        <p:spPr>
          <a:xfrm>
            <a:off x="928785" y="357893"/>
            <a:ext cx="9944962" cy="5685013"/>
          </a:xfrm>
          <a:prstGeom prst="rect">
            <a:avLst/>
          </a:prstGeom>
        </p:spPr>
      </p:pic>
    </p:spTree>
    <p:extLst>
      <p:ext uri="{BB962C8B-B14F-4D97-AF65-F5344CB8AC3E}">
        <p14:creationId xmlns:p14="http://schemas.microsoft.com/office/powerpoint/2010/main" val="289934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14D3C4-A9FE-9DFA-FB1B-74A5A7D25720}"/>
              </a:ext>
            </a:extLst>
          </p:cNvPr>
          <p:cNvPicPr>
            <a:picLocks noChangeAspect="1"/>
          </p:cNvPicPr>
          <p:nvPr/>
        </p:nvPicPr>
        <p:blipFill>
          <a:blip r:embed="rId2"/>
          <a:stretch>
            <a:fillRect/>
          </a:stretch>
        </p:blipFill>
        <p:spPr>
          <a:xfrm>
            <a:off x="996945" y="335457"/>
            <a:ext cx="9876376" cy="5662151"/>
          </a:xfrm>
          <a:prstGeom prst="rect">
            <a:avLst/>
          </a:prstGeom>
        </p:spPr>
      </p:pic>
    </p:spTree>
    <p:extLst>
      <p:ext uri="{BB962C8B-B14F-4D97-AF65-F5344CB8AC3E}">
        <p14:creationId xmlns:p14="http://schemas.microsoft.com/office/powerpoint/2010/main" val="403912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55FE2C-B3B2-CF3C-464F-F274DEBFC4FE}"/>
              </a:ext>
            </a:extLst>
          </p:cNvPr>
          <p:cNvPicPr>
            <a:picLocks noChangeAspect="1"/>
          </p:cNvPicPr>
          <p:nvPr/>
        </p:nvPicPr>
        <p:blipFill>
          <a:blip r:embed="rId2"/>
          <a:stretch>
            <a:fillRect/>
          </a:stretch>
        </p:blipFill>
        <p:spPr>
          <a:xfrm>
            <a:off x="941483" y="296935"/>
            <a:ext cx="10021168" cy="5654530"/>
          </a:xfrm>
          <a:prstGeom prst="rect">
            <a:avLst/>
          </a:prstGeom>
        </p:spPr>
      </p:pic>
    </p:spTree>
    <p:extLst>
      <p:ext uri="{BB962C8B-B14F-4D97-AF65-F5344CB8AC3E}">
        <p14:creationId xmlns:p14="http://schemas.microsoft.com/office/powerpoint/2010/main" val="261413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620</Words>
  <Application>Microsoft Office PowerPoint</Application>
  <PresentationFormat>Widescreen</PresentationFormat>
  <Paragraphs>67</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Package</vt:lpstr>
      <vt:lpstr>CAPSTONE PROJECT </vt:lpstr>
      <vt:lpstr>Objective</vt:lpstr>
      <vt:lpstr>Dashboard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919398079044</dc:creator>
  <cp:lastModifiedBy>919398079044</cp:lastModifiedBy>
  <cp:revision>1</cp:revision>
  <dcterms:created xsi:type="dcterms:W3CDTF">2024-02-09T06:15:58Z</dcterms:created>
  <dcterms:modified xsi:type="dcterms:W3CDTF">2024-02-09T06:18:34Z</dcterms:modified>
</cp:coreProperties>
</file>