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a V" userId="7961c75830cbef00" providerId="LiveId" clId="{76D112A6-2EE9-4009-8653-9C9FEEC1CF30}"/>
    <pc:docChg chg="custSel addSld modSld sldOrd">
      <pc:chgData name="akhila V" userId="7961c75830cbef00" providerId="LiveId" clId="{76D112A6-2EE9-4009-8653-9C9FEEC1CF30}" dt="2023-10-27T15:39:49.700" v="81" actId="255"/>
      <pc:docMkLst>
        <pc:docMk/>
      </pc:docMkLst>
      <pc:sldChg chg="delSp modSp new mod ord">
        <pc:chgData name="akhila V" userId="7961c75830cbef00" providerId="LiveId" clId="{76D112A6-2EE9-4009-8653-9C9FEEC1CF30}" dt="2023-10-27T15:37:26.878" v="50"/>
        <pc:sldMkLst>
          <pc:docMk/>
          <pc:sldMk cId="2296897651" sldId="257"/>
        </pc:sldMkLst>
        <pc:spChg chg="mod">
          <ac:chgData name="akhila V" userId="7961c75830cbef00" providerId="LiveId" clId="{76D112A6-2EE9-4009-8653-9C9FEEC1CF30}" dt="2023-10-27T15:37:22.424" v="48" actId="113"/>
          <ac:spMkLst>
            <pc:docMk/>
            <pc:sldMk cId="2296897651" sldId="257"/>
            <ac:spMk id="2" creationId="{0A5292C5-B86C-E180-9766-FC8E24D4EF0A}"/>
          </ac:spMkLst>
        </pc:spChg>
        <pc:spChg chg="del">
          <ac:chgData name="akhila V" userId="7961c75830cbef00" providerId="LiveId" clId="{76D112A6-2EE9-4009-8653-9C9FEEC1CF30}" dt="2023-10-27T15:36:46.218" v="1" actId="21"/>
          <ac:spMkLst>
            <pc:docMk/>
            <pc:sldMk cId="2296897651" sldId="257"/>
            <ac:spMk id="3" creationId="{C61A8D0C-F02F-E192-33FB-A70325D05C7F}"/>
          </ac:spMkLst>
        </pc:spChg>
      </pc:sldChg>
      <pc:sldChg chg="delSp modSp new mod">
        <pc:chgData name="akhila V" userId="7961c75830cbef00" providerId="LiveId" clId="{76D112A6-2EE9-4009-8653-9C9FEEC1CF30}" dt="2023-10-27T15:39:49.700" v="81" actId="255"/>
        <pc:sldMkLst>
          <pc:docMk/>
          <pc:sldMk cId="4034681451" sldId="258"/>
        </pc:sldMkLst>
        <pc:spChg chg="del">
          <ac:chgData name="akhila V" userId="7961c75830cbef00" providerId="LiveId" clId="{76D112A6-2EE9-4009-8653-9C9FEEC1CF30}" dt="2023-10-27T15:37:36.923" v="52" actId="21"/>
          <ac:spMkLst>
            <pc:docMk/>
            <pc:sldMk cId="4034681451" sldId="258"/>
            <ac:spMk id="2" creationId="{EAF8F111-5D21-8841-E6B2-3BC1F4DEBEC2}"/>
          </ac:spMkLst>
        </pc:spChg>
        <pc:spChg chg="mod">
          <ac:chgData name="akhila V" userId="7961c75830cbef00" providerId="LiveId" clId="{76D112A6-2EE9-4009-8653-9C9FEEC1CF30}" dt="2023-10-27T15:39:49.700" v="81" actId="255"/>
          <ac:spMkLst>
            <pc:docMk/>
            <pc:sldMk cId="4034681451" sldId="258"/>
            <ac:spMk id="3" creationId="{BD065828-2A2E-18B0-C223-C6A29CDD37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296E-3CD2-F07E-596E-FC10E775E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0AF294-E6F5-4DC6-E6DA-ABDC09979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501AEA-8AFD-1C7C-9614-FB13C3CA1D40}"/>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5" name="Footer Placeholder 4">
            <a:extLst>
              <a:ext uri="{FF2B5EF4-FFF2-40B4-BE49-F238E27FC236}">
                <a16:creationId xmlns:a16="http://schemas.microsoft.com/office/drawing/2014/main" id="{530145A3-7D4E-FFA6-DF9C-EC2A0FFC6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D743E-6ACA-5B9F-EA6D-84A3ABB94C93}"/>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387505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5DE0-BB9F-80D6-4601-46642C1650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01C1C-7F92-6567-790A-8599A1BA54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8F651-B9B2-BB2E-EC5D-D6225BDDC2C0}"/>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5" name="Footer Placeholder 4">
            <a:extLst>
              <a:ext uri="{FF2B5EF4-FFF2-40B4-BE49-F238E27FC236}">
                <a16:creationId xmlns:a16="http://schemas.microsoft.com/office/drawing/2014/main" id="{8E85F79E-2266-E657-906A-03DAE4261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10D1D-0989-D597-CE4D-6E03EEA65627}"/>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82882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2C941-38FA-9576-B495-6F5465EE5C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0E576-0D3E-AC35-BD61-4E1DEA659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5564B-8D86-273C-50DF-04C671899A8C}"/>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5" name="Footer Placeholder 4">
            <a:extLst>
              <a:ext uri="{FF2B5EF4-FFF2-40B4-BE49-F238E27FC236}">
                <a16:creationId xmlns:a16="http://schemas.microsoft.com/office/drawing/2014/main" id="{54EF4C7D-4776-D257-4E85-39F1085A5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00A07-2985-39C1-050B-1EF5C1359C95}"/>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79353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B448-0E2B-3A01-48AD-B8606BAE0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63205-6377-A75A-6FEC-F156C1F2C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C432D-0511-D567-D16D-6EC56B80CA79}"/>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5" name="Footer Placeholder 4">
            <a:extLst>
              <a:ext uri="{FF2B5EF4-FFF2-40B4-BE49-F238E27FC236}">
                <a16:creationId xmlns:a16="http://schemas.microsoft.com/office/drawing/2014/main" id="{CFFC8CD8-18B4-3253-68AA-94F26E26C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84C8E-E4A6-129B-B92D-B8937C71D5BD}"/>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271891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69FE-181A-832A-B7D8-3DDBCBE51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888532-03B3-FBC1-B237-D16C46A80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C37CA0-64CB-3A02-FB2E-45119CBCA3B4}"/>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5" name="Footer Placeholder 4">
            <a:extLst>
              <a:ext uri="{FF2B5EF4-FFF2-40B4-BE49-F238E27FC236}">
                <a16:creationId xmlns:a16="http://schemas.microsoft.com/office/drawing/2014/main" id="{35D7F3E5-A0B8-8BAA-46E8-41A0647D7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CCD8C-BCC2-CA51-56B6-AF53D788BB2A}"/>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41710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43E5-D665-386D-5C37-0A6F72B0B8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E9CFBB-A6CA-A55B-02E0-564F8437F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FC888B-C89B-DE52-3DD5-F00E11FEBB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825EC1-2E31-3392-451F-CE3CD52D8F8C}"/>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6" name="Footer Placeholder 5">
            <a:extLst>
              <a:ext uri="{FF2B5EF4-FFF2-40B4-BE49-F238E27FC236}">
                <a16:creationId xmlns:a16="http://schemas.microsoft.com/office/drawing/2014/main" id="{1AEDABDB-5DFF-D383-D2CD-C28E840334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B1D933-D041-4597-F379-8266C7C0DEDD}"/>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347430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32C-60DA-033A-92E3-224342B134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432402-844F-DA43-A740-32FBEA5AB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D0EE3-4360-7914-03A3-D0D26147DB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7EAD4D-BD90-439E-6909-9332D2E9B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529320-D8B5-6F67-1252-DE66A8971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7F5520-AD77-531B-D38C-729FAC3DC76F}"/>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8" name="Footer Placeholder 7">
            <a:extLst>
              <a:ext uri="{FF2B5EF4-FFF2-40B4-BE49-F238E27FC236}">
                <a16:creationId xmlns:a16="http://schemas.microsoft.com/office/drawing/2014/main" id="{44E9E5DC-3D29-E98C-2125-953F33FB9A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1DF14F-C0EE-48F6-8A2A-A9D8FBFB049D}"/>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347543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2223-F6F2-60F1-3503-174DD2B800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D85827-18ED-833C-98DD-4DFA7CAAE16D}"/>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4" name="Footer Placeholder 3">
            <a:extLst>
              <a:ext uri="{FF2B5EF4-FFF2-40B4-BE49-F238E27FC236}">
                <a16:creationId xmlns:a16="http://schemas.microsoft.com/office/drawing/2014/main" id="{479D5034-D3EA-AB3E-DFAE-5739B06D5A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C55412-CD1E-E692-0C02-280600F1BFB2}"/>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91950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C4FF9-CF98-B923-36B1-C514C522DCEF}"/>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3" name="Footer Placeholder 2">
            <a:extLst>
              <a:ext uri="{FF2B5EF4-FFF2-40B4-BE49-F238E27FC236}">
                <a16:creationId xmlns:a16="http://schemas.microsoft.com/office/drawing/2014/main" id="{20082177-CB4F-DFBD-E776-CBFD8BF22A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D2AAE0-3934-51D7-6F25-602B1EBD22A0}"/>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82966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E4F3-F848-31B9-C2D8-6972F09DF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ACA92E-D92A-A3D9-70BD-E6104AFC3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5F9E78-0498-4142-5C5E-6B000FA60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0B3DA-EDC9-4550-97DD-E0EAB4306C3C}"/>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6" name="Footer Placeholder 5">
            <a:extLst>
              <a:ext uri="{FF2B5EF4-FFF2-40B4-BE49-F238E27FC236}">
                <a16:creationId xmlns:a16="http://schemas.microsoft.com/office/drawing/2014/main" id="{EACC11E7-611F-4989-E658-41F1C7EE7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061D7-0285-DACE-39B6-0DDC1DF99E28}"/>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191956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FE50-45E9-626E-FFC0-66F159BBC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A20715-7219-BC2D-1560-2F7EC5891D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5F82F0-B654-0120-3E0C-CD62101D9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6587B-B317-0BC5-3F19-E0392036B369}"/>
              </a:ext>
            </a:extLst>
          </p:cNvPr>
          <p:cNvSpPr>
            <a:spLocks noGrp="1"/>
          </p:cNvSpPr>
          <p:nvPr>
            <p:ph type="dt" sz="half" idx="10"/>
          </p:nvPr>
        </p:nvSpPr>
        <p:spPr/>
        <p:txBody>
          <a:bodyPr/>
          <a:lstStyle/>
          <a:p>
            <a:fld id="{E3430054-3E81-429F-9DFC-43199A5F1B12}" type="datetimeFigureOut">
              <a:rPr lang="en-IN" smtClean="0"/>
              <a:t>27-10-2023</a:t>
            </a:fld>
            <a:endParaRPr lang="en-IN"/>
          </a:p>
        </p:txBody>
      </p:sp>
      <p:sp>
        <p:nvSpPr>
          <p:cNvPr id="6" name="Footer Placeholder 5">
            <a:extLst>
              <a:ext uri="{FF2B5EF4-FFF2-40B4-BE49-F238E27FC236}">
                <a16:creationId xmlns:a16="http://schemas.microsoft.com/office/drawing/2014/main" id="{FA9F2B73-83F8-E272-EE22-8837631B3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2B420-09D4-2CCF-B7BD-C88B233FB468}"/>
              </a:ext>
            </a:extLst>
          </p:cNvPr>
          <p:cNvSpPr>
            <a:spLocks noGrp="1"/>
          </p:cNvSpPr>
          <p:nvPr>
            <p:ph type="sldNum" sz="quarter" idx="12"/>
          </p:nvPr>
        </p:nvSpPr>
        <p:spPr/>
        <p:txBody>
          <a:bodyPr/>
          <a:lstStyle/>
          <a:p>
            <a:fld id="{E74884EB-7295-4C34-80AE-1EC52D8C3F34}" type="slidenum">
              <a:rPr lang="en-IN" smtClean="0"/>
              <a:t>‹#›</a:t>
            </a:fld>
            <a:endParaRPr lang="en-IN"/>
          </a:p>
        </p:txBody>
      </p:sp>
    </p:spTree>
    <p:extLst>
      <p:ext uri="{BB962C8B-B14F-4D97-AF65-F5344CB8AC3E}">
        <p14:creationId xmlns:p14="http://schemas.microsoft.com/office/powerpoint/2010/main" val="39092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FDB4F1-5C4A-B51A-5AE3-8AEAC2814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43E4E8-0DE9-CAD2-2368-BFF4C4D21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4301E-0725-D661-6F57-3CF343747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30054-3E81-429F-9DFC-43199A5F1B12}" type="datetimeFigureOut">
              <a:rPr lang="en-IN" smtClean="0"/>
              <a:t>27-10-2023</a:t>
            </a:fld>
            <a:endParaRPr lang="en-IN"/>
          </a:p>
        </p:txBody>
      </p:sp>
      <p:sp>
        <p:nvSpPr>
          <p:cNvPr id="5" name="Footer Placeholder 4">
            <a:extLst>
              <a:ext uri="{FF2B5EF4-FFF2-40B4-BE49-F238E27FC236}">
                <a16:creationId xmlns:a16="http://schemas.microsoft.com/office/drawing/2014/main" id="{589BB8F1-1DC4-A7BB-B78B-2B5B3D505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7C22EF-A3A7-F7B7-1DFA-405EC8797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884EB-7295-4C34-80AE-1EC52D8C3F34}" type="slidenum">
              <a:rPr lang="en-IN" smtClean="0"/>
              <a:t>‹#›</a:t>
            </a:fld>
            <a:endParaRPr lang="en-IN"/>
          </a:p>
        </p:txBody>
      </p:sp>
    </p:spTree>
    <p:extLst>
      <p:ext uri="{BB962C8B-B14F-4D97-AF65-F5344CB8AC3E}">
        <p14:creationId xmlns:p14="http://schemas.microsoft.com/office/powerpoint/2010/main" val="2064297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92C5-B86C-E180-9766-FC8E24D4EF0A}"/>
              </a:ext>
            </a:extLst>
          </p:cNvPr>
          <p:cNvSpPr>
            <a:spLocks noGrp="1"/>
          </p:cNvSpPr>
          <p:nvPr>
            <p:ph type="title"/>
          </p:nvPr>
        </p:nvSpPr>
        <p:spPr>
          <a:xfrm>
            <a:off x="990600" y="2599765"/>
            <a:ext cx="10515600" cy="1099018"/>
          </a:xfrm>
        </p:spPr>
        <p:txBody>
          <a:bodyPr/>
          <a:lstStyle/>
          <a:p>
            <a:r>
              <a:rPr lang="en-IN" b="1" dirty="0"/>
              <a:t>Hotel Booking Analysis MECE Framework</a:t>
            </a:r>
          </a:p>
        </p:txBody>
      </p:sp>
    </p:spTree>
    <p:extLst>
      <p:ext uri="{BB962C8B-B14F-4D97-AF65-F5344CB8AC3E}">
        <p14:creationId xmlns:p14="http://schemas.microsoft.com/office/powerpoint/2010/main" val="229689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2A08C8-8267-0D93-2E36-698C9245FCDB}"/>
              </a:ext>
            </a:extLst>
          </p:cNvPr>
          <p:cNvSpPr/>
          <p:nvPr/>
        </p:nvSpPr>
        <p:spPr>
          <a:xfrm>
            <a:off x="876300" y="2560320"/>
            <a:ext cx="1965960" cy="746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Hotel Booking Analysis dataset</a:t>
            </a:r>
          </a:p>
        </p:txBody>
      </p:sp>
      <p:cxnSp>
        <p:nvCxnSpPr>
          <p:cNvPr id="8" name="Connector: Elbow 7">
            <a:extLst>
              <a:ext uri="{FF2B5EF4-FFF2-40B4-BE49-F238E27FC236}">
                <a16:creationId xmlns:a16="http://schemas.microsoft.com/office/drawing/2014/main" id="{748BB6C0-460B-7E9C-67C0-B764ECD645E7}"/>
              </a:ext>
            </a:extLst>
          </p:cNvPr>
          <p:cNvCxnSpPr>
            <a:cxnSpLocks/>
          </p:cNvCxnSpPr>
          <p:nvPr/>
        </p:nvCxnSpPr>
        <p:spPr>
          <a:xfrm flipV="1">
            <a:off x="2849878" y="911013"/>
            <a:ext cx="1043940" cy="2026920"/>
          </a:xfrm>
          <a:prstGeom prst="bentConnector3">
            <a:avLst>
              <a:gd name="adj1" fmla="val 50000"/>
            </a:avLst>
          </a:prstGeom>
        </p:spPr>
        <p:style>
          <a:lnRef idx="2">
            <a:schemeClr val="accent5"/>
          </a:lnRef>
          <a:fillRef idx="0">
            <a:schemeClr val="accent5"/>
          </a:fillRef>
          <a:effectRef idx="1">
            <a:schemeClr val="accent5"/>
          </a:effectRef>
          <a:fontRef idx="minor">
            <a:schemeClr val="tx1"/>
          </a:fontRef>
        </p:style>
      </p:cxnSp>
      <p:sp>
        <p:nvSpPr>
          <p:cNvPr id="14" name="Rectangle 13">
            <a:extLst>
              <a:ext uri="{FF2B5EF4-FFF2-40B4-BE49-F238E27FC236}">
                <a16:creationId xmlns:a16="http://schemas.microsoft.com/office/drawing/2014/main" id="{7453A1B5-835A-95E0-ED8D-7F034149DE2F}"/>
              </a:ext>
            </a:extLst>
          </p:cNvPr>
          <p:cNvSpPr/>
          <p:nvPr/>
        </p:nvSpPr>
        <p:spPr>
          <a:xfrm>
            <a:off x="3886200" y="590550"/>
            <a:ext cx="1242060" cy="6324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Booking Patterns/Types</a:t>
            </a:r>
          </a:p>
          <a:p>
            <a:pPr algn="ctr"/>
            <a:endParaRPr lang="en-IN" sz="1200" dirty="0"/>
          </a:p>
        </p:txBody>
      </p:sp>
      <p:cxnSp>
        <p:nvCxnSpPr>
          <p:cNvPr id="18" name="Straight Connector 17">
            <a:extLst>
              <a:ext uri="{FF2B5EF4-FFF2-40B4-BE49-F238E27FC236}">
                <a16:creationId xmlns:a16="http://schemas.microsoft.com/office/drawing/2014/main" id="{F3B9E1DF-4C2D-B139-452C-70C55B4AF011}"/>
              </a:ext>
            </a:extLst>
          </p:cNvPr>
          <p:cNvCxnSpPr/>
          <p:nvPr/>
        </p:nvCxnSpPr>
        <p:spPr>
          <a:xfrm>
            <a:off x="3364230" y="2933700"/>
            <a:ext cx="52197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Rectangle 18">
            <a:extLst>
              <a:ext uri="{FF2B5EF4-FFF2-40B4-BE49-F238E27FC236}">
                <a16:creationId xmlns:a16="http://schemas.microsoft.com/office/drawing/2014/main" id="{062AD014-B7C0-410E-5E7E-CED86E1B3BF6}"/>
              </a:ext>
            </a:extLst>
          </p:cNvPr>
          <p:cNvSpPr/>
          <p:nvPr/>
        </p:nvSpPr>
        <p:spPr>
          <a:xfrm>
            <a:off x="3870960" y="2659380"/>
            <a:ext cx="1242060" cy="6324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Guest Preferences</a:t>
            </a:r>
          </a:p>
        </p:txBody>
      </p:sp>
      <p:cxnSp>
        <p:nvCxnSpPr>
          <p:cNvPr id="25" name="Straight Connector 24">
            <a:extLst>
              <a:ext uri="{FF2B5EF4-FFF2-40B4-BE49-F238E27FC236}">
                <a16:creationId xmlns:a16="http://schemas.microsoft.com/office/drawing/2014/main" id="{ED82FA54-52FF-30B9-A7B9-B949091E4547}"/>
              </a:ext>
            </a:extLst>
          </p:cNvPr>
          <p:cNvCxnSpPr/>
          <p:nvPr/>
        </p:nvCxnSpPr>
        <p:spPr>
          <a:xfrm>
            <a:off x="3374811" y="2933700"/>
            <a:ext cx="0" cy="211074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a:extLst>
              <a:ext uri="{FF2B5EF4-FFF2-40B4-BE49-F238E27FC236}">
                <a16:creationId xmlns:a16="http://schemas.microsoft.com/office/drawing/2014/main" id="{AB479A78-0296-4644-DF48-4E41E96410B8}"/>
              </a:ext>
            </a:extLst>
          </p:cNvPr>
          <p:cNvCxnSpPr>
            <a:cxnSpLocks/>
          </p:cNvCxnSpPr>
          <p:nvPr/>
        </p:nvCxnSpPr>
        <p:spPr>
          <a:xfrm>
            <a:off x="3374811" y="5044440"/>
            <a:ext cx="640929" cy="0"/>
          </a:xfrm>
          <a:prstGeom prst="line">
            <a:avLst/>
          </a:prstGeom>
        </p:spPr>
        <p:style>
          <a:lnRef idx="2">
            <a:schemeClr val="accent5"/>
          </a:lnRef>
          <a:fillRef idx="0">
            <a:schemeClr val="accent5"/>
          </a:fillRef>
          <a:effectRef idx="1">
            <a:schemeClr val="accent5"/>
          </a:effectRef>
          <a:fontRef idx="minor">
            <a:schemeClr val="tx1"/>
          </a:fontRef>
        </p:style>
      </p:cxnSp>
      <p:sp>
        <p:nvSpPr>
          <p:cNvPr id="28" name="Rectangle 27">
            <a:extLst>
              <a:ext uri="{FF2B5EF4-FFF2-40B4-BE49-F238E27FC236}">
                <a16:creationId xmlns:a16="http://schemas.microsoft.com/office/drawing/2014/main" id="{8EF09EBE-145D-3FE4-B225-DB2178914A67}"/>
              </a:ext>
            </a:extLst>
          </p:cNvPr>
          <p:cNvSpPr/>
          <p:nvPr/>
        </p:nvSpPr>
        <p:spPr>
          <a:xfrm>
            <a:off x="3927261" y="4785358"/>
            <a:ext cx="1242060" cy="6324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Reasons For Cancellations</a:t>
            </a:r>
          </a:p>
        </p:txBody>
      </p:sp>
      <p:cxnSp>
        <p:nvCxnSpPr>
          <p:cNvPr id="42" name="Straight Connector 41">
            <a:extLst>
              <a:ext uri="{FF2B5EF4-FFF2-40B4-BE49-F238E27FC236}">
                <a16:creationId xmlns:a16="http://schemas.microsoft.com/office/drawing/2014/main" id="{7A38E05C-057E-630E-4E3A-E5569C0AB6B8}"/>
              </a:ext>
            </a:extLst>
          </p:cNvPr>
          <p:cNvCxnSpPr>
            <a:cxnSpLocks/>
            <a:stCxn id="14" idx="3"/>
          </p:cNvCxnSpPr>
          <p:nvPr/>
        </p:nvCxnSpPr>
        <p:spPr>
          <a:xfrm>
            <a:off x="5128260" y="906780"/>
            <a:ext cx="807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59BEF78-4F2C-DB2D-FD8A-B15EEB387CA6}"/>
              </a:ext>
            </a:extLst>
          </p:cNvPr>
          <p:cNvCxnSpPr>
            <a:cxnSpLocks/>
          </p:cNvCxnSpPr>
          <p:nvPr/>
        </p:nvCxnSpPr>
        <p:spPr>
          <a:xfrm>
            <a:off x="5935980" y="333475"/>
            <a:ext cx="0" cy="141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08632DC-73FD-761F-AE74-B154131B8FAB}"/>
              </a:ext>
            </a:extLst>
          </p:cNvPr>
          <p:cNvCxnSpPr/>
          <p:nvPr/>
        </p:nvCxnSpPr>
        <p:spPr>
          <a:xfrm>
            <a:off x="5928360" y="333475"/>
            <a:ext cx="1264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840F1DB-325A-92AE-AF15-9BE40E3479D5}"/>
              </a:ext>
            </a:extLst>
          </p:cNvPr>
          <p:cNvCxnSpPr/>
          <p:nvPr/>
        </p:nvCxnSpPr>
        <p:spPr>
          <a:xfrm>
            <a:off x="5935980" y="906780"/>
            <a:ext cx="1264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B3EC8E-B10D-B32B-FA93-93F0BD6834DB}"/>
              </a:ext>
            </a:extLst>
          </p:cNvPr>
          <p:cNvCxnSpPr/>
          <p:nvPr/>
        </p:nvCxnSpPr>
        <p:spPr>
          <a:xfrm>
            <a:off x="5928360" y="1750795"/>
            <a:ext cx="126492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AD4C618-CD33-E89F-B15D-9AFA52A7F890}"/>
              </a:ext>
            </a:extLst>
          </p:cNvPr>
          <p:cNvSpPr/>
          <p:nvPr/>
        </p:nvSpPr>
        <p:spPr>
          <a:xfrm>
            <a:off x="7193280" y="81533"/>
            <a:ext cx="2590800" cy="55577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Booking Sources and Channels</a:t>
            </a:r>
          </a:p>
          <a:p>
            <a:pPr algn="ctr"/>
            <a:r>
              <a:rPr lang="en-IN" sz="1200" dirty="0">
                <a:solidFill>
                  <a:schemeClr val="tx1"/>
                </a:solidFill>
              </a:rPr>
              <a:t>(Direct Booking, Online Travel Agents, Travel Agencies)</a:t>
            </a:r>
          </a:p>
        </p:txBody>
      </p:sp>
      <p:sp>
        <p:nvSpPr>
          <p:cNvPr id="54" name="Rectangle 53">
            <a:extLst>
              <a:ext uri="{FF2B5EF4-FFF2-40B4-BE49-F238E27FC236}">
                <a16:creationId xmlns:a16="http://schemas.microsoft.com/office/drawing/2014/main" id="{B7D07685-4D39-47A1-E5FB-0035E9A4AD81}"/>
              </a:ext>
            </a:extLst>
          </p:cNvPr>
          <p:cNvSpPr/>
          <p:nvPr/>
        </p:nvSpPr>
        <p:spPr>
          <a:xfrm>
            <a:off x="7193280" y="773372"/>
            <a:ext cx="2590800" cy="53243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Type of Hotel</a:t>
            </a:r>
          </a:p>
          <a:p>
            <a:pPr algn="ctr"/>
            <a:r>
              <a:rPr lang="en-IN" sz="1200" dirty="0">
                <a:solidFill>
                  <a:schemeClr val="tx1"/>
                </a:solidFill>
              </a:rPr>
              <a:t>(Resort Hotel, City Hotel)</a:t>
            </a:r>
          </a:p>
        </p:txBody>
      </p:sp>
      <p:sp>
        <p:nvSpPr>
          <p:cNvPr id="55" name="Rectangle 54">
            <a:extLst>
              <a:ext uri="{FF2B5EF4-FFF2-40B4-BE49-F238E27FC236}">
                <a16:creationId xmlns:a16="http://schemas.microsoft.com/office/drawing/2014/main" id="{0D38D2CC-30B9-C042-71DF-247A5765D57D}"/>
              </a:ext>
            </a:extLst>
          </p:cNvPr>
          <p:cNvSpPr/>
          <p:nvPr/>
        </p:nvSpPr>
        <p:spPr>
          <a:xfrm>
            <a:off x="7200900" y="1452282"/>
            <a:ext cx="2590800" cy="583753"/>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p>
          <a:p>
            <a:pPr algn="ctr"/>
            <a:r>
              <a:rPr lang="en-IN" sz="1200" b="1" dirty="0"/>
              <a:t>Booking Lead Time</a:t>
            </a:r>
          </a:p>
          <a:p>
            <a:pPr algn="ctr"/>
            <a:r>
              <a:rPr lang="en-IN" sz="1200" dirty="0">
                <a:solidFill>
                  <a:schemeClr val="tx1"/>
                </a:solidFill>
              </a:rPr>
              <a:t>(Short term , Medium term, Long term)</a:t>
            </a:r>
          </a:p>
          <a:p>
            <a:pPr algn="ctr"/>
            <a:endParaRPr lang="en-IN" sz="1200" dirty="0"/>
          </a:p>
        </p:txBody>
      </p:sp>
      <p:cxnSp>
        <p:nvCxnSpPr>
          <p:cNvPr id="62" name="Straight Connector 61">
            <a:extLst>
              <a:ext uri="{FF2B5EF4-FFF2-40B4-BE49-F238E27FC236}">
                <a16:creationId xmlns:a16="http://schemas.microsoft.com/office/drawing/2014/main" id="{7093A552-DA48-0C80-EE3E-440F63D21DCE}"/>
              </a:ext>
            </a:extLst>
          </p:cNvPr>
          <p:cNvCxnSpPr>
            <a:cxnSpLocks/>
          </p:cNvCxnSpPr>
          <p:nvPr/>
        </p:nvCxnSpPr>
        <p:spPr>
          <a:xfrm>
            <a:off x="5936827" y="2409999"/>
            <a:ext cx="0" cy="1359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AC7D8EC-E88C-0F68-76E8-B62027E1DC8C}"/>
              </a:ext>
            </a:extLst>
          </p:cNvPr>
          <p:cNvCxnSpPr/>
          <p:nvPr/>
        </p:nvCxnSpPr>
        <p:spPr>
          <a:xfrm>
            <a:off x="5935980" y="2410821"/>
            <a:ext cx="1264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4182CE0-42C6-3DB9-CAEF-377B2AAFC298}"/>
              </a:ext>
            </a:extLst>
          </p:cNvPr>
          <p:cNvCxnSpPr/>
          <p:nvPr/>
        </p:nvCxnSpPr>
        <p:spPr>
          <a:xfrm>
            <a:off x="5928360" y="2952325"/>
            <a:ext cx="1264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5C124C-D012-AD34-4C82-7AC87CC3F21C}"/>
              </a:ext>
            </a:extLst>
          </p:cNvPr>
          <p:cNvCxnSpPr/>
          <p:nvPr/>
        </p:nvCxnSpPr>
        <p:spPr>
          <a:xfrm>
            <a:off x="5928360" y="3769330"/>
            <a:ext cx="126492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0FE760F6-4794-F688-DB78-338E69737B1A}"/>
              </a:ext>
            </a:extLst>
          </p:cNvPr>
          <p:cNvSpPr/>
          <p:nvPr/>
        </p:nvSpPr>
        <p:spPr>
          <a:xfrm>
            <a:off x="7168727" y="2245556"/>
            <a:ext cx="2590800" cy="494091"/>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Food Preferences</a:t>
            </a:r>
          </a:p>
          <a:p>
            <a:pPr algn="ctr"/>
            <a:r>
              <a:rPr lang="en-IN" sz="1200" dirty="0">
                <a:solidFill>
                  <a:schemeClr val="tx1"/>
                </a:solidFill>
              </a:rPr>
              <a:t>(Bed &amp; Breakfast, Half Board)</a:t>
            </a:r>
          </a:p>
        </p:txBody>
      </p:sp>
      <p:sp>
        <p:nvSpPr>
          <p:cNvPr id="67" name="Rectangle 66">
            <a:extLst>
              <a:ext uri="{FF2B5EF4-FFF2-40B4-BE49-F238E27FC236}">
                <a16:creationId xmlns:a16="http://schemas.microsoft.com/office/drawing/2014/main" id="{780A0E67-2235-8428-B59C-5781CB25846F}"/>
              </a:ext>
            </a:extLst>
          </p:cNvPr>
          <p:cNvSpPr/>
          <p:nvPr/>
        </p:nvSpPr>
        <p:spPr>
          <a:xfrm>
            <a:off x="7168727" y="2834557"/>
            <a:ext cx="2590800" cy="49409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Composition of Guests</a:t>
            </a:r>
          </a:p>
          <a:p>
            <a:pPr algn="ctr"/>
            <a:r>
              <a:rPr lang="en-IN" sz="1200" dirty="0">
                <a:solidFill>
                  <a:schemeClr val="tx1"/>
                </a:solidFill>
              </a:rPr>
              <a:t>(Adults, Children, Guests)</a:t>
            </a:r>
          </a:p>
        </p:txBody>
      </p:sp>
      <p:sp>
        <p:nvSpPr>
          <p:cNvPr id="68" name="Rectangle 67">
            <a:extLst>
              <a:ext uri="{FF2B5EF4-FFF2-40B4-BE49-F238E27FC236}">
                <a16:creationId xmlns:a16="http://schemas.microsoft.com/office/drawing/2014/main" id="{BC41C6DE-B713-040B-7CD8-E3604338ABB4}"/>
              </a:ext>
            </a:extLst>
          </p:cNvPr>
          <p:cNvSpPr/>
          <p:nvPr/>
        </p:nvSpPr>
        <p:spPr>
          <a:xfrm>
            <a:off x="7193280" y="3566157"/>
            <a:ext cx="2590800" cy="438141"/>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Average Daily Rate</a:t>
            </a:r>
            <a:br>
              <a:rPr lang="en-IN" sz="1200" dirty="0"/>
            </a:br>
            <a:r>
              <a:rPr lang="en-IN" sz="1200" dirty="0">
                <a:solidFill>
                  <a:schemeClr val="tx1"/>
                </a:solidFill>
              </a:rPr>
              <a:t>(Low, Medium, High)</a:t>
            </a:r>
          </a:p>
        </p:txBody>
      </p:sp>
      <p:cxnSp>
        <p:nvCxnSpPr>
          <p:cNvPr id="69" name="Straight Connector 68">
            <a:extLst>
              <a:ext uri="{FF2B5EF4-FFF2-40B4-BE49-F238E27FC236}">
                <a16:creationId xmlns:a16="http://schemas.microsoft.com/office/drawing/2014/main" id="{021CDFA6-8039-D46A-056D-1A84F276044E}"/>
              </a:ext>
            </a:extLst>
          </p:cNvPr>
          <p:cNvCxnSpPr>
            <a:cxnSpLocks/>
          </p:cNvCxnSpPr>
          <p:nvPr/>
        </p:nvCxnSpPr>
        <p:spPr>
          <a:xfrm>
            <a:off x="5868670" y="4546875"/>
            <a:ext cx="0" cy="1475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7F9711D-7720-5F67-6AF5-DF1717B8BC3C}"/>
              </a:ext>
            </a:extLst>
          </p:cNvPr>
          <p:cNvCxnSpPr>
            <a:cxnSpLocks/>
            <a:endCxn id="75" idx="1"/>
          </p:cNvCxnSpPr>
          <p:nvPr/>
        </p:nvCxnSpPr>
        <p:spPr>
          <a:xfrm>
            <a:off x="5858299" y="5995121"/>
            <a:ext cx="1254547" cy="28227"/>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BA093D8-D667-ABA7-4668-4950862F58AC}"/>
              </a:ext>
            </a:extLst>
          </p:cNvPr>
          <p:cNvSpPr/>
          <p:nvPr/>
        </p:nvSpPr>
        <p:spPr>
          <a:xfrm>
            <a:off x="7168727" y="4272449"/>
            <a:ext cx="2590800" cy="548853"/>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Cancellation Rate</a:t>
            </a:r>
          </a:p>
          <a:p>
            <a:pPr algn="ctr"/>
            <a:r>
              <a:rPr lang="en-IN" sz="1200" dirty="0">
                <a:solidFill>
                  <a:schemeClr val="tx1"/>
                </a:solidFill>
              </a:rPr>
              <a:t>(Cancelled , Not cancelled)</a:t>
            </a:r>
          </a:p>
        </p:txBody>
      </p:sp>
      <p:sp>
        <p:nvSpPr>
          <p:cNvPr id="74" name="Rectangle 73">
            <a:extLst>
              <a:ext uri="{FF2B5EF4-FFF2-40B4-BE49-F238E27FC236}">
                <a16:creationId xmlns:a16="http://schemas.microsoft.com/office/drawing/2014/main" id="{C57B34DC-89BE-72B2-97BD-941567219994}"/>
              </a:ext>
            </a:extLst>
          </p:cNvPr>
          <p:cNvSpPr/>
          <p:nvPr/>
        </p:nvSpPr>
        <p:spPr>
          <a:xfrm>
            <a:off x="7133590" y="4978740"/>
            <a:ext cx="2590800" cy="47084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Market Segment</a:t>
            </a:r>
          </a:p>
          <a:p>
            <a:pPr algn="ctr"/>
            <a:r>
              <a:rPr lang="en-IN" sz="1200" dirty="0">
                <a:solidFill>
                  <a:schemeClr val="tx1"/>
                </a:solidFill>
              </a:rPr>
              <a:t>(Business Travellers, Casual Travellers)</a:t>
            </a:r>
          </a:p>
        </p:txBody>
      </p:sp>
      <p:sp>
        <p:nvSpPr>
          <p:cNvPr id="75" name="Rectangle 74">
            <a:extLst>
              <a:ext uri="{FF2B5EF4-FFF2-40B4-BE49-F238E27FC236}">
                <a16:creationId xmlns:a16="http://schemas.microsoft.com/office/drawing/2014/main" id="{D973DB7F-FC65-4295-BE40-50A433DBAC6B}"/>
              </a:ext>
            </a:extLst>
          </p:cNvPr>
          <p:cNvSpPr/>
          <p:nvPr/>
        </p:nvSpPr>
        <p:spPr>
          <a:xfrm>
            <a:off x="7112846" y="5748922"/>
            <a:ext cx="2671233" cy="548851"/>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Past Booking status</a:t>
            </a:r>
          </a:p>
          <a:p>
            <a:pPr algn="ctr"/>
            <a:r>
              <a:rPr lang="en-IN" sz="1200" dirty="0">
                <a:solidFill>
                  <a:schemeClr val="tx1"/>
                </a:solidFill>
              </a:rPr>
              <a:t>(Previous Booking cancellation , Not Cancellation)</a:t>
            </a:r>
          </a:p>
        </p:txBody>
      </p:sp>
      <p:cxnSp>
        <p:nvCxnSpPr>
          <p:cNvPr id="76" name="Straight Connector 75">
            <a:extLst>
              <a:ext uri="{FF2B5EF4-FFF2-40B4-BE49-F238E27FC236}">
                <a16:creationId xmlns:a16="http://schemas.microsoft.com/office/drawing/2014/main" id="{4131DE53-BE1F-8F97-73D5-5AE2AF7872F6}"/>
              </a:ext>
            </a:extLst>
          </p:cNvPr>
          <p:cNvCxnSpPr>
            <a:cxnSpLocks/>
          </p:cNvCxnSpPr>
          <p:nvPr/>
        </p:nvCxnSpPr>
        <p:spPr>
          <a:xfrm>
            <a:off x="5113020" y="2952325"/>
            <a:ext cx="815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CA51A4-D8E8-2100-F282-F283A01B508F}"/>
              </a:ext>
            </a:extLst>
          </p:cNvPr>
          <p:cNvCxnSpPr>
            <a:cxnSpLocks/>
          </p:cNvCxnSpPr>
          <p:nvPr/>
        </p:nvCxnSpPr>
        <p:spPr>
          <a:xfrm>
            <a:off x="5195570" y="5120643"/>
            <a:ext cx="673100" cy="0"/>
          </a:xfrm>
          <a:prstGeom prst="line">
            <a:avLst/>
          </a:prstGeom>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9FCF4D80-01DE-9448-41BA-5D0E7787A23A}"/>
              </a:ext>
            </a:extLst>
          </p:cNvPr>
          <p:cNvSpPr/>
          <p:nvPr/>
        </p:nvSpPr>
        <p:spPr>
          <a:xfrm>
            <a:off x="169333" y="114405"/>
            <a:ext cx="4580466" cy="27855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400" b="1" dirty="0"/>
              <a:t>Hotel Booking Analysis MECE Framework</a:t>
            </a:r>
          </a:p>
        </p:txBody>
      </p:sp>
      <p:cxnSp>
        <p:nvCxnSpPr>
          <p:cNvPr id="87" name="Straight Connector 86">
            <a:extLst>
              <a:ext uri="{FF2B5EF4-FFF2-40B4-BE49-F238E27FC236}">
                <a16:creationId xmlns:a16="http://schemas.microsoft.com/office/drawing/2014/main" id="{433DDFA6-9FCE-582F-4EB8-847B1E49F0BA}"/>
              </a:ext>
            </a:extLst>
          </p:cNvPr>
          <p:cNvCxnSpPr/>
          <p:nvPr/>
        </p:nvCxnSpPr>
        <p:spPr>
          <a:xfrm>
            <a:off x="5847927" y="5120643"/>
            <a:ext cx="1264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56B0322-4FBF-D4F2-2B13-D0FAF9A016B7}"/>
              </a:ext>
            </a:extLst>
          </p:cNvPr>
          <p:cNvCxnSpPr>
            <a:cxnSpLocks/>
          </p:cNvCxnSpPr>
          <p:nvPr/>
        </p:nvCxnSpPr>
        <p:spPr>
          <a:xfrm>
            <a:off x="5868670" y="4544336"/>
            <a:ext cx="132080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81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65828-2A2E-18B0-C223-C6A29CDD378E}"/>
              </a:ext>
            </a:extLst>
          </p:cNvPr>
          <p:cNvSpPr>
            <a:spLocks noGrp="1"/>
          </p:cNvSpPr>
          <p:nvPr>
            <p:ph idx="1"/>
          </p:nvPr>
        </p:nvSpPr>
        <p:spPr>
          <a:xfrm>
            <a:off x="838200" y="1090519"/>
            <a:ext cx="10515600" cy="4351338"/>
          </a:xfrm>
        </p:spPr>
        <p:txBody>
          <a:bodyPr>
            <a:normAutofit/>
          </a:bodyPr>
          <a:lstStyle/>
          <a:p>
            <a:pPr marL="0" indent="0" algn="l">
              <a:buNone/>
            </a:pPr>
            <a:r>
              <a:rPr lang="en-US" sz="2000" b="1" i="0" dirty="0">
                <a:solidFill>
                  <a:srgbClr val="1F2328"/>
                </a:solidFill>
                <a:effectLst/>
                <a:latin typeface="-apple-system"/>
              </a:rPr>
              <a:t>Statement</a:t>
            </a:r>
            <a:r>
              <a:rPr lang="en-US" sz="2000" b="0" i="0" dirty="0">
                <a:solidFill>
                  <a:srgbClr val="1F2328"/>
                </a:solidFill>
                <a:effectLst/>
                <a:latin typeface="-apple-system"/>
              </a:rPr>
              <a:t>:- </a:t>
            </a:r>
            <a:r>
              <a:rPr lang="en-US" sz="1600" b="0" i="0" dirty="0">
                <a:solidFill>
                  <a:srgbClr val="1F2328"/>
                </a:solidFill>
                <a:effectLst/>
                <a:latin typeface="-apple-system"/>
              </a:rPr>
              <a:t>Hotel Booking analysis Project deals about understanding the booking patterns, guest preferences, and factors influencing cancellations to enhance decision-making and improve the overall guest experience.</a:t>
            </a:r>
          </a:p>
          <a:p>
            <a:pPr marL="0" indent="0" algn="l">
              <a:buNone/>
            </a:pPr>
            <a:r>
              <a:rPr lang="en-US" sz="2000" b="1" i="0" dirty="0">
                <a:solidFill>
                  <a:srgbClr val="1F2328"/>
                </a:solidFill>
                <a:effectLst/>
                <a:latin typeface="-apple-system"/>
              </a:rPr>
              <a:t>Objectives:</a:t>
            </a:r>
          </a:p>
          <a:p>
            <a:pPr algn="l"/>
            <a:r>
              <a:rPr lang="en-US" sz="1700" b="1" i="0" dirty="0">
                <a:solidFill>
                  <a:srgbClr val="1F2328"/>
                </a:solidFill>
                <a:effectLst/>
                <a:latin typeface="-apple-system"/>
              </a:rPr>
              <a:t>Analyze Booking Patterns: </a:t>
            </a:r>
            <a:r>
              <a:rPr lang="en-US" sz="1700" b="0" i="0" dirty="0">
                <a:solidFill>
                  <a:srgbClr val="1F2328"/>
                </a:solidFill>
                <a:effectLst/>
                <a:latin typeface="-apple-system"/>
              </a:rPr>
              <a:t>To identify and comprehend the most popular booking sources, channels, lead times, and hotel kinds among guests. The purpose of this analysis is to provide insights on the most prevalent ways guests book their stays, as well as the timing of their bookings.</a:t>
            </a:r>
          </a:p>
          <a:p>
            <a:pPr algn="l"/>
            <a:r>
              <a:rPr lang="en-US" sz="1700" b="1" i="0" dirty="0">
                <a:solidFill>
                  <a:srgbClr val="1F2328"/>
                </a:solidFill>
                <a:effectLst/>
                <a:latin typeface="-apple-system"/>
              </a:rPr>
              <a:t>Investigate Guest choices: </a:t>
            </a:r>
            <a:r>
              <a:rPr lang="en-US" sz="1700" b="0" i="0" dirty="0">
                <a:solidFill>
                  <a:srgbClr val="1F2328"/>
                </a:solidFill>
                <a:effectLst/>
                <a:latin typeface="-apple-system"/>
              </a:rPr>
              <a:t>Determine the meal choices, guest composition (including adults, children, and newborns), and average daily rates (ADR) that guests desire. This investigation is critical for adapting services and offerings to match the expectations of guests.</a:t>
            </a:r>
          </a:p>
          <a:p>
            <a:pPr algn="l"/>
            <a:r>
              <a:rPr lang="en-US" sz="1700" b="1" i="0" dirty="0">
                <a:solidFill>
                  <a:srgbClr val="1F2328"/>
                </a:solidFill>
                <a:effectLst/>
                <a:latin typeface="-apple-system"/>
              </a:rPr>
              <a:t>Recognize the Factors Influencing Cancellations: </a:t>
            </a:r>
            <a:r>
              <a:rPr lang="en-US" sz="1700" b="0" i="0" dirty="0">
                <a:solidFill>
                  <a:srgbClr val="1F2328"/>
                </a:solidFill>
                <a:effectLst/>
                <a:latin typeface="-apple-system"/>
              </a:rPr>
              <a:t>To look into the reasons that contribute to booking cancellations, such as market segments, previous booking history, and other effects. Understanding these variables is critical for lowering cancellation rates and increasing income.</a:t>
            </a:r>
          </a:p>
          <a:p>
            <a:endParaRPr lang="en-IN" dirty="0"/>
          </a:p>
        </p:txBody>
      </p:sp>
    </p:spTree>
    <p:extLst>
      <p:ext uri="{BB962C8B-B14F-4D97-AF65-F5344CB8AC3E}">
        <p14:creationId xmlns:p14="http://schemas.microsoft.com/office/powerpoint/2010/main" val="4034681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295</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Calibri</vt:lpstr>
      <vt:lpstr>Calibri Light</vt:lpstr>
      <vt:lpstr>Office Theme</vt:lpstr>
      <vt:lpstr>Hotel Booking Analysis MECE Framework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akhila V</dc:creator>
  <cp:lastModifiedBy>akhila V</cp:lastModifiedBy>
  <cp:revision>2</cp:revision>
  <dcterms:created xsi:type="dcterms:W3CDTF">2023-10-27T15:14:17Z</dcterms:created>
  <dcterms:modified xsi:type="dcterms:W3CDTF">2023-10-27T15:40:12Z</dcterms:modified>
</cp:coreProperties>
</file>