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0_7CF9ADDC.xml" ContentType="application/vnd.ms-powerpoint.comments+xml"/>
  <Override PartName="/ppt/comments/modernComment_103_22989382.xml" ContentType="application/vnd.ms-powerpoint.comments+xml"/>
  <Override PartName="/ppt/comments/modernComment_10D_20460576.xml" ContentType="application/vnd.ms-powerpoint.comments+xml"/>
  <Override PartName="/ppt/comments/modernComment_10F_3E56B7F6.xml" ContentType="application/vnd.ms-powerpoint.comments+xml"/>
  <Override PartName="/ppt/comments/modernComment_113_EBE98743.xml" ContentType="application/vnd.ms-powerpoint.comments+xml"/>
  <Override PartName="/ppt/comments/modernComment_115_50E4E20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76" r:id="rId5"/>
    <p:sldId id="259" r:id="rId6"/>
    <p:sldId id="260" r:id="rId7"/>
    <p:sldId id="263"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546BDE5-950C-766E-D6A1-E8BE00F2FC6A}" name="ATHARVA SHAH  (Student)" initials="AS(" userId="S::atharva.shah@deccansociety.org::dbbf3d5e-927d-4e7c-a34d-ba6a8ff022a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2" d="100"/>
          <a:sy n="82" d="100"/>
        </p:scale>
        <p:origin x="72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omments/modernComment_100_7CF9ADDC.xml><?xml version="1.0" encoding="utf-8"?>
<p188:cmLst xmlns:a="http://schemas.openxmlformats.org/drawingml/2006/main" xmlns:r="http://schemas.openxmlformats.org/officeDocument/2006/relationships" xmlns:p188="http://schemas.microsoft.com/office/powerpoint/2018/8/main">
  <p188:cm id="{8BEC0D1F-B022-409F-87D2-693B549EFF52}" authorId="{F546BDE5-950C-766E-D6A1-E8BE00F2FC6A}" created="2023-03-13T03:47:42.076">
    <pc:sldMkLst xmlns:pc="http://schemas.microsoft.com/office/powerpoint/2013/main/command">
      <pc:docMk/>
      <pc:sldMk cId="2096737756" sldId="256"/>
    </pc:sldMkLst>
    <p188:txBody>
      <a:bodyPr/>
      <a:lstStyle/>
      <a:p>
        <a:r>
          <a:rPr lang="en-US"/>
          <a:t>Explain Unix History</a:t>
        </a:r>
      </a:p>
    </p188:txBody>
  </p188:cm>
</p188:cmLst>
</file>

<file path=ppt/comments/modernComment_103_22989382.xml><?xml version="1.0" encoding="utf-8"?>
<p188:cmLst xmlns:a="http://schemas.openxmlformats.org/drawingml/2006/main" xmlns:r="http://schemas.openxmlformats.org/officeDocument/2006/relationships" xmlns:p188="http://schemas.microsoft.com/office/powerpoint/2018/8/main">
  <p188:cm id="{992A10F1-E79D-481B-95C1-8C7407F387CE}" authorId="{F546BDE5-950C-766E-D6A1-E8BE00F2FC6A}" created="2023-03-13T03:47:54.363">
    <pc:sldMkLst xmlns:pc="http://schemas.microsoft.com/office/powerpoint/2013/main/command">
      <pc:docMk/>
      <pc:sldMk cId="580424578" sldId="259"/>
    </pc:sldMkLst>
    <p188:txBody>
      <a:bodyPr/>
      <a:lstStyle/>
      <a:p>
        <a:r>
          <a:rPr lang="en-US"/>
          <a:t>Unix Architechture</a:t>
        </a:r>
      </a:p>
    </p188:txBody>
  </p188:cm>
</p188:cmLst>
</file>

<file path=ppt/comments/modernComment_10D_20460576.xml><?xml version="1.0" encoding="utf-8"?>
<p188:cmLst xmlns:a="http://schemas.openxmlformats.org/drawingml/2006/main" xmlns:r="http://schemas.openxmlformats.org/officeDocument/2006/relationships" xmlns:p188="http://schemas.microsoft.com/office/powerpoint/2018/8/main">
  <p188:cm id="{0F59FC21-2F41-4E58-9ACF-B947A6E5ABC3}" authorId="{F546BDE5-950C-766E-D6A1-E8BE00F2FC6A}" created="2023-03-13T03:48:22.900">
    <pc:sldMkLst xmlns:pc="http://schemas.microsoft.com/office/powerpoint/2013/main/command">
      <pc:docMk/>
      <pc:sldMk cId="541459830" sldId="269"/>
    </pc:sldMkLst>
    <p188:txBody>
      <a:bodyPr/>
      <a:lstStyle/>
      <a:p>
        <a:r>
          <a:rPr lang="en-US"/>
          <a:t>Explain Kernel Data Structure</a:t>
        </a:r>
      </a:p>
    </p188:txBody>
  </p188:cm>
</p188:cmLst>
</file>

<file path=ppt/comments/modernComment_10F_3E56B7F6.xml><?xml version="1.0" encoding="utf-8"?>
<p188:cmLst xmlns:a="http://schemas.openxmlformats.org/drawingml/2006/main" xmlns:r="http://schemas.openxmlformats.org/officeDocument/2006/relationships" xmlns:p188="http://schemas.microsoft.com/office/powerpoint/2018/8/main">
  <p188:cm id="{53BB33ED-85BE-4253-9D5D-485E07B1BE42}" authorId="{F546BDE5-950C-766E-D6A1-E8BE00F2FC6A}" created="2023-03-13T03:48:40.891">
    <pc:sldMkLst xmlns:pc="http://schemas.microsoft.com/office/powerpoint/2013/main/command">
      <pc:docMk/>
      <pc:sldMk cId="1045870582" sldId="271"/>
    </pc:sldMkLst>
    <p188:txBody>
      <a:bodyPr/>
      <a:lstStyle/>
      <a:p>
        <a:r>
          <a:rPr lang="en-US"/>
          <a:t>Diagram for Kernel Data Structure</a:t>
        </a:r>
      </a:p>
    </p188:txBody>
  </p188:cm>
</p188:cmLst>
</file>

<file path=ppt/comments/modernComment_113_EBE98743.xml><?xml version="1.0" encoding="utf-8"?>
<p188:cmLst xmlns:a="http://schemas.openxmlformats.org/drawingml/2006/main" xmlns:r="http://schemas.openxmlformats.org/officeDocument/2006/relationships" xmlns:p188="http://schemas.microsoft.com/office/powerpoint/2018/8/main">
  <p188:cm id="{2913F280-7F6C-4337-96FD-504291292800}" authorId="{F546BDE5-950C-766E-D6A1-E8BE00F2FC6A}" created="2023-03-13T03:50:03.687">
    <pc:sldMkLst xmlns:pc="http://schemas.microsoft.com/office/powerpoint/2013/main/command">
      <pc:docMk/>
      <pc:sldMk cId="3957950275" sldId="275"/>
    </pc:sldMkLst>
    <p188:txBody>
      <a:bodyPr/>
      <a:lstStyle/>
      <a:p>
        <a:r>
          <a:rPr lang="en-US"/>
          <a:t>Note on System Administration</a:t>
        </a:r>
      </a:p>
    </p188:txBody>
  </p188:cm>
</p188:cmLst>
</file>

<file path=ppt/comments/modernComment_115_50E4E202.xml><?xml version="1.0" encoding="utf-8"?>
<p188:cmLst xmlns:a="http://schemas.openxmlformats.org/drawingml/2006/main" xmlns:r="http://schemas.openxmlformats.org/officeDocument/2006/relationships" xmlns:p188="http://schemas.microsoft.com/office/powerpoint/2018/8/main">
  <p188:cm id="{7137C520-7D93-463B-9851-959FA9DC3545}" authorId="{F546BDE5-950C-766E-D6A1-E8BE00F2FC6A}" created="2023-03-13T03:50:13.847">
    <pc:sldMkLst xmlns:pc="http://schemas.microsoft.com/office/powerpoint/2013/main/command">
      <pc:docMk/>
      <pc:sldMk cId="1357177346" sldId="277"/>
    </pc:sldMkLst>
    <p188:txBody>
      <a:bodyPr/>
      <a:lstStyle/>
      <a:p>
        <a:r>
          <a:rPr lang="en-US"/>
          <a:t>Absolute and Relative Path Short Note</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9031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11811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618961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572796-7A1F-4CAA-907F-9BA8B32A572C}"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143216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572796-7A1F-4CAA-907F-9BA8B32A572C}"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3723044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E572796-7A1F-4CAA-907F-9BA8B32A572C}"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1256101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E572796-7A1F-4CAA-907F-9BA8B32A572C}"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102458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E572796-7A1F-4CAA-907F-9BA8B32A572C}" type="datetimeFigureOut">
              <a:rPr lang="en-IN" smtClean="0"/>
              <a:t>13-03-2023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3841779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572796-7A1F-4CAA-907F-9BA8B32A572C}" type="datetimeFigureOut">
              <a:rPr lang="en-IN" smtClean="0"/>
              <a:t>13-03-2023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286786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72796-7A1F-4CAA-907F-9BA8B32A572C}"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4060891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E572796-7A1F-4CAA-907F-9BA8B32A572C}"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47FBA3-BC73-46AB-8EA9-E1599DA2A37D}" type="slidenum">
              <a:rPr lang="en-IN" smtClean="0"/>
              <a:t>‹#›</a:t>
            </a:fld>
            <a:endParaRPr lang="en-IN"/>
          </a:p>
        </p:txBody>
      </p:sp>
    </p:spTree>
    <p:extLst>
      <p:ext uri="{BB962C8B-B14F-4D97-AF65-F5344CB8AC3E}">
        <p14:creationId xmlns:p14="http://schemas.microsoft.com/office/powerpoint/2010/main" val="17406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72796-7A1F-4CAA-907F-9BA8B32A572C}" type="datetimeFigureOut">
              <a:rPr lang="en-IN" smtClean="0"/>
              <a:t>13-03-2023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47FBA3-BC73-46AB-8EA9-E1599DA2A37D}" type="slidenum">
              <a:rPr lang="en-IN" smtClean="0"/>
              <a:t>‹#›</a:t>
            </a:fld>
            <a:endParaRPr lang="en-IN"/>
          </a:p>
        </p:txBody>
      </p:sp>
    </p:spTree>
    <p:extLst>
      <p:ext uri="{BB962C8B-B14F-4D97-AF65-F5344CB8AC3E}">
        <p14:creationId xmlns:p14="http://schemas.microsoft.com/office/powerpoint/2010/main" val="78346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microsoft.com/office/2018/10/relationships/comments" Target="../comments/modernComment_10D_2046057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F_3E56B7F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microsoft.com/office/2018/10/relationships/comments" Target="../comments/modernComment_113_EBE9874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microsoft.com/office/2018/10/relationships/comments" Target="../comments/modernComment_115_50E4E20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0_7CF9ADDC.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3_2298938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Operating System UNIX &amp; Linux</a:t>
            </a:r>
            <a:endParaRPr lang="en-IN" dirty="0"/>
          </a:p>
        </p:txBody>
      </p:sp>
      <p:sp>
        <p:nvSpPr>
          <p:cNvPr id="3" name="Content Placeholder 2"/>
          <p:cNvSpPr>
            <a:spLocks noGrp="1"/>
          </p:cNvSpPr>
          <p:nvPr>
            <p:ph idx="1"/>
          </p:nvPr>
        </p:nvSpPr>
        <p:spPr/>
        <p:txBody>
          <a:bodyPr>
            <a:normAutofit lnSpcReduction="10000"/>
          </a:bodyPr>
          <a:lstStyle/>
          <a:p>
            <a:pPr algn="ctr"/>
            <a:r>
              <a:rPr lang="en-IN" b="1" dirty="0"/>
              <a:t>Programme – T.Y.BBA(CA)</a:t>
            </a:r>
            <a:endParaRPr lang="en-IN" dirty="0"/>
          </a:p>
          <a:p>
            <a:pPr algn="ctr"/>
            <a:r>
              <a:rPr lang="en-IN" dirty="0"/>
              <a:t>Subject title - </a:t>
            </a:r>
            <a:r>
              <a:rPr lang="en-IN" b="1" dirty="0"/>
              <a:t>Operating System UNIX &amp; Linux</a:t>
            </a:r>
            <a:r>
              <a:rPr lang="en-IN" dirty="0"/>
              <a:t> (Revised 2017 Pattern)</a:t>
            </a:r>
          </a:p>
          <a:p>
            <a:pPr algn="ctr"/>
            <a:r>
              <a:rPr lang="en-IN" b="1" dirty="0"/>
              <a:t> </a:t>
            </a:r>
            <a:endParaRPr lang="en-IN" dirty="0"/>
          </a:p>
          <a:p>
            <a:pPr algn="ctr"/>
            <a:r>
              <a:rPr lang="en-IN" dirty="0"/>
              <a:t>Subject code-4604			Semester - VI  </a:t>
            </a:r>
          </a:p>
          <a:p>
            <a:pPr algn="ctr"/>
            <a:r>
              <a:rPr lang="en-IN" dirty="0"/>
              <a:t>Unit 2-Introduction to the Kernel</a:t>
            </a:r>
          </a:p>
          <a:p>
            <a:pPr algn="ctr"/>
            <a:r>
              <a:rPr lang="en-IN" dirty="0"/>
              <a:t>Credit – 4</a:t>
            </a:r>
          </a:p>
          <a:p>
            <a:pPr algn="ctr"/>
            <a:endParaRPr lang="en-US" dirty="0"/>
          </a:p>
          <a:p>
            <a:pPr algn="ctr"/>
            <a:endParaRPr lang="en-US" dirty="0"/>
          </a:p>
          <a:p>
            <a:pPr lvl="8" algn="ctr"/>
            <a:r>
              <a:rPr lang="en-US" dirty="0"/>
              <a:t>By</a:t>
            </a:r>
          </a:p>
          <a:p>
            <a:pPr marL="3657600" lvl="8" indent="0" algn="ctr">
              <a:buNone/>
            </a:pPr>
            <a:r>
              <a:rPr lang="en-US" dirty="0" err="1"/>
              <a:t>Deepali</a:t>
            </a:r>
            <a:r>
              <a:rPr lang="en-US" dirty="0"/>
              <a:t> Bhoskar</a:t>
            </a:r>
            <a:endParaRPr lang="en-IN" dirty="0"/>
          </a:p>
        </p:txBody>
      </p:sp>
    </p:spTree>
    <p:extLst>
      <p:ext uri="{BB962C8B-B14F-4D97-AF65-F5344CB8AC3E}">
        <p14:creationId xmlns:p14="http://schemas.microsoft.com/office/powerpoint/2010/main" val="333378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Architecture</a:t>
            </a:r>
            <a:endParaRPr lang="en-IN" dirty="0"/>
          </a:p>
        </p:txBody>
      </p:sp>
      <p:sp>
        <p:nvSpPr>
          <p:cNvPr id="3" name="Content Placeholder 2"/>
          <p:cNvSpPr>
            <a:spLocks noGrp="1"/>
          </p:cNvSpPr>
          <p:nvPr>
            <p:ph idx="1"/>
          </p:nvPr>
        </p:nvSpPr>
        <p:spPr/>
        <p:txBody>
          <a:bodyPr>
            <a:normAutofit/>
          </a:bodyPr>
          <a:lstStyle/>
          <a:p>
            <a:r>
              <a:rPr lang="en-US" b="1" dirty="0"/>
              <a:t>4. Files and Directories</a:t>
            </a:r>
            <a:r>
              <a:rPr lang="en-US" dirty="0"/>
              <a:t> − </a:t>
            </a:r>
          </a:p>
          <a:p>
            <a:r>
              <a:rPr lang="en-US" dirty="0"/>
              <a:t>All the data of Unix is organized into files. </a:t>
            </a:r>
          </a:p>
          <a:p>
            <a:r>
              <a:rPr lang="en-US" dirty="0"/>
              <a:t>All files are then organized into directories. </a:t>
            </a:r>
          </a:p>
          <a:p>
            <a:r>
              <a:rPr lang="en-US" dirty="0"/>
              <a:t>These directories are further organized into a tree-like structure called the </a:t>
            </a:r>
            <a:r>
              <a:rPr lang="en-US" b="1" dirty="0"/>
              <a:t>file system</a:t>
            </a:r>
            <a:r>
              <a:rPr lang="en-US" dirty="0"/>
              <a:t>.</a:t>
            </a:r>
          </a:p>
        </p:txBody>
      </p:sp>
    </p:spTree>
    <p:extLst>
      <p:ext uri="{BB962C8B-B14F-4D97-AF65-F5344CB8AC3E}">
        <p14:creationId xmlns:p14="http://schemas.microsoft.com/office/powerpoint/2010/main" val="3545986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the system concepts</a:t>
            </a:r>
            <a:endParaRPr lang="en-US" dirty="0"/>
          </a:p>
        </p:txBody>
      </p:sp>
      <p:sp>
        <p:nvSpPr>
          <p:cNvPr id="3" name="Content Placeholder 2"/>
          <p:cNvSpPr>
            <a:spLocks noGrp="1"/>
          </p:cNvSpPr>
          <p:nvPr>
            <p:ph idx="1"/>
          </p:nvPr>
        </p:nvSpPr>
        <p:spPr>
          <a:xfrm>
            <a:off x="838200" y="1838503"/>
            <a:ext cx="10515600" cy="4691086"/>
          </a:xfrm>
        </p:spPr>
        <p:txBody>
          <a:bodyPr>
            <a:normAutofit fontScale="92500" lnSpcReduction="20000"/>
          </a:bodyPr>
          <a:lstStyle/>
          <a:p>
            <a:pPr algn="just"/>
            <a:r>
              <a:rPr lang="en-US" dirty="0"/>
              <a:t>Each computer system includes a basic set of programs called the operating system. </a:t>
            </a:r>
          </a:p>
          <a:p>
            <a:pPr algn="just"/>
            <a:r>
              <a:rPr lang="en-US" dirty="0"/>
              <a:t>The most important program in the set is called the kernel. </a:t>
            </a:r>
          </a:p>
          <a:p>
            <a:pPr algn="just"/>
            <a:r>
              <a:rPr lang="en-US" dirty="0"/>
              <a:t>It is loaded into RAM when the system boots and contains many critical procedures that are needed for the system to operate. </a:t>
            </a:r>
          </a:p>
          <a:p>
            <a:pPr algn="just"/>
            <a:r>
              <a:rPr lang="en-US" dirty="0"/>
              <a:t>The other programs are less crucial utilities; they can provide a wide variety of interactive experiences for the user—as well as doing all the jobs the user bought the computer for—but the essential shape and capabilities of the system are determined by the kernel. </a:t>
            </a:r>
          </a:p>
          <a:p>
            <a:pPr algn="just"/>
            <a:r>
              <a:rPr lang="en-US" dirty="0"/>
              <a:t>The kernel provides key facilities to everything else on the system and determines many of the characteristics of higher software. </a:t>
            </a:r>
          </a:p>
          <a:p>
            <a:pPr algn="just"/>
            <a:r>
              <a:rPr lang="en-US" dirty="0"/>
              <a:t>Hence, we often use the term “operating system” as a synonym for “kernel.”</a:t>
            </a:r>
          </a:p>
        </p:txBody>
      </p:sp>
    </p:spTree>
    <p:extLst>
      <p:ext uri="{BB962C8B-B14F-4D97-AF65-F5344CB8AC3E}">
        <p14:creationId xmlns:p14="http://schemas.microsoft.com/office/powerpoint/2010/main" val="151666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the system concepts</a:t>
            </a:r>
            <a:endParaRPr lang="en-US" dirty="0"/>
          </a:p>
        </p:txBody>
      </p:sp>
      <p:sp>
        <p:nvSpPr>
          <p:cNvPr id="3" name="Content Placeholder 2"/>
          <p:cNvSpPr>
            <a:spLocks noGrp="1"/>
          </p:cNvSpPr>
          <p:nvPr>
            <p:ph idx="1"/>
          </p:nvPr>
        </p:nvSpPr>
        <p:spPr/>
        <p:txBody>
          <a:bodyPr>
            <a:normAutofit/>
          </a:bodyPr>
          <a:lstStyle/>
          <a:p>
            <a:pPr fontAlgn="base"/>
            <a:r>
              <a:rPr lang="en-US" dirty="0"/>
              <a:t>The operating system must fulfill two main objectives:</a:t>
            </a:r>
          </a:p>
          <a:p>
            <a:pPr fontAlgn="base"/>
            <a:r>
              <a:rPr lang="en-US" dirty="0"/>
              <a:t>Interact with the hardware components, servicing all low-level programmable elements included in the hardware platform.</a:t>
            </a:r>
          </a:p>
          <a:p>
            <a:pPr fontAlgn="base"/>
            <a:r>
              <a:rPr lang="en-US" dirty="0"/>
              <a:t>Provide an execution environment to the applications that run on the computer system (the so-called user programs).</a:t>
            </a:r>
          </a:p>
          <a:p>
            <a:pPr fontAlgn="base"/>
            <a:endParaRPr lang="en-US" dirty="0"/>
          </a:p>
        </p:txBody>
      </p:sp>
    </p:spTree>
    <p:extLst>
      <p:ext uri="{BB962C8B-B14F-4D97-AF65-F5344CB8AC3E}">
        <p14:creationId xmlns:p14="http://schemas.microsoft.com/office/powerpoint/2010/main" val="3870820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the system concepts</a:t>
            </a:r>
            <a:endParaRPr lang="en-US" dirty="0"/>
          </a:p>
        </p:txBody>
      </p:sp>
      <p:sp>
        <p:nvSpPr>
          <p:cNvPr id="3" name="Content Placeholder 2"/>
          <p:cNvSpPr>
            <a:spLocks noGrp="1"/>
          </p:cNvSpPr>
          <p:nvPr>
            <p:ph idx="1"/>
          </p:nvPr>
        </p:nvSpPr>
        <p:spPr/>
        <p:txBody>
          <a:bodyPr>
            <a:normAutofit/>
          </a:bodyPr>
          <a:lstStyle/>
          <a:p>
            <a:pPr fontAlgn="base"/>
            <a:r>
              <a:rPr lang="en-US" dirty="0"/>
              <a:t>Some operating systems allow all user programs to directly play with the hardware components (a typical example is MS-DOS ). </a:t>
            </a:r>
          </a:p>
          <a:p>
            <a:pPr fontAlgn="base"/>
            <a:r>
              <a:rPr lang="en-US" dirty="0"/>
              <a:t>In contrast, a Unix-like operating system hides all low-level details concerning the physical organization of the computer from applications run by the user.</a:t>
            </a:r>
          </a:p>
          <a:p>
            <a:pPr fontAlgn="base"/>
            <a:r>
              <a:rPr lang="en-US" dirty="0"/>
              <a:t>When a program wants to use a hardware resource, it must issue a request to the operating system. </a:t>
            </a:r>
          </a:p>
          <a:p>
            <a:pPr fontAlgn="base"/>
            <a:r>
              <a:rPr lang="en-US" dirty="0"/>
              <a:t>The kernel evaluates the request and, if it chooses to grant the resource, interacts with the proper hardware components on behalf of the user program.</a:t>
            </a:r>
          </a:p>
        </p:txBody>
      </p:sp>
    </p:spTree>
    <p:extLst>
      <p:ext uri="{BB962C8B-B14F-4D97-AF65-F5344CB8AC3E}">
        <p14:creationId xmlns:p14="http://schemas.microsoft.com/office/powerpoint/2010/main" val="164704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the system concepts</a:t>
            </a:r>
            <a:endParaRPr lang="en-US" dirty="0"/>
          </a:p>
        </p:txBody>
      </p:sp>
      <p:sp>
        <p:nvSpPr>
          <p:cNvPr id="3" name="Content Placeholder 2"/>
          <p:cNvSpPr>
            <a:spLocks noGrp="1"/>
          </p:cNvSpPr>
          <p:nvPr>
            <p:ph idx="1"/>
          </p:nvPr>
        </p:nvSpPr>
        <p:spPr/>
        <p:txBody>
          <a:bodyPr>
            <a:normAutofit/>
          </a:bodyPr>
          <a:lstStyle/>
          <a:p>
            <a:pPr fontAlgn="base"/>
            <a:r>
              <a:rPr lang="en-US" dirty="0"/>
              <a:t>To enforce this mechanism, modern operating systems rely on the availability of specific hardware features that forbid user programs to directly interact with low-level hardware components or to access arbitrary memory locations. </a:t>
            </a:r>
          </a:p>
          <a:p>
            <a:pPr fontAlgn="base"/>
            <a:r>
              <a:rPr lang="en-US" dirty="0"/>
              <a:t>In particular, the hardware introduces at least two different </a:t>
            </a:r>
            <a:r>
              <a:rPr lang="en-US" i="1" dirty="0"/>
              <a:t>execution modes</a:t>
            </a:r>
            <a:r>
              <a:rPr lang="en-US" dirty="0"/>
              <a:t> for the CPU: a </a:t>
            </a:r>
            <a:r>
              <a:rPr lang="en-US" dirty="0" err="1"/>
              <a:t>nonprivileged</a:t>
            </a:r>
            <a:r>
              <a:rPr lang="en-US" dirty="0"/>
              <a:t> mode for user programs and a privileged mode for the kernel. </a:t>
            </a:r>
          </a:p>
          <a:p>
            <a:pPr fontAlgn="base"/>
            <a:r>
              <a:rPr lang="en-US" dirty="0"/>
              <a:t>Unix calls these </a:t>
            </a:r>
            <a:r>
              <a:rPr lang="en-US" i="1" dirty="0"/>
              <a:t>User Mode</a:t>
            </a:r>
            <a:r>
              <a:rPr lang="en-US" dirty="0"/>
              <a:t> and </a:t>
            </a:r>
            <a:r>
              <a:rPr lang="en-US" i="1" dirty="0"/>
              <a:t>Kernel Mode</a:t>
            </a:r>
            <a:r>
              <a:rPr lang="en-US" dirty="0"/>
              <a:t> , respectively.</a:t>
            </a:r>
          </a:p>
          <a:p>
            <a:pPr fontAlgn="base"/>
            <a:endParaRPr lang="en-US" dirty="0"/>
          </a:p>
        </p:txBody>
      </p:sp>
    </p:spTree>
    <p:extLst>
      <p:ext uri="{BB962C8B-B14F-4D97-AF65-F5344CB8AC3E}">
        <p14:creationId xmlns:p14="http://schemas.microsoft.com/office/powerpoint/2010/main" val="748037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lstStyle/>
          <a:p>
            <a:r>
              <a:rPr lang="en-US" dirty="0"/>
              <a:t>The kernel data structures play a vital role because they store data about the current state of the system.</a:t>
            </a:r>
          </a:p>
          <a:p>
            <a:r>
              <a:rPr lang="en-US" dirty="0"/>
              <a:t> When a new process is created in the system, a kernel data structure is created as well that stores the details about that process. </a:t>
            </a:r>
          </a:p>
          <a:p>
            <a:r>
              <a:rPr lang="en-US" dirty="0"/>
              <a:t>Most of the kernel data structures can be access by the kernel and its subsystems. They hold the data as well as pointers to other data structures.</a:t>
            </a:r>
          </a:p>
          <a:p>
            <a:r>
              <a:rPr lang="en-US" dirty="0"/>
              <a:t>Consider a user logging into the system, at that time, a new process arises and kernel stores the details about that process into the physical memory.</a:t>
            </a:r>
          </a:p>
        </p:txBody>
      </p:sp>
    </p:spTree>
    <p:extLst>
      <p:ext uri="{BB962C8B-B14F-4D97-AF65-F5344CB8AC3E}">
        <p14:creationId xmlns:p14="http://schemas.microsoft.com/office/powerpoint/2010/main" val="541459830"/>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lstStyle/>
          <a:p>
            <a:r>
              <a:rPr lang="en-US" b="1" dirty="0"/>
              <a:t>Kernel Components</a:t>
            </a:r>
            <a:endParaRPr lang="en-US" dirty="0"/>
          </a:p>
          <a:p>
            <a:r>
              <a:rPr lang="en-US" dirty="0"/>
              <a:t>The kernel stores and creates a lot of information. So it has data about which processes are running in the system, their memory requirements, files in use, etc. </a:t>
            </a:r>
          </a:p>
          <a:p>
            <a:r>
              <a:rPr lang="en-US" dirty="0"/>
              <a:t>Kernel data structures are maintained using three important structures. These are process table, file table and v node/ </a:t>
            </a:r>
            <a:r>
              <a:rPr lang="en-US" dirty="0" err="1"/>
              <a:t>i</a:t>
            </a:r>
            <a:r>
              <a:rPr lang="en-US" dirty="0"/>
              <a:t>-node information.</a:t>
            </a:r>
          </a:p>
          <a:p>
            <a:endParaRPr lang="en-US" dirty="0"/>
          </a:p>
        </p:txBody>
      </p:sp>
    </p:spTree>
    <p:extLst>
      <p:ext uri="{BB962C8B-B14F-4D97-AF65-F5344CB8AC3E}">
        <p14:creationId xmlns:p14="http://schemas.microsoft.com/office/powerpoint/2010/main" val="378983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lstStyle/>
          <a:p>
            <a:r>
              <a:rPr lang="en-US" b="1" dirty="0"/>
              <a:t>Kernel Components</a:t>
            </a:r>
            <a:endParaRPr lang="en-US" dirty="0"/>
          </a:p>
          <a:p>
            <a:endParaRPr lang="en-US" dirty="0"/>
          </a:p>
        </p:txBody>
      </p:sp>
      <p:pic>
        <p:nvPicPr>
          <p:cNvPr id="2052" name="Picture 4" descr="enter image description he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281" y="2424558"/>
            <a:ext cx="8421755" cy="3887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870582"/>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normAutofit fontScale="85000" lnSpcReduction="20000"/>
          </a:bodyPr>
          <a:lstStyle/>
          <a:p>
            <a:r>
              <a:rPr lang="en-US" dirty="0"/>
              <a:t>Details about these are given below:</a:t>
            </a:r>
          </a:p>
          <a:p>
            <a:r>
              <a:rPr lang="en-US" b="1" dirty="0"/>
              <a:t>Process Table</a:t>
            </a:r>
            <a:endParaRPr lang="en-US" dirty="0"/>
          </a:p>
          <a:p>
            <a:r>
              <a:rPr lang="en-US" dirty="0"/>
              <a:t>The process table holds information about all the processes running in the system. It is required by the kernel. These include storage information, execution status, file information, etc. Process table also stores the other entries like -</a:t>
            </a:r>
          </a:p>
          <a:p>
            <a:r>
              <a:rPr lang="en-US" dirty="0"/>
              <a:t>Process state: (When a process forks a child, its entry in the process table is duplicated including the file information and file pointers. So the parent and the child process share a file.)</a:t>
            </a:r>
          </a:p>
          <a:p>
            <a:r>
              <a:rPr lang="en-US" dirty="0"/>
              <a:t>Process ID: It is created when a new process generated and identifies the process.</a:t>
            </a:r>
          </a:p>
          <a:p>
            <a:r>
              <a:rPr lang="en-US" dirty="0"/>
              <a:t>User ID: It determines the privileges to the users for the particular process.</a:t>
            </a:r>
          </a:p>
          <a:p>
            <a:r>
              <a:rPr lang="en-US" dirty="0"/>
              <a:t>Pointer: It is a pointer to a page table for managing the memory and also a pointer to the process area.</a:t>
            </a:r>
          </a:p>
          <a:p>
            <a:r>
              <a:rPr lang="en-US" dirty="0"/>
              <a:t>Timer: It is used for knowing which resource uses how much time.</a:t>
            </a:r>
          </a:p>
          <a:p>
            <a:endParaRPr lang="en-US" dirty="0"/>
          </a:p>
        </p:txBody>
      </p:sp>
    </p:spTree>
    <p:extLst>
      <p:ext uri="{BB962C8B-B14F-4D97-AF65-F5344CB8AC3E}">
        <p14:creationId xmlns:p14="http://schemas.microsoft.com/office/powerpoint/2010/main" val="1588815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normAutofit fontScale="92500" lnSpcReduction="10000"/>
          </a:bodyPr>
          <a:lstStyle/>
          <a:p>
            <a:r>
              <a:rPr lang="en-US" b="1" dirty="0"/>
              <a:t>File Table</a:t>
            </a:r>
            <a:endParaRPr lang="en-US" dirty="0"/>
          </a:p>
          <a:p>
            <a:r>
              <a:rPr lang="en-US" dirty="0"/>
              <a:t>A process table has a pointer which points to the file table. </a:t>
            </a:r>
          </a:p>
          <a:p>
            <a:r>
              <a:rPr lang="en-US" dirty="0"/>
              <a:t>File table holds the entries about all the files in the computer. </a:t>
            </a:r>
          </a:p>
          <a:p>
            <a:r>
              <a:rPr lang="en-US" dirty="0"/>
              <a:t>If multiple processes use the same file, then they contain the same file information and the file descriptor number.</a:t>
            </a:r>
          </a:p>
          <a:p>
            <a:r>
              <a:rPr lang="en-US" dirty="0"/>
              <a:t>Each file table entry contains information about the file such as file status (file read or file write), file offset, etc. </a:t>
            </a:r>
          </a:p>
          <a:p>
            <a:r>
              <a:rPr lang="en-US" dirty="0"/>
              <a:t>The file offset specifies the position for next read or write into the file.</a:t>
            </a:r>
          </a:p>
          <a:p>
            <a:r>
              <a:rPr lang="en-US" dirty="0"/>
              <a:t>The file table also contains v-node and </a:t>
            </a:r>
            <a:r>
              <a:rPr lang="en-US" dirty="0" err="1"/>
              <a:t>i</a:t>
            </a:r>
            <a:r>
              <a:rPr lang="en-US" dirty="0"/>
              <a:t>-node pointers which point to the virtual node and index node respectively. These nodes contain information on how to read a file.</a:t>
            </a:r>
          </a:p>
        </p:txBody>
      </p:sp>
    </p:spTree>
    <p:extLst>
      <p:ext uri="{BB962C8B-B14F-4D97-AF65-F5344CB8AC3E}">
        <p14:creationId xmlns:p14="http://schemas.microsoft.com/office/powerpoint/2010/main" val="184175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Introduction to the Kernel</a:t>
            </a:r>
            <a:br>
              <a:rPr lang="en-IN" dirty="0"/>
            </a:br>
            <a:endParaRPr lang="en-IN" dirty="0"/>
          </a:p>
        </p:txBody>
      </p:sp>
      <p:sp>
        <p:nvSpPr>
          <p:cNvPr id="5" name="Content Placeholder 4"/>
          <p:cNvSpPr>
            <a:spLocks noGrp="1"/>
          </p:cNvSpPr>
          <p:nvPr>
            <p:ph idx="1"/>
          </p:nvPr>
        </p:nvSpPr>
        <p:spPr/>
        <p:txBody>
          <a:bodyPr/>
          <a:lstStyle/>
          <a:p>
            <a:r>
              <a:rPr lang="en-IN" dirty="0"/>
              <a:t>Architecture of Unix operating system</a:t>
            </a:r>
          </a:p>
          <a:p>
            <a:r>
              <a:rPr lang="en-IN" dirty="0"/>
              <a:t> Introduction to the system concepts</a:t>
            </a:r>
          </a:p>
          <a:p>
            <a:r>
              <a:rPr lang="en-IN" dirty="0"/>
              <a:t>Kernel data structure</a:t>
            </a:r>
          </a:p>
          <a:p>
            <a:r>
              <a:rPr lang="en-IN" dirty="0"/>
              <a:t> System Administration</a:t>
            </a:r>
          </a:p>
        </p:txBody>
      </p:sp>
    </p:spTree>
    <p:extLst>
      <p:ext uri="{BB962C8B-B14F-4D97-AF65-F5344CB8AC3E}">
        <p14:creationId xmlns:p14="http://schemas.microsoft.com/office/powerpoint/2010/main" val="760943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Kernel data structure</a:t>
            </a:r>
          </a:p>
        </p:txBody>
      </p:sp>
      <p:sp>
        <p:nvSpPr>
          <p:cNvPr id="3" name="Content Placeholder 2"/>
          <p:cNvSpPr>
            <a:spLocks noGrp="1"/>
          </p:cNvSpPr>
          <p:nvPr>
            <p:ph idx="1"/>
          </p:nvPr>
        </p:nvSpPr>
        <p:spPr/>
        <p:txBody>
          <a:bodyPr>
            <a:normAutofit fontScale="85000" lnSpcReduction="20000"/>
          </a:bodyPr>
          <a:lstStyle/>
          <a:p>
            <a:r>
              <a:rPr lang="en-US" b="1" dirty="0"/>
              <a:t>V-Node and </a:t>
            </a:r>
            <a:r>
              <a:rPr lang="en-US" b="1" dirty="0" err="1"/>
              <a:t>i</a:t>
            </a:r>
            <a:r>
              <a:rPr lang="en-US" b="1" dirty="0"/>
              <a:t>-Node Tables</a:t>
            </a:r>
            <a:endParaRPr lang="en-US" dirty="0"/>
          </a:p>
          <a:p>
            <a:r>
              <a:rPr lang="en-US" dirty="0"/>
              <a:t>Both the v-node (virtual node) and </a:t>
            </a:r>
            <a:r>
              <a:rPr lang="en-US" dirty="0" err="1"/>
              <a:t>i</a:t>
            </a:r>
            <a:r>
              <a:rPr lang="en-US" dirty="0"/>
              <a:t>-node (index node) are related to the storage system of the file and the storage mechanisms.</a:t>
            </a:r>
          </a:p>
          <a:p>
            <a:r>
              <a:rPr lang="en-US" dirty="0"/>
              <a:t>The v-node is an abstract concept (in the form of the object) that describes the interaction with file data. All file manipulation like closing a file, opening a file is done by V-node object. V-node information stored in main memory.</a:t>
            </a:r>
          </a:p>
          <a:p>
            <a:r>
              <a:rPr lang="en-US" dirty="0"/>
              <a:t>The </a:t>
            </a:r>
            <a:r>
              <a:rPr lang="en-US" dirty="0" err="1"/>
              <a:t>i</a:t>
            </a:r>
            <a:r>
              <a:rPr lang="en-US" dirty="0"/>
              <a:t>-node data structure gives information about files or directory (i.e. actual representation of files or directory ) </a:t>
            </a:r>
          </a:p>
          <a:p>
            <a:r>
              <a:rPr lang="en-US" dirty="0"/>
              <a:t>The information like the location of disk block where the file is stored, time at which file changes last, owner of the file, access permissions (read/write), etc. </a:t>
            </a:r>
            <a:r>
              <a:rPr lang="en-US" dirty="0" err="1"/>
              <a:t>i</a:t>
            </a:r>
            <a:r>
              <a:rPr lang="en-US" dirty="0"/>
              <a:t>-node information is stored in secondary storage.</a:t>
            </a:r>
          </a:p>
          <a:p>
            <a:r>
              <a:rPr lang="en-US" dirty="0"/>
              <a:t>A directory is names given to the </a:t>
            </a:r>
            <a:r>
              <a:rPr lang="en-US" dirty="0" err="1"/>
              <a:t>i</a:t>
            </a:r>
            <a:r>
              <a:rPr lang="en-US" dirty="0"/>
              <a:t>-nodes. A directory is in the form of parent and each of its children. List of file names and corresponding </a:t>
            </a:r>
            <a:r>
              <a:rPr lang="en-US" dirty="0" err="1"/>
              <a:t>i</a:t>
            </a:r>
            <a:r>
              <a:rPr lang="en-US" dirty="0"/>
              <a:t>-node number are stored in a directory entry.</a:t>
            </a:r>
          </a:p>
        </p:txBody>
      </p:sp>
    </p:spTree>
    <p:extLst>
      <p:ext uri="{BB962C8B-B14F-4D97-AF65-F5344CB8AC3E}">
        <p14:creationId xmlns:p14="http://schemas.microsoft.com/office/powerpoint/2010/main" val="3919250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Administration</a:t>
            </a:r>
          </a:p>
        </p:txBody>
      </p:sp>
      <p:sp>
        <p:nvSpPr>
          <p:cNvPr id="3" name="Content Placeholder 2"/>
          <p:cNvSpPr>
            <a:spLocks noGrp="1"/>
          </p:cNvSpPr>
          <p:nvPr>
            <p:ph idx="1"/>
          </p:nvPr>
        </p:nvSpPr>
        <p:spPr/>
        <p:txBody>
          <a:bodyPr>
            <a:normAutofit lnSpcReduction="10000"/>
          </a:bodyPr>
          <a:lstStyle/>
          <a:p>
            <a:r>
              <a:rPr lang="en-US" dirty="0"/>
              <a:t>Systems administration is the </a:t>
            </a:r>
          </a:p>
          <a:p>
            <a:r>
              <a:rPr lang="en-US" dirty="0"/>
              <a:t>1) installation and </a:t>
            </a:r>
          </a:p>
          <a:p>
            <a:r>
              <a:rPr lang="en-US" dirty="0"/>
              <a:t>2) maintenance of the UNIX computer system. </a:t>
            </a:r>
          </a:p>
          <a:p>
            <a:r>
              <a:rPr lang="en-US" dirty="0"/>
              <a:t>The system administrator will need to maintain the software and hardware for the system which includes hardware configuration, software installation, reconfiguration of the kernel, and networking to keep it running in a satisfactory manner. </a:t>
            </a:r>
          </a:p>
          <a:p>
            <a:r>
              <a:rPr lang="en-US" dirty="0"/>
              <a:t>To do this the system administrator can assume super user or root privileges to perform many tasks not normally available to the average user of the system.</a:t>
            </a:r>
            <a:endParaRPr lang="en-IN" dirty="0"/>
          </a:p>
        </p:txBody>
      </p:sp>
    </p:spTree>
    <p:extLst>
      <p:ext uri="{BB962C8B-B14F-4D97-AF65-F5344CB8AC3E}">
        <p14:creationId xmlns:p14="http://schemas.microsoft.com/office/powerpoint/2010/main" val="3957950275"/>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3" name="Content Placeholder 2"/>
          <p:cNvSpPr>
            <a:spLocks noGrp="1"/>
          </p:cNvSpPr>
          <p:nvPr>
            <p:ph idx="1"/>
          </p:nvPr>
        </p:nvSpPr>
        <p:spPr/>
        <p:txBody>
          <a:bodyPr>
            <a:normAutofit lnSpcReduction="10000"/>
          </a:bodyPr>
          <a:lstStyle/>
          <a:p>
            <a:pPr fontAlgn="base"/>
            <a:r>
              <a:rPr lang="en-US" dirty="0"/>
              <a:t>A path is a unique location to a file or a folder in a file system of an OS.</a:t>
            </a:r>
          </a:p>
          <a:p>
            <a:pPr fontAlgn="base"/>
            <a:r>
              <a:rPr lang="en-US" dirty="0"/>
              <a:t>A path to a file is a combination of / and alpha-numeric characters.</a:t>
            </a:r>
          </a:p>
          <a:p>
            <a:pPr fontAlgn="base"/>
            <a:r>
              <a:rPr lang="en-US" b="1" dirty="0"/>
              <a:t>Absolute Path-name</a:t>
            </a:r>
            <a:endParaRPr lang="en-US" dirty="0"/>
          </a:p>
          <a:p>
            <a:pPr fontAlgn="base"/>
            <a:r>
              <a:rPr lang="en-US" dirty="0"/>
              <a:t>An absolute path is defined as the specifying the location of a file or directory from the root directory(/).</a:t>
            </a:r>
            <a:br>
              <a:rPr lang="en-US" dirty="0"/>
            </a:br>
            <a:r>
              <a:rPr lang="en-US" b="1" dirty="0"/>
              <a:t>To write an absolute path-name:</a:t>
            </a:r>
            <a:endParaRPr lang="en-US" dirty="0"/>
          </a:p>
          <a:p>
            <a:pPr fontAlgn="base"/>
            <a:r>
              <a:rPr lang="en-US" dirty="0"/>
              <a:t>Start at the root directory ( / ) and work down.</a:t>
            </a:r>
          </a:p>
          <a:p>
            <a:pPr fontAlgn="base"/>
            <a:r>
              <a:rPr lang="en-US" dirty="0"/>
              <a:t>Write a slash ( / ) after every directory name (last one is optional)</a:t>
            </a:r>
          </a:p>
          <a:p>
            <a:pPr fontAlgn="base"/>
            <a:r>
              <a:rPr lang="en-US" b="1" dirty="0"/>
              <a:t>For Example :  </a:t>
            </a:r>
          </a:p>
          <a:p>
            <a:pPr marL="0" indent="0" fontAlgn="base">
              <a:buNone/>
            </a:pPr>
            <a:endParaRPr lang="en-US" dirty="0"/>
          </a:p>
          <a:p>
            <a:endParaRPr lang="en-IN" dirty="0"/>
          </a:p>
        </p:txBody>
      </p:sp>
    </p:spTree>
    <p:extLst>
      <p:ext uri="{BB962C8B-B14F-4D97-AF65-F5344CB8AC3E}">
        <p14:creationId xmlns:p14="http://schemas.microsoft.com/office/powerpoint/2010/main" val="1357177346"/>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3" name="Content Placeholder 2"/>
          <p:cNvSpPr>
            <a:spLocks noGrp="1"/>
          </p:cNvSpPr>
          <p:nvPr>
            <p:ph idx="1"/>
          </p:nvPr>
        </p:nvSpPr>
        <p:spPr/>
        <p:txBody>
          <a:bodyPr>
            <a:normAutofit fontScale="77500" lnSpcReduction="20000"/>
          </a:bodyPr>
          <a:lstStyle/>
          <a:p>
            <a:pPr fontAlgn="base"/>
            <a:r>
              <a:rPr lang="en-US" b="1" dirty="0"/>
              <a:t>For Example :</a:t>
            </a:r>
          </a:p>
          <a:p>
            <a:pPr marL="0" lvl="0" indent="0" eaLnBrk="0" fontAlgn="base" hangingPunct="0">
              <a:lnSpc>
                <a:spcPct val="100000"/>
              </a:lnSpc>
              <a:spcBef>
                <a:spcPct val="0"/>
              </a:spcBef>
              <a:spcAft>
                <a:spcPct val="0"/>
              </a:spcAft>
              <a:buNone/>
            </a:pPr>
            <a:r>
              <a:rPr lang="en-US" b="1" dirty="0"/>
              <a:t>  </a:t>
            </a:r>
            <a:r>
              <a:rPr lang="en-US" dirty="0">
                <a:solidFill>
                  <a:srgbClr val="273239"/>
                </a:solidFill>
                <a:latin typeface="Consolas" panose="020B0609020204030204" pitchFamily="49" charset="0"/>
              </a:rPr>
              <a:t>$cat </a:t>
            </a:r>
            <a:r>
              <a:rPr lang="en-US" dirty="0" err="1">
                <a:solidFill>
                  <a:srgbClr val="273239"/>
                </a:solidFill>
                <a:latin typeface="Consolas" panose="020B0609020204030204" pitchFamily="49" charset="0"/>
              </a:rPr>
              <a:t>abc.sql</a:t>
            </a:r>
            <a:r>
              <a:rPr lang="en-US" dirty="0">
                <a:solidFill>
                  <a:srgbClr val="273239"/>
                </a:solidFill>
                <a:latin typeface="Consolas" panose="020B0609020204030204" pitchFamily="49" charset="0"/>
              </a:rPr>
              <a:t> </a:t>
            </a: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dirty="0">
                <a:solidFill>
                  <a:srgbClr val="273239"/>
                </a:solidFill>
                <a:latin typeface="urw-din"/>
              </a:rPr>
              <a:t>will work </a:t>
            </a:r>
            <a:r>
              <a:rPr lang="en-US" b="1" dirty="0">
                <a:solidFill>
                  <a:srgbClr val="273239"/>
                </a:solidFill>
                <a:latin typeface="urw-din"/>
              </a:rPr>
              <a:t>only</a:t>
            </a:r>
            <a:r>
              <a:rPr lang="en-US" dirty="0">
                <a:solidFill>
                  <a:srgbClr val="273239"/>
                </a:solidFill>
                <a:latin typeface="urw-din"/>
              </a:rPr>
              <a:t> if the fie </a:t>
            </a:r>
            <a:r>
              <a:rPr lang="en-US" b="1" dirty="0">
                <a:solidFill>
                  <a:srgbClr val="273239"/>
                </a:solidFill>
                <a:latin typeface="urw-din"/>
              </a:rPr>
              <a:t>“</a:t>
            </a:r>
            <a:r>
              <a:rPr lang="en-US" b="1" dirty="0" err="1">
                <a:solidFill>
                  <a:srgbClr val="273239"/>
                </a:solidFill>
                <a:latin typeface="urw-din"/>
              </a:rPr>
              <a:t>abc.sql</a:t>
            </a:r>
            <a:r>
              <a:rPr lang="en-US" b="1" dirty="0">
                <a:solidFill>
                  <a:srgbClr val="273239"/>
                </a:solidFill>
                <a:latin typeface="urw-din"/>
              </a:rPr>
              <a:t>”</a:t>
            </a:r>
            <a:r>
              <a:rPr lang="en-US" dirty="0">
                <a:solidFill>
                  <a:srgbClr val="273239"/>
                </a:solidFill>
                <a:latin typeface="urw-din"/>
              </a:rPr>
              <a:t> exists in your current directory.</a:t>
            </a:r>
          </a:p>
          <a:p>
            <a:pPr marL="0" lvl="0" indent="0" eaLnBrk="0" fontAlgn="base" hangingPunct="0">
              <a:lnSpc>
                <a:spcPct val="100000"/>
              </a:lnSpc>
              <a:spcBef>
                <a:spcPct val="0"/>
              </a:spcBef>
              <a:spcAft>
                <a:spcPct val="0"/>
              </a:spcAft>
              <a:buNone/>
            </a:pPr>
            <a:r>
              <a:rPr lang="en-US" dirty="0">
                <a:solidFill>
                  <a:srgbClr val="273239"/>
                </a:solidFill>
                <a:latin typeface="urw-din"/>
              </a:rPr>
              <a:t> However, if this file is not present in your working directory and is present somewhere else say in /home/</a:t>
            </a:r>
            <a:r>
              <a:rPr lang="en-US" dirty="0" err="1">
                <a:solidFill>
                  <a:srgbClr val="273239"/>
                </a:solidFill>
                <a:latin typeface="urw-din"/>
              </a:rPr>
              <a:t>kt</a:t>
            </a:r>
            <a:r>
              <a:rPr lang="en-US" dirty="0">
                <a:solidFill>
                  <a:srgbClr val="273239"/>
                </a:solidFill>
                <a:latin typeface="urw-din"/>
              </a:rPr>
              <a:t> , then this command will work only if you will use it like shown below:</a:t>
            </a:r>
            <a:endParaRPr lang="en-US"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dirty="0">
                <a:solidFill>
                  <a:srgbClr val="273239"/>
                </a:solidFill>
                <a:latin typeface="Consolas" panose="020B0609020204030204" pitchFamily="49" charset="0"/>
              </a:rPr>
              <a:t>cat /home/</a:t>
            </a:r>
            <a:r>
              <a:rPr lang="en-US" dirty="0" err="1">
                <a:solidFill>
                  <a:srgbClr val="273239"/>
                </a:solidFill>
                <a:latin typeface="Consolas" panose="020B0609020204030204" pitchFamily="49" charset="0"/>
              </a:rPr>
              <a:t>kt</a:t>
            </a:r>
            <a:r>
              <a:rPr lang="en-US" dirty="0">
                <a:solidFill>
                  <a:srgbClr val="273239"/>
                </a:solidFill>
                <a:latin typeface="Consolas" panose="020B0609020204030204" pitchFamily="49" charset="0"/>
              </a:rPr>
              <a:t>/</a:t>
            </a:r>
            <a:r>
              <a:rPr lang="en-US" dirty="0" err="1">
                <a:solidFill>
                  <a:srgbClr val="273239"/>
                </a:solidFill>
                <a:latin typeface="Consolas" panose="020B0609020204030204" pitchFamily="49" charset="0"/>
              </a:rPr>
              <a:t>abc.sql</a:t>
            </a: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dirty="0">
                <a:solidFill>
                  <a:srgbClr val="273239"/>
                </a:solidFill>
                <a:latin typeface="urw-din"/>
              </a:rPr>
              <a:t>In the above example, if the first character of a pathname is /, the file’s location must be determined with respect to root. When you have more than one / in a pathname, for each such /, you have to descend one level in the file system like in the above </a:t>
            </a:r>
            <a:r>
              <a:rPr lang="en-US" dirty="0" err="1">
                <a:solidFill>
                  <a:srgbClr val="273239"/>
                </a:solidFill>
                <a:latin typeface="urw-din"/>
              </a:rPr>
              <a:t>kt</a:t>
            </a:r>
            <a:r>
              <a:rPr lang="en-US" dirty="0">
                <a:solidFill>
                  <a:srgbClr val="273239"/>
                </a:solidFill>
                <a:latin typeface="urw-din"/>
              </a:rPr>
              <a:t> is one level below home, and thus two levels below root.</a:t>
            </a:r>
          </a:p>
          <a:p>
            <a:pPr marL="0" lvl="0" indent="0" eaLnBrk="0" fontAlgn="base" hangingPunct="0">
              <a:lnSpc>
                <a:spcPct val="100000"/>
              </a:lnSpc>
              <a:spcBef>
                <a:spcPct val="0"/>
              </a:spcBef>
              <a:spcAft>
                <a:spcPct val="0"/>
              </a:spcAft>
              <a:buNone/>
            </a:pP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b="1" dirty="0">
                <a:solidFill>
                  <a:srgbClr val="273239"/>
                </a:solidFill>
                <a:latin typeface="urw-din"/>
              </a:rPr>
              <a:t>An absolute path is defined as specifying the location of a file or directory from the root directory(/). In other </a:t>
            </a:r>
            <a:r>
              <a:rPr lang="en-US" b="1" dirty="0" err="1">
                <a:solidFill>
                  <a:srgbClr val="273239"/>
                </a:solidFill>
                <a:latin typeface="urw-din"/>
              </a:rPr>
              <a:t>words,we</a:t>
            </a:r>
            <a:r>
              <a:rPr lang="en-US" b="1" dirty="0">
                <a:solidFill>
                  <a:srgbClr val="273239"/>
                </a:solidFill>
                <a:latin typeface="urw-din"/>
              </a:rPr>
              <a:t> can say that an absolute path is a complete path from start of actual file system from / directory.</a:t>
            </a:r>
          </a:p>
          <a:p>
            <a:pPr marL="0" lvl="0" indent="0" eaLnBrk="0" fontAlgn="base" hangingPunct="0">
              <a:lnSpc>
                <a:spcPct val="100000"/>
              </a:lnSpc>
              <a:spcBef>
                <a:spcPct val="0"/>
              </a:spcBef>
              <a:spcAft>
                <a:spcPct val="0"/>
              </a:spcAft>
              <a:buNone/>
            </a:pPr>
            <a:endParaRPr lang="en-US" sz="4000" dirty="0">
              <a:latin typeface="Arial" panose="020B0604020202020204" pitchFamily="34" charset="0"/>
            </a:endParaRPr>
          </a:p>
          <a:p>
            <a:pPr fontAlgn="base"/>
            <a:endParaRPr lang="en-US" b="1" dirty="0"/>
          </a:p>
          <a:p>
            <a:pPr marL="0" indent="0" fontAlgn="base">
              <a:buNone/>
            </a:pPr>
            <a:endParaRPr lang="en-US" dirty="0"/>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3555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3" name="Content Placeholder 2"/>
          <p:cNvSpPr>
            <a:spLocks noGrp="1"/>
          </p:cNvSpPr>
          <p:nvPr>
            <p:ph idx="1"/>
          </p:nvPr>
        </p:nvSpPr>
        <p:spPr/>
        <p:txBody>
          <a:bodyPr>
            <a:normAutofit/>
          </a:bodyPr>
          <a:lstStyle/>
          <a:p>
            <a:pPr fontAlgn="base"/>
            <a:r>
              <a:rPr lang="en-US" b="1" dirty="0"/>
              <a:t>Relative path</a:t>
            </a:r>
            <a:endParaRPr lang="en-US" dirty="0"/>
          </a:p>
          <a:p>
            <a:pPr fontAlgn="base"/>
            <a:r>
              <a:rPr lang="en-US" dirty="0"/>
              <a:t>Relative path is defined as the path related to the present working directly(</a:t>
            </a:r>
            <a:r>
              <a:rPr lang="en-US" dirty="0" err="1"/>
              <a:t>pwd</a:t>
            </a:r>
            <a:r>
              <a:rPr lang="en-US" dirty="0"/>
              <a:t>). </a:t>
            </a:r>
          </a:p>
          <a:p>
            <a:pPr fontAlgn="base"/>
            <a:r>
              <a:rPr lang="en-US" dirty="0"/>
              <a:t>It starts at your current directory and </a:t>
            </a:r>
            <a:r>
              <a:rPr lang="en-US" b="1" dirty="0"/>
              <a:t>never starts with a / </a:t>
            </a:r>
            <a:r>
              <a:rPr lang="en-US" dirty="0"/>
              <a:t>.</a:t>
            </a:r>
          </a:p>
          <a:p>
            <a:pPr fontAlgn="base"/>
            <a:r>
              <a:rPr lang="en-US" dirty="0"/>
              <a:t>To be more specific let’s take a look on the below figure in which if we are looking for photos then absolute path for it will be provided as </a:t>
            </a:r>
            <a:r>
              <a:rPr lang="en-US" i="1" dirty="0"/>
              <a:t>/home/</a:t>
            </a:r>
            <a:r>
              <a:rPr lang="en-US" i="1" dirty="0" err="1"/>
              <a:t>jono</a:t>
            </a:r>
            <a:r>
              <a:rPr lang="en-US" i="1" dirty="0"/>
              <a:t>/photos</a:t>
            </a:r>
            <a:r>
              <a:rPr lang="en-US" b="1" dirty="0"/>
              <a:t> but assuming that we are already present in </a:t>
            </a:r>
            <a:r>
              <a:rPr lang="en-US" b="1" dirty="0" err="1"/>
              <a:t>jono</a:t>
            </a:r>
            <a:r>
              <a:rPr lang="en-US" b="1" dirty="0"/>
              <a:t> directory then the relative path for the same can be written as simple </a:t>
            </a:r>
            <a:r>
              <a:rPr lang="en-US" i="1" dirty="0"/>
              <a:t>photos</a:t>
            </a:r>
            <a:r>
              <a:rPr lang="en-US" dirty="0"/>
              <a:t>.</a:t>
            </a:r>
          </a:p>
          <a:p>
            <a:pPr marL="0" lvl="0" indent="0" eaLnBrk="0" fontAlgn="base" hangingPunct="0">
              <a:lnSpc>
                <a:spcPct val="100000"/>
              </a:lnSpc>
              <a:spcBef>
                <a:spcPct val="0"/>
              </a:spcBef>
              <a:spcAft>
                <a:spcPct val="0"/>
              </a:spcAft>
              <a:buNone/>
            </a:pPr>
            <a:endParaRPr lang="en-US" sz="4000" dirty="0">
              <a:latin typeface="Arial" panose="020B0604020202020204" pitchFamily="34" charset="0"/>
            </a:endParaRPr>
          </a:p>
          <a:p>
            <a:pPr fontAlgn="base"/>
            <a:endParaRPr lang="en-US" b="1" dirty="0"/>
          </a:p>
          <a:p>
            <a:pPr marL="0" indent="0" fontAlgn="base">
              <a:buNone/>
            </a:pPr>
            <a:endParaRPr lang="en-US" dirty="0"/>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08386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3" name="Content Placeholder 2"/>
          <p:cNvSpPr>
            <a:spLocks noGrp="1"/>
          </p:cNvSpPr>
          <p:nvPr>
            <p:ph idx="1"/>
          </p:nvPr>
        </p:nvSpPr>
        <p:spPr/>
        <p:txBody>
          <a:bodyPr>
            <a:normAutofit/>
          </a:bodyPr>
          <a:lstStyle/>
          <a:p>
            <a:pPr fontAlgn="base"/>
            <a:endParaRPr lang="en-US" b="1" dirty="0"/>
          </a:p>
          <a:p>
            <a:pPr marL="0" indent="0" fontAlgn="base">
              <a:buNone/>
            </a:pPr>
            <a:endParaRPr lang="en-US" dirty="0"/>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3076" name="Picture 4"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008" y="1690687"/>
            <a:ext cx="10078792" cy="4722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883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3" name="Content Placeholder 2"/>
          <p:cNvSpPr>
            <a:spLocks noGrp="1"/>
          </p:cNvSpPr>
          <p:nvPr>
            <p:ph idx="1"/>
          </p:nvPr>
        </p:nvSpPr>
        <p:spPr/>
        <p:txBody>
          <a:bodyPr>
            <a:normAutofit lnSpcReduction="10000"/>
          </a:bodyPr>
          <a:lstStyle/>
          <a:p>
            <a:pPr fontAlgn="base"/>
            <a:endParaRPr lang="en-US" b="1" dirty="0"/>
          </a:p>
          <a:p>
            <a:pPr marL="0" lvl="0" indent="0" eaLnBrk="0" fontAlgn="base" hangingPunct="0">
              <a:lnSpc>
                <a:spcPct val="100000"/>
              </a:lnSpc>
              <a:spcBef>
                <a:spcPct val="0"/>
              </a:spcBef>
              <a:spcAft>
                <a:spcPct val="0"/>
              </a:spcAft>
              <a:buNone/>
            </a:pPr>
            <a:r>
              <a:rPr lang="en-US" dirty="0">
                <a:solidFill>
                  <a:srgbClr val="273239"/>
                </a:solidFill>
                <a:latin typeface="urw-din"/>
              </a:rPr>
              <a:t>UNIX offers a shortcut in the </a:t>
            </a:r>
            <a:r>
              <a:rPr lang="en-US" b="1" dirty="0">
                <a:solidFill>
                  <a:srgbClr val="273239"/>
                </a:solidFill>
                <a:latin typeface="urw-din"/>
              </a:rPr>
              <a:t>relative pathname</a:t>
            </a:r>
            <a:r>
              <a:rPr lang="en-US" dirty="0">
                <a:solidFill>
                  <a:srgbClr val="273239"/>
                </a:solidFill>
                <a:latin typeface="urw-din"/>
              </a:rPr>
              <a:t>– that uses either the current or parent directory as reference and specifies the path relative to it. A relative path-name uses one of these cryptic symbols:</a:t>
            </a:r>
            <a:endParaRPr lang="en-US" b="1" dirty="0">
              <a:solidFill>
                <a:srgbClr val="273239"/>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b="1" dirty="0">
                <a:solidFill>
                  <a:srgbClr val="273239"/>
                </a:solidFill>
                <a:latin typeface="Consolas" panose="020B0609020204030204" pitchFamily="49" charset="0"/>
              </a:rPr>
              <a:t>.(a single dot)</a:t>
            </a:r>
            <a:r>
              <a:rPr lang="en-US" dirty="0">
                <a:solidFill>
                  <a:srgbClr val="273239"/>
                </a:solidFill>
                <a:latin typeface="Consolas" panose="020B0609020204030204" pitchFamily="49" charset="0"/>
              </a:rPr>
              <a:t> - this represents the current directory. </a:t>
            </a:r>
            <a:r>
              <a:rPr lang="en-US" b="1" dirty="0">
                <a:solidFill>
                  <a:srgbClr val="273239"/>
                </a:solidFill>
                <a:latin typeface="Consolas" panose="020B0609020204030204" pitchFamily="49" charset="0"/>
              </a:rPr>
              <a:t>..(two dots)</a:t>
            </a:r>
            <a:r>
              <a:rPr lang="en-US" dirty="0">
                <a:solidFill>
                  <a:srgbClr val="273239"/>
                </a:solidFill>
                <a:latin typeface="Consolas" panose="020B0609020204030204" pitchFamily="49" charset="0"/>
              </a:rPr>
              <a:t> - this represents the parent directory. </a:t>
            </a:r>
            <a:endParaRPr lang="en-US" dirty="0">
              <a:solidFill>
                <a:srgbClr val="273239"/>
              </a:solidFill>
              <a:latin typeface="urw-din"/>
            </a:endParaRPr>
          </a:p>
          <a:p>
            <a:pPr marL="0" lvl="0" indent="0" eaLnBrk="0" fontAlgn="base" hangingPunct="0">
              <a:lnSpc>
                <a:spcPct val="100000"/>
              </a:lnSpc>
              <a:spcBef>
                <a:spcPct val="0"/>
              </a:spcBef>
              <a:spcAft>
                <a:spcPct val="0"/>
              </a:spcAft>
              <a:buNone/>
            </a:pPr>
            <a:r>
              <a:rPr lang="en-US" dirty="0">
                <a:solidFill>
                  <a:srgbClr val="273239"/>
                </a:solidFill>
                <a:latin typeface="urw-din"/>
              </a:rPr>
              <a:t>Now, what this actually means is that if we are currently in directory /home/</a:t>
            </a:r>
            <a:r>
              <a:rPr lang="en-US" dirty="0" err="1">
                <a:solidFill>
                  <a:srgbClr val="273239"/>
                </a:solidFill>
                <a:latin typeface="urw-din"/>
              </a:rPr>
              <a:t>kt</a:t>
            </a:r>
            <a:r>
              <a:rPr lang="en-US" dirty="0">
                <a:solidFill>
                  <a:srgbClr val="273239"/>
                </a:solidFill>
                <a:latin typeface="urw-din"/>
              </a:rPr>
              <a:t>/</a:t>
            </a:r>
            <a:r>
              <a:rPr lang="en-US" dirty="0" err="1">
                <a:solidFill>
                  <a:srgbClr val="273239"/>
                </a:solidFill>
                <a:latin typeface="urw-din"/>
              </a:rPr>
              <a:t>abc</a:t>
            </a:r>
            <a:r>
              <a:rPr lang="en-US" dirty="0">
                <a:solidFill>
                  <a:srgbClr val="273239"/>
                </a:solidFill>
                <a:latin typeface="urw-din"/>
              </a:rPr>
              <a:t> and now you can use </a:t>
            </a:r>
            <a:r>
              <a:rPr lang="en-US" b="1" dirty="0">
                <a:solidFill>
                  <a:srgbClr val="273239"/>
                </a:solidFill>
                <a:latin typeface="urw-din"/>
              </a:rPr>
              <a:t>..</a:t>
            </a:r>
            <a:r>
              <a:rPr lang="en-US" dirty="0">
                <a:solidFill>
                  <a:srgbClr val="273239"/>
                </a:solidFill>
                <a:latin typeface="urw-din"/>
              </a:rPr>
              <a:t> as an argument to </a:t>
            </a:r>
            <a:r>
              <a:rPr lang="en-US" b="1" dirty="0">
                <a:solidFill>
                  <a:srgbClr val="273239"/>
                </a:solidFill>
                <a:latin typeface="urw-din"/>
              </a:rPr>
              <a:t>cd</a:t>
            </a:r>
            <a:r>
              <a:rPr lang="en-US" dirty="0">
                <a:solidFill>
                  <a:srgbClr val="273239"/>
                </a:solidFill>
                <a:latin typeface="urw-din"/>
              </a:rPr>
              <a:t> to move to the parent directory /home/</a:t>
            </a:r>
            <a:r>
              <a:rPr lang="en-US" dirty="0" err="1">
                <a:solidFill>
                  <a:srgbClr val="273239"/>
                </a:solidFill>
                <a:latin typeface="urw-din"/>
              </a:rPr>
              <a:t>kt</a:t>
            </a:r>
            <a:r>
              <a:rPr lang="en-US" dirty="0">
                <a:solidFill>
                  <a:srgbClr val="273239"/>
                </a:solidFill>
                <a:latin typeface="urw-din"/>
              </a:rPr>
              <a:t> as :</a:t>
            </a:r>
          </a:p>
          <a:p>
            <a:pPr marL="0" lvl="0" indent="0" eaLnBrk="0" fontAlgn="base" hangingPunct="0">
              <a:lnSpc>
                <a:spcPct val="100000"/>
              </a:lnSpc>
              <a:spcBef>
                <a:spcPct val="0"/>
              </a:spcBef>
              <a:spcAft>
                <a:spcPct val="0"/>
              </a:spcAft>
              <a:buNone/>
            </a:pPr>
            <a:endParaRPr lang="en-US" sz="4000" dirty="0">
              <a:latin typeface="Arial" panose="020B0604020202020204" pitchFamily="34" charset="0"/>
            </a:endParaRPr>
          </a:p>
          <a:p>
            <a:endParaRPr lang="en-IN" dirty="0"/>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0" y="-230832"/>
            <a:ext cx="2688236"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a:ln>
                  <a:noFill/>
                </a:ln>
                <a:solidFill>
                  <a:srgbClr val="273239"/>
                </a:solidFill>
                <a:effectLst/>
                <a:latin typeface="urw-din"/>
              </a:rPr>
              <a:t>Using . and .. in Relative Path-names</a:t>
            </a:r>
          </a:p>
        </p:txBody>
      </p:sp>
    </p:spTree>
    <p:extLst>
      <p:ext uri="{BB962C8B-B14F-4D97-AF65-F5344CB8AC3E}">
        <p14:creationId xmlns:p14="http://schemas.microsoft.com/office/powerpoint/2010/main" val="2482948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Absolute and Relative Pathnames in UNIX</a:t>
            </a:r>
          </a:p>
        </p:txBody>
      </p:sp>
      <p:sp>
        <p:nvSpPr>
          <p:cNvPr id="4" name="Rectangle 1"/>
          <p:cNvSpPr>
            <a:spLocks noChangeArrowheads="1"/>
          </p:cNvSpPr>
          <p:nvPr/>
        </p:nvSpPr>
        <p:spPr bwMode="auto">
          <a:xfrm>
            <a:off x="0" y="-321869"/>
            <a:ext cx="65" cy="6437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p:cNvSpPr>
            <a:spLocks noGrp="1" noChangeArrowheads="1"/>
          </p:cNvSpPr>
          <p:nvPr>
            <p:ph idx="1"/>
          </p:nvPr>
        </p:nvSpPr>
        <p:spPr bwMode="auto">
          <a:xfrm>
            <a:off x="722313" y="686675"/>
            <a:ext cx="10855794" cy="54450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273239"/>
                </a:solidFill>
                <a:effectLst/>
                <a:latin typeface="urw-din"/>
              </a:rPr>
              <a:t>Example of Absolute and Relative Path</a:t>
            </a:r>
            <a:endParaRPr kumimoji="0" lang="en-US" sz="2400"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73239"/>
                </a:solidFill>
                <a:effectLst/>
                <a:latin typeface="urw-din"/>
              </a:rPr>
              <a:t>Suppose you are currently located in home/</a:t>
            </a:r>
            <a:r>
              <a:rPr kumimoji="0" lang="en-US" sz="2400" b="0" i="0" u="none" strike="noStrike" cap="none" normalizeH="0" baseline="0" dirty="0" err="1">
                <a:ln>
                  <a:noFill/>
                </a:ln>
                <a:solidFill>
                  <a:srgbClr val="273239"/>
                </a:solidFill>
                <a:effectLst/>
                <a:latin typeface="urw-din"/>
              </a:rPr>
              <a:t>kt</a:t>
            </a:r>
            <a:r>
              <a:rPr kumimoji="0" lang="en-US" sz="2400" b="0" i="0" u="none" strike="noStrike" cap="none" normalizeH="0" baseline="0" dirty="0">
                <a:ln>
                  <a:noFill/>
                </a:ln>
                <a:solidFill>
                  <a:srgbClr val="273239"/>
                </a:solidFill>
                <a:effectLst/>
                <a:latin typeface="urw-din"/>
              </a:rPr>
              <a:t> and you want to change your directory to home/</a:t>
            </a:r>
            <a:r>
              <a:rPr kumimoji="0" lang="en-US" sz="2400" b="0" i="0" u="none" strike="noStrike" cap="none" normalizeH="0" baseline="0" dirty="0" err="1">
                <a:ln>
                  <a:noFill/>
                </a:ln>
                <a:solidFill>
                  <a:srgbClr val="273239"/>
                </a:solidFill>
                <a:effectLst/>
                <a:latin typeface="urw-din"/>
              </a:rPr>
              <a:t>kt</a:t>
            </a:r>
            <a:r>
              <a:rPr kumimoji="0" lang="en-US" sz="2400" b="0" i="0" u="none" strike="noStrike" cap="none" normalizeH="0" baseline="0" dirty="0">
                <a:ln>
                  <a:noFill/>
                </a:ln>
                <a:solidFill>
                  <a:srgbClr val="273239"/>
                </a:solidFill>
                <a:effectLst/>
                <a:latin typeface="urw-din"/>
              </a:rPr>
              <a:t>/</a:t>
            </a:r>
            <a:r>
              <a:rPr kumimoji="0" lang="en-US" sz="2400" b="0" i="0" u="none" strike="noStrike" cap="none" normalizeH="0" baseline="0" dirty="0" err="1">
                <a:ln>
                  <a:noFill/>
                </a:ln>
                <a:solidFill>
                  <a:srgbClr val="273239"/>
                </a:solidFill>
                <a:effectLst/>
                <a:latin typeface="urw-din"/>
              </a:rPr>
              <a:t>abc</a:t>
            </a:r>
            <a:r>
              <a:rPr kumimoji="0" lang="en-US" sz="2400" b="0" i="0" u="none" strike="noStrike" cap="none" normalizeH="0" baseline="0" dirty="0">
                <a:ln>
                  <a:noFill/>
                </a:ln>
                <a:solidFill>
                  <a:srgbClr val="273239"/>
                </a:solidFill>
                <a:effectLst/>
                <a:latin typeface="urw-din"/>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73239"/>
                </a:solidFill>
                <a:effectLst/>
                <a:latin typeface="urw-din"/>
              </a:rPr>
              <a:t> Let’s see both the absolute and relative path concepts to do this:</a:t>
            </a: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b="1" i="0" u="none" strike="noStrike" cap="none" normalizeH="0" baseline="0" dirty="0">
                <a:ln>
                  <a:noFill/>
                </a:ln>
                <a:solidFill>
                  <a:srgbClr val="273239"/>
                </a:solidFill>
                <a:effectLst/>
                <a:latin typeface="urw-din"/>
              </a:rPr>
              <a:t>Changing directory with relative path concept :</a:t>
            </a: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pwd</a:t>
            </a:r>
            <a:r>
              <a:rPr kumimoji="0" lang="en-US" b="0" i="0" u="none" strike="noStrike" cap="none" normalizeH="0" baseline="0" dirty="0">
                <a:ln>
                  <a:noFill/>
                </a:ln>
                <a:solidFill>
                  <a:srgbClr val="273239"/>
                </a:solidFill>
                <a:effectLst/>
                <a:latin typeface="Consolas" panose="020B0609020204030204" pitchFamily="49" charset="0"/>
              </a:rPr>
              <a:t> /home/</a:t>
            </a:r>
            <a:r>
              <a:rPr kumimoji="0" lang="en-US" b="0" i="0" u="none" strike="noStrike" cap="none" normalizeH="0" baseline="0" dirty="0" err="1">
                <a:ln>
                  <a:noFill/>
                </a:ln>
                <a:solidFill>
                  <a:srgbClr val="273239"/>
                </a:solidFill>
                <a:effectLst/>
                <a:latin typeface="Consolas" panose="020B0609020204030204" pitchFamily="49" charset="0"/>
              </a:rPr>
              <a:t>kt</a:t>
            </a:r>
            <a:r>
              <a:rPr kumimoji="0" lang="en-US" b="0" i="0" u="none" strike="noStrike" cap="none" normalizeH="0" baseline="0" dirty="0">
                <a:ln>
                  <a:noFill/>
                </a:ln>
                <a:solidFill>
                  <a:srgbClr val="273239"/>
                </a:solidFill>
                <a:effectLst/>
                <a:latin typeface="Consolas" panose="020B0609020204030204" pitchFamily="49" charset="0"/>
              </a:rPr>
              <a:t> </a:t>
            </a: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a:ln>
                  <a:noFill/>
                </a:ln>
                <a:solidFill>
                  <a:srgbClr val="273239"/>
                </a:solidFill>
                <a:effectLst/>
                <a:latin typeface="Consolas" panose="020B0609020204030204" pitchFamily="49" charset="0"/>
              </a:rPr>
              <a:t>$cd </a:t>
            </a:r>
            <a:r>
              <a:rPr kumimoji="0" lang="en-US" b="0" i="0" u="none" strike="noStrike" cap="none" normalizeH="0" baseline="0" dirty="0" err="1">
                <a:ln>
                  <a:noFill/>
                </a:ln>
                <a:solidFill>
                  <a:srgbClr val="273239"/>
                </a:solidFill>
                <a:effectLst/>
                <a:latin typeface="Consolas" panose="020B0609020204030204" pitchFamily="49" charset="0"/>
              </a:rPr>
              <a:t>abc</a:t>
            </a:r>
            <a:r>
              <a:rPr kumimoji="0" lang="en-US" b="0" i="0" u="none" strike="noStrike" cap="none" normalizeH="0" baseline="0" dirty="0">
                <a:ln>
                  <a:noFill/>
                </a:ln>
                <a:solidFill>
                  <a:srgbClr val="273239"/>
                </a:solidFill>
                <a:effectLst/>
                <a:latin typeface="Consolas" panose="020B0609020204030204" pitchFamily="49" charset="0"/>
              </a:rPr>
              <a:t> </a:t>
            </a: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pwd</a:t>
            </a:r>
            <a:r>
              <a:rPr kumimoji="0" lang="en-US" b="0" i="0" u="none" strike="noStrike" cap="none" normalizeH="0" baseline="0" dirty="0">
                <a:ln>
                  <a:noFill/>
                </a:ln>
                <a:solidFill>
                  <a:srgbClr val="273239"/>
                </a:solidFill>
                <a:effectLst/>
                <a:latin typeface="Consolas" panose="020B0609020204030204" pitchFamily="49" charset="0"/>
              </a:rPr>
              <a:t> /home/</a:t>
            </a:r>
            <a:r>
              <a:rPr kumimoji="0" lang="en-US" b="0" i="0" u="none" strike="noStrike" cap="none" normalizeH="0" baseline="0" dirty="0" err="1">
                <a:ln>
                  <a:noFill/>
                </a:ln>
                <a:solidFill>
                  <a:srgbClr val="273239"/>
                </a:solidFill>
                <a:effectLst/>
                <a:latin typeface="Consolas" panose="020B0609020204030204" pitchFamily="49" charset="0"/>
              </a:rPr>
              <a:t>kt</a:t>
            </a: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abc</a:t>
            </a:r>
            <a:r>
              <a:rPr kumimoji="0" lang="en-US" b="0" i="0" u="none" strike="noStrike" cap="none" normalizeH="0" baseline="0" dirty="0">
                <a:ln>
                  <a:noFill/>
                </a:ln>
                <a:solidFill>
                  <a:srgbClr val="273239"/>
                </a:solidFill>
                <a:effectLst/>
                <a:latin typeface="Consolas" panose="020B0609020204030204" pitchFamily="49" charset="0"/>
              </a:rPr>
              <a:t> </a:t>
            </a:r>
            <a:endParaRPr kumimoji="0" lang="en-US" b="0" i="0" u="none" strike="noStrike" cap="none" normalizeH="0" baseline="0" dirty="0">
              <a:ln>
                <a:noFill/>
              </a:ln>
              <a:solidFill>
                <a:srgbClr val="273239"/>
              </a:solidFill>
              <a:effectLst/>
              <a:latin typeface="urw-din"/>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b="1" i="0" u="none" strike="noStrike" cap="none" normalizeH="0" baseline="0" dirty="0">
                <a:ln>
                  <a:noFill/>
                </a:ln>
                <a:solidFill>
                  <a:srgbClr val="273239"/>
                </a:solidFill>
                <a:effectLst/>
                <a:latin typeface="urw-din"/>
              </a:rPr>
              <a:t>Changing directory with absolute path concept:</a:t>
            </a: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pwd</a:t>
            </a:r>
            <a:r>
              <a:rPr kumimoji="0" lang="en-US" b="0" i="0" u="none" strike="noStrike" cap="none" normalizeH="0" baseline="0" dirty="0">
                <a:ln>
                  <a:noFill/>
                </a:ln>
                <a:solidFill>
                  <a:srgbClr val="273239"/>
                </a:solidFill>
                <a:effectLst/>
                <a:latin typeface="Consolas" panose="020B0609020204030204" pitchFamily="49" charset="0"/>
              </a:rPr>
              <a:t> /home/</a:t>
            </a:r>
            <a:r>
              <a:rPr kumimoji="0" lang="en-US" b="0" i="0" u="none" strike="noStrike" cap="none" normalizeH="0" baseline="0" dirty="0" err="1">
                <a:ln>
                  <a:noFill/>
                </a:ln>
                <a:solidFill>
                  <a:srgbClr val="273239"/>
                </a:solidFill>
                <a:effectLst/>
                <a:latin typeface="Consolas" panose="020B0609020204030204" pitchFamily="49" charset="0"/>
              </a:rPr>
              <a:t>kt</a:t>
            </a:r>
            <a:r>
              <a:rPr kumimoji="0" lang="en-US" b="0" i="0" u="none" strike="noStrike" cap="none" normalizeH="0" baseline="0" dirty="0">
                <a:ln>
                  <a:noFill/>
                </a:ln>
                <a:solidFill>
                  <a:srgbClr val="273239"/>
                </a:solidFill>
                <a:effectLst/>
                <a:latin typeface="Consolas" panose="020B0609020204030204" pitchFamily="49" charset="0"/>
              </a:rPr>
              <a:t> </a:t>
            </a:r>
          </a:p>
          <a:p>
            <a:pPr marL="457200" marR="0" lvl="1" indent="0" algn="l" defTabSz="914400" rtl="0" eaLnBrk="0" fontAlgn="base" latinLnBrk="0" hangingPunct="0">
              <a:lnSpc>
                <a:spcPct val="100000"/>
              </a:lnSpc>
              <a:spcBef>
                <a:spcPct val="0"/>
              </a:spcBef>
              <a:spcAft>
                <a:spcPct val="0"/>
              </a:spcAft>
              <a:buClrTx/>
              <a:buSzTx/>
              <a:buNone/>
              <a:tabLst/>
            </a:pPr>
            <a:endParaRPr lang="en-US" dirty="0">
              <a:solidFill>
                <a:srgbClr val="273239"/>
              </a:solidFill>
              <a:latin typeface="Consolas" panose="020B0609020204030204" pitchFamily="49"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a:ln>
                  <a:noFill/>
                </a:ln>
                <a:solidFill>
                  <a:srgbClr val="273239"/>
                </a:solidFill>
                <a:effectLst/>
                <a:latin typeface="Consolas" panose="020B0609020204030204" pitchFamily="49" charset="0"/>
              </a:rPr>
              <a:t>$cd /home/</a:t>
            </a:r>
            <a:r>
              <a:rPr kumimoji="0" lang="en-US" b="0" i="0" u="none" strike="noStrike" cap="none" normalizeH="0" baseline="0" dirty="0" err="1">
                <a:ln>
                  <a:noFill/>
                </a:ln>
                <a:solidFill>
                  <a:srgbClr val="273239"/>
                </a:solidFill>
                <a:effectLst/>
                <a:latin typeface="Consolas" panose="020B0609020204030204" pitchFamily="49" charset="0"/>
              </a:rPr>
              <a:t>kt</a:t>
            </a: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abc</a:t>
            </a:r>
            <a:r>
              <a:rPr kumimoji="0" lang="en-US" b="0" i="0" u="none" strike="noStrike" cap="none" normalizeH="0" baseline="0" dirty="0">
                <a:ln>
                  <a:noFill/>
                </a:ln>
                <a:solidFill>
                  <a:srgbClr val="273239"/>
                </a:solidFill>
                <a:effectLst/>
                <a:latin typeface="Consolas" panose="020B0609020204030204" pitchFamily="49" charset="0"/>
              </a:rPr>
              <a:t> </a:t>
            </a:r>
          </a:p>
          <a:p>
            <a:pPr marL="457200" marR="0" lvl="1" indent="0" algn="l" defTabSz="914400" rtl="0" eaLnBrk="0" fontAlgn="base" latinLnBrk="0" hangingPunct="0">
              <a:lnSpc>
                <a:spcPct val="100000"/>
              </a:lnSpc>
              <a:spcBef>
                <a:spcPct val="0"/>
              </a:spcBef>
              <a:spcAft>
                <a:spcPct val="0"/>
              </a:spcAft>
              <a:buClrTx/>
              <a:buSzTx/>
              <a:buNone/>
              <a:tabLst/>
            </a:pP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pwd</a:t>
            </a:r>
            <a:r>
              <a:rPr kumimoji="0" lang="en-US" b="0" i="0" u="none" strike="noStrike" cap="none" normalizeH="0" baseline="0" dirty="0">
                <a:ln>
                  <a:noFill/>
                </a:ln>
                <a:solidFill>
                  <a:srgbClr val="273239"/>
                </a:solidFill>
                <a:effectLst/>
                <a:latin typeface="Consolas" panose="020B0609020204030204" pitchFamily="49" charset="0"/>
              </a:rPr>
              <a:t> /home/</a:t>
            </a:r>
            <a:r>
              <a:rPr kumimoji="0" lang="en-US" b="0" i="0" u="none" strike="noStrike" cap="none" normalizeH="0" baseline="0" dirty="0" err="1">
                <a:ln>
                  <a:noFill/>
                </a:ln>
                <a:solidFill>
                  <a:srgbClr val="273239"/>
                </a:solidFill>
                <a:effectLst/>
                <a:latin typeface="Consolas" panose="020B0609020204030204" pitchFamily="49" charset="0"/>
              </a:rPr>
              <a:t>kt</a:t>
            </a:r>
            <a:r>
              <a:rPr kumimoji="0" lang="en-US" b="0" i="0" u="none" strike="noStrike" cap="none" normalizeH="0" baseline="0" dirty="0">
                <a:ln>
                  <a:noFill/>
                </a:ln>
                <a:solidFill>
                  <a:srgbClr val="273239"/>
                </a:solidFill>
                <a:effectLst/>
                <a:latin typeface="Consolas" panose="020B0609020204030204" pitchFamily="49" charset="0"/>
              </a:rPr>
              <a:t>/</a:t>
            </a:r>
            <a:r>
              <a:rPr kumimoji="0" lang="en-US" b="0" i="0" u="none" strike="noStrike" cap="none" normalizeH="0" baseline="0" dirty="0" err="1">
                <a:ln>
                  <a:noFill/>
                </a:ln>
                <a:solidFill>
                  <a:srgbClr val="273239"/>
                </a:solidFill>
                <a:effectLst/>
                <a:latin typeface="Consolas" panose="020B0609020204030204" pitchFamily="49" charset="0"/>
              </a:rPr>
              <a:t>abc</a:t>
            </a:r>
            <a:endParaRPr kumimoji="0" lang="en-US" b="0" i="0" u="none" strike="noStrike" cap="none" normalizeH="0" baseline="0" dirty="0">
              <a:ln>
                <a:noFill/>
              </a:ln>
              <a:solidFill>
                <a:srgbClr val="273239"/>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225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Unix ?</a:t>
            </a:r>
          </a:p>
        </p:txBody>
      </p:sp>
      <p:sp>
        <p:nvSpPr>
          <p:cNvPr id="6" name="Content Placeholder 5"/>
          <p:cNvSpPr>
            <a:spLocks noGrp="1"/>
          </p:cNvSpPr>
          <p:nvPr>
            <p:ph idx="1"/>
          </p:nvPr>
        </p:nvSpPr>
        <p:spPr/>
        <p:txBody>
          <a:bodyPr>
            <a:normAutofit fontScale="92500" lnSpcReduction="10000"/>
          </a:bodyPr>
          <a:lstStyle/>
          <a:p>
            <a:r>
              <a:rPr lang="en-US" dirty="0"/>
              <a:t>The Unix operating system is a set of programs that act as a link between the computer and the user.</a:t>
            </a:r>
          </a:p>
          <a:p>
            <a:r>
              <a:rPr lang="en-US" dirty="0"/>
              <a:t>The computer programs that allocate the system resources and coordinate all the details of the computer's internals is called the </a:t>
            </a:r>
            <a:r>
              <a:rPr lang="en-US" b="1" dirty="0"/>
              <a:t>operating system</a:t>
            </a:r>
            <a:r>
              <a:rPr lang="en-US" dirty="0"/>
              <a:t> or the </a:t>
            </a:r>
            <a:r>
              <a:rPr lang="en-US" b="1" dirty="0"/>
              <a:t>kernel</a:t>
            </a:r>
            <a:r>
              <a:rPr lang="en-US" dirty="0"/>
              <a:t>.</a:t>
            </a:r>
          </a:p>
          <a:p>
            <a:r>
              <a:rPr lang="en-US" dirty="0"/>
              <a:t>Users communicate with the kernel through a program known as the </a:t>
            </a:r>
            <a:r>
              <a:rPr lang="en-US" b="1" dirty="0"/>
              <a:t>shell</a:t>
            </a:r>
            <a:r>
              <a:rPr lang="en-US" dirty="0"/>
              <a:t>. The shell is a command line interpreter; it translates commands entered by the user and converts them into a language that is understood by the kernel.</a:t>
            </a:r>
          </a:p>
          <a:p>
            <a:r>
              <a:rPr lang="en-US" dirty="0"/>
              <a:t>Unix was originally developed in 1969 by a group of AT&amp;T employees Ken Thompson, Dennis Ritchie, Douglas </a:t>
            </a:r>
            <a:r>
              <a:rPr lang="en-US" dirty="0" err="1"/>
              <a:t>McIlroy</a:t>
            </a:r>
            <a:r>
              <a:rPr lang="en-US" dirty="0"/>
              <a:t>, and Joe </a:t>
            </a:r>
            <a:r>
              <a:rPr lang="en-US" dirty="0" err="1"/>
              <a:t>Ossanna</a:t>
            </a:r>
            <a:r>
              <a:rPr lang="en-US" dirty="0"/>
              <a:t> at Bell Labs.</a:t>
            </a:r>
          </a:p>
          <a:p>
            <a:endParaRPr lang="en-IN" dirty="0"/>
          </a:p>
        </p:txBody>
      </p:sp>
    </p:spTree>
    <p:extLst>
      <p:ext uri="{BB962C8B-B14F-4D97-AF65-F5344CB8AC3E}">
        <p14:creationId xmlns:p14="http://schemas.microsoft.com/office/powerpoint/2010/main" val="209673775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Unix ?</a:t>
            </a:r>
          </a:p>
        </p:txBody>
      </p:sp>
      <p:sp>
        <p:nvSpPr>
          <p:cNvPr id="6" name="Content Placeholder 5"/>
          <p:cNvSpPr>
            <a:spLocks noGrp="1"/>
          </p:cNvSpPr>
          <p:nvPr>
            <p:ph idx="1"/>
          </p:nvPr>
        </p:nvSpPr>
        <p:spPr/>
        <p:txBody>
          <a:bodyPr>
            <a:normAutofit/>
          </a:bodyPr>
          <a:lstStyle/>
          <a:p>
            <a:r>
              <a:rPr lang="en-US" dirty="0"/>
              <a:t>There are various Unix variants available in the market. Solaris Unix, AIX, HP Unix and BSD are a few examples. Linux is also a flavor of Unix which is freely available.</a:t>
            </a:r>
          </a:p>
          <a:p>
            <a:r>
              <a:rPr lang="en-US" dirty="0"/>
              <a:t>Several people can use a Unix computer at the same time; hence Unix is called a multiuser system.</a:t>
            </a:r>
          </a:p>
          <a:p>
            <a:r>
              <a:rPr lang="en-US" dirty="0"/>
              <a:t>A user can also run multiple programs at the same time; hence Unix is a multitasking environment.</a:t>
            </a:r>
          </a:p>
          <a:p>
            <a:endParaRPr lang="en-IN" dirty="0"/>
          </a:p>
        </p:txBody>
      </p:sp>
    </p:spTree>
    <p:extLst>
      <p:ext uri="{BB962C8B-B14F-4D97-AF65-F5344CB8AC3E}">
        <p14:creationId xmlns:p14="http://schemas.microsoft.com/office/powerpoint/2010/main" val="297491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Unix Architecture</a:t>
            </a:r>
          </a:p>
        </p:txBody>
      </p:sp>
      <p:sp>
        <p:nvSpPr>
          <p:cNvPr id="6" name="Content Placeholder 5"/>
          <p:cNvSpPr>
            <a:spLocks noGrp="1"/>
          </p:cNvSpPr>
          <p:nvPr>
            <p:ph idx="1"/>
          </p:nvPr>
        </p:nvSpPr>
        <p:spPr/>
        <p:txBody>
          <a:bodyPr>
            <a:normAutofit/>
          </a:bodyPr>
          <a:lstStyle/>
          <a:p>
            <a:r>
              <a:rPr lang="en-US" dirty="0"/>
              <a:t>Here is a basic block diagram of a Unix system −</a:t>
            </a:r>
          </a:p>
          <a:p>
            <a:endParaRPr lang="en-IN" dirty="0"/>
          </a:p>
        </p:txBody>
      </p:sp>
      <p:pic>
        <p:nvPicPr>
          <p:cNvPr id="1028" name="Picture 4" descr="Unix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28326"/>
            <a:ext cx="4609610" cy="43686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x Architectu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7704" y="2328326"/>
            <a:ext cx="4813692" cy="4188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424578"/>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Architecture</a:t>
            </a:r>
            <a:endParaRPr lang="en-IN" dirty="0"/>
          </a:p>
        </p:txBody>
      </p:sp>
      <p:sp>
        <p:nvSpPr>
          <p:cNvPr id="3" name="Content Placeholder 2"/>
          <p:cNvSpPr>
            <a:spLocks noGrp="1"/>
          </p:cNvSpPr>
          <p:nvPr>
            <p:ph idx="1"/>
          </p:nvPr>
        </p:nvSpPr>
        <p:spPr/>
        <p:txBody>
          <a:bodyPr>
            <a:normAutofit fontScale="92500"/>
          </a:bodyPr>
          <a:lstStyle/>
          <a:p>
            <a:r>
              <a:rPr lang="en-US" dirty="0"/>
              <a:t>The architecture of this operating system is four layered. </a:t>
            </a:r>
          </a:p>
          <a:p>
            <a:r>
              <a:rPr lang="en-US" dirty="0"/>
              <a:t>It consists of Hardware, Kernel, System Call interface(shell) and application libraries/tools, utilities, etc…</a:t>
            </a:r>
          </a:p>
          <a:p>
            <a:r>
              <a:rPr lang="en-US" dirty="0"/>
              <a:t>The kernel controls the hardware of the computer and resides at the core of the architecture.</a:t>
            </a:r>
          </a:p>
          <a:p>
            <a:r>
              <a:rPr lang="en-US" dirty="0"/>
              <a:t> System calls acts as the interface between the kernel and other libraries. </a:t>
            </a:r>
          </a:p>
          <a:p>
            <a:r>
              <a:rPr lang="en-US" dirty="0"/>
              <a:t>These libraries include general functions and built on top of the system calls. </a:t>
            </a:r>
          </a:p>
          <a:p>
            <a:r>
              <a:rPr lang="en-US" dirty="0"/>
              <a:t>Shell is a special application that provides an interface to the other applications of the architecture..</a:t>
            </a:r>
          </a:p>
          <a:p>
            <a:endParaRPr lang="en-US" dirty="0"/>
          </a:p>
        </p:txBody>
      </p:sp>
    </p:spTree>
    <p:extLst>
      <p:ext uri="{BB962C8B-B14F-4D97-AF65-F5344CB8AC3E}">
        <p14:creationId xmlns:p14="http://schemas.microsoft.com/office/powerpoint/2010/main" val="284956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Architecture</a:t>
            </a:r>
            <a:endParaRPr lang="en-IN" dirty="0"/>
          </a:p>
        </p:txBody>
      </p:sp>
      <p:sp>
        <p:nvSpPr>
          <p:cNvPr id="3" name="Content Placeholder 2"/>
          <p:cNvSpPr>
            <a:spLocks noGrp="1"/>
          </p:cNvSpPr>
          <p:nvPr>
            <p:ph idx="1"/>
          </p:nvPr>
        </p:nvSpPr>
        <p:spPr/>
        <p:txBody>
          <a:bodyPr>
            <a:normAutofit fontScale="85000" lnSpcReduction="20000"/>
          </a:bodyPr>
          <a:lstStyle/>
          <a:p>
            <a:r>
              <a:rPr lang="en-US" dirty="0"/>
              <a:t>The main concept that unites all the versions of Unix is the following four basics −</a:t>
            </a:r>
          </a:p>
          <a:p>
            <a:r>
              <a:rPr lang="en-US" b="1" dirty="0"/>
              <a:t>1. Kernel</a:t>
            </a:r>
            <a:r>
              <a:rPr lang="en-US" dirty="0"/>
              <a:t> − The kernel is the heart of the operating system.</a:t>
            </a:r>
          </a:p>
          <a:p>
            <a:r>
              <a:rPr lang="en-US" dirty="0"/>
              <a:t> It interacts with the hardware and most of the tasks like memory management, task scheduling and file management.</a:t>
            </a:r>
          </a:p>
          <a:p>
            <a:pPr fontAlgn="base"/>
            <a:r>
              <a:rPr lang="en-US" b="1" dirty="0"/>
              <a:t>The main functions of </a:t>
            </a:r>
            <a:r>
              <a:rPr lang="en-US" b="1" dirty="0" err="1"/>
              <a:t>Kernal</a:t>
            </a:r>
            <a:r>
              <a:rPr lang="en-US" b="1" dirty="0"/>
              <a:t> are-</a:t>
            </a:r>
          </a:p>
          <a:p>
            <a:pPr fontAlgn="base"/>
            <a:r>
              <a:rPr lang="en-US" b="1" dirty="0"/>
              <a:t>C</a:t>
            </a:r>
            <a:r>
              <a:rPr lang="en-US" dirty="0"/>
              <a:t>omputer hardware such as memory, disc, printers, etc.. are controlled by the kernel.</a:t>
            </a:r>
          </a:p>
          <a:p>
            <a:pPr fontAlgn="base"/>
            <a:r>
              <a:rPr lang="en-US" dirty="0"/>
              <a:t>The kernel schedules the processes, control and executes various user-defined tasks.</a:t>
            </a:r>
          </a:p>
          <a:p>
            <a:pPr fontAlgn="base"/>
            <a:r>
              <a:rPr lang="en-US" dirty="0"/>
              <a:t>Manages the data storage and control the computer accesses by several users.</a:t>
            </a:r>
          </a:p>
          <a:p>
            <a:pPr fontAlgn="base"/>
            <a:r>
              <a:rPr lang="en-US" dirty="0"/>
              <a:t>The kernel is composed of several sub-components such as configurations including boot code, device drivers to control hardware, header files.</a:t>
            </a:r>
          </a:p>
          <a:p>
            <a:endParaRPr lang="en-US" dirty="0"/>
          </a:p>
        </p:txBody>
      </p:sp>
    </p:spTree>
    <p:extLst>
      <p:ext uri="{BB962C8B-B14F-4D97-AF65-F5344CB8AC3E}">
        <p14:creationId xmlns:p14="http://schemas.microsoft.com/office/powerpoint/2010/main" val="280955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Architecture</a:t>
            </a:r>
            <a:endParaRPr lang="en-IN" dirty="0"/>
          </a:p>
        </p:txBody>
      </p:sp>
      <p:sp>
        <p:nvSpPr>
          <p:cNvPr id="3" name="Content Placeholder 2"/>
          <p:cNvSpPr>
            <a:spLocks noGrp="1"/>
          </p:cNvSpPr>
          <p:nvPr>
            <p:ph idx="1"/>
          </p:nvPr>
        </p:nvSpPr>
        <p:spPr>
          <a:xfrm>
            <a:off x="838200" y="1568046"/>
            <a:ext cx="10688392" cy="4832753"/>
          </a:xfrm>
        </p:spPr>
        <p:txBody>
          <a:bodyPr>
            <a:normAutofit fontScale="70000" lnSpcReduction="20000"/>
          </a:bodyPr>
          <a:lstStyle/>
          <a:p>
            <a:r>
              <a:rPr lang="en-US" sz="4000" b="1" dirty="0"/>
              <a:t>2. Shell</a:t>
            </a:r>
            <a:r>
              <a:rPr lang="en-US" sz="4000" dirty="0"/>
              <a:t> − </a:t>
            </a:r>
          </a:p>
          <a:p>
            <a:r>
              <a:rPr lang="en-US" sz="3400" dirty="0"/>
              <a:t>It is the interface between the user and the kernel. </a:t>
            </a:r>
          </a:p>
          <a:p>
            <a:r>
              <a:rPr lang="en-US" sz="3400" dirty="0"/>
              <a:t>Users can interact with the shell using shell commands. </a:t>
            </a:r>
          </a:p>
          <a:p>
            <a:pPr>
              <a:lnSpc>
                <a:spcPct val="120000"/>
              </a:lnSpc>
              <a:spcBef>
                <a:spcPts val="0"/>
              </a:spcBef>
            </a:pPr>
            <a:r>
              <a:rPr lang="en-US" sz="3400" dirty="0"/>
              <a:t>Shell has two main responsibilities which include interpreting the commands given by the users and execute them using the kernel, providing programming ability to the users to write shell commands for a shell script to perform specific tasks.</a:t>
            </a:r>
          </a:p>
          <a:p>
            <a:pPr>
              <a:lnSpc>
                <a:spcPct val="120000"/>
              </a:lnSpc>
              <a:spcBef>
                <a:spcPts val="0"/>
              </a:spcBef>
            </a:pPr>
            <a:r>
              <a:rPr lang="en-US" sz="3400" dirty="0"/>
              <a:t>The shell is the utility that processes your requests. </a:t>
            </a:r>
          </a:p>
          <a:p>
            <a:pPr>
              <a:lnSpc>
                <a:spcPct val="120000"/>
              </a:lnSpc>
              <a:spcBef>
                <a:spcPts val="0"/>
              </a:spcBef>
            </a:pPr>
            <a:r>
              <a:rPr lang="en-US" sz="3400" dirty="0"/>
              <a:t>When you type in a command at your terminal, the shell interprets the command and calls the program that you want. </a:t>
            </a:r>
          </a:p>
          <a:p>
            <a:pPr>
              <a:lnSpc>
                <a:spcPct val="120000"/>
              </a:lnSpc>
              <a:spcBef>
                <a:spcPts val="0"/>
              </a:spcBef>
            </a:pPr>
            <a:r>
              <a:rPr lang="en-US" sz="3400" dirty="0"/>
              <a:t>The shell uses standard syntax for all commands. C Shell, Bourne Shell and </a:t>
            </a:r>
            <a:r>
              <a:rPr lang="en-US" sz="3400" dirty="0" err="1"/>
              <a:t>Korn</a:t>
            </a:r>
            <a:r>
              <a:rPr lang="en-US" sz="3400" dirty="0"/>
              <a:t> Shell are the most famous shells which are available with most of the Unix variants.</a:t>
            </a:r>
          </a:p>
        </p:txBody>
      </p:sp>
    </p:spTree>
    <p:extLst>
      <p:ext uri="{BB962C8B-B14F-4D97-AF65-F5344CB8AC3E}">
        <p14:creationId xmlns:p14="http://schemas.microsoft.com/office/powerpoint/2010/main" val="3385611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Architecture</a:t>
            </a:r>
            <a:endParaRPr lang="en-IN" dirty="0"/>
          </a:p>
        </p:txBody>
      </p:sp>
      <p:sp>
        <p:nvSpPr>
          <p:cNvPr id="3" name="Content Placeholder 2"/>
          <p:cNvSpPr>
            <a:spLocks noGrp="1"/>
          </p:cNvSpPr>
          <p:nvPr>
            <p:ph idx="1"/>
          </p:nvPr>
        </p:nvSpPr>
        <p:spPr/>
        <p:txBody>
          <a:bodyPr>
            <a:normAutofit fontScale="92500"/>
          </a:bodyPr>
          <a:lstStyle/>
          <a:p>
            <a:r>
              <a:rPr lang="en-US" b="1" dirty="0"/>
              <a:t>3. Commands and Utilities</a:t>
            </a:r>
            <a:r>
              <a:rPr lang="en-US" dirty="0"/>
              <a:t> − </a:t>
            </a:r>
          </a:p>
          <a:p>
            <a:r>
              <a:rPr lang="en-US" dirty="0"/>
              <a:t>There are various commands and utilities which you can make use of in your day to day activities. </a:t>
            </a:r>
          </a:p>
          <a:p>
            <a:r>
              <a:rPr lang="en-US" b="1" dirty="0" err="1"/>
              <a:t>cp</a:t>
            </a:r>
            <a:r>
              <a:rPr lang="en-US" dirty="0"/>
              <a:t>, </a:t>
            </a:r>
            <a:r>
              <a:rPr lang="en-US" b="1" dirty="0"/>
              <a:t>mv</a:t>
            </a:r>
            <a:r>
              <a:rPr lang="en-US" dirty="0"/>
              <a:t>, </a:t>
            </a:r>
            <a:r>
              <a:rPr lang="en-US" b="1" dirty="0"/>
              <a:t>cat</a:t>
            </a:r>
            <a:r>
              <a:rPr lang="en-US" dirty="0"/>
              <a:t> and </a:t>
            </a:r>
            <a:r>
              <a:rPr lang="en-US" b="1" dirty="0" err="1"/>
              <a:t>grep</a:t>
            </a:r>
            <a:r>
              <a:rPr lang="en-US" dirty="0"/>
              <a:t>, etc. are few examples of commands and utilities. </a:t>
            </a:r>
          </a:p>
          <a:p>
            <a:r>
              <a:rPr lang="en-US" dirty="0"/>
              <a:t>There are over 250 standard commands plus numerous others provided through 3</a:t>
            </a:r>
            <a:r>
              <a:rPr lang="en-US" baseline="30000" dirty="0"/>
              <a:t>rd</a:t>
            </a:r>
            <a:r>
              <a:rPr lang="en-US" dirty="0"/>
              <a:t> party software. </a:t>
            </a:r>
          </a:p>
          <a:p>
            <a:r>
              <a:rPr lang="en-US" dirty="0"/>
              <a:t>All the commands come along with various options.</a:t>
            </a:r>
          </a:p>
          <a:p>
            <a:r>
              <a:rPr lang="en-US" b="1" dirty="0"/>
              <a:t>4. Files and Directories</a:t>
            </a:r>
            <a:r>
              <a:rPr lang="en-US" dirty="0"/>
              <a:t> − All the data of Unix is organized into files. All files are then organized into directories. These directories are further organized into a tree-like structure called the </a:t>
            </a:r>
            <a:r>
              <a:rPr lang="en-US" b="1" dirty="0" err="1"/>
              <a:t>filesystem</a:t>
            </a:r>
            <a:r>
              <a:rPr lang="en-US" dirty="0"/>
              <a:t>.</a:t>
            </a:r>
          </a:p>
        </p:txBody>
      </p:sp>
    </p:spTree>
    <p:extLst>
      <p:ext uri="{BB962C8B-B14F-4D97-AF65-F5344CB8AC3E}">
        <p14:creationId xmlns:p14="http://schemas.microsoft.com/office/powerpoint/2010/main" val="886029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2497</Words>
  <Application>Microsoft Office PowerPoint</Application>
  <PresentationFormat>Widescreen</PresentationFormat>
  <Paragraphs>173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Consolas</vt:lpstr>
      <vt:lpstr>urw-din</vt:lpstr>
      <vt:lpstr>Office Theme</vt:lpstr>
      <vt:lpstr>Operating System UNIX &amp; Linux</vt:lpstr>
      <vt:lpstr>Introduction to the Kernel </vt:lpstr>
      <vt:lpstr>What is Unix ?</vt:lpstr>
      <vt:lpstr>What is Unix ?</vt:lpstr>
      <vt:lpstr>Unix Architecture</vt:lpstr>
      <vt:lpstr>Unix Architecture</vt:lpstr>
      <vt:lpstr>Unix Architecture</vt:lpstr>
      <vt:lpstr>Unix Architecture</vt:lpstr>
      <vt:lpstr>Unix Architecture</vt:lpstr>
      <vt:lpstr>Unix Architecture</vt:lpstr>
      <vt:lpstr>Introduction to the system concepts</vt:lpstr>
      <vt:lpstr>Introduction to the system concepts</vt:lpstr>
      <vt:lpstr>Introduction to the system concepts</vt:lpstr>
      <vt:lpstr>Introduction to the system concepts</vt:lpstr>
      <vt:lpstr>Kernel data structure</vt:lpstr>
      <vt:lpstr>Kernel data structure</vt:lpstr>
      <vt:lpstr>Kernel data structure</vt:lpstr>
      <vt:lpstr>Kernel data structure</vt:lpstr>
      <vt:lpstr>Kernel data structure</vt:lpstr>
      <vt:lpstr>Kernel data structure</vt:lpstr>
      <vt:lpstr>System Administration</vt:lpstr>
      <vt:lpstr>Absolute and Relative Pathnames in UNIX</vt:lpstr>
      <vt:lpstr>Absolute and Relative Pathnames in UNIX</vt:lpstr>
      <vt:lpstr>Absolute and Relative Pathnames in UNIX</vt:lpstr>
      <vt:lpstr>Absolute and Relative Pathnames in UNIX</vt:lpstr>
      <vt:lpstr>Absolute and Relative Pathnames in UNIX</vt:lpstr>
      <vt:lpstr>Absolute and Relative Pathnames in UNIX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UNIX &amp; Linux</dc:title>
  <dc:creator>Microsoft account</dc:creator>
  <cp:lastModifiedBy>ATHARVA SHAH  (Student)</cp:lastModifiedBy>
  <cp:revision>24</cp:revision>
  <dcterms:created xsi:type="dcterms:W3CDTF">2022-12-24T13:13:12Z</dcterms:created>
  <dcterms:modified xsi:type="dcterms:W3CDTF">2023-03-13T03:50:54Z</dcterms:modified>
</cp:coreProperties>
</file>