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6" r:id="rId3"/>
    <p:sldId id="267" r:id="rId4"/>
    <p:sldId id="265" r:id="rId5"/>
    <p:sldId id="259" r:id="rId6"/>
    <p:sldId id="260" r:id="rId7"/>
    <p:sldId id="261" r:id="rId8"/>
    <p:sldId id="258" r:id="rId9"/>
    <p:sldId id="262" r:id="rId10"/>
    <p:sldId id="263" r:id="rId11"/>
    <p:sldId id="264" r:id="rId12"/>
    <p:sldId id="269" r:id="rId13"/>
    <p:sldId id="270" r:id="rId14"/>
    <p:sldId id="271" r:id="rId15"/>
    <p:sldId id="266" r:id="rId16"/>
    <p:sldId id="272" r:id="rId17"/>
    <p:sldId id="273" r:id="rId18"/>
    <p:sldId id="268"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4" d="100"/>
          <a:sy n="74" d="100"/>
        </p:scale>
        <p:origin x="57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584E4-BDDE-41FC-BE42-829D2A6070DE}" type="datetimeFigureOut">
              <a:rPr lang="en-IN" smtClean="0"/>
              <a:t>11-12-2022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F46BE-F175-4087-9A58-8093439C6FFF}" type="slidenum">
              <a:rPr lang="en-IN" smtClean="0"/>
              <a:t>‹#›</a:t>
            </a:fld>
            <a:endParaRPr lang="en-IN"/>
          </a:p>
        </p:txBody>
      </p:sp>
    </p:spTree>
    <p:extLst>
      <p:ext uri="{BB962C8B-B14F-4D97-AF65-F5344CB8AC3E}">
        <p14:creationId xmlns:p14="http://schemas.microsoft.com/office/powerpoint/2010/main" val="346507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5EAE58-774C-4F5B-B448-9E77655ADEAE}" type="slidenum">
              <a:rPr lang="en-US"/>
              <a:pPr/>
              <a:t>4</a:t>
            </a:fld>
            <a:endParaRPr lang="en-US"/>
          </a:p>
        </p:txBody>
      </p:sp>
      <p:sp>
        <p:nvSpPr>
          <p:cNvPr id="10242" name="Rectangle 2"/>
          <p:cNvSpPr>
            <a:spLocks noRo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10594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5EAE58-774C-4F5B-B448-9E77655ADEAE}" type="slidenum">
              <a:rPr lang="en-US"/>
              <a:pPr/>
              <a:t>5</a:t>
            </a:fld>
            <a:endParaRPr lang="en-US"/>
          </a:p>
        </p:txBody>
      </p:sp>
      <p:sp>
        <p:nvSpPr>
          <p:cNvPr id="10242" name="Rectangle 2"/>
          <p:cNvSpPr>
            <a:spLocks noRo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02638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2C40ED-2D0F-4644-9C64-7D5D6EF4A9E0}" type="slidenum">
              <a:rPr lang="en-US"/>
              <a:pPr/>
              <a:t>6</a:t>
            </a:fld>
            <a:endParaRPr lang="en-US"/>
          </a:p>
        </p:txBody>
      </p:sp>
      <p:sp>
        <p:nvSpPr>
          <p:cNvPr id="11266" name="Rectangle 2"/>
          <p:cNvSpPr>
            <a:spLocks noRo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97314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8E15C20-523A-4546-901D-C7C0C6B0E9AC}"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1717260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E15C20-523A-4546-901D-C7C0C6B0E9AC}"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1189808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E15C20-523A-4546-901D-C7C0C6B0E9AC}"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305101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E15C20-523A-4546-901D-C7C0C6B0E9AC}"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181961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E15C20-523A-4546-901D-C7C0C6B0E9AC}"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225938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8E15C20-523A-4546-901D-C7C0C6B0E9AC}"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128109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8E15C20-523A-4546-901D-C7C0C6B0E9AC}" type="datetimeFigureOut">
              <a:rPr lang="en-IN" smtClean="0"/>
              <a:t>11-12-2022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176493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8E15C20-523A-4546-901D-C7C0C6B0E9AC}" type="datetimeFigureOut">
              <a:rPr lang="en-IN" smtClean="0"/>
              <a:t>11-12-2022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1598004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15C20-523A-4546-901D-C7C0C6B0E9AC}" type="datetimeFigureOut">
              <a:rPr lang="en-IN" smtClean="0"/>
              <a:t>11-12-2022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241500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E15C20-523A-4546-901D-C7C0C6B0E9AC}"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4211929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E15C20-523A-4546-901D-C7C0C6B0E9AC}"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210723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E15C20-523A-4546-901D-C7C0C6B0E9AC}" type="datetimeFigureOut">
              <a:rPr lang="en-IN" smtClean="0"/>
              <a:t>11-12-2022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D83F1-02FA-4C4B-B9DF-118727A82FB6}" type="slidenum">
              <a:rPr lang="en-IN" smtClean="0"/>
              <a:t>‹#›</a:t>
            </a:fld>
            <a:endParaRPr lang="en-IN"/>
          </a:p>
        </p:txBody>
      </p:sp>
    </p:spTree>
    <p:extLst>
      <p:ext uri="{BB962C8B-B14F-4D97-AF65-F5344CB8AC3E}">
        <p14:creationId xmlns:p14="http://schemas.microsoft.com/office/powerpoint/2010/main" val="3727452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levenez.com/unix/history.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Operating System UNIX &amp; Linux</a:t>
            </a:r>
            <a:endParaRPr lang="en-IN" dirty="0"/>
          </a:p>
        </p:txBody>
      </p:sp>
      <p:sp>
        <p:nvSpPr>
          <p:cNvPr id="3" name="Content Placeholder 2"/>
          <p:cNvSpPr>
            <a:spLocks noGrp="1"/>
          </p:cNvSpPr>
          <p:nvPr>
            <p:ph idx="1"/>
          </p:nvPr>
        </p:nvSpPr>
        <p:spPr/>
        <p:txBody>
          <a:bodyPr/>
          <a:lstStyle/>
          <a:p>
            <a:pPr algn="ctr"/>
            <a:r>
              <a:rPr lang="en-IN" b="1" dirty="0"/>
              <a:t>Programme – T.Y.BBA(CA)</a:t>
            </a:r>
            <a:endParaRPr lang="en-IN" dirty="0"/>
          </a:p>
          <a:p>
            <a:pPr algn="ctr"/>
            <a:r>
              <a:rPr lang="en-IN" dirty="0"/>
              <a:t>Subject title - </a:t>
            </a:r>
            <a:r>
              <a:rPr lang="en-IN" b="1" dirty="0"/>
              <a:t>Operating System UNIX &amp; Linux</a:t>
            </a:r>
            <a:r>
              <a:rPr lang="en-IN" dirty="0"/>
              <a:t> (Revised 2017 Pattern)</a:t>
            </a:r>
          </a:p>
          <a:p>
            <a:pPr algn="ctr"/>
            <a:r>
              <a:rPr lang="en-IN" b="1" dirty="0"/>
              <a:t> </a:t>
            </a:r>
            <a:endParaRPr lang="en-IN" dirty="0"/>
          </a:p>
          <a:p>
            <a:pPr algn="ctr"/>
            <a:r>
              <a:rPr lang="en-IN" dirty="0"/>
              <a:t>Subject code-4604			Semester - VI                                 Credit </a:t>
            </a:r>
            <a:r>
              <a:rPr lang="en-IN" dirty="0" smtClean="0"/>
              <a:t>– 4</a:t>
            </a:r>
            <a:endParaRPr lang="en-IN" dirty="0"/>
          </a:p>
          <a:p>
            <a:pPr algn="ctr"/>
            <a:endParaRPr lang="en-US" dirty="0" smtClean="0"/>
          </a:p>
          <a:p>
            <a:pPr algn="ctr"/>
            <a:endParaRPr lang="en-US" dirty="0"/>
          </a:p>
          <a:p>
            <a:pPr lvl="8" algn="ctr"/>
            <a:r>
              <a:rPr lang="en-US" dirty="0" smtClean="0"/>
              <a:t>By</a:t>
            </a:r>
          </a:p>
          <a:p>
            <a:pPr marL="3657600" lvl="8" indent="0" algn="ctr">
              <a:buNone/>
            </a:pPr>
            <a:r>
              <a:rPr lang="en-US" dirty="0" err="1" smtClean="0"/>
              <a:t>Deepali</a:t>
            </a:r>
            <a:r>
              <a:rPr lang="en-US" dirty="0" smtClean="0"/>
              <a:t> Bhoskar</a:t>
            </a:r>
            <a:endParaRPr lang="en-IN" dirty="0"/>
          </a:p>
        </p:txBody>
      </p:sp>
    </p:spTree>
    <p:extLst>
      <p:ext uri="{BB962C8B-B14F-4D97-AF65-F5344CB8AC3E}">
        <p14:creationId xmlns:p14="http://schemas.microsoft.com/office/powerpoint/2010/main" val="2776246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System Structure</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It also works as a device manager and performs valuable functions for the processes which require access to the peripheral devices connected to the computer. The kernel controls these devices through device drivers.</a:t>
            </a:r>
          </a:p>
          <a:p>
            <a:r>
              <a:rPr lang="en-US" dirty="0" smtClean="0"/>
              <a:t>The kernel also manages the memory. Processes are executed programs that have owner's humans or systems who initiate their execution.</a:t>
            </a:r>
          </a:p>
          <a:p>
            <a:r>
              <a:rPr lang="en-US" dirty="0"/>
              <a:t>The system must provide all processes with access to an adequate amount of memory, and a few processes require a lot of it. </a:t>
            </a:r>
            <a:endParaRPr lang="en-US" dirty="0" smtClean="0"/>
          </a:p>
          <a:p>
            <a:r>
              <a:rPr lang="en-US" dirty="0" smtClean="0"/>
              <a:t>To </a:t>
            </a:r>
            <a:r>
              <a:rPr lang="en-US" dirty="0"/>
              <a:t>make effective use of main memory and to allocate a sufficient amount of memory to every process. </a:t>
            </a:r>
            <a:endParaRPr lang="en-US" dirty="0" smtClean="0"/>
          </a:p>
          <a:p>
            <a:r>
              <a:rPr lang="en-US" dirty="0" smtClean="0"/>
              <a:t>It </a:t>
            </a:r>
            <a:r>
              <a:rPr lang="en-US" dirty="0"/>
              <a:t>uses essential techniques like paging, swapping, and virtual storage.</a:t>
            </a:r>
            <a:endParaRPr lang="en-US" dirty="0" smtClean="0"/>
          </a:p>
          <a:p>
            <a:pPr marL="0" indent="0">
              <a:buNone/>
            </a:pPr>
            <a:r>
              <a:rPr lang="en-US" dirty="0"/>
              <a:t/>
            </a:r>
            <a:br>
              <a:rPr lang="en-US" dirty="0"/>
            </a:br>
            <a:endParaRPr lang="en-IN" dirty="0"/>
          </a:p>
        </p:txBody>
      </p:sp>
    </p:spTree>
    <p:extLst>
      <p:ext uri="{BB962C8B-B14F-4D97-AF65-F5344CB8AC3E}">
        <p14:creationId xmlns:p14="http://schemas.microsoft.com/office/powerpoint/2010/main" val="3245110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System Structure</a:t>
            </a:r>
            <a:endParaRPr lang="en-IN" dirty="0"/>
          </a:p>
        </p:txBody>
      </p:sp>
      <p:sp>
        <p:nvSpPr>
          <p:cNvPr id="3" name="Content Placeholder 2"/>
          <p:cNvSpPr>
            <a:spLocks noGrp="1"/>
          </p:cNvSpPr>
          <p:nvPr>
            <p:ph idx="1"/>
          </p:nvPr>
        </p:nvSpPr>
        <p:spPr/>
        <p:txBody>
          <a:bodyPr>
            <a:normAutofit fontScale="70000" lnSpcReduction="20000"/>
          </a:bodyPr>
          <a:lstStyle/>
          <a:p>
            <a:r>
              <a:rPr lang="en-US" dirty="0"/>
              <a:t>Layer-3: The Shell -</a:t>
            </a:r>
          </a:p>
          <a:p>
            <a:r>
              <a:rPr lang="en-US" dirty="0"/>
              <a:t>The Shell is an interpreter that interprets the command submitted by the user at the terminal, and calls the program you simply want.</a:t>
            </a:r>
          </a:p>
          <a:p>
            <a:r>
              <a:rPr lang="en-US" dirty="0"/>
              <a:t>It also keeps a history of the list of the commands you have typed in. If you need to repeat a command you typed it, use the cursor keys to scroll up and down the list or type history for a list of previous commands. There are various commands like cat, mv, cat, </a:t>
            </a:r>
            <a:r>
              <a:rPr lang="en-US" dirty="0" err="1"/>
              <a:t>grep</a:t>
            </a:r>
            <a:r>
              <a:rPr lang="en-US" dirty="0"/>
              <a:t>, id, </a:t>
            </a:r>
            <a:r>
              <a:rPr lang="en-US" dirty="0" err="1"/>
              <a:t>wc</a:t>
            </a:r>
            <a:r>
              <a:rPr lang="en-US" dirty="0"/>
              <a:t>, and many more.</a:t>
            </a:r>
          </a:p>
          <a:p>
            <a:r>
              <a:rPr lang="en-US" dirty="0"/>
              <a:t>Layer-4: Application Programs Layer -</a:t>
            </a:r>
          </a:p>
          <a:p>
            <a:r>
              <a:rPr lang="en-US" dirty="0"/>
              <a:t>It is the outermost layer that executes the given external applications. UNIX distributions typically come with several useful applications programs as standard. </a:t>
            </a:r>
            <a:endParaRPr lang="en-US" dirty="0" smtClean="0"/>
          </a:p>
          <a:p>
            <a:r>
              <a:rPr lang="en-US" b="1" dirty="0" smtClean="0"/>
              <a:t>For </a:t>
            </a:r>
            <a:r>
              <a:rPr lang="en-US" b="1" dirty="0"/>
              <a:t>Example:</a:t>
            </a:r>
            <a:r>
              <a:rPr lang="en-US" dirty="0"/>
              <a:t> </a:t>
            </a:r>
            <a:r>
              <a:rPr lang="en-US" dirty="0" err="1"/>
              <a:t>emacs</a:t>
            </a:r>
            <a:r>
              <a:rPr lang="en-US" dirty="0"/>
              <a:t> editor, </a:t>
            </a:r>
            <a:r>
              <a:rPr lang="en-US" dirty="0" err="1"/>
              <a:t>StarOffice</a:t>
            </a:r>
            <a:r>
              <a:rPr lang="en-US" dirty="0"/>
              <a:t>, xv image viewer, g++ compiler etc.</a:t>
            </a:r>
            <a:endParaRPr lang="en-US" dirty="0" smtClean="0"/>
          </a:p>
          <a:p>
            <a:r>
              <a:rPr lang="en-US" dirty="0"/>
              <a:t/>
            </a:r>
            <a:br>
              <a:rPr lang="en-US" dirty="0"/>
            </a:b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1852486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User perspective:</a:t>
            </a:r>
            <a:r>
              <a:rPr lang="en-US" b="1" dirty="0" smtClean="0"/>
              <a:t>The file system</a:t>
            </a:r>
            <a:br>
              <a:rPr lang="en-US" b="1" dirty="0" smtClean="0"/>
            </a:br>
            <a:endParaRPr lang="en-IN" dirty="0"/>
          </a:p>
        </p:txBody>
      </p:sp>
      <p:sp>
        <p:nvSpPr>
          <p:cNvPr id="3" name="Content Placeholder 2"/>
          <p:cNvSpPr>
            <a:spLocks noGrp="1"/>
          </p:cNvSpPr>
          <p:nvPr>
            <p:ph idx="1"/>
          </p:nvPr>
        </p:nvSpPr>
        <p:spPr>
          <a:xfrm>
            <a:off x="348803" y="1568047"/>
            <a:ext cx="10515600" cy="4351338"/>
          </a:xfrm>
        </p:spPr>
        <p:txBody>
          <a:bodyPr/>
          <a:lstStyle/>
          <a:p>
            <a:endParaRPr lang="en-US" b="1" dirty="0"/>
          </a:p>
          <a:p>
            <a:endParaRPr lang="en-US" b="1" dirty="0" smtClean="0"/>
          </a:p>
          <a:p>
            <a:endParaRPr lang="en-US" b="1" dirty="0"/>
          </a:p>
        </p:txBody>
      </p:sp>
      <p:pic>
        <p:nvPicPr>
          <p:cNvPr id="13314" name="Picture 2" descr="http://unixbyrahul.50webs.com/image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186" y="2678806"/>
            <a:ext cx="7116696" cy="351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142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User perspective:</a:t>
            </a:r>
            <a:r>
              <a:rPr lang="en-US" b="1" dirty="0" smtClean="0"/>
              <a:t>The file system</a:t>
            </a:r>
            <a:endParaRPr lang="en-IN" dirty="0"/>
          </a:p>
        </p:txBody>
      </p:sp>
      <p:sp>
        <p:nvSpPr>
          <p:cNvPr id="3" name="Content Placeholder 2"/>
          <p:cNvSpPr>
            <a:spLocks noGrp="1"/>
          </p:cNvSpPr>
          <p:nvPr>
            <p:ph idx="1"/>
          </p:nvPr>
        </p:nvSpPr>
        <p:spPr>
          <a:xfrm>
            <a:off x="348803" y="1568047"/>
            <a:ext cx="10515600" cy="4351338"/>
          </a:xfrm>
        </p:spPr>
        <p:txBody>
          <a:bodyPr>
            <a:normAutofit fontScale="92500" lnSpcReduction="10000"/>
          </a:bodyPr>
          <a:lstStyle/>
          <a:p>
            <a:r>
              <a:rPr lang="en-US" dirty="0"/>
              <a:t>The characteristics of </a:t>
            </a:r>
            <a:r>
              <a:rPr lang="en-US" dirty="0" err="1"/>
              <a:t>unix</a:t>
            </a:r>
            <a:r>
              <a:rPr lang="en-US" dirty="0"/>
              <a:t> file system are</a:t>
            </a:r>
          </a:p>
          <a:p>
            <a:r>
              <a:rPr lang="en-US" dirty="0"/>
              <a:t>A hierarchal structure.</a:t>
            </a:r>
          </a:p>
          <a:p>
            <a:r>
              <a:rPr lang="en-US" dirty="0"/>
              <a:t>Consistent treatment of data</a:t>
            </a:r>
          </a:p>
          <a:p>
            <a:r>
              <a:rPr lang="en-US" dirty="0"/>
              <a:t>Ability to create and delete files</a:t>
            </a:r>
          </a:p>
          <a:p>
            <a:r>
              <a:rPr lang="en-US" dirty="0"/>
              <a:t>Dynamic growth of files</a:t>
            </a:r>
          </a:p>
          <a:p>
            <a:r>
              <a:rPr lang="en-US" dirty="0"/>
              <a:t>Peripheral devices are also treated as files</a:t>
            </a:r>
          </a:p>
          <a:p>
            <a:r>
              <a:rPr lang="en-US" dirty="0"/>
              <a:t>The file system is organized as a tree. The root node is called “root” and is denoted by “/”. Every non leaf node in this structure is a directory and every leaf node is a file/special device file.</a:t>
            </a:r>
          </a:p>
          <a:p>
            <a:r>
              <a:rPr lang="en-US" dirty="0"/>
              <a:t>The name of the file is given by the path name.</a:t>
            </a:r>
          </a:p>
          <a:p>
            <a:endParaRPr lang="en-US" b="1" dirty="0"/>
          </a:p>
          <a:p>
            <a:endParaRPr lang="en-US" b="1" dirty="0" smtClean="0"/>
          </a:p>
          <a:p>
            <a:endParaRPr lang="en-US" b="1" dirty="0"/>
          </a:p>
        </p:txBody>
      </p:sp>
    </p:spTree>
    <p:extLst>
      <p:ext uri="{BB962C8B-B14F-4D97-AF65-F5344CB8AC3E}">
        <p14:creationId xmlns:p14="http://schemas.microsoft.com/office/powerpoint/2010/main" val="3880828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User perspective:</a:t>
            </a:r>
            <a:r>
              <a:rPr lang="en-US" b="1" dirty="0" smtClean="0"/>
              <a:t>The file system</a:t>
            </a:r>
            <a:endParaRPr lang="en-IN" dirty="0"/>
          </a:p>
        </p:txBody>
      </p:sp>
      <p:sp>
        <p:nvSpPr>
          <p:cNvPr id="3" name="Content Placeholder 2"/>
          <p:cNvSpPr>
            <a:spLocks noGrp="1"/>
          </p:cNvSpPr>
          <p:nvPr>
            <p:ph idx="1"/>
          </p:nvPr>
        </p:nvSpPr>
        <p:spPr>
          <a:xfrm>
            <a:off x="348803" y="1568047"/>
            <a:ext cx="10515600" cy="4351338"/>
          </a:xfrm>
        </p:spPr>
        <p:txBody>
          <a:bodyPr>
            <a:noAutofit/>
          </a:bodyPr>
          <a:lstStyle/>
          <a:p>
            <a:pPr>
              <a:lnSpc>
                <a:spcPct val="100000"/>
              </a:lnSpc>
              <a:spcBef>
                <a:spcPts val="0"/>
              </a:spcBef>
            </a:pPr>
            <a:r>
              <a:rPr lang="en-US" sz="1600" dirty="0"/>
              <a:t>A full path name starts with the root directory i.e. a slash character and specifies the file that can be found by travestying the tree. Some examples of paths could be “/</a:t>
            </a:r>
            <a:r>
              <a:rPr lang="en-US" sz="1600" dirty="0" err="1"/>
              <a:t>etc</a:t>
            </a:r>
            <a:r>
              <a:rPr lang="en-US" sz="1600" dirty="0"/>
              <a:t>/</a:t>
            </a:r>
            <a:r>
              <a:rPr lang="en-US" sz="1600" dirty="0" err="1"/>
              <a:t>passwd</a:t>
            </a:r>
            <a:r>
              <a:rPr lang="en-US" sz="1600" dirty="0"/>
              <a:t>”,  “/bin/who” and “/</a:t>
            </a:r>
            <a:r>
              <a:rPr lang="en-US" sz="1600" dirty="0" err="1"/>
              <a:t>usr</a:t>
            </a:r>
            <a:r>
              <a:rPr lang="en-US" sz="1600" dirty="0"/>
              <a:t>/</a:t>
            </a:r>
            <a:r>
              <a:rPr lang="en-US" sz="1600" dirty="0" err="1"/>
              <a:t>src</a:t>
            </a:r>
            <a:r>
              <a:rPr lang="en-US" sz="1600" dirty="0"/>
              <a:t>/programs/</a:t>
            </a:r>
            <a:r>
              <a:rPr lang="en-US" sz="1600" dirty="0" err="1"/>
              <a:t>test.c</a:t>
            </a:r>
            <a:r>
              <a:rPr lang="en-US" sz="1600" dirty="0"/>
              <a:t>”.</a:t>
            </a:r>
            <a:br>
              <a:rPr lang="en-US" sz="1600" dirty="0"/>
            </a:br>
            <a:endParaRPr lang="en-US" sz="1600" dirty="0"/>
          </a:p>
          <a:p>
            <a:pPr>
              <a:lnSpc>
                <a:spcPct val="100000"/>
              </a:lnSpc>
              <a:spcBef>
                <a:spcPts val="0"/>
              </a:spcBef>
            </a:pPr>
            <a:r>
              <a:rPr lang="en-US" sz="1600" dirty="0"/>
              <a:t>The path that starts from the root directory is called the absolute path. Alternatively we can give path of any file relative to any other directory. This path will be called relative path.</a:t>
            </a:r>
            <a:br>
              <a:rPr lang="en-US" sz="1600" dirty="0"/>
            </a:br>
            <a:endParaRPr lang="en-US" sz="1600" dirty="0"/>
          </a:p>
          <a:p>
            <a:pPr>
              <a:lnSpc>
                <a:spcPct val="100000"/>
              </a:lnSpc>
              <a:spcBef>
                <a:spcPts val="0"/>
              </a:spcBef>
            </a:pPr>
            <a:r>
              <a:rPr lang="en-US" sz="1600" dirty="0"/>
              <a:t>The files are just stream of bytes it is up-to the program to interpret these bytes. Directories are also files i.e. a stream of bytes but the operating system program knows how to interpret them as directories. Example program could be “</a:t>
            </a:r>
            <a:r>
              <a:rPr lang="en-US" sz="1600" dirty="0" err="1"/>
              <a:t>ls</a:t>
            </a:r>
            <a:r>
              <a:rPr lang="en-US" sz="1600" dirty="0"/>
              <a:t>”</a:t>
            </a:r>
            <a:br>
              <a:rPr lang="en-US" sz="1600" dirty="0"/>
            </a:br>
            <a:endParaRPr lang="en-US" sz="1600" dirty="0"/>
          </a:p>
          <a:p>
            <a:pPr>
              <a:lnSpc>
                <a:spcPct val="100000"/>
              </a:lnSpc>
              <a:spcBef>
                <a:spcPts val="0"/>
              </a:spcBef>
            </a:pPr>
            <a:r>
              <a:rPr lang="en-US" sz="1600" dirty="0"/>
              <a:t>Permission to any file is governed by the file access permissions. Access permissions are set independently for read, write and execute. These permissions are set independently for the file owner, file group and everyone else. Access permission looks like</a:t>
            </a:r>
          </a:p>
          <a:p>
            <a:pPr>
              <a:lnSpc>
                <a:spcPct val="100000"/>
              </a:lnSpc>
              <a:spcBef>
                <a:spcPts val="0"/>
              </a:spcBef>
            </a:pPr>
            <a:r>
              <a:rPr lang="en-US" sz="1600" dirty="0" err="1"/>
              <a:t>rwx-rwx-rwx</a:t>
            </a:r>
            <a:r>
              <a:rPr lang="en-US" sz="1600" dirty="0"/>
              <a:t>  (We will see more of this in later chapters)</a:t>
            </a:r>
            <a:br>
              <a:rPr lang="en-US" sz="1600" dirty="0"/>
            </a:br>
            <a:endParaRPr lang="en-US" sz="1600" dirty="0"/>
          </a:p>
          <a:p>
            <a:pPr>
              <a:lnSpc>
                <a:spcPct val="100000"/>
              </a:lnSpc>
              <a:spcBef>
                <a:spcPts val="0"/>
              </a:spcBef>
            </a:pPr>
            <a:r>
              <a:rPr lang="en-US" sz="1600" dirty="0"/>
              <a:t>Unix treats devices as if they are files. Every device is treated as special files and occupy position in the file system. Programs can access devices using the same syntax as if they were accessing files. Syntax of reading and writing on devices is more or less same as reading and writing regular files. Devices are protected in the same way as files i.e. using access </a:t>
            </a:r>
            <a:r>
              <a:rPr lang="en-US" sz="1600" dirty="0" err="1"/>
              <a:t>pemissions</a:t>
            </a:r>
            <a:r>
              <a:rPr lang="en-US" sz="1600" dirty="0"/>
              <a:t>.</a:t>
            </a:r>
          </a:p>
          <a:p>
            <a:pPr>
              <a:lnSpc>
                <a:spcPct val="100000"/>
              </a:lnSpc>
              <a:spcBef>
                <a:spcPts val="0"/>
              </a:spcBef>
            </a:pPr>
            <a:endParaRPr lang="en-US" sz="1600" b="1" dirty="0"/>
          </a:p>
          <a:p>
            <a:pPr>
              <a:lnSpc>
                <a:spcPct val="100000"/>
              </a:lnSpc>
              <a:spcBef>
                <a:spcPts val="0"/>
              </a:spcBef>
            </a:pPr>
            <a:endParaRPr lang="en-US" sz="1600" b="1" dirty="0" smtClean="0"/>
          </a:p>
          <a:p>
            <a:pPr>
              <a:lnSpc>
                <a:spcPct val="100000"/>
              </a:lnSpc>
              <a:spcBef>
                <a:spcPts val="0"/>
              </a:spcBef>
            </a:pPr>
            <a:endParaRPr lang="en-US" sz="1600" b="1" dirty="0"/>
          </a:p>
        </p:txBody>
      </p:sp>
    </p:spTree>
    <p:extLst>
      <p:ext uri="{BB962C8B-B14F-4D97-AF65-F5344CB8AC3E}">
        <p14:creationId xmlns:p14="http://schemas.microsoft.com/office/powerpoint/2010/main" val="3093777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Times New Roman" panose="02020603050405020304" pitchFamily="18" charset="0"/>
                <a:cs typeface="Times New Roman" panose="02020603050405020304" pitchFamily="18" charset="0"/>
              </a:rPr>
              <a:t>User perspective: </a:t>
            </a:r>
            <a:r>
              <a:rPr lang="en-IN" b="1" dirty="0" smtClean="0"/>
              <a:t>Processing environment</a:t>
            </a:r>
            <a:br>
              <a:rPr lang="en-IN" b="1" dirty="0" smtClean="0"/>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838199" y="1349107"/>
            <a:ext cx="11126273" cy="5064572"/>
          </a:xfrm>
        </p:spPr>
        <p:txBody>
          <a:bodyPr/>
          <a:lstStyle/>
          <a:p>
            <a:pPr marL="0" indent="0">
              <a:buNone/>
            </a:pPr>
            <a:r>
              <a:rPr lang="en-US" b="1" dirty="0" smtClean="0"/>
              <a:t>      </a:t>
            </a:r>
            <a:endParaRPr lang="en-US" b="1" dirty="0"/>
          </a:p>
          <a:p>
            <a:pPr marL="0" indent="0">
              <a:buNone/>
            </a:pPr>
            <a:r>
              <a:rPr lang="en-US" b="1" dirty="0" smtClean="0"/>
              <a:t> </a:t>
            </a:r>
            <a:endParaRPr lang="en-US" b="1" dirty="0"/>
          </a:p>
          <a:p>
            <a:endParaRPr lang="en-US" b="1" dirty="0" smtClean="0"/>
          </a:p>
          <a:p>
            <a:endParaRPr lang="en-US" b="1" dirty="0"/>
          </a:p>
        </p:txBody>
      </p:sp>
      <p:pic>
        <p:nvPicPr>
          <p:cNvPr id="12304" name="Picture 16" descr="http://unixbyrahul.50webs.com/image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499" y="2281237"/>
            <a:ext cx="7069473" cy="3604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705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Times New Roman" panose="02020603050405020304" pitchFamily="18" charset="0"/>
                <a:cs typeface="Times New Roman" panose="02020603050405020304" pitchFamily="18" charset="0"/>
              </a:rPr>
              <a:t>User perspective: </a:t>
            </a:r>
            <a:r>
              <a:rPr lang="en-IN" b="1" dirty="0" smtClean="0"/>
              <a:t>Processing environment</a:t>
            </a:r>
            <a:br>
              <a:rPr lang="en-IN" b="1" dirty="0" smtClean="0"/>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838199" y="1349107"/>
            <a:ext cx="11126273" cy="5064572"/>
          </a:xfrm>
        </p:spPr>
        <p:txBody>
          <a:bodyPr>
            <a:normAutofit/>
          </a:bodyPr>
          <a:lstStyle/>
          <a:p>
            <a:r>
              <a:rPr lang="en-US" dirty="0" smtClean="0"/>
              <a:t>A </a:t>
            </a:r>
            <a:r>
              <a:rPr lang="en-US" dirty="0"/>
              <a:t>source code is our program source code, an executable file is the program for our source code and the process is the instance of our program in execution. Many processes can execute simultaneously in </a:t>
            </a:r>
            <a:r>
              <a:rPr lang="en-US" dirty="0" err="1" smtClean="0"/>
              <a:t>unix</a:t>
            </a:r>
            <a:r>
              <a:rPr lang="en-US" dirty="0"/>
              <a:t>. (Multiprogramming or multitasking). </a:t>
            </a:r>
            <a:endParaRPr lang="en-US" dirty="0" smtClean="0"/>
          </a:p>
          <a:p>
            <a:r>
              <a:rPr lang="en-US" dirty="0" smtClean="0"/>
              <a:t>Also </a:t>
            </a:r>
            <a:r>
              <a:rPr lang="en-US" dirty="0"/>
              <a:t>many instances of one program can run simultaneously. Each instance of this program is one process. Various system calls allows control of the state of the process. The state of a process indicates its status at a particular time. The process state could by any one of the </a:t>
            </a:r>
            <a:r>
              <a:rPr lang="en-US" dirty="0" smtClean="0"/>
              <a:t>above.</a:t>
            </a:r>
            <a:endParaRPr lang="en-US" dirty="0"/>
          </a:p>
          <a:p>
            <a:r>
              <a:rPr lang="en-US" dirty="0" smtClean="0"/>
              <a:t/>
            </a:r>
            <a:br>
              <a:rPr lang="en-US" dirty="0" smtClean="0"/>
            </a:br>
            <a:endParaRPr lang="en-US" b="1" dirty="0"/>
          </a:p>
        </p:txBody>
      </p:sp>
    </p:spTree>
    <p:extLst>
      <p:ext uri="{BB962C8B-B14F-4D97-AF65-F5344CB8AC3E}">
        <p14:creationId xmlns:p14="http://schemas.microsoft.com/office/powerpoint/2010/main" val="331996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Times New Roman" panose="02020603050405020304" pitchFamily="18" charset="0"/>
                <a:cs typeface="Times New Roman" panose="02020603050405020304" pitchFamily="18" charset="0"/>
              </a:rPr>
              <a:t>User perspective: </a:t>
            </a:r>
            <a:r>
              <a:rPr lang="en-IN" b="1" dirty="0" smtClean="0"/>
              <a:t>Processing environment</a:t>
            </a:r>
            <a:br>
              <a:rPr lang="en-IN" b="1" dirty="0" smtClean="0"/>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838199" y="1349107"/>
            <a:ext cx="11126273" cy="5064572"/>
          </a:xfrm>
        </p:spPr>
        <p:txBody>
          <a:bodyPr>
            <a:normAutofit/>
          </a:bodyPr>
          <a:lstStyle/>
          <a:p>
            <a:r>
              <a:rPr lang="en-US" dirty="0"/>
              <a:t>Process state information along with other useful information is stored in a process control block. Every process has its own process control block or PCB.</a:t>
            </a:r>
            <a:br>
              <a:rPr lang="en-US" dirty="0"/>
            </a:br>
            <a:r>
              <a:rPr lang="en-US" dirty="0"/>
              <a:t>Unix shell allows three types of commands.</a:t>
            </a:r>
          </a:p>
          <a:p>
            <a:r>
              <a:rPr lang="en-US" dirty="0"/>
              <a:t>An executable file created by compilation of our source code.</a:t>
            </a:r>
          </a:p>
          <a:p>
            <a:r>
              <a:rPr lang="en-US" dirty="0"/>
              <a:t>An executable command that contains a sequence of shell commands.</a:t>
            </a:r>
          </a:p>
          <a:p>
            <a:r>
              <a:rPr lang="en-US" dirty="0"/>
              <a:t>An internal shell command.</a:t>
            </a:r>
          </a:p>
          <a:p>
            <a:r>
              <a:rPr lang="en-US" dirty="0"/>
              <a:t>The shell, usually, run the commands synchronously. However these commands can also be run asynchronously.</a:t>
            </a:r>
          </a:p>
          <a:p>
            <a:r>
              <a:rPr lang="en-US" dirty="0" smtClean="0"/>
              <a:t/>
            </a:r>
            <a:br>
              <a:rPr lang="en-US" dirty="0" smtClean="0"/>
            </a:br>
            <a:endParaRPr lang="en-US" b="1" dirty="0"/>
          </a:p>
        </p:txBody>
      </p:sp>
    </p:spTree>
    <p:extLst>
      <p:ext uri="{BB962C8B-B14F-4D97-AF65-F5344CB8AC3E}">
        <p14:creationId xmlns:p14="http://schemas.microsoft.com/office/powerpoint/2010/main" val="1594620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Times New Roman" panose="02020603050405020304" pitchFamily="18" charset="0"/>
                <a:cs typeface="Times New Roman" panose="02020603050405020304" pitchFamily="18" charset="0"/>
              </a:rPr>
              <a:t>User perspective: </a:t>
            </a:r>
            <a:r>
              <a:rPr lang="en-IN" b="1" dirty="0" smtClean="0"/>
              <a:t>Building block primitives</a:t>
            </a:r>
            <a:br>
              <a:rPr lang="en-IN" b="1" dirty="0" smtClean="0"/>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516229" y="1027906"/>
            <a:ext cx="10515600" cy="5553198"/>
          </a:xfrm>
        </p:spPr>
        <p:txBody>
          <a:bodyPr>
            <a:normAutofit fontScale="25000" lnSpcReduction="20000"/>
          </a:bodyPr>
          <a:lstStyle/>
          <a:p>
            <a:r>
              <a:rPr lang="en-US" sz="7200" dirty="0"/>
              <a:t>Unix allows user to write small programs, in a modular way. These programs can be used as building blocks to build the complex programs.</a:t>
            </a:r>
            <a:br>
              <a:rPr lang="en-US" sz="7200" dirty="0"/>
            </a:br>
            <a:r>
              <a:rPr lang="en-US" sz="7200" dirty="0"/>
              <a:t>Unix has three standard files:</a:t>
            </a:r>
          </a:p>
          <a:p>
            <a:r>
              <a:rPr lang="en-US" sz="7200" dirty="0"/>
              <a:t>Standard input file</a:t>
            </a:r>
          </a:p>
          <a:p>
            <a:r>
              <a:rPr lang="en-US" sz="7200" dirty="0"/>
              <a:t>Standard output file</a:t>
            </a:r>
          </a:p>
          <a:p>
            <a:r>
              <a:rPr lang="en-US" sz="7200" dirty="0"/>
              <a:t>Standard error file</a:t>
            </a:r>
          </a:p>
          <a:p>
            <a:r>
              <a:rPr lang="en-US" sz="7200" dirty="0"/>
              <a:t>Typically when we run shell our terminal (monitor) is serving as these three files. (remember devices can be treated as files).</a:t>
            </a:r>
            <a:br>
              <a:rPr lang="en-US" sz="7200" dirty="0"/>
            </a:br>
            <a:endParaRPr lang="en-US" sz="7200" dirty="0"/>
          </a:p>
          <a:p>
            <a:r>
              <a:rPr lang="en-US" sz="7200" dirty="0"/>
              <a:t>One primitive building block available to the shell user is the redirect I/O. for </a:t>
            </a:r>
            <a:r>
              <a:rPr lang="en-US" sz="7200" dirty="0" smtClean="0"/>
              <a:t>example </a:t>
            </a:r>
            <a:r>
              <a:rPr lang="en-US" sz="7200" dirty="0"/>
              <a:t/>
            </a:r>
            <a:br>
              <a:rPr lang="en-US" sz="7200" dirty="0"/>
            </a:br>
            <a:r>
              <a:rPr lang="en-US" sz="7200" dirty="0" err="1"/>
              <a:t>ls</a:t>
            </a:r>
            <a:r>
              <a:rPr lang="en-US" sz="7200" dirty="0"/>
              <a:t/>
            </a:r>
            <a:br>
              <a:rPr lang="en-US" sz="7200" dirty="0"/>
            </a:br>
            <a:endParaRPr lang="en-US" sz="7200" dirty="0"/>
          </a:p>
          <a:p>
            <a:r>
              <a:rPr lang="en-US" sz="7200" dirty="0"/>
              <a:t>this command list down all the files in the current directory.</a:t>
            </a:r>
            <a:br>
              <a:rPr lang="en-US" sz="7200" dirty="0"/>
            </a:br>
            <a:r>
              <a:rPr lang="en-US" sz="7200" dirty="0" err="1"/>
              <a:t>ls</a:t>
            </a:r>
            <a:r>
              <a:rPr lang="en-US" sz="7200" dirty="0"/>
              <a:t> &gt; output</a:t>
            </a:r>
            <a:br>
              <a:rPr lang="en-US" sz="7200" dirty="0"/>
            </a:br>
            <a:endParaRPr lang="en-US" sz="7200" dirty="0"/>
          </a:p>
          <a:p>
            <a:r>
              <a:rPr lang="en-US" sz="7200" dirty="0"/>
              <a:t>this command will send this list of files to a file named “output” instead of the terminal.</a:t>
            </a:r>
            <a:br>
              <a:rPr lang="en-US" sz="7200" dirty="0"/>
            </a:br>
            <a:endParaRPr lang="en-US" sz="7200" dirty="0"/>
          </a:p>
          <a:p>
            <a:r>
              <a:rPr lang="en-US" sz="7200" dirty="0"/>
              <a:t>The second building block primitive is the PIPE. Pipe allows a stream of data to be passed from processes. There is one reader process and one writer process.</a:t>
            </a:r>
            <a:br>
              <a:rPr lang="en-US" sz="7200" dirty="0"/>
            </a:br>
            <a:endParaRPr lang="en-US" sz="7200" dirty="0"/>
          </a:p>
          <a:p>
            <a:r>
              <a:rPr lang="en-US" sz="7200" dirty="0" err="1"/>
              <a:t>ls</a:t>
            </a:r>
            <a:r>
              <a:rPr lang="en-US" sz="7200" dirty="0"/>
              <a:t> | more</a:t>
            </a:r>
          </a:p>
          <a:p>
            <a:endParaRPr lang="en-US" b="1" dirty="0"/>
          </a:p>
        </p:txBody>
      </p:sp>
    </p:spTree>
    <p:extLst>
      <p:ext uri="{BB962C8B-B14F-4D97-AF65-F5344CB8AC3E}">
        <p14:creationId xmlns:p14="http://schemas.microsoft.com/office/powerpoint/2010/main" val="3572432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IN" dirty="0" smtClean="0">
                <a:latin typeface="Times New Roman" panose="02020603050405020304" pitchFamily="18" charset="0"/>
                <a:cs typeface="Times New Roman" panose="02020603050405020304" pitchFamily="18" charset="0"/>
              </a:rPr>
              <a:t>Operating system Services</a:t>
            </a:r>
            <a:endParaRPr lang="en-IN" dirty="0"/>
          </a:p>
        </p:txBody>
      </p:sp>
      <p:sp>
        <p:nvSpPr>
          <p:cNvPr id="3" name="Content Placeholder 2"/>
          <p:cNvSpPr>
            <a:spLocks noGrp="1"/>
          </p:cNvSpPr>
          <p:nvPr>
            <p:ph idx="1"/>
          </p:nvPr>
        </p:nvSpPr>
        <p:spPr>
          <a:xfrm>
            <a:off x="516229" y="1027906"/>
            <a:ext cx="10515600" cy="5553198"/>
          </a:xfrm>
        </p:spPr>
        <p:txBody>
          <a:bodyPr>
            <a:normAutofit fontScale="92500" lnSpcReduction="20000"/>
          </a:bodyPr>
          <a:lstStyle/>
          <a:p>
            <a:r>
              <a:rPr lang="en-US" dirty="0"/>
              <a:t>The kernel layer provides various </a:t>
            </a:r>
            <a:r>
              <a:rPr lang="en-US" dirty="0" smtClean="0"/>
              <a:t>operations </a:t>
            </a:r>
            <a:r>
              <a:rPr lang="en-US" dirty="0"/>
              <a:t>on behalf of user processes. Some of the main services provided by the operating systems kernel are:</a:t>
            </a:r>
          </a:p>
          <a:p>
            <a:r>
              <a:rPr lang="en-US" dirty="0"/>
              <a:t>Process control: controlling the creating, termination and suspension of processes.</a:t>
            </a:r>
          </a:p>
          <a:p>
            <a:r>
              <a:rPr lang="en-US" dirty="0"/>
              <a:t>Scheduling processes: Since many programs can execute simultaneously in </a:t>
            </a:r>
            <a:r>
              <a:rPr lang="en-US" dirty="0" err="1"/>
              <a:t>unix</a:t>
            </a:r>
            <a:r>
              <a:rPr lang="en-US" dirty="0"/>
              <a:t> the process scheduling is also done by the kernel.</a:t>
            </a:r>
          </a:p>
          <a:p>
            <a:r>
              <a:rPr lang="en-US" dirty="0"/>
              <a:t>Main memory management: allocating main memory to the user programs and protecting the memory region where kernel is running. Also, protecting the memory region of one process from another process.</a:t>
            </a:r>
          </a:p>
          <a:p>
            <a:r>
              <a:rPr lang="en-US" dirty="0"/>
              <a:t>Virtual memory: managing the swap device and handling the swapping system. Controlling the pages in the paging system(memory allocation)</a:t>
            </a:r>
          </a:p>
          <a:p>
            <a:r>
              <a:rPr lang="en-US" dirty="0"/>
              <a:t>Secondary memory management: Managing the secondary storage for the efficient and timely retrieval and storage of data.</a:t>
            </a:r>
          </a:p>
          <a:p>
            <a:r>
              <a:rPr lang="en-US" dirty="0"/>
              <a:t>Peripheral devices: kernel controls the peripheral devices such as terminals, disk drives and network devices.</a:t>
            </a:r>
          </a:p>
          <a:p>
            <a:endParaRPr lang="en-US" b="1" dirty="0"/>
          </a:p>
        </p:txBody>
      </p:sp>
    </p:spTree>
    <p:extLst>
      <p:ext uri="{BB962C8B-B14F-4D97-AF65-F5344CB8AC3E}">
        <p14:creationId xmlns:p14="http://schemas.microsoft.com/office/powerpoint/2010/main" val="542910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0817" y="2562896"/>
            <a:ext cx="9144000" cy="3253704"/>
          </a:xfrm>
        </p:spPr>
        <p:txBody>
          <a:bodyPr>
            <a:noAutofit/>
          </a:bodyPr>
          <a:lstStyle/>
          <a:p>
            <a:pPr marL="571500" indent="-571500" algn="l">
              <a:buFont typeface="Wingdings" panose="05000000000000000000" pitchFamily="2" charset="2"/>
              <a:buChar char="§"/>
            </a:pPr>
            <a:r>
              <a:rPr lang="en-IN" sz="4000" dirty="0" smtClean="0">
                <a:latin typeface="Times New Roman" panose="02020603050405020304" pitchFamily="18" charset="0"/>
                <a:cs typeface="Times New Roman" panose="02020603050405020304" pitchFamily="18" charset="0"/>
              </a:rPr>
              <a:t>History </a:t>
            </a:r>
            <a:r>
              <a:rPr lang="en-IN" sz="4000" dirty="0">
                <a:latin typeface="Times New Roman" panose="02020603050405020304" pitchFamily="18" charset="0"/>
                <a:cs typeface="Times New Roman" panose="02020603050405020304" pitchFamily="18" charset="0"/>
              </a:rPr>
              <a:t>of </a:t>
            </a:r>
            <a:r>
              <a:rPr lang="en-IN" sz="4000" dirty="0" smtClean="0">
                <a:latin typeface="Times New Roman" panose="02020603050405020304" pitchFamily="18" charset="0"/>
                <a:cs typeface="Times New Roman" panose="02020603050405020304" pitchFamily="18" charset="0"/>
              </a:rPr>
              <a:t>Unix </a:t>
            </a:r>
            <a:br>
              <a:rPr lang="en-IN" sz="4000" dirty="0" smtClean="0">
                <a:latin typeface="Times New Roman" panose="02020603050405020304" pitchFamily="18" charset="0"/>
                <a:cs typeface="Times New Roman" panose="02020603050405020304" pitchFamily="18" charset="0"/>
              </a:rPr>
            </a:br>
            <a:r>
              <a:rPr lang="en-IN" sz="4000" dirty="0" smtClean="0">
                <a:latin typeface="Times New Roman" panose="02020603050405020304" pitchFamily="18" charset="0"/>
                <a:cs typeface="Times New Roman" panose="02020603050405020304" pitchFamily="18" charset="0"/>
              </a:rPr>
              <a:t>System Structure </a:t>
            </a:r>
            <a:br>
              <a:rPr lang="en-IN" sz="4000" dirty="0" smtClean="0">
                <a:latin typeface="Times New Roman" panose="02020603050405020304" pitchFamily="18" charset="0"/>
                <a:cs typeface="Times New Roman" panose="02020603050405020304" pitchFamily="18" charset="0"/>
              </a:rPr>
            </a:br>
            <a:r>
              <a:rPr lang="en-IN" sz="4000" dirty="0" smtClean="0">
                <a:latin typeface="Times New Roman" panose="02020603050405020304" pitchFamily="18" charset="0"/>
                <a:cs typeface="Times New Roman" panose="02020603050405020304" pitchFamily="18" charset="0"/>
              </a:rPr>
              <a:t>User perspective</a:t>
            </a:r>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Operating system </a:t>
            </a:r>
            <a:r>
              <a:rPr lang="en-IN" sz="4000" dirty="0" smtClean="0">
                <a:latin typeface="Times New Roman" panose="02020603050405020304" pitchFamily="18" charset="0"/>
                <a:cs typeface="Times New Roman" panose="02020603050405020304" pitchFamily="18" charset="0"/>
              </a:rPr>
              <a:t>Services</a:t>
            </a:r>
            <a:br>
              <a:rPr lang="en-IN" sz="4000" dirty="0" smtClean="0">
                <a:latin typeface="Times New Roman" panose="02020603050405020304" pitchFamily="18" charset="0"/>
                <a:cs typeface="Times New Roman" panose="02020603050405020304" pitchFamily="18" charset="0"/>
              </a:rPr>
            </a:br>
            <a:r>
              <a:rPr lang="en-IN" sz="4000" dirty="0" smtClean="0">
                <a:latin typeface="Times New Roman" panose="02020603050405020304" pitchFamily="18" charset="0"/>
                <a:cs typeface="Times New Roman" panose="02020603050405020304" pitchFamily="18" charset="0"/>
              </a:rPr>
              <a:t>Assumptions </a:t>
            </a:r>
            <a:r>
              <a:rPr lang="en-IN" sz="4000" dirty="0">
                <a:latin typeface="Times New Roman" panose="02020603050405020304" pitchFamily="18" charset="0"/>
                <a:cs typeface="Times New Roman" panose="02020603050405020304" pitchFamily="18" charset="0"/>
              </a:rPr>
              <a:t>about Hardware</a:t>
            </a:r>
          </a:p>
        </p:txBody>
      </p:sp>
      <p:sp>
        <p:nvSpPr>
          <p:cNvPr id="4" name="Rectangle 3"/>
          <p:cNvSpPr/>
          <p:nvPr/>
        </p:nvSpPr>
        <p:spPr>
          <a:xfrm>
            <a:off x="1077532" y="327166"/>
            <a:ext cx="10036935" cy="2123658"/>
          </a:xfrm>
          <a:prstGeom prst="rect">
            <a:avLst/>
          </a:prstGeom>
        </p:spPr>
        <p:txBody>
          <a:bodyPr wrap="square">
            <a:spAutoFit/>
          </a:bodyPr>
          <a:lstStyle/>
          <a:p>
            <a:pPr algn="ctr"/>
            <a:r>
              <a:rPr lang="en-IN" sz="4400" dirty="0" smtClean="0">
                <a:latin typeface="Times New Roman" panose="02020603050405020304" pitchFamily="18" charset="0"/>
                <a:cs typeface="Times New Roman" panose="02020603050405020304" pitchFamily="18" charset="0"/>
              </a:rPr>
              <a:t>Unit 1 </a:t>
            </a:r>
            <a:br>
              <a:rPr lang="en-IN" sz="4400" dirty="0" smtClean="0">
                <a:latin typeface="Times New Roman" panose="02020603050405020304" pitchFamily="18" charset="0"/>
                <a:cs typeface="Times New Roman" panose="02020603050405020304" pitchFamily="18" charset="0"/>
              </a:rPr>
            </a:br>
            <a:r>
              <a:rPr lang="en-IN" sz="4400" dirty="0" smtClean="0">
                <a:latin typeface="Times New Roman" panose="02020603050405020304" pitchFamily="18" charset="0"/>
                <a:cs typeface="Times New Roman" panose="02020603050405020304" pitchFamily="18" charset="0"/>
              </a:rPr>
              <a:t>Introduction to Operating Systems General Overview: </a:t>
            </a:r>
            <a:endParaRPr lang="en-IN" sz="4400" dirty="0"/>
          </a:p>
        </p:txBody>
      </p:sp>
    </p:spTree>
    <p:extLst>
      <p:ext uri="{BB962C8B-B14F-4D97-AF65-F5344CB8AC3E}">
        <p14:creationId xmlns:p14="http://schemas.microsoft.com/office/powerpoint/2010/main" val="2501067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b="1" dirty="0" smtClean="0"/>
              <a:t>Assumptions about the hardware</a:t>
            </a:r>
            <a:br>
              <a:rPr lang="en-US" b="1" dirty="0" smtClean="0"/>
            </a:br>
            <a:endParaRPr lang="en-IN" dirty="0"/>
          </a:p>
        </p:txBody>
      </p:sp>
      <p:sp>
        <p:nvSpPr>
          <p:cNvPr id="3" name="Content Placeholder 2"/>
          <p:cNvSpPr>
            <a:spLocks noGrp="1"/>
          </p:cNvSpPr>
          <p:nvPr>
            <p:ph idx="1"/>
          </p:nvPr>
        </p:nvSpPr>
        <p:spPr>
          <a:xfrm>
            <a:off x="516229" y="1027906"/>
            <a:ext cx="10515600" cy="5553198"/>
          </a:xfrm>
        </p:spPr>
        <p:txBody>
          <a:bodyPr>
            <a:normAutofit lnSpcReduction="10000"/>
          </a:bodyPr>
          <a:lstStyle/>
          <a:p>
            <a:r>
              <a:rPr lang="en-US" dirty="0" smtClean="0"/>
              <a:t>When </a:t>
            </a:r>
            <a:r>
              <a:rPr lang="en-US" dirty="0"/>
              <a:t>a process executes on </a:t>
            </a:r>
            <a:r>
              <a:rPr lang="en-US" dirty="0" err="1"/>
              <a:t>unix</a:t>
            </a:r>
            <a:r>
              <a:rPr lang="en-US" dirty="0"/>
              <a:t> it executes on two levels or we can say it executes in two modes.</a:t>
            </a:r>
          </a:p>
          <a:p>
            <a:r>
              <a:rPr lang="en-US" dirty="0"/>
              <a:t>User level</a:t>
            </a:r>
          </a:p>
          <a:p>
            <a:r>
              <a:rPr lang="en-US" dirty="0"/>
              <a:t>Kernel level</a:t>
            </a:r>
          </a:p>
          <a:p>
            <a:r>
              <a:rPr lang="en-US" dirty="0"/>
              <a:t>Processes in user mode can assess their own instructions but not the kernel instructions or the instruction of other processes. On the other hand processes in kernel mode can access kernel data and instructions as well as user data and instructions.</a:t>
            </a:r>
            <a:br>
              <a:rPr lang="en-US" dirty="0"/>
            </a:br>
            <a:endParaRPr lang="en-US" dirty="0"/>
          </a:p>
          <a:p>
            <a:r>
              <a:rPr lang="en-US" dirty="0"/>
              <a:t>The system calls can only be executed in the kernel mode. If a user process running in user mode make a system calls the process shifts from user mode to kernel mode and then the kernel services the request and the system comes back to the user mode after the request is serviced.</a:t>
            </a:r>
          </a:p>
          <a:p>
            <a:endParaRPr lang="en-US" b="1" dirty="0"/>
          </a:p>
        </p:txBody>
      </p:sp>
    </p:spTree>
    <p:extLst>
      <p:ext uri="{BB962C8B-B14F-4D97-AF65-F5344CB8AC3E}">
        <p14:creationId xmlns:p14="http://schemas.microsoft.com/office/powerpoint/2010/main" val="106308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General overview of the system</a:t>
            </a:r>
            <a:br>
              <a:rPr lang="en-US" b="1"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US" b="1" dirty="0" smtClean="0"/>
              <a:t>Benefits </a:t>
            </a:r>
            <a:r>
              <a:rPr lang="en-US" b="1" dirty="0"/>
              <a:t>of Unix</a:t>
            </a:r>
          </a:p>
          <a:p>
            <a:r>
              <a:rPr lang="en-US" dirty="0"/>
              <a:t>The system is written in high level language “C” which makes it easier to read understand and update. It off-course is little slower in comparison to what written in assembly language but the advantages are far greater and possibilities are endless.</a:t>
            </a:r>
          </a:p>
          <a:p>
            <a:r>
              <a:rPr lang="en-US" dirty="0"/>
              <a:t>Complex programs can be built on simple programs on </a:t>
            </a:r>
            <a:r>
              <a:rPr lang="en-US" dirty="0" err="1"/>
              <a:t>unix</a:t>
            </a:r>
            <a:r>
              <a:rPr lang="en-US" dirty="0"/>
              <a:t> systems.</a:t>
            </a:r>
          </a:p>
          <a:p>
            <a:r>
              <a:rPr lang="en-US" dirty="0"/>
              <a:t>It has hierarchal file system which allows easy maintenance and efficient implementation.</a:t>
            </a:r>
          </a:p>
          <a:p>
            <a:r>
              <a:rPr lang="en-US" dirty="0"/>
              <a:t>It has consistent format for files. The files are stored as byte streams which makes it easier for the programs to use files.</a:t>
            </a:r>
          </a:p>
          <a:p>
            <a:r>
              <a:rPr lang="en-US" dirty="0"/>
              <a:t>It provides simple and consistent interface to the peripheral devices.</a:t>
            </a:r>
          </a:p>
          <a:p>
            <a:r>
              <a:rPr lang="en-US" dirty="0"/>
              <a:t>It completely hides the machine architecture from the user which makes it easier for the programmers to write programs independent of hardware.</a:t>
            </a:r>
          </a:p>
        </p:txBody>
      </p:sp>
    </p:spTree>
    <p:extLst>
      <p:ext uri="{BB962C8B-B14F-4D97-AF65-F5344CB8AC3E}">
        <p14:creationId xmlns:p14="http://schemas.microsoft.com/office/powerpoint/2010/main" val="1886643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p:txBody>
          <a:bodyPr/>
          <a:lstStyle/>
          <a:p>
            <a:r>
              <a:rPr lang="en-US" dirty="0"/>
              <a:t>What is an Operating System?</a:t>
            </a:r>
          </a:p>
        </p:txBody>
      </p:sp>
      <p:sp>
        <p:nvSpPr>
          <p:cNvPr id="3075" name="Rectangle 3"/>
          <p:cNvSpPr>
            <a:spLocks noGrp="1" noChangeArrowheads="1"/>
          </p:cNvSpPr>
          <p:nvPr>
            <p:ph type="body" idx="1"/>
          </p:nvPr>
        </p:nvSpPr>
        <p:spPr/>
        <p:txBody>
          <a:bodyPr/>
          <a:lstStyle/>
          <a:p>
            <a:pPr marL="0" indent="0">
              <a:lnSpc>
                <a:spcPct val="80000"/>
              </a:lnSpc>
              <a:buNone/>
            </a:pPr>
            <a:r>
              <a:rPr lang="en-US" sz="2400" dirty="0" smtClean="0"/>
              <a:t> </a:t>
            </a:r>
          </a:p>
          <a:p>
            <a:pPr marL="0" indent="0">
              <a:lnSpc>
                <a:spcPct val="80000"/>
              </a:lnSpc>
              <a:buNone/>
            </a:pPr>
            <a:endParaRPr lang="en-US" sz="2400" dirty="0"/>
          </a:p>
        </p:txBody>
      </p:sp>
      <p:pic>
        <p:nvPicPr>
          <p:cNvPr id="9222" name="Picture 6" descr="Conceptual view of an Operating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2132" y="1690688"/>
            <a:ext cx="4611705" cy="41630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62166" y="1825625"/>
            <a:ext cx="5760003" cy="1754326"/>
          </a:xfrm>
          <a:prstGeom prst="rect">
            <a:avLst/>
          </a:prstGeom>
        </p:spPr>
        <p:txBody>
          <a:bodyPr wrap="square">
            <a:spAutoFit/>
          </a:bodyPr>
          <a:lstStyle/>
          <a:p>
            <a:r>
              <a:rPr lang="en-US" b="0" i="0" dirty="0" smtClean="0">
                <a:solidFill>
                  <a:srgbClr val="000000"/>
                </a:solidFill>
                <a:effectLst/>
                <a:latin typeface="Heebo"/>
              </a:rPr>
              <a:t>Definition</a:t>
            </a:r>
          </a:p>
          <a:p>
            <a:pPr algn="just"/>
            <a:r>
              <a:rPr lang="en-US" b="0" i="0" dirty="0" smtClean="0">
                <a:solidFill>
                  <a:srgbClr val="000000"/>
                </a:solidFill>
                <a:effectLst/>
                <a:latin typeface="Nunito"/>
              </a:rPr>
              <a:t>An operating system is a program that acts as an interface between the user and the computer hardware and controls the execution of all kinds of programs.</a:t>
            </a:r>
          </a:p>
          <a:p>
            <a:r>
              <a:rPr lang="en-US" dirty="0" smtClean="0"/>
              <a:t/>
            </a:r>
            <a:br>
              <a:rPr lang="en-US" dirty="0" smtClean="0"/>
            </a:br>
            <a:endParaRPr lang="en-IN" dirty="0"/>
          </a:p>
        </p:txBody>
      </p:sp>
    </p:spTree>
    <p:extLst>
      <p:ext uri="{BB962C8B-B14F-4D97-AF65-F5344CB8AC3E}">
        <p14:creationId xmlns:p14="http://schemas.microsoft.com/office/powerpoint/2010/main" val="223172533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p:txBody>
          <a:bodyPr/>
          <a:lstStyle/>
          <a:p>
            <a:r>
              <a:rPr lang="en-US" dirty="0"/>
              <a:t>What is an Operating System?</a:t>
            </a:r>
          </a:p>
        </p:txBody>
      </p:sp>
      <p:sp>
        <p:nvSpPr>
          <p:cNvPr id="3075" name="Rectangle 3"/>
          <p:cNvSpPr>
            <a:spLocks noGrp="1" noChangeArrowheads="1"/>
          </p:cNvSpPr>
          <p:nvPr>
            <p:ph type="body" idx="1"/>
          </p:nvPr>
        </p:nvSpPr>
        <p:spPr/>
        <p:txBody>
          <a:bodyPr/>
          <a:lstStyle/>
          <a:p>
            <a:pPr>
              <a:lnSpc>
                <a:spcPct val="80000"/>
              </a:lnSpc>
            </a:pPr>
            <a:r>
              <a:rPr lang="en-US" sz="2400"/>
              <a:t>The operating system (OS) is the program which starts up when you turn on your computer and runs underneath all other programs - without it nothing would happen at all.</a:t>
            </a:r>
          </a:p>
          <a:p>
            <a:pPr>
              <a:lnSpc>
                <a:spcPct val="80000"/>
              </a:lnSpc>
            </a:pPr>
            <a:r>
              <a:rPr lang="en-US" sz="2400"/>
              <a:t>In simple terms, an operating system is a </a:t>
            </a:r>
            <a:r>
              <a:rPr lang="en-US" sz="2400" i="1"/>
              <a:t>manager</a:t>
            </a:r>
            <a:r>
              <a:rPr lang="en-US" sz="2400"/>
              <a:t>. It manages all the available resources on a computer, from the CPU, to memory, to hard disk accesses.</a:t>
            </a:r>
          </a:p>
          <a:p>
            <a:pPr>
              <a:lnSpc>
                <a:spcPct val="80000"/>
              </a:lnSpc>
            </a:pPr>
            <a:r>
              <a:rPr lang="en-US" sz="2400"/>
              <a:t>Tasks the operating system must perform:</a:t>
            </a:r>
          </a:p>
          <a:p>
            <a:pPr lvl="1">
              <a:lnSpc>
                <a:spcPct val="80000"/>
              </a:lnSpc>
            </a:pPr>
            <a:r>
              <a:rPr lang="en-US" sz="2000" b="1"/>
              <a:t>Control Hardware</a:t>
            </a:r>
            <a:r>
              <a:rPr lang="en-US" sz="2000"/>
              <a:t> - The operating system controls all the parts of the computer and attempts to get everything working together. </a:t>
            </a:r>
          </a:p>
          <a:p>
            <a:pPr lvl="1">
              <a:lnSpc>
                <a:spcPct val="80000"/>
              </a:lnSpc>
            </a:pPr>
            <a:r>
              <a:rPr lang="en-US" sz="2000" b="1"/>
              <a:t>Run Applications</a:t>
            </a:r>
            <a:r>
              <a:rPr lang="en-US" sz="2000"/>
              <a:t> - Another job the OS does is run application software. This would include word processors, web browsers, games, etc... </a:t>
            </a:r>
          </a:p>
          <a:p>
            <a:pPr lvl="1">
              <a:lnSpc>
                <a:spcPct val="80000"/>
              </a:lnSpc>
            </a:pPr>
            <a:r>
              <a:rPr lang="en-US" sz="2000" b="1"/>
              <a:t>Manage Data and Files</a:t>
            </a:r>
            <a:r>
              <a:rPr lang="en-US" sz="2000"/>
              <a:t> - The OS makes it easy for you to organize your computer. Through the OS you are able to do a number of things to data, including copy, move, delete, and rename it. This makes it much easier to find and organize what you have. </a:t>
            </a:r>
          </a:p>
          <a:p>
            <a:pPr>
              <a:lnSpc>
                <a:spcPct val="80000"/>
              </a:lnSpc>
            </a:pPr>
            <a:endParaRPr lang="en-US" sz="2400"/>
          </a:p>
        </p:txBody>
      </p:sp>
    </p:spTree>
    <p:extLst>
      <p:ext uri="{BB962C8B-B14F-4D97-AF65-F5344CB8AC3E}">
        <p14:creationId xmlns:p14="http://schemas.microsoft.com/office/powerpoint/2010/main" val="307961623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p:txBody>
          <a:bodyPr/>
          <a:lstStyle/>
          <a:p>
            <a:r>
              <a:rPr lang="en-US"/>
              <a:t>UNIX History</a:t>
            </a:r>
          </a:p>
        </p:txBody>
      </p:sp>
      <p:sp>
        <p:nvSpPr>
          <p:cNvPr id="4099" name="Rectangle 3"/>
          <p:cNvSpPr>
            <a:spLocks noGrp="1" noChangeArrowheads="1"/>
          </p:cNvSpPr>
          <p:nvPr>
            <p:ph type="body" idx="1"/>
          </p:nvPr>
        </p:nvSpPr>
        <p:spPr/>
        <p:txBody>
          <a:bodyPr/>
          <a:lstStyle/>
          <a:p>
            <a:pPr>
              <a:lnSpc>
                <a:spcPct val="90000"/>
              </a:lnSpc>
            </a:pPr>
            <a:r>
              <a:rPr lang="en-US" sz="2400" dirty="0"/>
              <a:t>The UNIX operating system was born in the late 1960s. It originally began as a one man project led by Ken Thompson of Bell Labs, and has since grown to become the most widely used operating system.</a:t>
            </a:r>
          </a:p>
          <a:p>
            <a:pPr>
              <a:lnSpc>
                <a:spcPct val="90000"/>
              </a:lnSpc>
            </a:pPr>
            <a:r>
              <a:rPr lang="en-US" sz="2400" dirty="0"/>
              <a:t>In the time since UNIX was first developed, it has gone through </a:t>
            </a:r>
            <a:r>
              <a:rPr lang="en-US" sz="2400" u="sng" dirty="0"/>
              <a:t>many</a:t>
            </a:r>
            <a:r>
              <a:rPr lang="en-US" sz="2400" dirty="0"/>
              <a:t> different generations and even mutations.</a:t>
            </a:r>
          </a:p>
          <a:p>
            <a:pPr lvl="1">
              <a:lnSpc>
                <a:spcPct val="90000"/>
              </a:lnSpc>
            </a:pPr>
            <a:r>
              <a:rPr lang="en-US" sz="2000" dirty="0"/>
              <a:t>Some differ substantially from the original version, like Berkeley Software Distribution (BSD) or Linux.</a:t>
            </a:r>
          </a:p>
          <a:p>
            <a:pPr lvl="1">
              <a:lnSpc>
                <a:spcPct val="90000"/>
              </a:lnSpc>
            </a:pPr>
            <a:r>
              <a:rPr lang="en-US" sz="2000" dirty="0"/>
              <a:t>Others, still contain major portions that are based on the original source code.</a:t>
            </a:r>
          </a:p>
          <a:p>
            <a:pPr>
              <a:lnSpc>
                <a:spcPct val="90000"/>
              </a:lnSpc>
            </a:pPr>
            <a:r>
              <a:rPr lang="en-US" sz="2400" dirty="0"/>
              <a:t>An interesting and rather up-to-date timeline of these variations of UNIX can be found at </a:t>
            </a:r>
            <a:endParaRPr lang="en-US" sz="2400" dirty="0" smtClean="0"/>
          </a:p>
          <a:p>
            <a:pPr>
              <a:lnSpc>
                <a:spcPct val="90000"/>
              </a:lnSpc>
            </a:pPr>
            <a:r>
              <a:rPr lang="en-US" sz="2400" dirty="0" smtClean="0">
                <a:hlinkClick r:id="rId3"/>
              </a:rPr>
              <a:t>http</a:t>
            </a:r>
            <a:r>
              <a:rPr lang="en-US" sz="2400" dirty="0">
                <a:hlinkClick r:id="rId3"/>
              </a:rPr>
              <a:t>://www.levenez.com/unix/history.html</a:t>
            </a:r>
            <a:r>
              <a:rPr lang="en-US" sz="2400" dirty="0"/>
              <a:t>.</a:t>
            </a:r>
          </a:p>
        </p:txBody>
      </p:sp>
    </p:spTree>
    <p:extLst>
      <p:ext uri="{BB962C8B-B14F-4D97-AF65-F5344CB8AC3E}">
        <p14:creationId xmlns:p14="http://schemas.microsoft.com/office/powerpoint/2010/main" val="28546018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System Structure</a:t>
            </a:r>
            <a:endParaRPr lang="en-IN" dirty="0"/>
          </a:p>
        </p:txBody>
      </p:sp>
      <p:sp>
        <p:nvSpPr>
          <p:cNvPr id="3" name="Content Placeholder 2"/>
          <p:cNvSpPr>
            <a:spLocks noGrp="1"/>
          </p:cNvSpPr>
          <p:nvPr>
            <p:ph idx="1"/>
          </p:nvPr>
        </p:nvSpPr>
        <p:spPr/>
        <p:txBody>
          <a:bodyPr>
            <a:normAutofit/>
          </a:bodyPr>
          <a:lstStyle/>
          <a:p>
            <a:pPr marL="0" indent="0">
              <a:buNone/>
            </a:pPr>
            <a:endParaRPr lang="en-US" dirty="0"/>
          </a:p>
          <a:p>
            <a:endParaRPr lang="en-IN" dirty="0"/>
          </a:p>
        </p:txBody>
      </p:sp>
      <p:pic>
        <p:nvPicPr>
          <p:cNvPr id="1026" name="Picture 2" descr="UNIX opera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794" y="1584101"/>
            <a:ext cx="9787944" cy="5273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15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System Structure</a:t>
            </a:r>
            <a:endParaRPr lang="en-IN" dirty="0"/>
          </a:p>
        </p:txBody>
      </p:sp>
      <p:sp>
        <p:nvSpPr>
          <p:cNvPr id="3" name="Content Placeholder 2"/>
          <p:cNvSpPr>
            <a:spLocks noGrp="1"/>
          </p:cNvSpPr>
          <p:nvPr>
            <p:ph idx="1"/>
          </p:nvPr>
        </p:nvSpPr>
        <p:spPr/>
        <p:txBody>
          <a:bodyPr>
            <a:normAutofit lnSpcReduction="10000"/>
          </a:bodyPr>
          <a:lstStyle/>
          <a:p>
            <a:r>
              <a:rPr lang="en-US" dirty="0"/>
              <a:t>While working with UNIX OS, several layers of this system provide interaction between the pc hardware and the user</a:t>
            </a:r>
            <a:r>
              <a:rPr lang="en-US" dirty="0" smtClean="0"/>
              <a:t>.</a:t>
            </a:r>
          </a:p>
          <a:p>
            <a:r>
              <a:rPr lang="en-US" dirty="0"/>
              <a:t>Layer-1: Hardware -</a:t>
            </a:r>
          </a:p>
          <a:p>
            <a:r>
              <a:rPr lang="en-US" dirty="0"/>
              <a:t>This layer of UNIX consists of all hardware-related information in the UNIX environment.</a:t>
            </a:r>
          </a:p>
          <a:p>
            <a:r>
              <a:rPr lang="en-US" dirty="0"/>
              <a:t>Layer-2: Kernel -</a:t>
            </a:r>
          </a:p>
          <a:p>
            <a:r>
              <a:rPr lang="en-US" dirty="0"/>
              <a:t>The core of the operating system that's liable for maintaining the full functionality is named the kernel. </a:t>
            </a:r>
            <a:endParaRPr lang="en-US" dirty="0" smtClean="0"/>
          </a:p>
          <a:p>
            <a:r>
              <a:rPr lang="en-US" dirty="0" smtClean="0"/>
              <a:t>The </a:t>
            </a:r>
            <a:r>
              <a:rPr lang="en-US" dirty="0"/>
              <a:t>kernel of UNIX runs on the particular machine hardware and interacts with the hardware effectively.</a:t>
            </a:r>
          </a:p>
          <a:p>
            <a:endParaRPr lang="en-IN" dirty="0"/>
          </a:p>
        </p:txBody>
      </p:sp>
    </p:spTree>
    <p:extLst>
      <p:ext uri="{BB962C8B-B14F-4D97-AF65-F5344CB8AC3E}">
        <p14:creationId xmlns:p14="http://schemas.microsoft.com/office/powerpoint/2010/main" val="387535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System Structure</a:t>
            </a:r>
            <a:endParaRPr lang="en-IN" dirty="0"/>
          </a:p>
        </p:txBody>
      </p:sp>
      <p:pic>
        <p:nvPicPr>
          <p:cNvPr id="6146" name="Picture 2" descr="UNIX operating syst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3346" y="1690688"/>
            <a:ext cx="8731877" cy="5057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756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1370</Words>
  <Application>Microsoft Office PowerPoint</Application>
  <PresentationFormat>Widescreen</PresentationFormat>
  <Paragraphs>124</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Heebo</vt:lpstr>
      <vt:lpstr>Nunito</vt:lpstr>
      <vt:lpstr>Times New Roman</vt:lpstr>
      <vt:lpstr>Wingdings</vt:lpstr>
      <vt:lpstr>Office Theme</vt:lpstr>
      <vt:lpstr>Operating System UNIX &amp; Linux</vt:lpstr>
      <vt:lpstr>History of Unix  System Structure  User perspective Operating system Services Assumptions about Hardware</vt:lpstr>
      <vt:lpstr>General overview of the system </vt:lpstr>
      <vt:lpstr>What is an Operating System?</vt:lpstr>
      <vt:lpstr>What is an Operating System?</vt:lpstr>
      <vt:lpstr>UNIX History</vt:lpstr>
      <vt:lpstr>System Structure</vt:lpstr>
      <vt:lpstr>System Structure</vt:lpstr>
      <vt:lpstr>System Structure</vt:lpstr>
      <vt:lpstr>System Structure</vt:lpstr>
      <vt:lpstr>System Structure</vt:lpstr>
      <vt:lpstr>User perspective:The file system </vt:lpstr>
      <vt:lpstr>User perspective:The file system</vt:lpstr>
      <vt:lpstr>User perspective:The file system</vt:lpstr>
      <vt:lpstr>User perspective: Processing environment  </vt:lpstr>
      <vt:lpstr>User perspective: Processing environment  </vt:lpstr>
      <vt:lpstr>User perspective: Processing environment  </vt:lpstr>
      <vt:lpstr>User perspective: Building block primitives  </vt:lpstr>
      <vt:lpstr>Operating system Services</vt:lpstr>
      <vt:lpstr>Assumptions about the hardware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UNIX &amp; Linux</dc:title>
  <dc:creator>Microsoft account</dc:creator>
  <cp:lastModifiedBy>Microsoft account</cp:lastModifiedBy>
  <cp:revision>10</cp:revision>
  <dcterms:created xsi:type="dcterms:W3CDTF">2022-12-11T15:45:43Z</dcterms:created>
  <dcterms:modified xsi:type="dcterms:W3CDTF">2022-12-11T17:25:50Z</dcterms:modified>
</cp:coreProperties>
</file>