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9C21532-C5AF-4134-B772-6428EF31DF3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9C21532-C5AF-4134-B772-6428EF31DF3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9C21532-C5AF-4134-B772-6428EF31DF3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C21532-C5AF-4134-B772-6428EF31DF3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21532-C5AF-4134-B772-6428EF31DF3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9C21532-C5AF-4134-B772-6428EF31DF3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9C21532-C5AF-4134-B772-6428EF31DF3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21532-C5AF-4134-B772-6428EF31DF3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DD2C4-DF1D-4C41-BCC0-F5B9AB5211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hyperlink" Target="https://teaching.idallen.com/cst8207/13w/notes/160_pathnames.html#TOC"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hyperlink" Target="https://teaching.idallen.com/cst8207/13w/notes/160_pathnames.html#TOC"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hyperlink" Target="https://teaching.idallen.com/cst8207/13w/notes/160_pathnames.html#T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hyperlink" Target="https://teaching.idallen.com/cst8207/13w/notes/160_pathnames.html#T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Operating System UNIX &amp; Linux</a:t>
            </a:r>
            <a:endParaRPr lang="en-IN" dirty="0"/>
          </a:p>
        </p:txBody>
      </p:sp>
      <p:sp>
        <p:nvSpPr>
          <p:cNvPr id="3" name="Content Placeholder 2"/>
          <p:cNvSpPr>
            <a:spLocks noGrp="1"/>
          </p:cNvSpPr>
          <p:nvPr>
            <p:ph idx="1"/>
          </p:nvPr>
        </p:nvSpPr>
        <p:spPr/>
        <p:txBody>
          <a:bodyPr>
            <a:normAutofit fontScale="85000" lnSpcReduction="20000"/>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endParaRPr lang="en-IN" dirty="0"/>
          </a:p>
          <a:p>
            <a:pPr algn="ctr"/>
            <a:r>
              <a:rPr lang="en-IN" b="1" dirty="0"/>
              <a:t> </a:t>
            </a:r>
            <a:endParaRPr lang="en-IN" dirty="0"/>
          </a:p>
          <a:p>
            <a:pPr algn="ctr"/>
            <a:r>
              <a:rPr lang="en-IN" dirty="0"/>
              <a:t>Subject code-4604			Semester - VI  </a:t>
            </a:r>
            <a:endParaRPr lang="en-IN" dirty="0"/>
          </a:p>
          <a:p>
            <a:pPr algn="ctr"/>
            <a:endParaRPr lang="en-IN" dirty="0"/>
          </a:p>
          <a:p>
            <a:pPr marL="0" indent="0" algn="ctr">
              <a:buNone/>
            </a:pPr>
            <a:r>
              <a:rPr lang="en-IN" dirty="0"/>
              <a:t>                               Credit – 4</a:t>
            </a:r>
            <a:endParaRPr lang="en-IN" dirty="0"/>
          </a:p>
          <a:p>
            <a:pPr marL="0" indent="0" algn="ctr">
              <a:buNone/>
            </a:pPr>
            <a:r>
              <a:rPr lang="en-IN" dirty="0"/>
              <a:t>Unit 3: Introduction to the File System</a:t>
            </a:r>
            <a:br>
              <a:rPr lang="en-IN" dirty="0"/>
            </a:br>
            <a:endParaRPr lang="en-IN" dirty="0"/>
          </a:p>
          <a:p>
            <a:pPr algn="ctr"/>
            <a:endParaRPr lang="en-US" dirty="0"/>
          </a:p>
          <a:p>
            <a:pPr algn="ctr"/>
            <a:endParaRPr lang="en-US" dirty="0"/>
          </a:p>
          <a:p>
            <a:pPr lvl="8" algn="ctr"/>
            <a:r>
              <a:rPr lang="en-US" dirty="0"/>
              <a:t>By</a:t>
            </a:r>
            <a:endParaRPr lang="en-US" dirty="0"/>
          </a:p>
          <a:p>
            <a:pPr marL="3657600" lvl="8" indent="0" algn="ctr">
              <a:buNone/>
            </a:pPr>
            <a:r>
              <a:rPr lang="en-US" dirty="0" err="1"/>
              <a:t>Deepali</a:t>
            </a:r>
            <a:r>
              <a:rPr lang="en-US" dirty="0"/>
              <a:t> Bhoskar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br>
              <a:rPr lang="en-IN" dirty="0"/>
            </a:br>
            <a:br>
              <a:rPr lang="en-IN" dirty="0"/>
            </a:br>
            <a:r>
              <a:rPr lang="en-IN" dirty="0"/>
              <a:t>File system Mounting and </a:t>
            </a:r>
            <a:r>
              <a:rPr lang="en-IN" dirty="0" err="1"/>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550920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The Linux file system forms a hierarchical structure </a:t>
            </a:r>
            <a:r>
              <a:rPr lang="en-US" sz="2200" i="1" dirty="0">
                <a:solidFill>
                  <a:srgbClr val="090A0B"/>
                </a:solidFill>
                <a:latin typeface="Times New Roman" panose="02020603050405020304" pitchFamily="18" charset="0"/>
                <a:cs typeface="Times New Roman" panose="02020603050405020304" pitchFamily="18" charset="0"/>
              </a:rPr>
              <a:t>tree</a:t>
            </a:r>
            <a:r>
              <a:rPr lang="en-US" sz="2200" dirty="0">
                <a:solidFill>
                  <a:srgbClr val="3C484E"/>
                </a:solidFill>
                <a:latin typeface="Times New Roman" panose="02020603050405020304" pitchFamily="18" charset="0"/>
                <a:cs typeface="Times New Roman" panose="02020603050405020304" pitchFamily="18" charset="0"/>
              </a:rPr>
              <a:t> rooted at </a:t>
            </a:r>
            <a:r>
              <a:rPr lang="en-US" sz="2200" i="1" dirty="0">
                <a:solidFill>
                  <a:srgbClr val="090A0B"/>
                </a:solidFill>
                <a:latin typeface="Times New Roman" panose="02020603050405020304" pitchFamily="18" charset="0"/>
                <a:cs typeface="Times New Roman" panose="02020603050405020304" pitchFamily="18" charset="0"/>
              </a:rPr>
              <a:t>/</a:t>
            </a:r>
            <a:r>
              <a:rPr lang="en-US" sz="2200" dirty="0">
                <a:solidFill>
                  <a:srgbClr val="3C484E"/>
                </a:solidFill>
                <a:latin typeface="Times New Roman" panose="02020603050405020304" pitchFamily="18" charset="0"/>
                <a:cs typeface="Times New Roman" panose="02020603050405020304" pitchFamily="18" charset="0"/>
              </a:rPr>
              <a:t>. </a:t>
            </a:r>
            <a:endParaRPr lang="en-US" sz="2200" dirty="0">
              <a:solidFill>
                <a:srgbClr val="3C484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This root </a:t>
            </a:r>
            <a:r>
              <a:rPr lang="en-US" sz="2200" i="1" dirty="0">
                <a:solidFill>
                  <a:srgbClr val="090A0B"/>
                </a:solidFill>
                <a:latin typeface="Times New Roman" panose="02020603050405020304" pitchFamily="18" charset="0"/>
                <a:cs typeface="Times New Roman" panose="02020603050405020304" pitchFamily="18" charset="0"/>
              </a:rPr>
              <a:t>/</a:t>
            </a:r>
            <a:r>
              <a:rPr lang="en-US" sz="2200" dirty="0">
                <a:solidFill>
                  <a:srgbClr val="3C484E"/>
                </a:solidFill>
                <a:latin typeface="Times New Roman" panose="02020603050405020304" pitchFamily="18" charset="0"/>
                <a:cs typeface="Times New Roman" panose="02020603050405020304" pitchFamily="18" charset="0"/>
              </a:rPr>
              <a:t> is mounted during startup, other file systems remain unusable until they are mounted at a mount point. For access to a file system, it needs to be mounted.</a:t>
            </a:r>
            <a:endParaRPr lang="en-US" sz="2200" dirty="0">
              <a:solidFill>
                <a:srgbClr val="3C484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Example:  A case on point where we would need mounting is whereby assuming we are running a very popular web service on a 500 GB HDD but data grows very fast and we need to increase the storage space, mounting enables us to mount a new larger-capacity storage device at any point in a directory while maintaining the same file structure.</a:t>
            </a:r>
            <a:endParaRPr lang="en-US" sz="2200" dirty="0">
              <a:solidFill>
                <a:srgbClr val="3C484E"/>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and </a:t>
            </a:r>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file systems requires root privileges on the system and the existence of the directory in which we will mount the file system in the case of mounting</a:t>
            </a:r>
            <a:endParaRPr lang="en-US" sz="22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Mounting:-</a:t>
            </a:r>
            <a:endParaRPr lang="en-US" sz="2200" b="1"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 the process of associating a file system to a storage device. In Linux the </a:t>
            </a:r>
            <a:r>
              <a:rPr lang="en-US" sz="2200" i="1" dirty="0">
                <a:latin typeface="Times New Roman" panose="02020603050405020304" pitchFamily="18" charset="0"/>
                <a:cs typeface="Times New Roman" panose="02020603050405020304" pitchFamily="18" charset="0"/>
              </a:rPr>
              <a:t>mount</a:t>
            </a:r>
            <a:r>
              <a:rPr lang="en-US" sz="2200" dirty="0">
                <a:latin typeface="Times New Roman" panose="02020603050405020304" pitchFamily="18" charset="0"/>
                <a:cs typeface="Times New Roman" panose="02020603050405020304" pitchFamily="18" charset="0"/>
              </a:rPr>
              <a:t> command is used so as to attach a file system to the file system hierarchy. When mounting we provide information such as files system type, file system and the mount point.</a:t>
            </a:r>
            <a:endParaRPr lang="en-US" sz="22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mounting a file system onto the file hierarchy, a file system becomes a </a:t>
            </a:r>
            <a:r>
              <a:rPr lang="en-US" sz="2200" dirty="0" err="1">
                <a:latin typeface="Times New Roman" panose="02020603050405020304" pitchFamily="18" charset="0"/>
                <a:cs typeface="Times New Roman" panose="02020603050405020304" pitchFamily="18" charset="0"/>
              </a:rPr>
              <a:t>subtree</a:t>
            </a:r>
            <a:r>
              <a:rPr lang="en-US" sz="2200" dirty="0">
                <a:latin typeface="Times New Roman" panose="02020603050405020304" pitchFamily="18" charset="0"/>
                <a:cs typeface="Times New Roman" panose="02020603050405020304" pitchFamily="18" charset="0"/>
              </a:rPr>
              <a:t> of the hierarchy and thus it is possible to navigate from the rest for the file hierarchy.</a:t>
            </a: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br>
              <a:rPr lang="en-IN" dirty="0"/>
            </a:br>
            <a:br>
              <a:rPr lang="en-IN" dirty="0"/>
            </a:br>
            <a:r>
              <a:rPr lang="en-IN" dirty="0"/>
              <a:t>File system Mounting and </a:t>
            </a:r>
            <a:r>
              <a:rPr lang="en-IN" dirty="0" err="1"/>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6863417"/>
          </a:xfrm>
          <a:prstGeom prst="rect">
            <a:avLst/>
          </a:prstGeom>
        </p:spPr>
        <p:txBody>
          <a:bodyPr wrap="square">
            <a:spAutoFit/>
          </a:bodyPr>
          <a:lstStyle/>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can also be done from one system to another by use of a networked file system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NFS or AFS. </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can also opt to create a file in another existing file system and format it as a file system and mount it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downloading an ISO file and mounting it rather than copying it to another media.</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mount point is a directory created as part of the file system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the root file system is mounted in the </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directory.</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of file systems happens during startup and it is managed by the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(file system table) configuration file.</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file will have a list of all file systems, their selected mount points and other file system specific options.</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view the </a:t>
            </a:r>
            <a:r>
              <a:rPr lang="en-US" sz="2200"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file type </a:t>
            </a:r>
            <a:r>
              <a:rPr lang="en-US" sz="2200" i="1" dirty="0">
                <a:latin typeface="Times New Roman" panose="02020603050405020304" pitchFamily="18" charset="0"/>
                <a:cs typeface="Times New Roman" panose="02020603050405020304" pitchFamily="18" charset="0"/>
              </a:rPr>
              <a:t>cat /</a:t>
            </a:r>
            <a:r>
              <a:rPr lang="en-US" sz="2200" i="1" dirty="0" err="1">
                <a:latin typeface="Times New Roman" panose="02020603050405020304" pitchFamily="18" charset="0"/>
                <a:cs typeface="Times New Roman" panose="02020603050405020304" pitchFamily="18" charset="0"/>
              </a:rPr>
              <a:t>etc</a:t>
            </a:r>
            <a:r>
              <a:rPr lang="en-US" sz="2200" i="1" dirty="0">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command.</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From the output we can see columns such as,</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i="1" dirty="0" err="1">
                <a:latin typeface="Times New Roman" panose="02020603050405020304" pitchFamily="18" charset="0"/>
                <a:cs typeface="Times New Roman" panose="02020603050405020304" pitchFamily="18" charset="0"/>
              </a:rPr>
              <a:t>Filesystem</a:t>
            </a:r>
            <a:r>
              <a:rPr lang="en-US" sz="2200" dirty="0">
                <a:latin typeface="Times New Roman" panose="02020603050405020304" pitchFamily="18" charset="0"/>
                <a:cs typeface="Times New Roman" panose="02020603050405020304" pitchFamily="18" charset="0"/>
              </a:rPr>
              <a:t>: we can either specifies the file system by UUID(universal unique identifier) or a disk label.</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i="1" dirty="0" err="1">
                <a:latin typeface="Times New Roman" panose="02020603050405020304" pitchFamily="18" charset="0"/>
                <a:cs typeface="Times New Roman" panose="02020603050405020304" pitchFamily="18" charset="0"/>
              </a:rPr>
              <a:t>Mountpoint</a:t>
            </a:r>
            <a:r>
              <a:rPr lang="en-US" sz="2200" dirty="0">
                <a:latin typeface="Times New Roman" panose="02020603050405020304" pitchFamily="18" charset="0"/>
                <a:cs typeface="Times New Roman" panose="02020603050405020304" pitchFamily="18" charset="0"/>
              </a:rPr>
              <a:t>: is the directory on the file system we shall use to access stored data on the disk.</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Type</a:t>
            </a:r>
            <a:r>
              <a:rPr lang="en-US" sz="2200" dirty="0">
                <a:latin typeface="Times New Roman" panose="02020603050405020304" pitchFamily="18" charset="0"/>
                <a:cs typeface="Times New Roman" panose="02020603050405020304" pitchFamily="18" charset="0"/>
              </a:rPr>
              <a:t>: This specifies the type of the file system.</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Options</a:t>
            </a:r>
            <a:r>
              <a:rPr lang="en-US" sz="2200" dirty="0">
                <a:latin typeface="Times New Roman" panose="02020603050405020304" pitchFamily="18" charset="0"/>
                <a:cs typeface="Times New Roman" panose="02020603050405020304" pitchFamily="18" charset="0"/>
              </a:rPr>
              <a:t>: Here we can specify options for tuning a mount.</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Dump</a:t>
            </a:r>
            <a:r>
              <a:rPr lang="en-US" sz="2200" dirty="0">
                <a:latin typeface="Times New Roman" panose="02020603050405020304" pitchFamily="18" charset="0"/>
                <a:cs typeface="Times New Roman" panose="02020603050405020304" pitchFamily="18" charset="0"/>
              </a:rPr>
              <a:t>: We can either enable or disable dumping on the system.</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Pass </a:t>
            </a:r>
            <a:r>
              <a:rPr lang="en-US" sz="2200" i="1"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Here we set the order user so that </a:t>
            </a:r>
            <a:r>
              <a:rPr lang="en-US" sz="2200" i="1" dirty="0" err="1">
                <a:latin typeface="Times New Roman" panose="02020603050405020304" pitchFamily="18" charset="0"/>
                <a:cs typeface="Times New Roman" panose="02020603050405020304" pitchFamily="18" charset="0"/>
              </a:rPr>
              <a:t>fsck</a:t>
            </a:r>
            <a:r>
              <a:rPr lang="en-US" sz="2200" dirty="0">
                <a:latin typeface="Times New Roman" panose="02020603050405020304" pitchFamily="18" charset="0"/>
                <a:cs typeface="Times New Roman" panose="02020603050405020304" pitchFamily="18" charset="0"/>
              </a:rPr>
              <a:t> can check the file system.</a:t>
            </a: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br>
              <a:rPr lang="en-IN" dirty="0"/>
            </a:br>
            <a:br>
              <a:rPr lang="en-IN" dirty="0"/>
            </a:br>
            <a:r>
              <a:rPr lang="en-IN" dirty="0"/>
              <a:t>File system Mounting and </a:t>
            </a:r>
            <a:r>
              <a:rPr lang="en-IN" dirty="0" err="1"/>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430887"/>
          </a:xfrm>
          <a:prstGeom prst="rect">
            <a:avLst/>
          </a:prstGeom>
        </p:spPr>
        <p:txBody>
          <a:bodyPr wrap="square">
            <a:spAutoFit/>
          </a:bodyPr>
          <a:lstStyle/>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1" y="591122"/>
            <a:ext cx="12518265" cy="5663089"/>
          </a:xfrm>
          <a:prstGeom prst="rect">
            <a:avLst/>
          </a:prstGeom>
        </p:spPr>
        <p:txBody>
          <a:bodyPr wrap="square">
            <a:spAutoFit/>
          </a:bodyPr>
          <a:lstStyle/>
          <a:p>
            <a:r>
              <a:rPr lang="en-US" dirty="0">
                <a:solidFill>
                  <a:srgbClr val="3C484E"/>
                </a:solidFill>
                <a:latin typeface="Arial" panose="020B0604020202020204" pitchFamily="34" charset="0"/>
              </a:rPr>
              <a:t>We can view all mounted file systems by using the </a:t>
            </a:r>
            <a:r>
              <a:rPr lang="en-US" i="1" dirty="0">
                <a:solidFill>
                  <a:srgbClr val="090A0B"/>
                </a:solidFill>
                <a:latin typeface="Arial" panose="020B0604020202020204" pitchFamily="34" charset="0"/>
              </a:rPr>
              <a:t>mount</a:t>
            </a:r>
            <a:r>
              <a:rPr lang="en-US" dirty="0">
                <a:solidFill>
                  <a:srgbClr val="3C484E"/>
                </a:solidFill>
                <a:latin typeface="Arial" panose="020B0604020202020204" pitchFamily="34" charset="0"/>
              </a:rPr>
              <a:t> command.</a:t>
            </a:r>
            <a:endParaRPr lang="en-US" dirty="0">
              <a:solidFill>
                <a:srgbClr val="3C484E"/>
              </a:solidFill>
              <a:latin typeface="Arial" panose="020B0604020202020204" pitchFamily="34" charset="0"/>
            </a:endParaRPr>
          </a:p>
          <a:p>
            <a:r>
              <a:rPr lang="en-US" dirty="0">
                <a:solidFill>
                  <a:srgbClr val="3C484E"/>
                </a:solidFill>
                <a:latin typeface="Arial" panose="020B0604020202020204" pitchFamily="34" charset="0"/>
              </a:rPr>
              <a:t>$mount</a:t>
            </a:r>
            <a:endParaRPr lang="en-US" dirty="0">
              <a:solidFill>
                <a:srgbClr val="3C484E"/>
              </a:solidFill>
              <a:latin typeface="Arial" panose="020B0604020202020204" pitchFamily="34" charset="0"/>
            </a:endParaRPr>
          </a:p>
          <a:p>
            <a:endParaRPr lang="en-US" dirty="0">
              <a:solidFill>
                <a:srgbClr val="3C484E"/>
              </a:solidFill>
              <a:latin typeface="Arial" panose="020B0604020202020204" pitchFamily="34" charset="0"/>
            </a:endParaRPr>
          </a:p>
          <a:p>
            <a:pPr fontAlgn="base"/>
            <a:r>
              <a:rPr lang="en-US" sz="2200" b="1" dirty="0" err="1">
                <a:latin typeface="Times New Roman" panose="02020603050405020304" pitchFamily="18" charset="0"/>
                <a:cs typeface="Times New Roman" panose="02020603050405020304" pitchFamily="18" charset="0"/>
              </a:rPr>
              <a:t>Unmounting</a:t>
            </a:r>
            <a:r>
              <a:rPr lang="en-US" sz="22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All file systems are normally </a:t>
            </a:r>
            <a:r>
              <a:rPr lang="en-US" sz="2200" dirty="0" err="1">
                <a:latin typeface="Times New Roman" panose="02020603050405020304" pitchFamily="18" charset="0"/>
                <a:cs typeface="Times New Roman" panose="02020603050405020304" pitchFamily="18" charset="0"/>
              </a:rPr>
              <a:t>unmounted</a:t>
            </a:r>
            <a:r>
              <a:rPr lang="en-US" sz="2200" dirty="0">
                <a:latin typeface="Times New Roman" panose="02020603050405020304" pitchFamily="18" charset="0"/>
                <a:cs typeface="Times New Roman" panose="02020603050405020304" pitchFamily="18" charset="0"/>
              </a:rPr>
              <a:t> when the system powers down and any cached data stored in memory is flushed to the device.</a:t>
            </a:r>
            <a:endParaRPr lang="en-US" sz="2200" dirty="0">
              <a:latin typeface="Times New Roman" panose="02020603050405020304" pitchFamily="18" charset="0"/>
              <a:cs typeface="Times New Roman" panose="02020603050405020304" pitchFamily="18" charset="0"/>
            </a:endParaRPr>
          </a:p>
          <a:p>
            <a:pPr fontAlgn="base"/>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can be done manually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when removing writable media such as USBs.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a:t>
            </a:r>
            <a:r>
              <a:rPr lang="en-US" sz="2200" i="1"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command is used for this operation as follows,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[directory]</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$unmounts [device]</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After </a:t>
            </a:r>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files in the directory used as mount points, the hidden files if they existed will become visible again.</a:t>
            </a:r>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Errors can occur when we try to </a:t>
            </a:r>
            <a:r>
              <a:rPr lang="en-US" sz="2200"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a file system while there are processes with its files open. </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organization of the File Tree</a:t>
            </a:r>
            <a:endParaRPr lang="en-IN" dirty="0"/>
          </a:p>
        </p:txBody>
      </p:sp>
      <p:sp>
        <p:nvSpPr>
          <p:cNvPr id="3" name="Content Placeholder 2"/>
          <p:cNvSpPr>
            <a:spLocks noGrp="1"/>
          </p:cNvSpPr>
          <p:nvPr>
            <p:ph idx="1"/>
          </p:nvPr>
        </p:nvSpPr>
        <p:spPr/>
        <p:txBody>
          <a:bodyPr>
            <a:normAutofit fontScale="92500" lnSpcReduction="10000"/>
          </a:bodyPr>
          <a:lstStyle/>
          <a:p>
            <a:r>
              <a:rPr lang="en-US" dirty="0"/>
              <a:t>All of the files in the UNIX file system are organized into a multi-leveled hierarchy called a directory tree.</a:t>
            </a:r>
            <a:endParaRPr lang="en-US" dirty="0"/>
          </a:p>
          <a:p>
            <a:r>
              <a:rPr lang="en-US" dirty="0"/>
              <a:t>A family tree is an example of a hierarchical structure that represents how the UNIX file system is organized. The UNIX file system might also be envisioned as an inverted tree or the root system of plant.</a:t>
            </a:r>
            <a:endParaRPr lang="en-US" dirty="0"/>
          </a:p>
          <a:p>
            <a:r>
              <a:rPr lang="en-US" dirty="0"/>
              <a:t>At the very top of the file system is single directory called "root" which is represented by a / (slash). All other files are "</a:t>
            </a:r>
            <a:r>
              <a:rPr lang="en-US" dirty="0" err="1"/>
              <a:t>descendents</a:t>
            </a:r>
            <a:r>
              <a:rPr lang="en-US" dirty="0"/>
              <a:t>" of root.</a:t>
            </a:r>
            <a:endParaRPr lang="en-US" dirty="0"/>
          </a:p>
          <a:p>
            <a:r>
              <a:rPr lang="en-US" dirty="0"/>
              <a:t>The number of levels is largely arbitrary, although most UNIX systems share some organizational similarities. The "standard" UNIX file system is discussed later.</a:t>
            </a:r>
            <a:endParaRPr lang="en-US" dirty="0"/>
          </a:p>
          <a:p>
            <a:r>
              <a:rPr lang="en-US" dirty="0"/>
              <a:t>Example</a:t>
            </a:r>
            <a:endParaRPr lang="en-US"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organization of the File Tree</a:t>
            </a:r>
            <a:endParaRPr lang="en-IN" dirty="0"/>
          </a:p>
        </p:txBody>
      </p:sp>
      <p:sp>
        <p:nvSpPr>
          <p:cNvPr id="4" name="Rectangle 1"/>
          <p:cNvSpPr>
            <a:spLocks noGrp="1" noChangeArrowheads="1"/>
          </p:cNvSpPr>
          <p:nvPr>
            <p:ph idx="1"/>
          </p:nvPr>
        </p:nvSpPr>
        <p:spPr bwMode="auto">
          <a:xfrm>
            <a:off x="4356631" y="3708908"/>
            <a:ext cx="184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br>
              <a:rPr kumimoji="0" lang="en-US" sz="1000" b="1" i="0" u="none" strike="noStrike" cap="none" normalizeH="0" baseline="0" dirty="0">
                <a:ln>
                  <a:noFill/>
                </a:ln>
                <a:solidFill>
                  <a:srgbClr val="000000"/>
                </a:solidFill>
                <a:effectLst/>
                <a:latin typeface="Arial Unicode MS" panose="020B0604020202020204" pitchFamily="34" charset="-128"/>
              </a:rPr>
            </a:b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6" name="Picture 4" descr="File:Unix di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980" y="1536766"/>
            <a:ext cx="8318723" cy="4361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p:txBody>
          <a:bodyPr/>
          <a:lstStyle/>
          <a:p>
            <a:r>
              <a:rPr lang="en-US" dirty="0"/>
              <a:t>The UNIX files system contains several different types of files :</a:t>
            </a:r>
            <a:endParaRPr lang="en-IN" dirty="0"/>
          </a:p>
          <a:p>
            <a:endParaRPr lang="en-IN" dirty="0"/>
          </a:p>
        </p:txBody>
      </p:sp>
      <p:pic>
        <p:nvPicPr>
          <p:cNvPr id="4098"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6798" y="2601644"/>
            <a:ext cx="6155072" cy="3710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a:bodyPr>
          <a:lstStyle/>
          <a:p>
            <a:r>
              <a:rPr lang="en-US" dirty="0">
                <a:latin typeface="Times New Roman" panose="02020603050405020304" pitchFamily="18" charset="0"/>
                <a:cs typeface="Times New Roman" panose="02020603050405020304" pitchFamily="18" charset="0"/>
              </a:rPr>
              <a:t>The UNIX files system contains several different types of files :</a:t>
            </a:r>
            <a:endParaRPr lang="en-IN" dirty="0">
              <a:latin typeface="Times New Roman" panose="02020603050405020304" pitchFamily="18" charset="0"/>
              <a:cs typeface="Times New Roman" panose="02020603050405020304" pitchFamily="18" charset="0"/>
            </a:endParaRPr>
          </a:p>
          <a:p>
            <a:pPr fontAlgn="base"/>
            <a:r>
              <a:rPr lang="en-US" b="1" dirty="0">
                <a:solidFill>
                  <a:srgbClr val="273239"/>
                </a:solidFill>
                <a:latin typeface="Times New Roman" panose="02020603050405020304" pitchFamily="18" charset="0"/>
                <a:cs typeface="Times New Roman" panose="02020603050405020304" pitchFamily="18" charset="0"/>
              </a:rPr>
              <a:t>1. Ordinary files – </a:t>
            </a:r>
            <a:endParaRPr lang="en-US" b="1"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An ordinary file is a file on the system that contains data, text, or program instructions.</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Used to store your information, such as some text you have written or an image you have drawn. This is the type of file that you usually work with.</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Always located within/under a directory file.</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Do not contain other files.</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In long-format output of </a:t>
            </a:r>
            <a:r>
              <a:rPr lang="en-US" dirty="0" err="1">
                <a:solidFill>
                  <a:srgbClr val="273239"/>
                </a:solidFill>
                <a:latin typeface="Times New Roman" panose="02020603050405020304" pitchFamily="18" charset="0"/>
                <a:cs typeface="Times New Roman" panose="02020603050405020304" pitchFamily="18" charset="0"/>
              </a:rPr>
              <a:t>ls</a:t>
            </a:r>
            <a:r>
              <a:rPr lang="en-US" dirty="0">
                <a:solidFill>
                  <a:srgbClr val="273239"/>
                </a:solidFill>
                <a:latin typeface="Times New Roman" panose="02020603050405020304" pitchFamily="18" charset="0"/>
                <a:cs typeface="Times New Roman" panose="02020603050405020304" pitchFamily="18" charset="0"/>
              </a:rPr>
              <a:t> -l, this type of file is specified by the “-” symbol.</a:t>
            </a:r>
            <a:endParaRPr lang="en-US" dirty="0">
              <a:solidFill>
                <a:srgbClr val="273239"/>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77500" lnSpcReduction="20000"/>
          </a:bodyPr>
          <a:lstStyle/>
          <a:p>
            <a:pPr fontAlgn="base"/>
            <a:r>
              <a:rPr lang="en-US" b="1" dirty="0">
                <a:solidFill>
                  <a:srgbClr val="273239"/>
                </a:solidFill>
                <a:latin typeface="Times New Roman" panose="02020603050405020304" pitchFamily="18" charset="0"/>
                <a:cs typeface="Times New Roman" panose="02020603050405020304" pitchFamily="18" charset="0"/>
              </a:rPr>
              <a:t>2. Directories – </a:t>
            </a:r>
            <a:endParaRPr lang="en-US" b="1"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Directories store both special and ordinary files. For users familiar with Windows or Mac OS, UNIX directories are equivalent to folders. A directory file contains an entry for every file and subdirectory that it houses. If you have 10 files in a directory, there will be 10 entries in the directory. Each entry has two components. </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(1) The Filename </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solidFill>
                  <a:srgbClr val="273239"/>
                </a:solidFill>
                <a:latin typeface="Times New Roman" panose="02020603050405020304" pitchFamily="18" charset="0"/>
                <a:cs typeface="Times New Roman" panose="02020603050405020304" pitchFamily="18" charset="0"/>
              </a:rPr>
              <a:t>(2) A unique identification number for the file or directory (called the </a:t>
            </a:r>
            <a:r>
              <a:rPr lang="en-US" dirty="0" err="1">
                <a:solidFill>
                  <a:srgbClr val="273239"/>
                </a:solidFill>
                <a:latin typeface="Times New Roman" panose="02020603050405020304" pitchFamily="18" charset="0"/>
                <a:cs typeface="Times New Roman" panose="02020603050405020304" pitchFamily="18" charset="0"/>
              </a:rPr>
              <a:t>inode</a:t>
            </a:r>
            <a:r>
              <a:rPr lang="en-US" dirty="0">
                <a:solidFill>
                  <a:srgbClr val="273239"/>
                </a:solidFill>
                <a:latin typeface="Times New Roman" panose="02020603050405020304" pitchFamily="18" charset="0"/>
                <a:cs typeface="Times New Roman" panose="02020603050405020304" pitchFamily="18" charset="0"/>
              </a:rPr>
              <a:t> number)</a:t>
            </a:r>
            <a:endParaRPr lang="en-US" dirty="0">
              <a:solidFill>
                <a:srgbClr val="273239"/>
              </a:solidFill>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Branching points in the hierarchical tree.</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Used to organize groups of files.</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May contain ordinary files, special files or other directories.</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Never contain “real” information which you would work with (such as text). Basically, just used for organizing files.</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All files are descendants of the root directory, ( named / ) located at the top of the tree.</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In long-format output of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–l , this type of file is specified by the “d” symbol. </a:t>
            </a:r>
            <a:r>
              <a:rPr lang="en-US" b="1"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p>
            <a:pPr fontAlgn="base"/>
            <a:endParaRPr lang="en-US" dirty="0">
              <a:solidFill>
                <a:srgbClr val="273239"/>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92500" lnSpcReduction="20000"/>
          </a:bodyPr>
          <a:lstStyle/>
          <a:p>
            <a:pPr fontAlgn="base"/>
            <a:r>
              <a:rPr lang="en-US" b="1" dirty="0">
                <a:latin typeface="Times New Roman" panose="02020603050405020304" pitchFamily="18" charset="0"/>
                <a:cs typeface="Times New Roman" panose="02020603050405020304" pitchFamily="18" charset="0"/>
              </a:rPr>
              <a:t>Special Files – </a:t>
            </a:r>
            <a:endParaRPr lang="en-US" b="1"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Used to represent a real physical device such as a printer, tape drive or terminal, used for </a:t>
            </a:r>
            <a:r>
              <a:rPr lang="en-US" sz="2600" dirty="0" err="1">
                <a:latin typeface="Times New Roman" panose="02020603050405020304" pitchFamily="18" charset="0"/>
                <a:cs typeface="Times New Roman" panose="02020603050405020304" pitchFamily="18" charset="0"/>
              </a:rPr>
              <a:t>Input/Output</a:t>
            </a:r>
            <a:r>
              <a:rPr lang="en-US" sz="2600" dirty="0">
                <a:latin typeface="Times New Roman" panose="02020603050405020304" pitchFamily="18" charset="0"/>
                <a:cs typeface="Times New Roman" panose="02020603050405020304" pitchFamily="18" charset="0"/>
              </a:rPr>
              <a:t> (I/O) operations. </a:t>
            </a:r>
            <a:r>
              <a:rPr lang="en-US" sz="2600" b="1" dirty="0">
                <a:latin typeface="Times New Roman" panose="02020603050405020304" pitchFamily="18" charset="0"/>
                <a:cs typeface="Times New Roman" panose="02020603050405020304" pitchFamily="18" charset="0"/>
              </a:rPr>
              <a:t>Device or special files</a:t>
            </a:r>
            <a:r>
              <a:rPr lang="en-US" sz="2600" dirty="0">
                <a:latin typeface="Times New Roman" panose="02020603050405020304" pitchFamily="18" charset="0"/>
                <a:cs typeface="Times New Roman" panose="02020603050405020304" pitchFamily="18" charset="0"/>
              </a:rPr>
              <a:t> are used for device Input/Output(I/O) on UNIX and Linux systems. They appear in a file system just like an ordinary file or a directory. On UNIX systems there are two flavors of special files for each device, character special files and block special files :</a:t>
            </a:r>
            <a:endParaRPr lang="en-US" sz="2600"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When a character special file is used for device Input/Output(I/O), data is transferred one character at a time. This type of access is called raw device access.</a:t>
            </a:r>
            <a:endParaRPr lang="en-US" sz="2600"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When a block special file is used for device Input/Output(I/O), data is transferred in large fixed-size blocks. This type of access is called block device access.</a:t>
            </a:r>
            <a:endParaRPr lang="en-US" sz="2600"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For terminal devices, it’s one character at a time. For disk devices though, raw access means reading or writing in whole chunks of data – blocks, which are native to your disk.</a:t>
            </a:r>
            <a:endParaRPr lang="en-US" sz="2600"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In long-format output of </a:t>
            </a:r>
            <a:r>
              <a:rPr lang="en-US" sz="2600" dirty="0" err="1">
                <a:latin typeface="Times New Roman" panose="02020603050405020304" pitchFamily="18" charset="0"/>
                <a:cs typeface="Times New Roman" panose="02020603050405020304" pitchFamily="18" charset="0"/>
              </a:rPr>
              <a:t>ls</a:t>
            </a:r>
            <a:r>
              <a:rPr lang="en-US" sz="2600" dirty="0">
                <a:latin typeface="Times New Roman" panose="02020603050405020304" pitchFamily="18" charset="0"/>
                <a:cs typeface="Times New Roman" panose="02020603050405020304" pitchFamily="18" charset="0"/>
              </a:rPr>
              <a:t> -l, character special files are marked by the “c” symbol.</a:t>
            </a:r>
            <a:endParaRPr lang="en-US" sz="2600" dirty="0">
              <a:latin typeface="Times New Roman" panose="02020603050405020304" pitchFamily="18" charset="0"/>
              <a:cs typeface="Times New Roman" panose="02020603050405020304" pitchFamily="18" charset="0"/>
            </a:endParaRPr>
          </a:p>
          <a:p>
            <a:pPr fontAlgn="base"/>
            <a:r>
              <a:rPr lang="en-US" sz="2600" dirty="0">
                <a:latin typeface="Times New Roman" panose="02020603050405020304" pitchFamily="18" charset="0"/>
                <a:cs typeface="Times New Roman" panose="02020603050405020304" pitchFamily="18" charset="0"/>
              </a:rPr>
              <a:t>In long-format output of </a:t>
            </a:r>
            <a:r>
              <a:rPr lang="en-US" sz="2600" dirty="0" err="1">
                <a:latin typeface="Times New Roman" panose="02020603050405020304" pitchFamily="18" charset="0"/>
                <a:cs typeface="Times New Roman" panose="02020603050405020304" pitchFamily="18" charset="0"/>
              </a:rPr>
              <a:t>ls</a:t>
            </a:r>
            <a:r>
              <a:rPr lang="en-US" sz="2600" dirty="0">
                <a:latin typeface="Times New Roman" panose="02020603050405020304" pitchFamily="18" charset="0"/>
                <a:cs typeface="Times New Roman" panose="02020603050405020304" pitchFamily="18" charset="0"/>
              </a:rPr>
              <a:t> -l, block special files are marked by the “b” symbol.</a:t>
            </a:r>
            <a:endParaRPr lang="en-US" sz="2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85000" lnSpcReduction="20000"/>
          </a:bodyPr>
          <a:lstStyle/>
          <a:p>
            <a:r>
              <a:rPr lang="en-US" b="1" dirty="0"/>
              <a:t>4. Pipes – </a:t>
            </a:r>
            <a:endParaRPr lang="en-US" b="1" dirty="0"/>
          </a:p>
          <a:p>
            <a:r>
              <a:rPr lang="en-US" dirty="0"/>
              <a:t>UNIX allows you to link commands together using a pipe. The pipe acts a temporary file which only exists to hold data from one command until it is read by another.</a:t>
            </a:r>
            <a:endParaRPr lang="en-US" dirty="0"/>
          </a:p>
          <a:p>
            <a:r>
              <a:rPr lang="en-US" dirty="0"/>
              <a:t>A Unix pipe provides a one-way flow of </a:t>
            </a:r>
            <a:r>
              <a:rPr lang="en-US" dirty="0" err="1"/>
              <a:t>data.The</a:t>
            </a:r>
            <a:r>
              <a:rPr lang="en-US" dirty="0"/>
              <a:t> output or result of the first command sequence is used as the input to the second command sequence. </a:t>
            </a:r>
            <a:endParaRPr lang="en-US" dirty="0"/>
          </a:p>
          <a:p>
            <a:r>
              <a:rPr lang="en-US" dirty="0"/>
              <a:t>To make a pipe, put a vertical bar (|) on the command line between two commands.</a:t>
            </a:r>
            <a:endParaRPr lang="en-US" dirty="0"/>
          </a:p>
          <a:p>
            <a:r>
              <a:rPr lang="en-US" dirty="0"/>
              <a:t>For example: </a:t>
            </a:r>
            <a:r>
              <a:rPr lang="en-US" b="1" dirty="0"/>
              <a:t>who | </a:t>
            </a:r>
            <a:r>
              <a:rPr lang="en-US" b="1" dirty="0" err="1"/>
              <a:t>wc</a:t>
            </a:r>
            <a:r>
              <a:rPr lang="en-US" b="1" dirty="0"/>
              <a:t> -l </a:t>
            </a:r>
            <a:r>
              <a:rPr lang="en-US" dirty="0"/>
              <a:t>In long-format output of </a:t>
            </a:r>
            <a:r>
              <a:rPr lang="en-US" dirty="0" err="1"/>
              <a:t>ls</a:t>
            </a:r>
            <a:r>
              <a:rPr lang="en-US" dirty="0"/>
              <a:t> –l , named pipes are marked by the “p” symbol. </a:t>
            </a:r>
            <a:endParaRPr lang="en-US" dirty="0"/>
          </a:p>
          <a:p>
            <a:r>
              <a:rPr lang="en-US" b="1" dirty="0"/>
              <a:t>5. Sockets – </a:t>
            </a:r>
            <a:r>
              <a:rPr lang="en-US" dirty="0"/>
              <a:t>A Unix socket (or Inter-process communication socket) is a special file which allows for advanced inter-process communication. </a:t>
            </a:r>
            <a:endParaRPr lang="en-US" dirty="0"/>
          </a:p>
          <a:p>
            <a:r>
              <a:rPr lang="en-US" dirty="0"/>
              <a:t>A Unix Socket is used in a client-server application framework. In essence, it is a stream of data, very similar to network stream (and network sockets), but all the transactions are local to the </a:t>
            </a:r>
            <a:r>
              <a:rPr lang="en-US" dirty="0" err="1"/>
              <a:t>filesystem</a:t>
            </a:r>
            <a:r>
              <a:rPr lang="en-US" dirty="0"/>
              <a:t>.</a:t>
            </a:r>
            <a:endParaRPr lang="en-US" dirty="0"/>
          </a:p>
          <a:p>
            <a:r>
              <a:rPr lang="en-US" dirty="0"/>
              <a:t> In long-format output of </a:t>
            </a:r>
            <a:r>
              <a:rPr lang="en-US" dirty="0" err="1"/>
              <a:t>ls</a:t>
            </a:r>
            <a:r>
              <a:rPr lang="en-US" dirty="0"/>
              <a:t> -l, Unix sockets are marked by “s” symbol.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2408238"/>
            <a:ext cx="9144000" cy="2387600"/>
          </a:xfrm>
        </p:spPr>
        <p:txBody>
          <a:bodyPr>
            <a:normAutofit fontScale="90000"/>
          </a:bodyPr>
          <a:lstStyle/>
          <a:p>
            <a:r>
              <a:rPr lang="en-IN" dirty="0"/>
              <a:t>Introduction to the File System</a:t>
            </a:r>
            <a:br>
              <a:rPr lang="en-IN" dirty="0"/>
            </a:br>
            <a:r>
              <a:rPr lang="en-IN" dirty="0"/>
              <a:t>Pathnames, File system Mounting and </a:t>
            </a:r>
            <a:r>
              <a:rPr lang="en-IN" dirty="0" err="1"/>
              <a:t>unmounting</a:t>
            </a:r>
            <a:r>
              <a:rPr lang="en-IN" dirty="0"/>
              <a:t>, The organization of the</a:t>
            </a:r>
            <a:br>
              <a:rPr lang="en-IN" dirty="0"/>
            </a:br>
            <a:r>
              <a:rPr lang="en-IN" dirty="0"/>
              <a:t>File Tree, File Types, File Attributes, Access Control lists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a:bodyPr>
          <a:lstStyle/>
          <a:p>
            <a:r>
              <a:rPr lang="en-US" b="1" dirty="0"/>
              <a:t>6. Symbolic Link – </a:t>
            </a:r>
            <a:endParaRPr lang="en-US" b="1" dirty="0"/>
          </a:p>
          <a:p>
            <a:r>
              <a:rPr lang="en-US" dirty="0"/>
              <a:t>Symbolic link is used for referencing some other file of the file system. Symbolic link is also known as Soft link. </a:t>
            </a:r>
            <a:endParaRPr lang="en-US" dirty="0"/>
          </a:p>
          <a:p>
            <a:r>
              <a:rPr lang="en-US" dirty="0"/>
              <a:t>It contains a text form of the path to the file it references. </a:t>
            </a:r>
            <a:endParaRPr lang="en-US" dirty="0"/>
          </a:p>
          <a:p>
            <a:r>
              <a:rPr lang="en-US" dirty="0"/>
              <a:t>To an end user, symbolic link will appear to have its own name, but when you try reading or writing data to this file, it will instead reference these operations to the file it points to. </a:t>
            </a:r>
            <a:endParaRPr lang="en-US" dirty="0"/>
          </a:p>
          <a:p>
            <a:r>
              <a:rPr lang="en-US" dirty="0"/>
              <a:t>If we delete the soft link itself , the data file would still be there.</a:t>
            </a:r>
            <a:endParaRPr lang="en-US" dirty="0"/>
          </a:p>
          <a:p>
            <a:r>
              <a:rPr lang="en-US" dirty="0"/>
              <a:t>If we delete the source file or move it to a different location, symbolic file will not function properly. In long-format output of </a:t>
            </a:r>
            <a:r>
              <a:rPr lang="en-US" dirty="0" err="1"/>
              <a:t>ls</a:t>
            </a:r>
            <a:r>
              <a:rPr lang="en-US" dirty="0"/>
              <a:t> –l , Symbolic link are marked by the “l” symbol (that’s a lower case 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Control lists(ACL)</a:t>
            </a:r>
            <a:endParaRPr lang="en-IN" dirty="0"/>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Why we need ACLs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Every file on any UNIX file system will have an owner/group and set of permissions. Imagine a case when multiple users need access to the same file and the users are from different groups. The file access control lists (FACLs) or simply ACLs are the list of additional users/groups and their permission to the file.</a:t>
            </a:r>
            <a:endParaRPr lang="en-US" sz="2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a:solidFill>
                  <a:srgbClr val="444444"/>
                </a:solidFill>
                <a:latin typeface="Times New Roman" panose="02020603050405020304" pitchFamily="18" charset="0"/>
                <a:cs typeface="Times New Roman" panose="02020603050405020304" pitchFamily="18" charset="0"/>
              </a:rPr>
              <a:t>It is very easy to know when a file has a attached ACL to it. </a:t>
            </a:r>
            <a:r>
              <a:rPr lang="en-US" sz="2200" b="1" dirty="0" err="1">
                <a:solidFill>
                  <a:srgbClr val="444444"/>
                </a:solidFill>
                <a:latin typeface="Times New Roman" panose="02020603050405020304" pitchFamily="18" charset="0"/>
                <a:cs typeface="Times New Roman" panose="02020603050405020304" pitchFamily="18" charset="0"/>
              </a:rPr>
              <a:t>ls</a:t>
            </a:r>
            <a:r>
              <a:rPr lang="en-US" sz="2200" b="1" dirty="0">
                <a:solidFill>
                  <a:srgbClr val="444444"/>
                </a:solidFill>
                <a:latin typeface="Times New Roman" panose="02020603050405020304" pitchFamily="18" charset="0"/>
                <a:cs typeface="Times New Roman" panose="02020603050405020304" pitchFamily="18" charset="0"/>
              </a:rPr>
              <a:t> -l</a:t>
            </a:r>
            <a:r>
              <a:rPr lang="en-US" sz="2200" dirty="0">
                <a:solidFill>
                  <a:srgbClr val="444444"/>
                </a:solidFill>
                <a:latin typeface="Times New Roman" panose="02020603050405020304" pitchFamily="18" charset="0"/>
                <a:cs typeface="Times New Roman" panose="02020603050405020304" pitchFamily="18" charset="0"/>
              </a:rPr>
              <a:t> command would produce a output as show below.</a:t>
            </a:r>
            <a:endParaRPr 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ls</a:t>
            </a:r>
            <a:r>
              <a:rPr lang="en-US" sz="2200" dirty="0">
                <a:solidFill>
                  <a:srgbClr val="000000"/>
                </a:solidFill>
                <a:latin typeface="Times New Roman" panose="02020603050405020304" pitchFamily="18" charset="0"/>
                <a:cs typeface="Times New Roman" panose="02020603050405020304" pitchFamily="18" charset="0"/>
              </a:rPr>
              <a:t> -l -</a:t>
            </a:r>
            <a:r>
              <a:rPr lang="en-US" sz="2200" dirty="0" err="1">
                <a:solidFill>
                  <a:srgbClr val="000000"/>
                </a:solidFill>
                <a:latin typeface="Times New Roman" panose="02020603050405020304" pitchFamily="18" charset="0"/>
                <a:cs typeface="Times New Roman" panose="02020603050405020304" pitchFamily="18" charset="0"/>
              </a:rPr>
              <a:t>rw</a:t>
            </a:r>
            <a:r>
              <a:rPr lang="en-US" sz="2200" dirty="0">
                <a:solidFill>
                  <a:srgbClr val="000000"/>
                </a:solidFill>
                <a:latin typeface="Times New Roman" panose="02020603050405020304" pitchFamily="18" charset="0"/>
                <a:cs typeface="Times New Roman" panose="02020603050405020304" pitchFamily="18" charset="0"/>
              </a:rPr>
              <a:t>-r--r-</a:t>
            </a:r>
            <a:r>
              <a:rPr lang="en-US" sz="2200" b="1" dirty="0">
                <a:solidFill>
                  <a:srgbClr val="000000"/>
                </a:solidFill>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 1 root </a:t>
            </a:r>
            <a:r>
              <a:rPr lang="en-US" sz="2200" dirty="0" err="1">
                <a:solidFill>
                  <a:srgbClr val="000000"/>
                </a:solidFill>
                <a:latin typeface="Times New Roman" panose="02020603050405020304" pitchFamily="18" charset="0"/>
                <a:cs typeface="Times New Roman" panose="02020603050405020304" pitchFamily="18" charset="0"/>
              </a:rPr>
              <a:t>root</a:t>
            </a:r>
            <a:r>
              <a:rPr lang="en-US" sz="2200" dirty="0">
                <a:solidFill>
                  <a:srgbClr val="000000"/>
                </a:solidFill>
                <a:latin typeface="Times New Roman" panose="02020603050405020304" pitchFamily="18" charset="0"/>
                <a:cs typeface="Times New Roman" panose="02020603050405020304" pitchFamily="18" charset="0"/>
              </a:rPr>
              <a:t> 0 Sep 19 14:41 file</a:t>
            </a:r>
            <a:endParaRPr lang="en-US" sz="2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a:solidFill>
                  <a:srgbClr val="444444"/>
                </a:solidFill>
                <a:latin typeface="Times New Roman" panose="02020603050405020304" pitchFamily="18" charset="0"/>
                <a:cs typeface="Times New Roman" panose="02020603050405020304" pitchFamily="18" charset="0"/>
              </a:rPr>
              <a:t>Note the </a:t>
            </a:r>
            <a:r>
              <a:rPr lang="en-US" sz="2200" b="1" dirty="0">
                <a:solidFill>
                  <a:srgbClr val="444444"/>
                </a:solidFill>
                <a:latin typeface="Times New Roman" panose="02020603050405020304" pitchFamily="18" charset="0"/>
                <a:cs typeface="Times New Roman" panose="02020603050405020304" pitchFamily="18" charset="0"/>
              </a:rPr>
              <a:t>+</a:t>
            </a:r>
            <a:r>
              <a:rPr lang="en-US" sz="2200" dirty="0">
                <a:solidFill>
                  <a:srgbClr val="444444"/>
                </a:solidFill>
                <a:latin typeface="Times New Roman" panose="02020603050405020304" pitchFamily="18" charset="0"/>
                <a:cs typeface="Times New Roman" panose="02020603050405020304" pitchFamily="18" charset="0"/>
              </a:rPr>
              <a:t> sign at the end of the permissions. This confirms that the file has an ACL attached to it.</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Control lists(ACL)</a:t>
            </a:r>
            <a:endParaRPr lang="en-IN"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Grp="1" noChangeArrowheads="1"/>
          </p:cNvSpPr>
          <p:nvPr>
            <p:ph idx="1"/>
          </p:nvPr>
        </p:nvSpPr>
        <p:spPr bwMode="auto">
          <a:xfrm>
            <a:off x="451835" y="223792"/>
            <a:ext cx="1189900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To display details ACL information of a file use the </a:t>
            </a:r>
            <a:r>
              <a:rPr kumimoji="0" lang="en-US" sz="2200" b="1" i="0" u="none" strike="noStrike" cap="none" normalizeH="0" baseline="0" dirty="0" err="1">
                <a:ln>
                  <a:noFill/>
                </a:ln>
                <a:solidFill>
                  <a:srgbClr val="444444"/>
                </a:solidFill>
                <a:effectLst/>
                <a:latin typeface="Times New Roman" panose="02020603050405020304" pitchFamily="18" charset="0"/>
                <a:cs typeface="Times New Roman" panose="02020603050405020304" pitchFamily="18" charset="0"/>
              </a:rPr>
              <a:t>getfacl</a:t>
            </a: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command.</a:t>
            </a: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getfacl</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tmp</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/test </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file: test </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owner: root </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group: root </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rw</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user:john:rw</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user:sam:rwx</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group::r-- mask::</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rwx</a:t>
            </a:r>
            <a:r>
              <a:rPr kumimoji="0" lang="en-US"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other</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Notice the 3 different </a:t>
            </a:r>
            <a:r>
              <a:rPr kumimoji="0" lang="en-US" sz="22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user:</a:t>
            </a: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lines. The first line lists the standard file permissions of the owner of the file. The 2</a:t>
            </a: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6555641"/>
          </a:xfrm>
          <a:prstGeom prst="rect">
            <a:avLst/>
          </a:prstGeom>
        </p:spPr>
        <p:txBody>
          <a:bodyPr wrap="square">
            <a:spAutoFit/>
          </a:bodyPr>
          <a:lstStyle/>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Unix file system is a logical method of </a:t>
            </a:r>
            <a:r>
              <a:rPr lang="en-US" sz="2800" b="1" dirty="0">
                <a:solidFill>
                  <a:srgbClr val="273239"/>
                </a:solidFill>
                <a:latin typeface="Times New Roman" panose="02020603050405020304" pitchFamily="18" charset="0"/>
                <a:cs typeface="Times New Roman" panose="02020603050405020304" pitchFamily="18" charset="0"/>
              </a:rPr>
              <a:t>organizing and storing</a:t>
            </a:r>
            <a:r>
              <a:rPr lang="en-US" sz="2800" dirty="0">
                <a:solidFill>
                  <a:srgbClr val="273239"/>
                </a:solidFill>
                <a:latin typeface="Times New Roman" panose="02020603050405020304" pitchFamily="18" charset="0"/>
                <a:cs typeface="Times New Roman" panose="02020603050405020304" pitchFamily="18" charset="0"/>
              </a:rPr>
              <a:t> large amounts of information in a way that makes it easy to manage.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 file is a smallest unit in which the information is stored.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Unix file system has several important features.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All data in Unix is organized into files.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All files are organized into directories.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These directories are organized into a tree-like structure called the file system.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Files in Unix System are organized into multi-level hierarchy structure known as a directory tree.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At the very top of the file system is a directory called “root” which is represented by a “/”. </a:t>
            </a:r>
            <a:endParaRPr lang="en-US" sz="2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All other files are “descendants” of root. </a:t>
            </a:r>
            <a:endParaRPr lang="en-US" sz="2800" dirty="0">
              <a:solidFill>
                <a:srgbClr val="273239"/>
              </a:solidFill>
              <a:latin typeface="Times New Roman" panose="02020603050405020304" pitchFamily="18" charset="0"/>
              <a:cs typeface="Times New Roman" panose="02020603050405020304" pitchFamily="18" charset="0"/>
            </a:endParaRPr>
          </a:p>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1026"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6676" y="1661375"/>
            <a:ext cx="8899301" cy="4133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1175" y="751205"/>
            <a:ext cx="11308715" cy="5846445"/>
          </a:xfrm>
          <a:prstGeom prst="rect">
            <a:avLst/>
          </a:prstGeom>
        </p:spPr>
        <p:txBody>
          <a:bodyPr wrap="square">
            <a:spAutoFit/>
          </a:bodyPr>
          <a:lstStyle/>
          <a:p>
            <a:pPr algn="just" fontAlgn="base"/>
            <a:r>
              <a:rPr lang="en-US" sz="2200" b="1" dirty="0">
                <a:solidFill>
                  <a:srgbClr val="273239"/>
                </a:solidFill>
                <a:latin typeface="Times New Roman" panose="02020603050405020304" pitchFamily="18" charset="0"/>
                <a:cs typeface="Times New Roman" panose="02020603050405020304" pitchFamily="18" charset="0"/>
              </a:rPr>
              <a:t>Directories or Files and their description –</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 : </a:t>
            </a:r>
            <a:r>
              <a:rPr lang="en-US" sz="2200" dirty="0">
                <a:solidFill>
                  <a:srgbClr val="273239"/>
                </a:solidFill>
                <a:latin typeface="Times New Roman" panose="02020603050405020304" pitchFamily="18" charset="0"/>
                <a:cs typeface="Times New Roman" panose="02020603050405020304" pitchFamily="18" charset="0"/>
              </a:rPr>
              <a:t>The slash / character alone denotes the root of the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tree.</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/bin : </a:t>
            </a:r>
            <a:r>
              <a:rPr lang="en-US" sz="2200" dirty="0">
                <a:solidFill>
                  <a:srgbClr val="273239"/>
                </a:solidFill>
                <a:latin typeface="Times New Roman" panose="02020603050405020304" pitchFamily="18" charset="0"/>
                <a:cs typeface="Times New Roman" panose="02020603050405020304" pitchFamily="18" charset="0"/>
              </a:rPr>
              <a:t>Stands for “binaries” and contains certain fundamental utilities, such as </a:t>
            </a:r>
            <a:r>
              <a:rPr lang="en-US" sz="2200" dirty="0" err="1">
                <a:solidFill>
                  <a:srgbClr val="273239"/>
                </a:solidFill>
                <a:latin typeface="Times New Roman" panose="02020603050405020304" pitchFamily="18" charset="0"/>
                <a:cs typeface="Times New Roman" panose="02020603050405020304" pitchFamily="18" charset="0"/>
              </a:rPr>
              <a:t>ls</a:t>
            </a:r>
            <a:r>
              <a:rPr lang="en-US" sz="2200" dirty="0">
                <a:solidFill>
                  <a:srgbClr val="273239"/>
                </a:solidFill>
                <a:latin typeface="Times New Roman" panose="02020603050405020304" pitchFamily="18" charset="0"/>
                <a:cs typeface="Times New Roman" panose="02020603050405020304" pitchFamily="18" charset="0"/>
              </a:rPr>
              <a:t> or </a:t>
            </a:r>
            <a:r>
              <a:rPr lang="en-US" sz="2200" dirty="0" err="1">
                <a:solidFill>
                  <a:srgbClr val="273239"/>
                </a:solidFill>
                <a:latin typeface="Times New Roman" panose="02020603050405020304" pitchFamily="18" charset="0"/>
                <a:cs typeface="Times New Roman" panose="02020603050405020304" pitchFamily="18" charset="0"/>
              </a:rPr>
              <a:t>cp</a:t>
            </a:r>
            <a:r>
              <a:rPr lang="en-US" sz="2200" dirty="0">
                <a:solidFill>
                  <a:srgbClr val="273239"/>
                </a:solidFill>
                <a:latin typeface="Times New Roman" panose="02020603050405020304" pitchFamily="18" charset="0"/>
                <a:cs typeface="Times New Roman" panose="02020603050405020304" pitchFamily="18" charset="0"/>
              </a:rPr>
              <a:t>, which are generally needed by all users.</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/boot : </a:t>
            </a:r>
            <a:r>
              <a:rPr lang="en-US" sz="2200" dirty="0">
                <a:solidFill>
                  <a:srgbClr val="273239"/>
                </a:solidFill>
                <a:latin typeface="Times New Roman" panose="02020603050405020304" pitchFamily="18" charset="0"/>
                <a:cs typeface="Times New Roman" panose="02020603050405020304" pitchFamily="18" charset="0"/>
              </a:rPr>
              <a:t>Contains all the files that are required for successful booting process.</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a:t>
            </a:r>
            <a:r>
              <a:rPr lang="en-US" sz="2200" b="1" dirty="0" err="1">
                <a:solidFill>
                  <a:srgbClr val="273239"/>
                </a:solidFill>
                <a:latin typeface="Times New Roman" panose="02020603050405020304" pitchFamily="18" charset="0"/>
                <a:cs typeface="Times New Roman" panose="02020603050405020304" pitchFamily="18" charset="0"/>
              </a:rPr>
              <a:t>dev</a:t>
            </a:r>
            <a:r>
              <a:rPr lang="en-US" sz="2200" b="1" dirty="0">
                <a:solidFill>
                  <a:srgbClr val="273239"/>
                </a:solidFill>
                <a:latin typeface="Times New Roman" panose="02020603050405020304" pitchFamily="18" charset="0"/>
                <a:cs typeface="Times New Roman" panose="02020603050405020304" pitchFamily="18" charset="0"/>
              </a:rPr>
              <a:t> : </a:t>
            </a:r>
            <a:r>
              <a:rPr lang="en-US" sz="2200" dirty="0">
                <a:solidFill>
                  <a:srgbClr val="273239"/>
                </a:solidFill>
                <a:latin typeface="Times New Roman" panose="02020603050405020304" pitchFamily="18" charset="0"/>
                <a:cs typeface="Times New Roman" panose="02020603050405020304" pitchFamily="18" charset="0"/>
              </a:rPr>
              <a:t>Stands for “devices”. Contains file representations of peripheral devices and pseudo-devices.</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a:t>
            </a:r>
            <a:r>
              <a:rPr lang="en-US" sz="2200" b="1" dirty="0" err="1">
                <a:solidFill>
                  <a:srgbClr val="273239"/>
                </a:solidFill>
                <a:latin typeface="Times New Roman" panose="02020603050405020304" pitchFamily="18" charset="0"/>
                <a:cs typeface="Times New Roman" panose="02020603050405020304" pitchFamily="18" charset="0"/>
              </a:rPr>
              <a:t>etc</a:t>
            </a:r>
            <a:r>
              <a:rPr lang="en-US" sz="2200" b="1" dirty="0">
                <a:solidFill>
                  <a:srgbClr val="273239"/>
                </a:solidFill>
                <a:latin typeface="Times New Roman" panose="02020603050405020304" pitchFamily="18" charset="0"/>
                <a:cs typeface="Times New Roman" panose="02020603050405020304" pitchFamily="18" charset="0"/>
              </a:rPr>
              <a:t> : </a:t>
            </a:r>
            <a:r>
              <a:rPr lang="en-US" sz="2200" dirty="0">
                <a:solidFill>
                  <a:srgbClr val="273239"/>
                </a:solidFill>
                <a:latin typeface="Times New Roman" panose="02020603050405020304" pitchFamily="18" charset="0"/>
                <a:cs typeface="Times New Roman" panose="02020603050405020304" pitchFamily="18" charset="0"/>
              </a:rPr>
              <a:t>Contains system-wide configuration files and system databases. Originally also contained “dangerous maintenance utilities” such as </a:t>
            </a:r>
            <a:r>
              <a:rPr lang="en-US" sz="2200" dirty="0" err="1">
                <a:solidFill>
                  <a:srgbClr val="273239"/>
                </a:solidFill>
                <a:latin typeface="Times New Roman" panose="02020603050405020304" pitchFamily="18" charset="0"/>
                <a:cs typeface="Times New Roman" panose="02020603050405020304" pitchFamily="18" charset="0"/>
              </a:rPr>
              <a:t>init</a:t>
            </a:r>
            <a:r>
              <a:rPr lang="en-US" sz="2200" dirty="0">
                <a:solidFill>
                  <a:srgbClr val="273239"/>
                </a:solidFill>
                <a:latin typeface="Times New Roman" panose="02020603050405020304" pitchFamily="18" charset="0"/>
                <a:cs typeface="Times New Roman" panose="02020603050405020304" pitchFamily="18" charset="0"/>
              </a:rPr>
              <a:t> , but these have typically been moved  to /</a:t>
            </a:r>
            <a:r>
              <a:rPr lang="en-US" sz="2200" dirty="0" err="1">
                <a:solidFill>
                  <a:srgbClr val="273239"/>
                </a:solidFill>
                <a:latin typeface="Times New Roman" panose="02020603050405020304" pitchFamily="18" charset="0"/>
                <a:cs typeface="Times New Roman" panose="02020603050405020304" pitchFamily="18" charset="0"/>
              </a:rPr>
              <a:t>sbin</a:t>
            </a:r>
            <a:r>
              <a:rPr lang="en-US" sz="2200" dirty="0">
                <a:solidFill>
                  <a:srgbClr val="273239"/>
                </a:solidFill>
                <a:latin typeface="Times New Roman" panose="02020603050405020304" pitchFamily="18" charset="0"/>
                <a:cs typeface="Times New Roman" panose="02020603050405020304" pitchFamily="18" charset="0"/>
              </a:rPr>
              <a:t> or elsewhere.</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/home : </a:t>
            </a:r>
            <a:r>
              <a:rPr lang="en-US" sz="2200" dirty="0">
                <a:solidFill>
                  <a:srgbClr val="273239"/>
                </a:solidFill>
                <a:latin typeface="Times New Roman" panose="02020603050405020304" pitchFamily="18" charset="0"/>
                <a:cs typeface="Times New Roman" panose="02020603050405020304" pitchFamily="18" charset="0"/>
              </a:rPr>
              <a:t>Contains the home directories for the users.</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/lib : </a:t>
            </a:r>
            <a:r>
              <a:rPr lang="en-US" sz="2200" dirty="0">
                <a:solidFill>
                  <a:srgbClr val="273239"/>
                </a:solidFill>
                <a:latin typeface="Times New Roman" panose="02020603050405020304" pitchFamily="18" charset="0"/>
                <a:cs typeface="Times New Roman" panose="02020603050405020304" pitchFamily="18" charset="0"/>
              </a:rPr>
              <a:t>Contains system libraries, and some critical files such as kernel modules or device  drivers.</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/media : </a:t>
            </a:r>
            <a:r>
              <a:rPr lang="en-US" sz="2200" dirty="0">
                <a:solidFill>
                  <a:srgbClr val="273239"/>
                </a:solidFill>
                <a:latin typeface="Times New Roman" panose="02020603050405020304" pitchFamily="18" charset="0"/>
                <a:cs typeface="Times New Roman" panose="02020603050405020304" pitchFamily="18" charset="0"/>
              </a:rPr>
              <a:t>Default mount point for removable devices, such as USB sticks, media players, etc.</a:t>
            </a:r>
            <a:endParaRPr lang="en-US" sz="2200" dirty="0">
              <a:solidFill>
                <a:srgbClr val="273239"/>
              </a:solidFill>
              <a:latin typeface="Times New Roman" panose="02020603050405020304" pitchFamily="18" charset="0"/>
              <a:cs typeface="Times New Roman" panose="02020603050405020304" pitchFamily="18" charset="0"/>
            </a:endParaRPr>
          </a:p>
          <a:p>
            <a:pPr indent="-285750"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a:t>
            </a:r>
            <a:r>
              <a:rPr lang="en-US" sz="2200" b="1" dirty="0" err="1">
                <a:solidFill>
                  <a:srgbClr val="273239"/>
                </a:solidFill>
                <a:latin typeface="Times New Roman" panose="02020603050405020304" pitchFamily="18" charset="0"/>
                <a:cs typeface="Times New Roman" panose="02020603050405020304" pitchFamily="18" charset="0"/>
              </a:rPr>
              <a:t>mnt</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 Stands for “mount”. Contains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mount points. These are used, for example, if the system uses multiple hard disks or hard disk partitions. It is also often used for remote (network) </a:t>
            </a:r>
            <a:r>
              <a:rPr lang="en-US" sz="2200" dirty="0" err="1">
                <a:solidFill>
                  <a:srgbClr val="273239"/>
                </a:solidFill>
                <a:latin typeface="Times New Roman" panose="02020603050405020304" pitchFamily="18" charset="0"/>
                <a:cs typeface="Times New Roman" panose="02020603050405020304" pitchFamily="18" charset="0"/>
              </a:rPr>
              <a:t>filesystems</a:t>
            </a:r>
            <a:r>
              <a:rPr lang="en-US" sz="2200" dirty="0">
                <a:solidFill>
                  <a:srgbClr val="273239"/>
                </a:solidFill>
                <a:latin typeface="Times New Roman" panose="02020603050405020304" pitchFamily="18" charset="0"/>
                <a:cs typeface="Times New Roman" panose="02020603050405020304" pitchFamily="18" charset="0"/>
              </a:rPr>
              <a:t>, CD-ROM/DVD drives, and so on.</a:t>
            </a:r>
            <a:endParaRPr lang="en-US" sz="2200" dirty="0">
              <a:solidFill>
                <a:srgbClr val="273239"/>
              </a:solidFill>
              <a:latin typeface="Times New Roman" panose="02020603050405020304" pitchFamily="18" charset="0"/>
              <a:cs typeface="Times New Roman" panose="02020603050405020304" pitchFamily="18" charset="0"/>
            </a:endParaRPr>
          </a:p>
          <a:p>
            <a:pPr indent="-285750"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a:t>
            </a:r>
            <a:r>
              <a:rPr lang="en-US" sz="2200" b="1" dirty="0" err="1">
                <a:solidFill>
                  <a:srgbClr val="273239"/>
                </a:solidFill>
                <a:latin typeface="Times New Roman" panose="02020603050405020304" pitchFamily="18" charset="0"/>
                <a:cs typeface="Times New Roman" panose="02020603050405020304" pitchFamily="18" charset="0"/>
              </a:rPr>
              <a:t>proc</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 </a:t>
            </a:r>
            <a:r>
              <a:rPr lang="en-US" sz="2200" dirty="0" err="1">
                <a:solidFill>
                  <a:srgbClr val="273239"/>
                </a:solidFill>
                <a:latin typeface="Times New Roman" panose="02020603050405020304" pitchFamily="18" charset="0"/>
                <a:cs typeface="Times New Roman" panose="02020603050405020304" pitchFamily="18" charset="0"/>
              </a:rPr>
              <a:t>proc</a:t>
            </a:r>
            <a:r>
              <a:rPr lang="en-US" sz="2200" dirty="0">
                <a:solidFill>
                  <a:srgbClr val="273239"/>
                </a:solidFill>
                <a:latin typeface="Times New Roman" panose="02020603050405020304" pitchFamily="18" charset="0"/>
                <a:cs typeface="Times New Roman" panose="02020603050405020304" pitchFamily="18" charset="0"/>
              </a:rPr>
              <a:t> </a:t>
            </a:r>
            <a:r>
              <a:rPr lang="en-US" sz="2200" dirty="0" err="1">
                <a:solidFill>
                  <a:srgbClr val="273239"/>
                </a:solidFill>
                <a:latin typeface="Times New Roman" panose="02020603050405020304" pitchFamily="18" charset="0"/>
                <a:cs typeface="Times New Roman" panose="02020603050405020304" pitchFamily="18" charset="0"/>
              </a:rPr>
              <a:t>fs</a:t>
            </a:r>
            <a:r>
              <a:rPr lang="en-US" sz="2200" dirty="0">
                <a:solidFill>
                  <a:srgbClr val="273239"/>
                </a:solidFill>
                <a:latin typeface="Times New Roman" panose="02020603050405020304" pitchFamily="18" charset="0"/>
                <a:cs typeface="Times New Roman" panose="02020603050405020304" pitchFamily="18" charset="0"/>
              </a:rPr>
              <a:t> virtual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showing information about processes as files.</a:t>
            </a:r>
            <a:endParaRPr lang="en-US" sz="2200" dirty="0">
              <a:solidFill>
                <a:srgbClr val="27323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10629364" cy="6863417"/>
          </a:xfrm>
          <a:prstGeom prst="rect">
            <a:avLst/>
          </a:prstGeom>
        </p:spPr>
        <p:txBody>
          <a:bodyPr wrap="square">
            <a:spAutoFit/>
          </a:bodyPr>
          <a:lstStyle/>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/root : </a:t>
            </a:r>
            <a:r>
              <a:rPr lang="en-US" sz="2200" dirty="0">
                <a:latin typeface="Times New Roman" panose="02020603050405020304" pitchFamily="18" charset="0"/>
                <a:cs typeface="Times New Roman" panose="02020603050405020304" pitchFamily="18" charset="0"/>
              </a:rPr>
              <a:t>The home directory for the super user “root” – that is, the system administrator. This account’s home directory is usually on the initial file system, and hence not in /home (which may be a mount point for another file system) in case specific maintenance needs to be performed, during which other file systems are not available. Such a case could occur, for example, if a hard disk drive suffers physical failures and cannot be properly mounted.</a:t>
            </a:r>
            <a:endParaRPr lang="en-US" sz="22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tmp</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place for temporary files. Many systems clear this directory upon startup; it might have </a:t>
            </a:r>
            <a:r>
              <a:rPr lang="en-US" sz="2200" dirty="0" err="1">
                <a:latin typeface="Times New Roman" panose="02020603050405020304" pitchFamily="18" charset="0"/>
                <a:cs typeface="Times New Roman" panose="02020603050405020304" pitchFamily="18" charset="0"/>
              </a:rPr>
              <a:t>tmp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fs</a:t>
            </a:r>
            <a:r>
              <a:rPr lang="en-US" sz="2200" dirty="0">
                <a:latin typeface="Times New Roman" panose="02020603050405020304" pitchFamily="18" charset="0"/>
                <a:cs typeface="Times New Roman" panose="02020603050405020304" pitchFamily="18" charset="0"/>
              </a:rPr>
              <a:t> mounted atop it, in which case its contents do not survive a reboot, or it might be explicitly cleared by a startup script at boot time.</a:t>
            </a:r>
            <a:endParaRPr lang="en-US" sz="22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Originally the directory holding user home directories ,its use has changed. It now holds </a:t>
            </a:r>
            <a:r>
              <a:rPr lang="en-US" sz="2200" dirty="0" err="1">
                <a:latin typeface="Times New Roman" panose="02020603050405020304" pitchFamily="18" charset="0"/>
                <a:cs typeface="Times New Roman" panose="02020603050405020304" pitchFamily="18" charset="0"/>
              </a:rPr>
              <a:t>executables</a:t>
            </a:r>
            <a:r>
              <a:rPr lang="en-US" sz="2200" dirty="0">
                <a:latin typeface="Times New Roman" panose="02020603050405020304" pitchFamily="18" charset="0"/>
                <a:cs typeface="Times New Roman" panose="02020603050405020304" pitchFamily="18" charset="0"/>
              </a:rPr>
              <a:t> , libraries, and shared resources that are not system critical, like the X Window System, KDE, Perl, etc. However, on some Unix systems, some user accounts may still have a home directory that is a direct subdirectory of /</a:t>
            </a:r>
            <a:r>
              <a:rPr lang="en-US" sz="2200" dirty="0" err="1">
                <a:latin typeface="Times New Roman" panose="02020603050405020304" pitchFamily="18" charset="0"/>
                <a:cs typeface="Times New Roman" panose="02020603050405020304" pitchFamily="18" charset="0"/>
              </a:rPr>
              <a:t>usr</a:t>
            </a:r>
            <a:r>
              <a:rPr lang="en-US" sz="2200" dirty="0">
                <a:latin typeface="Times New Roman" panose="02020603050405020304" pitchFamily="18" charset="0"/>
                <a:cs typeface="Times New Roman" panose="02020603050405020304" pitchFamily="18" charset="0"/>
              </a:rPr>
              <a:t> , such as the default as in </a:t>
            </a:r>
            <a:r>
              <a:rPr lang="en-US" sz="2200" dirty="0" err="1">
                <a:latin typeface="Times New Roman" panose="02020603050405020304" pitchFamily="18" charset="0"/>
                <a:cs typeface="Times New Roman" panose="02020603050405020304" pitchFamily="18" charset="0"/>
              </a:rPr>
              <a:t>Minix</a:t>
            </a:r>
            <a:r>
              <a:rPr lang="en-US" sz="2200" dirty="0">
                <a:latin typeface="Times New Roman" panose="02020603050405020304" pitchFamily="18" charset="0"/>
                <a:cs typeface="Times New Roman" panose="02020603050405020304" pitchFamily="18" charset="0"/>
              </a:rPr>
              <a:t>. (on modern systems, these user accounts are often related to server or system use, and not directly used by a person).</a:t>
            </a:r>
            <a:endParaRPr lang="en-US" sz="22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/bin : </a:t>
            </a:r>
            <a:r>
              <a:rPr lang="en-US" sz="2200" dirty="0">
                <a:latin typeface="Times New Roman" panose="02020603050405020304" pitchFamily="18" charset="0"/>
                <a:cs typeface="Times New Roman" panose="02020603050405020304" pitchFamily="18" charset="0"/>
              </a:rPr>
              <a:t>This directory stores all binary programs distributed with the operating system not residing in /bin, /</a:t>
            </a:r>
            <a:r>
              <a:rPr lang="en-US" sz="2200" dirty="0" err="1">
                <a:latin typeface="Times New Roman" panose="02020603050405020304" pitchFamily="18" charset="0"/>
                <a:cs typeface="Times New Roman" panose="02020603050405020304" pitchFamily="18" charset="0"/>
              </a:rPr>
              <a:t>sbin</a:t>
            </a:r>
            <a:r>
              <a:rPr lang="en-US" sz="2200" dirty="0">
                <a:latin typeface="Times New Roman" panose="02020603050405020304" pitchFamily="18" charset="0"/>
                <a:cs typeface="Times New Roman" panose="02020603050405020304" pitchFamily="18" charset="0"/>
              </a:rPr>
              <a:t> or (rarely) /etc.</a:t>
            </a:r>
            <a:endParaRPr lang="en-US" sz="22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/include : </a:t>
            </a:r>
            <a:r>
              <a:rPr lang="en-US" sz="2200" dirty="0">
                <a:latin typeface="Times New Roman" panose="02020603050405020304" pitchFamily="18" charset="0"/>
                <a:cs typeface="Times New Roman" panose="02020603050405020304" pitchFamily="18" charset="0"/>
              </a:rPr>
              <a:t>Stores the development headers used throughout the system. Header files are mostly used by the </a:t>
            </a:r>
            <a:r>
              <a:rPr lang="en-US" sz="2200" b="1" dirty="0">
                <a:latin typeface="Times New Roman" panose="02020603050405020304" pitchFamily="18" charset="0"/>
                <a:cs typeface="Times New Roman" panose="02020603050405020304" pitchFamily="18" charset="0"/>
              </a:rPr>
              <a:t>#include </a:t>
            </a:r>
            <a:r>
              <a:rPr lang="en-US" sz="2200" dirty="0">
                <a:latin typeface="Times New Roman" panose="02020603050405020304" pitchFamily="18" charset="0"/>
                <a:cs typeface="Times New Roman" panose="02020603050405020304" pitchFamily="18" charset="0"/>
              </a:rPr>
              <a:t>directive in C/C++ programming language.</a:t>
            </a:r>
            <a:endParaRPr lang="en-US" sz="2200"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10629364" cy="3816429"/>
          </a:xfrm>
          <a:prstGeom prst="rect">
            <a:avLst/>
          </a:prstGeom>
        </p:spPr>
        <p:txBody>
          <a:bodyPr wrap="square">
            <a:spAutoFit/>
          </a:bodyPr>
          <a:lstStyle/>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/lib : </a:t>
            </a:r>
            <a:r>
              <a:rPr lang="en-US" sz="2200" dirty="0">
                <a:latin typeface="Times New Roman" panose="02020603050405020304" pitchFamily="18" charset="0"/>
                <a:cs typeface="Times New Roman" panose="02020603050405020304" pitchFamily="18" charset="0"/>
              </a:rPr>
              <a:t>Stores the required libraries and data files for programs stored within /</a:t>
            </a:r>
            <a:r>
              <a:rPr lang="en-US" sz="2200" dirty="0" err="1">
                <a:latin typeface="Times New Roman" panose="02020603050405020304" pitchFamily="18" charset="0"/>
                <a:cs typeface="Times New Roman" panose="02020603050405020304" pitchFamily="18" charset="0"/>
              </a:rPr>
              <a:t>usr</a:t>
            </a:r>
            <a:r>
              <a:rPr lang="en-US" sz="2200" dirty="0">
                <a:latin typeface="Times New Roman" panose="02020603050405020304" pitchFamily="18" charset="0"/>
                <a:cs typeface="Times New Roman" panose="02020603050405020304" pitchFamily="18" charset="0"/>
              </a:rPr>
              <a:t> or elsewhere.</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short for “variable.” A place for files that may change often – especially in size, for example e-mail sent to users on the system, or process-ID lock files.</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/log : </a:t>
            </a:r>
            <a:r>
              <a:rPr lang="en-US" sz="2200" dirty="0">
                <a:latin typeface="Times New Roman" panose="02020603050405020304" pitchFamily="18" charset="0"/>
                <a:cs typeface="Times New Roman" panose="02020603050405020304" pitchFamily="18" charset="0"/>
              </a:rPr>
              <a:t>Contains system log files.</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/mail : </a:t>
            </a:r>
            <a:r>
              <a:rPr lang="en-US" sz="2200" dirty="0">
                <a:latin typeface="Times New Roman" panose="02020603050405020304" pitchFamily="18" charset="0"/>
                <a:cs typeface="Times New Roman" panose="02020603050405020304" pitchFamily="18" charset="0"/>
              </a:rPr>
              <a:t>The place where all the incoming mails are stored. Users (other than root) can access their own mail only. Often, this directory is a symbolic link to /</a:t>
            </a:r>
            <a:r>
              <a:rPr lang="en-US" sz="2200" dirty="0" err="1">
                <a:latin typeface="Times New Roman" panose="02020603050405020304" pitchFamily="18" charset="0"/>
                <a:cs typeface="Times New Roman" panose="02020603050405020304" pitchFamily="18" charset="0"/>
              </a:rPr>
              <a:t>var</a:t>
            </a:r>
            <a:r>
              <a:rPr lang="en-US" sz="2200" dirty="0">
                <a:latin typeface="Times New Roman" panose="02020603050405020304" pitchFamily="18" charset="0"/>
                <a:cs typeface="Times New Roman" panose="02020603050405020304" pitchFamily="18" charset="0"/>
              </a:rPr>
              <a:t>/spool/mail.</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/spool : </a:t>
            </a:r>
            <a:r>
              <a:rPr lang="en-US" sz="2200" dirty="0">
                <a:latin typeface="Times New Roman" panose="02020603050405020304" pitchFamily="18" charset="0"/>
                <a:cs typeface="Times New Roman" panose="02020603050405020304" pitchFamily="18" charset="0"/>
              </a:rPr>
              <a:t>Spool directory. Contains print jobs, mail spools and other queued tasks.</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tmp</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place for temporary files which should be preserved between system reboots.</a:t>
            </a:r>
            <a:endParaRPr lang="en-US" sz="22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10698052" cy="1429554"/>
          </a:xfrm>
        </p:spPr>
        <p:txBody>
          <a:bodyPr>
            <a:normAutofit fontScale="90000"/>
          </a:bodyPr>
          <a:lstStyle/>
          <a:p>
            <a:br>
              <a:rPr lang="en-IN" dirty="0"/>
            </a:br>
            <a:br>
              <a:rPr lang="en-IN" dirty="0"/>
            </a:br>
            <a:r>
              <a:rPr lang="en-IN" dirty="0"/>
              <a:t>File System Pathnames</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412897"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206448" y="621568"/>
            <a:ext cx="11445026" cy="6740307"/>
          </a:xfrm>
          <a:prstGeom prst="rect">
            <a:avLst/>
          </a:prstGeom>
        </p:spPr>
        <p:txBody>
          <a:bodyPr wrap="square">
            <a:spAutoFit/>
          </a:bodyPr>
          <a:lstStyle/>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Unix/Linux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a text string made up of one or more names separated by forward slashes(</a:t>
            </a:r>
            <a:r>
              <a:rPr lang="en-US" sz="2400" b="1" dirty="0">
                <a:solidFill>
                  <a:srgbClr val="000000"/>
                </a:solidFill>
                <a:latin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e.g.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var</a:t>
            </a:r>
            <a:r>
              <a:rPr lang="en-US" sz="2400" b="1" dirty="0">
                <a:solidFill>
                  <a:srgbClr val="000000"/>
                </a:solidFill>
                <a:latin typeface="Times New Roman" panose="02020603050405020304" pitchFamily="18" charset="0"/>
                <a:cs typeface="Times New Roman" panose="02020603050405020304" pitchFamily="18" charset="0"/>
              </a:rPr>
              <a:t>/log/auth.log</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assignment02/check</a:t>
            </a:r>
            <a:r>
              <a:rPr lang="en-US" sz="2400" dirty="0">
                <a:solidFill>
                  <a:srgbClr val="000000"/>
                </a:solidFill>
                <a:latin typeface="Times New Roman" panose="02020603050405020304" pitchFamily="18" charset="0"/>
                <a:cs typeface="Times New Roman" panose="02020603050405020304" pitchFamily="18" charset="0"/>
              </a:rPr>
              <a:t>, etc. </a:t>
            </a:r>
            <a:endParaRPr lang="en-US" sz="2400"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a path-of-names that indicates how to find something in the hierarchical file system tree. </a:t>
            </a:r>
            <a:endParaRPr lang="en-US" sz="2400"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Here are some examples of pathnames:</a:t>
            </a:r>
            <a:endParaRPr lang="en-US" sz="2400" b="1"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/home /</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usr</a:t>
            </a:r>
            <a:r>
              <a:rPr lang="en-US" sz="2400" b="1" dirty="0">
                <a:solidFill>
                  <a:srgbClr val="000000"/>
                </a:solidFill>
                <a:latin typeface="Times New Roman" panose="02020603050405020304" pitchFamily="18" charset="0"/>
                <a:cs typeface="Times New Roman" panose="02020603050405020304" pitchFamily="18" charset="0"/>
              </a:rPr>
              <a:t>/bin/</a:t>
            </a:r>
            <a:r>
              <a:rPr lang="en-US" sz="2400" b="1" dirty="0" err="1">
                <a:solidFill>
                  <a:srgbClr val="000000"/>
                </a:solidFill>
                <a:latin typeface="Times New Roman" panose="02020603050405020304" pitchFamily="18" charset="0"/>
                <a:cs typeface="Times New Roman" panose="02020603050405020304" pitchFamily="18" charset="0"/>
              </a:rPr>
              <a:t>wc</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var</a:t>
            </a:r>
            <a:r>
              <a:rPr lang="en-US" sz="2400" b="1" dirty="0">
                <a:solidFill>
                  <a:srgbClr val="000000"/>
                </a:solidFill>
                <a:latin typeface="Times New Roman" panose="02020603050405020304" pitchFamily="18" charset="0"/>
                <a:cs typeface="Times New Roman" panose="02020603050405020304" pitchFamily="18" charset="0"/>
              </a:rPr>
              <a:t>/log/</a:t>
            </a:r>
            <a:r>
              <a:rPr lang="en-US" sz="2400" b="1" dirty="0" err="1">
                <a:solidFill>
                  <a:srgbClr val="000000"/>
                </a:solidFill>
                <a:latin typeface="Times New Roman" panose="02020603050405020304" pitchFamily="18" charset="0"/>
                <a:cs typeface="Times New Roman" panose="02020603050405020304" pitchFamily="18" charset="0"/>
              </a:rPr>
              <a:t>ntpstats</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loopstats</a:t>
            </a:r>
            <a:r>
              <a:rPr lang="en-US" sz="2400" b="1" dirty="0">
                <a:solidFill>
                  <a:srgbClr val="000000"/>
                </a:solidFill>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/home/abcd0001/CST8207-19F/Assignments/assignment02 assignment02/check ../../Assignments</a:t>
            </a:r>
            <a:endParaRPr 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literally a “path of names” through the hierarchy. A pathname specifies how to traverse (navigate) the hierarchical directory names in the file system to reach some destination object.</a:t>
            </a:r>
            <a:endParaRPr 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pathname text string will contain, in order, the directories you need to go through to arrive at the destination. To do this, the pathname text string lists one or more </a:t>
            </a:r>
            <a:r>
              <a:rPr lang="en-US" sz="2400" b="1" dirty="0">
                <a:solidFill>
                  <a:srgbClr val="000000"/>
                </a:solidFill>
                <a:latin typeface="Times New Roman" panose="02020603050405020304" pitchFamily="18" charset="0"/>
                <a:cs typeface="Times New Roman" panose="02020603050405020304" pitchFamily="18" charset="0"/>
              </a:rPr>
              <a:t>name</a:t>
            </a:r>
            <a:r>
              <a:rPr lang="en-US" sz="2400" dirty="0">
                <a:solidFill>
                  <a:srgbClr val="000000"/>
                </a:solidFill>
                <a:latin typeface="Times New Roman" panose="02020603050405020304" pitchFamily="18" charset="0"/>
                <a:cs typeface="Times New Roman" panose="02020603050405020304" pitchFamily="18" charset="0"/>
              </a:rPr>
              <a:t> components separated by </a:t>
            </a:r>
            <a:r>
              <a:rPr lang="en-US" sz="2400" b="1" dirty="0">
                <a:solidFill>
                  <a:srgbClr val="000000"/>
                </a:solidFill>
                <a:latin typeface="Times New Roman" panose="02020603050405020304" pitchFamily="18" charset="0"/>
                <a:cs typeface="Times New Roman" panose="02020603050405020304" pitchFamily="18" charset="0"/>
              </a:rPr>
              <a:t>forward slashes</a:t>
            </a:r>
            <a:r>
              <a:rPr lang="en-US" sz="2400" dirty="0">
                <a:solidFill>
                  <a:srgbClr val="000000"/>
                </a:solidFill>
                <a:latin typeface="Times New Roman" panose="02020603050405020304" pitchFamily="18" charset="0"/>
                <a:cs typeface="Times New Roman" panose="02020603050405020304" pitchFamily="18" charset="0"/>
              </a:rPr>
              <a:t>, e.g.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usr</a:t>
            </a:r>
            <a:r>
              <a:rPr lang="en-US" sz="2400" b="1" dirty="0">
                <a:solidFill>
                  <a:srgbClr val="000000"/>
                </a:solidFill>
                <a:latin typeface="Times New Roman" panose="02020603050405020304" pitchFamily="18" charset="0"/>
                <a:cs typeface="Times New Roman" panose="02020603050405020304" pitchFamily="18" charset="0"/>
              </a:rPr>
              <a:t>/bin/</a:t>
            </a:r>
            <a:r>
              <a:rPr lang="en-US" sz="2400" b="1" dirty="0" err="1">
                <a:solidFill>
                  <a:srgbClr val="000000"/>
                </a:solidFill>
                <a:latin typeface="Times New Roman" panose="02020603050405020304" pitchFamily="18" charset="0"/>
                <a:cs typeface="Times New Roman" panose="02020603050405020304" pitchFamily="18" charset="0"/>
              </a:rPr>
              <a:t>wc</a:t>
            </a:r>
            <a:r>
              <a:rPr lang="en-US" sz="2400" dirty="0">
                <a:solidFill>
                  <a:srgbClr val="000000"/>
                </a:solidFill>
                <a:latin typeface="Times New Roman" panose="02020603050405020304" pitchFamily="18" charset="0"/>
                <a:cs typeface="Times New Roman" panose="02020603050405020304" pitchFamily="18" charset="0"/>
              </a:rPr>
              <a:t>. This is why individual file and directory names cannot themselves contain slashes – slashes are used to separate the names in pathname text strings.</a:t>
            </a:r>
            <a:endParaRPr lang="en-US" sz="2400"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i="1" dirty="0"/>
              <a:t>Slashes separate the names in pathname text strings.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7" y="-714777"/>
            <a:ext cx="9500316" cy="1429554"/>
          </a:xfrm>
        </p:spPr>
        <p:txBody>
          <a:bodyPr>
            <a:normAutofit fontScale="90000"/>
          </a:bodyPr>
          <a:lstStyle/>
          <a:p>
            <a:br>
              <a:rPr lang="en-IN" dirty="0"/>
            </a:br>
            <a:br>
              <a:rPr lang="en-IN" dirty="0"/>
            </a:br>
            <a:r>
              <a:rPr lang="en-IN" dirty="0"/>
              <a:t>Introduction to the File System </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412897"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4711"/>
            <a:ext cx="220597" cy="307777"/>
          </a:xfrm>
          <a:prstGeom prst="rect">
            <a:avLst/>
          </a:prstGeom>
          <a:solidFill>
            <a:srgbClr val="EEDD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400" b="1" i="1" u="none" strike="noStrike" cap="none" normalizeH="0" baseline="0" dirty="0">
              <a:ln>
                <a:noFill/>
              </a:ln>
              <a:solidFill>
                <a:srgbClr val="660000"/>
              </a:solidFill>
              <a:effectLst/>
              <a:latin typeface="Arial" panose="020B0604020202020204" pitchFamily="34" charset="0"/>
            </a:endParaRPr>
          </a:p>
        </p:txBody>
      </p:sp>
      <p:pic>
        <p:nvPicPr>
          <p:cNvPr id="6146" name="Picture 2"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986" y="758220"/>
            <a:ext cx="10894754" cy="6217087"/>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Destination object may be file, directory, or other</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destination object identified by the name at the far right end of a pathname text string might be a file, a directory, or some other thing such as system memory, a disk partition, or a terminal device. (Unix/Linux also uses the file system to name many things that are not ordinary files or directories.)</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 a valid pathname, all the names to the left of the name at the far right end must be directories (or symbolic links to directories). If foo/bar/x</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is a valid pathname, then foo</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and bar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must be directories.</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3.2 A single name doesn’t need any slashes as separators</a:t>
            </a:r>
            <a:r>
              <a:rPr lang="en-US" sz="2200" b="1" dirty="0">
                <a:latin typeface="Times New Roman" panose="02020603050405020304" pitchFamily="18" charset="0"/>
                <a:cs typeface="Times New Roman" panose="02020603050405020304" pitchFamily="18" charset="0"/>
                <a:hlinkClick r:id="rId1"/>
              </a:rPr>
              <a:t> </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pathname with only one name component doesn’t need to have any slashes to separate it from other name components, e.g. </a:t>
            </a:r>
            <a:r>
              <a:rPr lang="en-US" sz="2200" b="1" dirty="0">
                <a:latin typeface="Times New Roman" panose="02020603050405020304" pitchFamily="18" charset="0"/>
                <a:cs typeface="Times New Roman" panose="02020603050405020304" pitchFamily="18" charset="0"/>
              </a:rPr>
              <a:t>resume</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cal.txt</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dir.exe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are valid names and don’t need any slashes.</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Slashes are only used to separate name components in a pathname; an individual name component can never itself contain a slash. Slashes are never part of a name component; they separate the names in a pathname.</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 Linux pathname text string has an overall limit of 4,096 characters including all the individual names and all the separating slashes. Older Unix systems have a smaller limit.</a:t>
            </a:r>
            <a:endParaRPr lang="en-US"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15860</Words>
  <Application>WPS Presentation</Application>
  <PresentationFormat>Widescreen</PresentationFormat>
  <Paragraphs>247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Times New Roman</vt:lpstr>
      <vt:lpstr>Calibri Light</vt:lpstr>
      <vt:lpstr>Calibri</vt:lpstr>
      <vt:lpstr>Microsoft YaHei</vt:lpstr>
      <vt:lpstr>Arial Unicode MS</vt:lpstr>
      <vt:lpstr>Arial Unicode MS</vt:lpstr>
      <vt:lpstr>Office Theme</vt:lpstr>
      <vt:lpstr>Operating System UNIX &amp; Linux</vt:lpstr>
      <vt:lpstr>Introduction to the File System Pathnames, File system Mounting and unmounting, The organization of the File Tree, File Types, File Attributes, Access Control lists</vt:lpstr>
      <vt:lpstr>  Introduction to the File System </vt:lpstr>
      <vt:lpstr>  Introduction to the File System </vt:lpstr>
      <vt:lpstr>  Introduction to the File System </vt:lpstr>
      <vt:lpstr>  Introduction to the File System </vt:lpstr>
      <vt:lpstr>  Introduction to the File System </vt:lpstr>
      <vt:lpstr>  File System Pathnames </vt:lpstr>
      <vt:lpstr>  Introduction to the File System </vt:lpstr>
      <vt:lpstr>  File system Mounting and unmounting</vt:lpstr>
      <vt:lpstr>  File system Mounting and unmounting</vt:lpstr>
      <vt:lpstr>  File system Mounting and unmounting</vt:lpstr>
      <vt:lpstr>The organization of the File Tree</vt:lpstr>
      <vt:lpstr>The organization of the File Tree</vt:lpstr>
      <vt:lpstr>FILE types</vt:lpstr>
      <vt:lpstr>FILE types</vt:lpstr>
      <vt:lpstr>FILE types</vt:lpstr>
      <vt:lpstr>FILE types</vt:lpstr>
      <vt:lpstr>FILE types</vt:lpstr>
      <vt:lpstr>FILE types</vt:lpstr>
      <vt:lpstr>Access Control lists(ACL)</vt:lpstr>
      <vt:lpstr>Access Control lists(ACL)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File System Pathnames, File system Mounting and unmounting, The organization of the File Tree, File Types, File Attributes, Access Control lists</dc:title>
  <dc:creator>Microsoft account</dc:creator>
  <cp:lastModifiedBy>AtharvaShah</cp:lastModifiedBy>
  <cp:revision>34</cp:revision>
  <dcterms:created xsi:type="dcterms:W3CDTF">2023-01-07T07:45:00Z</dcterms:created>
  <dcterms:modified xsi:type="dcterms:W3CDTF">2023-03-24T02:44:27Z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C8AC34CC419B4822AB7417B212E52ED3</vt:lpwstr>
  </property>
  <property fmtid="{D5CDD505-2E9C-101B-9397-08002B2CF9AE}" pid="3" name="KSOProductBuildVer">
    <vt:lpwstr>1033-11.2.0.11513</vt:lpwstr>
  </property>
</Properties>
</file>