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8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26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06400" y="993165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4">
                <a:moveTo>
                  <a:pt x="0" y="261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0" b="1" i="0">
                <a:solidFill>
                  <a:srgbClr val="34A5D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0" b="1" i="0">
                <a:solidFill>
                  <a:srgbClr val="34A5D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0" b="1" i="0">
                <a:solidFill>
                  <a:srgbClr val="34A5D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2222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6140" y="3454400"/>
            <a:ext cx="8732519" cy="2616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0" b="1" i="0">
                <a:solidFill>
                  <a:srgbClr val="34A5D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4500" y="2708579"/>
            <a:ext cx="12115800" cy="5097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6140894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261"/>
                </a:moveTo>
                <a:lnTo>
                  <a:pt x="12192000" y="0"/>
                </a:lnTo>
              </a:path>
            </a:pathLst>
          </a:custGeom>
          <a:ln w="38100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5600" y="6375400"/>
            <a:ext cx="12649200" cy="654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>
              <a:lnSpc>
                <a:spcPts val="5040"/>
              </a:lnSpc>
              <a:spcBef>
                <a:spcPts val="100"/>
              </a:spcBef>
            </a:pPr>
            <a:r>
              <a:rPr sz="5400" b="1" spc="-130" dirty="0">
                <a:solidFill>
                  <a:srgbClr val="A6AAA9"/>
                </a:solidFill>
                <a:latin typeface="Trebuchet MS"/>
                <a:cs typeface="Trebuchet MS"/>
              </a:rPr>
              <a:t>A FARMER’S</a:t>
            </a:r>
            <a:r>
              <a:rPr sz="5400" b="1" spc="-565" dirty="0">
                <a:solidFill>
                  <a:srgbClr val="A6AAA9"/>
                </a:solidFill>
                <a:latin typeface="Trebuchet MS"/>
                <a:cs typeface="Trebuchet MS"/>
              </a:rPr>
              <a:t> </a:t>
            </a:r>
            <a:r>
              <a:rPr sz="5400" b="1" spc="-190" dirty="0" smtClean="0">
                <a:solidFill>
                  <a:srgbClr val="A6AAA9"/>
                </a:solidFill>
                <a:latin typeface="Trebuchet MS"/>
                <a:cs typeface="Trebuchet MS"/>
              </a:rPr>
              <a:t>COMPANION</a:t>
            </a:r>
          </a:p>
        </p:txBody>
      </p:sp>
      <p:sp>
        <p:nvSpPr>
          <p:cNvPr id="4" name="object 4"/>
          <p:cNvSpPr/>
          <p:nvPr/>
        </p:nvSpPr>
        <p:spPr>
          <a:xfrm>
            <a:off x="1270000" y="0"/>
            <a:ext cx="10287000" cy="595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40944" y="7543800"/>
            <a:ext cx="8509000" cy="12954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IN" sz="13000" b="1" dirty="0" smtClean="0">
                <a:solidFill>
                  <a:srgbClr val="0070C0"/>
                </a:solidFill>
              </a:rPr>
              <a:t>KISAN SEVA</a:t>
            </a:r>
            <a:endParaRPr lang="en-GB" sz="13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19200"/>
            <a:ext cx="130048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800" y="254000"/>
            <a:ext cx="343090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60" dirty="0">
                <a:solidFill>
                  <a:srgbClr val="F96928"/>
                </a:solidFill>
                <a:latin typeface="Arial"/>
                <a:cs typeface="Arial"/>
              </a:rPr>
              <a:t>Data</a:t>
            </a:r>
            <a:r>
              <a:rPr sz="4800" b="0" spc="-210" dirty="0">
                <a:solidFill>
                  <a:srgbClr val="F96928"/>
                </a:solidFill>
                <a:latin typeface="Arial"/>
                <a:cs typeface="Arial"/>
              </a:rPr>
              <a:t> </a:t>
            </a:r>
            <a:r>
              <a:rPr sz="4800" b="0" dirty="0">
                <a:solidFill>
                  <a:srgbClr val="F96928"/>
                </a:solidFill>
                <a:latin typeface="Arial"/>
                <a:cs typeface="Arial"/>
              </a:rPr>
              <a:t>Source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900" y="2654300"/>
            <a:ext cx="12255500" cy="474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88900"/>
            <a:ext cx="3167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65" dirty="0">
                <a:solidFill>
                  <a:srgbClr val="EA9341"/>
                </a:solidFill>
                <a:latin typeface="Arial"/>
                <a:cs typeface="Arial"/>
              </a:rPr>
              <a:t>ANDROID</a:t>
            </a:r>
            <a:r>
              <a:rPr sz="3600" b="0" spc="-250" dirty="0">
                <a:solidFill>
                  <a:srgbClr val="EA9341"/>
                </a:solidFill>
                <a:latin typeface="Arial"/>
                <a:cs typeface="Arial"/>
              </a:rPr>
              <a:t> </a:t>
            </a:r>
            <a:r>
              <a:rPr sz="3600" b="0" spc="-120" dirty="0">
                <a:solidFill>
                  <a:srgbClr val="EA9341"/>
                </a:solidFill>
                <a:latin typeface="Arial"/>
                <a:cs typeface="Arial"/>
              </a:rPr>
              <a:t>APP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333500"/>
            <a:ext cx="4267200" cy="7581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12000" y="1346200"/>
            <a:ext cx="4368800" cy="773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0" y="546100"/>
            <a:ext cx="5080000" cy="905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5600" y="546100"/>
            <a:ext cx="5105400" cy="905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300" y="673100"/>
            <a:ext cx="4597400" cy="820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08800" y="673100"/>
            <a:ext cx="4597400" cy="820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409700"/>
            <a:ext cx="59055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800" dirty="0" smtClean="0"/>
              <a:t>OPPORTUNITIES: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2700620"/>
            <a:ext cx="12085955" cy="60134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06400" marR="5080" indent="-393700">
              <a:lnSpc>
                <a:spcPct val="114300"/>
              </a:lnSpc>
              <a:spcBef>
                <a:spcPts val="85"/>
              </a:spcBef>
            </a:pPr>
            <a:r>
              <a:rPr sz="4800" spc="142" baseline="-3472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3050" spc="125" dirty="0">
                <a:solidFill>
                  <a:srgbClr val="838787"/>
                </a:solidFill>
                <a:latin typeface="Arial"/>
                <a:cs typeface="Arial"/>
              </a:rPr>
              <a:t>With </a:t>
            </a:r>
            <a:r>
              <a:rPr sz="3050" spc="185" dirty="0">
                <a:solidFill>
                  <a:srgbClr val="838787"/>
                </a:solidFill>
                <a:latin typeface="Arial"/>
                <a:cs typeface="Arial"/>
              </a:rPr>
              <a:t>Modi </a:t>
            </a:r>
            <a:r>
              <a:rPr sz="3050" spc="110" dirty="0">
                <a:solidFill>
                  <a:srgbClr val="838787"/>
                </a:solidFill>
                <a:latin typeface="Arial"/>
                <a:cs typeface="Arial"/>
              </a:rPr>
              <a:t>government </a:t>
            </a:r>
            <a:r>
              <a:rPr sz="3050" spc="114" dirty="0">
                <a:solidFill>
                  <a:srgbClr val="838787"/>
                </a:solidFill>
                <a:latin typeface="Arial"/>
                <a:cs typeface="Arial"/>
              </a:rPr>
              <a:t>targeting </a:t>
            </a:r>
            <a:r>
              <a:rPr sz="3050" spc="95" dirty="0">
                <a:solidFill>
                  <a:srgbClr val="838787"/>
                </a:solidFill>
                <a:latin typeface="Arial"/>
                <a:cs typeface="Arial"/>
              </a:rPr>
              <a:t>pan </a:t>
            </a:r>
            <a:r>
              <a:rPr sz="3050" spc="75" dirty="0">
                <a:solidFill>
                  <a:srgbClr val="838787"/>
                </a:solidFill>
                <a:latin typeface="Arial"/>
                <a:cs typeface="Arial"/>
              </a:rPr>
              <a:t>India </a:t>
            </a:r>
            <a:r>
              <a:rPr sz="3050" spc="95" dirty="0">
                <a:solidFill>
                  <a:srgbClr val="838787"/>
                </a:solidFill>
                <a:latin typeface="Arial"/>
                <a:cs typeface="Arial"/>
              </a:rPr>
              <a:t>digitalisation </a:t>
            </a:r>
            <a:r>
              <a:rPr sz="3050" spc="130" dirty="0">
                <a:solidFill>
                  <a:srgbClr val="838787"/>
                </a:solidFill>
                <a:latin typeface="Arial"/>
                <a:cs typeface="Arial"/>
              </a:rPr>
              <a:t>by  </a:t>
            </a:r>
            <a:r>
              <a:rPr sz="3050" spc="155" dirty="0">
                <a:solidFill>
                  <a:srgbClr val="838787"/>
                </a:solidFill>
                <a:latin typeface="Arial"/>
                <a:cs typeface="Arial"/>
              </a:rPr>
              <a:t>building</a:t>
            </a:r>
            <a:r>
              <a:rPr sz="3050" spc="-8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3050" spc="55" dirty="0">
                <a:solidFill>
                  <a:srgbClr val="838787"/>
                </a:solidFill>
                <a:latin typeface="Arial"/>
                <a:cs typeface="Arial"/>
              </a:rPr>
              <a:t>infrastructure</a:t>
            </a:r>
            <a:r>
              <a:rPr sz="3050" spc="-8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3050" spc="160" dirty="0">
                <a:solidFill>
                  <a:srgbClr val="838787"/>
                </a:solidFill>
                <a:latin typeface="Arial"/>
                <a:cs typeface="Arial"/>
              </a:rPr>
              <a:t>to</a:t>
            </a:r>
            <a:r>
              <a:rPr sz="3050" spc="-8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3050" spc="110" dirty="0">
                <a:solidFill>
                  <a:srgbClr val="838787"/>
                </a:solidFill>
                <a:latin typeface="Arial"/>
                <a:cs typeface="Arial"/>
              </a:rPr>
              <a:t>support</a:t>
            </a:r>
            <a:r>
              <a:rPr sz="3050" spc="-8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3050" spc="135" dirty="0">
                <a:solidFill>
                  <a:srgbClr val="838787"/>
                </a:solidFill>
                <a:latin typeface="Arial"/>
                <a:cs typeface="Arial"/>
              </a:rPr>
              <a:t>digital</a:t>
            </a:r>
            <a:r>
              <a:rPr sz="3050" spc="-8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3050" spc="55" dirty="0">
                <a:solidFill>
                  <a:srgbClr val="838787"/>
                </a:solidFill>
                <a:latin typeface="Arial"/>
                <a:cs typeface="Arial"/>
              </a:rPr>
              <a:t>needs</a:t>
            </a:r>
            <a:r>
              <a:rPr sz="3050" spc="-8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3050" spc="130" dirty="0">
                <a:solidFill>
                  <a:srgbClr val="838787"/>
                </a:solidFill>
                <a:latin typeface="Arial"/>
                <a:cs typeface="Arial"/>
              </a:rPr>
              <a:t>by</a:t>
            </a:r>
            <a:r>
              <a:rPr sz="3050" spc="-8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3050" spc="120" dirty="0">
                <a:solidFill>
                  <a:srgbClr val="838787"/>
                </a:solidFill>
                <a:latin typeface="Arial"/>
                <a:cs typeface="Arial"/>
              </a:rPr>
              <a:t>2020</a:t>
            </a:r>
            <a:r>
              <a:rPr sz="3050" spc="-8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3050" spc="-55" dirty="0">
                <a:solidFill>
                  <a:srgbClr val="838787"/>
                </a:solidFill>
                <a:latin typeface="Arial"/>
                <a:cs typeface="Arial"/>
              </a:rPr>
              <a:t>,</a:t>
            </a:r>
            <a:r>
              <a:rPr sz="3050" spc="-17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3050" spc="135" dirty="0">
                <a:solidFill>
                  <a:srgbClr val="838787"/>
                </a:solidFill>
                <a:latin typeface="Arial"/>
                <a:cs typeface="Arial"/>
              </a:rPr>
              <a:t>it</a:t>
            </a:r>
            <a:r>
              <a:rPr sz="3050" spc="-8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3050" spc="-30" dirty="0">
                <a:solidFill>
                  <a:srgbClr val="838787"/>
                </a:solidFill>
                <a:latin typeface="Arial"/>
                <a:cs typeface="Arial"/>
              </a:rPr>
              <a:t>is</a:t>
            </a:r>
            <a:r>
              <a:rPr sz="3050" spc="-8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3050" spc="130" dirty="0">
                <a:solidFill>
                  <a:srgbClr val="838787"/>
                </a:solidFill>
                <a:latin typeface="Arial"/>
                <a:cs typeface="Arial"/>
              </a:rPr>
              <a:t>high  </a:t>
            </a:r>
            <a:r>
              <a:rPr sz="3050" spc="125" dirty="0">
                <a:solidFill>
                  <a:srgbClr val="838787"/>
                </a:solidFill>
                <a:latin typeface="Arial"/>
                <a:cs typeface="Arial"/>
              </a:rPr>
              <a:t>time </a:t>
            </a:r>
            <a:r>
              <a:rPr sz="3050" spc="160" dirty="0">
                <a:solidFill>
                  <a:srgbClr val="838787"/>
                </a:solidFill>
                <a:latin typeface="Arial"/>
                <a:cs typeface="Arial"/>
              </a:rPr>
              <a:t>to </a:t>
            </a:r>
            <a:r>
              <a:rPr sz="3050" spc="95" dirty="0">
                <a:solidFill>
                  <a:srgbClr val="838787"/>
                </a:solidFill>
                <a:latin typeface="Arial"/>
                <a:cs typeface="Arial"/>
              </a:rPr>
              <a:t>include </a:t>
            </a:r>
            <a:r>
              <a:rPr sz="3050" spc="100" dirty="0">
                <a:solidFill>
                  <a:srgbClr val="838787"/>
                </a:solidFill>
                <a:latin typeface="Arial"/>
                <a:cs typeface="Arial"/>
              </a:rPr>
              <a:t>the </a:t>
            </a:r>
            <a:r>
              <a:rPr sz="3050" spc="75" dirty="0">
                <a:solidFill>
                  <a:srgbClr val="838787"/>
                </a:solidFill>
                <a:latin typeface="Arial"/>
                <a:cs typeface="Arial"/>
              </a:rPr>
              <a:t>farmer </a:t>
            </a:r>
            <a:r>
              <a:rPr sz="3050" spc="120" dirty="0">
                <a:solidFill>
                  <a:srgbClr val="838787"/>
                </a:solidFill>
                <a:latin typeface="Arial"/>
                <a:cs typeface="Arial"/>
              </a:rPr>
              <a:t>digitally </a:t>
            </a:r>
            <a:r>
              <a:rPr sz="3050" spc="95" dirty="0">
                <a:solidFill>
                  <a:srgbClr val="838787"/>
                </a:solidFill>
                <a:latin typeface="Arial"/>
                <a:cs typeface="Arial"/>
              </a:rPr>
              <a:t>and </a:t>
            </a:r>
            <a:r>
              <a:rPr sz="3050" spc="100" dirty="0">
                <a:solidFill>
                  <a:srgbClr val="838787"/>
                </a:solidFill>
                <a:latin typeface="Arial"/>
                <a:cs typeface="Arial"/>
              </a:rPr>
              <a:t>introduce </a:t>
            </a:r>
            <a:r>
              <a:rPr sz="3050" spc="120" dirty="0">
                <a:solidFill>
                  <a:srgbClr val="838787"/>
                </a:solidFill>
                <a:latin typeface="Arial"/>
                <a:cs typeface="Arial"/>
              </a:rPr>
              <a:t>them </a:t>
            </a:r>
            <a:r>
              <a:rPr sz="3050" spc="130" dirty="0">
                <a:solidFill>
                  <a:srgbClr val="838787"/>
                </a:solidFill>
                <a:latin typeface="Arial"/>
                <a:cs typeface="Arial"/>
              </a:rPr>
              <a:t>with </a:t>
            </a:r>
            <a:r>
              <a:rPr sz="3050" spc="100" dirty="0">
                <a:solidFill>
                  <a:srgbClr val="838787"/>
                </a:solidFill>
                <a:latin typeface="Arial"/>
                <a:cs typeface="Arial"/>
              </a:rPr>
              <a:t>the  </a:t>
            </a:r>
            <a:r>
              <a:rPr sz="3050" spc="80" dirty="0">
                <a:solidFill>
                  <a:srgbClr val="838787"/>
                </a:solidFill>
                <a:latin typeface="Arial"/>
                <a:cs typeface="Arial"/>
              </a:rPr>
              <a:t>benefits</a:t>
            </a:r>
            <a:r>
              <a:rPr sz="3050" spc="-8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3050" spc="95" dirty="0">
                <a:solidFill>
                  <a:srgbClr val="838787"/>
                </a:solidFill>
                <a:latin typeface="Arial"/>
                <a:cs typeface="Arial"/>
              </a:rPr>
              <a:t>and</a:t>
            </a:r>
            <a:r>
              <a:rPr sz="3050" spc="-7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3050" spc="110" dirty="0">
                <a:solidFill>
                  <a:srgbClr val="838787"/>
                </a:solidFill>
                <a:latin typeface="Arial"/>
                <a:cs typeface="Arial"/>
              </a:rPr>
              <a:t>opportunities</a:t>
            </a:r>
            <a:r>
              <a:rPr sz="3050" spc="-7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3050" spc="135" dirty="0">
                <a:solidFill>
                  <a:srgbClr val="838787"/>
                </a:solidFill>
                <a:latin typeface="Arial"/>
                <a:cs typeface="Arial"/>
              </a:rPr>
              <a:t>of</a:t>
            </a:r>
            <a:r>
              <a:rPr sz="305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3050" spc="165" dirty="0">
                <a:solidFill>
                  <a:srgbClr val="838787"/>
                </a:solidFill>
                <a:latin typeface="Arial"/>
                <a:cs typeface="Arial"/>
              </a:rPr>
              <a:t>going</a:t>
            </a:r>
            <a:r>
              <a:rPr sz="3050" spc="-7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3050" spc="135" dirty="0">
                <a:solidFill>
                  <a:srgbClr val="838787"/>
                </a:solidFill>
                <a:latin typeface="Arial"/>
                <a:cs typeface="Arial"/>
              </a:rPr>
              <a:t>digital</a:t>
            </a:r>
            <a:r>
              <a:rPr sz="3050" spc="-7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3050" spc="95" dirty="0">
                <a:solidFill>
                  <a:srgbClr val="838787"/>
                </a:solidFill>
                <a:latin typeface="Arial"/>
                <a:cs typeface="Arial"/>
              </a:rPr>
              <a:t>and</a:t>
            </a:r>
            <a:r>
              <a:rPr sz="3050" spc="-7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3050" spc="70" dirty="0">
                <a:solidFill>
                  <a:srgbClr val="838787"/>
                </a:solidFill>
                <a:latin typeface="Arial"/>
                <a:cs typeface="Arial"/>
              </a:rPr>
              <a:t>using</a:t>
            </a:r>
            <a:r>
              <a:rPr sz="3050" spc="-8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3050" spc="105" dirty="0">
                <a:solidFill>
                  <a:srgbClr val="838787"/>
                </a:solidFill>
                <a:latin typeface="Arial"/>
                <a:cs typeface="Arial"/>
              </a:rPr>
              <a:t>technology</a:t>
            </a:r>
            <a:endParaRPr sz="3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90"/>
              </a:spcBef>
              <a:tabLst>
                <a:tab pos="8237855" algn="l"/>
              </a:tabLst>
            </a:pPr>
            <a:r>
              <a:rPr sz="4800" spc="142" baseline="-3472" dirty="0">
                <a:solidFill>
                  <a:srgbClr val="34A5DA"/>
                </a:solidFill>
                <a:latin typeface="DejaVu Sans"/>
                <a:cs typeface="DejaVu Sans"/>
              </a:rPr>
              <a:t>▸ </a:t>
            </a:r>
            <a:r>
              <a:rPr sz="3050" spc="95" dirty="0">
                <a:solidFill>
                  <a:srgbClr val="838787"/>
                </a:solidFill>
                <a:latin typeface="Arial"/>
                <a:cs typeface="Arial"/>
              </a:rPr>
              <a:t>Much </a:t>
            </a:r>
            <a:r>
              <a:rPr sz="3050" spc="130" dirty="0">
                <a:solidFill>
                  <a:srgbClr val="838787"/>
                </a:solidFill>
                <a:latin typeface="Arial"/>
                <a:cs typeface="Arial"/>
              </a:rPr>
              <a:t>hyped </a:t>
            </a:r>
            <a:r>
              <a:rPr sz="3050" spc="35" dirty="0">
                <a:solidFill>
                  <a:srgbClr val="838787"/>
                </a:solidFill>
                <a:latin typeface="Arial"/>
                <a:cs typeface="Arial"/>
              </a:rPr>
              <a:t>transparency </a:t>
            </a:r>
            <a:r>
              <a:rPr sz="3050" spc="10" dirty="0">
                <a:solidFill>
                  <a:srgbClr val="838787"/>
                </a:solidFill>
                <a:latin typeface="Arial"/>
                <a:cs typeface="Arial"/>
              </a:rPr>
              <a:t>can</a:t>
            </a:r>
            <a:r>
              <a:rPr sz="3050" spc="-26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3050" spc="150" dirty="0">
                <a:solidFill>
                  <a:srgbClr val="838787"/>
                </a:solidFill>
                <a:latin typeface="Arial"/>
                <a:cs typeface="Arial"/>
              </a:rPr>
              <a:t>be</a:t>
            </a:r>
            <a:r>
              <a:rPr sz="3050" spc="-7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3050" spc="65" dirty="0">
                <a:solidFill>
                  <a:srgbClr val="838787"/>
                </a:solidFill>
                <a:latin typeface="Arial"/>
                <a:cs typeface="Arial"/>
              </a:rPr>
              <a:t>achieved	</a:t>
            </a:r>
            <a:r>
              <a:rPr sz="3050" spc="135" dirty="0">
                <a:solidFill>
                  <a:srgbClr val="838787"/>
                </a:solidFill>
                <a:latin typeface="Arial"/>
                <a:cs typeface="Arial"/>
              </a:rPr>
              <a:t>implying </a:t>
            </a:r>
            <a:r>
              <a:rPr sz="3050" spc="45" dirty="0">
                <a:solidFill>
                  <a:srgbClr val="838787"/>
                </a:solidFill>
                <a:latin typeface="Arial"/>
                <a:cs typeface="Arial"/>
              </a:rPr>
              <a:t>this</a:t>
            </a:r>
            <a:r>
              <a:rPr sz="3050" spc="-34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3050" spc="90" dirty="0">
                <a:solidFill>
                  <a:srgbClr val="838787"/>
                </a:solidFill>
                <a:latin typeface="Arial"/>
                <a:cs typeface="Arial"/>
              </a:rPr>
              <a:t>solution</a:t>
            </a:r>
            <a:endParaRPr sz="3050" dirty="0">
              <a:latin typeface="Arial"/>
              <a:cs typeface="Arial"/>
            </a:endParaRPr>
          </a:p>
          <a:p>
            <a:pPr marL="406400" marR="340995" indent="-393700">
              <a:lnSpc>
                <a:spcPct val="114399"/>
              </a:lnSpc>
              <a:spcBef>
                <a:spcPts val="2305"/>
              </a:spcBef>
            </a:pPr>
            <a:r>
              <a:rPr sz="4800" spc="142" baseline="-5208" dirty="0">
                <a:solidFill>
                  <a:srgbClr val="34A5DA"/>
                </a:solidFill>
                <a:latin typeface="DejaVu Sans"/>
                <a:cs typeface="DejaVu Sans"/>
              </a:rPr>
              <a:t>▸</a:t>
            </a:r>
            <a:r>
              <a:rPr sz="4800" spc="569" baseline="-5208" dirty="0">
                <a:solidFill>
                  <a:srgbClr val="34A5DA"/>
                </a:solidFill>
                <a:latin typeface="DejaVu Sans"/>
                <a:cs typeface="DejaVu Sans"/>
              </a:rPr>
              <a:t> </a:t>
            </a:r>
            <a:r>
              <a:rPr sz="3050" spc="125" dirty="0">
                <a:solidFill>
                  <a:srgbClr val="838787"/>
                </a:solidFill>
                <a:latin typeface="Arial"/>
                <a:cs typeface="Arial"/>
              </a:rPr>
              <a:t>With</a:t>
            </a:r>
            <a:r>
              <a:rPr sz="3050" spc="-8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3050" spc="100" dirty="0">
                <a:solidFill>
                  <a:srgbClr val="838787"/>
                </a:solidFill>
                <a:latin typeface="Arial"/>
                <a:cs typeface="Arial"/>
              </a:rPr>
              <a:t>the</a:t>
            </a:r>
            <a:r>
              <a:rPr sz="3050" spc="-8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3050" spc="90" dirty="0">
                <a:solidFill>
                  <a:srgbClr val="838787"/>
                </a:solidFill>
                <a:latin typeface="Arial"/>
                <a:cs typeface="Arial"/>
              </a:rPr>
              <a:t>gradual</a:t>
            </a:r>
            <a:r>
              <a:rPr sz="3050" spc="-8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3050" spc="125" dirty="0">
                <a:solidFill>
                  <a:srgbClr val="838787"/>
                </a:solidFill>
                <a:latin typeface="Arial"/>
                <a:cs typeface="Arial"/>
              </a:rPr>
              <a:t>development</a:t>
            </a:r>
            <a:r>
              <a:rPr sz="3050" spc="-8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3050" spc="95" dirty="0">
                <a:solidFill>
                  <a:srgbClr val="838787"/>
                </a:solidFill>
                <a:latin typeface="Arial"/>
                <a:cs typeface="Arial"/>
              </a:rPr>
              <a:t>in</a:t>
            </a:r>
            <a:r>
              <a:rPr sz="3050" spc="-8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3050" spc="45" dirty="0">
                <a:solidFill>
                  <a:srgbClr val="838787"/>
                </a:solidFill>
                <a:latin typeface="Arial"/>
                <a:cs typeface="Arial"/>
              </a:rPr>
              <a:t>this</a:t>
            </a:r>
            <a:r>
              <a:rPr sz="3050" spc="-8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3050" spc="130" dirty="0">
                <a:solidFill>
                  <a:srgbClr val="838787"/>
                </a:solidFill>
                <a:latin typeface="Arial"/>
                <a:cs typeface="Arial"/>
              </a:rPr>
              <a:t>product</a:t>
            </a:r>
            <a:r>
              <a:rPr sz="3050" spc="-8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3050" spc="-55" dirty="0">
                <a:solidFill>
                  <a:srgbClr val="838787"/>
                </a:solidFill>
                <a:latin typeface="Arial"/>
                <a:cs typeface="Arial"/>
              </a:rPr>
              <a:t>,</a:t>
            </a:r>
            <a:r>
              <a:rPr sz="3050" spc="-17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3050" spc="105" dirty="0">
                <a:solidFill>
                  <a:srgbClr val="838787"/>
                </a:solidFill>
                <a:latin typeface="Arial"/>
                <a:cs typeface="Arial"/>
              </a:rPr>
              <a:t>we</a:t>
            </a:r>
            <a:r>
              <a:rPr sz="3050" spc="-8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3050" spc="15" dirty="0">
                <a:solidFill>
                  <a:srgbClr val="838787"/>
                </a:solidFill>
                <a:latin typeface="Arial"/>
                <a:cs typeface="Arial"/>
              </a:rPr>
              <a:t>are</a:t>
            </a:r>
            <a:r>
              <a:rPr sz="3050" spc="-8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3050" spc="114" dirty="0">
                <a:solidFill>
                  <a:srgbClr val="838787"/>
                </a:solidFill>
                <a:latin typeface="Arial"/>
                <a:cs typeface="Arial"/>
              </a:rPr>
              <a:t>planning  </a:t>
            </a:r>
            <a:r>
              <a:rPr sz="3050" spc="160" dirty="0">
                <a:solidFill>
                  <a:srgbClr val="838787"/>
                </a:solidFill>
                <a:latin typeface="Arial"/>
                <a:cs typeface="Arial"/>
              </a:rPr>
              <a:t>to </a:t>
            </a:r>
            <a:r>
              <a:rPr sz="3050" spc="100" dirty="0">
                <a:solidFill>
                  <a:srgbClr val="838787"/>
                </a:solidFill>
                <a:latin typeface="Arial"/>
                <a:cs typeface="Arial"/>
              </a:rPr>
              <a:t>introduce </a:t>
            </a:r>
            <a:r>
              <a:rPr sz="3050" spc="105" dirty="0">
                <a:solidFill>
                  <a:srgbClr val="838787"/>
                </a:solidFill>
                <a:latin typeface="Arial"/>
                <a:cs typeface="Arial"/>
              </a:rPr>
              <a:t>crop </a:t>
            </a:r>
            <a:r>
              <a:rPr sz="3050" spc="25" dirty="0">
                <a:solidFill>
                  <a:srgbClr val="838787"/>
                </a:solidFill>
                <a:latin typeface="Arial"/>
                <a:cs typeface="Arial"/>
              </a:rPr>
              <a:t>insurance </a:t>
            </a:r>
            <a:r>
              <a:rPr sz="3050" spc="-55" dirty="0">
                <a:solidFill>
                  <a:srgbClr val="838787"/>
                </a:solidFill>
                <a:latin typeface="Arial"/>
                <a:cs typeface="Arial"/>
              </a:rPr>
              <a:t>, </a:t>
            </a:r>
            <a:r>
              <a:rPr sz="3050" dirty="0">
                <a:solidFill>
                  <a:srgbClr val="838787"/>
                </a:solidFill>
                <a:latin typeface="Arial"/>
                <a:cs typeface="Arial"/>
              </a:rPr>
              <a:t>so </a:t>
            </a:r>
            <a:r>
              <a:rPr sz="3050" spc="-105" dirty="0">
                <a:solidFill>
                  <a:srgbClr val="838787"/>
                </a:solidFill>
                <a:latin typeface="Arial"/>
                <a:cs typeface="Arial"/>
              </a:rPr>
              <a:t>as </a:t>
            </a:r>
            <a:r>
              <a:rPr sz="3050" spc="160" dirty="0">
                <a:solidFill>
                  <a:srgbClr val="838787"/>
                </a:solidFill>
                <a:latin typeface="Arial"/>
                <a:cs typeface="Arial"/>
              </a:rPr>
              <a:t>to </a:t>
            </a:r>
            <a:r>
              <a:rPr sz="3050" spc="125" dirty="0">
                <a:solidFill>
                  <a:srgbClr val="838787"/>
                </a:solidFill>
                <a:latin typeface="Arial"/>
                <a:cs typeface="Arial"/>
              </a:rPr>
              <a:t>provide </a:t>
            </a:r>
            <a:r>
              <a:rPr sz="3050" spc="100" dirty="0">
                <a:solidFill>
                  <a:srgbClr val="838787"/>
                </a:solidFill>
                <a:latin typeface="Arial"/>
                <a:cs typeface="Arial"/>
              </a:rPr>
              <a:t>the </a:t>
            </a:r>
            <a:r>
              <a:rPr sz="3050" spc="70" dirty="0">
                <a:solidFill>
                  <a:srgbClr val="838787"/>
                </a:solidFill>
                <a:latin typeface="Arial"/>
                <a:cs typeface="Arial"/>
              </a:rPr>
              <a:t>back </a:t>
            </a:r>
            <a:r>
              <a:rPr sz="3050" spc="160" dirty="0">
                <a:solidFill>
                  <a:srgbClr val="838787"/>
                </a:solidFill>
                <a:latin typeface="Arial"/>
                <a:cs typeface="Arial"/>
              </a:rPr>
              <a:t>to </a:t>
            </a:r>
            <a:r>
              <a:rPr sz="3050" spc="100" dirty="0">
                <a:solidFill>
                  <a:srgbClr val="838787"/>
                </a:solidFill>
                <a:latin typeface="Arial"/>
                <a:cs typeface="Arial"/>
              </a:rPr>
              <a:t>the  </a:t>
            </a:r>
            <a:r>
              <a:rPr sz="3050" spc="40" dirty="0">
                <a:solidFill>
                  <a:srgbClr val="838787"/>
                </a:solidFill>
                <a:latin typeface="Arial"/>
                <a:cs typeface="Arial"/>
              </a:rPr>
              <a:t>farmers </a:t>
            </a:r>
            <a:r>
              <a:rPr sz="3050" spc="-105" dirty="0">
                <a:solidFill>
                  <a:srgbClr val="838787"/>
                </a:solidFill>
                <a:latin typeface="Arial"/>
                <a:cs typeface="Arial"/>
              </a:rPr>
              <a:t>as </a:t>
            </a:r>
            <a:r>
              <a:rPr sz="3050" spc="130" dirty="0">
                <a:solidFill>
                  <a:srgbClr val="838787"/>
                </a:solidFill>
                <a:latin typeface="Arial"/>
                <a:cs typeface="Arial"/>
              </a:rPr>
              <a:t>per </a:t>
            </a:r>
            <a:r>
              <a:rPr sz="3050" spc="100" dirty="0">
                <a:solidFill>
                  <a:srgbClr val="838787"/>
                </a:solidFill>
                <a:latin typeface="Arial"/>
                <a:cs typeface="Arial"/>
              </a:rPr>
              <a:t>the </a:t>
            </a:r>
            <a:r>
              <a:rPr sz="3050" spc="85" dirty="0">
                <a:solidFill>
                  <a:srgbClr val="838787"/>
                </a:solidFill>
                <a:latin typeface="Arial"/>
                <a:cs typeface="Arial"/>
              </a:rPr>
              <a:t>governments </a:t>
            </a:r>
            <a:r>
              <a:rPr sz="3050" spc="-5" dirty="0">
                <a:solidFill>
                  <a:srgbClr val="838787"/>
                </a:solidFill>
                <a:latin typeface="Arial"/>
                <a:cs typeface="Arial"/>
              </a:rPr>
              <a:t>schemes. </a:t>
            </a:r>
            <a:r>
              <a:rPr sz="3050" spc="-65" dirty="0">
                <a:solidFill>
                  <a:srgbClr val="838787"/>
                </a:solidFill>
                <a:latin typeface="Arial"/>
                <a:cs typeface="Arial"/>
              </a:rPr>
              <a:t>So </a:t>
            </a:r>
            <a:r>
              <a:rPr sz="3050" spc="80" dirty="0">
                <a:solidFill>
                  <a:srgbClr val="838787"/>
                </a:solidFill>
                <a:latin typeface="Arial"/>
                <a:cs typeface="Arial"/>
              </a:rPr>
              <a:t>that they </a:t>
            </a:r>
            <a:r>
              <a:rPr sz="3050" spc="10" dirty="0">
                <a:solidFill>
                  <a:srgbClr val="838787"/>
                </a:solidFill>
                <a:latin typeface="Arial"/>
                <a:cs typeface="Arial"/>
              </a:rPr>
              <a:t>can </a:t>
            </a:r>
            <a:r>
              <a:rPr sz="3050" spc="150" dirty="0">
                <a:solidFill>
                  <a:srgbClr val="838787"/>
                </a:solidFill>
                <a:latin typeface="Arial"/>
                <a:cs typeface="Arial"/>
              </a:rPr>
              <a:t>be  </a:t>
            </a:r>
            <a:r>
              <a:rPr sz="3050" spc="85" dirty="0">
                <a:solidFill>
                  <a:srgbClr val="838787"/>
                </a:solidFill>
                <a:latin typeface="Arial"/>
                <a:cs typeface="Arial"/>
              </a:rPr>
              <a:t>relieved</a:t>
            </a:r>
            <a:r>
              <a:rPr sz="3050" spc="-8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3050" spc="114" dirty="0">
                <a:solidFill>
                  <a:srgbClr val="838787"/>
                </a:solidFill>
                <a:latin typeface="Arial"/>
                <a:cs typeface="Arial"/>
              </a:rPr>
              <a:t>from</a:t>
            </a:r>
            <a:r>
              <a:rPr sz="3050" spc="-8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3050" spc="100" dirty="0">
                <a:solidFill>
                  <a:srgbClr val="838787"/>
                </a:solidFill>
                <a:latin typeface="Arial"/>
                <a:cs typeface="Arial"/>
              </a:rPr>
              <a:t>the</a:t>
            </a:r>
            <a:r>
              <a:rPr sz="3050" spc="-8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3050" spc="70" dirty="0">
                <a:solidFill>
                  <a:srgbClr val="838787"/>
                </a:solidFill>
                <a:latin typeface="Arial"/>
                <a:cs typeface="Arial"/>
              </a:rPr>
              <a:t>tension</a:t>
            </a:r>
            <a:r>
              <a:rPr sz="3050" spc="-8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3050" spc="135" dirty="0">
                <a:solidFill>
                  <a:srgbClr val="838787"/>
                </a:solidFill>
                <a:latin typeface="Arial"/>
                <a:cs typeface="Arial"/>
              </a:rPr>
              <a:t>of</a:t>
            </a:r>
            <a:r>
              <a:rPr sz="3050" spc="-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3050" spc="95" dirty="0">
                <a:solidFill>
                  <a:srgbClr val="838787"/>
                </a:solidFill>
                <a:latin typeface="Arial"/>
                <a:cs typeface="Arial"/>
              </a:rPr>
              <a:t>unexpected</a:t>
            </a:r>
            <a:r>
              <a:rPr sz="3050" spc="-8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3050" spc="105" dirty="0">
                <a:solidFill>
                  <a:srgbClr val="838787"/>
                </a:solidFill>
                <a:latin typeface="Arial"/>
                <a:cs typeface="Arial"/>
              </a:rPr>
              <a:t>crop</a:t>
            </a:r>
            <a:r>
              <a:rPr sz="3050" spc="-8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3050" spc="50" dirty="0">
                <a:solidFill>
                  <a:srgbClr val="838787"/>
                </a:solidFill>
                <a:latin typeface="Arial"/>
                <a:cs typeface="Arial"/>
              </a:rPr>
              <a:t>failure,</a:t>
            </a:r>
            <a:r>
              <a:rPr sz="3050" spc="-17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3050" spc="85" dirty="0">
                <a:solidFill>
                  <a:srgbClr val="838787"/>
                </a:solidFill>
                <a:latin typeface="Arial"/>
                <a:cs typeface="Arial"/>
              </a:rPr>
              <a:t>which</a:t>
            </a:r>
            <a:r>
              <a:rPr sz="3050" spc="-8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3050" spc="-30" dirty="0">
                <a:solidFill>
                  <a:srgbClr val="838787"/>
                </a:solidFill>
                <a:latin typeface="Arial"/>
                <a:cs typeface="Arial"/>
              </a:rPr>
              <a:t>is</a:t>
            </a:r>
            <a:r>
              <a:rPr sz="3050" spc="-8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3050" spc="135" dirty="0">
                <a:solidFill>
                  <a:srgbClr val="838787"/>
                </a:solidFill>
                <a:latin typeface="Arial"/>
                <a:cs typeface="Arial"/>
              </a:rPr>
              <a:t>of  </a:t>
            </a:r>
            <a:r>
              <a:rPr sz="3050" spc="35" dirty="0">
                <a:solidFill>
                  <a:srgbClr val="838787"/>
                </a:solidFill>
                <a:latin typeface="Arial"/>
                <a:cs typeface="Arial"/>
              </a:rPr>
              <a:t>course </a:t>
            </a:r>
            <a:r>
              <a:rPr sz="3050" spc="100" dirty="0">
                <a:solidFill>
                  <a:srgbClr val="838787"/>
                </a:solidFill>
                <a:latin typeface="Arial"/>
                <a:cs typeface="Arial"/>
              </a:rPr>
              <a:t>the </a:t>
            </a:r>
            <a:r>
              <a:rPr sz="3050" spc="80" dirty="0">
                <a:solidFill>
                  <a:srgbClr val="838787"/>
                </a:solidFill>
                <a:latin typeface="Arial"/>
                <a:cs typeface="Arial"/>
              </a:rPr>
              <a:t>main </a:t>
            </a:r>
            <a:r>
              <a:rPr sz="3050" spc="20" dirty="0">
                <a:solidFill>
                  <a:srgbClr val="838787"/>
                </a:solidFill>
                <a:latin typeface="Arial"/>
                <a:cs typeface="Arial"/>
              </a:rPr>
              <a:t>reason </a:t>
            </a:r>
            <a:r>
              <a:rPr sz="3050" spc="135" dirty="0">
                <a:solidFill>
                  <a:srgbClr val="838787"/>
                </a:solidFill>
                <a:latin typeface="Arial"/>
                <a:cs typeface="Arial"/>
              </a:rPr>
              <a:t>of</a:t>
            </a:r>
            <a:r>
              <a:rPr sz="3050" spc="-59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3050" spc="45" dirty="0">
                <a:solidFill>
                  <a:srgbClr val="838787"/>
                </a:solidFill>
                <a:latin typeface="Arial"/>
                <a:cs typeface="Arial"/>
              </a:rPr>
              <a:t>suicide.</a:t>
            </a:r>
            <a:endParaRPr sz="3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409700"/>
            <a:ext cx="47625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800" spc="-1250" dirty="0" smtClean="0"/>
              <a:t>S           O              C          I           A             L                               I            M                P            A           C           T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2708579"/>
            <a:ext cx="6162040" cy="50971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57200" marR="335915" indent="-444500">
              <a:lnSpc>
                <a:spcPct val="112300"/>
              </a:lnSpc>
              <a:spcBef>
                <a:spcPts val="85"/>
              </a:spcBef>
              <a:tabLst>
                <a:tab pos="456565" algn="l"/>
                <a:tab pos="1788795" algn="l"/>
              </a:tabLst>
            </a:pPr>
            <a:r>
              <a:rPr sz="4425" spc="112" baseline="-3766" dirty="0">
                <a:solidFill>
                  <a:srgbClr val="34A5DA"/>
                </a:solidFill>
                <a:latin typeface="DejaVu Sans"/>
                <a:cs typeface="DejaVu Sans"/>
              </a:rPr>
              <a:t>▸	</a:t>
            </a:r>
            <a:r>
              <a:rPr sz="2800" spc="105" dirty="0">
                <a:solidFill>
                  <a:srgbClr val="838787"/>
                </a:solidFill>
                <a:latin typeface="Arial"/>
                <a:cs typeface="Arial"/>
              </a:rPr>
              <a:t>Will </a:t>
            </a:r>
            <a:r>
              <a:rPr sz="2800" spc="110" dirty="0">
                <a:solidFill>
                  <a:srgbClr val="838787"/>
                </a:solidFill>
                <a:latin typeface="Arial"/>
                <a:cs typeface="Arial"/>
              </a:rPr>
              <a:t>help </a:t>
            </a:r>
            <a:r>
              <a:rPr sz="2800" spc="85" dirty="0">
                <a:solidFill>
                  <a:srgbClr val="838787"/>
                </a:solidFill>
                <a:latin typeface="Arial"/>
                <a:cs typeface="Arial"/>
              </a:rPr>
              <a:t>in </a:t>
            </a:r>
            <a:r>
              <a:rPr sz="2800" spc="90" dirty="0">
                <a:solidFill>
                  <a:srgbClr val="838787"/>
                </a:solidFill>
                <a:latin typeface="Arial"/>
                <a:cs typeface="Arial"/>
              </a:rPr>
              <a:t>reducing </a:t>
            </a:r>
            <a:r>
              <a:rPr sz="2800" spc="30" dirty="0">
                <a:solidFill>
                  <a:srgbClr val="838787"/>
                </a:solidFill>
                <a:latin typeface="Arial"/>
                <a:cs typeface="Arial"/>
              </a:rPr>
              <a:t>farmer’s  </a:t>
            </a:r>
            <a:r>
              <a:rPr sz="2800" spc="50" dirty="0">
                <a:solidFill>
                  <a:srgbClr val="838787"/>
                </a:solidFill>
                <a:latin typeface="Arial"/>
                <a:cs typeface="Arial"/>
              </a:rPr>
              <a:t>suicide	</a:t>
            </a:r>
            <a:r>
              <a:rPr sz="2800" spc="110" dirty="0">
                <a:solidFill>
                  <a:srgbClr val="838787"/>
                </a:solidFill>
                <a:latin typeface="Arial"/>
                <a:cs typeface="Arial"/>
              </a:rPr>
              <a:t>due </a:t>
            </a:r>
            <a:r>
              <a:rPr sz="2800" spc="145" dirty="0">
                <a:solidFill>
                  <a:srgbClr val="838787"/>
                </a:solidFill>
                <a:latin typeface="Arial"/>
                <a:cs typeface="Arial"/>
              </a:rPr>
              <a:t>to </a:t>
            </a:r>
            <a:r>
              <a:rPr sz="2800" spc="90" dirty="0">
                <a:solidFill>
                  <a:srgbClr val="838787"/>
                </a:solidFill>
                <a:latin typeface="Arial"/>
                <a:cs typeface="Arial"/>
              </a:rPr>
              <a:t>crop </a:t>
            </a:r>
            <a:r>
              <a:rPr sz="2800" spc="30" dirty="0">
                <a:solidFill>
                  <a:srgbClr val="838787"/>
                </a:solidFill>
                <a:latin typeface="Arial"/>
                <a:cs typeface="Arial"/>
              </a:rPr>
              <a:t>failures thus  saving </a:t>
            </a:r>
            <a:r>
              <a:rPr sz="2800" spc="80" dirty="0">
                <a:solidFill>
                  <a:srgbClr val="838787"/>
                </a:solidFill>
                <a:latin typeface="Arial"/>
                <a:cs typeface="Arial"/>
              </a:rPr>
              <a:t>innocent and </a:t>
            </a:r>
            <a:r>
              <a:rPr sz="2800" spc="55" dirty="0">
                <a:solidFill>
                  <a:srgbClr val="838787"/>
                </a:solidFill>
                <a:latin typeface="Arial"/>
                <a:cs typeface="Arial"/>
              </a:rPr>
              <a:t>precious</a:t>
            </a:r>
            <a:r>
              <a:rPr sz="2800" spc="-56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838787"/>
                </a:solidFill>
                <a:latin typeface="Arial"/>
                <a:cs typeface="Arial"/>
              </a:rPr>
              <a:t>life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90"/>
              </a:spcBef>
              <a:tabLst>
                <a:tab pos="456565" algn="l"/>
              </a:tabLst>
            </a:pPr>
            <a:r>
              <a:rPr sz="4425" spc="112" baseline="-3766" dirty="0">
                <a:solidFill>
                  <a:srgbClr val="34A5DA"/>
                </a:solidFill>
                <a:latin typeface="DejaVu Sans"/>
                <a:cs typeface="DejaVu Sans"/>
              </a:rPr>
              <a:t>▸	</a:t>
            </a:r>
            <a:r>
              <a:rPr sz="2800" spc="-55" dirty="0">
                <a:solidFill>
                  <a:srgbClr val="838787"/>
                </a:solidFill>
                <a:latin typeface="Arial"/>
                <a:cs typeface="Arial"/>
              </a:rPr>
              <a:t>Lessen </a:t>
            </a:r>
            <a:r>
              <a:rPr sz="2800" spc="85" dirty="0">
                <a:solidFill>
                  <a:srgbClr val="838787"/>
                </a:solidFill>
                <a:latin typeface="Arial"/>
                <a:cs typeface="Arial"/>
              </a:rPr>
              <a:t>the </a:t>
            </a:r>
            <a:r>
              <a:rPr sz="2800" spc="100" dirty="0">
                <a:solidFill>
                  <a:srgbClr val="838787"/>
                </a:solidFill>
                <a:latin typeface="Arial"/>
                <a:cs typeface="Arial"/>
              </a:rPr>
              <a:t>hoarding</a:t>
            </a:r>
            <a:r>
              <a:rPr sz="2800" spc="-28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838787"/>
                </a:solidFill>
                <a:latin typeface="Arial"/>
                <a:cs typeface="Arial"/>
              </a:rPr>
              <a:t>of</a:t>
            </a:r>
            <a:endParaRPr sz="2800" dirty="0">
              <a:latin typeface="Arial"/>
              <a:cs typeface="Arial"/>
            </a:endParaRPr>
          </a:p>
          <a:p>
            <a:pPr marL="457200" marR="5080">
              <a:lnSpc>
                <a:spcPts val="3800"/>
              </a:lnSpc>
              <a:spcBef>
                <a:spcPts val="170"/>
              </a:spcBef>
            </a:pPr>
            <a:r>
              <a:rPr sz="2800" spc="35" dirty="0">
                <a:solidFill>
                  <a:srgbClr val="838787"/>
                </a:solidFill>
                <a:latin typeface="Arial"/>
                <a:cs typeface="Arial"/>
              </a:rPr>
              <a:t>stock </a:t>
            </a:r>
            <a:r>
              <a:rPr sz="2800" spc="55" dirty="0">
                <a:solidFill>
                  <a:srgbClr val="838787"/>
                </a:solidFill>
                <a:latin typeface="Arial"/>
                <a:cs typeface="Arial"/>
              </a:rPr>
              <a:t>,which </a:t>
            </a:r>
            <a:r>
              <a:rPr sz="2800" spc="80" dirty="0">
                <a:solidFill>
                  <a:srgbClr val="838787"/>
                </a:solidFill>
                <a:latin typeface="Arial"/>
                <a:cs typeface="Arial"/>
              </a:rPr>
              <a:t>ultimately </a:t>
            </a:r>
            <a:r>
              <a:rPr sz="2800" spc="40" dirty="0">
                <a:solidFill>
                  <a:srgbClr val="838787"/>
                </a:solidFill>
                <a:latin typeface="Arial"/>
                <a:cs typeface="Arial"/>
              </a:rPr>
              <a:t>may</a:t>
            </a:r>
            <a:r>
              <a:rPr sz="2800" spc="-54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838787"/>
                </a:solidFill>
                <a:latin typeface="Arial"/>
                <a:cs typeface="Arial"/>
              </a:rPr>
              <a:t>reduce  </a:t>
            </a:r>
            <a:r>
              <a:rPr sz="2800" spc="85" dirty="0">
                <a:solidFill>
                  <a:srgbClr val="838787"/>
                </a:solidFill>
                <a:latin typeface="Arial"/>
                <a:cs typeface="Arial"/>
              </a:rPr>
              <a:t>inflation </a:t>
            </a:r>
            <a:r>
              <a:rPr sz="2800" spc="120" dirty="0">
                <a:solidFill>
                  <a:srgbClr val="838787"/>
                </a:solidFill>
                <a:latin typeface="Arial"/>
                <a:cs typeface="Arial"/>
              </a:rPr>
              <a:t>of </a:t>
            </a:r>
            <a:r>
              <a:rPr sz="2800" spc="65" dirty="0">
                <a:solidFill>
                  <a:srgbClr val="838787"/>
                </a:solidFill>
                <a:latin typeface="Arial"/>
                <a:cs typeface="Arial"/>
              </a:rPr>
              <a:t>market </a:t>
            </a:r>
            <a:r>
              <a:rPr sz="2800" spc="85" dirty="0">
                <a:solidFill>
                  <a:srgbClr val="838787"/>
                </a:solidFill>
                <a:latin typeface="Arial"/>
                <a:cs typeface="Arial"/>
              </a:rPr>
              <a:t>price </a:t>
            </a:r>
            <a:r>
              <a:rPr sz="2800" spc="120" dirty="0">
                <a:solidFill>
                  <a:srgbClr val="838787"/>
                </a:solidFill>
                <a:latin typeface="Arial"/>
                <a:cs typeface="Arial"/>
              </a:rPr>
              <a:t>of </a:t>
            </a:r>
            <a:r>
              <a:rPr sz="2800" spc="35" dirty="0">
                <a:solidFill>
                  <a:srgbClr val="838787"/>
                </a:solidFill>
                <a:latin typeface="Arial"/>
                <a:cs typeface="Arial"/>
              </a:rPr>
              <a:t>stuff  </a:t>
            </a:r>
            <a:r>
              <a:rPr sz="2800" spc="65" dirty="0">
                <a:solidFill>
                  <a:srgbClr val="838787"/>
                </a:solidFill>
                <a:latin typeface="Arial"/>
                <a:cs typeface="Arial"/>
              </a:rPr>
              <a:t>like </a:t>
            </a:r>
            <a:r>
              <a:rPr sz="2800" spc="60" dirty="0">
                <a:solidFill>
                  <a:srgbClr val="838787"/>
                </a:solidFill>
                <a:latin typeface="Arial"/>
                <a:cs typeface="Arial"/>
              </a:rPr>
              <a:t>vegetables </a:t>
            </a:r>
            <a:r>
              <a:rPr sz="2800" spc="-50" dirty="0">
                <a:solidFill>
                  <a:srgbClr val="838787"/>
                </a:solidFill>
                <a:latin typeface="Arial"/>
                <a:cs typeface="Arial"/>
              </a:rPr>
              <a:t>, </a:t>
            </a:r>
            <a:r>
              <a:rPr sz="2800" spc="-5" dirty="0">
                <a:solidFill>
                  <a:srgbClr val="838787"/>
                </a:solidFill>
                <a:latin typeface="Arial"/>
                <a:cs typeface="Arial"/>
              </a:rPr>
              <a:t>cereals</a:t>
            </a:r>
            <a:r>
              <a:rPr sz="2800" spc="-484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838787"/>
                </a:solidFill>
                <a:latin typeface="Arial"/>
                <a:cs typeface="Arial"/>
              </a:rPr>
              <a:t>etc</a:t>
            </a:r>
            <a:endParaRPr sz="2800" dirty="0">
              <a:latin typeface="Arial"/>
              <a:cs typeface="Arial"/>
            </a:endParaRPr>
          </a:p>
          <a:p>
            <a:pPr marL="457200" marR="476250" indent="-444500">
              <a:lnSpc>
                <a:spcPct val="111600"/>
              </a:lnSpc>
              <a:spcBef>
                <a:spcPts val="2480"/>
              </a:spcBef>
              <a:tabLst>
                <a:tab pos="456565" algn="l"/>
              </a:tabLst>
            </a:pPr>
            <a:r>
              <a:rPr sz="4425" spc="112" baseline="-3766" dirty="0">
                <a:solidFill>
                  <a:srgbClr val="34A5DA"/>
                </a:solidFill>
                <a:latin typeface="DejaVu Sans"/>
                <a:cs typeface="DejaVu Sans"/>
              </a:rPr>
              <a:t>▸	</a:t>
            </a:r>
            <a:r>
              <a:rPr sz="2800" spc="95" dirty="0">
                <a:solidFill>
                  <a:srgbClr val="838787"/>
                </a:solidFill>
                <a:latin typeface="Arial"/>
                <a:cs typeface="Arial"/>
              </a:rPr>
              <a:t>Bridge</a:t>
            </a:r>
            <a:r>
              <a:rPr sz="2800" spc="-9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838787"/>
                </a:solidFill>
                <a:latin typeface="Arial"/>
                <a:cs typeface="Arial"/>
              </a:rPr>
              <a:t>the</a:t>
            </a:r>
            <a:r>
              <a:rPr sz="2800" spc="-9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800" spc="130" dirty="0">
                <a:solidFill>
                  <a:srgbClr val="838787"/>
                </a:solidFill>
                <a:latin typeface="Arial"/>
                <a:cs typeface="Arial"/>
              </a:rPr>
              <a:t>gap</a:t>
            </a:r>
            <a:r>
              <a:rPr sz="2800" spc="-8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838787"/>
                </a:solidFill>
                <a:latin typeface="Arial"/>
                <a:cs typeface="Arial"/>
              </a:rPr>
              <a:t>between</a:t>
            </a:r>
            <a:r>
              <a:rPr sz="2800" spc="-9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838787"/>
                </a:solidFill>
                <a:latin typeface="Arial"/>
                <a:cs typeface="Arial"/>
              </a:rPr>
              <a:t>Farmer  </a:t>
            </a:r>
            <a:r>
              <a:rPr sz="2800" spc="80" dirty="0">
                <a:solidFill>
                  <a:srgbClr val="838787"/>
                </a:solidFill>
                <a:latin typeface="Arial"/>
                <a:cs typeface="Arial"/>
              </a:rPr>
              <a:t>and</a:t>
            </a:r>
            <a:r>
              <a:rPr sz="2800" spc="-8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838787"/>
                </a:solidFill>
                <a:latin typeface="Arial"/>
                <a:cs typeface="Arial"/>
              </a:rPr>
              <a:t>government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23100" y="2870200"/>
            <a:ext cx="5981700" cy="401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6600" y="3581400"/>
            <a:ext cx="9245600" cy="2628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100"/>
              </a:spcBef>
            </a:pPr>
            <a:r>
              <a:rPr spc="-4980" dirty="0" smtClean="0"/>
              <a:t>T</a:t>
            </a:r>
            <a:r>
              <a:rPr lang="en-IN" spc="-4980" dirty="0" smtClean="0"/>
              <a:t>    	H	A	N	Q	</a:t>
            </a:r>
            <a:endParaRPr spc="-15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409700"/>
            <a:ext cx="74504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800" dirty="0" smtClean="0"/>
              <a:t>PROBLEM STATEMENT: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2781300"/>
            <a:ext cx="12058650" cy="2813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6200"/>
              </a:lnSpc>
              <a:spcBef>
                <a:spcPts val="1760"/>
              </a:spcBef>
            </a:pPr>
            <a:r>
              <a:rPr sz="2400" spc="80" dirty="0" smtClean="0">
                <a:solidFill>
                  <a:srgbClr val="DDE987"/>
                </a:solidFill>
                <a:latin typeface="Arial"/>
                <a:cs typeface="Arial"/>
              </a:rPr>
              <a:t>•</a:t>
            </a:r>
            <a:r>
              <a:rPr sz="2400" spc="80" dirty="0">
                <a:solidFill>
                  <a:srgbClr val="DDE987"/>
                </a:solidFill>
                <a:latin typeface="Arial"/>
                <a:cs typeface="Arial"/>
              </a:rPr>
              <a:t>The</a:t>
            </a:r>
            <a:r>
              <a:rPr sz="2400" spc="-70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DDE987"/>
                </a:solidFill>
                <a:latin typeface="Arial"/>
                <a:cs typeface="Arial"/>
              </a:rPr>
              <a:t>lack</a:t>
            </a:r>
            <a:r>
              <a:rPr sz="2400" spc="-65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DDE987"/>
                </a:solidFill>
                <a:latin typeface="Arial"/>
                <a:cs typeface="Arial"/>
              </a:rPr>
              <a:t>of</a:t>
            </a:r>
            <a:r>
              <a:rPr sz="2400" spc="-5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DDE987"/>
                </a:solidFill>
                <a:latin typeface="Arial"/>
                <a:cs typeface="Arial"/>
              </a:rPr>
              <a:t>smart</a:t>
            </a:r>
            <a:r>
              <a:rPr sz="2400" spc="-65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DDE987"/>
                </a:solidFill>
                <a:latin typeface="Arial"/>
                <a:cs typeface="Arial"/>
              </a:rPr>
              <a:t>farming</a:t>
            </a:r>
            <a:r>
              <a:rPr sz="2400" spc="-65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DDE987"/>
                </a:solidFill>
                <a:latin typeface="Arial"/>
                <a:cs typeface="Arial"/>
              </a:rPr>
              <a:t>knowledge(such</a:t>
            </a:r>
            <a:r>
              <a:rPr sz="2400" spc="-65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DDE987"/>
                </a:solidFill>
                <a:latin typeface="Arial"/>
                <a:cs typeface="Arial"/>
              </a:rPr>
              <a:t>as</a:t>
            </a:r>
            <a:r>
              <a:rPr sz="2400" spc="-65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DDE987"/>
                </a:solidFill>
                <a:latin typeface="Arial"/>
                <a:cs typeface="Arial"/>
              </a:rPr>
              <a:t>amount</a:t>
            </a:r>
            <a:r>
              <a:rPr sz="2400" spc="-65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DDE987"/>
                </a:solidFill>
                <a:latin typeface="Arial"/>
                <a:cs typeface="Arial"/>
              </a:rPr>
              <a:t>of</a:t>
            </a:r>
            <a:r>
              <a:rPr sz="2400" spc="-5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DDE987"/>
                </a:solidFill>
                <a:latin typeface="Arial"/>
                <a:cs typeface="Arial"/>
              </a:rPr>
              <a:t>fertiliser</a:t>
            </a:r>
            <a:r>
              <a:rPr sz="2400" spc="-65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DDE987"/>
                </a:solidFill>
                <a:latin typeface="Arial"/>
                <a:cs typeface="Arial"/>
              </a:rPr>
              <a:t>to</a:t>
            </a:r>
            <a:r>
              <a:rPr sz="2400" spc="-65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DDE987"/>
                </a:solidFill>
                <a:latin typeface="Arial"/>
                <a:cs typeface="Arial"/>
              </a:rPr>
              <a:t>be</a:t>
            </a:r>
            <a:r>
              <a:rPr sz="2400" spc="-65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DDE987"/>
                </a:solidFill>
                <a:latin typeface="Arial"/>
                <a:cs typeface="Arial"/>
              </a:rPr>
              <a:t>used</a:t>
            </a:r>
            <a:r>
              <a:rPr sz="2400" spc="-65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DDE987"/>
                </a:solidFill>
                <a:latin typeface="Arial"/>
                <a:cs typeface="Arial"/>
              </a:rPr>
              <a:t>,</a:t>
            </a:r>
            <a:r>
              <a:rPr sz="2400" spc="-140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DDE987"/>
                </a:solidFill>
                <a:latin typeface="Arial"/>
                <a:cs typeface="Arial"/>
              </a:rPr>
              <a:t>type</a:t>
            </a:r>
            <a:r>
              <a:rPr sz="2400" spc="-65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DDE987"/>
                </a:solidFill>
                <a:latin typeface="Arial"/>
                <a:cs typeface="Arial"/>
              </a:rPr>
              <a:t>of  </a:t>
            </a:r>
            <a:r>
              <a:rPr sz="2400" spc="80" dirty="0">
                <a:solidFill>
                  <a:srgbClr val="DDE987"/>
                </a:solidFill>
                <a:latin typeface="Arial"/>
                <a:cs typeface="Arial"/>
              </a:rPr>
              <a:t>crop</a:t>
            </a:r>
            <a:r>
              <a:rPr sz="2400" spc="-65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DDE987"/>
                </a:solidFill>
                <a:latin typeface="Arial"/>
                <a:cs typeface="Arial"/>
              </a:rPr>
              <a:t>to</a:t>
            </a:r>
            <a:r>
              <a:rPr sz="2400" spc="-65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DDE987"/>
                </a:solidFill>
                <a:latin typeface="Arial"/>
                <a:cs typeface="Arial"/>
              </a:rPr>
              <a:t>be</a:t>
            </a:r>
            <a:r>
              <a:rPr sz="2400" spc="-65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DDE987"/>
                </a:solidFill>
                <a:latin typeface="Arial"/>
                <a:cs typeface="Arial"/>
              </a:rPr>
              <a:t>sown</a:t>
            </a:r>
            <a:r>
              <a:rPr sz="2400" spc="-65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DDE987"/>
                </a:solidFill>
                <a:latin typeface="Arial"/>
                <a:cs typeface="Arial"/>
              </a:rPr>
              <a:t>after</a:t>
            </a:r>
            <a:r>
              <a:rPr sz="2400" spc="-65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DDE987"/>
                </a:solidFill>
                <a:latin typeface="Arial"/>
                <a:cs typeface="Arial"/>
              </a:rPr>
              <a:t>the</a:t>
            </a:r>
            <a:r>
              <a:rPr sz="2400" spc="-60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DDE987"/>
                </a:solidFill>
                <a:latin typeface="Arial"/>
                <a:cs typeface="Arial"/>
              </a:rPr>
              <a:t>nutrient</a:t>
            </a:r>
            <a:r>
              <a:rPr sz="2400" spc="-65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DDE987"/>
                </a:solidFill>
                <a:latin typeface="Arial"/>
                <a:cs typeface="Arial"/>
              </a:rPr>
              <a:t>content</a:t>
            </a:r>
            <a:r>
              <a:rPr sz="2400" spc="-65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DDE987"/>
                </a:solidFill>
                <a:latin typeface="Arial"/>
                <a:cs typeface="Arial"/>
              </a:rPr>
              <a:t>and</a:t>
            </a:r>
            <a:r>
              <a:rPr sz="2400" spc="-65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DDE987"/>
                </a:solidFill>
                <a:latin typeface="Arial"/>
                <a:cs typeface="Arial"/>
              </a:rPr>
              <a:t>texture</a:t>
            </a:r>
            <a:r>
              <a:rPr sz="2400" spc="-65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DDE987"/>
                </a:solidFill>
                <a:latin typeface="Arial"/>
                <a:cs typeface="Arial"/>
              </a:rPr>
              <a:t>of</a:t>
            </a:r>
            <a:r>
              <a:rPr sz="2400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DDE987"/>
                </a:solidFill>
                <a:latin typeface="Arial"/>
                <a:cs typeface="Arial"/>
              </a:rPr>
              <a:t>soil</a:t>
            </a:r>
            <a:r>
              <a:rPr sz="2400" spc="-65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DDE987"/>
                </a:solidFill>
                <a:latin typeface="Arial"/>
                <a:cs typeface="Arial"/>
              </a:rPr>
              <a:t>changes</a:t>
            </a:r>
            <a:r>
              <a:rPr sz="2400" spc="-65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DDE987"/>
                </a:solidFill>
                <a:latin typeface="Arial"/>
                <a:cs typeface="Arial"/>
              </a:rPr>
              <a:t>)</a:t>
            </a:r>
            <a:r>
              <a:rPr sz="2400" spc="-65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DDE987"/>
                </a:solidFill>
                <a:latin typeface="Arial"/>
                <a:cs typeface="Arial"/>
              </a:rPr>
              <a:t>among</a:t>
            </a:r>
            <a:r>
              <a:rPr sz="2400" spc="-65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DDE987"/>
                </a:solidFill>
                <a:latin typeface="Arial"/>
                <a:cs typeface="Arial"/>
              </a:rPr>
              <a:t>farmers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12700" marR="76200">
              <a:lnSpc>
                <a:spcPct val="114599"/>
              </a:lnSpc>
            </a:pPr>
            <a:r>
              <a:rPr sz="2400" spc="85" dirty="0">
                <a:solidFill>
                  <a:srgbClr val="DDE987"/>
                </a:solidFill>
                <a:latin typeface="Arial"/>
                <a:cs typeface="Arial"/>
              </a:rPr>
              <a:t>•Involvement</a:t>
            </a:r>
            <a:r>
              <a:rPr sz="2400" spc="-70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DDE987"/>
                </a:solidFill>
                <a:latin typeface="Arial"/>
                <a:cs typeface="Arial"/>
              </a:rPr>
              <a:t>of</a:t>
            </a:r>
            <a:r>
              <a:rPr sz="2400" spc="-10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DDE987"/>
                </a:solidFill>
                <a:latin typeface="Arial"/>
                <a:cs typeface="Arial"/>
              </a:rPr>
              <a:t>lots</a:t>
            </a:r>
            <a:r>
              <a:rPr sz="2400" spc="-65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DDE987"/>
                </a:solidFill>
                <a:latin typeface="Arial"/>
                <a:cs typeface="Arial"/>
              </a:rPr>
              <a:t>of</a:t>
            </a:r>
            <a:r>
              <a:rPr sz="2400" spc="-10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DDE987"/>
                </a:solidFill>
                <a:latin typeface="Arial"/>
                <a:cs typeface="Arial"/>
              </a:rPr>
              <a:t>middlemen</a:t>
            </a:r>
            <a:r>
              <a:rPr sz="2400" spc="-65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DDE987"/>
                </a:solidFill>
                <a:latin typeface="Arial"/>
                <a:cs typeface="Arial"/>
              </a:rPr>
              <a:t>and</a:t>
            </a:r>
            <a:r>
              <a:rPr sz="2400" spc="-70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DDE987"/>
                </a:solidFill>
                <a:latin typeface="Arial"/>
                <a:cs typeface="Arial"/>
              </a:rPr>
              <a:t>corruption</a:t>
            </a:r>
            <a:r>
              <a:rPr sz="2400" spc="-65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DDE987"/>
                </a:solidFill>
                <a:latin typeface="Arial"/>
                <a:cs typeface="Arial"/>
              </a:rPr>
              <a:t>that</a:t>
            </a:r>
            <a:r>
              <a:rPr sz="2400" spc="-70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DDE987"/>
                </a:solidFill>
                <a:latin typeface="Arial"/>
                <a:cs typeface="Arial"/>
              </a:rPr>
              <a:t>arises</a:t>
            </a:r>
            <a:r>
              <a:rPr sz="2400" spc="-65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DDE987"/>
                </a:solidFill>
                <a:latin typeface="Arial"/>
                <a:cs typeface="Arial"/>
              </a:rPr>
              <a:t>while</a:t>
            </a:r>
            <a:r>
              <a:rPr sz="2400" spc="-70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DDE987"/>
                </a:solidFill>
                <a:latin typeface="Arial"/>
                <a:cs typeface="Arial"/>
              </a:rPr>
              <a:t>selling</a:t>
            </a:r>
            <a:r>
              <a:rPr sz="2400" spc="-65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DDE987"/>
                </a:solidFill>
                <a:latin typeface="Arial"/>
                <a:cs typeface="Arial"/>
              </a:rPr>
              <a:t>the</a:t>
            </a:r>
            <a:r>
              <a:rPr sz="2400" spc="-70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DDE987"/>
                </a:solidFill>
                <a:latin typeface="Arial"/>
                <a:cs typeface="Arial"/>
              </a:rPr>
              <a:t>yield</a:t>
            </a:r>
            <a:r>
              <a:rPr sz="2400" spc="-65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DDE987"/>
                </a:solidFill>
                <a:latin typeface="Arial"/>
                <a:cs typeface="Arial"/>
              </a:rPr>
              <a:t>•Less</a:t>
            </a:r>
            <a:r>
              <a:rPr sz="2400" spc="-70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DDE987"/>
                </a:solidFill>
                <a:latin typeface="Arial"/>
                <a:cs typeface="Arial"/>
              </a:rPr>
              <a:t>awareness</a:t>
            </a:r>
            <a:r>
              <a:rPr sz="2400" spc="-65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DDE987"/>
                </a:solidFill>
                <a:latin typeface="Arial"/>
                <a:cs typeface="Arial"/>
              </a:rPr>
              <a:t>with</a:t>
            </a:r>
            <a:r>
              <a:rPr sz="2400" spc="-70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DDE987"/>
                </a:solidFill>
                <a:latin typeface="Arial"/>
                <a:cs typeface="Arial"/>
              </a:rPr>
              <a:t>respect</a:t>
            </a:r>
            <a:r>
              <a:rPr sz="2400" spc="-65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DDE987"/>
                </a:solidFill>
                <a:latin typeface="Arial"/>
                <a:cs typeface="Arial"/>
              </a:rPr>
              <a:t>to</a:t>
            </a:r>
            <a:r>
              <a:rPr sz="2400" spc="-70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DDE987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DDE987"/>
                </a:solidFill>
                <a:latin typeface="Arial"/>
                <a:cs typeface="Arial"/>
              </a:rPr>
              <a:t>various</a:t>
            </a:r>
            <a:r>
              <a:rPr sz="2400" spc="-65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DDE987"/>
                </a:solidFill>
                <a:latin typeface="Arial"/>
                <a:cs typeface="Arial"/>
              </a:rPr>
              <a:t>beneficiary</a:t>
            </a:r>
            <a:r>
              <a:rPr sz="2400" spc="-70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DDE987"/>
                </a:solidFill>
                <a:latin typeface="Arial"/>
                <a:cs typeface="Arial"/>
              </a:rPr>
              <a:t>scheme</a:t>
            </a:r>
            <a:r>
              <a:rPr sz="2400" spc="-65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DDE987"/>
                </a:solidFill>
                <a:latin typeface="Arial"/>
                <a:cs typeface="Arial"/>
              </a:rPr>
              <a:t>existing</a:t>
            </a:r>
            <a:r>
              <a:rPr sz="2400" spc="-70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DDE987"/>
                </a:solidFill>
                <a:latin typeface="Arial"/>
                <a:cs typeface="Arial"/>
              </a:rPr>
              <a:t>for</a:t>
            </a:r>
            <a:r>
              <a:rPr sz="2400" spc="-65" dirty="0">
                <a:solidFill>
                  <a:srgbClr val="DDE987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DDE987"/>
                </a:solidFill>
                <a:latin typeface="Arial"/>
                <a:cs typeface="Arial"/>
              </a:rPr>
              <a:t>farmers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409700"/>
            <a:ext cx="65151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800" dirty="0" smtClean="0"/>
              <a:t>THEMES COVERED: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2780792"/>
            <a:ext cx="11883390" cy="4986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95" dirty="0">
                <a:solidFill>
                  <a:srgbClr val="838787"/>
                </a:solidFill>
                <a:latin typeface="Arial"/>
                <a:cs typeface="Arial"/>
              </a:rPr>
              <a:t>Our</a:t>
            </a:r>
            <a:r>
              <a:rPr sz="2300" spc="-7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65" dirty="0">
                <a:solidFill>
                  <a:srgbClr val="838787"/>
                </a:solidFill>
                <a:latin typeface="Arial"/>
                <a:cs typeface="Arial"/>
              </a:rPr>
              <a:t>solution</a:t>
            </a:r>
            <a:r>
              <a:rPr sz="2300" spc="-6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30" dirty="0">
                <a:solidFill>
                  <a:srgbClr val="838787"/>
                </a:solidFill>
                <a:latin typeface="Arial"/>
                <a:cs typeface="Arial"/>
              </a:rPr>
              <a:t>comes</a:t>
            </a:r>
            <a:r>
              <a:rPr sz="2300" spc="-6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80" dirty="0">
                <a:solidFill>
                  <a:srgbClr val="838787"/>
                </a:solidFill>
                <a:latin typeface="Arial"/>
                <a:cs typeface="Arial"/>
              </a:rPr>
              <a:t>under</a:t>
            </a:r>
            <a:r>
              <a:rPr sz="2300" spc="-6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838787"/>
                </a:solidFill>
                <a:latin typeface="Arial"/>
                <a:cs typeface="Arial"/>
              </a:rPr>
              <a:t>the</a:t>
            </a:r>
            <a:r>
              <a:rPr sz="2300" spc="-6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105" dirty="0">
                <a:solidFill>
                  <a:srgbClr val="838787"/>
                </a:solidFill>
                <a:latin typeface="Arial"/>
                <a:cs typeface="Arial"/>
              </a:rPr>
              <a:t>following</a:t>
            </a:r>
            <a:r>
              <a:rPr sz="2300" spc="-6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40" dirty="0">
                <a:solidFill>
                  <a:srgbClr val="838787"/>
                </a:solidFill>
                <a:latin typeface="Arial"/>
                <a:cs typeface="Arial"/>
              </a:rPr>
              <a:t>themes</a:t>
            </a:r>
            <a:r>
              <a:rPr sz="2300" spc="-6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838787"/>
                </a:solidFill>
                <a:latin typeface="Arial"/>
                <a:cs typeface="Arial"/>
              </a:rPr>
              <a:t>:</a:t>
            </a:r>
            <a:endParaRPr sz="2300">
              <a:latin typeface="Arial"/>
              <a:cs typeface="Arial"/>
            </a:endParaRPr>
          </a:p>
          <a:p>
            <a:pPr marL="12700" marR="5080">
              <a:lnSpc>
                <a:spcPct val="112300"/>
              </a:lnSpc>
              <a:spcBef>
                <a:spcPts val="1705"/>
              </a:spcBef>
              <a:buChar char="•"/>
              <a:tabLst>
                <a:tab pos="232410" algn="l"/>
              </a:tabLst>
            </a:pPr>
            <a:r>
              <a:rPr sz="2300" spc="35" dirty="0">
                <a:solidFill>
                  <a:srgbClr val="838787"/>
                </a:solidFill>
                <a:latin typeface="Arial"/>
                <a:cs typeface="Arial"/>
              </a:rPr>
              <a:t>Governance</a:t>
            </a:r>
            <a:r>
              <a:rPr sz="2300" spc="-6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40" dirty="0">
                <a:solidFill>
                  <a:srgbClr val="838787"/>
                </a:solidFill>
                <a:latin typeface="Arial"/>
                <a:cs typeface="Arial"/>
              </a:rPr>
              <a:t>:Helps</a:t>
            </a:r>
            <a:r>
              <a:rPr sz="2300" spc="-5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80" dirty="0">
                <a:solidFill>
                  <a:srgbClr val="838787"/>
                </a:solidFill>
                <a:latin typeface="Arial"/>
                <a:cs typeface="Arial"/>
              </a:rPr>
              <a:t>government</a:t>
            </a:r>
            <a:r>
              <a:rPr sz="2300" spc="-5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120" dirty="0">
                <a:solidFill>
                  <a:srgbClr val="838787"/>
                </a:solidFill>
                <a:latin typeface="Arial"/>
                <a:cs typeface="Arial"/>
              </a:rPr>
              <a:t>to</a:t>
            </a:r>
            <a:r>
              <a:rPr sz="2300" spc="-6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838787"/>
                </a:solidFill>
                <a:latin typeface="Arial"/>
                <a:cs typeface="Arial"/>
              </a:rPr>
              <a:t>implement</a:t>
            </a:r>
            <a:r>
              <a:rPr sz="2300" spc="-5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838787"/>
                </a:solidFill>
                <a:latin typeface="Arial"/>
                <a:cs typeface="Arial"/>
              </a:rPr>
              <a:t>the</a:t>
            </a:r>
            <a:r>
              <a:rPr sz="2300" spc="-5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838787"/>
                </a:solidFill>
                <a:latin typeface="Arial"/>
                <a:cs typeface="Arial"/>
              </a:rPr>
              <a:t>schemes</a:t>
            </a:r>
            <a:r>
              <a:rPr sz="2300" spc="-5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838787"/>
                </a:solidFill>
                <a:latin typeface="Arial"/>
                <a:cs typeface="Arial"/>
              </a:rPr>
              <a:t>for</a:t>
            </a:r>
            <a:r>
              <a:rPr sz="2300" spc="-6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55" dirty="0">
                <a:solidFill>
                  <a:srgbClr val="838787"/>
                </a:solidFill>
                <a:latin typeface="Arial"/>
                <a:cs typeface="Arial"/>
              </a:rPr>
              <a:t>farmer</a:t>
            </a:r>
            <a:r>
              <a:rPr sz="2300" spc="-5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838787"/>
                </a:solidFill>
                <a:latin typeface="Arial"/>
                <a:cs typeface="Arial"/>
              </a:rPr>
              <a:t>in</a:t>
            </a:r>
            <a:r>
              <a:rPr sz="2300" spc="-5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-35" dirty="0">
                <a:solidFill>
                  <a:srgbClr val="838787"/>
                </a:solidFill>
                <a:latin typeface="Arial"/>
                <a:cs typeface="Arial"/>
              </a:rPr>
              <a:t>a</a:t>
            </a:r>
            <a:r>
              <a:rPr sz="2300" spc="-5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55" dirty="0">
                <a:solidFill>
                  <a:srgbClr val="838787"/>
                </a:solidFill>
                <a:latin typeface="Arial"/>
                <a:cs typeface="Arial"/>
              </a:rPr>
              <a:t>efficient</a:t>
            </a:r>
            <a:r>
              <a:rPr sz="2300" spc="-6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30" dirty="0">
                <a:solidFill>
                  <a:srgbClr val="838787"/>
                </a:solidFill>
                <a:latin typeface="Arial"/>
                <a:cs typeface="Arial"/>
              </a:rPr>
              <a:t>way  </a:t>
            </a:r>
            <a:r>
              <a:rPr sz="2300" spc="-80" dirty="0">
                <a:solidFill>
                  <a:srgbClr val="838787"/>
                </a:solidFill>
                <a:latin typeface="Arial"/>
                <a:cs typeface="Arial"/>
              </a:rPr>
              <a:t>as</a:t>
            </a:r>
            <a:r>
              <a:rPr sz="2300" spc="-7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100" dirty="0">
                <a:solidFill>
                  <a:srgbClr val="838787"/>
                </a:solidFill>
                <a:latin typeface="Arial"/>
                <a:cs typeface="Arial"/>
              </a:rPr>
              <a:t>it</a:t>
            </a:r>
            <a:r>
              <a:rPr sz="2300" spc="-6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10" dirty="0">
                <a:solidFill>
                  <a:srgbClr val="838787"/>
                </a:solidFill>
                <a:latin typeface="Arial"/>
                <a:cs typeface="Arial"/>
              </a:rPr>
              <a:t>emphasises</a:t>
            </a:r>
            <a:r>
              <a:rPr sz="2300" spc="-6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90" dirty="0">
                <a:solidFill>
                  <a:srgbClr val="838787"/>
                </a:solidFill>
                <a:latin typeface="Arial"/>
                <a:cs typeface="Arial"/>
              </a:rPr>
              <a:t>on</a:t>
            </a:r>
            <a:r>
              <a:rPr sz="2300" spc="-6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838787"/>
                </a:solidFill>
                <a:latin typeface="Arial"/>
                <a:cs typeface="Arial"/>
              </a:rPr>
              <a:t>the</a:t>
            </a:r>
            <a:r>
              <a:rPr sz="2300" spc="-6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838787"/>
                </a:solidFill>
                <a:latin typeface="Arial"/>
                <a:cs typeface="Arial"/>
              </a:rPr>
              <a:t>awareness</a:t>
            </a:r>
            <a:r>
              <a:rPr sz="2300" spc="-6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90" dirty="0">
                <a:solidFill>
                  <a:srgbClr val="838787"/>
                </a:solidFill>
                <a:latin typeface="Arial"/>
                <a:cs typeface="Arial"/>
              </a:rPr>
              <a:t>among</a:t>
            </a:r>
            <a:r>
              <a:rPr sz="2300" spc="-6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838787"/>
                </a:solidFill>
                <a:latin typeface="Arial"/>
                <a:cs typeface="Arial"/>
              </a:rPr>
              <a:t>the</a:t>
            </a:r>
            <a:r>
              <a:rPr sz="2300" spc="-6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30" dirty="0">
                <a:solidFill>
                  <a:srgbClr val="838787"/>
                </a:solidFill>
                <a:latin typeface="Arial"/>
                <a:cs typeface="Arial"/>
              </a:rPr>
              <a:t>farmers</a:t>
            </a:r>
            <a:endParaRPr sz="2300">
              <a:latin typeface="Arial"/>
              <a:cs typeface="Arial"/>
            </a:endParaRPr>
          </a:p>
          <a:p>
            <a:pPr marL="12700" marR="581025">
              <a:lnSpc>
                <a:spcPct val="112300"/>
              </a:lnSpc>
              <a:spcBef>
                <a:spcPts val="1800"/>
              </a:spcBef>
            </a:pPr>
            <a:r>
              <a:rPr sz="2300" spc="120" dirty="0">
                <a:solidFill>
                  <a:srgbClr val="838787"/>
                </a:solidFill>
                <a:latin typeface="Arial"/>
                <a:cs typeface="Arial"/>
              </a:rPr>
              <a:t>•Digital </a:t>
            </a:r>
            <a:r>
              <a:rPr sz="2300" spc="35" dirty="0">
                <a:solidFill>
                  <a:srgbClr val="838787"/>
                </a:solidFill>
                <a:latin typeface="Arial"/>
                <a:cs typeface="Arial"/>
              </a:rPr>
              <a:t>Inclusion </a:t>
            </a:r>
            <a:r>
              <a:rPr sz="2300" spc="80" dirty="0">
                <a:solidFill>
                  <a:srgbClr val="838787"/>
                </a:solidFill>
                <a:latin typeface="Arial"/>
                <a:cs typeface="Arial"/>
              </a:rPr>
              <a:t>:Digital </a:t>
            </a:r>
            <a:r>
              <a:rPr sz="2300" spc="45" dirty="0">
                <a:solidFill>
                  <a:srgbClr val="838787"/>
                </a:solidFill>
                <a:latin typeface="Arial"/>
                <a:cs typeface="Arial"/>
              </a:rPr>
              <a:t>inclusion </a:t>
            </a:r>
            <a:r>
              <a:rPr sz="2300" spc="-35" dirty="0">
                <a:solidFill>
                  <a:srgbClr val="838787"/>
                </a:solidFill>
                <a:latin typeface="Arial"/>
                <a:cs typeface="Arial"/>
              </a:rPr>
              <a:t>has </a:t>
            </a:r>
            <a:r>
              <a:rPr sz="2300" spc="55" dirty="0">
                <a:solidFill>
                  <a:srgbClr val="838787"/>
                </a:solidFill>
                <a:latin typeface="Arial"/>
                <a:cs typeface="Arial"/>
              </a:rPr>
              <a:t>three </a:t>
            </a:r>
            <a:r>
              <a:rPr sz="2300" spc="95" dirty="0">
                <a:solidFill>
                  <a:srgbClr val="838787"/>
                </a:solidFill>
                <a:latin typeface="Arial"/>
                <a:cs typeface="Arial"/>
              </a:rPr>
              <a:t>broad </a:t>
            </a:r>
            <a:r>
              <a:rPr sz="2300" spc="15" dirty="0">
                <a:solidFill>
                  <a:srgbClr val="838787"/>
                </a:solidFill>
                <a:latin typeface="Arial"/>
                <a:cs typeface="Arial"/>
              </a:rPr>
              <a:t>facets: </a:t>
            </a:r>
            <a:r>
              <a:rPr sz="2300" spc="-45" dirty="0">
                <a:solidFill>
                  <a:srgbClr val="838787"/>
                </a:solidFill>
                <a:latin typeface="Arial"/>
                <a:cs typeface="Arial"/>
              </a:rPr>
              <a:t>access, </a:t>
            </a:r>
            <a:r>
              <a:rPr sz="2300" spc="90" dirty="0">
                <a:solidFill>
                  <a:srgbClr val="838787"/>
                </a:solidFill>
                <a:latin typeface="Arial"/>
                <a:cs typeface="Arial"/>
              </a:rPr>
              <a:t>adoption, </a:t>
            </a:r>
            <a:r>
              <a:rPr sz="2300" spc="70" dirty="0">
                <a:solidFill>
                  <a:srgbClr val="838787"/>
                </a:solidFill>
                <a:latin typeface="Arial"/>
                <a:cs typeface="Arial"/>
              </a:rPr>
              <a:t>and  </a:t>
            </a:r>
            <a:r>
              <a:rPr sz="2300" spc="65" dirty="0">
                <a:solidFill>
                  <a:srgbClr val="838787"/>
                </a:solidFill>
                <a:latin typeface="Arial"/>
                <a:cs typeface="Arial"/>
              </a:rPr>
              <a:t>application.</a:t>
            </a:r>
            <a:r>
              <a:rPr sz="2300" spc="-18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838787"/>
                </a:solidFill>
                <a:latin typeface="Arial"/>
                <a:cs typeface="Arial"/>
              </a:rPr>
              <a:t>These</a:t>
            </a:r>
            <a:r>
              <a:rPr sz="2300" spc="-6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10" dirty="0">
                <a:solidFill>
                  <a:srgbClr val="838787"/>
                </a:solidFill>
                <a:latin typeface="Arial"/>
                <a:cs typeface="Arial"/>
              </a:rPr>
              <a:t>facets</a:t>
            </a:r>
            <a:r>
              <a:rPr sz="2300" spc="-6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45" dirty="0">
                <a:solidFill>
                  <a:srgbClr val="838787"/>
                </a:solidFill>
                <a:latin typeface="Arial"/>
                <a:cs typeface="Arial"/>
              </a:rPr>
              <a:t>show</a:t>
            </a:r>
            <a:r>
              <a:rPr sz="2300" spc="-5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838787"/>
                </a:solidFill>
                <a:latin typeface="Arial"/>
                <a:cs typeface="Arial"/>
              </a:rPr>
              <a:t>the</a:t>
            </a:r>
            <a:r>
              <a:rPr sz="2300" spc="-6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838787"/>
                </a:solidFill>
                <a:latin typeface="Arial"/>
                <a:cs typeface="Arial"/>
              </a:rPr>
              <a:t>ultimate</a:t>
            </a:r>
            <a:r>
              <a:rPr sz="2300" spc="-5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90" dirty="0">
                <a:solidFill>
                  <a:srgbClr val="838787"/>
                </a:solidFill>
                <a:latin typeface="Arial"/>
                <a:cs typeface="Arial"/>
              </a:rPr>
              <a:t>goal</a:t>
            </a:r>
            <a:r>
              <a:rPr sz="2300" spc="-6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100" dirty="0">
                <a:solidFill>
                  <a:srgbClr val="838787"/>
                </a:solidFill>
                <a:latin typeface="Arial"/>
                <a:cs typeface="Arial"/>
              </a:rPr>
              <a:t>of</a:t>
            </a:r>
            <a:r>
              <a:rPr sz="230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838787"/>
                </a:solidFill>
                <a:latin typeface="Arial"/>
                <a:cs typeface="Arial"/>
              </a:rPr>
              <a:t>creating</a:t>
            </a:r>
            <a:r>
              <a:rPr sz="2300" spc="-6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838787"/>
                </a:solidFill>
                <a:latin typeface="Arial"/>
                <a:cs typeface="Arial"/>
              </a:rPr>
              <a:t>digitally</a:t>
            </a:r>
            <a:r>
              <a:rPr sz="2300" spc="-6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30" dirty="0">
                <a:solidFill>
                  <a:srgbClr val="838787"/>
                </a:solidFill>
                <a:latin typeface="Arial"/>
                <a:cs typeface="Arial"/>
              </a:rPr>
              <a:t>inclusive</a:t>
            </a:r>
            <a:r>
              <a:rPr sz="2300" spc="-5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55" dirty="0">
                <a:solidFill>
                  <a:srgbClr val="838787"/>
                </a:solidFill>
                <a:latin typeface="Arial"/>
                <a:cs typeface="Arial"/>
              </a:rPr>
              <a:t>farmer  </a:t>
            </a:r>
            <a:r>
              <a:rPr sz="2300" spc="50" dirty="0">
                <a:solidFill>
                  <a:srgbClr val="838787"/>
                </a:solidFill>
                <a:latin typeface="Arial"/>
                <a:cs typeface="Arial"/>
              </a:rPr>
              <a:t>communities.</a:t>
            </a:r>
            <a:endParaRPr sz="2300">
              <a:latin typeface="Arial"/>
              <a:cs typeface="Arial"/>
            </a:endParaRPr>
          </a:p>
          <a:p>
            <a:pPr marL="12700" marR="1958975">
              <a:lnSpc>
                <a:spcPct val="177500"/>
              </a:lnSpc>
            </a:pPr>
            <a:r>
              <a:rPr sz="2300" spc="-5" dirty="0">
                <a:solidFill>
                  <a:srgbClr val="838787"/>
                </a:solidFill>
                <a:latin typeface="Arial"/>
                <a:cs typeface="Arial"/>
              </a:rPr>
              <a:t>1.Access:</a:t>
            </a:r>
            <a:r>
              <a:rPr sz="2300" spc="-10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838787"/>
                </a:solidFill>
                <a:latin typeface="Arial"/>
                <a:cs typeface="Arial"/>
              </a:rPr>
              <a:t>Availability,</a:t>
            </a:r>
            <a:r>
              <a:rPr sz="2300" spc="-12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55" dirty="0">
                <a:solidFill>
                  <a:srgbClr val="838787"/>
                </a:solidFill>
                <a:latin typeface="Arial"/>
                <a:cs typeface="Arial"/>
              </a:rPr>
              <a:t>affordability,</a:t>
            </a:r>
            <a:r>
              <a:rPr sz="2300" spc="-12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838787"/>
                </a:solidFill>
                <a:latin typeface="Arial"/>
                <a:cs typeface="Arial"/>
              </a:rPr>
              <a:t>design</a:t>
            </a:r>
            <a:r>
              <a:rPr sz="2300" spc="-5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838787"/>
                </a:solidFill>
                <a:latin typeface="Arial"/>
                <a:cs typeface="Arial"/>
              </a:rPr>
              <a:t>for</a:t>
            </a:r>
            <a:r>
              <a:rPr sz="2300" spc="-5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35" dirty="0">
                <a:solidFill>
                  <a:srgbClr val="838787"/>
                </a:solidFill>
                <a:latin typeface="Arial"/>
                <a:cs typeface="Arial"/>
              </a:rPr>
              <a:t>inclusion,</a:t>
            </a:r>
            <a:r>
              <a:rPr sz="2300" spc="-12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838787"/>
                </a:solidFill>
                <a:latin typeface="Arial"/>
                <a:cs typeface="Arial"/>
              </a:rPr>
              <a:t>and</a:t>
            </a:r>
            <a:r>
              <a:rPr sz="2300" spc="-5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95" dirty="0">
                <a:solidFill>
                  <a:srgbClr val="838787"/>
                </a:solidFill>
                <a:latin typeface="Arial"/>
                <a:cs typeface="Arial"/>
              </a:rPr>
              <a:t>public</a:t>
            </a:r>
            <a:r>
              <a:rPr sz="2300" spc="-5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-45" dirty="0">
                <a:solidFill>
                  <a:srgbClr val="838787"/>
                </a:solidFill>
                <a:latin typeface="Arial"/>
                <a:cs typeface="Arial"/>
              </a:rPr>
              <a:t>access.  </a:t>
            </a:r>
            <a:r>
              <a:rPr sz="2300" spc="95" dirty="0">
                <a:solidFill>
                  <a:srgbClr val="838787"/>
                </a:solidFill>
                <a:latin typeface="Arial"/>
                <a:cs typeface="Arial"/>
              </a:rPr>
              <a:t>2.Adoption:</a:t>
            </a:r>
            <a:r>
              <a:rPr sz="2300" spc="-6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838787"/>
                </a:solidFill>
                <a:latin typeface="Arial"/>
                <a:cs typeface="Arial"/>
              </a:rPr>
              <a:t>Relevance,</a:t>
            </a:r>
            <a:r>
              <a:rPr sz="2300" spc="-13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100" dirty="0">
                <a:solidFill>
                  <a:srgbClr val="838787"/>
                </a:solidFill>
                <a:latin typeface="Arial"/>
                <a:cs typeface="Arial"/>
              </a:rPr>
              <a:t>digital</a:t>
            </a:r>
            <a:r>
              <a:rPr sz="2300" spc="-6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20" dirty="0">
                <a:solidFill>
                  <a:srgbClr val="838787"/>
                </a:solidFill>
                <a:latin typeface="Arial"/>
                <a:cs typeface="Arial"/>
              </a:rPr>
              <a:t>literacy,</a:t>
            </a:r>
            <a:r>
              <a:rPr sz="2300" spc="-13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838787"/>
                </a:solidFill>
                <a:latin typeface="Arial"/>
                <a:cs typeface="Arial"/>
              </a:rPr>
              <a:t>and</a:t>
            </a:r>
            <a:r>
              <a:rPr sz="2300" spc="-6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40" dirty="0">
                <a:solidFill>
                  <a:srgbClr val="838787"/>
                </a:solidFill>
                <a:latin typeface="Arial"/>
                <a:cs typeface="Arial"/>
              </a:rPr>
              <a:t>consumer</a:t>
            </a:r>
            <a:r>
              <a:rPr sz="2300" spc="-6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838787"/>
                </a:solidFill>
                <a:latin typeface="Arial"/>
                <a:cs typeface="Arial"/>
              </a:rPr>
              <a:t>safety.</a:t>
            </a:r>
            <a:endParaRPr sz="2300">
              <a:latin typeface="Arial"/>
              <a:cs typeface="Arial"/>
            </a:endParaRPr>
          </a:p>
          <a:p>
            <a:pPr marL="469900" marR="716280" indent="-457200">
              <a:lnSpc>
                <a:spcPts val="2700"/>
              </a:lnSpc>
              <a:spcBef>
                <a:spcPts val="2180"/>
              </a:spcBef>
            </a:pPr>
            <a:r>
              <a:rPr sz="2300" spc="-5" dirty="0">
                <a:solidFill>
                  <a:srgbClr val="A6AAA9"/>
                </a:solidFill>
                <a:latin typeface="Times New Roman"/>
                <a:cs typeface="Times New Roman"/>
              </a:rPr>
              <a:t>3.Application: Economic </a:t>
            </a:r>
            <a:r>
              <a:rPr sz="2300" dirty="0">
                <a:solidFill>
                  <a:srgbClr val="A6AAA9"/>
                </a:solidFill>
                <a:latin typeface="Times New Roman"/>
                <a:cs typeface="Times New Roman"/>
              </a:rPr>
              <a:t>and workforce </a:t>
            </a:r>
            <a:r>
              <a:rPr sz="2300" spc="-5" dirty="0">
                <a:solidFill>
                  <a:srgbClr val="A6AAA9"/>
                </a:solidFill>
                <a:latin typeface="Times New Roman"/>
                <a:cs typeface="Times New Roman"/>
              </a:rPr>
              <a:t>development, education, health care, </a:t>
            </a:r>
            <a:r>
              <a:rPr sz="2300" dirty="0">
                <a:solidFill>
                  <a:srgbClr val="A6AAA9"/>
                </a:solidFill>
                <a:latin typeface="Times New Roman"/>
                <a:cs typeface="Times New Roman"/>
              </a:rPr>
              <a:t>public </a:t>
            </a:r>
            <a:r>
              <a:rPr sz="2300" spc="-5" dirty="0">
                <a:solidFill>
                  <a:srgbClr val="A6AAA9"/>
                </a:solidFill>
                <a:latin typeface="Times New Roman"/>
                <a:cs typeface="Times New Roman"/>
              </a:rPr>
              <a:t>safety </a:t>
            </a:r>
            <a:r>
              <a:rPr sz="2300" dirty="0">
                <a:solidFill>
                  <a:srgbClr val="A6AAA9"/>
                </a:solidFill>
                <a:latin typeface="Times New Roman"/>
                <a:cs typeface="Times New Roman"/>
              </a:rPr>
              <a:t>and  </a:t>
            </a:r>
            <a:r>
              <a:rPr sz="2300" spc="-10" dirty="0">
                <a:solidFill>
                  <a:srgbClr val="A6AAA9"/>
                </a:solidFill>
                <a:latin typeface="Times New Roman"/>
                <a:cs typeface="Times New Roman"/>
              </a:rPr>
              <a:t>emergency </a:t>
            </a:r>
            <a:r>
              <a:rPr sz="2300" spc="-5" dirty="0">
                <a:solidFill>
                  <a:srgbClr val="A6AAA9"/>
                </a:solidFill>
                <a:latin typeface="Times New Roman"/>
                <a:cs typeface="Times New Roman"/>
              </a:rPr>
              <a:t>services, civic engagement, </a:t>
            </a:r>
            <a:r>
              <a:rPr sz="2300" dirty="0">
                <a:solidFill>
                  <a:srgbClr val="A6AAA9"/>
                </a:solidFill>
                <a:latin typeface="Times New Roman"/>
                <a:cs typeface="Times New Roman"/>
              </a:rPr>
              <a:t>and </a:t>
            </a:r>
            <a:r>
              <a:rPr sz="2300" spc="-5" dirty="0">
                <a:solidFill>
                  <a:srgbClr val="A6AAA9"/>
                </a:solidFill>
                <a:latin typeface="Times New Roman"/>
                <a:cs typeface="Times New Roman"/>
              </a:rPr>
              <a:t>social</a:t>
            </a:r>
            <a:r>
              <a:rPr sz="2300" spc="35" dirty="0">
                <a:solidFill>
                  <a:srgbClr val="A6AAA9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A6AAA9"/>
                </a:solidFill>
                <a:latin typeface="Times New Roman"/>
                <a:cs typeface="Times New Roman"/>
              </a:rPr>
              <a:t>connections.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409700"/>
            <a:ext cx="32385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800" dirty="0" smtClean="0"/>
              <a:t>ABOUT: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2781300"/>
            <a:ext cx="6155055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0" dirty="0">
                <a:solidFill>
                  <a:srgbClr val="838787"/>
                </a:solidFill>
                <a:latin typeface="Arial"/>
                <a:cs typeface="Arial"/>
              </a:rPr>
              <a:t>To</a:t>
            </a:r>
            <a:r>
              <a:rPr sz="2800" spc="-8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838787"/>
                </a:solidFill>
                <a:latin typeface="Arial"/>
                <a:cs typeface="Arial"/>
              </a:rPr>
              <a:t>assist</a:t>
            </a:r>
            <a:r>
              <a:rPr sz="2800" spc="-8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838787"/>
                </a:solidFill>
                <a:latin typeface="Arial"/>
                <a:cs typeface="Arial"/>
              </a:rPr>
              <a:t>farmer</a:t>
            </a:r>
            <a:r>
              <a:rPr sz="2800" spc="-8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838787"/>
                </a:solidFill>
                <a:latin typeface="Arial"/>
                <a:cs typeface="Arial"/>
              </a:rPr>
              <a:t>on</a:t>
            </a:r>
            <a:r>
              <a:rPr sz="2800" spc="-8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838787"/>
                </a:solidFill>
                <a:latin typeface="Arial"/>
                <a:cs typeface="Arial"/>
              </a:rPr>
              <a:t>the</a:t>
            </a:r>
            <a:r>
              <a:rPr sz="2800" spc="-8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838787"/>
                </a:solidFill>
                <a:latin typeface="Arial"/>
                <a:cs typeface="Arial"/>
              </a:rPr>
              <a:t>part</a:t>
            </a:r>
            <a:r>
              <a:rPr sz="2800" spc="-8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838787"/>
                </a:solidFill>
                <a:latin typeface="Arial"/>
                <a:cs typeface="Arial"/>
              </a:rPr>
              <a:t>of</a:t>
            </a:r>
            <a:r>
              <a:rPr sz="2800" spc="-1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rgbClr val="838787"/>
                </a:solidFill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90"/>
              </a:spcBef>
              <a:tabLst>
                <a:tab pos="456565" algn="l"/>
              </a:tabLst>
            </a:pPr>
            <a:r>
              <a:rPr sz="4425" spc="112" baseline="-3766" dirty="0">
                <a:solidFill>
                  <a:srgbClr val="34A5DA"/>
                </a:solidFill>
                <a:latin typeface="DejaVu Sans"/>
                <a:cs typeface="DejaVu Sans"/>
              </a:rPr>
              <a:t>▸	</a:t>
            </a:r>
            <a:r>
              <a:rPr sz="2800" spc="5" dirty="0">
                <a:solidFill>
                  <a:srgbClr val="838787"/>
                </a:solidFill>
                <a:latin typeface="Arial"/>
                <a:cs typeface="Arial"/>
              </a:rPr>
              <a:t>Smart</a:t>
            </a:r>
            <a:r>
              <a:rPr sz="2800" spc="-8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838787"/>
                </a:solidFill>
                <a:latin typeface="Arial"/>
                <a:cs typeface="Arial"/>
              </a:rPr>
              <a:t>Farming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60"/>
              </a:spcBef>
              <a:tabLst>
                <a:tab pos="456565" algn="l"/>
              </a:tabLst>
            </a:pPr>
            <a:r>
              <a:rPr sz="4425" spc="112" baseline="-3766" dirty="0">
                <a:solidFill>
                  <a:srgbClr val="34A5DA"/>
                </a:solidFill>
                <a:latin typeface="DejaVu Sans"/>
                <a:cs typeface="DejaVu Sans"/>
              </a:rPr>
              <a:t>▸	</a:t>
            </a:r>
            <a:r>
              <a:rPr sz="2800" spc="75" dirty="0">
                <a:solidFill>
                  <a:srgbClr val="838787"/>
                </a:solidFill>
                <a:latin typeface="Arial"/>
                <a:cs typeface="Arial"/>
              </a:rPr>
              <a:t>Government </a:t>
            </a:r>
            <a:r>
              <a:rPr sz="2800" spc="-5" dirty="0">
                <a:solidFill>
                  <a:srgbClr val="838787"/>
                </a:solidFill>
                <a:latin typeface="Arial"/>
                <a:cs typeface="Arial"/>
              </a:rPr>
              <a:t>schemes </a:t>
            </a:r>
            <a:r>
              <a:rPr sz="2800" spc="120" dirty="0">
                <a:solidFill>
                  <a:srgbClr val="838787"/>
                </a:solidFill>
                <a:latin typeface="Arial"/>
                <a:cs typeface="Arial"/>
              </a:rPr>
              <a:t>of</a:t>
            </a:r>
            <a:r>
              <a:rPr sz="2800" spc="-254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838787"/>
                </a:solidFill>
                <a:latin typeface="Arial"/>
                <a:cs typeface="Arial"/>
              </a:rPr>
              <a:t>interest</a:t>
            </a:r>
            <a:endParaRPr sz="2800" dirty="0">
              <a:latin typeface="Arial"/>
              <a:cs typeface="Arial"/>
            </a:endParaRPr>
          </a:p>
          <a:p>
            <a:pPr marL="12700" marR="5080">
              <a:lnSpc>
                <a:spcPct val="113100"/>
              </a:lnSpc>
              <a:spcBef>
                <a:spcPts val="2770"/>
              </a:spcBef>
              <a:tabLst>
                <a:tab pos="1472565" algn="l"/>
              </a:tabLst>
            </a:pPr>
            <a:r>
              <a:rPr sz="2800" spc="30" dirty="0">
                <a:solidFill>
                  <a:srgbClr val="838787"/>
                </a:solidFill>
                <a:latin typeface="Arial"/>
                <a:cs typeface="Arial"/>
              </a:rPr>
              <a:t>We</a:t>
            </a:r>
            <a:r>
              <a:rPr sz="2800" spc="-8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800" spc="20" dirty="0">
                <a:solidFill>
                  <a:srgbClr val="838787"/>
                </a:solidFill>
                <a:latin typeface="Arial"/>
                <a:cs typeface="Arial"/>
              </a:rPr>
              <a:t>have</a:t>
            </a:r>
            <a:r>
              <a:rPr sz="2800" spc="-8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838787"/>
                </a:solidFill>
                <a:latin typeface="Arial"/>
                <a:cs typeface="Arial"/>
              </a:rPr>
              <a:t>developed</a:t>
            </a:r>
            <a:r>
              <a:rPr sz="2800" spc="-8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F4A80F"/>
                </a:solidFill>
                <a:latin typeface="Arial"/>
                <a:cs typeface="Arial"/>
              </a:rPr>
              <a:t>a</a:t>
            </a:r>
            <a:r>
              <a:rPr sz="2800" spc="-80" dirty="0">
                <a:solidFill>
                  <a:srgbClr val="F4A80F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F4A80F"/>
                </a:solidFill>
                <a:latin typeface="Arial"/>
                <a:cs typeface="Arial"/>
              </a:rPr>
              <a:t>website</a:t>
            </a:r>
            <a:r>
              <a:rPr sz="2800" spc="-80" dirty="0">
                <a:solidFill>
                  <a:srgbClr val="F4A80F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F4A80F"/>
                </a:solidFill>
                <a:latin typeface="Arial"/>
                <a:cs typeface="Arial"/>
              </a:rPr>
              <a:t>and</a:t>
            </a:r>
            <a:r>
              <a:rPr sz="2800" spc="-80" dirty="0">
                <a:solidFill>
                  <a:srgbClr val="F4A80F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F4A80F"/>
                </a:solidFill>
                <a:latin typeface="Arial"/>
                <a:cs typeface="Arial"/>
              </a:rPr>
              <a:t>an  </a:t>
            </a:r>
            <a:r>
              <a:rPr sz="2800" spc="105" dirty="0">
                <a:solidFill>
                  <a:srgbClr val="F4A80F"/>
                </a:solidFill>
                <a:latin typeface="Arial"/>
                <a:cs typeface="Arial"/>
              </a:rPr>
              <a:t>android	</a:t>
            </a:r>
            <a:r>
              <a:rPr sz="2800" spc="130" dirty="0">
                <a:solidFill>
                  <a:srgbClr val="F4A80F"/>
                </a:solidFill>
                <a:latin typeface="Arial"/>
                <a:cs typeface="Arial"/>
              </a:rPr>
              <a:t>app </a:t>
            </a:r>
            <a:r>
              <a:rPr sz="2800" spc="70" dirty="0">
                <a:solidFill>
                  <a:srgbClr val="838787"/>
                </a:solidFill>
                <a:latin typeface="Arial"/>
                <a:cs typeface="Arial"/>
              </a:rPr>
              <a:t>that </a:t>
            </a:r>
            <a:r>
              <a:rPr sz="2800" spc="95" dirty="0">
                <a:solidFill>
                  <a:srgbClr val="838787"/>
                </a:solidFill>
                <a:latin typeface="Arial"/>
                <a:cs typeface="Arial"/>
              </a:rPr>
              <a:t>highly </a:t>
            </a:r>
            <a:r>
              <a:rPr sz="2800" spc="65" dirty="0">
                <a:solidFill>
                  <a:srgbClr val="838787"/>
                </a:solidFill>
                <a:latin typeface="Arial"/>
                <a:cs typeface="Arial"/>
              </a:rPr>
              <a:t>farmer  </a:t>
            </a:r>
            <a:r>
              <a:rPr sz="2800" spc="90" dirty="0">
                <a:solidFill>
                  <a:srgbClr val="838787"/>
                </a:solidFill>
                <a:latin typeface="Arial"/>
                <a:cs typeface="Arial"/>
              </a:rPr>
              <a:t>friendly</a:t>
            </a:r>
            <a:r>
              <a:rPr sz="2800" spc="-8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838787"/>
                </a:solidFill>
                <a:latin typeface="Arial"/>
                <a:cs typeface="Arial"/>
              </a:rPr>
              <a:t>and</a:t>
            </a:r>
            <a:r>
              <a:rPr sz="2800" spc="-8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838787"/>
                </a:solidFill>
                <a:latin typeface="Arial"/>
                <a:cs typeface="Arial"/>
              </a:rPr>
              <a:t>clean</a:t>
            </a:r>
            <a:r>
              <a:rPr sz="2800" spc="-8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800" spc="30" dirty="0">
                <a:solidFill>
                  <a:srgbClr val="838787"/>
                </a:solidFill>
                <a:latin typeface="Arial"/>
                <a:cs typeface="Arial"/>
              </a:rPr>
              <a:t>i.e</a:t>
            </a:r>
            <a:r>
              <a:rPr sz="2800" spc="-8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838787"/>
                </a:solidFill>
                <a:latin typeface="Arial"/>
                <a:cs typeface="Arial"/>
              </a:rPr>
              <a:t>easy</a:t>
            </a:r>
            <a:r>
              <a:rPr sz="2800" spc="-8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800" spc="145" dirty="0">
                <a:solidFill>
                  <a:srgbClr val="838787"/>
                </a:solidFill>
                <a:latin typeface="Arial"/>
                <a:cs typeface="Arial"/>
              </a:rPr>
              <a:t>to</a:t>
            </a:r>
            <a:r>
              <a:rPr sz="2800" spc="-8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838787"/>
                </a:solidFill>
                <a:latin typeface="Arial"/>
                <a:cs typeface="Arial"/>
              </a:rPr>
              <a:t>use</a:t>
            </a:r>
            <a:r>
              <a:rPr sz="2800" spc="-80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rgbClr val="838787"/>
                </a:solidFill>
                <a:latin typeface="Arial"/>
                <a:cs typeface="Arial"/>
              </a:rPr>
              <a:t>with  </a:t>
            </a:r>
            <a:r>
              <a:rPr sz="2800" spc="90" dirty="0">
                <a:solidFill>
                  <a:srgbClr val="838787"/>
                </a:solidFill>
                <a:latin typeface="Arial"/>
                <a:cs typeface="Arial"/>
              </a:rPr>
              <a:t>minimal</a:t>
            </a:r>
            <a:r>
              <a:rPr sz="2800" spc="-85" dirty="0">
                <a:solidFill>
                  <a:srgbClr val="838787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838787"/>
                </a:solidFill>
                <a:latin typeface="Arial"/>
                <a:cs typeface="Arial"/>
              </a:rPr>
              <a:t>text.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42200" y="2387600"/>
            <a:ext cx="5562600" cy="609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993165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4">
                <a:moveTo>
                  <a:pt x="0" y="261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A6A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" y="2908300"/>
            <a:ext cx="4775200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11800" y="2819400"/>
            <a:ext cx="4521200" cy="513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4500" y="1123188"/>
            <a:ext cx="4457700" cy="1463862"/>
          </a:xfrm>
          <a:prstGeom prst="rect">
            <a:avLst/>
          </a:prstGeom>
        </p:spPr>
        <p:txBody>
          <a:bodyPr vert="horz" wrap="square" lIns="0" tIns="299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55"/>
              </a:spcBef>
            </a:pPr>
            <a:r>
              <a:rPr lang="en-IN" sz="4800" dirty="0" smtClean="0"/>
              <a:t>PRODUCT</a:t>
            </a:r>
            <a:endParaRPr sz="4800" dirty="0"/>
          </a:p>
          <a:p>
            <a:pPr marR="10795" algn="ctr">
              <a:lnSpc>
                <a:spcPct val="100000"/>
              </a:lnSpc>
              <a:spcBef>
                <a:spcPts val="940"/>
              </a:spcBef>
            </a:pPr>
            <a:r>
              <a:rPr sz="2000" b="0" spc="40" dirty="0">
                <a:solidFill>
                  <a:srgbClr val="F09220"/>
                </a:solidFill>
                <a:latin typeface="Arial"/>
                <a:cs typeface="Arial"/>
              </a:rPr>
              <a:t>Website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74800"/>
            <a:ext cx="13004800" cy="660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00200"/>
            <a:ext cx="13004800" cy="655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78000"/>
            <a:ext cx="13004800" cy="661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2242"/>
            <a:ext cx="13004800" cy="6369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264</Words>
  <Application>Microsoft Office PowerPoint</Application>
  <PresentationFormat>Custom</PresentationFormat>
  <Paragraphs>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DejaVu Sans</vt:lpstr>
      <vt:lpstr>Times New Roman</vt:lpstr>
      <vt:lpstr>Trebuchet MS</vt:lpstr>
      <vt:lpstr>Office Theme</vt:lpstr>
      <vt:lpstr>PowerPoint Presentation</vt:lpstr>
      <vt:lpstr>PROBLEM STATEMENT:</vt:lpstr>
      <vt:lpstr>THEMES COVERED:</vt:lpstr>
      <vt:lpstr>ABOUT:</vt:lpstr>
      <vt:lpstr>PRODUCT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Source</vt:lpstr>
      <vt:lpstr>ANDROID APP</vt:lpstr>
      <vt:lpstr>PowerPoint Presentation</vt:lpstr>
      <vt:lpstr>PowerPoint Presentation</vt:lpstr>
      <vt:lpstr>OPPORTUNITIES:</vt:lpstr>
      <vt:lpstr>S           O              C          I           A             L                               I            M                P            A           C           T</vt:lpstr>
      <vt:lpstr>T     H A N Q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hemanth kumar</cp:lastModifiedBy>
  <cp:revision>7</cp:revision>
  <dcterms:created xsi:type="dcterms:W3CDTF">2019-02-02T10:50:15Z</dcterms:created>
  <dcterms:modified xsi:type="dcterms:W3CDTF">2019-02-02T12:00:41Z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2019-02-02T00:00:00Z</vt:filetime>
  </property>
</Properties>
</file>