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1" r:id="rId5"/>
    <p:sldId id="260" r:id="rId6"/>
    <p:sldId id="262" r:id="rId7"/>
    <p:sldId id="264" r:id="rId8"/>
    <p:sldId id="259" r:id="rId9"/>
    <p:sldId id="265" r:id="rId10"/>
    <p:sldId id="266" r:id="rId11"/>
    <p:sldId id="267" r:id="rId12"/>
    <p:sldId id="268" r:id="rId13"/>
    <p:sldId id="269" r:id="rId14"/>
    <p:sldId id="263"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7" d="100"/>
          <a:sy n="87" d="100"/>
        </p:scale>
        <p:origin x="52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n-US"/>
              <a:t>Click to edit Master title style</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85755A45-12C3-4999-8838-0400C28422C1}" type="datetimeFigureOut">
              <a:rPr lang="en-IN" smtClean="0"/>
              <a:t>27-06-2021</a:t>
            </a:fld>
            <a:endParaRPr lang="en-IN"/>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endParaRPr lang="en-IN"/>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F0B0B04D-70EE-4074-81A5-89641E3D0067}" type="slidenum">
              <a:rPr lang="en-IN" smtClean="0"/>
              <a:t>‹#›</a:t>
            </a:fld>
            <a:endParaRPr lang="en-IN"/>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4598466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5755A45-12C3-4999-8838-0400C28422C1}" type="datetimeFigureOut">
              <a:rPr lang="en-IN" smtClean="0"/>
              <a:t>27-06-2021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0B0B04D-70EE-4074-81A5-89641E3D0067}" type="slidenum">
              <a:rPr lang="en-IN" smtClean="0"/>
              <a:t>‹#›</a:t>
            </a:fld>
            <a:endParaRPr lang="en-IN"/>
          </a:p>
        </p:txBody>
      </p:sp>
    </p:spTree>
    <p:extLst>
      <p:ext uri="{BB962C8B-B14F-4D97-AF65-F5344CB8AC3E}">
        <p14:creationId xmlns:p14="http://schemas.microsoft.com/office/powerpoint/2010/main" val="10231271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5755A45-12C3-4999-8838-0400C28422C1}" type="datetimeFigureOut">
              <a:rPr lang="en-IN" smtClean="0"/>
              <a:t>27-06-2021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0B0B04D-70EE-4074-81A5-89641E3D0067}" type="slidenum">
              <a:rPr lang="en-IN" smtClean="0"/>
              <a:t>‹#›</a:t>
            </a:fld>
            <a:endParaRPr lang="en-IN"/>
          </a:p>
        </p:txBody>
      </p:sp>
    </p:spTree>
    <p:extLst>
      <p:ext uri="{BB962C8B-B14F-4D97-AF65-F5344CB8AC3E}">
        <p14:creationId xmlns:p14="http://schemas.microsoft.com/office/powerpoint/2010/main" val="20285290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n-US"/>
              <a:t>Click to edit Master title style</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5755A45-12C3-4999-8838-0400C28422C1}" type="datetimeFigureOut">
              <a:rPr lang="en-IN" smtClean="0"/>
              <a:t>27-06-2021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0B0B04D-70EE-4074-81A5-89641E3D0067}" type="slidenum">
              <a:rPr lang="en-IN" smtClean="0"/>
              <a:t>‹#›</a:t>
            </a:fld>
            <a:endParaRPr lang="en-IN"/>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8123805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5755A45-12C3-4999-8838-0400C28422C1}" type="datetimeFigureOut">
              <a:rPr lang="en-IN" smtClean="0"/>
              <a:t>27-06-2021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0B0B04D-70EE-4074-81A5-89641E3D0067}" type="slidenum">
              <a:rPr lang="en-IN" smtClean="0"/>
              <a:t>‹#›</a:t>
            </a:fld>
            <a:endParaRPr lang="en-IN"/>
          </a:p>
        </p:txBody>
      </p:sp>
    </p:spTree>
    <p:extLst>
      <p:ext uri="{BB962C8B-B14F-4D97-AF65-F5344CB8AC3E}">
        <p14:creationId xmlns:p14="http://schemas.microsoft.com/office/powerpoint/2010/main" val="7762475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n-US"/>
              <a:t>Click to edit Master title style</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5755A45-12C3-4999-8838-0400C28422C1}" type="datetimeFigureOut">
              <a:rPr lang="en-IN" smtClean="0"/>
              <a:t>27-06-2021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0B0B04D-70EE-4074-81A5-89641E3D0067}" type="slidenum">
              <a:rPr lang="en-IN" smtClean="0"/>
              <a:t>‹#›</a:t>
            </a:fld>
            <a:endParaRPr lang="en-IN"/>
          </a:p>
        </p:txBody>
      </p:sp>
    </p:spTree>
    <p:extLst>
      <p:ext uri="{BB962C8B-B14F-4D97-AF65-F5344CB8AC3E}">
        <p14:creationId xmlns:p14="http://schemas.microsoft.com/office/powerpoint/2010/main" val="41028260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n-US"/>
              <a:t>Click to edit Master title style</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5755A45-12C3-4999-8838-0400C28422C1}" type="datetimeFigureOut">
              <a:rPr lang="en-IN" smtClean="0"/>
              <a:t>27-06-2021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0B0B04D-70EE-4074-81A5-89641E3D0067}" type="slidenum">
              <a:rPr lang="en-IN" smtClean="0"/>
              <a:t>‹#›</a:t>
            </a:fld>
            <a:endParaRPr lang="en-IN"/>
          </a:p>
        </p:txBody>
      </p:sp>
    </p:spTree>
    <p:extLst>
      <p:ext uri="{BB962C8B-B14F-4D97-AF65-F5344CB8AC3E}">
        <p14:creationId xmlns:p14="http://schemas.microsoft.com/office/powerpoint/2010/main" val="23315955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755A45-12C3-4999-8838-0400C28422C1}" type="datetimeFigureOut">
              <a:rPr lang="en-IN" smtClean="0"/>
              <a:t>27-06-2021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B0B04D-70EE-4074-81A5-89641E3D0067}" type="slidenum">
              <a:rPr lang="en-IN" smtClean="0"/>
              <a:t>‹#›</a:t>
            </a:fld>
            <a:endParaRPr lang="en-IN"/>
          </a:p>
        </p:txBody>
      </p:sp>
    </p:spTree>
    <p:extLst>
      <p:ext uri="{BB962C8B-B14F-4D97-AF65-F5344CB8AC3E}">
        <p14:creationId xmlns:p14="http://schemas.microsoft.com/office/powerpoint/2010/main" val="1767622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755A45-12C3-4999-8838-0400C28422C1}" type="datetimeFigureOut">
              <a:rPr lang="en-IN" smtClean="0"/>
              <a:t>27-06-2021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B0B04D-70EE-4074-81A5-89641E3D0067}" type="slidenum">
              <a:rPr lang="en-IN" smtClean="0"/>
              <a:t>‹#›</a:t>
            </a:fld>
            <a:endParaRPr lang="en-IN"/>
          </a:p>
        </p:txBody>
      </p:sp>
    </p:spTree>
    <p:extLst>
      <p:ext uri="{BB962C8B-B14F-4D97-AF65-F5344CB8AC3E}">
        <p14:creationId xmlns:p14="http://schemas.microsoft.com/office/powerpoint/2010/main" val="32558697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755A45-12C3-4999-8838-0400C28422C1}" type="datetimeFigureOut">
              <a:rPr lang="en-IN" smtClean="0"/>
              <a:t>27-06-2021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B0B04D-70EE-4074-81A5-89641E3D0067}" type="slidenum">
              <a:rPr lang="en-IN" smtClean="0"/>
              <a:t>‹#›</a:t>
            </a:fld>
            <a:endParaRPr lang="en-IN"/>
          </a:p>
        </p:txBody>
      </p:sp>
    </p:spTree>
    <p:extLst>
      <p:ext uri="{BB962C8B-B14F-4D97-AF65-F5344CB8AC3E}">
        <p14:creationId xmlns:p14="http://schemas.microsoft.com/office/powerpoint/2010/main" val="28555734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n-US"/>
              <a:t>Click to edit Master title style</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5755A45-12C3-4999-8838-0400C28422C1}" type="datetimeFigureOut">
              <a:rPr lang="en-IN" smtClean="0"/>
              <a:t>27-06-2021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B0B04D-70EE-4074-81A5-89641E3D0067}" type="slidenum">
              <a:rPr lang="en-IN" smtClean="0"/>
              <a:t>‹#›</a:t>
            </a:fld>
            <a:endParaRPr lang="en-IN"/>
          </a:p>
        </p:txBody>
      </p:sp>
    </p:spTree>
    <p:extLst>
      <p:ext uri="{BB962C8B-B14F-4D97-AF65-F5344CB8AC3E}">
        <p14:creationId xmlns:p14="http://schemas.microsoft.com/office/powerpoint/2010/main" val="18276302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5755A45-12C3-4999-8838-0400C28422C1}" type="datetimeFigureOut">
              <a:rPr lang="en-IN" smtClean="0"/>
              <a:t>27-06-2021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0B0B04D-70EE-4074-81A5-89641E3D0067}" type="slidenum">
              <a:rPr lang="en-IN" smtClean="0"/>
              <a:t>‹#›</a:t>
            </a:fld>
            <a:endParaRPr lang="en-IN"/>
          </a:p>
        </p:txBody>
      </p:sp>
    </p:spTree>
    <p:extLst>
      <p:ext uri="{BB962C8B-B14F-4D97-AF65-F5344CB8AC3E}">
        <p14:creationId xmlns:p14="http://schemas.microsoft.com/office/powerpoint/2010/main" val="3940415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685802" y="2861733"/>
            <a:ext cx="5088712" cy="251285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5993969" y="2861733"/>
            <a:ext cx="5088713" cy="251285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5755A45-12C3-4999-8838-0400C28422C1}" type="datetimeFigureOut">
              <a:rPr lang="en-IN" smtClean="0"/>
              <a:t>27-06-2021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0B0B04D-70EE-4074-81A5-89641E3D0067}" type="slidenum">
              <a:rPr lang="en-IN" smtClean="0"/>
              <a:t>‹#›</a:t>
            </a:fld>
            <a:endParaRPr lang="en-IN"/>
          </a:p>
        </p:txBody>
      </p:sp>
    </p:spTree>
    <p:extLst>
      <p:ext uri="{BB962C8B-B14F-4D97-AF65-F5344CB8AC3E}">
        <p14:creationId xmlns:p14="http://schemas.microsoft.com/office/powerpoint/2010/main" val="7664138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5755A45-12C3-4999-8838-0400C28422C1}" type="datetimeFigureOut">
              <a:rPr lang="en-IN" smtClean="0"/>
              <a:t>27-06-2021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0B0B04D-70EE-4074-81A5-89641E3D0067}" type="slidenum">
              <a:rPr lang="en-IN" smtClean="0"/>
              <a:t>‹#›</a:t>
            </a:fld>
            <a:endParaRPr lang="en-IN"/>
          </a:p>
        </p:txBody>
      </p:sp>
    </p:spTree>
    <p:extLst>
      <p:ext uri="{BB962C8B-B14F-4D97-AF65-F5344CB8AC3E}">
        <p14:creationId xmlns:p14="http://schemas.microsoft.com/office/powerpoint/2010/main" val="20007950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755A45-12C3-4999-8838-0400C28422C1}" type="datetimeFigureOut">
              <a:rPr lang="en-IN" smtClean="0"/>
              <a:t>27-06-2021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0B0B04D-70EE-4074-81A5-89641E3D0067}" type="slidenum">
              <a:rPr lang="en-IN" smtClean="0"/>
              <a:t>‹#›</a:t>
            </a:fld>
            <a:endParaRPr lang="en-IN"/>
          </a:p>
        </p:txBody>
      </p:sp>
    </p:spTree>
    <p:extLst>
      <p:ext uri="{BB962C8B-B14F-4D97-AF65-F5344CB8AC3E}">
        <p14:creationId xmlns:p14="http://schemas.microsoft.com/office/powerpoint/2010/main" val="37571612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n-US"/>
              <a:t>Click to edit Master title style</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5755A45-12C3-4999-8838-0400C28422C1}" type="datetimeFigureOut">
              <a:rPr lang="en-IN" smtClean="0"/>
              <a:t>27-06-2021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0B0B04D-70EE-4074-81A5-89641E3D0067}" type="slidenum">
              <a:rPr lang="en-IN" smtClean="0"/>
              <a:t>‹#›</a:t>
            </a:fld>
            <a:endParaRPr lang="en-IN"/>
          </a:p>
        </p:txBody>
      </p:sp>
    </p:spTree>
    <p:extLst>
      <p:ext uri="{BB962C8B-B14F-4D97-AF65-F5344CB8AC3E}">
        <p14:creationId xmlns:p14="http://schemas.microsoft.com/office/powerpoint/2010/main" val="14314795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5755A45-12C3-4999-8838-0400C28422C1}" type="datetimeFigureOut">
              <a:rPr lang="en-IN" smtClean="0"/>
              <a:t>27-06-2021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0B0B04D-70EE-4074-81A5-89641E3D0067}" type="slidenum">
              <a:rPr lang="en-IN" smtClean="0"/>
              <a:t>‹#›</a:t>
            </a:fld>
            <a:endParaRPr lang="en-IN"/>
          </a:p>
        </p:txBody>
      </p:sp>
    </p:spTree>
    <p:extLst>
      <p:ext uri="{BB962C8B-B14F-4D97-AF65-F5344CB8AC3E}">
        <p14:creationId xmlns:p14="http://schemas.microsoft.com/office/powerpoint/2010/main" val="4219289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fld id="{85755A45-12C3-4999-8838-0400C28422C1}" type="datetimeFigureOut">
              <a:rPr lang="en-IN" smtClean="0"/>
              <a:t>27-06-2021</a:t>
            </a:fld>
            <a:endParaRPr lang="en-IN"/>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endParaRPr lang="en-IN"/>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fld id="{F0B0B04D-70EE-4074-81A5-89641E3D0067}" type="slidenum">
              <a:rPr lang="en-IN" smtClean="0"/>
              <a:t>‹#›</a:t>
            </a:fld>
            <a:endParaRPr lang="en-IN"/>
          </a:p>
        </p:txBody>
      </p:sp>
    </p:spTree>
    <p:extLst>
      <p:ext uri="{BB962C8B-B14F-4D97-AF65-F5344CB8AC3E}">
        <p14:creationId xmlns:p14="http://schemas.microsoft.com/office/powerpoint/2010/main" val="309124219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javatpoint.com/opencv" TargetMode="External"/><Relationship Id="rId2" Type="http://schemas.openxmlformats.org/officeDocument/2006/relationships/hyperlink" Target="https://www.investopedia.com/terms/d/deep-learning.asp" TargetMode="External"/><Relationship Id="rId1" Type="http://schemas.openxmlformats.org/officeDocument/2006/relationships/slideLayout" Target="../slideLayouts/slideLayout2.xml"/><Relationship Id="rId5" Type="http://schemas.openxmlformats.org/officeDocument/2006/relationships/hyperlink" Target="https://www.tutorialspoint.com/keras/keras_introduction.htm" TargetMode="External"/><Relationship Id="rId4" Type="http://schemas.openxmlformats.org/officeDocument/2006/relationships/hyperlink" Target="https://www.tutorialspoint.com/tensorflow/index.htm"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DB7F5-D866-43BC-B26B-F57FE98208B6}"/>
              </a:ext>
            </a:extLst>
          </p:cNvPr>
          <p:cNvSpPr>
            <a:spLocks noGrp="1"/>
          </p:cNvSpPr>
          <p:nvPr>
            <p:ph type="ctrTitle"/>
          </p:nvPr>
        </p:nvSpPr>
        <p:spPr/>
        <p:txBody>
          <a:bodyPr>
            <a:normAutofit/>
          </a:bodyPr>
          <a:lstStyle/>
          <a:p>
            <a:r>
              <a:rPr lang="en-US" sz="7200" dirty="0">
                <a:effectLst>
                  <a:outerShdw blurRad="38100" dist="38100" dir="2700000" algn="tl">
                    <a:srgbClr val="000000">
                      <a:alpha val="43137"/>
                    </a:srgbClr>
                  </a:outerShdw>
                </a:effectLst>
              </a:rPr>
              <a:t>FACE MASK DETECTION USING DEEP LEARNING</a:t>
            </a:r>
            <a:endParaRPr lang="en-IN" sz="7200" dirty="0">
              <a:effectLst>
                <a:outerShdw blurRad="38100" dist="38100" dir="2700000" algn="tl">
                  <a:srgbClr val="000000">
                    <a:alpha val="43137"/>
                  </a:srgbClr>
                </a:outerShdw>
              </a:effectLst>
            </a:endParaRPr>
          </a:p>
        </p:txBody>
      </p:sp>
      <p:sp>
        <p:nvSpPr>
          <p:cNvPr id="3" name="Subtitle 2">
            <a:extLst>
              <a:ext uri="{FF2B5EF4-FFF2-40B4-BE49-F238E27FC236}">
                <a16:creationId xmlns:a16="http://schemas.microsoft.com/office/drawing/2014/main" id="{A9D71AAD-7B9E-4B73-A4E2-8AE34A4F4F56}"/>
              </a:ext>
            </a:extLst>
          </p:cNvPr>
          <p:cNvSpPr>
            <a:spLocks noGrp="1"/>
          </p:cNvSpPr>
          <p:nvPr>
            <p:ph type="subTitle" idx="1"/>
          </p:nvPr>
        </p:nvSpPr>
        <p:spPr>
          <a:xfrm rot="21420000">
            <a:off x="1001605" y="3399215"/>
            <a:ext cx="9755187" cy="1258997"/>
          </a:xfrm>
        </p:spPr>
        <p:txBody>
          <a:bodyPr/>
          <a:lstStyle/>
          <a:p>
            <a:r>
              <a:rPr lang="en-US" dirty="0">
                <a:solidFill>
                  <a:schemeClr val="tx1">
                    <a:lumMod val="65000"/>
                    <a:lumOff val="35000"/>
                  </a:schemeClr>
                </a:solidFill>
              </a:rPr>
              <a:t>By – Group 3</a:t>
            </a:r>
          </a:p>
          <a:p>
            <a:r>
              <a:rPr lang="en-US" dirty="0">
                <a:solidFill>
                  <a:schemeClr val="tx1">
                    <a:lumMod val="65000"/>
                    <a:lumOff val="35000"/>
                  </a:schemeClr>
                </a:solidFill>
              </a:rPr>
              <a:t>Guided By – Prof. P. P. </a:t>
            </a:r>
            <a:r>
              <a:rPr lang="en-US" dirty="0" err="1">
                <a:solidFill>
                  <a:schemeClr val="tx1">
                    <a:lumMod val="65000"/>
                    <a:lumOff val="35000"/>
                  </a:schemeClr>
                </a:solidFill>
              </a:rPr>
              <a:t>Katgaonkar</a:t>
            </a:r>
            <a:endParaRPr lang="en-IN" dirty="0">
              <a:solidFill>
                <a:schemeClr val="tx1">
                  <a:lumMod val="65000"/>
                  <a:lumOff val="35000"/>
                </a:schemeClr>
              </a:solidFill>
            </a:endParaRPr>
          </a:p>
        </p:txBody>
      </p:sp>
    </p:spTree>
    <p:extLst>
      <p:ext uri="{BB962C8B-B14F-4D97-AF65-F5344CB8AC3E}">
        <p14:creationId xmlns:p14="http://schemas.microsoft.com/office/powerpoint/2010/main" val="33280210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5912A29-FEF1-4082-A808-56416CFC5653}"/>
              </a:ext>
            </a:extLst>
          </p:cNvPr>
          <p:cNvSpPr/>
          <p:nvPr/>
        </p:nvSpPr>
        <p:spPr>
          <a:xfrm>
            <a:off x="369278" y="1248508"/>
            <a:ext cx="11104684" cy="4114800"/>
          </a:xfrm>
          <a:prstGeom prst="rect">
            <a:avLst/>
          </a:prstGeom>
          <a:gradFill>
            <a:gsLst>
              <a:gs pos="0">
                <a:schemeClr val="tx2">
                  <a:lumMod val="20000"/>
                  <a:lumOff val="80000"/>
                </a:schemeClr>
              </a:gs>
              <a:gs pos="74000">
                <a:schemeClr val="tx2">
                  <a:lumMod val="20000"/>
                  <a:lumOff val="80000"/>
                </a:schemeClr>
              </a:gs>
              <a:gs pos="83000">
                <a:schemeClr val="tx2">
                  <a:lumMod val="20000"/>
                  <a:lumOff val="80000"/>
                </a:schemeClr>
              </a:gs>
              <a:gs pos="100000">
                <a:schemeClr val="tx2">
                  <a:lumMod val="20000"/>
                  <a:lumOff val="80000"/>
                </a:schemeClr>
              </a:gs>
            </a:gsLst>
            <a:lin ang="5400000" scaled="1"/>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964BF383-8EA8-4298-9B90-00807BB0AA17}"/>
              </a:ext>
            </a:extLst>
          </p:cNvPr>
          <p:cNvSpPr>
            <a:spLocks noGrp="1"/>
          </p:cNvSpPr>
          <p:nvPr>
            <p:ph type="title"/>
          </p:nvPr>
        </p:nvSpPr>
        <p:spPr>
          <a:xfrm>
            <a:off x="685800" y="266701"/>
            <a:ext cx="10396882" cy="823545"/>
          </a:xfrm>
          <a:gradFill>
            <a:gsLst>
              <a:gs pos="0">
                <a:schemeClr val="tx2">
                  <a:lumMod val="20000"/>
                  <a:lumOff val="80000"/>
                </a:schemeClr>
              </a:gs>
              <a:gs pos="74000">
                <a:schemeClr val="tx2">
                  <a:lumMod val="20000"/>
                  <a:lumOff val="80000"/>
                </a:schemeClr>
              </a:gs>
              <a:gs pos="83000">
                <a:schemeClr val="tx2">
                  <a:lumMod val="20000"/>
                  <a:lumOff val="80000"/>
                </a:schemeClr>
              </a:gs>
              <a:gs pos="100000">
                <a:schemeClr val="tx2">
                  <a:lumMod val="20000"/>
                  <a:lumOff val="80000"/>
                </a:schemeClr>
              </a:gs>
            </a:gsLst>
            <a:lin ang="5400000" scaled="1"/>
          </a:gradFill>
          <a:ln w="19050">
            <a:solidFill>
              <a:schemeClr val="tx1"/>
            </a:solidFill>
          </a:ln>
        </p:spPr>
        <p:txBody>
          <a:bodyPr>
            <a:normAutofit/>
          </a:bodyPr>
          <a:lstStyle/>
          <a:p>
            <a:pPr algn="ctr"/>
            <a:r>
              <a:rPr lang="en-US" sz="4400" dirty="0"/>
              <a:t>RESULT</a:t>
            </a:r>
            <a:endParaRPr lang="en-IN" sz="4400" dirty="0"/>
          </a:p>
        </p:txBody>
      </p:sp>
      <p:pic>
        <p:nvPicPr>
          <p:cNvPr id="5" name="Content Placeholder 4">
            <a:extLst>
              <a:ext uri="{FF2B5EF4-FFF2-40B4-BE49-F238E27FC236}">
                <a16:creationId xmlns:a16="http://schemas.microsoft.com/office/drawing/2014/main" id="{DAC1E1EE-4193-40E6-82B8-FFB2FC84553C}"/>
              </a:ext>
            </a:extLst>
          </p:cNvPr>
          <p:cNvPicPr>
            <a:picLocks noGrp="1"/>
          </p:cNvPicPr>
          <p:nvPr>
            <p:ph sz="quarter" idx="13"/>
          </p:nvPr>
        </p:nvPicPr>
        <p:blipFill>
          <a:blip r:embed="rId2"/>
          <a:stretch>
            <a:fillRect/>
          </a:stretch>
        </p:blipFill>
        <p:spPr>
          <a:xfrm>
            <a:off x="1308315" y="1696915"/>
            <a:ext cx="4248423" cy="2409092"/>
          </a:xfrm>
          <a:prstGeom prst="rect">
            <a:avLst/>
          </a:prstGeom>
          <a:ln w="12700">
            <a:solidFill>
              <a:schemeClr val="tx1"/>
            </a:solidFill>
          </a:ln>
        </p:spPr>
      </p:pic>
      <p:sp>
        <p:nvSpPr>
          <p:cNvPr id="7" name="TextBox 6">
            <a:extLst>
              <a:ext uri="{FF2B5EF4-FFF2-40B4-BE49-F238E27FC236}">
                <a16:creationId xmlns:a16="http://schemas.microsoft.com/office/drawing/2014/main" id="{EA713140-446A-40CD-9C41-0CD638BB8EAA}"/>
              </a:ext>
            </a:extLst>
          </p:cNvPr>
          <p:cNvSpPr txBox="1"/>
          <p:nvPr/>
        </p:nvSpPr>
        <p:spPr>
          <a:xfrm>
            <a:off x="1308315" y="4264270"/>
            <a:ext cx="4248422" cy="353943"/>
          </a:xfrm>
          <a:prstGeom prst="rect">
            <a:avLst/>
          </a:prstGeom>
          <a:noFill/>
        </p:spPr>
        <p:txBody>
          <a:bodyPr wrap="square" rtlCol="0">
            <a:spAutoFit/>
          </a:bodyPr>
          <a:lstStyle/>
          <a:p>
            <a:pPr algn="ctr"/>
            <a:r>
              <a:rPr lang="en-IN" sz="1700" dirty="0">
                <a:latin typeface="Dosis" panose="02010703020202060003" pitchFamily="2" charset="0"/>
              </a:rPr>
              <a:t>Starting Interface</a:t>
            </a:r>
          </a:p>
        </p:txBody>
      </p:sp>
      <p:pic>
        <p:nvPicPr>
          <p:cNvPr id="10" name="Picture 9">
            <a:extLst>
              <a:ext uri="{FF2B5EF4-FFF2-40B4-BE49-F238E27FC236}">
                <a16:creationId xmlns:a16="http://schemas.microsoft.com/office/drawing/2014/main" id="{19972545-D2B3-4982-847D-301E466310E2}"/>
              </a:ext>
            </a:extLst>
          </p:cNvPr>
          <p:cNvPicPr/>
          <p:nvPr/>
        </p:nvPicPr>
        <p:blipFill rotWithShape="1">
          <a:blip r:embed="rId3"/>
          <a:srcRect l="1" r="298" b="598"/>
          <a:stretch/>
        </p:blipFill>
        <p:spPr bwMode="auto">
          <a:xfrm>
            <a:off x="7162802" y="1696916"/>
            <a:ext cx="2958781" cy="2409091"/>
          </a:xfrm>
          <a:prstGeom prst="rect">
            <a:avLst/>
          </a:prstGeom>
          <a:ln w="12700" cap="flat" cmpd="sng" algn="ctr">
            <a:solidFill>
              <a:sysClr val="windowText" lastClr="000000"/>
            </a:solidFill>
            <a:prstDash val="solid"/>
            <a:round/>
            <a:headEnd type="none" w="med" len="med"/>
            <a:tailEnd type="none" w="med" len="med"/>
            <a:extLst>
              <a:ext uri="{C807C97D-BFC1-408E-A445-0C87EB9F89A2}">
                <ask:lineSketchStyleProps xmlns="" xmlns:ask="http://schemas.microsoft.com/office/drawing/2018/sketchyshapes" sd="0">
                  <a:custGeom>
                    <a:avLst/>
                    <a:gdLst/>
                    <a:ahLst/>
                    <a:cxnLst/>
                    <a:rect l="0" t="0" r="0" b="0"/>
                    <a:pathLst/>
                  </a:custGeom>
                  <ask:type/>
                </ask:lineSketchStyleProps>
              </a:ext>
            </a:extLst>
          </a:ln>
          <a:extLst>
            <a:ext uri="{53640926-AAD7-44D8-BBD7-CCE9431645EC}">
              <a14:shadowObscured xmlns:a14="http://schemas.microsoft.com/office/drawing/2010/main"/>
            </a:ext>
          </a:extLst>
        </p:spPr>
      </p:pic>
      <p:sp>
        <p:nvSpPr>
          <p:cNvPr id="11" name="TextBox 10">
            <a:extLst>
              <a:ext uri="{FF2B5EF4-FFF2-40B4-BE49-F238E27FC236}">
                <a16:creationId xmlns:a16="http://schemas.microsoft.com/office/drawing/2014/main" id="{7B4F6E35-9707-4926-836E-FE06B383C847}"/>
              </a:ext>
            </a:extLst>
          </p:cNvPr>
          <p:cNvSpPr txBox="1"/>
          <p:nvPr/>
        </p:nvSpPr>
        <p:spPr>
          <a:xfrm>
            <a:off x="7162802" y="4264269"/>
            <a:ext cx="2958781" cy="353943"/>
          </a:xfrm>
          <a:prstGeom prst="rect">
            <a:avLst/>
          </a:prstGeom>
          <a:noFill/>
        </p:spPr>
        <p:txBody>
          <a:bodyPr wrap="square" rtlCol="0">
            <a:spAutoFit/>
          </a:bodyPr>
          <a:lstStyle/>
          <a:p>
            <a:pPr algn="ctr"/>
            <a:r>
              <a:rPr lang="en-IN" sz="1700" dirty="0">
                <a:latin typeface="Dosis" panose="02010703020202060003" pitchFamily="2" charset="0"/>
              </a:rPr>
              <a:t>Mask in proper way</a:t>
            </a:r>
          </a:p>
        </p:txBody>
      </p:sp>
    </p:spTree>
    <p:extLst>
      <p:ext uri="{BB962C8B-B14F-4D97-AF65-F5344CB8AC3E}">
        <p14:creationId xmlns:p14="http://schemas.microsoft.com/office/powerpoint/2010/main" val="30344108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5912A29-FEF1-4082-A808-56416CFC5653}"/>
              </a:ext>
            </a:extLst>
          </p:cNvPr>
          <p:cNvSpPr/>
          <p:nvPr/>
        </p:nvSpPr>
        <p:spPr>
          <a:xfrm>
            <a:off x="369278" y="1248508"/>
            <a:ext cx="11104684" cy="4114800"/>
          </a:xfrm>
          <a:prstGeom prst="rect">
            <a:avLst/>
          </a:prstGeom>
          <a:gradFill>
            <a:gsLst>
              <a:gs pos="0">
                <a:schemeClr val="tx2">
                  <a:lumMod val="20000"/>
                  <a:lumOff val="80000"/>
                </a:schemeClr>
              </a:gs>
              <a:gs pos="74000">
                <a:schemeClr val="tx2">
                  <a:lumMod val="20000"/>
                  <a:lumOff val="80000"/>
                </a:schemeClr>
              </a:gs>
              <a:gs pos="83000">
                <a:schemeClr val="tx2">
                  <a:lumMod val="20000"/>
                  <a:lumOff val="80000"/>
                </a:schemeClr>
              </a:gs>
              <a:gs pos="100000">
                <a:schemeClr val="tx2">
                  <a:lumMod val="20000"/>
                  <a:lumOff val="80000"/>
                </a:schemeClr>
              </a:gs>
            </a:gsLst>
            <a:lin ang="5400000" scaled="1"/>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964BF383-8EA8-4298-9B90-00807BB0AA17}"/>
              </a:ext>
            </a:extLst>
          </p:cNvPr>
          <p:cNvSpPr>
            <a:spLocks noGrp="1"/>
          </p:cNvSpPr>
          <p:nvPr>
            <p:ph type="title"/>
          </p:nvPr>
        </p:nvSpPr>
        <p:spPr>
          <a:xfrm>
            <a:off x="685800" y="266701"/>
            <a:ext cx="10396882" cy="823545"/>
          </a:xfrm>
          <a:gradFill>
            <a:gsLst>
              <a:gs pos="0">
                <a:schemeClr val="tx2">
                  <a:lumMod val="20000"/>
                  <a:lumOff val="80000"/>
                </a:schemeClr>
              </a:gs>
              <a:gs pos="74000">
                <a:schemeClr val="tx2">
                  <a:lumMod val="20000"/>
                  <a:lumOff val="80000"/>
                </a:schemeClr>
              </a:gs>
              <a:gs pos="83000">
                <a:schemeClr val="tx2">
                  <a:lumMod val="20000"/>
                  <a:lumOff val="80000"/>
                </a:schemeClr>
              </a:gs>
              <a:gs pos="100000">
                <a:schemeClr val="tx2">
                  <a:lumMod val="20000"/>
                  <a:lumOff val="80000"/>
                </a:schemeClr>
              </a:gs>
            </a:gsLst>
            <a:lin ang="5400000" scaled="1"/>
          </a:gradFill>
          <a:ln w="19050">
            <a:solidFill>
              <a:schemeClr val="tx1"/>
            </a:solidFill>
          </a:ln>
        </p:spPr>
        <p:txBody>
          <a:bodyPr>
            <a:normAutofit/>
          </a:bodyPr>
          <a:lstStyle/>
          <a:p>
            <a:pPr algn="ctr"/>
            <a:r>
              <a:rPr lang="en-US" sz="4400" dirty="0"/>
              <a:t>RESULT</a:t>
            </a:r>
            <a:endParaRPr lang="en-IN" sz="4400" dirty="0"/>
          </a:p>
        </p:txBody>
      </p:sp>
      <p:sp>
        <p:nvSpPr>
          <p:cNvPr id="7" name="TextBox 6">
            <a:extLst>
              <a:ext uri="{FF2B5EF4-FFF2-40B4-BE49-F238E27FC236}">
                <a16:creationId xmlns:a16="http://schemas.microsoft.com/office/drawing/2014/main" id="{EA713140-446A-40CD-9C41-0CD638BB8EAA}"/>
              </a:ext>
            </a:extLst>
          </p:cNvPr>
          <p:cNvSpPr txBox="1"/>
          <p:nvPr/>
        </p:nvSpPr>
        <p:spPr>
          <a:xfrm>
            <a:off x="810137" y="4264265"/>
            <a:ext cx="2958781" cy="353943"/>
          </a:xfrm>
          <a:prstGeom prst="rect">
            <a:avLst/>
          </a:prstGeom>
          <a:noFill/>
        </p:spPr>
        <p:txBody>
          <a:bodyPr wrap="square" rtlCol="0">
            <a:spAutoFit/>
          </a:bodyPr>
          <a:lstStyle/>
          <a:p>
            <a:pPr algn="ctr"/>
            <a:r>
              <a:rPr lang="en-IN" sz="1700" dirty="0">
                <a:latin typeface="Dosis" panose="02010703020202060003" pitchFamily="2" charset="0"/>
              </a:rPr>
              <a:t>Mask in improper way</a:t>
            </a:r>
          </a:p>
        </p:txBody>
      </p:sp>
      <p:sp>
        <p:nvSpPr>
          <p:cNvPr id="11" name="TextBox 10">
            <a:extLst>
              <a:ext uri="{FF2B5EF4-FFF2-40B4-BE49-F238E27FC236}">
                <a16:creationId xmlns:a16="http://schemas.microsoft.com/office/drawing/2014/main" id="{7B4F6E35-9707-4926-836E-FE06B383C847}"/>
              </a:ext>
            </a:extLst>
          </p:cNvPr>
          <p:cNvSpPr txBox="1"/>
          <p:nvPr/>
        </p:nvSpPr>
        <p:spPr>
          <a:xfrm>
            <a:off x="4442230" y="4264264"/>
            <a:ext cx="2958780" cy="353943"/>
          </a:xfrm>
          <a:prstGeom prst="rect">
            <a:avLst/>
          </a:prstGeom>
          <a:noFill/>
        </p:spPr>
        <p:txBody>
          <a:bodyPr wrap="square" rtlCol="0">
            <a:spAutoFit/>
          </a:bodyPr>
          <a:lstStyle/>
          <a:p>
            <a:pPr algn="ctr"/>
            <a:r>
              <a:rPr lang="en-IN" sz="1700" dirty="0">
                <a:latin typeface="Dosis" panose="02010703020202060003" pitchFamily="2" charset="0"/>
              </a:rPr>
              <a:t>Hand instead of mask</a:t>
            </a:r>
          </a:p>
        </p:txBody>
      </p:sp>
      <p:pic>
        <p:nvPicPr>
          <p:cNvPr id="13" name="Picture 12">
            <a:extLst>
              <a:ext uri="{FF2B5EF4-FFF2-40B4-BE49-F238E27FC236}">
                <a16:creationId xmlns:a16="http://schemas.microsoft.com/office/drawing/2014/main" id="{A6D3E77B-9D58-4A8A-BA0D-E8510351D4BC}"/>
              </a:ext>
            </a:extLst>
          </p:cNvPr>
          <p:cNvPicPr/>
          <p:nvPr/>
        </p:nvPicPr>
        <p:blipFill>
          <a:blip r:embed="rId2"/>
          <a:stretch>
            <a:fillRect/>
          </a:stretch>
        </p:blipFill>
        <p:spPr>
          <a:xfrm>
            <a:off x="810137" y="1696915"/>
            <a:ext cx="2958780" cy="2409091"/>
          </a:xfrm>
          <a:prstGeom prst="rect">
            <a:avLst/>
          </a:prstGeom>
          <a:ln w="12700">
            <a:solidFill>
              <a:schemeClr val="tx1"/>
            </a:solidFill>
          </a:ln>
        </p:spPr>
      </p:pic>
      <p:pic>
        <p:nvPicPr>
          <p:cNvPr id="14" name="Picture 13">
            <a:extLst>
              <a:ext uri="{FF2B5EF4-FFF2-40B4-BE49-F238E27FC236}">
                <a16:creationId xmlns:a16="http://schemas.microsoft.com/office/drawing/2014/main" id="{8C0B06E4-3020-479B-88BF-1F613F207C01}"/>
              </a:ext>
            </a:extLst>
          </p:cNvPr>
          <p:cNvPicPr/>
          <p:nvPr/>
        </p:nvPicPr>
        <p:blipFill>
          <a:blip r:embed="rId3"/>
          <a:stretch>
            <a:fillRect/>
          </a:stretch>
        </p:blipFill>
        <p:spPr>
          <a:xfrm>
            <a:off x="4442229" y="1696915"/>
            <a:ext cx="2958781" cy="2409088"/>
          </a:xfrm>
          <a:prstGeom prst="rect">
            <a:avLst/>
          </a:prstGeom>
          <a:ln w="12700">
            <a:solidFill>
              <a:schemeClr val="tx1"/>
            </a:solidFill>
          </a:ln>
        </p:spPr>
      </p:pic>
      <p:pic>
        <p:nvPicPr>
          <p:cNvPr id="15" name="Picture 14">
            <a:extLst>
              <a:ext uri="{FF2B5EF4-FFF2-40B4-BE49-F238E27FC236}">
                <a16:creationId xmlns:a16="http://schemas.microsoft.com/office/drawing/2014/main" id="{67FA92A8-3931-4AB0-B0BC-141738EA5211}"/>
              </a:ext>
            </a:extLst>
          </p:cNvPr>
          <p:cNvPicPr/>
          <p:nvPr/>
        </p:nvPicPr>
        <p:blipFill>
          <a:blip r:embed="rId4"/>
          <a:stretch>
            <a:fillRect/>
          </a:stretch>
        </p:blipFill>
        <p:spPr>
          <a:xfrm>
            <a:off x="8074322" y="1696915"/>
            <a:ext cx="2958780" cy="2409088"/>
          </a:xfrm>
          <a:prstGeom prst="rect">
            <a:avLst/>
          </a:prstGeom>
          <a:ln w="12700">
            <a:solidFill>
              <a:schemeClr val="tx1"/>
            </a:solidFill>
          </a:ln>
        </p:spPr>
      </p:pic>
      <p:sp>
        <p:nvSpPr>
          <p:cNvPr id="16" name="TextBox 15">
            <a:extLst>
              <a:ext uri="{FF2B5EF4-FFF2-40B4-BE49-F238E27FC236}">
                <a16:creationId xmlns:a16="http://schemas.microsoft.com/office/drawing/2014/main" id="{3F085CFA-5CEB-41F9-9975-4AAC1D201F47}"/>
              </a:ext>
            </a:extLst>
          </p:cNvPr>
          <p:cNvSpPr txBox="1"/>
          <p:nvPr/>
        </p:nvSpPr>
        <p:spPr>
          <a:xfrm>
            <a:off x="8074322" y="4264263"/>
            <a:ext cx="2958780" cy="353943"/>
          </a:xfrm>
          <a:prstGeom prst="rect">
            <a:avLst/>
          </a:prstGeom>
          <a:noFill/>
        </p:spPr>
        <p:txBody>
          <a:bodyPr wrap="square" rtlCol="0">
            <a:spAutoFit/>
          </a:bodyPr>
          <a:lstStyle/>
          <a:p>
            <a:pPr algn="ctr"/>
            <a:r>
              <a:rPr lang="en-IN" sz="1700" dirty="0">
                <a:latin typeface="Dosis" panose="02010703020202060003" pitchFamily="2" charset="0"/>
              </a:rPr>
              <a:t>Without mask</a:t>
            </a:r>
          </a:p>
        </p:txBody>
      </p:sp>
    </p:spTree>
    <p:extLst>
      <p:ext uri="{BB962C8B-B14F-4D97-AF65-F5344CB8AC3E}">
        <p14:creationId xmlns:p14="http://schemas.microsoft.com/office/powerpoint/2010/main" val="20652874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BF383-8EA8-4298-9B90-00807BB0AA17}"/>
              </a:ext>
            </a:extLst>
          </p:cNvPr>
          <p:cNvSpPr>
            <a:spLocks noGrp="1"/>
          </p:cNvSpPr>
          <p:nvPr>
            <p:ph type="title"/>
          </p:nvPr>
        </p:nvSpPr>
        <p:spPr>
          <a:xfrm>
            <a:off x="685800" y="266701"/>
            <a:ext cx="10396882" cy="823545"/>
          </a:xfrm>
          <a:gradFill>
            <a:gsLst>
              <a:gs pos="0">
                <a:schemeClr val="tx2">
                  <a:lumMod val="20000"/>
                  <a:lumOff val="80000"/>
                </a:schemeClr>
              </a:gs>
              <a:gs pos="74000">
                <a:schemeClr val="tx2">
                  <a:lumMod val="20000"/>
                  <a:lumOff val="80000"/>
                </a:schemeClr>
              </a:gs>
              <a:gs pos="83000">
                <a:schemeClr val="tx2">
                  <a:lumMod val="20000"/>
                  <a:lumOff val="80000"/>
                </a:schemeClr>
              </a:gs>
              <a:gs pos="100000">
                <a:schemeClr val="tx2">
                  <a:lumMod val="20000"/>
                  <a:lumOff val="80000"/>
                </a:schemeClr>
              </a:gs>
            </a:gsLst>
            <a:lin ang="5400000" scaled="1"/>
          </a:gradFill>
          <a:ln w="19050">
            <a:solidFill>
              <a:schemeClr val="tx1"/>
            </a:solidFill>
          </a:ln>
        </p:spPr>
        <p:txBody>
          <a:bodyPr>
            <a:normAutofit/>
          </a:bodyPr>
          <a:lstStyle/>
          <a:p>
            <a:pPr algn="ctr"/>
            <a:r>
              <a:rPr lang="en-US" sz="4400" dirty="0"/>
              <a:t>CONCLUSION</a:t>
            </a:r>
            <a:endParaRPr lang="en-IN" sz="4400" dirty="0"/>
          </a:p>
        </p:txBody>
      </p:sp>
      <p:sp>
        <p:nvSpPr>
          <p:cNvPr id="3" name="Content Placeholder 2">
            <a:extLst>
              <a:ext uri="{FF2B5EF4-FFF2-40B4-BE49-F238E27FC236}">
                <a16:creationId xmlns:a16="http://schemas.microsoft.com/office/drawing/2014/main" id="{2A7F05C2-D443-4D6F-9E8A-150540EDC703}"/>
              </a:ext>
            </a:extLst>
          </p:cNvPr>
          <p:cNvSpPr>
            <a:spLocks noGrp="1"/>
          </p:cNvSpPr>
          <p:nvPr>
            <p:ph sz="quarter" idx="13"/>
          </p:nvPr>
        </p:nvSpPr>
        <p:spPr>
          <a:xfrm>
            <a:off x="361950" y="1257300"/>
            <a:ext cx="11115675" cy="4117285"/>
          </a:xfrm>
          <a:gradFill>
            <a:gsLst>
              <a:gs pos="0">
                <a:schemeClr val="tx2">
                  <a:lumMod val="20000"/>
                  <a:lumOff val="80000"/>
                </a:schemeClr>
              </a:gs>
              <a:gs pos="74000">
                <a:schemeClr val="tx2">
                  <a:lumMod val="20000"/>
                  <a:lumOff val="80000"/>
                </a:schemeClr>
              </a:gs>
              <a:gs pos="83000">
                <a:schemeClr val="tx2">
                  <a:lumMod val="20000"/>
                  <a:lumOff val="80000"/>
                </a:schemeClr>
              </a:gs>
              <a:gs pos="100000">
                <a:schemeClr val="tx2">
                  <a:lumMod val="20000"/>
                  <a:lumOff val="80000"/>
                </a:schemeClr>
              </a:gs>
            </a:gsLst>
            <a:lin ang="5400000" scaled="1"/>
          </a:gradFill>
          <a:ln w="19050">
            <a:solidFill>
              <a:schemeClr val="tx1"/>
            </a:solidFill>
          </a:ln>
        </p:spPr>
        <p:txBody>
          <a:bodyPr>
            <a:normAutofit/>
          </a:bodyPr>
          <a:lstStyle/>
          <a:p>
            <a:pPr marL="0" indent="0" algn="just">
              <a:lnSpc>
                <a:spcPct val="150000"/>
              </a:lnSpc>
              <a:buNone/>
            </a:pPr>
            <a:r>
              <a:rPr lang="en-IN" sz="1700" cap="none" dirty="0">
                <a:latin typeface="Dosis" panose="02010703020202060003" pitchFamily="2" charset="0"/>
              </a:rPr>
              <a:t>	As we can see, the technology is increasing rapidly and so is the demand with the trends emerging day-by-day. Hence, we have made a Face Mask Detection System Using Deep Learning which can possibly contribute in the health care of the public in public areas in such situation of crisis like COVID-19. This system is built with the help of machine learning and its various libraries such as OpenCV, TensorFlow, Keras, etc. successfully. This system importantly consists of the library OpenCV which we can also called as the backbone of the system. This system is successfully tested with real-time video streams of various people and it can successfully provide the accurate result by extracting the individual images from the video streams.</a:t>
            </a:r>
          </a:p>
          <a:p>
            <a:pPr marL="0" indent="0" algn="just">
              <a:lnSpc>
                <a:spcPct val="150000"/>
              </a:lnSpc>
              <a:buNone/>
            </a:pPr>
            <a:endParaRPr lang="en-IN" sz="1700" cap="none" dirty="0">
              <a:latin typeface="Dosis" panose="02010703020202060003" pitchFamily="2" charset="0"/>
            </a:endParaRPr>
          </a:p>
        </p:txBody>
      </p:sp>
    </p:spTree>
    <p:extLst>
      <p:ext uri="{BB962C8B-B14F-4D97-AF65-F5344CB8AC3E}">
        <p14:creationId xmlns:p14="http://schemas.microsoft.com/office/powerpoint/2010/main" val="17087981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BF383-8EA8-4298-9B90-00807BB0AA17}"/>
              </a:ext>
            </a:extLst>
          </p:cNvPr>
          <p:cNvSpPr>
            <a:spLocks noGrp="1"/>
          </p:cNvSpPr>
          <p:nvPr>
            <p:ph type="title"/>
          </p:nvPr>
        </p:nvSpPr>
        <p:spPr>
          <a:xfrm>
            <a:off x="685800" y="266701"/>
            <a:ext cx="10396882" cy="823545"/>
          </a:xfrm>
          <a:gradFill>
            <a:gsLst>
              <a:gs pos="0">
                <a:schemeClr val="tx2">
                  <a:lumMod val="20000"/>
                  <a:lumOff val="80000"/>
                </a:schemeClr>
              </a:gs>
              <a:gs pos="74000">
                <a:schemeClr val="tx2">
                  <a:lumMod val="20000"/>
                  <a:lumOff val="80000"/>
                </a:schemeClr>
              </a:gs>
              <a:gs pos="83000">
                <a:schemeClr val="tx2">
                  <a:lumMod val="20000"/>
                  <a:lumOff val="80000"/>
                </a:schemeClr>
              </a:gs>
              <a:gs pos="100000">
                <a:schemeClr val="tx2">
                  <a:lumMod val="20000"/>
                  <a:lumOff val="80000"/>
                </a:schemeClr>
              </a:gs>
            </a:gsLst>
            <a:lin ang="5400000" scaled="1"/>
          </a:gradFill>
          <a:ln w="19050">
            <a:solidFill>
              <a:schemeClr val="tx1"/>
            </a:solidFill>
          </a:ln>
        </p:spPr>
        <p:txBody>
          <a:bodyPr>
            <a:normAutofit/>
          </a:bodyPr>
          <a:lstStyle/>
          <a:p>
            <a:pPr algn="ctr"/>
            <a:r>
              <a:rPr lang="en-US" sz="4400" dirty="0"/>
              <a:t>FUTURE SCOPE</a:t>
            </a:r>
            <a:endParaRPr lang="en-IN" sz="4400" dirty="0"/>
          </a:p>
        </p:txBody>
      </p:sp>
      <p:sp>
        <p:nvSpPr>
          <p:cNvPr id="3" name="Content Placeholder 2">
            <a:extLst>
              <a:ext uri="{FF2B5EF4-FFF2-40B4-BE49-F238E27FC236}">
                <a16:creationId xmlns:a16="http://schemas.microsoft.com/office/drawing/2014/main" id="{2A7F05C2-D443-4D6F-9E8A-150540EDC703}"/>
              </a:ext>
            </a:extLst>
          </p:cNvPr>
          <p:cNvSpPr>
            <a:spLocks noGrp="1"/>
          </p:cNvSpPr>
          <p:nvPr>
            <p:ph sz="quarter" idx="13"/>
          </p:nvPr>
        </p:nvSpPr>
        <p:spPr>
          <a:xfrm>
            <a:off x="361950" y="1257300"/>
            <a:ext cx="11115675" cy="4117285"/>
          </a:xfrm>
          <a:gradFill>
            <a:gsLst>
              <a:gs pos="0">
                <a:schemeClr val="tx2">
                  <a:lumMod val="20000"/>
                  <a:lumOff val="80000"/>
                </a:schemeClr>
              </a:gs>
              <a:gs pos="74000">
                <a:schemeClr val="tx2">
                  <a:lumMod val="20000"/>
                  <a:lumOff val="80000"/>
                </a:schemeClr>
              </a:gs>
              <a:gs pos="83000">
                <a:schemeClr val="tx2">
                  <a:lumMod val="20000"/>
                  <a:lumOff val="80000"/>
                </a:schemeClr>
              </a:gs>
              <a:gs pos="100000">
                <a:schemeClr val="tx2">
                  <a:lumMod val="20000"/>
                  <a:lumOff val="80000"/>
                </a:schemeClr>
              </a:gs>
            </a:gsLst>
            <a:lin ang="5400000" scaled="1"/>
          </a:gradFill>
          <a:ln w="19050">
            <a:solidFill>
              <a:schemeClr val="tx1"/>
            </a:solidFill>
          </a:ln>
        </p:spPr>
        <p:txBody>
          <a:bodyPr>
            <a:normAutofit/>
          </a:bodyPr>
          <a:lstStyle/>
          <a:p>
            <a:pPr marL="0" indent="0" algn="just">
              <a:buNone/>
            </a:pPr>
            <a:r>
              <a:rPr lang="en-IN" dirty="0"/>
              <a:t>	</a:t>
            </a:r>
            <a:r>
              <a:rPr lang="en-IN" sz="1700" cap="none" dirty="0">
                <a:latin typeface="Dosis" panose="02010703020202060003" pitchFamily="2" charset="0"/>
              </a:rPr>
              <a:t>In this work, a deep learning-based approach for detecting masks over faces in a public place to curtail community spread of coronavirus is presented. The proposed technique efficiently handles varying kinds of occlusions in the dense situation by making use of an ensemble of single and two stage detectors at the pre-processing level. Finally, the work opens interesting future directions for researchers. They can see who has not covered faces with masks through software, mobile app, device, or a website.</a:t>
            </a:r>
          </a:p>
          <a:p>
            <a:pPr marL="0" indent="0" algn="just">
              <a:buNone/>
            </a:pPr>
            <a:r>
              <a:rPr lang="en-IN" sz="1700" cap="none" dirty="0">
                <a:latin typeface="Dosis" panose="02010703020202060003" pitchFamily="2" charset="0"/>
              </a:rPr>
              <a:t>	Firstly, the proposed technique can be integrated into any high-resolution video surveillance devices and not limited to mask detection only. Secondly, the model can be trained and upgraded to mask datasets that include different images related to correctly/incorrectly wear mask and achieve the ultimate purpose of detecting facemask for cutting down the risk of contagious diseases. We can use this system in the high-crowded public places such as malls where, there are very high chances of disease spreading.</a:t>
            </a:r>
          </a:p>
        </p:txBody>
      </p:sp>
    </p:spTree>
    <p:extLst>
      <p:ext uri="{BB962C8B-B14F-4D97-AF65-F5344CB8AC3E}">
        <p14:creationId xmlns:p14="http://schemas.microsoft.com/office/powerpoint/2010/main" val="19430488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BF383-8EA8-4298-9B90-00807BB0AA17}"/>
              </a:ext>
            </a:extLst>
          </p:cNvPr>
          <p:cNvSpPr>
            <a:spLocks noGrp="1"/>
          </p:cNvSpPr>
          <p:nvPr>
            <p:ph type="title"/>
          </p:nvPr>
        </p:nvSpPr>
        <p:spPr>
          <a:xfrm>
            <a:off x="685800" y="266701"/>
            <a:ext cx="10396882" cy="823545"/>
          </a:xfrm>
          <a:gradFill>
            <a:gsLst>
              <a:gs pos="0">
                <a:schemeClr val="tx2">
                  <a:lumMod val="20000"/>
                  <a:lumOff val="80000"/>
                </a:schemeClr>
              </a:gs>
              <a:gs pos="74000">
                <a:schemeClr val="tx2">
                  <a:lumMod val="20000"/>
                  <a:lumOff val="80000"/>
                </a:schemeClr>
              </a:gs>
              <a:gs pos="83000">
                <a:schemeClr val="tx2">
                  <a:lumMod val="20000"/>
                  <a:lumOff val="80000"/>
                </a:schemeClr>
              </a:gs>
              <a:gs pos="100000">
                <a:schemeClr val="tx2">
                  <a:lumMod val="20000"/>
                  <a:lumOff val="80000"/>
                </a:schemeClr>
              </a:gs>
            </a:gsLst>
            <a:lin ang="5400000" scaled="1"/>
          </a:gradFill>
          <a:ln w="19050">
            <a:solidFill>
              <a:schemeClr val="tx1"/>
            </a:solidFill>
          </a:ln>
        </p:spPr>
        <p:txBody>
          <a:bodyPr>
            <a:normAutofit/>
          </a:bodyPr>
          <a:lstStyle/>
          <a:p>
            <a:pPr algn="ctr"/>
            <a:r>
              <a:rPr lang="en-US" sz="4400" dirty="0"/>
              <a:t>REFERENCES</a:t>
            </a:r>
            <a:endParaRPr lang="en-IN" sz="4400" dirty="0"/>
          </a:p>
        </p:txBody>
      </p:sp>
      <p:sp>
        <p:nvSpPr>
          <p:cNvPr id="3" name="Content Placeholder 2">
            <a:extLst>
              <a:ext uri="{FF2B5EF4-FFF2-40B4-BE49-F238E27FC236}">
                <a16:creationId xmlns:a16="http://schemas.microsoft.com/office/drawing/2014/main" id="{2A7F05C2-D443-4D6F-9E8A-150540EDC703}"/>
              </a:ext>
            </a:extLst>
          </p:cNvPr>
          <p:cNvSpPr>
            <a:spLocks noGrp="1"/>
          </p:cNvSpPr>
          <p:nvPr>
            <p:ph sz="quarter" idx="13"/>
          </p:nvPr>
        </p:nvSpPr>
        <p:spPr>
          <a:xfrm>
            <a:off x="361950" y="1257300"/>
            <a:ext cx="11115675" cy="4117285"/>
          </a:xfrm>
          <a:gradFill>
            <a:gsLst>
              <a:gs pos="0">
                <a:schemeClr val="tx2">
                  <a:lumMod val="20000"/>
                  <a:lumOff val="80000"/>
                </a:schemeClr>
              </a:gs>
              <a:gs pos="74000">
                <a:schemeClr val="tx2">
                  <a:lumMod val="20000"/>
                  <a:lumOff val="80000"/>
                </a:schemeClr>
              </a:gs>
              <a:gs pos="83000">
                <a:schemeClr val="tx2">
                  <a:lumMod val="20000"/>
                  <a:lumOff val="80000"/>
                </a:schemeClr>
              </a:gs>
              <a:gs pos="100000">
                <a:schemeClr val="tx2">
                  <a:lumMod val="20000"/>
                  <a:lumOff val="80000"/>
                </a:schemeClr>
              </a:gs>
            </a:gsLst>
            <a:lin ang="5400000" scaled="1"/>
          </a:gradFill>
          <a:ln w="19050">
            <a:solidFill>
              <a:schemeClr val="tx1"/>
            </a:solidFill>
          </a:ln>
        </p:spPr>
        <p:txBody>
          <a:bodyPr>
            <a:normAutofit/>
          </a:bodyPr>
          <a:lstStyle/>
          <a:p>
            <a:pPr marL="0" indent="0" algn="just">
              <a:lnSpc>
                <a:spcPct val="150000"/>
              </a:lnSpc>
              <a:buNone/>
            </a:pPr>
            <a:r>
              <a:rPr lang="en-IN" sz="1700" cap="none" dirty="0">
                <a:latin typeface="Dosis" panose="02010703020202060003" pitchFamily="2" charset="0"/>
              </a:rPr>
              <a:t>1. </a:t>
            </a:r>
            <a:r>
              <a:rPr lang="en-IN" sz="1700" cap="none" dirty="0">
                <a:solidFill>
                  <a:srgbClr val="0070C0"/>
                </a:solidFill>
                <a:latin typeface="Dosis" panose="02010703020202060003" pitchFamily="2" charset="0"/>
                <a:hlinkClick r:id="rId2">
                  <a:extLst>
                    <a:ext uri="{A12FA001-AC4F-418D-AE19-62706E023703}">
                      <ahyp:hlinkClr xmlns:ahyp="http://schemas.microsoft.com/office/drawing/2018/hyperlinkcolor" val="tx"/>
                    </a:ext>
                  </a:extLst>
                </a:hlinkClick>
              </a:rPr>
              <a:t>https://www.investopedia.com/terms/d/deep-learning.asp</a:t>
            </a:r>
            <a:endParaRPr lang="en-IN" sz="1700" cap="none" dirty="0">
              <a:solidFill>
                <a:srgbClr val="0070C0"/>
              </a:solidFill>
              <a:latin typeface="Dosis" panose="02010703020202060003" pitchFamily="2" charset="0"/>
            </a:endParaRPr>
          </a:p>
          <a:p>
            <a:pPr marL="0" indent="0" algn="just">
              <a:lnSpc>
                <a:spcPct val="150000"/>
              </a:lnSpc>
              <a:buNone/>
            </a:pPr>
            <a:r>
              <a:rPr lang="en-IN" sz="1700" cap="none" dirty="0">
                <a:latin typeface="Dosis" panose="02010703020202060003" pitchFamily="2" charset="0"/>
              </a:rPr>
              <a:t>2. </a:t>
            </a:r>
            <a:r>
              <a:rPr lang="en-IN" sz="1700" cap="none" dirty="0">
                <a:solidFill>
                  <a:srgbClr val="0070C0"/>
                </a:solidFill>
                <a:latin typeface="Dosis" panose="02010703020202060003" pitchFamily="2" charset="0"/>
                <a:hlinkClick r:id="rId3">
                  <a:extLst>
                    <a:ext uri="{A12FA001-AC4F-418D-AE19-62706E023703}">
                      <ahyp:hlinkClr xmlns:ahyp="http://schemas.microsoft.com/office/drawing/2018/hyperlinkcolor" val="tx"/>
                    </a:ext>
                  </a:extLst>
                </a:hlinkClick>
              </a:rPr>
              <a:t>https://www.javatpoint.com/opencv</a:t>
            </a:r>
            <a:endParaRPr lang="en-IN" sz="1700" cap="none" dirty="0">
              <a:solidFill>
                <a:srgbClr val="0070C0"/>
              </a:solidFill>
              <a:latin typeface="Dosis" panose="02010703020202060003" pitchFamily="2" charset="0"/>
            </a:endParaRPr>
          </a:p>
          <a:p>
            <a:pPr marL="0" indent="0" algn="just">
              <a:lnSpc>
                <a:spcPct val="150000"/>
              </a:lnSpc>
              <a:buNone/>
            </a:pPr>
            <a:r>
              <a:rPr lang="en-IN" sz="1700" cap="none" dirty="0">
                <a:latin typeface="Dosis" panose="02010703020202060003" pitchFamily="2" charset="0"/>
              </a:rPr>
              <a:t>3. </a:t>
            </a:r>
            <a:r>
              <a:rPr lang="en-IN" sz="1700" cap="none" dirty="0">
                <a:solidFill>
                  <a:srgbClr val="0070C0"/>
                </a:solidFill>
                <a:latin typeface="Dosis" panose="02010703020202060003" pitchFamily="2" charset="0"/>
                <a:hlinkClick r:id="rId4">
                  <a:extLst>
                    <a:ext uri="{A12FA001-AC4F-418D-AE19-62706E023703}">
                      <ahyp:hlinkClr xmlns:ahyp="http://schemas.microsoft.com/office/drawing/2018/hyperlinkcolor" val="tx"/>
                    </a:ext>
                  </a:extLst>
                </a:hlinkClick>
              </a:rPr>
              <a:t>https://www.tutorialspoint.com/tensorflow/index.htm</a:t>
            </a:r>
            <a:endParaRPr lang="en-IN" sz="1700" cap="none" dirty="0">
              <a:solidFill>
                <a:srgbClr val="0070C0"/>
              </a:solidFill>
              <a:latin typeface="Dosis" panose="02010703020202060003" pitchFamily="2" charset="0"/>
            </a:endParaRPr>
          </a:p>
          <a:p>
            <a:pPr marL="0" indent="0" algn="just">
              <a:lnSpc>
                <a:spcPct val="150000"/>
              </a:lnSpc>
              <a:buNone/>
            </a:pPr>
            <a:r>
              <a:rPr lang="en-IN" sz="1700" cap="none" dirty="0">
                <a:latin typeface="Dosis" panose="02010703020202060003" pitchFamily="2" charset="0"/>
              </a:rPr>
              <a:t>4. </a:t>
            </a:r>
            <a:r>
              <a:rPr lang="en-IN" sz="1700" cap="none" dirty="0">
                <a:solidFill>
                  <a:srgbClr val="0070C0"/>
                </a:solidFill>
                <a:latin typeface="Dosis" panose="02010703020202060003" pitchFamily="2" charset="0"/>
                <a:hlinkClick r:id="rId5">
                  <a:extLst>
                    <a:ext uri="{A12FA001-AC4F-418D-AE19-62706E023703}">
                      <ahyp:hlinkClr xmlns:ahyp="http://schemas.microsoft.com/office/drawing/2018/hyperlinkcolor" val="tx"/>
                    </a:ext>
                  </a:extLst>
                </a:hlinkClick>
              </a:rPr>
              <a:t>https://www.tutorialspoint.com/keras/keras_introduction.htm</a:t>
            </a:r>
            <a:endParaRPr lang="en-IN" sz="1700" cap="none" dirty="0">
              <a:solidFill>
                <a:srgbClr val="0070C0"/>
              </a:solidFill>
              <a:latin typeface="Dosis" panose="02010703020202060003" pitchFamily="2" charset="0"/>
            </a:endParaRPr>
          </a:p>
        </p:txBody>
      </p:sp>
    </p:spTree>
    <p:extLst>
      <p:ext uri="{BB962C8B-B14F-4D97-AF65-F5344CB8AC3E}">
        <p14:creationId xmlns:p14="http://schemas.microsoft.com/office/powerpoint/2010/main" val="93002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F505A-62E2-485D-AA7D-EC6B05F4EFEC}"/>
              </a:ext>
            </a:extLst>
          </p:cNvPr>
          <p:cNvSpPr>
            <a:spLocks noGrp="1"/>
          </p:cNvSpPr>
          <p:nvPr>
            <p:ph type="title"/>
          </p:nvPr>
        </p:nvSpPr>
        <p:spPr>
          <a:xfrm>
            <a:off x="290146" y="228600"/>
            <a:ext cx="11007969" cy="5108331"/>
          </a:xfrm>
          <a:gradFill>
            <a:gsLst>
              <a:gs pos="0">
                <a:schemeClr val="tx2">
                  <a:lumMod val="20000"/>
                  <a:lumOff val="80000"/>
                </a:schemeClr>
              </a:gs>
              <a:gs pos="74000">
                <a:schemeClr val="tx2">
                  <a:lumMod val="20000"/>
                  <a:lumOff val="80000"/>
                </a:schemeClr>
              </a:gs>
              <a:gs pos="83000">
                <a:schemeClr val="tx2">
                  <a:lumMod val="20000"/>
                  <a:lumOff val="80000"/>
                </a:schemeClr>
              </a:gs>
              <a:gs pos="100000">
                <a:schemeClr val="tx2">
                  <a:lumMod val="20000"/>
                  <a:lumOff val="80000"/>
                </a:schemeClr>
              </a:gs>
            </a:gsLst>
            <a:lin ang="5400000" scaled="1"/>
          </a:gradFill>
          <a:ln w="19050">
            <a:solidFill>
              <a:schemeClr val="tx1"/>
            </a:solidFill>
          </a:ln>
        </p:spPr>
        <p:txBody>
          <a:bodyPr>
            <a:normAutofit/>
          </a:bodyPr>
          <a:lstStyle/>
          <a:p>
            <a:pPr algn="ctr"/>
            <a:r>
              <a:rPr lang="en-IN" sz="4400" dirty="0"/>
              <a:t>ANY DOUBTS?</a:t>
            </a:r>
          </a:p>
        </p:txBody>
      </p:sp>
    </p:spTree>
    <p:extLst>
      <p:ext uri="{BB962C8B-B14F-4D97-AF65-F5344CB8AC3E}">
        <p14:creationId xmlns:p14="http://schemas.microsoft.com/office/powerpoint/2010/main" val="40682363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BF383-8EA8-4298-9B90-00807BB0AA17}"/>
              </a:ext>
            </a:extLst>
          </p:cNvPr>
          <p:cNvSpPr>
            <a:spLocks noGrp="1"/>
          </p:cNvSpPr>
          <p:nvPr>
            <p:ph type="title"/>
          </p:nvPr>
        </p:nvSpPr>
        <p:spPr>
          <a:xfrm>
            <a:off x="685800" y="266701"/>
            <a:ext cx="10396882" cy="823545"/>
          </a:xfrm>
          <a:gradFill>
            <a:gsLst>
              <a:gs pos="0">
                <a:schemeClr val="tx2">
                  <a:lumMod val="20000"/>
                  <a:lumOff val="80000"/>
                </a:schemeClr>
              </a:gs>
              <a:gs pos="74000">
                <a:schemeClr val="tx2">
                  <a:lumMod val="20000"/>
                  <a:lumOff val="80000"/>
                </a:schemeClr>
              </a:gs>
              <a:gs pos="83000">
                <a:schemeClr val="tx2">
                  <a:lumMod val="20000"/>
                  <a:lumOff val="80000"/>
                </a:schemeClr>
              </a:gs>
              <a:gs pos="100000">
                <a:schemeClr val="tx2">
                  <a:lumMod val="20000"/>
                  <a:lumOff val="80000"/>
                </a:schemeClr>
              </a:gs>
            </a:gsLst>
            <a:lin ang="5400000" scaled="1"/>
          </a:gradFill>
          <a:ln w="19050">
            <a:solidFill>
              <a:schemeClr val="tx1"/>
            </a:solidFill>
          </a:ln>
        </p:spPr>
        <p:txBody>
          <a:bodyPr>
            <a:normAutofit/>
          </a:bodyPr>
          <a:lstStyle/>
          <a:p>
            <a:pPr algn="ctr"/>
            <a:r>
              <a:rPr lang="en-US" sz="4400" dirty="0"/>
              <a:t>Agenda</a:t>
            </a:r>
            <a:endParaRPr lang="en-IN" sz="4400" dirty="0"/>
          </a:p>
        </p:txBody>
      </p:sp>
      <p:sp>
        <p:nvSpPr>
          <p:cNvPr id="3" name="Content Placeholder 2">
            <a:extLst>
              <a:ext uri="{FF2B5EF4-FFF2-40B4-BE49-F238E27FC236}">
                <a16:creationId xmlns:a16="http://schemas.microsoft.com/office/drawing/2014/main" id="{2A7F05C2-D443-4D6F-9E8A-150540EDC703}"/>
              </a:ext>
            </a:extLst>
          </p:cNvPr>
          <p:cNvSpPr>
            <a:spLocks noGrp="1"/>
          </p:cNvSpPr>
          <p:nvPr>
            <p:ph sz="quarter" idx="13"/>
          </p:nvPr>
        </p:nvSpPr>
        <p:spPr>
          <a:xfrm>
            <a:off x="326403" y="1635370"/>
            <a:ext cx="11115675" cy="3138854"/>
          </a:xfrm>
          <a:gradFill>
            <a:gsLst>
              <a:gs pos="0">
                <a:schemeClr val="tx2">
                  <a:lumMod val="20000"/>
                  <a:lumOff val="80000"/>
                </a:schemeClr>
              </a:gs>
              <a:gs pos="74000">
                <a:schemeClr val="tx2">
                  <a:lumMod val="20000"/>
                  <a:lumOff val="80000"/>
                </a:schemeClr>
              </a:gs>
              <a:gs pos="83000">
                <a:schemeClr val="tx2">
                  <a:lumMod val="20000"/>
                  <a:lumOff val="80000"/>
                </a:schemeClr>
              </a:gs>
              <a:gs pos="100000">
                <a:schemeClr val="tx2">
                  <a:lumMod val="20000"/>
                  <a:lumOff val="80000"/>
                </a:schemeClr>
              </a:gs>
            </a:gsLst>
            <a:lin ang="5400000" scaled="1"/>
          </a:gradFill>
          <a:ln w="19050">
            <a:solidFill>
              <a:schemeClr val="tx1"/>
            </a:solidFill>
          </a:ln>
        </p:spPr>
        <p:txBody>
          <a:bodyPr numCol="2">
            <a:normAutofit/>
          </a:bodyPr>
          <a:lstStyle/>
          <a:p>
            <a:pPr marL="0" indent="0">
              <a:buNone/>
            </a:pPr>
            <a:r>
              <a:rPr lang="en-US" cap="none" dirty="0">
                <a:latin typeface="Dosis" panose="02010703020202060003" pitchFamily="2" charset="0"/>
              </a:rPr>
              <a:t>1. Introduction</a:t>
            </a:r>
          </a:p>
          <a:p>
            <a:pPr marL="0" indent="0">
              <a:buNone/>
            </a:pPr>
            <a:r>
              <a:rPr lang="en-US" cap="none" dirty="0">
                <a:latin typeface="Dosis" panose="02010703020202060003" pitchFamily="2" charset="0"/>
              </a:rPr>
              <a:t>2. Deep Learning</a:t>
            </a:r>
          </a:p>
          <a:p>
            <a:pPr marL="0" indent="0">
              <a:buNone/>
            </a:pPr>
            <a:r>
              <a:rPr lang="en-IN" cap="none" dirty="0">
                <a:latin typeface="Dosis" panose="02010703020202060003" pitchFamily="2" charset="0"/>
              </a:rPr>
              <a:t>3. OpenCV</a:t>
            </a:r>
          </a:p>
          <a:p>
            <a:pPr marL="0" indent="0">
              <a:buNone/>
            </a:pPr>
            <a:r>
              <a:rPr lang="en-IN" cap="none" dirty="0">
                <a:latin typeface="Dosis" panose="02010703020202060003" pitchFamily="2" charset="0"/>
              </a:rPr>
              <a:t>4. TensorFlow</a:t>
            </a:r>
          </a:p>
          <a:p>
            <a:pPr marL="0" indent="0">
              <a:buNone/>
            </a:pPr>
            <a:r>
              <a:rPr lang="en-IN" cap="none" dirty="0">
                <a:latin typeface="Dosis" panose="02010703020202060003" pitchFamily="2" charset="0"/>
              </a:rPr>
              <a:t>5. Keras</a:t>
            </a:r>
          </a:p>
          <a:p>
            <a:pPr marL="0" indent="0">
              <a:buNone/>
            </a:pPr>
            <a:r>
              <a:rPr lang="en-IN" cap="none" dirty="0">
                <a:latin typeface="Dosis" panose="02010703020202060003" pitchFamily="2" charset="0"/>
              </a:rPr>
              <a:t>6. How it actually happens?</a:t>
            </a:r>
          </a:p>
          <a:p>
            <a:pPr marL="0" indent="0">
              <a:buNone/>
            </a:pPr>
            <a:r>
              <a:rPr lang="en-IN" cap="none" dirty="0">
                <a:latin typeface="Dosis" panose="02010703020202060003" pitchFamily="2" charset="0"/>
              </a:rPr>
              <a:t>7. Approach</a:t>
            </a:r>
          </a:p>
          <a:p>
            <a:pPr marL="0" indent="0">
              <a:buNone/>
            </a:pPr>
            <a:r>
              <a:rPr lang="en-IN" cap="none" dirty="0">
                <a:latin typeface="Dosis" panose="02010703020202060003" pitchFamily="2" charset="0"/>
              </a:rPr>
              <a:t>8. Result</a:t>
            </a:r>
          </a:p>
          <a:p>
            <a:pPr marL="0" indent="0">
              <a:buNone/>
            </a:pPr>
            <a:r>
              <a:rPr lang="en-IN" cap="none" dirty="0">
                <a:latin typeface="Dosis" panose="02010703020202060003" pitchFamily="2" charset="0"/>
              </a:rPr>
              <a:t>9. Conclusion</a:t>
            </a:r>
          </a:p>
          <a:p>
            <a:pPr marL="0" indent="0">
              <a:buNone/>
            </a:pPr>
            <a:r>
              <a:rPr lang="en-IN" cap="none" dirty="0">
                <a:latin typeface="Dosis" panose="02010703020202060003" pitchFamily="2" charset="0"/>
              </a:rPr>
              <a:t>10. Future Scope</a:t>
            </a:r>
          </a:p>
          <a:p>
            <a:pPr marL="0" indent="0">
              <a:buNone/>
            </a:pPr>
            <a:r>
              <a:rPr lang="en-IN" cap="none" dirty="0">
                <a:latin typeface="Dosis" panose="02010703020202060003" pitchFamily="2" charset="0"/>
              </a:rPr>
              <a:t>11. References</a:t>
            </a:r>
          </a:p>
        </p:txBody>
      </p:sp>
    </p:spTree>
    <p:extLst>
      <p:ext uri="{BB962C8B-B14F-4D97-AF65-F5344CB8AC3E}">
        <p14:creationId xmlns:p14="http://schemas.microsoft.com/office/powerpoint/2010/main" val="6449284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BF383-8EA8-4298-9B90-00807BB0AA17}"/>
              </a:ext>
            </a:extLst>
          </p:cNvPr>
          <p:cNvSpPr>
            <a:spLocks noGrp="1"/>
          </p:cNvSpPr>
          <p:nvPr>
            <p:ph type="title"/>
          </p:nvPr>
        </p:nvSpPr>
        <p:spPr>
          <a:xfrm>
            <a:off x="685800" y="266701"/>
            <a:ext cx="10396882" cy="823545"/>
          </a:xfrm>
          <a:gradFill>
            <a:gsLst>
              <a:gs pos="0">
                <a:schemeClr val="tx2">
                  <a:lumMod val="20000"/>
                  <a:lumOff val="80000"/>
                </a:schemeClr>
              </a:gs>
              <a:gs pos="74000">
                <a:schemeClr val="tx2">
                  <a:lumMod val="20000"/>
                  <a:lumOff val="80000"/>
                </a:schemeClr>
              </a:gs>
              <a:gs pos="83000">
                <a:schemeClr val="tx2">
                  <a:lumMod val="20000"/>
                  <a:lumOff val="80000"/>
                </a:schemeClr>
              </a:gs>
              <a:gs pos="100000">
                <a:schemeClr val="tx2">
                  <a:lumMod val="20000"/>
                  <a:lumOff val="80000"/>
                </a:schemeClr>
              </a:gs>
            </a:gsLst>
            <a:lin ang="5400000" scaled="1"/>
          </a:gradFill>
          <a:ln w="19050">
            <a:solidFill>
              <a:schemeClr val="tx1"/>
            </a:solidFill>
          </a:ln>
        </p:spPr>
        <p:txBody>
          <a:bodyPr>
            <a:normAutofit/>
          </a:bodyPr>
          <a:lstStyle/>
          <a:p>
            <a:pPr algn="ctr"/>
            <a:r>
              <a:rPr lang="en-US" sz="4400" dirty="0"/>
              <a:t>INTRODUCTION</a:t>
            </a:r>
            <a:endParaRPr lang="en-IN" sz="4400" dirty="0"/>
          </a:p>
        </p:txBody>
      </p:sp>
      <p:sp>
        <p:nvSpPr>
          <p:cNvPr id="3" name="Content Placeholder 2">
            <a:extLst>
              <a:ext uri="{FF2B5EF4-FFF2-40B4-BE49-F238E27FC236}">
                <a16:creationId xmlns:a16="http://schemas.microsoft.com/office/drawing/2014/main" id="{2A7F05C2-D443-4D6F-9E8A-150540EDC703}"/>
              </a:ext>
            </a:extLst>
          </p:cNvPr>
          <p:cNvSpPr>
            <a:spLocks noGrp="1"/>
          </p:cNvSpPr>
          <p:nvPr>
            <p:ph sz="quarter" idx="13"/>
          </p:nvPr>
        </p:nvSpPr>
        <p:spPr>
          <a:xfrm>
            <a:off x="361950" y="1257300"/>
            <a:ext cx="11115675" cy="4117285"/>
          </a:xfrm>
          <a:gradFill>
            <a:gsLst>
              <a:gs pos="0">
                <a:schemeClr val="tx2">
                  <a:lumMod val="20000"/>
                  <a:lumOff val="80000"/>
                </a:schemeClr>
              </a:gs>
              <a:gs pos="74000">
                <a:schemeClr val="tx2">
                  <a:lumMod val="20000"/>
                  <a:lumOff val="80000"/>
                </a:schemeClr>
              </a:gs>
              <a:gs pos="83000">
                <a:schemeClr val="tx2">
                  <a:lumMod val="20000"/>
                  <a:lumOff val="80000"/>
                </a:schemeClr>
              </a:gs>
              <a:gs pos="100000">
                <a:schemeClr val="tx2">
                  <a:lumMod val="20000"/>
                  <a:lumOff val="80000"/>
                </a:schemeClr>
              </a:gs>
            </a:gsLst>
            <a:lin ang="5400000" scaled="1"/>
          </a:gradFill>
          <a:ln w="19050">
            <a:solidFill>
              <a:schemeClr val="tx1"/>
            </a:solidFill>
          </a:ln>
        </p:spPr>
        <p:txBody>
          <a:bodyPr>
            <a:normAutofit/>
          </a:bodyPr>
          <a:lstStyle/>
          <a:p>
            <a:pPr marL="0" indent="0" algn="just">
              <a:lnSpc>
                <a:spcPct val="150000"/>
              </a:lnSpc>
              <a:buNone/>
            </a:pPr>
            <a:r>
              <a:rPr lang="en-US" sz="1700" cap="none" dirty="0">
                <a:latin typeface="Dosis" panose="02010703020202060003" pitchFamily="2" charset="0"/>
              </a:rPr>
              <a:t>	The basic aim of the project is to detect the presence of a face mask on human faces on live streaming video as well as on images. We have used deep learning to develop our face detector model. Alongside this, we have used basic concepts of transfer learning in neural networks to finally output presence or absence of a face mask in an image. </a:t>
            </a:r>
          </a:p>
          <a:p>
            <a:pPr marL="0" indent="0" algn="just">
              <a:lnSpc>
                <a:spcPct val="150000"/>
              </a:lnSpc>
              <a:buNone/>
            </a:pPr>
            <a:r>
              <a:rPr lang="en-US" sz="1700" cap="none" dirty="0">
                <a:latin typeface="Dosis" panose="02010703020202060003" pitchFamily="2" charset="0"/>
              </a:rPr>
              <a:t>	It has been made a priority to stay safe from the virus as children and old people have proved to be at the high risk to get in the contact of the disease. A major precaution that people can take to stay safe from the virus is wearing face mask as the study says that the main medium of spreading of the virus is through air.</a:t>
            </a:r>
          </a:p>
          <a:p>
            <a:pPr marL="0" indent="0" algn="just">
              <a:lnSpc>
                <a:spcPct val="150000"/>
              </a:lnSpc>
              <a:buNone/>
            </a:pPr>
            <a:r>
              <a:rPr lang="en-US" sz="1700" cap="none" dirty="0">
                <a:latin typeface="Dosis" panose="02010703020202060003" pitchFamily="2" charset="0"/>
              </a:rPr>
              <a:t>	To build the Face Mask detection system, we have used different packages and libraries that are provided by the Python language especially for the machine learning purpose.</a:t>
            </a:r>
            <a:endParaRPr lang="en-IN" sz="1700" cap="none" dirty="0">
              <a:latin typeface="Dosis" panose="02010703020202060003" pitchFamily="2" charset="0"/>
            </a:endParaRPr>
          </a:p>
        </p:txBody>
      </p:sp>
    </p:spTree>
    <p:extLst>
      <p:ext uri="{BB962C8B-B14F-4D97-AF65-F5344CB8AC3E}">
        <p14:creationId xmlns:p14="http://schemas.microsoft.com/office/powerpoint/2010/main" val="9037786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BF383-8EA8-4298-9B90-00807BB0AA17}"/>
              </a:ext>
            </a:extLst>
          </p:cNvPr>
          <p:cNvSpPr>
            <a:spLocks noGrp="1"/>
          </p:cNvSpPr>
          <p:nvPr>
            <p:ph type="title"/>
          </p:nvPr>
        </p:nvSpPr>
        <p:spPr>
          <a:xfrm>
            <a:off x="685800" y="266701"/>
            <a:ext cx="10396882" cy="823545"/>
          </a:xfrm>
          <a:gradFill>
            <a:gsLst>
              <a:gs pos="0">
                <a:schemeClr val="tx2">
                  <a:lumMod val="20000"/>
                  <a:lumOff val="80000"/>
                </a:schemeClr>
              </a:gs>
              <a:gs pos="74000">
                <a:schemeClr val="tx2">
                  <a:lumMod val="20000"/>
                  <a:lumOff val="80000"/>
                </a:schemeClr>
              </a:gs>
              <a:gs pos="83000">
                <a:schemeClr val="tx2">
                  <a:lumMod val="20000"/>
                  <a:lumOff val="80000"/>
                </a:schemeClr>
              </a:gs>
              <a:gs pos="100000">
                <a:schemeClr val="tx2">
                  <a:lumMod val="20000"/>
                  <a:lumOff val="80000"/>
                </a:schemeClr>
              </a:gs>
            </a:gsLst>
            <a:lin ang="5400000" scaled="1"/>
          </a:gradFill>
          <a:ln w="19050">
            <a:solidFill>
              <a:schemeClr val="tx1"/>
            </a:solidFill>
          </a:ln>
        </p:spPr>
        <p:txBody>
          <a:bodyPr>
            <a:normAutofit/>
          </a:bodyPr>
          <a:lstStyle/>
          <a:p>
            <a:pPr algn="ctr"/>
            <a:r>
              <a:rPr lang="en-US" sz="4400" dirty="0"/>
              <a:t>DEEP LEARNING</a:t>
            </a:r>
            <a:endParaRPr lang="en-IN" sz="4400" dirty="0"/>
          </a:p>
        </p:txBody>
      </p:sp>
      <p:sp>
        <p:nvSpPr>
          <p:cNvPr id="3" name="Content Placeholder 2">
            <a:extLst>
              <a:ext uri="{FF2B5EF4-FFF2-40B4-BE49-F238E27FC236}">
                <a16:creationId xmlns:a16="http://schemas.microsoft.com/office/drawing/2014/main" id="{2A7F05C2-D443-4D6F-9E8A-150540EDC703}"/>
              </a:ext>
            </a:extLst>
          </p:cNvPr>
          <p:cNvSpPr>
            <a:spLocks noGrp="1"/>
          </p:cNvSpPr>
          <p:nvPr>
            <p:ph sz="quarter" idx="13"/>
          </p:nvPr>
        </p:nvSpPr>
        <p:spPr>
          <a:xfrm>
            <a:off x="361950" y="1257300"/>
            <a:ext cx="11115675" cy="4117285"/>
          </a:xfrm>
          <a:gradFill>
            <a:gsLst>
              <a:gs pos="0">
                <a:schemeClr val="tx2">
                  <a:lumMod val="20000"/>
                  <a:lumOff val="80000"/>
                </a:schemeClr>
              </a:gs>
              <a:gs pos="74000">
                <a:schemeClr val="tx2">
                  <a:lumMod val="20000"/>
                  <a:lumOff val="80000"/>
                </a:schemeClr>
              </a:gs>
              <a:gs pos="83000">
                <a:schemeClr val="tx2">
                  <a:lumMod val="20000"/>
                  <a:lumOff val="80000"/>
                </a:schemeClr>
              </a:gs>
              <a:gs pos="100000">
                <a:schemeClr val="tx2">
                  <a:lumMod val="20000"/>
                  <a:lumOff val="80000"/>
                </a:schemeClr>
              </a:gs>
            </a:gsLst>
            <a:lin ang="5400000" scaled="1"/>
          </a:gradFill>
          <a:ln w="19050">
            <a:solidFill>
              <a:schemeClr val="tx1"/>
            </a:solidFill>
          </a:ln>
        </p:spPr>
        <p:txBody>
          <a:bodyPr>
            <a:normAutofit/>
          </a:bodyPr>
          <a:lstStyle/>
          <a:p>
            <a:pPr marL="0" indent="0" algn="just">
              <a:lnSpc>
                <a:spcPct val="150000"/>
              </a:lnSpc>
              <a:buNone/>
            </a:pPr>
            <a:r>
              <a:rPr lang="en-US" sz="1700" cap="none" dirty="0">
                <a:latin typeface="Dosis" panose="02010703020202060003" pitchFamily="2" charset="0"/>
              </a:rPr>
              <a:t>	Deep learning is a subset of machine learning, which is essentially a neural network with three or more layers. These neural network attempts to stimulate the </a:t>
            </a:r>
            <a:r>
              <a:rPr lang="en-US" sz="1700" cap="none" dirty="0" err="1">
                <a:latin typeface="Dosis" panose="02010703020202060003" pitchFamily="2" charset="0"/>
              </a:rPr>
              <a:t>behaviour</a:t>
            </a:r>
            <a:r>
              <a:rPr lang="en-US" sz="1700" cap="none" dirty="0">
                <a:latin typeface="Dosis" panose="02010703020202060003" pitchFamily="2" charset="0"/>
              </a:rPr>
              <a:t> of human brain allowing it to learn from large amount of data. While a neural network with a single layer can still make approximate predictions, additional hidden layers can help to optimize and refine for accuracy. </a:t>
            </a:r>
          </a:p>
          <a:p>
            <a:pPr marL="0" indent="0" algn="just">
              <a:lnSpc>
                <a:spcPct val="150000"/>
              </a:lnSpc>
              <a:buNone/>
            </a:pPr>
            <a:r>
              <a:rPr lang="en-US" sz="1700" cap="none" dirty="0">
                <a:latin typeface="Dosis" panose="02010703020202060003" pitchFamily="2" charset="0"/>
              </a:rPr>
              <a:t>	We can also say that Deep Learning is an Artificial Intelligence (AI) function that imitates the workings of the human brain in processing data and creating patterns for use in decision making. Deep neural networks consist of multiple layers of interconnected nodes, each building upon the previous layer to refine and optimize the prediction for categorization. This progression of computations through the network is called as forward propagation. Another process called backbone propagation uses the algorithms, like gradient descent, to calculate errors in predictions and then adjust the weights and biases of the function by moving backwards through the layers in an effort to train the model. </a:t>
            </a:r>
            <a:endParaRPr lang="en-IN" sz="1700" cap="none" dirty="0">
              <a:latin typeface="Dosis" panose="02010703020202060003" pitchFamily="2" charset="0"/>
            </a:endParaRPr>
          </a:p>
        </p:txBody>
      </p:sp>
    </p:spTree>
    <p:extLst>
      <p:ext uri="{BB962C8B-B14F-4D97-AF65-F5344CB8AC3E}">
        <p14:creationId xmlns:p14="http://schemas.microsoft.com/office/powerpoint/2010/main" val="20544569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BF383-8EA8-4298-9B90-00807BB0AA17}"/>
              </a:ext>
            </a:extLst>
          </p:cNvPr>
          <p:cNvSpPr>
            <a:spLocks noGrp="1"/>
          </p:cNvSpPr>
          <p:nvPr>
            <p:ph type="title"/>
          </p:nvPr>
        </p:nvSpPr>
        <p:spPr>
          <a:xfrm>
            <a:off x="685800" y="266701"/>
            <a:ext cx="10396882" cy="823545"/>
          </a:xfrm>
          <a:gradFill>
            <a:gsLst>
              <a:gs pos="0">
                <a:schemeClr val="tx2">
                  <a:lumMod val="20000"/>
                  <a:lumOff val="80000"/>
                </a:schemeClr>
              </a:gs>
              <a:gs pos="74000">
                <a:schemeClr val="tx2">
                  <a:lumMod val="20000"/>
                  <a:lumOff val="80000"/>
                </a:schemeClr>
              </a:gs>
              <a:gs pos="83000">
                <a:schemeClr val="tx2">
                  <a:lumMod val="20000"/>
                  <a:lumOff val="80000"/>
                </a:schemeClr>
              </a:gs>
              <a:gs pos="100000">
                <a:schemeClr val="tx2">
                  <a:lumMod val="20000"/>
                  <a:lumOff val="80000"/>
                </a:schemeClr>
              </a:gs>
            </a:gsLst>
            <a:lin ang="5400000" scaled="1"/>
          </a:gradFill>
          <a:ln w="19050">
            <a:solidFill>
              <a:schemeClr val="tx1"/>
            </a:solidFill>
          </a:ln>
        </p:spPr>
        <p:txBody>
          <a:bodyPr>
            <a:normAutofit/>
          </a:bodyPr>
          <a:lstStyle/>
          <a:p>
            <a:pPr algn="ctr"/>
            <a:r>
              <a:rPr lang="en-US" sz="4400" dirty="0"/>
              <a:t>OPEN-CV</a:t>
            </a:r>
            <a:endParaRPr lang="en-IN" sz="4400" dirty="0"/>
          </a:p>
        </p:txBody>
      </p:sp>
      <p:sp>
        <p:nvSpPr>
          <p:cNvPr id="3" name="Content Placeholder 2">
            <a:extLst>
              <a:ext uri="{FF2B5EF4-FFF2-40B4-BE49-F238E27FC236}">
                <a16:creationId xmlns:a16="http://schemas.microsoft.com/office/drawing/2014/main" id="{2A7F05C2-D443-4D6F-9E8A-150540EDC703}"/>
              </a:ext>
            </a:extLst>
          </p:cNvPr>
          <p:cNvSpPr>
            <a:spLocks noGrp="1"/>
          </p:cNvSpPr>
          <p:nvPr>
            <p:ph sz="quarter" idx="13"/>
          </p:nvPr>
        </p:nvSpPr>
        <p:spPr>
          <a:xfrm>
            <a:off x="361950" y="1257300"/>
            <a:ext cx="11115675" cy="4117285"/>
          </a:xfrm>
          <a:gradFill>
            <a:gsLst>
              <a:gs pos="0">
                <a:schemeClr val="tx2">
                  <a:lumMod val="20000"/>
                  <a:lumOff val="80000"/>
                </a:schemeClr>
              </a:gs>
              <a:gs pos="74000">
                <a:schemeClr val="tx2">
                  <a:lumMod val="20000"/>
                  <a:lumOff val="80000"/>
                </a:schemeClr>
              </a:gs>
              <a:gs pos="83000">
                <a:schemeClr val="tx2">
                  <a:lumMod val="20000"/>
                  <a:lumOff val="80000"/>
                </a:schemeClr>
              </a:gs>
              <a:gs pos="100000">
                <a:schemeClr val="tx2">
                  <a:lumMod val="20000"/>
                  <a:lumOff val="80000"/>
                </a:schemeClr>
              </a:gs>
            </a:gsLst>
            <a:lin ang="5400000" scaled="1"/>
          </a:gradFill>
          <a:ln w="19050">
            <a:solidFill>
              <a:schemeClr val="tx1"/>
            </a:solidFill>
          </a:ln>
        </p:spPr>
        <p:txBody>
          <a:bodyPr>
            <a:normAutofit/>
          </a:bodyPr>
          <a:lstStyle/>
          <a:p>
            <a:pPr marL="0" indent="0" algn="just">
              <a:lnSpc>
                <a:spcPct val="150000"/>
              </a:lnSpc>
              <a:buNone/>
            </a:pPr>
            <a:r>
              <a:rPr lang="en-US" sz="1700" cap="none" dirty="0">
                <a:latin typeface="Dosis" panose="02010703020202060003" pitchFamily="2" charset="0"/>
              </a:rPr>
              <a:t>	OpenCV is a library in python for programming functions mainly aimed at real-time computer vision. The library is cross-platform and free for use under the open-source Apache 2 License. Computer Vision include understanding and analyzing digital images by the computer and process the images or provide relevant data after analyzing the image. OpenCV is a open-source library used in machine learning and image processing. </a:t>
            </a:r>
          </a:p>
          <a:p>
            <a:pPr marL="0" indent="0" algn="just">
              <a:lnSpc>
                <a:spcPct val="150000"/>
              </a:lnSpc>
              <a:buNone/>
            </a:pPr>
            <a:r>
              <a:rPr lang="en-US" sz="1700" cap="none" dirty="0">
                <a:latin typeface="Dosis" panose="02010703020202060003" pitchFamily="2" charset="0"/>
              </a:rPr>
              <a:t>	The library has more than 2500 optimized algorithms which includes a comprehensive set of both classic and state-of-the-art computer vision and machine learning algorithms. These algorithms can be used to detect and recognize faces, identify objects, classify human actions in videos, etc.</a:t>
            </a:r>
            <a:endParaRPr lang="en-IN" sz="1700" cap="none" dirty="0">
              <a:latin typeface="Dosis" panose="02010703020202060003" pitchFamily="2" charset="0"/>
            </a:endParaRPr>
          </a:p>
        </p:txBody>
      </p:sp>
    </p:spTree>
    <p:extLst>
      <p:ext uri="{BB962C8B-B14F-4D97-AF65-F5344CB8AC3E}">
        <p14:creationId xmlns:p14="http://schemas.microsoft.com/office/powerpoint/2010/main" val="20309310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BF383-8EA8-4298-9B90-00807BB0AA17}"/>
              </a:ext>
            </a:extLst>
          </p:cNvPr>
          <p:cNvSpPr>
            <a:spLocks noGrp="1"/>
          </p:cNvSpPr>
          <p:nvPr>
            <p:ph type="title"/>
          </p:nvPr>
        </p:nvSpPr>
        <p:spPr>
          <a:xfrm>
            <a:off x="685800" y="266701"/>
            <a:ext cx="10396882" cy="823545"/>
          </a:xfrm>
          <a:gradFill>
            <a:gsLst>
              <a:gs pos="0">
                <a:schemeClr val="tx2">
                  <a:lumMod val="20000"/>
                  <a:lumOff val="80000"/>
                </a:schemeClr>
              </a:gs>
              <a:gs pos="74000">
                <a:schemeClr val="tx2">
                  <a:lumMod val="20000"/>
                  <a:lumOff val="80000"/>
                </a:schemeClr>
              </a:gs>
              <a:gs pos="83000">
                <a:schemeClr val="tx2">
                  <a:lumMod val="20000"/>
                  <a:lumOff val="80000"/>
                </a:schemeClr>
              </a:gs>
              <a:gs pos="100000">
                <a:schemeClr val="tx2">
                  <a:lumMod val="20000"/>
                  <a:lumOff val="80000"/>
                </a:schemeClr>
              </a:gs>
            </a:gsLst>
            <a:lin ang="5400000" scaled="1"/>
          </a:gradFill>
          <a:ln w="19050">
            <a:solidFill>
              <a:schemeClr val="tx1"/>
            </a:solidFill>
          </a:ln>
        </p:spPr>
        <p:txBody>
          <a:bodyPr>
            <a:normAutofit/>
          </a:bodyPr>
          <a:lstStyle/>
          <a:p>
            <a:pPr algn="ctr"/>
            <a:r>
              <a:rPr lang="en-US" sz="4400" dirty="0"/>
              <a:t>TENSORFLOW</a:t>
            </a:r>
            <a:endParaRPr lang="en-IN" sz="4400" dirty="0"/>
          </a:p>
        </p:txBody>
      </p:sp>
      <p:sp>
        <p:nvSpPr>
          <p:cNvPr id="3" name="Content Placeholder 2">
            <a:extLst>
              <a:ext uri="{FF2B5EF4-FFF2-40B4-BE49-F238E27FC236}">
                <a16:creationId xmlns:a16="http://schemas.microsoft.com/office/drawing/2014/main" id="{2A7F05C2-D443-4D6F-9E8A-150540EDC703}"/>
              </a:ext>
            </a:extLst>
          </p:cNvPr>
          <p:cNvSpPr>
            <a:spLocks noGrp="1"/>
          </p:cNvSpPr>
          <p:nvPr>
            <p:ph sz="quarter" idx="13"/>
          </p:nvPr>
        </p:nvSpPr>
        <p:spPr>
          <a:xfrm>
            <a:off x="361950" y="1257300"/>
            <a:ext cx="11115675" cy="4117285"/>
          </a:xfrm>
          <a:gradFill>
            <a:gsLst>
              <a:gs pos="0">
                <a:schemeClr val="tx2">
                  <a:lumMod val="20000"/>
                  <a:lumOff val="80000"/>
                </a:schemeClr>
              </a:gs>
              <a:gs pos="74000">
                <a:schemeClr val="tx2">
                  <a:lumMod val="20000"/>
                  <a:lumOff val="80000"/>
                </a:schemeClr>
              </a:gs>
              <a:gs pos="83000">
                <a:schemeClr val="tx2">
                  <a:lumMod val="20000"/>
                  <a:lumOff val="80000"/>
                </a:schemeClr>
              </a:gs>
              <a:gs pos="100000">
                <a:schemeClr val="tx2">
                  <a:lumMod val="20000"/>
                  <a:lumOff val="80000"/>
                </a:schemeClr>
              </a:gs>
            </a:gsLst>
            <a:lin ang="5400000" scaled="1"/>
          </a:gradFill>
          <a:ln w="19050">
            <a:solidFill>
              <a:schemeClr val="tx1"/>
            </a:solidFill>
          </a:ln>
        </p:spPr>
        <p:txBody>
          <a:bodyPr>
            <a:normAutofit/>
          </a:bodyPr>
          <a:lstStyle/>
          <a:p>
            <a:pPr marL="0" indent="0" algn="just">
              <a:lnSpc>
                <a:spcPct val="150000"/>
              </a:lnSpc>
              <a:buNone/>
            </a:pPr>
            <a:r>
              <a:rPr lang="en-US" sz="1700" cap="none" dirty="0">
                <a:latin typeface="Dosis" panose="02010703020202060003" pitchFamily="2" charset="0"/>
              </a:rPr>
              <a:t>	TensorFlow is a free and open-source software library for machine learning. It can be used across a range of tasks but has a particular focus on training and inference of deep neural networks. Is a great system for handling all aspects of a machine learning system. However, this class focuses on using the unique tensor flow API to train and deploy machine learning models. Here, we used TensorFlow and Keras to train the classifier to automatically identify if a person is wearing a mask or not. </a:t>
            </a:r>
          </a:p>
          <a:p>
            <a:pPr marL="0" indent="0" algn="just">
              <a:lnSpc>
                <a:spcPct val="150000"/>
              </a:lnSpc>
              <a:buNone/>
            </a:pPr>
            <a:r>
              <a:rPr lang="en-US" sz="1700" cap="none" dirty="0">
                <a:latin typeface="Dosis" panose="02010703020202060003" pitchFamily="2" charset="0"/>
              </a:rPr>
              <a:t>	To develop and research on fascinating ideas on artificial intelligence, Google team created TensorFlow. TensorFlow is designed in Python programming language, hence it is considered an easy to understand framework.</a:t>
            </a:r>
            <a:endParaRPr lang="en-IN" sz="1700" cap="none" dirty="0">
              <a:latin typeface="Dosis" panose="02010703020202060003" pitchFamily="2" charset="0"/>
            </a:endParaRPr>
          </a:p>
        </p:txBody>
      </p:sp>
    </p:spTree>
    <p:extLst>
      <p:ext uri="{BB962C8B-B14F-4D97-AF65-F5344CB8AC3E}">
        <p14:creationId xmlns:p14="http://schemas.microsoft.com/office/powerpoint/2010/main" val="34775376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BF383-8EA8-4298-9B90-00807BB0AA17}"/>
              </a:ext>
            </a:extLst>
          </p:cNvPr>
          <p:cNvSpPr>
            <a:spLocks noGrp="1"/>
          </p:cNvSpPr>
          <p:nvPr>
            <p:ph type="title"/>
          </p:nvPr>
        </p:nvSpPr>
        <p:spPr>
          <a:xfrm>
            <a:off x="685800" y="266701"/>
            <a:ext cx="10396882" cy="823545"/>
          </a:xfrm>
          <a:gradFill>
            <a:gsLst>
              <a:gs pos="0">
                <a:schemeClr val="tx2">
                  <a:lumMod val="20000"/>
                  <a:lumOff val="80000"/>
                </a:schemeClr>
              </a:gs>
              <a:gs pos="74000">
                <a:schemeClr val="tx2">
                  <a:lumMod val="20000"/>
                  <a:lumOff val="80000"/>
                </a:schemeClr>
              </a:gs>
              <a:gs pos="83000">
                <a:schemeClr val="tx2">
                  <a:lumMod val="20000"/>
                  <a:lumOff val="80000"/>
                </a:schemeClr>
              </a:gs>
              <a:gs pos="100000">
                <a:schemeClr val="tx2">
                  <a:lumMod val="20000"/>
                  <a:lumOff val="80000"/>
                </a:schemeClr>
              </a:gs>
            </a:gsLst>
            <a:lin ang="5400000" scaled="1"/>
          </a:gradFill>
          <a:ln w="19050">
            <a:solidFill>
              <a:schemeClr val="tx1"/>
            </a:solidFill>
          </a:ln>
        </p:spPr>
        <p:txBody>
          <a:bodyPr>
            <a:normAutofit/>
          </a:bodyPr>
          <a:lstStyle/>
          <a:p>
            <a:pPr algn="ctr"/>
            <a:r>
              <a:rPr lang="en-US" sz="4400" dirty="0"/>
              <a:t>KERAS</a:t>
            </a:r>
            <a:endParaRPr lang="en-IN" sz="4400" dirty="0"/>
          </a:p>
        </p:txBody>
      </p:sp>
      <p:sp>
        <p:nvSpPr>
          <p:cNvPr id="3" name="Content Placeholder 2">
            <a:extLst>
              <a:ext uri="{FF2B5EF4-FFF2-40B4-BE49-F238E27FC236}">
                <a16:creationId xmlns:a16="http://schemas.microsoft.com/office/drawing/2014/main" id="{2A7F05C2-D443-4D6F-9E8A-150540EDC703}"/>
              </a:ext>
            </a:extLst>
          </p:cNvPr>
          <p:cNvSpPr>
            <a:spLocks noGrp="1"/>
          </p:cNvSpPr>
          <p:nvPr>
            <p:ph sz="quarter" idx="13"/>
          </p:nvPr>
        </p:nvSpPr>
        <p:spPr>
          <a:xfrm>
            <a:off x="361950" y="1257300"/>
            <a:ext cx="11115675" cy="4117285"/>
          </a:xfrm>
          <a:gradFill>
            <a:gsLst>
              <a:gs pos="0">
                <a:schemeClr val="tx2">
                  <a:lumMod val="20000"/>
                  <a:lumOff val="80000"/>
                </a:schemeClr>
              </a:gs>
              <a:gs pos="74000">
                <a:schemeClr val="tx2">
                  <a:lumMod val="20000"/>
                  <a:lumOff val="80000"/>
                </a:schemeClr>
              </a:gs>
              <a:gs pos="83000">
                <a:schemeClr val="tx2">
                  <a:lumMod val="20000"/>
                  <a:lumOff val="80000"/>
                </a:schemeClr>
              </a:gs>
              <a:gs pos="100000">
                <a:schemeClr val="tx2">
                  <a:lumMod val="20000"/>
                  <a:lumOff val="80000"/>
                </a:schemeClr>
              </a:gs>
            </a:gsLst>
            <a:lin ang="5400000" scaled="1"/>
          </a:gradFill>
          <a:ln w="19050">
            <a:solidFill>
              <a:schemeClr val="tx1"/>
            </a:solidFill>
          </a:ln>
        </p:spPr>
        <p:txBody>
          <a:bodyPr>
            <a:normAutofit lnSpcReduction="10000"/>
          </a:bodyPr>
          <a:lstStyle/>
          <a:p>
            <a:pPr marL="0" indent="0" algn="just">
              <a:lnSpc>
                <a:spcPct val="150000"/>
              </a:lnSpc>
              <a:buNone/>
            </a:pPr>
            <a:r>
              <a:rPr lang="en-IN" sz="1700" cap="none" dirty="0">
                <a:latin typeface="Dosis" panose="02010703020202060003" pitchFamily="2" charset="0"/>
              </a:rPr>
              <a:t>	</a:t>
            </a:r>
            <a:r>
              <a:rPr lang="en-US" sz="1700" cap="none" dirty="0">
                <a:latin typeface="Dosis" panose="02010703020202060003" pitchFamily="2" charset="0"/>
              </a:rPr>
              <a:t>Keras is an open-source software library that provides a python interface for artificial neural networks. Keras acts as an interface for the TensorFlow library. Designed to enable fast experimentation with deep neural networks, it focuses on being user-friendly, modular and extensible. Keras allows users to productize deep models on smartphones, on the web or on the Java Virtual Machine (JVM). It also allows use of distributed training of deep-learning models on clusters of Graphical Processing Units (GPUs) and Tensor Processing Units (TPUs). </a:t>
            </a:r>
          </a:p>
          <a:p>
            <a:pPr marL="0" indent="0" algn="just">
              <a:lnSpc>
                <a:spcPct val="150000"/>
              </a:lnSpc>
              <a:buNone/>
            </a:pPr>
            <a:r>
              <a:rPr lang="en-US" sz="1700" cap="none" dirty="0">
                <a:latin typeface="Dosis" panose="02010703020202060003" pitchFamily="2" charset="0"/>
              </a:rPr>
              <a:t>	It has been developed by an artificial intelligence researcher at Google named Francois </a:t>
            </a:r>
            <a:r>
              <a:rPr lang="en-US" sz="1700" cap="none" dirty="0" err="1">
                <a:latin typeface="Dosis" panose="02010703020202060003" pitchFamily="2" charset="0"/>
              </a:rPr>
              <a:t>Chollet</a:t>
            </a:r>
            <a:r>
              <a:rPr lang="en-US" sz="1700" cap="none" dirty="0">
                <a:latin typeface="Dosis" panose="02010703020202060003" pitchFamily="2" charset="0"/>
              </a:rPr>
              <a:t>. Leading organizations like Google, Square, Netflix, Huawei and Uber are currently using Keras. Keras runs on top of open source machine libraries like TensorFlow, Theano or cognitive toolkit (CNTK). Theano is a python library used for fast numerical computation tasks.</a:t>
            </a:r>
          </a:p>
          <a:p>
            <a:pPr marL="0" indent="0" algn="just">
              <a:lnSpc>
                <a:spcPct val="150000"/>
              </a:lnSpc>
              <a:buNone/>
            </a:pPr>
            <a:r>
              <a:rPr lang="en-US" sz="1700" cap="none" dirty="0">
                <a:latin typeface="Dosis" panose="02010703020202060003" pitchFamily="2" charset="0"/>
              </a:rPr>
              <a:t>	Keras is based on minimal structure that provides a clean and easy way to create deep learning models based on TensorFlow or Theano. Keras is designed to quickly define deep learning models.</a:t>
            </a:r>
            <a:endParaRPr lang="en-IN" sz="1700" cap="none" dirty="0">
              <a:latin typeface="Dosis" panose="02010703020202060003" pitchFamily="2" charset="0"/>
            </a:endParaRPr>
          </a:p>
        </p:txBody>
      </p:sp>
    </p:spTree>
    <p:extLst>
      <p:ext uri="{BB962C8B-B14F-4D97-AF65-F5344CB8AC3E}">
        <p14:creationId xmlns:p14="http://schemas.microsoft.com/office/powerpoint/2010/main" val="42362710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BF383-8EA8-4298-9B90-00807BB0AA17}"/>
              </a:ext>
            </a:extLst>
          </p:cNvPr>
          <p:cNvSpPr>
            <a:spLocks noGrp="1"/>
          </p:cNvSpPr>
          <p:nvPr>
            <p:ph type="title"/>
          </p:nvPr>
        </p:nvSpPr>
        <p:spPr>
          <a:xfrm>
            <a:off x="685800" y="266701"/>
            <a:ext cx="10396882" cy="823545"/>
          </a:xfrm>
          <a:gradFill>
            <a:gsLst>
              <a:gs pos="0">
                <a:schemeClr val="tx2">
                  <a:lumMod val="20000"/>
                  <a:lumOff val="80000"/>
                </a:schemeClr>
              </a:gs>
              <a:gs pos="74000">
                <a:schemeClr val="tx2">
                  <a:lumMod val="20000"/>
                  <a:lumOff val="80000"/>
                </a:schemeClr>
              </a:gs>
              <a:gs pos="83000">
                <a:schemeClr val="tx2">
                  <a:lumMod val="20000"/>
                  <a:lumOff val="80000"/>
                </a:schemeClr>
              </a:gs>
              <a:gs pos="100000">
                <a:schemeClr val="tx2">
                  <a:lumMod val="20000"/>
                  <a:lumOff val="80000"/>
                </a:schemeClr>
              </a:gs>
            </a:gsLst>
            <a:lin ang="5400000" scaled="1"/>
          </a:gradFill>
          <a:ln w="19050">
            <a:solidFill>
              <a:schemeClr val="tx1"/>
            </a:solidFill>
          </a:ln>
        </p:spPr>
        <p:txBody>
          <a:bodyPr>
            <a:normAutofit/>
          </a:bodyPr>
          <a:lstStyle/>
          <a:p>
            <a:pPr algn="ctr"/>
            <a:r>
              <a:rPr lang="en-US" sz="4400" dirty="0"/>
              <a:t>HOW IT ACTUALLY HAPPENS?</a:t>
            </a:r>
            <a:endParaRPr lang="en-IN" sz="4400" dirty="0"/>
          </a:p>
        </p:txBody>
      </p:sp>
      <p:sp>
        <p:nvSpPr>
          <p:cNvPr id="3" name="Content Placeholder 2">
            <a:extLst>
              <a:ext uri="{FF2B5EF4-FFF2-40B4-BE49-F238E27FC236}">
                <a16:creationId xmlns:a16="http://schemas.microsoft.com/office/drawing/2014/main" id="{2A7F05C2-D443-4D6F-9E8A-150540EDC703}"/>
              </a:ext>
            </a:extLst>
          </p:cNvPr>
          <p:cNvSpPr>
            <a:spLocks noGrp="1"/>
          </p:cNvSpPr>
          <p:nvPr>
            <p:ph sz="quarter" idx="13"/>
          </p:nvPr>
        </p:nvSpPr>
        <p:spPr>
          <a:xfrm>
            <a:off x="361950" y="1257300"/>
            <a:ext cx="11115675" cy="4117285"/>
          </a:xfrm>
          <a:gradFill>
            <a:gsLst>
              <a:gs pos="0">
                <a:schemeClr val="tx2">
                  <a:lumMod val="20000"/>
                  <a:lumOff val="80000"/>
                </a:schemeClr>
              </a:gs>
              <a:gs pos="74000">
                <a:schemeClr val="tx2">
                  <a:lumMod val="20000"/>
                  <a:lumOff val="80000"/>
                </a:schemeClr>
              </a:gs>
              <a:gs pos="83000">
                <a:schemeClr val="tx2">
                  <a:lumMod val="20000"/>
                  <a:lumOff val="80000"/>
                </a:schemeClr>
              </a:gs>
              <a:gs pos="100000">
                <a:schemeClr val="tx2">
                  <a:lumMod val="20000"/>
                  <a:lumOff val="80000"/>
                </a:schemeClr>
              </a:gs>
            </a:gsLst>
            <a:lin ang="5400000" scaled="1"/>
          </a:gradFill>
          <a:ln w="19050">
            <a:solidFill>
              <a:schemeClr val="tx1"/>
            </a:solidFill>
          </a:ln>
        </p:spPr>
        <p:txBody>
          <a:bodyPr anchor="ctr">
            <a:normAutofit/>
          </a:bodyPr>
          <a:lstStyle/>
          <a:p>
            <a:pPr marL="0" indent="0" algn="just">
              <a:lnSpc>
                <a:spcPct val="150000"/>
              </a:lnSpc>
              <a:buNone/>
            </a:pPr>
            <a:r>
              <a:rPr lang="en-IN" sz="1700" cap="none" dirty="0">
                <a:latin typeface="Dosis" panose="02010703020202060003" pitchFamily="2" charset="0"/>
              </a:rPr>
              <a:t>Convert the vision into numbers and then stores it in the memory.</a:t>
            </a:r>
          </a:p>
          <a:p>
            <a:pPr marL="0" indent="0" algn="just">
              <a:lnSpc>
                <a:spcPct val="150000"/>
              </a:lnSpc>
              <a:buNone/>
            </a:pPr>
            <a:r>
              <a:rPr lang="en-IN" sz="1700" cap="none" dirty="0">
                <a:latin typeface="Dosis" panose="02010703020202060003" pitchFamily="2" charset="0"/>
              </a:rPr>
              <a:t>First, the pixel value is used to convert images into numbers. A pixel is the </a:t>
            </a:r>
          </a:p>
          <a:p>
            <a:pPr marL="0" indent="0" algn="just">
              <a:lnSpc>
                <a:spcPct val="150000"/>
              </a:lnSpc>
              <a:buNone/>
            </a:pPr>
            <a:r>
              <a:rPr lang="en-IN" sz="1700" cap="none" dirty="0">
                <a:latin typeface="Dosis" panose="02010703020202060003" pitchFamily="2" charset="0"/>
              </a:rPr>
              <a:t>smallest unit of digital image or graphics that can be displayed and </a:t>
            </a:r>
          </a:p>
          <a:p>
            <a:pPr marL="0" indent="0" algn="just">
              <a:lnSpc>
                <a:spcPct val="150000"/>
              </a:lnSpc>
              <a:buNone/>
            </a:pPr>
            <a:r>
              <a:rPr lang="en-IN" sz="1700" cap="none" dirty="0">
                <a:latin typeface="Dosis" panose="02010703020202060003" pitchFamily="2" charset="0"/>
              </a:rPr>
              <a:t>represented on a digital display device.</a:t>
            </a:r>
          </a:p>
          <a:p>
            <a:pPr marL="0" indent="0" algn="ctr">
              <a:lnSpc>
                <a:spcPct val="150000"/>
              </a:lnSpc>
              <a:buNone/>
            </a:pPr>
            <a:endParaRPr lang="en-IN" sz="1700" cap="none" dirty="0">
              <a:latin typeface="Dosis" panose="02010703020202060003" pitchFamily="2" charset="0"/>
            </a:endParaRPr>
          </a:p>
        </p:txBody>
      </p:sp>
      <p:pic>
        <p:nvPicPr>
          <p:cNvPr id="4" name="Picture 3">
            <a:extLst>
              <a:ext uri="{FF2B5EF4-FFF2-40B4-BE49-F238E27FC236}">
                <a16:creationId xmlns:a16="http://schemas.microsoft.com/office/drawing/2014/main" id="{EA6C23D1-0AAD-4431-A88C-F24183B7F899}"/>
              </a:ext>
            </a:extLst>
          </p:cNvPr>
          <p:cNvPicPr>
            <a:picLocks noChangeAspect="1"/>
          </p:cNvPicPr>
          <p:nvPr/>
        </p:nvPicPr>
        <p:blipFill>
          <a:blip r:embed="rId2"/>
          <a:stretch>
            <a:fillRect/>
          </a:stretch>
        </p:blipFill>
        <p:spPr>
          <a:xfrm>
            <a:off x="6819694" y="2054802"/>
            <a:ext cx="4375281" cy="2748396"/>
          </a:xfrm>
          <a:prstGeom prst="rect">
            <a:avLst/>
          </a:prstGeom>
          <a:ln w="19050">
            <a:solidFill>
              <a:schemeClr val="tx1"/>
            </a:solidFill>
          </a:ln>
        </p:spPr>
      </p:pic>
    </p:spTree>
    <p:extLst>
      <p:ext uri="{BB962C8B-B14F-4D97-AF65-F5344CB8AC3E}">
        <p14:creationId xmlns:p14="http://schemas.microsoft.com/office/powerpoint/2010/main" val="32599885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262AE1B-B14C-434A-90F2-3F7A0EAF8B26}"/>
              </a:ext>
            </a:extLst>
          </p:cNvPr>
          <p:cNvSpPr/>
          <p:nvPr/>
        </p:nvSpPr>
        <p:spPr>
          <a:xfrm>
            <a:off x="360485" y="1248509"/>
            <a:ext cx="11122269" cy="4097214"/>
          </a:xfrm>
          <a:prstGeom prst="rect">
            <a:avLst/>
          </a:prstGeom>
          <a:gradFill>
            <a:gsLst>
              <a:gs pos="0">
                <a:schemeClr val="tx2">
                  <a:lumMod val="20000"/>
                  <a:lumOff val="80000"/>
                </a:schemeClr>
              </a:gs>
              <a:gs pos="74000">
                <a:schemeClr val="tx2">
                  <a:lumMod val="20000"/>
                  <a:lumOff val="80000"/>
                </a:schemeClr>
              </a:gs>
              <a:gs pos="83000">
                <a:schemeClr val="tx2">
                  <a:lumMod val="20000"/>
                  <a:lumOff val="80000"/>
                </a:schemeClr>
              </a:gs>
              <a:gs pos="100000">
                <a:schemeClr val="tx2">
                  <a:lumMod val="20000"/>
                  <a:lumOff val="80000"/>
                </a:schemeClr>
              </a:gs>
            </a:gsLst>
            <a:lin ang="5400000" scaled="1"/>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964BF383-8EA8-4298-9B90-00807BB0AA17}"/>
              </a:ext>
            </a:extLst>
          </p:cNvPr>
          <p:cNvSpPr>
            <a:spLocks noGrp="1"/>
          </p:cNvSpPr>
          <p:nvPr>
            <p:ph type="title"/>
          </p:nvPr>
        </p:nvSpPr>
        <p:spPr>
          <a:xfrm>
            <a:off x="685800" y="266701"/>
            <a:ext cx="10396882" cy="823545"/>
          </a:xfrm>
          <a:gradFill>
            <a:gsLst>
              <a:gs pos="0">
                <a:schemeClr val="tx2">
                  <a:lumMod val="20000"/>
                  <a:lumOff val="80000"/>
                </a:schemeClr>
              </a:gs>
              <a:gs pos="74000">
                <a:schemeClr val="tx2">
                  <a:lumMod val="20000"/>
                  <a:lumOff val="80000"/>
                </a:schemeClr>
              </a:gs>
              <a:gs pos="83000">
                <a:schemeClr val="tx2">
                  <a:lumMod val="20000"/>
                  <a:lumOff val="80000"/>
                </a:schemeClr>
              </a:gs>
              <a:gs pos="100000">
                <a:schemeClr val="tx2">
                  <a:lumMod val="20000"/>
                  <a:lumOff val="80000"/>
                </a:schemeClr>
              </a:gs>
            </a:gsLst>
            <a:lin ang="5400000" scaled="1"/>
          </a:gradFill>
          <a:ln w="19050">
            <a:solidFill>
              <a:schemeClr val="tx1"/>
            </a:solidFill>
          </a:ln>
        </p:spPr>
        <p:txBody>
          <a:bodyPr>
            <a:normAutofit/>
          </a:bodyPr>
          <a:lstStyle/>
          <a:p>
            <a:pPr algn="ctr"/>
            <a:r>
              <a:rPr lang="en-US" sz="4400" dirty="0"/>
              <a:t>APPROACH</a:t>
            </a:r>
            <a:endParaRPr lang="en-IN" sz="4400" dirty="0"/>
          </a:p>
        </p:txBody>
      </p:sp>
      <p:grpSp>
        <p:nvGrpSpPr>
          <p:cNvPr id="4" name="Group 3">
            <a:extLst>
              <a:ext uri="{FF2B5EF4-FFF2-40B4-BE49-F238E27FC236}">
                <a16:creationId xmlns:a16="http://schemas.microsoft.com/office/drawing/2014/main" id="{DD80DA2A-D013-4396-9CDC-ACEF4F171C2D}"/>
              </a:ext>
            </a:extLst>
          </p:cNvPr>
          <p:cNvGrpSpPr/>
          <p:nvPr/>
        </p:nvGrpSpPr>
        <p:grpSpPr>
          <a:xfrm>
            <a:off x="1248099" y="1512277"/>
            <a:ext cx="9510733" cy="3518079"/>
            <a:chOff x="1248099" y="1512277"/>
            <a:chExt cx="9510733" cy="3518079"/>
          </a:xfrm>
        </p:grpSpPr>
        <p:sp>
          <p:nvSpPr>
            <p:cNvPr id="73" name="Rectangle: Rounded Corners 72">
              <a:extLst>
                <a:ext uri="{FF2B5EF4-FFF2-40B4-BE49-F238E27FC236}">
                  <a16:creationId xmlns:a16="http://schemas.microsoft.com/office/drawing/2014/main" id="{10024E6C-1CB3-4546-B26F-CB397217FFB5}"/>
                </a:ext>
              </a:extLst>
            </p:cNvPr>
            <p:cNvSpPr/>
            <p:nvPr/>
          </p:nvSpPr>
          <p:spPr>
            <a:xfrm>
              <a:off x="1248099" y="1512277"/>
              <a:ext cx="1556240" cy="580292"/>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latin typeface="Dosis" panose="02010703020202060003" pitchFamily="2" charset="0"/>
                </a:rPr>
                <a:t>1. Load the face mask dataset</a:t>
              </a:r>
            </a:p>
          </p:txBody>
        </p:sp>
        <p:sp>
          <p:nvSpPr>
            <p:cNvPr id="75" name="Rectangle: Rounded Corners 74">
              <a:extLst>
                <a:ext uri="{FF2B5EF4-FFF2-40B4-BE49-F238E27FC236}">
                  <a16:creationId xmlns:a16="http://schemas.microsoft.com/office/drawing/2014/main" id="{5DD8469F-8AE2-48B1-A5A0-AEFAA9EBA7C4}"/>
                </a:ext>
              </a:extLst>
            </p:cNvPr>
            <p:cNvSpPr/>
            <p:nvPr/>
          </p:nvSpPr>
          <p:spPr>
            <a:xfrm>
              <a:off x="3615810" y="1512277"/>
              <a:ext cx="1556240" cy="580292"/>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latin typeface="Dosis" panose="02010703020202060003" pitchFamily="2" charset="0"/>
                </a:rPr>
                <a:t>2. Train face mask dataset</a:t>
              </a:r>
            </a:p>
          </p:txBody>
        </p:sp>
        <p:sp>
          <p:nvSpPr>
            <p:cNvPr id="76" name="Rectangle: Rounded Corners 75">
              <a:extLst>
                <a:ext uri="{FF2B5EF4-FFF2-40B4-BE49-F238E27FC236}">
                  <a16:creationId xmlns:a16="http://schemas.microsoft.com/office/drawing/2014/main" id="{D7F64B9D-8B72-4FE7-B3F4-3E5BB05C5F2C}"/>
                </a:ext>
              </a:extLst>
            </p:cNvPr>
            <p:cNvSpPr/>
            <p:nvPr/>
          </p:nvSpPr>
          <p:spPr>
            <a:xfrm>
              <a:off x="5983520" y="1521069"/>
              <a:ext cx="1805352" cy="58029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latin typeface="Dosis" panose="02010703020202060003" pitchFamily="2" charset="0"/>
                </a:rPr>
                <a:t>3. Serialize face mask classifier &amp; save</a:t>
              </a:r>
            </a:p>
          </p:txBody>
        </p:sp>
        <p:sp>
          <p:nvSpPr>
            <p:cNvPr id="77" name="Rectangle: Rounded Corners 76">
              <a:extLst>
                <a:ext uri="{FF2B5EF4-FFF2-40B4-BE49-F238E27FC236}">
                  <a16:creationId xmlns:a16="http://schemas.microsoft.com/office/drawing/2014/main" id="{583D3F10-984D-4A1A-8B09-5DF73F98C15C}"/>
                </a:ext>
              </a:extLst>
            </p:cNvPr>
            <p:cNvSpPr/>
            <p:nvPr/>
          </p:nvSpPr>
          <p:spPr>
            <a:xfrm>
              <a:off x="8600343" y="1521069"/>
              <a:ext cx="1805351" cy="58029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latin typeface="Dosis" panose="02010703020202060003" pitchFamily="2" charset="0"/>
                </a:rPr>
                <a:t>4. Load face mask classifier on the disk</a:t>
              </a:r>
            </a:p>
          </p:txBody>
        </p:sp>
        <p:sp>
          <p:nvSpPr>
            <p:cNvPr id="78" name="Rectangle: Rounded Corners 77">
              <a:extLst>
                <a:ext uri="{FF2B5EF4-FFF2-40B4-BE49-F238E27FC236}">
                  <a16:creationId xmlns:a16="http://schemas.microsoft.com/office/drawing/2014/main" id="{FEFF2386-8171-482F-BBC9-2A6473A7BB10}"/>
                </a:ext>
              </a:extLst>
            </p:cNvPr>
            <p:cNvSpPr/>
            <p:nvPr/>
          </p:nvSpPr>
          <p:spPr>
            <a:xfrm>
              <a:off x="1248099" y="2549768"/>
              <a:ext cx="1556240" cy="879231"/>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latin typeface="Dosis" panose="02010703020202060003" pitchFamily="2" charset="0"/>
                </a:rPr>
                <a:t>5. Detect faces in images &amp; video stream</a:t>
              </a:r>
            </a:p>
          </p:txBody>
        </p:sp>
        <p:sp>
          <p:nvSpPr>
            <p:cNvPr id="79" name="Rectangle: Rounded Corners 78">
              <a:extLst>
                <a:ext uri="{FF2B5EF4-FFF2-40B4-BE49-F238E27FC236}">
                  <a16:creationId xmlns:a16="http://schemas.microsoft.com/office/drawing/2014/main" id="{CC3B9FF7-C9D5-4B35-B787-D780D531DBB4}"/>
                </a:ext>
              </a:extLst>
            </p:cNvPr>
            <p:cNvSpPr/>
            <p:nvPr/>
          </p:nvSpPr>
          <p:spPr>
            <a:xfrm>
              <a:off x="3615810" y="2549768"/>
              <a:ext cx="1556240" cy="844060"/>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latin typeface="Dosis" panose="02010703020202060003" pitchFamily="2" charset="0"/>
                </a:rPr>
                <a:t>6. Extract Region Of Interest (ROI)</a:t>
              </a:r>
            </a:p>
          </p:txBody>
        </p:sp>
        <p:sp>
          <p:nvSpPr>
            <p:cNvPr id="80" name="Rectangle: Rounded Corners 79">
              <a:extLst>
                <a:ext uri="{FF2B5EF4-FFF2-40B4-BE49-F238E27FC236}">
                  <a16:creationId xmlns:a16="http://schemas.microsoft.com/office/drawing/2014/main" id="{44B645F1-2B25-44A5-81FF-7CAF769DA008}"/>
                </a:ext>
              </a:extLst>
            </p:cNvPr>
            <p:cNvSpPr/>
            <p:nvPr/>
          </p:nvSpPr>
          <p:spPr>
            <a:xfrm>
              <a:off x="5983520" y="2549769"/>
              <a:ext cx="1805352" cy="84406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latin typeface="Dosis" panose="02010703020202060003" pitchFamily="2" charset="0"/>
                </a:rPr>
                <a:t>7. Apply face mask classifier to each face</a:t>
              </a:r>
            </a:p>
          </p:txBody>
        </p:sp>
        <p:sp>
          <p:nvSpPr>
            <p:cNvPr id="81" name="Flowchart: Decision 80">
              <a:extLst>
                <a:ext uri="{FF2B5EF4-FFF2-40B4-BE49-F238E27FC236}">
                  <a16:creationId xmlns:a16="http://schemas.microsoft.com/office/drawing/2014/main" id="{D0AFF089-F3C7-42D4-B874-72F9194367C7}"/>
                </a:ext>
              </a:extLst>
            </p:cNvPr>
            <p:cNvSpPr/>
            <p:nvPr/>
          </p:nvSpPr>
          <p:spPr>
            <a:xfrm>
              <a:off x="8425910" y="2549767"/>
              <a:ext cx="2274328" cy="844060"/>
            </a:xfrm>
            <a:prstGeom prst="flowChartDecis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latin typeface="Dosis" panose="02010703020202060003" pitchFamily="2" charset="0"/>
                </a:rPr>
                <a:t>8. Determine</a:t>
              </a:r>
            </a:p>
          </p:txBody>
        </p:sp>
        <p:cxnSp>
          <p:nvCxnSpPr>
            <p:cNvPr id="83" name="Straight Arrow Connector 82">
              <a:extLst>
                <a:ext uri="{FF2B5EF4-FFF2-40B4-BE49-F238E27FC236}">
                  <a16:creationId xmlns:a16="http://schemas.microsoft.com/office/drawing/2014/main" id="{2EBC2054-33C5-47B9-9B81-D901D1FB8FA0}"/>
                </a:ext>
              </a:extLst>
            </p:cNvPr>
            <p:cNvCxnSpPr>
              <a:stCxn id="73" idx="3"/>
            </p:cNvCxnSpPr>
            <p:nvPr/>
          </p:nvCxnSpPr>
          <p:spPr>
            <a:xfrm>
              <a:off x="2804339" y="1802423"/>
              <a:ext cx="811470" cy="8792"/>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85" name="Straight Arrow Connector 84">
              <a:extLst>
                <a:ext uri="{FF2B5EF4-FFF2-40B4-BE49-F238E27FC236}">
                  <a16:creationId xmlns:a16="http://schemas.microsoft.com/office/drawing/2014/main" id="{F40EF30E-82AC-4EF3-8BE6-DDFFAC1414CD}"/>
                </a:ext>
              </a:extLst>
            </p:cNvPr>
            <p:cNvCxnSpPr>
              <a:cxnSpLocks/>
              <a:stCxn id="75" idx="3"/>
            </p:cNvCxnSpPr>
            <p:nvPr/>
          </p:nvCxnSpPr>
          <p:spPr>
            <a:xfrm>
              <a:off x="5172050" y="1802423"/>
              <a:ext cx="811470"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88" name="Straight Arrow Connector 87">
              <a:extLst>
                <a:ext uri="{FF2B5EF4-FFF2-40B4-BE49-F238E27FC236}">
                  <a16:creationId xmlns:a16="http://schemas.microsoft.com/office/drawing/2014/main" id="{5AD771A6-E1CC-4FDF-8861-679D4E6B7166}"/>
                </a:ext>
              </a:extLst>
            </p:cNvPr>
            <p:cNvCxnSpPr>
              <a:stCxn id="76" idx="3"/>
            </p:cNvCxnSpPr>
            <p:nvPr/>
          </p:nvCxnSpPr>
          <p:spPr>
            <a:xfrm flipV="1">
              <a:off x="7788872" y="1802423"/>
              <a:ext cx="811471" cy="8792"/>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90" name="Straight Connector 89">
              <a:extLst>
                <a:ext uri="{FF2B5EF4-FFF2-40B4-BE49-F238E27FC236}">
                  <a16:creationId xmlns:a16="http://schemas.microsoft.com/office/drawing/2014/main" id="{CFC7990A-2B66-442B-8BB9-8EADA19FD24F}"/>
                </a:ext>
              </a:extLst>
            </p:cNvPr>
            <p:cNvCxnSpPr/>
            <p:nvPr/>
          </p:nvCxnSpPr>
          <p:spPr>
            <a:xfrm>
              <a:off x="10405694" y="1811215"/>
              <a:ext cx="353138"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92" name="Straight Connector 91">
              <a:extLst>
                <a:ext uri="{FF2B5EF4-FFF2-40B4-BE49-F238E27FC236}">
                  <a16:creationId xmlns:a16="http://schemas.microsoft.com/office/drawing/2014/main" id="{90F17FCE-B40C-48E4-992F-B040883DB97E}"/>
                </a:ext>
              </a:extLst>
            </p:cNvPr>
            <p:cNvCxnSpPr>
              <a:cxnSpLocks/>
            </p:cNvCxnSpPr>
            <p:nvPr/>
          </p:nvCxnSpPr>
          <p:spPr>
            <a:xfrm>
              <a:off x="10758832" y="1811215"/>
              <a:ext cx="0" cy="457200"/>
            </a:xfrm>
            <a:prstGeom prst="line">
              <a:avLst/>
            </a:prstGeom>
            <a:ln w="19050"/>
          </p:spPr>
          <p:style>
            <a:lnRef idx="1">
              <a:schemeClr val="dk1"/>
            </a:lnRef>
            <a:fillRef idx="0">
              <a:schemeClr val="dk1"/>
            </a:fillRef>
            <a:effectRef idx="0">
              <a:schemeClr val="dk1"/>
            </a:effectRef>
            <a:fontRef idx="minor">
              <a:schemeClr val="tx1"/>
            </a:fontRef>
          </p:style>
        </p:cxnSp>
        <p:cxnSp>
          <p:nvCxnSpPr>
            <p:cNvPr id="95" name="Straight Connector 94">
              <a:extLst>
                <a:ext uri="{FF2B5EF4-FFF2-40B4-BE49-F238E27FC236}">
                  <a16:creationId xmlns:a16="http://schemas.microsoft.com/office/drawing/2014/main" id="{853ADB40-ECB0-4F89-B037-24EA3F6B780D}"/>
                </a:ext>
              </a:extLst>
            </p:cNvPr>
            <p:cNvCxnSpPr>
              <a:cxnSpLocks/>
            </p:cNvCxnSpPr>
            <p:nvPr/>
          </p:nvCxnSpPr>
          <p:spPr>
            <a:xfrm flipH="1">
              <a:off x="2039816" y="2268415"/>
              <a:ext cx="8719016"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97" name="Straight Arrow Connector 96">
              <a:extLst>
                <a:ext uri="{FF2B5EF4-FFF2-40B4-BE49-F238E27FC236}">
                  <a16:creationId xmlns:a16="http://schemas.microsoft.com/office/drawing/2014/main" id="{1BEE5BED-AE78-43CA-90CF-AC95766D6996}"/>
                </a:ext>
              </a:extLst>
            </p:cNvPr>
            <p:cNvCxnSpPr/>
            <p:nvPr/>
          </p:nvCxnSpPr>
          <p:spPr>
            <a:xfrm>
              <a:off x="2039816" y="2268415"/>
              <a:ext cx="0" cy="281353"/>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00" name="Straight Arrow Connector 99">
              <a:extLst>
                <a:ext uri="{FF2B5EF4-FFF2-40B4-BE49-F238E27FC236}">
                  <a16:creationId xmlns:a16="http://schemas.microsoft.com/office/drawing/2014/main" id="{A76BCBCC-CD20-4AA8-9ACB-3297FDBB0B7E}"/>
                </a:ext>
              </a:extLst>
            </p:cNvPr>
            <p:cNvCxnSpPr>
              <a:cxnSpLocks/>
              <a:stCxn id="78" idx="3"/>
              <a:endCxn id="79" idx="1"/>
            </p:cNvCxnSpPr>
            <p:nvPr/>
          </p:nvCxnSpPr>
          <p:spPr>
            <a:xfrm flipV="1">
              <a:off x="2804339" y="2971798"/>
              <a:ext cx="811471" cy="17586"/>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10" name="Straight Arrow Connector 109">
              <a:extLst>
                <a:ext uri="{FF2B5EF4-FFF2-40B4-BE49-F238E27FC236}">
                  <a16:creationId xmlns:a16="http://schemas.microsoft.com/office/drawing/2014/main" id="{AF8E3C07-B6AC-4E84-8407-1BF45106CA3A}"/>
                </a:ext>
              </a:extLst>
            </p:cNvPr>
            <p:cNvCxnSpPr>
              <a:stCxn id="79" idx="3"/>
              <a:endCxn id="80" idx="1"/>
            </p:cNvCxnSpPr>
            <p:nvPr/>
          </p:nvCxnSpPr>
          <p:spPr>
            <a:xfrm>
              <a:off x="5172050" y="2971798"/>
              <a:ext cx="811470" cy="1"/>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12" name="Straight Arrow Connector 111">
              <a:extLst>
                <a:ext uri="{FF2B5EF4-FFF2-40B4-BE49-F238E27FC236}">
                  <a16:creationId xmlns:a16="http://schemas.microsoft.com/office/drawing/2014/main" id="{8CA3C694-C05A-4DA4-9040-F143887B5F55}"/>
                </a:ext>
              </a:extLst>
            </p:cNvPr>
            <p:cNvCxnSpPr>
              <a:stCxn id="80" idx="3"/>
              <a:endCxn id="81" idx="1"/>
            </p:cNvCxnSpPr>
            <p:nvPr/>
          </p:nvCxnSpPr>
          <p:spPr>
            <a:xfrm flipV="1">
              <a:off x="7788872" y="2971797"/>
              <a:ext cx="637038" cy="2"/>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113" name="Rectangle: Rounded Corners 112">
              <a:extLst>
                <a:ext uri="{FF2B5EF4-FFF2-40B4-BE49-F238E27FC236}">
                  <a16:creationId xmlns:a16="http://schemas.microsoft.com/office/drawing/2014/main" id="{87F037D1-7857-450F-95F2-54FCF78FA1FE}"/>
                </a:ext>
              </a:extLst>
            </p:cNvPr>
            <p:cNvSpPr/>
            <p:nvPr/>
          </p:nvSpPr>
          <p:spPr>
            <a:xfrm>
              <a:off x="7438293" y="3789485"/>
              <a:ext cx="1227410" cy="44832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latin typeface="Dosis" panose="02010703020202060003" pitchFamily="2" charset="0"/>
                </a:rPr>
                <a:t>Mask</a:t>
              </a:r>
            </a:p>
          </p:txBody>
        </p:sp>
        <p:sp>
          <p:nvSpPr>
            <p:cNvPr id="114" name="Rectangle: Rounded Corners 113">
              <a:extLst>
                <a:ext uri="{FF2B5EF4-FFF2-40B4-BE49-F238E27FC236}">
                  <a16:creationId xmlns:a16="http://schemas.microsoft.com/office/drawing/2014/main" id="{5DC7A801-C1E7-4B17-86BE-29A13879917E}"/>
                </a:ext>
              </a:extLst>
            </p:cNvPr>
            <p:cNvSpPr/>
            <p:nvPr/>
          </p:nvSpPr>
          <p:spPr>
            <a:xfrm>
              <a:off x="7438293" y="4582034"/>
              <a:ext cx="1227410" cy="448322"/>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latin typeface="Dosis" panose="02010703020202060003" pitchFamily="2" charset="0"/>
                </a:rPr>
                <a:t>No Mask</a:t>
              </a:r>
            </a:p>
          </p:txBody>
        </p:sp>
        <p:cxnSp>
          <p:nvCxnSpPr>
            <p:cNvPr id="116" name="Straight Connector 115">
              <a:extLst>
                <a:ext uri="{FF2B5EF4-FFF2-40B4-BE49-F238E27FC236}">
                  <a16:creationId xmlns:a16="http://schemas.microsoft.com/office/drawing/2014/main" id="{66A90008-3263-4ADC-BB61-54C0F563379D}"/>
                </a:ext>
              </a:extLst>
            </p:cNvPr>
            <p:cNvCxnSpPr>
              <a:cxnSpLocks/>
              <a:stCxn id="81" idx="2"/>
            </p:cNvCxnSpPr>
            <p:nvPr/>
          </p:nvCxnSpPr>
          <p:spPr>
            <a:xfrm>
              <a:off x="9563074" y="3393827"/>
              <a:ext cx="0" cy="619818"/>
            </a:xfrm>
            <a:prstGeom prst="line">
              <a:avLst/>
            </a:prstGeom>
            <a:ln w="19050"/>
          </p:spPr>
          <p:style>
            <a:lnRef idx="1">
              <a:schemeClr val="dk1"/>
            </a:lnRef>
            <a:fillRef idx="0">
              <a:schemeClr val="dk1"/>
            </a:fillRef>
            <a:effectRef idx="0">
              <a:schemeClr val="dk1"/>
            </a:effectRef>
            <a:fontRef idx="minor">
              <a:schemeClr val="tx1"/>
            </a:fontRef>
          </p:style>
        </p:cxnSp>
        <p:cxnSp>
          <p:nvCxnSpPr>
            <p:cNvPr id="119" name="Straight Arrow Connector 118">
              <a:extLst>
                <a:ext uri="{FF2B5EF4-FFF2-40B4-BE49-F238E27FC236}">
                  <a16:creationId xmlns:a16="http://schemas.microsoft.com/office/drawing/2014/main" id="{37B4518F-0619-4AA4-AAFE-AF0840D21367}"/>
                </a:ext>
              </a:extLst>
            </p:cNvPr>
            <p:cNvCxnSpPr>
              <a:endCxn id="113" idx="3"/>
            </p:cNvCxnSpPr>
            <p:nvPr/>
          </p:nvCxnSpPr>
          <p:spPr>
            <a:xfrm flipH="1">
              <a:off x="8665703" y="4013645"/>
              <a:ext cx="897371"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22" name="Straight Connector 121">
              <a:extLst>
                <a:ext uri="{FF2B5EF4-FFF2-40B4-BE49-F238E27FC236}">
                  <a16:creationId xmlns:a16="http://schemas.microsoft.com/office/drawing/2014/main" id="{DCC74282-6003-4270-8242-4499D2037D2D}"/>
                </a:ext>
              </a:extLst>
            </p:cNvPr>
            <p:cNvCxnSpPr>
              <a:stCxn id="81" idx="3"/>
            </p:cNvCxnSpPr>
            <p:nvPr/>
          </p:nvCxnSpPr>
          <p:spPr>
            <a:xfrm>
              <a:off x="10700238" y="2971797"/>
              <a:ext cx="0" cy="1834398"/>
            </a:xfrm>
            <a:prstGeom prst="line">
              <a:avLst/>
            </a:prstGeom>
            <a:ln w="19050"/>
          </p:spPr>
          <p:style>
            <a:lnRef idx="1">
              <a:schemeClr val="dk1"/>
            </a:lnRef>
            <a:fillRef idx="0">
              <a:schemeClr val="dk1"/>
            </a:fillRef>
            <a:effectRef idx="0">
              <a:schemeClr val="dk1"/>
            </a:effectRef>
            <a:fontRef idx="minor">
              <a:schemeClr val="tx1"/>
            </a:fontRef>
          </p:style>
        </p:cxnSp>
        <p:cxnSp>
          <p:nvCxnSpPr>
            <p:cNvPr id="124" name="Straight Arrow Connector 123">
              <a:extLst>
                <a:ext uri="{FF2B5EF4-FFF2-40B4-BE49-F238E27FC236}">
                  <a16:creationId xmlns:a16="http://schemas.microsoft.com/office/drawing/2014/main" id="{5904F943-96F8-40EA-B9F0-34F8158B780A}"/>
                </a:ext>
              </a:extLst>
            </p:cNvPr>
            <p:cNvCxnSpPr/>
            <p:nvPr/>
          </p:nvCxnSpPr>
          <p:spPr>
            <a:xfrm flipH="1">
              <a:off x="8665703" y="4794205"/>
              <a:ext cx="2034535" cy="0"/>
            </a:xfrm>
            <a:prstGeom prst="straightConnector1">
              <a:avLst/>
            </a:prstGeom>
            <a:ln w="19050">
              <a:solidFill>
                <a:schemeClr val="tx1"/>
              </a:solidFill>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137431200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ain Event">
  <a:themeElements>
    <a:clrScheme name="Main Event">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Main Ev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docProps/app.xml><?xml version="1.0" encoding="utf-8"?>
<Properties xmlns="http://schemas.openxmlformats.org/officeDocument/2006/extended-properties" xmlns:vt="http://schemas.openxmlformats.org/officeDocument/2006/docPropsVTypes">
  <Template>Main Event</Template>
  <TotalTime>432</TotalTime>
  <Words>1373</Words>
  <Application>Microsoft Office PowerPoint</Application>
  <PresentationFormat>Widescreen</PresentationFormat>
  <Paragraphs>66</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Dosis</vt:lpstr>
      <vt:lpstr>Impact</vt:lpstr>
      <vt:lpstr>Main Event</vt:lpstr>
      <vt:lpstr>FACE MASK DETECTION USING DEEP LEARNING</vt:lpstr>
      <vt:lpstr>Agenda</vt:lpstr>
      <vt:lpstr>INTRODUCTION</vt:lpstr>
      <vt:lpstr>DEEP LEARNING</vt:lpstr>
      <vt:lpstr>OPEN-CV</vt:lpstr>
      <vt:lpstr>TENSORFLOW</vt:lpstr>
      <vt:lpstr>KERAS</vt:lpstr>
      <vt:lpstr>HOW IT ACTUALLY HAPPENS?</vt:lpstr>
      <vt:lpstr>APPROACH</vt:lpstr>
      <vt:lpstr>RESULT</vt:lpstr>
      <vt:lpstr>RESULT</vt:lpstr>
      <vt:lpstr>CONCLUSION</vt:lpstr>
      <vt:lpstr>FUTURE SCOPE</vt:lpstr>
      <vt:lpstr>REFERENCES</vt:lpstr>
      <vt:lpstr>ANY DOUBTS?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DEEP LEARNING</dc:title>
  <dc:creator>Akhi_Wagare</dc:creator>
  <cp:lastModifiedBy>Akhi_Wagare</cp:lastModifiedBy>
  <cp:revision>37</cp:revision>
  <dcterms:created xsi:type="dcterms:W3CDTF">2021-06-26T11:44:57Z</dcterms:created>
  <dcterms:modified xsi:type="dcterms:W3CDTF">2021-06-27T12:44:25Z</dcterms:modified>
</cp:coreProperties>
</file>