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71" r:id="rId4"/>
    <p:sldId id="257" r:id="rId5"/>
    <p:sldId id="259" r:id="rId6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7" r:id="rId16"/>
    <p:sldId id="288" r:id="rId17"/>
    <p:sldId id="289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jpeg"/><Relationship Id="rId2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GIF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4450" y="599440"/>
            <a:ext cx="8934450" cy="1962785"/>
          </a:xfrm>
        </p:spPr>
        <p:txBody>
          <a:bodyPr/>
          <a:lstStyle/>
          <a:p>
            <a:pPr algn="l"/>
            <a:r>
              <a:rPr lang="en-US" sz="6000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Practical Training  on </a:t>
            </a:r>
            <a:br>
              <a:rPr lang="en-US" sz="6000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6000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Web Development     </a:t>
            </a:r>
            <a:endParaRPr lang="en-US" sz="6000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2794635"/>
            <a:ext cx="10949305" cy="312674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endParaRPr lang="en-US">
              <a:solidFill>
                <a:schemeClr val="accent4"/>
              </a:solidFill>
              <a:effectLst/>
            </a:endParaRPr>
          </a:p>
          <a:p>
            <a:pPr algn="l"/>
            <a:r>
              <a:rPr lang="en-US">
                <a:solidFill>
                  <a:schemeClr val="accent4"/>
                </a:solidFill>
                <a:effectLst/>
              </a:rPr>
              <a:t>Department of Computer Science &amp; Enginnering</a:t>
            </a:r>
            <a:endParaRPr lang="en-US">
              <a:solidFill>
                <a:schemeClr val="accent4"/>
              </a:solidFill>
              <a:effectLst/>
            </a:endParaRPr>
          </a:p>
          <a:p>
            <a:pPr algn="l"/>
            <a:r>
              <a:rPr lang="en-US" sz="2800">
                <a:solidFill>
                  <a:schemeClr val="accent4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National Institute of Technology, Uttarakhand</a:t>
            </a:r>
            <a:endParaRPr lang="en-US" sz="2800">
              <a:solidFill>
                <a:schemeClr val="accent4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/>
            <a:endParaRPr lang="en-US" sz="2800">
              <a:solidFill>
                <a:schemeClr val="accent4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/>
            <a:r>
              <a:rPr lang="en-US" sz="2800">
                <a:solidFill>
                  <a:schemeClr val="accent4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                                   </a:t>
            </a:r>
            <a:endParaRPr lang="en-US" sz="2800">
              <a:solidFill>
                <a:schemeClr val="accent4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/>
            <a:r>
              <a:rPr lang="en-US" sz="2400">
                <a:solidFill>
                  <a:schemeClr val="accent4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									Akhilesh Yadav 									(BT18CSE015)                             </a:t>
            </a:r>
            <a:endParaRPr lang="en-US" sz="2400">
              <a:solidFill>
                <a:schemeClr val="accent4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84555"/>
          </a:xfrm>
        </p:spPr>
        <p:txBody>
          <a:bodyPr/>
          <a:p>
            <a:r>
              <a:rPr lang="en-US" sz="4000" b="1" i="1">
                <a:solidFill>
                  <a:srgbClr val="002060"/>
                </a:solidFill>
              </a:rPr>
              <a:t>Structured Query Language (SQL)</a:t>
            </a:r>
            <a:endParaRPr lang="en-US" sz="4000" b="1" i="1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use for :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/>
              <a:t>storing data</a:t>
            </a:r>
            <a:endParaRPr lang="en-US"/>
          </a:p>
          <a:p>
            <a:pPr lvl="2">
              <a:buFont typeface="Wingdings" panose="05000000000000000000" charset="0"/>
              <a:buChar char="Ø"/>
            </a:pPr>
            <a:r>
              <a:rPr lang="en-US"/>
              <a:t>making database</a:t>
            </a:r>
            <a:endParaRPr lang="en-US"/>
          </a:p>
          <a:p>
            <a:pPr lvl="2">
              <a:buFont typeface="Wingdings" panose="05000000000000000000" charset="0"/>
              <a:buChar char="Ø"/>
            </a:pPr>
            <a:r>
              <a:rPr lang="en-US"/>
              <a:t>creating tables 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/>
              <a:t>manipulating data</a:t>
            </a:r>
            <a:endParaRPr lang="en-US"/>
          </a:p>
          <a:p>
            <a:pPr lvl="2">
              <a:buFont typeface="Wingdings" panose="05000000000000000000" charset="0"/>
              <a:buChar char="Ø"/>
            </a:pPr>
            <a:r>
              <a:rPr lang="en-US" sz="2400"/>
              <a:t>insertion</a:t>
            </a:r>
            <a:endParaRPr lang="en-US" sz="2400"/>
          </a:p>
          <a:p>
            <a:pPr lvl="2">
              <a:buFont typeface="Wingdings" panose="05000000000000000000" charset="0"/>
              <a:buChar char="Ø"/>
            </a:pPr>
            <a:r>
              <a:rPr lang="en-US" sz="2400"/>
              <a:t>deletion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/>
              <a:t>retrieving data </a:t>
            </a:r>
            <a:endParaRPr lang="en-US"/>
          </a:p>
          <a:p>
            <a:pPr lvl="2">
              <a:buFont typeface="Wingdings" panose="05000000000000000000" charset="0"/>
              <a:buChar char="Ø"/>
            </a:pPr>
            <a:r>
              <a:rPr lang="en-US"/>
              <a:t>selection</a:t>
            </a:r>
            <a:endParaRPr lang="en-US"/>
          </a:p>
        </p:txBody>
      </p:sp>
      <p:pic>
        <p:nvPicPr>
          <p:cNvPr id="1073742868" name="image10.pn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77485" y="1624330"/>
            <a:ext cx="6304915" cy="4594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451610"/>
          </a:xfrm>
        </p:spPr>
        <p:txBody>
          <a:bodyPr/>
          <a:p>
            <a:r>
              <a:rPr lang="en-US" b="1" i="1">
                <a:solidFill>
                  <a:srgbClr val="002060"/>
                </a:solidFill>
              </a:rPr>
              <a:t>	How to link Database with website </a:t>
            </a:r>
            <a:br>
              <a:rPr lang="en-US" b="1" i="1">
                <a:solidFill>
                  <a:srgbClr val="002060"/>
                </a:solidFill>
              </a:rPr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Link Database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015" y="2122804"/>
            <a:ext cx="2143125" cy="2143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0491" r="19797"/>
          <a:stretch>
            <a:fillRect/>
          </a:stretch>
        </p:blipFill>
        <p:spPr>
          <a:xfrm>
            <a:off x="8034570" y="2275532"/>
            <a:ext cx="2143125" cy="18376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41743" y="2623909"/>
            <a:ext cx="157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 dirty="0">
                <a:solidFill>
                  <a:srgbClr val="FF0000"/>
                </a:solidFill>
              </a:rPr>
              <a:t>LINK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16" name="Arrow: Right 15"/>
          <p:cNvSpPr/>
          <p:nvPr/>
        </p:nvSpPr>
        <p:spPr>
          <a:xfrm>
            <a:off x="4129758" y="2796465"/>
            <a:ext cx="683581" cy="31959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9" name="Arrow: Right 18"/>
          <p:cNvSpPr/>
          <p:nvPr/>
        </p:nvSpPr>
        <p:spPr>
          <a:xfrm flipH="1">
            <a:off x="6623297" y="2796465"/>
            <a:ext cx="677846" cy="31959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20" name="Arrow: Down 19"/>
          <p:cNvSpPr/>
          <p:nvPr/>
        </p:nvSpPr>
        <p:spPr>
          <a:xfrm>
            <a:off x="5459860" y="3519988"/>
            <a:ext cx="467557" cy="9942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548" y="4589718"/>
            <a:ext cx="2624276" cy="183699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78515" y="4257037"/>
            <a:ext cx="166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dirty="0"/>
              <a:t>Web Sites</a:t>
            </a:r>
            <a:endParaRPr lang="en-IN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421370" y="4331970"/>
            <a:ext cx="1756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dirty="0"/>
              <a:t>Database</a:t>
            </a:r>
            <a:endParaRPr lang="en-IN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 i="1">
                <a:solidFill>
                  <a:srgbClr val="002060"/>
                </a:solidFill>
              </a:rPr>
              <a:t>	Hypertext Pre-processor (PHP)</a:t>
            </a:r>
            <a:endParaRPr lang="en-US" sz="4000" b="1" i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It is server side scripting language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use to make dynamic web page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 sz="2800"/>
              <a:t>use to store data in database</a:t>
            </a:r>
            <a:endParaRPr lang="en-US" sz="2800"/>
          </a:p>
          <a:p>
            <a:pPr lvl="2">
              <a:buFont typeface="Wingdings" panose="05000000000000000000" charset="0"/>
              <a:buChar char="Ø"/>
            </a:pPr>
            <a:r>
              <a:rPr lang="en-US" sz="2400"/>
              <a:t> to save user details</a:t>
            </a:r>
            <a:endParaRPr lang="en-US" sz="2400"/>
          </a:p>
          <a:p>
            <a:pPr lvl="2">
              <a:buFont typeface="Wingdings" panose="05000000000000000000" charset="0"/>
              <a:buChar char="Ø"/>
            </a:pPr>
            <a:r>
              <a:rPr lang="en-US" sz="2400"/>
              <a:t> to save login session details</a:t>
            </a:r>
            <a:endParaRPr lang="en-US" sz="2400"/>
          </a:p>
          <a:p>
            <a:pPr lvl="1">
              <a:buFont typeface="Wingdings" panose="05000000000000000000" charset="0"/>
              <a:buChar char="Ø"/>
            </a:pPr>
            <a:r>
              <a:rPr lang="en-US" sz="2800"/>
              <a:t>use to fetch data for </a:t>
            </a:r>
            <a:endParaRPr lang="en-US" sz="2800"/>
          </a:p>
          <a:p>
            <a:pPr lvl="2">
              <a:buFont typeface="Wingdings" panose="05000000000000000000" charset="0"/>
              <a:buChar char="Ø"/>
            </a:pPr>
            <a:r>
              <a:rPr lang="en-US" sz="2400"/>
              <a:t> authentication purpose</a:t>
            </a:r>
            <a:endParaRPr lang="en-US" sz="2400"/>
          </a:p>
          <a:p>
            <a:pPr lvl="2">
              <a:buFont typeface="Wingdings" panose="05000000000000000000" charset="0"/>
              <a:buChar char="Ø"/>
            </a:pPr>
            <a:r>
              <a:rPr lang="en-US"/>
              <a:t> to display content on website</a:t>
            </a:r>
            <a:endParaRPr lang="en-US"/>
          </a:p>
          <a:p>
            <a:pPr marL="914400" lvl="2" indent="0">
              <a:buFont typeface="Wingdings" panose="05000000000000000000" charset="0"/>
              <a:buNone/>
            </a:pPr>
            <a:endParaRPr lang="en-US"/>
          </a:p>
          <a:p>
            <a:pPr lvl="2">
              <a:buFont typeface="Wingdings" panose="05000000000000000000" charset="0"/>
              <a:buChar char="Ø"/>
            </a:pPr>
            <a:endParaRPr lang="en-US"/>
          </a:p>
          <a:p>
            <a:pPr>
              <a:buFont typeface="Wingdings" panose="05000000000000000000" charset="0"/>
              <a:buChar char="Ø"/>
            </a:pPr>
            <a:endParaRPr lang="en-US"/>
          </a:p>
        </p:txBody>
      </p:sp>
      <p:pic>
        <p:nvPicPr>
          <p:cNvPr id="4" name="Content Placeholder 3" descr="2020-09-29 (7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1351280"/>
            <a:ext cx="5821680" cy="50666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4250"/>
          </a:xfrm>
        </p:spPr>
        <p:txBody>
          <a:bodyPr/>
          <a:p>
            <a:r>
              <a:rPr lang="en-US"/>
              <a:t>	Home Page</a:t>
            </a:r>
            <a:endParaRPr lang="en-US"/>
          </a:p>
        </p:txBody>
      </p:sp>
      <p:pic>
        <p:nvPicPr>
          <p:cNvPr id="-2147482599" name="Content Placeholder -2147482600" descr="2020-09-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0055" y="1174750"/>
            <a:ext cx="8845550" cy="5104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              Login &amp; Signup Page</a:t>
            </a:r>
            <a:endParaRPr lang="en-US"/>
          </a:p>
        </p:txBody>
      </p:sp>
      <p:pic>
        <p:nvPicPr>
          <p:cNvPr id="1073742866" name="image7.png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663065"/>
            <a:ext cx="5384800" cy="3975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6" name="Content Placeholder -2147482607" descr="2020-09-29 (4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7615" y="1663700"/>
            <a:ext cx="5264785" cy="3975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	Settings and Cart Page</a:t>
            </a:r>
            <a:endParaRPr lang="en-US"/>
          </a:p>
        </p:txBody>
      </p:sp>
      <p:pic>
        <p:nvPicPr>
          <p:cNvPr id="1073742867" name="image9.png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572895"/>
            <a:ext cx="5384800" cy="4156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8" name="Content Placeholder -2147482599" descr="shopping-carts-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572260"/>
            <a:ext cx="5610225" cy="4156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10491" r="19797"/>
          <a:stretch>
            <a:fillRect/>
          </a:stretch>
        </p:blipFill>
        <p:spPr>
          <a:xfrm>
            <a:off x="8416310" y="899493"/>
            <a:ext cx="2143125" cy="1837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869" y="4571963"/>
            <a:ext cx="2299317" cy="1661752"/>
          </a:xfrm>
          <a:prstGeom prst="rect">
            <a:avLst/>
          </a:prstGeom>
        </p:spPr>
      </p:pic>
      <p:pic>
        <p:nvPicPr>
          <p:cNvPr id="1026" name="Picture 2" descr="Html 5 Logo PNG Images, Free Transparent Html 5 Logo Download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7" y="899493"/>
            <a:ext cx="2645673" cy="175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9471" r="8957"/>
          <a:stretch>
            <a:fillRect/>
          </a:stretch>
        </p:blipFill>
        <p:spPr>
          <a:xfrm>
            <a:off x="729840" y="3825112"/>
            <a:ext cx="2370465" cy="2605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493" y="2282017"/>
            <a:ext cx="3585793" cy="236613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915072" y="2737164"/>
            <a:ext cx="0" cy="9559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95849" y="5717220"/>
            <a:ext cx="4678532" cy="798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476912" y="3036163"/>
            <a:ext cx="10960" cy="116297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95849" y="1527323"/>
            <a:ext cx="442108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1213485"/>
            <a:ext cx="10942955" cy="3587115"/>
          </a:xfrm>
        </p:spPr>
        <p:txBody>
          <a:bodyPr/>
          <a:p>
            <a:pPr algn="ctr"/>
            <a:r>
              <a:rPr lang="en-US" sz="6000" b="1" i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ea typeface="+mn-ea"/>
                <a:cs typeface="+mj-lt"/>
              </a:rPr>
              <a:t>THANK YOU</a:t>
            </a:r>
            <a:endParaRPr lang="en-US" sz="6000" b="1" i="1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  <a:ea typeface="+mn-ea"/>
              <a:cs typeface="+mj-lt"/>
            </a:endParaRP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en-US" sz="2000">
                <a:solidFill>
                  <a:srgbClr val="0070C0"/>
                </a:solidFill>
              </a:rPr>
              <a:t>Akhilesh Yadav  </a:t>
            </a:r>
            <a:endParaRPr lang="en-US" sz="2000">
              <a:solidFill>
                <a:srgbClr val="0070C0"/>
              </a:solidFill>
            </a:endParaRPr>
          </a:p>
          <a:p>
            <a:r>
              <a:rPr lang="en-US" sz="2000">
                <a:solidFill>
                  <a:srgbClr val="0070C0"/>
                </a:solidFill>
              </a:rPr>
              <a:t>BT18CSE015 </a:t>
            </a:r>
            <a:endParaRPr 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2020-09-2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445260"/>
          </a:xfrm>
        </p:spPr>
        <p:txBody>
          <a:bodyPr/>
          <a:p>
            <a:r>
              <a:rPr lang="en-US">
                <a:solidFill>
                  <a:srgbClr val="002060"/>
                </a:solidFill>
              </a:rPr>
              <a:t>                       </a:t>
            </a:r>
            <a:r>
              <a:rPr lang="en-US" sz="4000" b="1" i="1">
                <a:solidFill>
                  <a:srgbClr val="002060"/>
                </a:solidFill>
              </a:rPr>
              <a:t>Web Development </a:t>
            </a:r>
            <a:endParaRPr lang="en-US" sz="4000" b="1" i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295" y="1992630"/>
            <a:ext cx="9349105" cy="4135120"/>
          </a:xfrm>
        </p:spPr>
        <p:txBody>
          <a:bodyPr/>
          <a:p>
            <a:pPr lvl="0" algn="l">
              <a:buFont typeface="Wingdings" panose="05000000000000000000" charset="0"/>
              <a:buChar char="Ø"/>
            </a:pPr>
            <a:r>
              <a:rPr lang="en-US" sz="2800"/>
              <a:t>Web Development is building &amp; maintainance of website</a:t>
            </a:r>
            <a:endParaRPr lang="en-US" sz="2800"/>
          </a:p>
          <a:p>
            <a:pPr algn="l">
              <a:buFont typeface="Wingdings" panose="05000000000000000000" charset="0"/>
              <a:buChar char="Ø"/>
            </a:pPr>
            <a:r>
              <a:rPr lang="en-US" sz="2800"/>
              <a:t>Involve work behind the scene </a:t>
            </a:r>
            <a:endParaRPr lang="en-US" sz="2800"/>
          </a:p>
          <a:p>
            <a:pPr lvl="1" algn="l">
              <a:buFont typeface="Wingdings" panose="05000000000000000000" charset="0"/>
              <a:buChar char="Ø"/>
            </a:pPr>
            <a:r>
              <a:rPr lang="en-US" sz="2450"/>
              <a:t>to look website great</a:t>
            </a:r>
            <a:endParaRPr lang="en-US" sz="2450"/>
          </a:p>
          <a:p>
            <a:pPr lvl="1" algn="l">
              <a:buFont typeface="Wingdings" panose="05000000000000000000" charset="0"/>
              <a:buChar char="Ø"/>
            </a:pPr>
            <a:r>
              <a:rPr lang="en-US" sz="2450"/>
              <a:t>to make fast</a:t>
            </a:r>
            <a:endParaRPr lang="en-US" sz="2450"/>
          </a:p>
          <a:p>
            <a:pPr lvl="1" algn="l">
              <a:buFont typeface="Wingdings" panose="05000000000000000000" charset="0"/>
              <a:buChar char="Ø"/>
            </a:pPr>
            <a:r>
              <a:rPr lang="en-US" sz="2450"/>
              <a:t>perform well</a:t>
            </a:r>
            <a:endParaRPr lang="en-US" sz="2450"/>
          </a:p>
          <a:p>
            <a:pPr lvl="0" algn="l">
              <a:buFont typeface="Wingdings" panose="05000000000000000000" charset="0"/>
              <a:buChar char="Ø"/>
            </a:pPr>
            <a:r>
              <a:rPr lang="en-US" sz="2800"/>
              <a:t>web dev divided into :</a:t>
            </a:r>
            <a:endParaRPr lang="en-US" sz="2800"/>
          </a:p>
          <a:p>
            <a:pPr lvl="1" algn="l">
              <a:buFont typeface="Wingdings" panose="05000000000000000000" charset="0"/>
              <a:buChar char="Ø"/>
            </a:pPr>
            <a:r>
              <a:rPr lang="en-US" sz="2450"/>
              <a:t>Front-end Dev</a:t>
            </a:r>
            <a:endParaRPr lang="en-US" sz="2450"/>
          </a:p>
          <a:p>
            <a:pPr lvl="1" algn="l">
              <a:buFont typeface="Wingdings" panose="05000000000000000000" charset="0"/>
              <a:buChar char="Ø"/>
            </a:pPr>
            <a:r>
              <a:rPr lang="en-US" sz="2450"/>
              <a:t>Back-end Dev</a:t>
            </a:r>
            <a:endParaRPr lang="en-US"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sz="4000" b="1" i="1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IN" sz="4000" b="1" i="1" dirty="0">
                <a:solidFill>
                  <a:srgbClr val="002060"/>
                </a:solidFill>
                <a:sym typeface="+mn-ea"/>
              </a:rPr>
              <a:t>Front-end Vs Back-end Development</a:t>
            </a:r>
            <a:br>
              <a:rPr lang="en-IN" b="1" dirty="0">
                <a:solidFill>
                  <a:srgbClr val="C00000"/>
                </a:solidFill>
              </a:rPr>
            </a:b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2800">
                <a:latin typeface="+mn-ea"/>
              </a:rPr>
              <a:t>Front-end Development</a:t>
            </a:r>
            <a:endParaRPr lang="en-US" sz="2800">
              <a:latin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sz="2400">
                <a:latin typeface="+mn-ea"/>
              </a:rPr>
              <a:t>what user can see</a:t>
            </a:r>
            <a:endParaRPr lang="en-US" sz="2400">
              <a:latin typeface="+mn-ea"/>
            </a:endParaRPr>
          </a:p>
          <a:p>
            <a:r>
              <a:rPr lang="en-US" sz="2400">
                <a:latin typeface="+mn-ea"/>
              </a:rPr>
              <a:t>concern about the design</a:t>
            </a:r>
            <a:endParaRPr lang="en-US" sz="2400">
              <a:latin typeface="+mn-ea"/>
            </a:endParaRPr>
          </a:p>
          <a:p>
            <a:endParaRPr lang="en-US" sz="2400">
              <a:latin typeface="+mn-ea"/>
            </a:endParaRPr>
          </a:p>
          <a:p>
            <a:endParaRPr lang="en-US" sz="2400">
              <a:latin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/>
          <a:p>
            <a:r>
              <a:rPr lang="en-US" sz="2800">
                <a:latin typeface="+mj-ea"/>
                <a:ea typeface="+mj-ea"/>
              </a:rPr>
              <a:t>Back-end Development</a:t>
            </a:r>
            <a:endParaRPr lang="en-US" sz="2800">
              <a:latin typeface="+mj-ea"/>
              <a:ea typeface="+mj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en-US" sz="2400">
                <a:latin typeface="+mn-ea"/>
              </a:rPr>
              <a:t>work behind the scene</a:t>
            </a:r>
            <a:endParaRPr lang="en-US" sz="2400">
              <a:latin typeface="+mn-ea"/>
            </a:endParaRPr>
          </a:p>
          <a:p>
            <a:r>
              <a:rPr lang="en-US" sz="2400">
                <a:latin typeface="+mn-ea"/>
              </a:rPr>
              <a:t>concern about the working</a:t>
            </a:r>
            <a:endParaRPr lang="en-US" sz="2400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160" y="3319145"/>
            <a:ext cx="8844280" cy="3538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416685"/>
          </a:xfrm>
        </p:spPr>
        <p:txBody>
          <a:bodyPr/>
          <a:p>
            <a:r>
              <a:rPr lang="en-US" b="1" i="1">
                <a:solidFill>
                  <a:srgbClr val="002060"/>
                </a:solidFill>
                <a:sym typeface="+mn-ea"/>
              </a:rPr>
              <a:t>                       </a:t>
            </a:r>
            <a:r>
              <a:rPr lang="en-US" sz="4000" b="1" i="1">
                <a:solidFill>
                  <a:srgbClr val="002060"/>
                </a:solidFill>
                <a:sym typeface="+mn-ea"/>
              </a:rPr>
              <a:t>Front-end</a:t>
            </a:r>
            <a:r>
              <a:rPr lang="en-US" b="1" i="1">
                <a:solidFill>
                  <a:srgbClr val="002060"/>
                </a:solidFill>
                <a:sym typeface="+mn-ea"/>
              </a:rPr>
              <a:t> Development</a:t>
            </a:r>
            <a:br>
              <a:rPr lang="en-US" b="1" i="1">
                <a:solidFill>
                  <a:srgbClr val="002060"/>
                </a:solidFill>
              </a:rPr>
            </a:br>
            <a:endParaRPr lang="en-US"/>
          </a:p>
        </p:txBody>
      </p:sp>
      <p:pic>
        <p:nvPicPr>
          <p:cNvPr id="4" name="Content Placeholder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4770" y="1880235"/>
            <a:ext cx="9893935" cy="3940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 i="1">
                <a:solidFill>
                  <a:srgbClr val="002060"/>
                </a:solidFill>
                <a:sym typeface="+mn-ea"/>
              </a:rPr>
              <a:t>              Back-end Development</a:t>
            </a:r>
            <a:endParaRPr lang="en-US" sz="4000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03420" y="2049145"/>
            <a:ext cx="6576060" cy="413956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50365" y="2049145"/>
            <a:ext cx="1884680" cy="1196340"/>
          </a:xfrm>
          <a:prstGeom prst="rect">
            <a:avLst/>
          </a:prstGeom>
        </p:spPr>
      </p:pic>
      <p:pic>
        <p:nvPicPr>
          <p:cNvPr id="4098" name="Picture 2" descr="PHP Logo Filename Extension, PNG, 512x512px, Php, Brand, Filename  Extension, Java, Javascript Download F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9" t="22925" r="14903" b="22597"/>
          <a:stretch>
            <a:fillRect/>
          </a:stretch>
        </p:blipFill>
        <p:spPr bwMode="auto">
          <a:xfrm>
            <a:off x="1623060" y="3491230"/>
            <a:ext cx="1939290" cy="136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915" y="5184140"/>
            <a:ext cx="1719580" cy="1206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9965"/>
          </a:xfrm>
        </p:spPr>
        <p:txBody>
          <a:bodyPr/>
          <a:p>
            <a:r>
              <a:rPr lang="en-US" sz="4000" b="1" i="1">
                <a:solidFill>
                  <a:srgbClr val="002060"/>
                </a:solidFill>
                <a:sym typeface="+mn-ea"/>
              </a:rPr>
              <a:t>              Design of Front-end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586230"/>
            <a:ext cx="2806065" cy="454152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Header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 sz="2800"/>
              <a:t>nav-links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Body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/>
              <a:t>division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/>
              <a:t>side-links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/>
              <a:t>images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/>
              <a:t>message</a:t>
            </a:r>
            <a:endParaRPr lang="en-US"/>
          </a:p>
          <a:p>
            <a:pPr lvl="0">
              <a:buFont typeface="Wingdings" panose="05000000000000000000" charset="0"/>
              <a:buChar char="Ø"/>
            </a:pPr>
            <a:r>
              <a:rPr lang="en-US" sz="3200"/>
              <a:t>Footer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endParaRPr lang="en-US"/>
          </a:p>
          <a:p>
            <a:pPr lvl="1">
              <a:buFont typeface="Wingdings" panose="05000000000000000000" charset="0"/>
              <a:buChar char="Ø"/>
            </a:pPr>
            <a:endParaRPr lang="en-US"/>
          </a:p>
        </p:txBody>
      </p:sp>
      <p:pic>
        <p:nvPicPr>
          <p:cNvPr id="6" name="Content Placeholder 5" descr="2020-09-29 (3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22650" y="1180465"/>
            <a:ext cx="8159750" cy="5179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75360"/>
          </a:xfrm>
        </p:spPr>
        <p:txBody>
          <a:bodyPr/>
          <a:p>
            <a:r>
              <a:rPr lang="en-US" sz="4000" b="1" i="1">
                <a:solidFill>
                  <a:srgbClr val="002060"/>
                </a:solidFill>
              </a:rPr>
              <a:t>   Hyper Text Markup Language (HTML)</a:t>
            </a:r>
            <a:endParaRPr lang="en-US" sz="4000" b="1" i="1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355725"/>
            <a:ext cx="5384800" cy="502856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HTML is standard markup language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Easy to learn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Tags to design layout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endParaRPr lang="en-US"/>
          </a:p>
          <a:p>
            <a:pPr>
              <a:buFont typeface="Wingdings" panose="05000000000000000000" charset="0"/>
              <a:buChar char="Ø"/>
            </a:pPr>
            <a:endParaRPr lang="en-US"/>
          </a:p>
          <a:p>
            <a:pPr>
              <a:buFont typeface="Wingdings" panose="05000000000000000000" charset="0"/>
              <a:buChar char="Ø"/>
            </a:pP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26465" y="3799840"/>
            <a:ext cx="3945890" cy="2477770"/>
          </a:xfrm>
          <a:prstGeom prst="rect">
            <a:avLst/>
          </a:prstGeom>
        </p:spPr>
      </p:pic>
      <p:pic>
        <p:nvPicPr>
          <p:cNvPr id="7" name="Picture 6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5" y="1693545"/>
            <a:ext cx="5945505" cy="4434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 i="1">
                <a:solidFill>
                  <a:srgbClr val="002060"/>
                </a:solidFill>
              </a:rPr>
              <a:t>        Cascading Style Sheet (CSS)</a:t>
            </a:r>
            <a:endParaRPr lang="en-US" sz="4000" b="1" i="1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 sz="2800"/>
              <a:t>use to style an HTML document</a:t>
            </a:r>
            <a:endParaRPr lang="en-US" sz="2800"/>
          </a:p>
          <a:p>
            <a:pPr lvl="1">
              <a:buFont typeface="Wingdings" panose="05000000000000000000" charset="0"/>
              <a:buChar char="Ø"/>
            </a:pPr>
            <a:r>
              <a:rPr lang="en-US" sz="2450"/>
              <a:t>inline</a:t>
            </a:r>
            <a:endParaRPr lang="en-US" sz="2450"/>
          </a:p>
          <a:p>
            <a:pPr lvl="1">
              <a:buFont typeface="Wingdings" panose="05000000000000000000" charset="0"/>
              <a:buChar char="Ø"/>
            </a:pPr>
            <a:r>
              <a:rPr lang="en-US" sz="2450"/>
              <a:t>internal</a:t>
            </a:r>
            <a:endParaRPr lang="en-US" sz="2450"/>
          </a:p>
          <a:p>
            <a:pPr lvl="1">
              <a:buFont typeface="Wingdings" panose="05000000000000000000" charset="0"/>
              <a:buChar char="Ø"/>
            </a:pPr>
            <a:r>
              <a:rPr lang="en-US" sz="2450"/>
              <a:t>external</a:t>
            </a:r>
            <a:endParaRPr lang="en-US" sz="2450"/>
          </a:p>
          <a:p>
            <a:pPr>
              <a:buFont typeface="Wingdings" panose="05000000000000000000" charset="0"/>
              <a:buChar char="Ø"/>
            </a:pPr>
            <a:r>
              <a:rPr lang="en-US" sz="2800"/>
              <a:t>how element get displayed</a:t>
            </a:r>
            <a:endParaRPr lang="en-US" sz="2800"/>
          </a:p>
          <a:p>
            <a:pPr lvl="1">
              <a:buFont typeface="Wingdings" panose="05000000000000000000" charset="0"/>
              <a:buChar char="Ø"/>
            </a:pPr>
            <a:r>
              <a:rPr lang="en-US" sz="2450"/>
              <a:t>padding </a:t>
            </a:r>
            <a:endParaRPr lang="en-US" sz="2450"/>
          </a:p>
          <a:p>
            <a:pPr lvl="1">
              <a:buFont typeface="Wingdings" panose="05000000000000000000" charset="0"/>
              <a:buChar char="Ø"/>
            </a:pPr>
            <a:r>
              <a:rPr lang="en-US" sz="2450"/>
              <a:t>margin</a:t>
            </a:r>
            <a:endParaRPr lang="en-US" sz="2450"/>
          </a:p>
          <a:p>
            <a:pPr lvl="1">
              <a:buFont typeface="Wingdings" panose="05000000000000000000" charset="0"/>
              <a:buChar char="Ø"/>
            </a:pPr>
            <a:r>
              <a:rPr lang="en-US" sz="2450"/>
              <a:t>color</a:t>
            </a:r>
            <a:endParaRPr lang="en-US" sz="2450"/>
          </a:p>
          <a:p>
            <a:pPr lvl="1">
              <a:buFont typeface="Wingdings" panose="05000000000000000000" charset="0"/>
              <a:buChar char="Ø"/>
            </a:pPr>
            <a:r>
              <a:rPr lang="en-US" sz="2450"/>
              <a:t>background</a:t>
            </a:r>
            <a:endParaRPr lang="en-US" sz="2450"/>
          </a:p>
          <a:p>
            <a:pPr lvl="1">
              <a:buFont typeface="Wingdings" panose="05000000000000000000" charset="0"/>
              <a:buChar char="Ø"/>
            </a:pPr>
            <a:endParaRPr lang="en-US" sz="2450"/>
          </a:p>
          <a:p>
            <a:pPr marL="457200" lvl="1" indent="0">
              <a:buFont typeface="Wingdings" panose="05000000000000000000" charset="0"/>
              <a:buNone/>
            </a:pPr>
            <a:endParaRPr lang="en-US" sz="245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96610" y="1942465"/>
            <a:ext cx="5685790" cy="3974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1606</Words>
  <Application>WPS Presentation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Green Color</vt:lpstr>
      <vt:lpstr>Practical Training  on  Web Development     </vt:lpstr>
      <vt:lpstr>PowerPoint 演示文稿</vt:lpstr>
      <vt:lpstr>                       Web Development </vt:lpstr>
      <vt:lpstr>     Front-end Vs Back-end Development </vt:lpstr>
      <vt:lpstr>                       Front-end Development </vt:lpstr>
      <vt:lpstr>              Back-end Development</vt:lpstr>
      <vt:lpstr>              Design of Front-end</vt:lpstr>
      <vt:lpstr>   Hyper Text Markup Language (HTML)</vt:lpstr>
      <vt:lpstr>        Cascading Style Sheet (CSS)</vt:lpstr>
      <vt:lpstr>Structured Query Language (SQL)</vt:lpstr>
      <vt:lpstr>	How to link Database with website  </vt:lpstr>
      <vt:lpstr>	Hypertext Pre-processor (PHP)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Training  on  Web Development     </dc:title>
  <dc:creator/>
  <cp:lastModifiedBy>akhil</cp:lastModifiedBy>
  <cp:revision>3</cp:revision>
  <dcterms:created xsi:type="dcterms:W3CDTF">2020-10-02T18:45:00Z</dcterms:created>
  <dcterms:modified xsi:type="dcterms:W3CDTF">2020-10-03T07:30:46Z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