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960" y="-5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16/09/17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16/09/17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3 Agile Software Development</a:t>
            </a:r>
            <a:endParaRPr lang="en-US"/>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3 Agile Software Development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1389386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46645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Agile methods</a:t>
            </a:r>
          </a:p>
          <a:p>
            <a:r>
              <a:rPr lang="en-US" dirty="0" smtClean="0"/>
              <a:t>Agile development techniques</a:t>
            </a:r>
          </a:p>
          <a:p>
            <a:r>
              <a:rPr lang="en-US" dirty="0" smtClean="0"/>
              <a:t>Agile project management</a:t>
            </a:r>
          </a:p>
          <a:p>
            <a:r>
              <a:rPr lang="en-US" dirty="0" smtClean="0"/>
              <a:t>Scaling agile methods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and make these improvements even where there is no immediate need for them.</a:t>
            </a:r>
          </a:p>
          <a:p>
            <a:r>
              <a:rPr lang="en-US" dirty="0" smtClean="0"/>
              <a:t>This improves the understandability of the software and so reduces the need for documentation.</a:t>
            </a:r>
          </a:p>
          <a:p>
            <a:r>
              <a:rPr lang="en-US" dirty="0" smtClean="0"/>
              <a:t>Changes are easier to make because the code is well-structured and clear.</a:t>
            </a:r>
          </a:p>
          <a:p>
            <a:r>
              <a:rPr lang="en-US" dirty="0" smtClean="0"/>
              <a:t>However, some changes requires architecture refactoring and this is much more expensive.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remove duplicate code.</a:t>
            </a:r>
          </a:p>
          <a:p>
            <a:r>
              <a:rPr lang="en-US" dirty="0" smtClean="0"/>
              <a:t>Tidying up and renaming attributes and methods to make them easier to understand.</a:t>
            </a:r>
          </a:p>
          <a:p>
            <a:r>
              <a:rPr lang="en-US" dirty="0" smtClean="0"/>
              <a:t>The replacement of inline code with calls to methods that have been included in a program library.</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t>Test case description for dose checking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p:txBody>
          <a:bodyPr/>
          <a:lstStyle/>
          <a:p>
            <a:r>
              <a:rPr lang="en-GB" dirty="0" smtClean="0"/>
              <a:t>Test automation means that tests are written as executable components before the task is implemented </a:t>
            </a:r>
          </a:p>
          <a:p>
            <a:pPr lvl="1"/>
            <a:r>
              <a:rPr lang="en-GB" dirty="0" smtClean="0"/>
              <a:t>These testing components should be stand-alone, should simulate the submission of input to be tested and should check that the result meets the output specification. An automated test framework (e.g. </a:t>
            </a:r>
            <a:r>
              <a:rPr lang="en-GB" dirty="0" err="1" smtClean="0"/>
              <a:t>Junit</a:t>
            </a:r>
            <a:r>
              <a:rPr lang="en-GB" dirty="0" smtClean="0"/>
              <a:t>) is a system that makes it easy to write executable tests and submit a set of tests for execution. </a:t>
            </a:r>
          </a:p>
          <a:p>
            <a:r>
              <a:rPr lang="en-GB" dirty="0" smtClean="0"/>
              <a:t>As testing is automated, there is always a set of tests that can be quickly and easily executed</a:t>
            </a:r>
          </a:p>
          <a:p>
            <a:pPr lvl="1"/>
            <a:r>
              <a:rPr lang="en-GB" dirty="0" smtClean="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lstStyle/>
          <a:p>
            <a:r>
              <a:rPr lang="en-GB" dirty="0" smtClean="0"/>
              <a:t>Programmers prefer programming to testing and sometimes they take short cuts when writing tests. For example, they may write incomplete tests that do not check for all possible exceptions that may occur. </a:t>
            </a:r>
          </a:p>
          <a:p>
            <a:r>
              <a:rPr lang="en-GB" dirty="0" smtClean="0"/>
              <a:t>Some tests can be very difficult to write incrementally. For example, in a complex user interface, it is often difficult to write unit tests for the code that implements the ‘display logic’ and workflow between screens. </a:t>
            </a:r>
          </a:p>
          <a:p>
            <a:r>
              <a:rPr lang="en-GB" dirty="0" smtClean="0"/>
              <a:t>It </a:t>
            </a:r>
            <a:r>
              <a:rPr lang="en-GB" dirty="0" smtClean="0"/>
              <a:t>is difficult </a:t>
            </a:r>
            <a:r>
              <a:rPr lang="en-GB" dirty="0" smtClean="0"/>
              <a:t>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t>Pairs are created dynamically so that all team members work with each other during the development process.</a:t>
            </a:r>
          </a:p>
          <a:p>
            <a:r>
              <a:rPr lang="en-GB" dirty="0" smtClean="0"/>
              <a:t>The sharing of knowledge that happens during pair programming is very important as it reduces the overall risks to a project when team members leave.</a:t>
            </a:r>
          </a:p>
          <a:p>
            <a:r>
              <a:rPr lang="en-GB" dirty="0" smtClean="0"/>
              <a:t>Pair programming is not necessarily inefficient and there is some evidence that suggests that a pair working together is more efficient than 2 programmers working separately. </a:t>
            </a:r>
            <a:endParaRPr lang="en-US" dirty="0" smtClean="0"/>
          </a:p>
          <a:p>
            <a:endParaRPr lang="en-GB" dirty="0" smtClean="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smtClean="0"/>
              <a:t>Agile project management</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98200676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lstStyle/>
          <a:p>
            <a:r>
              <a:rPr lang="en-GB" dirty="0" smtClean="0"/>
              <a:t>Scrum is an agile method that focuses on managing iterative development rather than specific agile practices.</a:t>
            </a:r>
          </a:p>
          <a:p>
            <a:r>
              <a:rPr lang="en-GB" dirty="0" smtClean="0"/>
              <a:t>There are three phases in Scrum.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0"/>
        </p:xfrm>
        <a:graphic>
          <a:graphicData uri="http://schemas.openxmlformats.org/drawingml/2006/table">
            <a:tbl>
              <a:tblPr firstRow="1" bandRow="1">
                <a:tableStyleId>{5C22544A-7EE6-4342-B048-85BDC9FD1C3A}</a:tableStyleId>
              </a:tblPr>
              <a:tblGrid>
                <a:gridCol w="1955800"/>
                <a:gridCol w="6273800"/>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7984548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4999"/>
        </p:xfrm>
        <a:graphic>
          <a:graphicData uri="http://schemas.openxmlformats.org/drawingml/2006/table">
            <a:tbl>
              <a:tblPr firstRow="1" bandRow="1">
                <a:tableStyleId>{5C22544A-7EE6-4342-B048-85BDC9FD1C3A}</a:tableStyleId>
              </a:tblPr>
              <a:tblGrid>
                <a:gridCol w="2324100"/>
                <a:gridCol w="5905500"/>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154012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sprint cycle</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6605740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0826436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(Scrums)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Scrum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05777279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Scaling agile methods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17785547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agile methods</a:t>
            </a:r>
            <a:endParaRPr lang="en-US" dirty="0"/>
          </a:p>
        </p:txBody>
      </p:sp>
      <p:sp>
        <p:nvSpPr>
          <p:cNvPr id="3" name="Content Placeholder 2"/>
          <p:cNvSpPr>
            <a:spLocks noGrp="1"/>
          </p:cNvSpPr>
          <p:nvPr>
            <p:ph idx="1"/>
          </p:nvPr>
        </p:nvSpPr>
        <p:spPr/>
        <p:txBody>
          <a:bodyPr/>
          <a:lstStyle/>
          <a:p>
            <a:r>
              <a:rPr lang="en-US" dirty="0" smtClean="0"/>
              <a:t>Agile methods have proved to be successful for small and medium sized projects that can be developed by a small co-located team.</a:t>
            </a:r>
          </a:p>
          <a:p>
            <a:r>
              <a:rPr lang="en-US" dirty="0" smtClean="0"/>
              <a:t>It is sometimes argued that the success of these methods comes because of improved communications which is possible when everyone is working together.</a:t>
            </a:r>
          </a:p>
          <a:p>
            <a:r>
              <a:rPr lang="en-US" dirty="0" smtClean="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out and scaling up</a:t>
            </a:r>
            <a:endParaRPr lang="en-US" dirty="0"/>
          </a:p>
        </p:txBody>
      </p:sp>
      <p:sp>
        <p:nvSpPr>
          <p:cNvPr id="3" name="Content Placeholder 2"/>
          <p:cNvSpPr>
            <a:spLocks noGrp="1"/>
          </p:cNvSpPr>
          <p:nvPr>
            <p:ph idx="1"/>
          </p:nvPr>
        </p:nvSpPr>
        <p:spPr/>
        <p:txBody>
          <a:bodyPr/>
          <a:lstStyle/>
          <a:p>
            <a:r>
              <a:rPr lang="en-GB" dirty="0" smtClean="0"/>
              <a:t>‘Scaling up’ is concerned with using agile methods for developing large software systems that cannot be developed by a small team.</a:t>
            </a:r>
          </a:p>
          <a:p>
            <a:r>
              <a:rPr lang="en-GB" dirty="0" smtClean="0"/>
              <a:t>‘Scaling out’ is concerned with how agile methods can be introduced across a large organization with many years of software development experience.</a:t>
            </a:r>
          </a:p>
          <a:p>
            <a:r>
              <a:rPr lang="en-GB" dirty="0" smtClean="0"/>
              <a:t>When scaling agile methods it is </a:t>
            </a:r>
            <a:r>
              <a:rPr lang="en-GB" dirty="0" smtClean="0"/>
              <a:t>important </a:t>
            </a:r>
            <a:r>
              <a:rPr lang="en-GB" dirty="0" smtClean="0"/>
              <a:t>to maintain agile fundamentals:</a:t>
            </a:r>
          </a:p>
          <a:p>
            <a:pPr lvl="1"/>
            <a:r>
              <a:rPr lang="en-GB" dirty="0" smtClean="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smtClean="0"/>
              <a:t>Practical problems </a:t>
            </a:r>
            <a:r>
              <a:rPr lang="en-US" dirty="0"/>
              <a:t>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smtClean="0"/>
              <a:t>Agile </a:t>
            </a:r>
            <a:r>
              <a:rPr lang="en-GB" dirty="0"/>
              <a:t>methods are most appropriate for new software development rather than software maintenance. Yet the majority of software costs in large companies come from maintaining their existing software systems.</a:t>
            </a:r>
          </a:p>
          <a:p>
            <a:r>
              <a:rPr lang="en-GB" dirty="0" smtClean="0"/>
              <a:t>Agile </a:t>
            </a:r>
            <a:r>
              <a:rPr lang="en-GB" dirty="0"/>
              <a:t>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51883795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Contractual issues</a:t>
            </a:r>
            <a:endParaRPr lang="en-US" dirty="0"/>
          </a:p>
        </p:txBody>
      </p:sp>
      <p:sp>
        <p:nvSpPr>
          <p:cNvPr id="3" name="Content Placeholder 2"/>
          <p:cNvSpPr>
            <a:spLocks noGrp="1"/>
          </p:cNvSpPr>
          <p:nvPr>
            <p:ph idx="1"/>
          </p:nvPr>
        </p:nvSpPr>
        <p:spPr/>
        <p:txBody>
          <a:bodyPr/>
          <a:lstStyle/>
          <a:p>
            <a:r>
              <a:rPr lang="en-US" dirty="0" smtClean="0"/>
              <a:t>Most software contracts for custom systems are based around a specification, which sets out what has to be implemented by the system developer for the system customer.</a:t>
            </a:r>
          </a:p>
          <a:p>
            <a:r>
              <a:rPr lang="en-US" dirty="0" smtClean="0"/>
              <a:t>However, this precludes interleaving specification and development as is the norm in agile development.</a:t>
            </a:r>
          </a:p>
          <a:p>
            <a:r>
              <a:rPr lang="en-US" dirty="0" smtClean="0"/>
              <a:t>A contract that pays for developer time rather than functionality is required. </a:t>
            </a:r>
          </a:p>
          <a:p>
            <a:pPr lvl="1"/>
            <a:r>
              <a:rPr lang="en-US" dirty="0" smtClean="0"/>
              <a:t>However, this is seen as a high risk my many legal departments because what has to be delivered cannot be guaranteed.</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9579401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software maintenance</a:t>
            </a:r>
            <a:endParaRPr lang="en-US" dirty="0"/>
          </a:p>
        </p:txBody>
      </p:sp>
      <p:sp>
        <p:nvSpPr>
          <p:cNvPr id="3" name="Content Placeholder 2"/>
          <p:cNvSpPr>
            <a:spLocks noGrp="1"/>
          </p:cNvSpPr>
          <p:nvPr>
            <p:ph idx="1"/>
          </p:nvPr>
        </p:nvSpPr>
        <p:spPr/>
        <p:txBody>
          <a:bodyPr/>
          <a:lstStyle/>
          <a:p>
            <a:r>
              <a:rPr lang="en-US" dirty="0" smtClean="0"/>
              <a:t>Most organizations spend more on maintaining existing software than they do on new software development. So, if agile methods are to be successful, they have to support maintenance as well as original development.</a:t>
            </a:r>
          </a:p>
          <a:p>
            <a:r>
              <a:rPr lang="en-US" dirty="0" smtClean="0"/>
              <a:t>Two key issues:</a:t>
            </a:r>
          </a:p>
          <a:p>
            <a:pPr lvl="1"/>
            <a:r>
              <a:rPr lang="en-GB" dirty="0" smtClean="0"/>
              <a:t>Are systems that are developed using an agile approach maintainable, given the emphasis in the development process of minimizing formal documentation?</a:t>
            </a:r>
          </a:p>
          <a:p>
            <a:pPr lvl="1"/>
            <a:r>
              <a:rPr lang="en-GB" dirty="0" smtClean="0"/>
              <a:t>Can agile methods be used effectively for evolving a system in response to customer change requests?</a:t>
            </a:r>
          </a:p>
          <a:p>
            <a:r>
              <a:rPr lang="en-GB" dirty="0" smtClean="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5107948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6" name="Footer Placeholder 5"/>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maintenance</a:t>
            </a:r>
            <a:endParaRPr lang="en-US" dirty="0"/>
          </a:p>
        </p:txBody>
      </p:sp>
      <p:sp>
        <p:nvSpPr>
          <p:cNvPr id="3" name="Content Placeholder 2"/>
          <p:cNvSpPr>
            <a:spLocks noGrp="1"/>
          </p:cNvSpPr>
          <p:nvPr>
            <p:ph idx="1"/>
          </p:nvPr>
        </p:nvSpPr>
        <p:spPr/>
        <p:txBody>
          <a:bodyPr/>
          <a:lstStyle/>
          <a:p>
            <a:r>
              <a:rPr lang="en-US" dirty="0" smtClean="0"/>
              <a:t>Key problems are:</a:t>
            </a:r>
          </a:p>
          <a:p>
            <a:pPr lvl="1"/>
            <a:r>
              <a:rPr lang="en-US" dirty="0" smtClean="0"/>
              <a:t>Lack of product documentation</a:t>
            </a:r>
          </a:p>
          <a:p>
            <a:pPr lvl="1"/>
            <a:r>
              <a:rPr lang="en-US" dirty="0" smtClean="0"/>
              <a:t>Keeping customers involved in the development process</a:t>
            </a:r>
          </a:p>
          <a:p>
            <a:pPr lvl="1"/>
            <a:r>
              <a:rPr lang="en-US" dirty="0" smtClean="0"/>
              <a:t>Maintaining the continuity of the development team</a:t>
            </a:r>
          </a:p>
          <a:p>
            <a:r>
              <a:rPr lang="en-US" dirty="0" smtClean="0"/>
              <a:t>Agile development relies on the development team knowing and understanding what has to be done. </a:t>
            </a:r>
            <a:endParaRPr lang="en-US" dirty="0"/>
          </a:p>
          <a:p>
            <a:r>
              <a:rPr lang="en-US" dirty="0" smtClean="0"/>
              <a:t>For long-lifetime systems, this is a real problem as the original developers will not always work on the system.</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8170270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plan-driven methods</a:t>
            </a:r>
            <a:endParaRPr lang="en-US" dirty="0"/>
          </a:p>
        </p:txBody>
      </p:sp>
      <p:sp>
        <p:nvSpPr>
          <p:cNvPr id="3" name="Content Placeholder 2"/>
          <p:cNvSpPr>
            <a:spLocks noGrp="1"/>
          </p:cNvSpPr>
          <p:nvPr>
            <p:ph idx="1"/>
          </p:nvPr>
        </p:nvSpPr>
        <p:spPr>
          <a:xfrm>
            <a:off x="457200" y="1600200"/>
            <a:ext cx="8420100" cy="4525963"/>
          </a:xfrm>
        </p:spPr>
        <p:txBody>
          <a:bodyPr/>
          <a:lstStyle/>
          <a:p>
            <a:r>
              <a:rPr lang="en-US" dirty="0" smtClean="0"/>
              <a:t>Most projects include elements of plan-driven and agile processes. Deciding on the balance depends on:</a:t>
            </a:r>
          </a:p>
          <a:p>
            <a:pPr lvl="1"/>
            <a:r>
              <a:rPr lang="en-GB" dirty="0" smtClean="0"/>
              <a:t>Is it important to have a very detailed specification and design before moving to implementation? If so, you probably need to use a plan-driven approach.</a:t>
            </a:r>
          </a:p>
          <a:p>
            <a:pPr lvl="1"/>
            <a:r>
              <a:rPr lang="en-GB" dirty="0" smtClean="0"/>
              <a:t>Is an incremental delivery strategy, where you deliver the software to customers and get rapid feedback from them, realistic? If so, consider using agile methods.</a:t>
            </a:r>
          </a:p>
          <a:p>
            <a:pPr lvl="1"/>
            <a:r>
              <a:rPr lang="en-GB" dirty="0" smtClean="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23150039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08162407"/>
              </p:ext>
            </p:extLst>
          </p:nvPr>
        </p:nvGraphicFramePr>
        <p:xfrm>
          <a:off x="457200" y="1600200"/>
          <a:ext cx="8229600" cy="4127500"/>
        </p:xfrm>
        <a:graphic>
          <a:graphicData uri="http://schemas.openxmlformats.org/drawingml/2006/table">
            <a:tbl>
              <a:tblPr firstRow="1" bandRow="1">
                <a:tableStyleId>{5C22544A-7EE6-4342-B048-85BDC9FD1C3A}</a:tableStyleId>
              </a:tblPr>
              <a:tblGrid>
                <a:gridCol w="2921000"/>
                <a:gridCol w="53086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r>
                        <a:rPr lang="en-GB" sz="140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tr>
              <a:tr h="11963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6761688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 and organizational practice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59"/>
        </p:xfrm>
        <a:graphic>
          <a:graphicData uri="http://schemas.openxmlformats.org/drawingml/2006/table">
            <a:tbl>
              <a:tblPr firstRow="1" bandRow="1">
                <a:tableStyleId>{5C22544A-7EE6-4342-B048-85BDC9FD1C3A}</a:tableStyleId>
              </a:tblPr>
              <a:tblGrid>
                <a:gridCol w="2489200"/>
                <a:gridCol w="5740400"/>
              </a:tblGrid>
              <a:tr h="370840">
                <a:tc>
                  <a:txBody>
                    <a:bodyPr/>
                    <a:lstStyle/>
                    <a:p>
                      <a:r>
                        <a:rPr lang="en-US" dirty="0" smtClean="0"/>
                        <a:t>Principle</a:t>
                      </a:r>
                      <a:endParaRPr lang="en-US" dirty="0"/>
                    </a:p>
                  </a:txBody>
                  <a:tcPr/>
                </a:tc>
                <a:tc>
                  <a:txBody>
                    <a:bodyPr/>
                    <a:lstStyle/>
                    <a:p>
                      <a:r>
                        <a:rPr lang="en-US" dirty="0" smtClean="0"/>
                        <a:t>Practice</a:t>
                      </a:r>
                      <a:endParaRPr lang="en-US" dirty="0"/>
                    </a:p>
                  </a:txBody>
                  <a:tcPr/>
                </a:tc>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tr>
            </a:tbl>
          </a:graphicData>
        </a:graphic>
      </p:graphicFrame>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9330687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plan-based factors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0999636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issues</a:t>
            </a:r>
            <a:endParaRPr lang="en-US" dirty="0"/>
          </a:p>
        </p:txBody>
      </p:sp>
      <p:sp>
        <p:nvSpPr>
          <p:cNvPr id="3" name="Content Placeholder 2"/>
          <p:cNvSpPr>
            <a:spLocks noGrp="1"/>
          </p:cNvSpPr>
          <p:nvPr>
            <p:ph idx="1"/>
          </p:nvPr>
        </p:nvSpPr>
        <p:spPr>
          <a:xfrm>
            <a:off x="457200" y="1600200"/>
            <a:ext cx="8470900" cy="4525963"/>
          </a:xfrm>
        </p:spPr>
        <p:txBody>
          <a:bodyPr/>
          <a:lstStyle/>
          <a:p>
            <a:r>
              <a:rPr lang="en-GB" dirty="0" smtClean="0"/>
              <a:t>How large is the system being developed?</a:t>
            </a:r>
          </a:p>
          <a:p>
            <a:pPr lvl="1"/>
            <a:r>
              <a:rPr lang="en-GB" dirty="0"/>
              <a:t>Agile methods are most effective </a:t>
            </a:r>
            <a:r>
              <a:rPr lang="en-GB" dirty="0" smtClean="0"/>
              <a:t>in a </a:t>
            </a:r>
            <a:r>
              <a:rPr lang="en-GB" dirty="0"/>
              <a:t>relatively small co-located team who can communicate informally. </a:t>
            </a:r>
            <a:endParaRPr lang="en-GB" dirty="0" smtClean="0"/>
          </a:p>
          <a:p>
            <a:r>
              <a:rPr lang="en-GB" dirty="0" smtClean="0"/>
              <a:t>What type of system is being developed?</a:t>
            </a:r>
          </a:p>
          <a:p>
            <a:pPr lvl="1"/>
            <a:r>
              <a:rPr lang="en-GB" dirty="0"/>
              <a:t>Systems that require a lot of analysis before </a:t>
            </a:r>
            <a:r>
              <a:rPr lang="en-GB" dirty="0" smtClean="0"/>
              <a:t>implementation need </a:t>
            </a:r>
            <a:r>
              <a:rPr lang="en-GB" dirty="0"/>
              <a:t>a fairly detailed design to carry out this analysis. </a:t>
            </a:r>
            <a:endParaRPr lang="en-GB" dirty="0" smtClean="0"/>
          </a:p>
          <a:p>
            <a:r>
              <a:rPr lang="en-GB" dirty="0" smtClean="0"/>
              <a:t>What is the expected system lifetime?</a:t>
            </a:r>
          </a:p>
          <a:p>
            <a:pPr lvl="1"/>
            <a:r>
              <a:rPr lang="en-GB" dirty="0"/>
              <a:t>Long-lifetime systems </a:t>
            </a:r>
            <a:r>
              <a:rPr lang="en-GB" dirty="0" smtClean="0"/>
              <a:t>require documentation </a:t>
            </a:r>
            <a:r>
              <a:rPr lang="en-GB" dirty="0"/>
              <a:t>to communicate the </a:t>
            </a:r>
            <a:r>
              <a:rPr lang="en-GB" dirty="0" smtClean="0"/>
              <a:t>intentions </a:t>
            </a:r>
            <a:r>
              <a:rPr lang="en-GB" dirty="0"/>
              <a:t>of the system developers to the support team. </a:t>
            </a:r>
            <a:endParaRPr lang="en-GB" dirty="0" smtClean="0"/>
          </a:p>
          <a:p>
            <a:r>
              <a:rPr lang="en-GB" dirty="0" smtClean="0"/>
              <a:t>Is the system subject to external regulation?</a:t>
            </a:r>
          </a:p>
          <a:p>
            <a:pPr lvl="1"/>
            <a:r>
              <a:rPr lang="en-GB" dirty="0"/>
              <a:t>If a system </a:t>
            </a:r>
            <a:r>
              <a:rPr lang="en-GB" dirty="0" smtClean="0"/>
              <a:t>is regulated you </a:t>
            </a:r>
            <a:r>
              <a:rPr lang="en-GB" dirty="0"/>
              <a:t>will probably be required to produce detailed documentation as part of the system safety case. </a:t>
            </a:r>
            <a:endParaRPr lang="en-GB" dirty="0" smtClean="0"/>
          </a:p>
          <a:p>
            <a:pPr lvl="1">
              <a:buNone/>
            </a:pPr>
            <a:r>
              <a:rPr lang="en-GB" dirty="0" smtClean="0"/>
              <a:t> </a:t>
            </a:r>
          </a:p>
          <a:p>
            <a:pPr lvl="1"/>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49528226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teams</a:t>
            </a:r>
            <a:endParaRPr lang="en-US" dirty="0"/>
          </a:p>
        </p:txBody>
      </p:sp>
      <p:sp>
        <p:nvSpPr>
          <p:cNvPr id="3" name="Content Placeholder 2"/>
          <p:cNvSpPr>
            <a:spLocks noGrp="1"/>
          </p:cNvSpPr>
          <p:nvPr>
            <p:ph idx="1"/>
          </p:nvPr>
        </p:nvSpPr>
        <p:spPr/>
        <p:txBody>
          <a:bodyPr/>
          <a:lstStyle/>
          <a:p>
            <a:r>
              <a:rPr lang="en-GB" dirty="0" smtClean="0"/>
              <a:t>How good are the designers and programmers in the development team?</a:t>
            </a:r>
          </a:p>
          <a:p>
            <a:pPr lvl="1"/>
            <a:r>
              <a:rPr lang="en-GB" dirty="0" smtClean="0"/>
              <a:t> It is sometimes argued that agile methods require higher skill levels than plan-based approaches in which programmers simply translate a detailed design into code.</a:t>
            </a:r>
          </a:p>
          <a:p>
            <a:r>
              <a:rPr lang="en-GB" dirty="0" smtClean="0"/>
              <a:t>How is the development team organized?</a:t>
            </a:r>
          </a:p>
          <a:p>
            <a:pPr lvl="1"/>
            <a:r>
              <a:rPr lang="en-GB" dirty="0" smtClean="0"/>
              <a:t>Design documents may be required if the team is </a:t>
            </a:r>
            <a:r>
              <a:rPr lang="en-GB" dirty="0" smtClean="0"/>
              <a:t>distributed</a:t>
            </a:r>
            <a:r>
              <a:rPr lang="en-GB" dirty="0" smtClean="0"/>
              <a:t>.</a:t>
            </a:r>
          </a:p>
          <a:p>
            <a:r>
              <a:rPr lang="en-GB" dirty="0" smtClean="0"/>
              <a:t>What support technologies are available?</a:t>
            </a:r>
          </a:p>
          <a:p>
            <a:pPr lvl="1"/>
            <a:r>
              <a:rPr lang="en-GB" dirty="0" smtClean="0"/>
              <a:t>IDE support for visualisation and program analysis is essential if design documentation is not available.</a:t>
            </a:r>
          </a:p>
          <a:p>
            <a:pPr lvl="1"/>
            <a:endParaRPr lang="en-GB" dirty="0" smtClean="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28050318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issues</a:t>
            </a:r>
            <a:endParaRPr lang="en-US" dirty="0"/>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r>
              <a:rPr lang="en-GB" dirty="0" smtClean="0"/>
              <a:t>.</a:t>
            </a:r>
          </a:p>
          <a:p>
            <a:r>
              <a:rPr lang="en-GB" dirty="0" smtClean="0"/>
              <a:t>Is it standard organizational practice to develop a detailed system specification?</a:t>
            </a:r>
          </a:p>
          <a:p>
            <a:r>
              <a:rPr lang="en-GB" dirty="0" smtClean="0"/>
              <a:t>Will customer representatives be available to provide feedback of system increments?</a:t>
            </a:r>
          </a:p>
          <a:p>
            <a:r>
              <a:rPr lang="en-GB" dirty="0" smtClean="0"/>
              <a:t>Can informal agile development fit into the organizational culture of detailed documentation?</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640707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for large systems</a:t>
            </a:r>
            <a:endParaRPr lang="en-US" dirty="0"/>
          </a:p>
        </p:txBody>
      </p:sp>
      <p:sp>
        <p:nvSpPr>
          <p:cNvPr id="3" name="Content Placeholder 2"/>
          <p:cNvSpPr>
            <a:spLocks noGrp="1"/>
          </p:cNvSpPr>
          <p:nvPr>
            <p:ph idx="1"/>
          </p:nvPr>
        </p:nvSpPr>
        <p:spPr/>
        <p:txBody>
          <a:bodyPr/>
          <a:lstStyle/>
          <a:p>
            <a:r>
              <a:rPr lang="en-GB" sz="2200" dirty="0" smtClean="0"/>
              <a:t>Large systems are usually collections of separate, communicating systems, where separate teams develop each system. Frequently, these teams are working in different places, sometimes in different time zones. </a:t>
            </a:r>
          </a:p>
          <a:p>
            <a:r>
              <a:rPr lang="en-GB" sz="2200" dirty="0" smtClean="0"/>
              <a:t>Large systems are ‘</a:t>
            </a:r>
            <a:r>
              <a:rPr lang="en-GB" sz="2200" dirty="0" err="1" smtClean="0"/>
              <a:t>brownfield</a:t>
            </a:r>
            <a:r>
              <a:rPr lang="en-GB" sz="2200" dirty="0" smtClean="0"/>
              <a:t> systems’, that is they include and interact with a number of existing systems. Many of the system requirements are concerned with this interaction and so don’t really lend themselves to flexibility and incremental development. </a:t>
            </a:r>
          </a:p>
          <a:p>
            <a:r>
              <a:rPr lang="en-GB" sz="2200" dirty="0" smtClean="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system development</a:t>
            </a:r>
            <a:endParaRPr lang="en-US" dirty="0"/>
          </a:p>
        </p:txBody>
      </p:sp>
      <p:sp>
        <p:nvSpPr>
          <p:cNvPr id="3" name="Content Placeholder 2"/>
          <p:cNvSpPr>
            <a:spLocks noGrp="1"/>
          </p:cNvSpPr>
          <p:nvPr>
            <p:ph idx="1"/>
          </p:nvPr>
        </p:nvSpPr>
        <p:spPr/>
        <p:txBody>
          <a:bodyPr/>
          <a:lstStyle/>
          <a:p>
            <a:r>
              <a:rPr lang="en-GB" dirty="0" smtClean="0"/>
              <a:t>Large systems and their development processes are often constrained by external rules and regulations limiting the way that they can be developed.</a:t>
            </a:r>
          </a:p>
          <a:p>
            <a:r>
              <a:rPr lang="en-GB" dirty="0" smtClean="0"/>
              <a:t>Large systems have a long procurement and development time. It is difficult to maintain coherent teams who know about the system over that period as, inevitably, people move on to other jobs and projects. </a:t>
            </a:r>
          </a:p>
          <a:p>
            <a:r>
              <a:rPr lang="en-GB" dirty="0" smtClean="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425014395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 large systems</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291323098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IBM’s agility at scale model</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633979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to large systems</a:t>
            </a:r>
            <a:endParaRPr lang="en-US" dirty="0"/>
          </a:p>
        </p:txBody>
      </p:sp>
      <p:sp>
        <p:nvSpPr>
          <p:cNvPr id="3" name="Content Placeholder 2"/>
          <p:cNvSpPr>
            <a:spLocks noGrp="1"/>
          </p:cNvSpPr>
          <p:nvPr>
            <p:ph idx="1"/>
          </p:nvPr>
        </p:nvSpPr>
        <p:spPr/>
        <p:txBody>
          <a:bodyPr/>
          <a:lstStyle/>
          <a:p>
            <a:r>
              <a:rPr lang="en-GB" sz="2200" dirty="0" smtClean="0"/>
              <a:t>A completely incremental approach to requirements engineering is impossible.</a:t>
            </a:r>
          </a:p>
          <a:p>
            <a:r>
              <a:rPr lang="en-GB" sz="2200" dirty="0" smtClean="0"/>
              <a:t>There cannot be a single product owner or customer representative.</a:t>
            </a:r>
          </a:p>
          <a:p>
            <a:r>
              <a:rPr lang="en-GB" sz="2200" dirty="0" smtClean="0"/>
              <a:t>For large systems development, it is not possible to focus only on the code of the system.  </a:t>
            </a:r>
          </a:p>
          <a:p>
            <a:r>
              <a:rPr lang="en-GB" sz="2200" dirty="0" smtClean="0"/>
              <a:t>Cross-team communication mechanisms have to be designed and used. </a:t>
            </a:r>
          </a:p>
          <a:p>
            <a:r>
              <a:rPr lang="en-GB" sz="2200" dirty="0" smtClean="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Multi-team Scrum</a:t>
            </a:r>
            <a:endParaRPr lang="en-US" dirty="0"/>
          </a:p>
        </p:txBody>
      </p:sp>
      <p:sp>
        <p:nvSpPr>
          <p:cNvPr id="3" name="Content Placeholder 2"/>
          <p:cNvSpPr>
            <a:spLocks noGrp="1"/>
          </p:cNvSpPr>
          <p:nvPr>
            <p:ph idx="1"/>
          </p:nvPr>
        </p:nvSpPr>
        <p:spPr/>
        <p:txBody>
          <a:bodyPr/>
          <a:lstStyle/>
          <a:p>
            <a:r>
              <a:rPr lang="en-GB" i="1" dirty="0"/>
              <a:t>Role replication</a:t>
            </a:r>
            <a:r>
              <a:rPr lang="en-GB" dirty="0"/>
              <a:t> </a:t>
            </a:r>
            <a:endParaRPr lang="en-GB" dirty="0" smtClean="0"/>
          </a:p>
          <a:p>
            <a:pPr lvl="1"/>
            <a:r>
              <a:rPr lang="en-GB" dirty="0" smtClean="0"/>
              <a:t>Each </a:t>
            </a:r>
            <a:r>
              <a:rPr lang="en-GB" dirty="0"/>
              <a:t>team has a Product Owner for their work component and </a:t>
            </a:r>
            <a:r>
              <a:rPr lang="en-GB" dirty="0" err="1"/>
              <a:t>ScrumMaster</a:t>
            </a:r>
            <a:r>
              <a:rPr lang="en-GB" dirty="0"/>
              <a:t>. </a:t>
            </a:r>
            <a:endParaRPr lang="en-GB" dirty="0" smtClean="0"/>
          </a:p>
          <a:p>
            <a:r>
              <a:rPr lang="en-GB" i="1" dirty="0" smtClean="0"/>
              <a:t>Product </a:t>
            </a:r>
            <a:r>
              <a:rPr lang="en-GB" i="1" dirty="0"/>
              <a:t>architects</a:t>
            </a:r>
            <a:r>
              <a:rPr lang="en-GB" dirty="0"/>
              <a:t> </a:t>
            </a:r>
            <a:endParaRPr lang="en-GB" dirty="0" smtClean="0"/>
          </a:p>
          <a:p>
            <a:pPr lvl="1"/>
            <a:r>
              <a:rPr lang="en-GB" dirty="0" smtClean="0"/>
              <a:t>Each </a:t>
            </a:r>
            <a:r>
              <a:rPr lang="en-GB" dirty="0"/>
              <a:t>team chooses a product architect and these architects collaborate to design and evolve the overall system architecture.</a:t>
            </a:r>
          </a:p>
          <a:p>
            <a:r>
              <a:rPr lang="en-GB" i="1" dirty="0" smtClean="0"/>
              <a:t>Release </a:t>
            </a:r>
            <a:r>
              <a:rPr lang="en-GB" i="1" dirty="0"/>
              <a:t>alignment</a:t>
            </a:r>
            <a:r>
              <a:rPr lang="en-GB" dirty="0"/>
              <a:t> </a:t>
            </a:r>
            <a:endParaRPr lang="en-GB" dirty="0" smtClean="0"/>
          </a:p>
          <a:p>
            <a:pPr lvl="1"/>
            <a:r>
              <a:rPr lang="en-GB" dirty="0" smtClean="0"/>
              <a:t>The </a:t>
            </a:r>
            <a:r>
              <a:rPr lang="en-GB" dirty="0"/>
              <a:t>dates of product releases from each team are aligned so that a demonstrable and complete system is produced.</a:t>
            </a:r>
          </a:p>
          <a:p>
            <a:r>
              <a:rPr lang="en-GB" i="1" dirty="0" smtClean="0"/>
              <a:t>Scrum </a:t>
            </a:r>
            <a:r>
              <a:rPr lang="en-GB" i="1" dirty="0"/>
              <a:t>of Scrums</a:t>
            </a:r>
            <a:r>
              <a:rPr lang="en-GB" dirty="0"/>
              <a:t> </a:t>
            </a:r>
            <a:endParaRPr lang="en-GB" dirty="0" smtClean="0"/>
          </a:p>
          <a:p>
            <a:pPr lvl="1"/>
            <a:r>
              <a:rPr lang="en-GB" dirty="0" smtClean="0"/>
              <a:t>There </a:t>
            </a:r>
            <a:r>
              <a:rPr lang="en-GB" dirty="0"/>
              <a:t>is a daily Scrum of Scrums where representatives from each team meet to </a:t>
            </a:r>
            <a:r>
              <a:rPr lang="en-GB"/>
              <a:t>discuss </a:t>
            </a:r>
            <a:r>
              <a:rPr lang="en-GB" smtClean="0"/>
              <a:t>progress and </a:t>
            </a:r>
            <a:r>
              <a:rPr lang="en-GB" dirty="0"/>
              <a:t>plan </a:t>
            </a:r>
            <a:r>
              <a:rPr lang="en-GB" dirty="0" smtClean="0"/>
              <a:t>work </a:t>
            </a:r>
            <a:r>
              <a:rPr lang="en-GB" dirty="0"/>
              <a:t>to be </a:t>
            </a:r>
            <a:r>
              <a:rPr lang="en-GB" dirty="0" smtClean="0"/>
              <a:t>done.</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183554942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across organizations</a:t>
            </a:r>
            <a:endParaRPr lang="en-US" dirty="0"/>
          </a:p>
        </p:txBody>
      </p:sp>
      <p:sp>
        <p:nvSpPr>
          <p:cNvPr id="3" name="Content Placeholder 2"/>
          <p:cNvSpPr>
            <a:spLocks noGrp="1"/>
          </p:cNvSpPr>
          <p:nvPr>
            <p:ph idx="1"/>
          </p:nvPr>
        </p:nvSpPr>
        <p:spPr>
          <a:xfrm>
            <a:off x="457200" y="1600200"/>
            <a:ext cx="8407400" cy="4525963"/>
          </a:xfrm>
        </p:spPr>
        <p:txBody>
          <a:bodyPr/>
          <a:lstStyle/>
          <a:p>
            <a:r>
              <a:rPr lang="en-GB" sz="2200" dirty="0" smtClean="0"/>
              <a:t>Project managers who do not have experience of agile methods may be reluctant to accept the risk of a new approach.</a:t>
            </a:r>
          </a:p>
          <a:p>
            <a:r>
              <a:rPr lang="en-GB" sz="2200" dirty="0" smtClean="0"/>
              <a:t>Large organizations often have quality procedures and standards that all projects are expected to follow and, because of their bureaucratic nature, these are likely to be incompatible with agile methods. </a:t>
            </a:r>
          </a:p>
          <a:p>
            <a:r>
              <a:rPr lang="en-GB" sz="2200" dirty="0" smtClean="0"/>
              <a:t>Agile methods seem to work best when team members have a relatively high skill level. However, within large organizations, there are likely to be a wide range of skills and abilities. </a:t>
            </a:r>
          </a:p>
          <a:p>
            <a:r>
              <a:rPr lang="en-GB" sz="2200" dirty="0" smtClean="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Agile methods are incremental development methods that focus on rapid software development, frequent releases of the software, reducing process overheads by minimizing documentation and producing high-quality code.  </a:t>
            </a:r>
          </a:p>
          <a:p>
            <a:r>
              <a:rPr lang="en-GB" sz="2000" dirty="0" smtClean="0"/>
              <a:t>Agile development practices include </a:t>
            </a:r>
          </a:p>
          <a:p>
            <a:pPr lvl="1"/>
            <a:r>
              <a:rPr lang="en-GB" sz="1600" dirty="0" smtClean="0"/>
              <a:t>User stories for system specification</a:t>
            </a:r>
          </a:p>
          <a:p>
            <a:pPr lvl="1"/>
            <a:r>
              <a:rPr lang="en-GB" sz="1600" dirty="0" smtClean="0"/>
              <a:t> Frequent releases of the software, </a:t>
            </a:r>
          </a:p>
          <a:p>
            <a:pPr lvl="1"/>
            <a:r>
              <a:rPr lang="en-GB" sz="1600" dirty="0" smtClean="0"/>
              <a:t>Continuous software improvement </a:t>
            </a:r>
          </a:p>
          <a:p>
            <a:pPr lvl="1"/>
            <a:r>
              <a:rPr lang="en-GB" sz="1600" dirty="0" smtClean="0"/>
              <a:t>Test-first development</a:t>
            </a:r>
          </a:p>
          <a:p>
            <a:pPr lvl="1"/>
            <a:r>
              <a:rPr lang="en-GB" sz="1600" dirty="0" smtClean="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892022605"/>
      </p:ext>
    </p:extLst>
  </p:cSld>
  <p:clrMapOvr>
    <a:masterClrMapping/>
  </p:clrMapOvr>
  <p:transition xmlns:p14="http://schemas.microsoft.com/office/powerpoint/2010/mai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Scrum is an agile method that provides a project management framework. </a:t>
            </a:r>
          </a:p>
          <a:p>
            <a:pPr lvl="1"/>
            <a:r>
              <a:rPr lang="en-GB" dirty="0" smtClean="0"/>
              <a:t>It is centred round a set of sprints, which are fixed time periods when a system increment is developed.</a:t>
            </a:r>
          </a:p>
          <a:p>
            <a:r>
              <a:rPr lang="en-GB" dirty="0" smtClean="0"/>
              <a:t>Many practical development methods are a mixture of plan-based and agile development. </a:t>
            </a:r>
          </a:p>
          <a:p>
            <a:r>
              <a:rPr lang="en-GB" dirty="0" smtClean="0"/>
              <a:t>Scaling agile methods for large systems is difficult.</a:t>
            </a:r>
          </a:p>
          <a:p>
            <a:pPr lvl="1"/>
            <a:r>
              <a:rPr lang="en-GB" dirty="0" smtClean="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49584897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5" name="Footer Placeholder 4"/>
          <p:cNvSpPr>
            <a:spLocks noGrp="1"/>
          </p:cNvSpPr>
          <p:nvPr>
            <p:ph type="ftr" sz="quarter" idx="11"/>
          </p:nvPr>
        </p:nvSpPr>
        <p:spPr/>
        <p:txBody>
          <a:bodyPr/>
          <a:lstStyle/>
          <a:p>
            <a:pPr>
              <a:defRPr/>
            </a:pPr>
            <a:r>
              <a:rPr lang="en-US" smtClean="0"/>
              <a:t>Chapter 3 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3 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1615</TotalTime>
  <Words>5504</Words>
  <Application>Microsoft Macintosh PowerPoint</Application>
  <PresentationFormat>On-screen Show (4:3)</PresentationFormat>
  <Paragraphs>531</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Adewole Adewumi</cp:lastModifiedBy>
  <cp:revision>46</cp:revision>
  <dcterms:created xsi:type="dcterms:W3CDTF">2010-01-06T20:28:26Z</dcterms:created>
  <dcterms:modified xsi:type="dcterms:W3CDTF">2017-09-16T14:18:13Z</dcterms:modified>
</cp:coreProperties>
</file>