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3" r:id="rId2"/>
  </p:sldMasterIdLst>
  <p:notesMasterIdLst>
    <p:notesMasterId r:id="rId32"/>
  </p:notesMasterIdLst>
  <p:handoutMasterIdLst>
    <p:handoutMasterId r:id="rId33"/>
  </p:handoutMasterIdLst>
  <p:sldIdLst>
    <p:sldId id="670" r:id="rId3"/>
    <p:sldId id="650" r:id="rId4"/>
    <p:sldId id="683" r:id="rId5"/>
    <p:sldId id="720" r:id="rId6"/>
    <p:sldId id="721" r:id="rId7"/>
    <p:sldId id="722" r:id="rId8"/>
    <p:sldId id="723" r:id="rId9"/>
    <p:sldId id="724" r:id="rId10"/>
    <p:sldId id="711" r:id="rId11"/>
    <p:sldId id="651" r:id="rId12"/>
    <p:sldId id="671" r:id="rId13"/>
    <p:sldId id="707" r:id="rId14"/>
    <p:sldId id="703" r:id="rId15"/>
    <p:sldId id="702" r:id="rId16"/>
    <p:sldId id="701" r:id="rId17"/>
    <p:sldId id="713" r:id="rId18"/>
    <p:sldId id="708" r:id="rId19"/>
    <p:sldId id="700" r:id="rId20"/>
    <p:sldId id="680" r:id="rId21"/>
    <p:sldId id="673" r:id="rId22"/>
    <p:sldId id="684" r:id="rId23"/>
    <p:sldId id="685" r:id="rId24"/>
    <p:sldId id="687" r:id="rId25"/>
    <p:sldId id="686" r:id="rId26"/>
    <p:sldId id="716" r:id="rId27"/>
    <p:sldId id="717" r:id="rId28"/>
    <p:sldId id="674" r:id="rId29"/>
    <p:sldId id="726" r:id="rId30"/>
    <p:sldId id="725" r:id="rId31"/>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003366"/>
    <a:srgbClr val="003399"/>
    <a:srgbClr val="662C5B"/>
    <a:srgbClr val="CC0066"/>
    <a:srgbClr val="FFFFFF"/>
    <a:srgbClr val="DDDDDD"/>
    <a:srgbClr val="000000"/>
    <a:srgbClr val="660033"/>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2282" autoAdjust="0"/>
  </p:normalViewPr>
  <p:slideViewPr>
    <p:cSldViewPr>
      <p:cViewPr varScale="1">
        <p:scale>
          <a:sx n="73" d="100"/>
          <a:sy n="73" d="100"/>
        </p:scale>
        <p:origin x="606" y="78"/>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73B2-7CF1-4832-BF09-2E3D082F4856}" type="datetimeFigureOut">
              <a:rPr lang="en-US" smtClean="0"/>
              <a:pPr/>
              <a:t>8/30/2018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2B329-9B4F-43B9-920A-39268306AFA7}" type="slidenum">
              <a:rPr lang="en-US" smtClean="0"/>
              <a:pPr/>
              <a:t>‹#›</a:t>
            </a:fld>
            <a:endParaRPr lang="en-US"/>
          </a:p>
        </p:txBody>
      </p:sp>
    </p:spTree>
    <p:extLst>
      <p:ext uri="{BB962C8B-B14F-4D97-AF65-F5344CB8AC3E}">
        <p14:creationId xmlns:p14="http://schemas.microsoft.com/office/powerpoint/2010/main" val="1714263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EDA5C1-9818-47C9-A79E-B4D4158DD3E3}" type="datetimeFigureOut">
              <a:rPr lang="en-GB" smtClean="0"/>
              <a:pPr/>
              <a:t>30/08/2018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498802-2017-4E9A-A8AF-781802F703C5}" type="slidenum">
              <a:rPr lang="en-GB" smtClean="0"/>
              <a:pPr/>
              <a:t>‹#›</a:t>
            </a:fld>
            <a:endParaRPr lang="en-GB"/>
          </a:p>
        </p:txBody>
      </p:sp>
    </p:spTree>
    <p:extLst>
      <p:ext uri="{BB962C8B-B14F-4D97-AF65-F5344CB8AC3E}">
        <p14:creationId xmlns:p14="http://schemas.microsoft.com/office/powerpoint/2010/main" val="30632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498802-2017-4E9A-A8AF-781802F703C5}"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9098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29</a:t>
            </a:fld>
            <a:endParaRPr lang="en-GB"/>
          </a:p>
        </p:txBody>
      </p:sp>
    </p:spTree>
    <p:extLst>
      <p:ext uri="{BB962C8B-B14F-4D97-AF65-F5344CB8AC3E}">
        <p14:creationId xmlns:p14="http://schemas.microsoft.com/office/powerpoint/2010/main" val="276293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4" y="2130439"/>
            <a:ext cx="10366375"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2375" y="274652"/>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2" y="274652"/>
            <a:ext cx="808037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1003" y="570166"/>
            <a:ext cx="743452" cy="792088"/>
          </a:xfrm>
          <a:prstGeom prst="rect">
            <a:avLst/>
          </a:prstGeom>
          <a:noFill/>
        </p:spPr>
      </p:pic>
      <p:sp>
        <p:nvSpPr>
          <p:cNvPr id="9" name="TextBox 8"/>
          <p:cNvSpPr txBox="1"/>
          <p:nvPr userDrawn="1"/>
        </p:nvSpPr>
        <p:spPr>
          <a:xfrm>
            <a:off x="9003276" y="0"/>
            <a:ext cx="3230910" cy="369332"/>
          </a:xfrm>
          <a:prstGeom prst="rect">
            <a:avLst/>
          </a:prstGeom>
          <a:noFill/>
        </p:spPr>
        <p:txBody>
          <a:bodyPr wrap="none" rtlCol="0">
            <a:spAutoFit/>
          </a:bodyPr>
          <a:lstStyle/>
          <a:p>
            <a:r>
              <a:rPr lang="en-US" dirty="0">
                <a:solidFill>
                  <a:prstClr val="black"/>
                </a:solidFill>
              </a:rPr>
              <a:t>www.covenantuniversity.edu.ng</a:t>
            </a:r>
            <a:endParaRPr lang="en-GB" dirty="0">
              <a:solidFill>
                <a:prstClr val="black"/>
              </a:solidFill>
            </a:endParaRPr>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5059" y="570169"/>
            <a:ext cx="4608512" cy="743775"/>
          </a:xfrm>
          <a:prstGeom prst="rect">
            <a:avLst/>
          </a:prstGeom>
          <a:noFill/>
        </p:spPr>
      </p:pic>
      <p:sp>
        <p:nvSpPr>
          <p:cNvPr id="2" name="Title 1"/>
          <p:cNvSpPr>
            <a:spLocks noGrp="1"/>
          </p:cNvSpPr>
          <p:nvPr>
            <p:ph type="ctrTitle"/>
          </p:nvPr>
        </p:nvSpPr>
        <p:spPr>
          <a:xfrm>
            <a:off x="914403" y="1844828"/>
            <a:ext cx="10366375"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828800" y="4509120"/>
            <a:ext cx="8537575"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1" name="TextBox 10"/>
          <p:cNvSpPr txBox="1"/>
          <p:nvPr userDrawn="1"/>
        </p:nvSpPr>
        <p:spPr>
          <a:xfrm>
            <a:off x="1633093" y="1074222"/>
            <a:ext cx="3220653" cy="338554"/>
          </a:xfrm>
          <a:prstGeom prst="rect">
            <a:avLst/>
          </a:prstGeom>
          <a:noFill/>
        </p:spPr>
        <p:txBody>
          <a:bodyPr wrap="none" rtlCol="0">
            <a:spAutoFit/>
          </a:bodyPr>
          <a:lstStyle/>
          <a:p>
            <a:r>
              <a:rPr lang="en-US" sz="1600" dirty="0">
                <a:solidFill>
                  <a:srgbClr val="662C5B"/>
                </a:solidFill>
              </a:rPr>
              <a:t>Raising a new Generation of Leaders</a:t>
            </a:r>
            <a:endParaRPr lang="en-GB" sz="1600" dirty="0">
              <a:solidFill>
                <a:srgbClr val="662C5B"/>
              </a:solidFill>
            </a:endParaRPr>
          </a:p>
        </p:txBody>
      </p:sp>
    </p:spTree>
    <p:extLst>
      <p:ext uri="{BB962C8B-B14F-4D97-AF65-F5344CB8AC3E}">
        <p14:creationId xmlns:p14="http://schemas.microsoft.com/office/powerpoint/2010/main" val="1037336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1"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1"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59" y="1268760"/>
            <a:ext cx="3979650" cy="400110"/>
          </a:xfrm>
          <a:prstGeom prst="rect">
            <a:avLst/>
          </a:prstGeom>
          <a:noFill/>
        </p:spPr>
        <p:txBody>
          <a:bodyPr wrap="none" rtlCol="0">
            <a:spAutoFit/>
          </a:bodyPr>
          <a:lstStyle/>
          <a:p>
            <a:r>
              <a:rPr lang="en-US" sz="2000" dirty="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76" y="0"/>
            <a:ext cx="3230910" cy="369332"/>
          </a:xfrm>
          <a:prstGeom prst="rect">
            <a:avLst/>
          </a:prstGeom>
          <a:noFill/>
        </p:spPr>
        <p:txBody>
          <a:bodyPr wrap="none" rtlCol="0">
            <a:spAutoFit/>
          </a:bodyPr>
          <a:lstStyle/>
          <a:p>
            <a:r>
              <a:rPr lang="en-US" dirty="0">
                <a:solidFill>
                  <a:prstClr val="black"/>
                </a:solidFill>
              </a:rPr>
              <a:t>www.covenantuniversity.edu.ng</a:t>
            </a:r>
            <a:endParaRPr lang="en-GB" dirty="0">
              <a:solidFill>
                <a:prstClr val="black"/>
              </a:solidFill>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00"/>
            <a:ext cx="5065714" cy="817563"/>
          </a:xfrm>
          <a:prstGeom prst="rect">
            <a:avLst/>
          </a:prstGeom>
          <a:noFill/>
        </p:spPr>
      </p:pic>
    </p:spTree>
    <p:extLst>
      <p:ext uri="{BB962C8B-B14F-4D97-AF65-F5344CB8AC3E}">
        <p14:creationId xmlns:p14="http://schemas.microsoft.com/office/powerpoint/2010/main" val="2452768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963" y="153144"/>
            <a:ext cx="11714212"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81948" cy="773752"/>
          </a:xfrm>
          <a:prstGeom prst="rect">
            <a:avLst/>
          </a:prstGeom>
          <a:noFill/>
        </p:spPr>
      </p:pic>
      <p:sp>
        <p:nvSpPr>
          <p:cNvPr id="8" name="Slide Number Placeholder 5"/>
          <p:cNvSpPr txBox="1">
            <a:spLocks/>
          </p:cNvSpPr>
          <p:nvPr userDrawn="1"/>
        </p:nvSpPr>
        <p:spPr>
          <a:xfrm>
            <a:off x="10778109" y="6336704"/>
            <a:ext cx="1045349" cy="548680"/>
          </a:xfrm>
          <a:prstGeom prst="rect">
            <a:avLst/>
          </a:prstGeom>
          <a:solidFill>
            <a:srgbClr val="F7F7F7">
              <a:alpha val="45098"/>
            </a:srgbClr>
          </a:solidFill>
        </p:spPr>
        <p:txBody>
          <a:bodyPr vert="horz" lIns="91440" tIns="45720" rIns="91440" bIns="45720" rtlCol="0" anchor="ctr"/>
          <a:lstStyle>
            <a:lvl1pPr>
              <a:defRPr sz="1400" b="1">
                <a:solidFill>
                  <a:schemeClr val="tx1">
                    <a:lumMod val="95000"/>
                    <a:lumOff val="5000"/>
                  </a:schemeClr>
                </a:solidFill>
                <a:latin typeface="Georgia" pitchFamily="18" charset="0"/>
              </a:defRPr>
            </a:lvl1pPr>
          </a:lstStyle>
          <a:p>
            <a:pPr algn="r">
              <a:defRPr/>
            </a:pPr>
            <a:fld id="{5FE708FE-ED12-4ACB-81C9-F40A112777FF}" type="slidenum">
              <a:rPr lang="en-GB" sz="2800" smtClean="0">
                <a:solidFill>
                  <a:prstClr val="white"/>
                </a:solidFill>
              </a:rPr>
              <a:pPr algn="r">
                <a:defRPr/>
              </a:pPr>
              <a:t>‹#›</a:t>
            </a:fld>
            <a:endParaRPr lang="en-GB" sz="2800" dirty="0">
              <a:solidFill>
                <a:prstClr val="white"/>
              </a:solidFill>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4016" y="6363534"/>
            <a:ext cx="624979" cy="665866"/>
          </a:xfrm>
          <a:prstGeom prst="rect">
            <a:avLst/>
          </a:prstGeom>
          <a:noFill/>
        </p:spPr>
      </p:pic>
      <p:sp>
        <p:nvSpPr>
          <p:cNvPr id="3" name="Content Placeholder 2"/>
          <p:cNvSpPr>
            <a:spLocks noGrp="1"/>
          </p:cNvSpPr>
          <p:nvPr>
            <p:ph idx="1"/>
          </p:nvPr>
        </p:nvSpPr>
        <p:spPr>
          <a:xfrm>
            <a:off x="239412" y="1412776"/>
            <a:ext cx="11716352"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972" y="6317328"/>
            <a:ext cx="5976665" cy="640064"/>
          </a:xfrm>
          <a:prstGeom prst="rect">
            <a:avLst/>
          </a:prstGeom>
          <a:noFill/>
        </p:spPr>
      </p:pic>
      <p:sp>
        <p:nvSpPr>
          <p:cNvPr id="13" name="TextBox 12"/>
          <p:cNvSpPr txBox="1"/>
          <p:nvPr userDrawn="1"/>
        </p:nvSpPr>
        <p:spPr>
          <a:xfrm>
            <a:off x="724026" y="6707435"/>
            <a:ext cx="2215495" cy="276999"/>
          </a:xfrm>
          <a:prstGeom prst="rect">
            <a:avLst/>
          </a:prstGeom>
          <a:noFill/>
        </p:spPr>
        <p:txBody>
          <a:bodyPr wrap="none" rtlCol="0">
            <a:spAutoFit/>
          </a:bodyPr>
          <a:lstStyle/>
          <a:p>
            <a:r>
              <a:rPr lang="en-US" sz="1200" dirty="0">
                <a:solidFill>
                  <a:prstClr val="black"/>
                </a:solidFill>
              </a:rPr>
              <a:t>www.covenantuniversity.edu.ng</a:t>
            </a:r>
            <a:endParaRPr lang="en-GB" sz="1200" dirty="0">
              <a:solidFill>
                <a:prstClr val="black"/>
              </a:solidFill>
            </a:endParaRPr>
          </a:p>
        </p:txBody>
      </p:sp>
      <p:cxnSp>
        <p:nvCxnSpPr>
          <p:cNvPr id="19" name="Straight Connector 18"/>
          <p:cNvCxnSpPr/>
          <p:nvPr userDrawn="1"/>
        </p:nvCxnSpPr>
        <p:spPr>
          <a:xfrm flipV="1">
            <a:off x="8689876" y="1340768"/>
            <a:ext cx="1800001"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6061" y="1340768"/>
            <a:ext cx="71999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82245" y="1340768"/>
            <a:ext cx="71999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6852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36" y="4406905"/>
            <a:ext cx="10365899"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336"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3033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759"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9214"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2465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4983"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4983"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65475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043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0905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2" y="273050"/>
            <a:ext cx="4012129"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7974" y="273055"/>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762" y="1435103"/>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2212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1" y="4800600"/>
            <a:ext cx="7317105"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90341"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341"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5548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14503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43"/>
            <a:ext cx="274391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759" y="274643"/>
            <a:ext cx="802849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73020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5"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5"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60" y="1268760"/>
            <a:ext cx="3973717" cy="400110"/>
          </a:xfrm>
          <a:prstGeom prst="rect">
            <a:avLst/>
          </a:prstGeom>
          <a:noFill/>
        </p:spPr>
        <p:txBody>
          <a:bodyPr wrap="none" rtlCol="0">
            <a:spAutoFit/>
          </a:bodyPr>
          <a:lstStyle/>
          <a:p>
            <a:r>
              <a:rPr lang="en-US" sz="2000" dirty="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80" y="0"/>
            <a:ext cx="3191899" cy="369332"/>
          </a:xfrm>
          <a:prstGeom prst="rect">
            <a:avLst/>
          </a:prstGeom>
          <a:noFill/>
        </p:spPr>
        <p:txBody>
          <a:bodyPr wrap="none" rtlCol="0">
            <a:spAutoFit/>
          </a:bodyPr>
          <a:lstStyle/>
          <a:p>
            <a:r>
              <a:rPr lang="en-US" dirty="0">
                <a:solidFill>
                  <a:prstClr val="black"/>
                </a:solidFill>
              </a:rPr>
              <a:t>www.covenantuniversity.edu.ng</a:t>
            </a:r>
            <a:endParaRPr lang="en-GB" dirty="0">
              <a:solidFill>
                <a:prstClr val="black"/>
              </a:solidFill>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10"/>
            <a:ext cx="5065714" cy="817563"/>
          </a:xfrm>
          <a:prstGeom prst="rect">
            <a:avLst/>
          </a:prstGeom>
          <a:noFill/>
        </p:spPr>
      </p:pic>
    </p:spTree>
    <p:extLst>
      <p:ext uri="{BB962C8B-B14F-4D97-AF65-F5344CB8AC3E}">
        <p14:creationId xmlns:p14="http://schemas.microsoft.com/office/powerpoint/2010/main" val="2706091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5"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5"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60" y="1268760"/>
            <a:ext cx="3973717" cy="400110"/>
          </a:xfrm>
          <a:prstGeom prst="rect">
            <a:avLst/>
          </a:prstGeom>
          <a:noFill/>
        </p:spPr>
        <p:txBody>
          <a:bodyPr wrap="none" rtlCol="0">
            <a:spAutoFit/>
          </a:bodyPr>
          <a:lstStyle/>
          <a:p>
            <a:r>
              <a:rPr lang="en-US" sz="2000" dirty="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80" y="0"/>
            <a:ext cx="3191899" cy="369332"/>
          </a:xfrm>
          <a:prstGeom prst="rect">
            <a:avLst/>
          </a:prstGeom>
          <a:noFill/>
        </p:spPr>
        <p:txBody>
          <a:bodyPr wrap="none" rtlCol="0">
            <a:spAutoFit/>
          </a:bodyPr>
          <a:lstStyle/>
          <a:p>
            <a:r>
              <a:rPr lang="en-US" sz="1800" dirty="0"/>
              <a:t>www.covenantuniversity.edu.ng</a:t>
            </a:r>
            <a:endParaRPr lang="en-GB" sz="1800" dirty="0"/>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10"/>
            <a:ext cx="5065714" cy="81756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21" y="4406914"/>
            <a:ext cx="10366375"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621" y="2906713"/>
            <a:ext cx="103663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3792"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7"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7"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4425"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612"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7267" y="273064"/>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3"/>
            <a:ext cx="40116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80" y="4800600"/>
            <a:ext cx="7316788"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90780" y="612775"/>
            <a:ext cx="73167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780" y="5367338"/>
            <a:ext cx="73167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30/08/2018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4" y="274638"/>
            <a:ext cx="10975975"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4" y="1600206"/>
            <a:ext cx="10975975"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3" y="6356364"/>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4263-B01D-4F49-B558-EEB448DAF4C2}" type="datetimeFigureOut">
              <a:rPr lang="en-GB" smtClean="0"/>
              <a:pPr/>
              <a:t>30/08/2018</a:t>
            </a:fld>
            <a:endParaRPr lang="en-GB"/>
          </a:p>
        </p:txBody>
      </p:sp>
      <p:sp>
        <p:nvSpPr>
          <p:cNvPr id="5" name="Footer Placeholder 4"/>
          <p:cNvSpPr>
            <a:spLocks noGrp="1"/>
          </p:cNvSpPr>
          <p:nvPr>
            <p:ph type="ftr" sz="quarter" idx="3"/>
          </p:nvPr>
        </p:nvSpPr>
        <p:spPr>
          <a:xfrm>
            <a:off x="4167192" y="635636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193" y="6356364"/>
            <a:ext cx="28463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D965-F460-422A-A842-9BE9972FC4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759" y="1600205"/>
            <a:ext cx="10975658"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760" y="6356355"/>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solidFill>
                  <a:prstClr val="black">
                    <a:tint val="75000"/>
                  </a:prstClr>
                </a:solidFill>
              </a:rPr>
              <a:pPr/>
              <a:t>30/08/2018</a:t>
            </a:fld>
            <a:endParaRPr lang="en-GB">
              <a:solidFill>
                <a:prstClr val="black">
                  <a:tint val="75000"/>
                </a:prstClr>
              </a:solidFill>
            </a:endParaRPr>
          </a:p>
        </p:txBody>
      </p:sp>
      <p:sp>
        <p:nvSpPr>
          <p:cNvPr id="5" name="Footer Placeholder 4"/>
          <p:cNvSpPr>
            <a:spLocks noGrp="1"/>
          </p:cNvSpPr>
          <p:nvPr>
            <p:ph type="ftr" sz="quarter" idx="3"/>
          </p:nvPr>
        </p:nvSpPr>
        <p:spPr>
          <a:xfrm>
            <a:off x="4166685" y="6356355"/>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9875" y="6356355"/>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1415476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12" r:id="rId13"/>
    <p:sldLayoutId id="214748364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www.smacc.io/en/"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www.wired.com/2013/06/ups-astronomical-math/" TargetMode="External"/><Relationship Id="rId2" Type="http://schemas.openxmlformats.org/officeDocument/2006/relationships/hyperlink" Target="https://openai.com/the-international/"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HgDdaMy8KNE" TargetMode="External"/><Relationship Id="rId2" Type="http://schemas.openxmlformats.org/officeDocument/2006/relationships/hyperlink" Target="http://sound-of-pixels.csail.mit.edu/"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4987" y="1447800"/>
            <a:ext cx="11430000" cy="4343400"/>
          </a:xfrm>
        </p:spPr>
        <p:txBody>
          <a:bodyPr/>
          <a:lstStyle/>
          <a:p>
            <a:r>
              <a:rPr lang="en-US" b="1" dirty="0"/>
              <a:t>Artificial Intelligence </a:t>
            </a:r>
            <a:br>
              <a:rPr lang="en-US" b="1" dirty="0"/>
            </a:br>
            <a:r>
              <a:rPr lang="en-US" b="1" dirty="0"/>
              <a:t>(CSC 415)</a:t>
            </a:r>
            <a:br>
              <a:rPr lang="en-US" b="1" dirty="0"/>
            </a:br>
            <a:r>
              <a:rPr lang="en-US" b="1" dirty="0"/>
              <a:t>Lecture 2 – Applications  of Artificial Intelligence</a:t>
            </a:r>
            <a:endParaRPr lang="en-US" dirty="0"/>
          </a:p>
        </p:txBody>
      </p:sp>
      <p:sp>
        <p:nvSpPr>
          <p:cNvPr id="7" name="Subtitle 6"/>
          <p:cNvSpPr>
            <a:spLocks noGrp="1"/>
          </p:cNvSpPr>
          <p:nvPr>
            <p:ph type="subTitle" idx="1"/>
          </p:nvPr>
        </p:nvSpPr>
        <p:spPr>
          <a:xfrm>
            <a:off x="2516188" y="5791200"/>
            <a:ext cx="9525000" cy="838200"/>
          </a:xfrm>
        </p:spPr>
        <p:txBody>
          <a:bodyPr>
            <a:noAutofit/>
          </a:bodyPr>
          <a:lstStyle/>
          <a:p>
            <a:r>
              <a:rPr lang="en-US" sz="3200" b="1" dirty="0"/>
              <a:t>Dr. </a:t>
            </a:r>
            <a:r>
              <a:rPr lang="en-US" sz="3200" b="1" dirty="0" err="1"/>
              <a:t>Iheanetu</a:t>
            </a:r>
            <a:endParaRPr lang="en-US" sz="3200" dirty="0"/>
          </a:p>
        </p:txBody>
      </p:sp>
    </p:spTree>
    <p:extLst>
      <p:ext uri="{BB962C8B-B14F-4D97-AF65-F5344CB8AC3E}">
        <p14:creationId xmlns:p14="http://schemas.microsoft.com/office/powerpoint/2010/main" val="259845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600200"/>
            <a:ext cx="12269786" cy="914400"/>
          </a:xfrm>
        </p:spPr>
        <p:txBody>
          <a:bodyPr/>
          <a:lstStyle/>
          <a:p>
            <a:r>
              <a:rPr lang="en-US" dirty="0">
                <a:latin typeface="Times New Roman" pitchFamily="18" charset="0"/>
                <a:cs typeface="Times New Roman" pitchFamily="18" charset="0"/>
              </a:rPr>
              <a:t>A Little </a:t>
            </a:r>
            <a:r>
              <a:rPr lang="en-US" dirty="0" err="1">
                <a:latin typeface="Times New Roman" pitchFamily="18" charset="0"/>
                <a:cs typeface="Times New Roman" pitchFamily="18" charset="0"/>
              </a:rPr>
              <a:t>Quizz</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2514600"/>
            <a:ext cx="12269787" cy="4343400"/>
          </a:xfrm>
        </p:spPr>
        <p:txBody>
          <a:bodyPr>
            <a:noAutofit/>
          </a:bodyPr>
          <a:lstStyle/>
          <a:p>
            <a:pPr marL="0" lvl="0" indent="0" algn="l"/>
            <a:endParaRPr lang="en-US" sz="1200" dirty="0">
              <a:latin typeface="Times New Roman" pitchFamily="18" charset="0"/>
              <a:cs typeface="Times New Roman" pitchFamily="18" charset="0"/>
            </a:endParaRPr>
          </a:p>
          <a:p>
            <a:pPr marL="571500" lvl="0" indent="-571500" algn="l">
              <a:buFont typeface="Arial" pitchFamily="34" charset="0"/>
              <a:buChar char="•"/>
            </a:pPr>
            <a:r>
              <a:rPr lang="en-US" sz="3600" dirty="0">
                <a:latin typeface="Times New Roman" pitchFamily="18" charset="0"/>
                <a:cs typeface="Times New Roman" pitchFamily="18" charset="0"/>
              </a:rPr>
              <a:t>What is Intelligence?</a:t>
            </a:r>
          </a:p>
          <a:p>
            <a:pPr marL="571500" lvl="0" indent="-571500" algn="l">
              <a:buFont typeface="Arial" pitchFamily="34" charset="0"/>
              <a:buChar char="•"/>
            </a:pPr>
            <a:r>
              <a:rPr lang="en-US" sz="3600" dirty="0">
                <a:latin typeface="Times New Roman" pitchFamily="18" charset="0"/>
                <a:cs typeface="Times New Roman" pitchFamily="18" charset="0"/>
              </a:rPr>
              <a:t>What is an intelligent </a:t>
            </a:r>
            <a:r>
              <a:rPr lang="en-US" sz="3600" dirty="0" err="1">
                <a:latin typeface="Times New Roman" pitchFamily="18" charset="0"/>
                <a:cs typeface="Times New Roman" pitchFamily="18" charset="0"/>
              </a:rPr>
              <a:t>Behaviour</a:t>
            </a:r>
            <a:r>
              <a:rPr lang="en-US" sz="3600" dirty="0">
                <a:latin typeface="Times New Roman" pitchFamily="18" charset="0"/>
                <a:cs typeface="Times New Roman" pitchFamily="18" charset="0"/>
              </a:rPr>
              <a:t>?</a:t>
            </a:r>
          </a:p>
          <a:p>
            <a:pPr marL="571500" lvl="0" indent="-571500" algn="l">
              <a:buFont typeface="Arial" pitchFamily="34" charset="0"/>
              <a:buChar char="•"/>
            </a:pPr>
            <a:r>
              <a:rPr lang="en-US" sz="3600" dirty="0">
                <a:latin typeface="Times New Roman" pitchFamily="18" charset="0"/>
                <a:cs typeface="Times New Roman" pitchFamily="18" charset="0"/>
              </a:rPr>
              <a:t>Is Natural Intelligence superior/ Inferior to Artificial Intelligence? Support your answer</a:t>
            </a:r>
          </a:p>
          <a:p>
            <a:pPr marL="571500" lvl="0" indent="-571500" algn="l">
              <a:buFont typeface="Arial" pitchFamily="34" charset="0"/>
              <a:buChar char="•"/>
            </a:pP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13069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2514600"/>
            <a:ext cx="12269786" cy="4343400"/>
          </a:xfrm>
        </p:spPr>
        <p:txBody>
          <a:bodyPr>
            <a:normAutofit fontScale="85000" lnSpcReduction="10000"/>
          </a:bodyPr>
          <a:lstStyle/>
          <a:p>
            <a:pPr marL="571500" lvl="0" indent="-571500" algn="l">
              <a:buFont typeface="Arial" pitchFamily="34" charset="0"/>
              <a:buChar char="•"/>
            </a:pPr>
            <a:r>
              <a:rPr lang="en-US" sz="3600" dirty="0">
                <a:latin typeface="Times New Roman" panose="02020603050405020304" pitchFamily="18" charset="0"/>
                <a:cs typeface="Times New Roman" panose="02020603050405020304" pitchFamily="18" charset="0"/>
              </a:rPr>
              <a:t>Intelligence is commonly considered as the ability to collect knowledge and reason about knowledge to solve complex problems. In the near Future intelligent machines will replace human capabilities in many areas. Artificial intelligence is the study and developments of intelligent machines and software that can reason, learn, gather knowledge, communicate, manipulate and perceive the objects. </a:t>
            </a:r>
          </a:p>
          <a:p>
            <a:pPr marL="571500" lvl="0" indent="-571500" algn="l">
              <a:buFont typeface="Arial" pitchFamily="34" charset="0"/>
              <a:buChar char="•"/>
            </a:pPr>
            <a:r>
              <a:rPr lang="en-US" dirty="0">
                <a:latin typeface="Times New Roman" panose="02020603050405020304" pitchFamily="18" charset="0"/>
                <a:cs typeface="Times New Roman" panose="02020603050405020304" pitchFamily="18" charset="0"/>
              </a:rPr>
              <a:t>It is the study of the computation that makes it possible to perceive reason and act.</a:t>
            </a:r>
          </a:p>
          <a:p>
            <a:pPr marL="571500" lvl="0" indent="-571500" algn="l">
              <a:buFont typeface="Arial" pitchFamily="34" charset="0"/>
              <a:buChar char="•"/>
            </a:pPr>
            <a:r>
              <a:rPr lang="en-US" dirty="0">
                <a:latin typeface="Times New Roman" panose="02020603050405020304" pitchFamily="18" charset="0"/>
                <a:cs typeface="Times New Roman" panose="02020603050405020304" pitchFamily="18" charset="0"/>
              </a:rPr>
              <a:t>Intelligence = Perceive + Analyse + React</a:t>
            </a:r>
          </a:p>
        </p:txBody>
      </p:sp>
      <p:sp>
        <p:nvSpPr>
          <p:cNvPr id="5" name="Title 1"/>
          <p:cNvSpPr>
            <a:spLocks noGrp="1"/>
          </p:cNvSpPr>
          <p:nvPr>
            <p:ph type="ctrTitle"/>
          </p:nvPr>
        </p:nvSpPr>
        <p:spPr>
          <a:xfrm>
            <a:off x="1" y="1600200"/>
            <a:ext cx="12269786" cy="914400"/>
          </a:xfrm>
        </p:spPr>
        <p:txBody>
          <a:bodyPr/>
          <a:lstStyle/>
          <a:p>
            <a:r>
              <a:rPr lang="en-US" dirty="0">
                <a:latin typeface="Times New Roman" pitchFamily="18" charset="0"/>
                <a:cs typeface="Times New Roman" pitchFamily="18" charset="0"/>
              </a:rPr>
              <a:t>Clues</a:t>
            </a:r>
          </a:p>
        </p:txBody>
      </p:sp>
    </p:spTree>
    <p:extLst>
      <p:ext uri="{BB962C8B-B14F-4D97-AF65-F5344CB8AC3E}">
        <p14:creationId xmlns:p14="http://schemas.microsoft.com/office/powerpoint/2010/main" val="315840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2187" y="1676400"/>
            <a:ext cx="10365899" cy="690735"/>
          </a:xfrm>
        </p:spPr>
        <p:txBody>
          <a:bodyPr>
            <a:normAutofit fontScale="90000"/>
          </a:bodyPr>
          <a:lstStyle/>
          <a:p>
            <a:r>
              <a:rPr lang="en-US" dirty="0" smtClean="0">
                <a:latin typeface="Times New Roman" pitchFamily="18" charset="0"/>
                <a:cs typeface="Times New Roman" pitchFamily="18" charset="0"/>
              </a:rPr>
              <a:t>Music</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53987" y="2362200"/>
            <a:ext cx="11963400" cy="4495800"/>
          </a:xfrm>
        </p:spPr>
        <p:txBody>
          <a:bodyPr>
            <a:normAutofit fontScale="25000" lnSpcReduction="20000"/>
          </a:bodyPr>
          <a:lstStyle/>
          <a:p>
            <a:pPr algn="l"/>
            <a:endParaRPr lang="en-US" dirty="0" smtClean="0"/>
          </a:p>
          <a:p>
            <a:pPr algn="l"/>
            <a:r>
              <a:rPr lang="en-US" dirty="0" smtClean="0"/>
              <a:t>								</a:t>
            </a:r>
            <a:r>
              <a:rPr lang="en-US" sz="11200" dirty="0">
                <a:latin typeface="Times New Roman" panose="02020603050405020304" pitchFamily="18" charset="0"/>
                <a:cs typeface="Times New Roman" panose="02020603050405020304" pitchFamily="18" charset="0"/>
              </a:rPr>
              <a:t>The Latest Musical Hit</a:t>
            </a:r>
          </a:p>
          <a:p>
            <a:pPr algn="l"/>
            <a:r>
              <a:rPr lang="en-US" dirty="0" smtClean="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Has it ever occurred to you that </a:t>
            </a:r>
            <a:r>
              <a:rPr lang="en-US" sz="11200" dirty="0" smtClean="0">
                <a:latin typeface="Times New Roman" panose="02020603050405020304" pitchFamily="18" charset="0"/>
                <a:cs typeface="Times New Roman" panose="02020603050405020304" pitchFamily="18" charset="0"/>
              </a:rPr>
              <a:t>								artificial </a:t>
            </a:r>
            <a:r>
              <a:rPr lang="en-US" sz="11200" dirty="0">
                <a:latin typeface="Times New Roman" panose="02020603050405020304" pitchFamily="18" charset="0"/>
                <a:cs typeface="Times New Roman" panose="02020603050405020304" pitchFamily="18" charset="0"/>
              </a:rPr>
              <a:t>intelligence could help </a:t>
            </a:r>
            <a:r>
              <a:rPr lang="en-US" sz="11200" dirty="0" smtClean="0">
                <a:latin typeface="Times New Roman" panose="02020603050405020304" pitchFamily="18" charset="0"/>
                <a:cs typeface="Times New Roman" panose="02020603050405020304" pitchFamily="18" charset="0"/>
              </a:rPr>
              <a:t>							create </a:t>
            </a:r>
            <a:r>
              <a:rPr lang="en-US" sz="11200" dirty="0">
                <a:latin typeface="Times New Roman" panose="02020603050405020304" pitchFamily="18" charset="0"/>
                <a:cs typeface="Times New Roman" panose="02020603050405020304" pitchFamily="18" charset="0"/>
              </a:rPr>
              <a:t>hit songs</a:t>
            </a:r>
            <a:r>
              <a:rPr lang="en-US" sz="11200" dirty="0" smtClean="0">
                <a:latin typeface="Times New Roman" panose="02020603050405020304" pitchFamily="18" charset="0"/>
                <a:cs typeface="Times New Roman" panose="02020603050405020304" pitchFamily="18" charset="0"/>
              </a:rPr>
              <a:t>? 			</a:t>
            </a:r>
          </a:p>
          <a:p>
            <a:pPr algn="l"/>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							where </a:t>
            </a:r>
            <a:r>
              <a:rPr lang="en-US" sz="11200" dirty="0">
                <a:latin typeface="Times New Roman" panose="02020603050405020304" pitchFamily="18" charset="0"/>
                <a:cs typeface="Times New Roman" panose="02020603050405020304" pitchFamily="18" charset="0"/>
              </a:rPr>
              <a:t>was AI used</a:t>
            </a:r>
            <a:r>
              <a:rPr lang="en-US" sz="11200" dirty="0" smtClean="0">
                <a:latin typeface="Times New Roman" panose="02020603050405020304" pitchFamily="18" charset="0"/>
                <a:cs typeface="Times New Roman" panose="02020603050405020304" pitchFamily="18" charset="0"/>
              </a:rPr>
              <a:t>?</a:t>
            </a:r>
          </a:p>
          <a:p>
            <a:pPr algn="l"/>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The </a:t>
            </a:r>
            <a:r>
              <a:rPr lang="en-US" sz="11200" dirty="0">
                <a:latin typeface="Times New Roman" panose="02020603050405020304" pitchFamily="18" charset="0"/>
                <a:cs typeface="Times New Roman" panose="02020603050405020304" pitchFamily="18" charset="0"/>
              </a:rPr>
              <a:t>single was actually based on findings obtained with big data. Artificial intelligence searched through millions of </a:t>
            </a:r>
            <a:r>
              <a:rPr lang="en-US" sz="11200" dirty="0" smtClean="0">
                <a:latin typeface="Times New Roman" panose="02020603050405020304" pitchFamily="18" charset="0"/>
                <a:cs typeface="Times New Roman" panose="02020603050405020304" pitchFamily="18" charset="0"/>
              </a:rPr>
              <a:t>conversations, newspaper </a:t>
            </a:r>
            <a:r>
              <a:rPr lang="en-US" sz="11200" dirty="0">
                <a:latin typeface="Times New Roman" panose="02020603050405020304" pitchFamily="18" charset="0"/>
                <a:cs typeface="Times New Roman" panose="02020603050405020304" pitchFamily="18" charset="0"/>
              </a:rPr>
              <a:t>titles, and lectures based on the main theme of the song: heartbreak</a:t>
            </a:r>
            <a:r>
              <a:rPr lang="en-US" sz="11200" dirty="0" smtClean="0">
                <a:latin typeface="Times New Roman" panose="02020603050405020304" pitchFamily="18" charset="0"/>
                <a:cs typeface="Times New Roman" panose="02020603050405020304" pitchFamily="18" charset="0"/>
              </a:rPr>
              <a:t>. </a:t>
            </a:r>
            <a:r>
              <a:rPr lang="en-US" sz="11200" dirty="0">
                <a:latin typeface="Times New Roman" panose="02020603050405020304" pitchFamily="18" charset="0"/>
                <a:cs typeface="Times New Roman" panose="02020603050405020304" pitchFamily="18" charset="0"/>
              </a:rPr>
              <a:t>Then, after </a:t>
            </a:r>
            <a:r>
              <a:rPr lang="en-US" sz="11200" dirty="0" smtClean="0">
                <a:latin typeface="Times New Roman" panose="02020603050405020304" pitchFamily="18" charset="0"/>
                <a:cs typeface="Times New Roman" panose="02020603050405020304" pitchFamily="18" charset="0"/>
              </a:rPr>
              <a:t>the theme as defined, </a:t>
            </a:r>
            <a:r>
              <a:rPr lang="en-US" sz="11200" dirty="0">
                <a:latin typeface="Times New Roman" panose="02020603050405020304" pitchFamily="18" charset="0"/>
                <a:cs typeface="Times New Roman" panose="02020603050405020304" pitchFamily="18" charset="0"/>
              </a:rPr>
              <a:t>machine learning algorithms programmed to create music found different </a:t>
            </a:r>
            <a:r>
              <a:rPr lang="en-US" sz="11200" dirty="0" smtClean="0">
                <a:latin typeface="Times New Roman" panose="02020603050405020304" pitchFamily="18" charset="0"/>
                <a:cs typeface="Times New Roman" panose="02020603050405020304" pitchFamily="18" charset="0"/>
              </a:rPr>
              <a:t>musical elements, which gave them ideas on how this piece should sound.</a:t>
            </a:r>
            <a:endParaRPr lang="en-US" sz="11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39712" y="2371859"/>
            <a:ext cx="5895975" cy="2600325"/>
          </a:xfrm>
          <a:prstGeom prst="rect">
            <a:avLst/>
          </a:prstGeom>
        </p:spPr>
      </p:pic>
    </p:spTree>
    <p:extLst>
      <p:ext uri="{BB962C8B-B14F-4D97-AF65-F5344CB8AC3E}">
        <p14:creationId xmlns:p14="http://schemas.microsoft.com/office/powerpoint/2010/main" val="395429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9787" y="1600200"/>
            <a:ext cx="10365899" cy="762000"/>
          </a:xfrm>
        </p:spPr>
        <p:txBody>
          <a:bodyPr/>
          <a:lstStyle/>
          <a:p>
            <a:pPr eaLnBrk="1" hangingPunct="1">
              <a:defRPr/>
            </a:pPr>
            <a:r>
              <a:rPr lang="en-US" b="1" dirty="0" smtClean="0">
                <a:latin typeface="Times New Roman" pitchFamily="18" charset="0"/>
                <a:cs typeface="Times New Roman" pitchFamily="18" charset="0"/>
              </a:rPr>
              <a:t>Food Industry</a:t>
            </a:r>
            <a:endParaRPr lang="en-US" b="1" dirty="0">
              <a:latin typeface="Times New Roman" pitchFamily="18" charset="0"/>
              <a:cs typeface="Times New Roman" pitchFamily="18" charset="0"/>
            </a:endParaRPr>
          </a:p>
        </p:txBody>
      </p:sp>
      <p:sp>
        <p:nvSpPr>
          <p:cNvPr id="2051" name="Rectangle 3"/>
          <p:cNvSpPr>
            <a:spLocks noGrp="1" noChangeArrowheads="1"/>
          </p:cNvSpPr>
          <p:nvPr>
            <p:ph type="subTitle" idx="1"/>
          </p:nvPr>
        </p:nvSpPr>
        <p:spPr>
          <a:xfrm>
            <a:off x="0" y="2362200"/>
            <a:ext cx="12269787" cy="4495800"/>
          </a:xfrm>
        </p:spPr>
        <p:txBody>
          <a:bodyPr>
            <a:normAutofit fontScale="92500" lnSpcReduction="10000"/>
          </a:bodyPr>
          <a:lstStyle/>
          <a:p>
            <a:pPr marL="0" indent="0" algn="l">
              <a:defRPr/>
            </a:pPr>
            <a:r>
              <a:rPr lang="en-US" dirty="0">
                <a:latin typeface="Times New Roman" panose="02020603050405020304" pitchFamily="18" charset="0"/>
                <a:cs typeface="Times New Roman" panose="02020603050405020304" pitchFamily="18" charset="0"/>
              </a:rPr>
              <a:t>The Chef With The Most Recipes In The World</a:t>
            </a:r>
          </a:p>
          <a:p>
            <a:pPr marL="0" indent="0" algn="l">
              <a:defRP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Chef Watson’s </a:t>
            </a:r>
            <a:r>
              <a:rPr lang="en-US" sz="3000" dirty="0">
                <a:latin typeface="Times New Roman" pitchFamily="18" charset="0"/>
                <a:cs typeface="Times New Roman" pitchFamily="18" charset="0"/>
              </a:rPr>
              <a:t>artificial </a:t>
            </a:r>
            <a:r>
              <a:rPr lang="en-US" sz="3000" dirty="0" smtClean="0">
                <a:latin typeface="Times New Roman" pitchFamily="18" charset="0"/>
                <a:cs typeface="Times New Roman" pitchFamily="18" charset="0"/>
              </a:rPr>
              <a:t>intelligence </a:t>
            </a:r>
            <a:r>
              <a:rPr lang="en-US" sz="3000" dirty="0">
                <a:latin typeface="Times New Roman" pitchFamily="18" charset="0"/>
                <a:cs typeface="Times New Roman" pitchFamily="18" charset="0"/>
              </a:rPr>
              <a:t>will </a:t>
            </a:r>
            <a:r>
              <a:rPr lang="en-US" sz="3000" dirty="0" smtClean="0">
                <a:latin typeface="Times New Roman" pitchFamily="18" charset="0"/>
                <a:cs typeface="Times New Roman" pitchFamily="18" charset="0"/>
              </a:rPr>
              <a:t>							help </a:t>
            </a:r>
            <a:r>
              <a:rPr lang="en-US" sz="3000" dirty="0">
                <a:latin typeface="Times New Roman" pitchFamily="18" charset="0"/>
                <a:cs typeface="Times New Roman" pitchFamily="18" charset="0"/>
              </a:rPr>
              <a:t>you </a:t>
            </a:r>
            <a:r>
              <a:rPr lang="en-US" sz="3000" dirty="0" smtClean="0">
                <a:latin typeface="Times New Roman" pitchFamily="18" charset="0"/>
                <a:cs typeface="Times New Roman" pitchFamily="18" charset="0"/>
              </a:rPr>
              <a:t>create </a:t>
            </a:r>
            <a:r>
              <a:rPr lang="en-US" sz="3000" dirty="0">
                <a:latin typeface="Times New Roman" pitchFamily="18" charset="0"/>
                <a:cs typeface="Times New Roman" pitchFamily="18" charset="0"/>
              </a:rPr>
              <a:t>a </a:t>
            </a:r>
            <a:r>
              <a:rPr lang="en-US" sz="3000" dirty="0" smtClean="0">
                <a:latin typeface="Times New Roman" pitchFamily="18" charset="0"/>
                <a:cs typeface="Times New Roman" pitchFamily="18" charset="0"/>
              </a:rPr>
              <a:t>recipe </a:t>
            </a:r>
            <a:r>
              <a:rPr lang="en-US" sz="3000" dirty="0">
                <a:latin typeface="Times New Roman" pitchFamily="18" charset="0"/>
                <a:cs typeface="Times New Roman" pitchFamily="18" charset="0"/>
              </a:rPr>
              <a:t>based on the </a:t>
            </a:r>
            <a:r>
              <a:rPr lang="en-US" sz="3000" dirty="0" smtClean="0">
                <a:latin typeface="Times New Roman" pitchFamily="18" charset="0"/>
                <a:cs typeface="Times New Roman" pitchFamily="18" charset="0"/>
              </a:rPr>
              <a:t>								ingredients </a:t>
            </a:r>
            <a:r>
              <a:rPr lang="en-US" sz="3000" dirty="0">
                <a:latin typeface="Times New Roman" pitchFamily="18" charset="0"/>
                <a:cs typeface="Times New Roman" pitchFamily="18" charset="0"/>
              </a:rPr>
              <a:t>you </a:t>
            </a:r>
            <a:r>
              <a:rPr lang="en-US" sz="3000" dirty="0" smtClean="0">
                <a:latin typeface="Times New Roman" pitchFamily="18" charset="0"/>
                <a:cs typeface="Times New Roman" pitchFamily="18" charset="0"/>
              </a:rPr>
              <a:t>already </a:t>
            </a:r>
            <a:r>
              <a:rPr lang="en-US" sz="3000" dirty="0">
                <a:latin typeface="Times New Roman" pitchFamily="18" charset="0"/>
                <a:cs typeface="Times New Roman" pitchFamily="18" charset="0"/>
              </a:rPr>
              <a:t>have or </a:t>
            </a:r>
            <a:r>
              <a:rPr lang="en-US" sz="3000" dirty="0" smtClean="0">
                <a:latin typeface="Times New Roman" pitchFamily="18" charset="0"/>
                <a:cs typeface="Times New Roman" pitchFamily="18" charset="0"/>
              </a:rPr>
              <a:t>on something 						you’re </a:t>
            </a:r>
            <a:r>
              <a:rPr lang="en-US" sz="3000" dirty="0">
                <a:latin typeface="Times New Roman" pitchFamily="18" charset="0"/>
                <a:cs typeface="Times New Roman" pitchFamily="18" charset="0"/>
              </a:rPr>
              <a:t>craving. Its </a:t>
            </a:r>
            <a:r>
              <a:rPr lang="en-US" sz="3000" dirty="0" smtClean="0">
                <a:latin typeface="Times New Roman" pitchFamily="18" charset="0"/>
                <a:cs typeface="Times New Roman" pitchFamily="18" charset="0"/>
              </a:rPr>
              <a:t>algorithms </a:t>
            </a:r>
            <a:r>
              <a:rPr lang="en-US" sz="3000" dirty="0">
                <a:latin typeface="Times New Roman" pitchFamily="18" charset="0"/>
                <a:cs typeface="Times New Roman" pitchFamily="18" charset="0"/>
              </a:rPr>
              <a:t>will </a:t>
            </a:r>
            <a:r>
              <a:rPr lang="en-US" sz="3000" dirty="0" smtClean="0">
                <a:latin typeface="Times New Roman" pitchFamily="18" charset="0"/>
                <a:cs typeface="Times New Roman" pitchFamily="18" charset="0"/>
              </a:rPr>
              <a:t>go </a:t>
            </a:r>
            <a:r>
              <a:rPr lang="en-US" sz="3000" dirty="0">
                <a:latin typeface="Times New Roman" pitchFamily="18" charset="0"/>
                <a:cs typeface="Times New Roman" pitchFamily="18" charset="0"/>
              </a:rPr>
              <a:t>through </a:t>
            </a:r>
            <a:r>
              <a:rPr lang="en-US" sz="3000" dirty="0" smtClean="0">
                <a:latin typeface="Times New Roman" pitchFamily="18" charset="0"/>
                <a:cs typeface="Times New Roman" pitchFamily="18" charset="0"/>
              </a:rPr>
              <a:t>						which </a:t>
            </a:r>
            <a:r>
              <a:rPr lang="en-US" sz="3000" dirty="0">
                <a:latin typeface="Times New Roman" pitchFamily="18" charset="0"/>
                <a:cs typeface="Times New Roman" pitchFamily="18" charset="0"/>
              </a:rPr>
              <a:t>dishes can be </a:t>
            </a:r>
            <a:r>
              <a:rPr lang="en-US" sz="3000" dirty="0" smtClean="0">
                <a:latin typeface="Times New Roman" pitchFamily="18" charset="0"/>
                <a:cs typeface="Times New Roman" pitchFamily="18" charset="0"/>
              </a:rPr>
              <a:t>prepared </a:t>
            </a:r>
            <a:r>
              <a:rPr lang="en-US" sz="3000" dirty="0">
                <a:latin typeface="Times New Roman" pitchFamily="18" charset="0"/>
                <a:cs typeface="Times New Roman" pitchFamily="18" charset="0"/>
              </a:rPr>
              <a:t>with your </a:t>
            </a:r>
            <a:r>
              <a:rPr lang="en-US" sz="3000" dirty="0" smtClean="0">
                <a:latin typeface="Times New Roman" pitchFamily="18" charset="0"/>
                <a:cs typeface="Times New Roman" pitchFamily="18" charset="0"/>
              </a:rPr>
              <a:t>							ingredients </a:t>
            </a:r>
            <a:r>
              <a:rPr lang="en-US" sz="3000" dirty="0">
                <a:latin typeface="Times New Roman" pitchFamily="18" charset="0"/>
                <a:cs typeface="Times New Roman" pitchFamily="18" charset="0"/>
              </a:rPr>
              <a:t>and </a:t>
            </a:r>
            <a:r>
              <a:rPr lang="en-US" sz="3000" dirty="0" smtClean="0">
                <a:latin typeface="Times New Roman" pitchFamily="18" charset="0"/>
                <a:cs typeface="Times New Roman" pitchFamily="18" charset="0"/>
              </a:rPr>
              <a:t>then </a:t>
            </a:r>
            <a:r>
              <a:rPr lang="en-US" sz="3000" dirty="0">
                <a:latin typeface="Times New Roman" pitchFamily="18" charset="0"/>
                <a:cs typeface="Times New Roman" pitchFamily="18" charset="0"/>
              </a:rPr>
              <a:t>give you several options </a:t>
            </a:r>
            <a:r>
              <a:rPr lang="en-US" sz="3000" dirty="0" smtClean="0">
                <a:latin typeface="Times New Roman" pitchFamily="18" charset="0"/>
                <a:cs typeface="Times New Roman" pitchFamily="18" charset="0"/>
              </a:rPr>
              <a:t>						so </a:t>
            </a:r>
            <a:r>
              <a:rPr lang="en-US" sz="3000" dirty="0">
                <a:latin typeface="Times New Roman" pitchFamily="18" charset="0"/>
                <a:cs typeface="Times New Roman" pitchFamily="18" charset="0"/>
              </a:rPr>
              <a:t>you </a:t>
            </a:r>
            <a:r>
              <a:rPr lang="en-US" sz="3000" dirty="0" smtClean="0">
                <a:latin typeface="Times New Roman" pitchFamily="18" charset="0"/>
                <a:cs typeface="Times New Roman" pitchFamily="18" charset="0"/>
              </a:rPr>
              <a:t>can </a:t>
            </a:r>
            <a:r>
              <a:rPr lang="en-US" sz="3000" dirty="0">
                <a:latin typeface="Times New Roman" pitchFamily="18" charset="0"/>
                <a:cs typeface="Times New Roman" pitchFamily="18" charset="0"/>
              </a:rPr>
              <a:t>choose the dish you want, along </a:t>
            </a:r>
            <a:r>
              <a:rPr lang="en-US" sz="3000" dirty="0" smtClean="0">
                <a:latin typeface="Times New Roman" pitchFamily="18" charset="0"/>
                <a:cs typeface="Times New Roman" pitchFamily="18" charset="0"/>
              </a:rPr>
              <a:t>							with </a:t>
            </a:r>
            <a:r>
              <a:rPr lang="en-US" sz="3000" dirty="0">
                <a:latin typeface="Times New Roman" pitchFamily="18" charset="0"/>
                <a:cs typeface="Times New Roman" pitchFamily="18" charset="0"/>
              </a:rPr>
              <a:t>instructions on how to prepare </a:t>
            </a:r>
            <a:r>
              <a:rPr lang="en-US" sz="3000" dirty="0" smtClean="0">
                <a:latin typeface="Times New Roman" pitchFamily="18" charset="0"/>
                <a:cs typeface="Times New Roman" pitchFamily="18" charset="0"/>
              </a:rPr>
              <a:t>it</a:t>
            </a:r>
            <a:r>
              <a:rPr lang="en-US" sz="1900" dirty="0" smtClean="0">
                <a:latin typeface="Times New Roman" pitchFamily="18" charset="0"/>
                <a:cs typeface="Times New Roman" pitchFamily="18" charset="0"/>
              </a:rPr>
              <a:t>. </a:t>
            </a:r>
          </a:p>
          <a:p>
            <a:pPr marL="0" indent="0" algn="l">
              <a:defRPr/>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More info@ https</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www.bernardmarr.com/default.asp?contentID=1369)</a:t>
            </a:r>
            <a:endParaRPr lang="en-US" sz="1800" dirty="0">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20905" y="2953018"/>
            <a:ext cx="5467082" cy="3904982"/>
          </a:xfrm>
          <a:prstGeom prst="rect">
            <a:avLst/>
          </a:prstGeom>
        </p:spPr>
      </p:pic>
    </p:spTree>
    <p:extLst>
      <p:ext uri="{BB962C8B-B14F-4D97-AF65-F5344CB8AC3E}">
        <p14:creationId xmlns:p14="http://schemas.microsoft.com/office/powerpoint/2010/main" val="308807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87" y="1676400"/>
            <a:ext cx="11049000" cy="766935"/>
          </a:xfrm>
        </p:spPr>
        <p:txBody>
          <a:bodyPr>
            <a:normAutofit/>
          </a:bodyPr>
          <a:lstStyle/>
          <a:p>
            <a:r>
              <a:rPr lang="en-US" b="1" dirty="0" smtClean="0">
                <a:latin typeface="Times New Roman" pitchFamily="18" charset="0"/>
                <a:cs typeface="Times New Roman" pitchFamily="18" charset="0"/>
              </a:rPr>
              <a:t>Self Driving Cars</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458787" y="2438400"/>
            <a:ext cx="11049000" cy="4259560"/>
          </a:xfrm>
        </p:spPr>
        <p:txBody>
          <a:bodyPr>
            <a:normAutofit/>
          </a:bodyPr>
          <a:lstStyle/>
          <a:p>
            <a:r>
              <a:rPr lang="en-US" dirty="0" smtClean="0">
                <a:latin typeface="Times New Roman" panose="02020603050405020304" pitchFamily="18" charset="0"/>
                <a:cs typeface="Times New Roman" panose="02020603050405020304" pitchFamily="18" charset="0"/>
              </a:rPr>
              <a:t>Tesla </a:t>
            </a:r>
            <a:r>
              <a:rPr lang="en-US" dirty="0">
                <a:latin typeface="Times New Roman" panose="02020603050405020304" pitchFamily="18" charset="0"/>
                <a:cs typeface="Times New Roman" panose="02020603050405020304" pitchFamily="18" charset="0"/>
              </a:rPr>
              <a:t>was one of the first automotive brands to launch a self-driving </a:t>
            </a:r>
            <a:r>
              <a:rPr lang="en-US" dirty="0" smtClean="0">
                <a:latin typeface="Times New Roman" panose="02020603050405020304" pitchFamily="18" charset="0"/>
                <a:cs typeface="Times New Roman" panose="02020603050405020304" pitchFamily="18" charset="0"/>
              </a:rPr>
              <a:t>vehicle. Audi</a:t>
            </a:r>
            <a:r>
              <a:rPr lang="en-US" dirty="0">
                <a:latin typeface="Times New Roman" panose="02020603050405020304" pitchFamily="18" charset="0"/>
                <a:cs typeface="Times New Roman" panose="02020603050405020304" pitchFamily="18" charset="0"/>
              </a:rPr>
              <a:t>, Cadillac, and Volvo are already developing their own models</a:t>
            </a:r>
            <a:r>
              <a:rPr lang="en-US" dirty="0" smtClean="0">
                <a:latin typeface="Times New Roman" panose="02020603050405020304" pitchFamily="18" charset="0"/>
                <a:cs typeface="Times New Roman" panose="02020603050405020304" pitchFamily="18" charset="0"/>
              </a:rPr>
              <a:t>.</a:t>
            </a:r>
          </a:p>
          <a:p>
            <a:pPr algn="l"/>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Uber</a:t>
            </a:r>
            <a:r>
              <a:rPr lang="en-US" dirty="0" smtClean="0">
                <a:latin typeface="Times New Roman" panose="02020603050405020304" pitchFamily="18" charset="0"/>
                <a:cs typeface="Times New Roman" panose="02020603050405020304" pitchFamily="18" charset="0"/>
              </a:rPr>
              <a:t> made the first 50,000 beer delivery with a self </a:t>
            </a:r>
            <a:r>
              <a:rPr lang="en-US" dirty="0">
                <a:latin typeface="Times New Roman" panose="02020603050405020304" pitchFamily="18" charset="0"/>
                <a:cs typeface="Times New Roman" panose="02020603050405020304" pitchFamily="18" charset="0"/>
              </a:rPr>
              <a:t>driving truck (https://</a:t>
            </a:r>
            <a:r>
              <a:rPr lang="en-US" dirty="0" smtClean="0">
                <a:latin typeface="Times New Roman" panose="02020603050405020304" pitchFamily="18" charset="0"/>
                <a:cs typeface="Times New Roman" panose="02020603050405020304" pitchFamily="18" charset="0"/>
              </a:rPr>
              <a:t>www.youtube.com/watch?v=sIlCR4eG8_o)</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2996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4987" y="1676400"/>
            <a:ext cx="10365899" cy="762000"/>
          </a:xfrm>
        </p:spPr>
        <p:txBody>
          <a:bodyPr>
            <a:normAutofit/>
          </a:bodyPr>
          <a:lstStyle/>
          <a:p>
            <a:r>
              <a:rPr lang="en-US" dirty="0" smtClean="0">
                <a:latin typeface="Times New Roman" pitchFamily="18" charset="0"/>
                <a:cs typeface="Times New Roman" pitchFamily="18" charset="0"/>
              </a:rPr>
              <a:t>Visual Search Engines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2438400"/>
            <a:ext cx="12345987" cy="4648200"/>
          </a:xfrm>
        </p:spPr>
        <p:txBody>
          <a:bodyPr>
            <a:noAutofit/>
          </a:bodyPr>
          <a:lstStyle/>
          <a:p>
            <a:pPr algn="l"/>
            <a:r>
              <a:rPr lang="en-US" sz="2400" dirty="0" smtClean="0">
                <a:latin typeface="Times New Roman" panose="02020603050405020304" pitchFamily="18" charset="0"/>
                <a:cs typeface="Times New Roman" panose="02020603050405020304" pitchFamily="18" charset="0"/>
              </a:rPr>
              <a:t>	Amazon now has incorporated a visual search option on its  mobile application that allows you to take a photo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a desired item, </a:t>
            </a:r>
            <a:r>
              <a:rPr lang="en-US" sz="2400" dirty="0">
                <a:latin typeface="Times New Roman" panose="02020603050405020304" pitchFamily="18" charset="0"/>
                <a:cs typeface="Times New Roman" panose="02020603050405020304" pitchFamily="18" charset="0"/>
              </a:rPr>
              <a:t>and it will show you something very similar or identical. </a:t>
            </a:r>
            <a:endParaRPr lang="en-US" sz="2400" dirty="0" smtClean="0">
              <a:latin typeface="Times New Roman" panose="02020603050405020304" pitchFamily="18" charset="0"/>
              <a:cs typeface="Times New Roman" panose="02020603050405020304" pitchFamily="18" charset="0"/>
            </a:endParaRPr>
          </a:p>
          <a:p>
            <a:pPr algn="l"/>
            <a:r>
              <a:rPr lang="en-US" sz="2400" dirty="0" smtClean="0">
                <a:solidFill>
                  <a:srgbClr val="7A0000"/>
                </a:solidFill>
                <a:latin typeface="Times New Roman" panose="02020603050405020304" pitchFamily="18" charset="0"/>
                <a:cs typeface="Times New Roman" panose="02020603050405020304" pitchFamily="18" charset="0"/>
              </a:rPr>
              <a:t>	</a:t>
            </a:r>
            <a:r>
              <a:rPr lang="en-US" sz="2400" dirty="0" err="1" smtClean="0">
                <a:solidFill>
                  <a:srgbClr val="7A0000"/>
                </a:solidFill>
                <a:latin typeface="Times New Roman" panose="02020603050405020304" pitchFamily="18" charset="0"/>
                <a:cs typeface="Times New Roman" panose="02020603050405020304" pitchFamily="18" charset="0"/>
              </a:rPr>
              <a:t>CamFind</a:t>
            </a:r>
            <a:r>
              <a:rPr lang="en-US" sz="2400" dirty="0" smtClean="0">
                <a:latin typeface="Times New Roman" panose="02020603050405020304" pitchFamily="18" charset="0"/>
                <a:cs typeface="Times New Roman" panose="02020603050405020304" pitchFamily="18" charset="0"/>
              </a:rPr>
              <a:t> - First </a:t>
            </a:r>
            <a:r>
              <a:rPr lang="en-US" sz="2400" dirty="0">
                <a:latin typeface="Times New Roman" panose="02020603050405020304" pitchFamily="18" charset="0"/>
                <a:cs typeface="Times New Roman" panose="02020603050405020304" pitchFamily="18" charset="0"/>
              </a:rPr>
              <a:t>successful visual search engine that can photograph, identify, and provide information on any object, at any </a:t>
            </a:r>
            <a:r>
              <a:rPr lang="en-US" sz="2400" dirty="0" smtClean="0">
                <a:latin typeface="Times New Roman" panose="02020603050405020304" pitchFamily="18" charset="0"/>
                <a:cs typeface="Times New Roman" panose="02020603050405020304" pitchFamily="18" charset="0"/>
              </a:rPr>
              <a:t>angle. </a:t>
            </a:r>
          </a:p>
          <a:p>
            <a:pPr algn="l"/>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Over a million downloads on IOs </a:t>
            </a:r>
            <a:r>
              <a:rPr lang="en-US" sz="2400" dirty="0">
                <a:latin typeface="Times New Roman" panose="02020603050405020304" pitchFamily="18" charset="0"/>
                <a:cs typeface="Times New Roman" panose="02020603050405020304" pitchFamily="18" charset="0"/>
              </a:rPr>
              <a:t>in less than 6 months</a:t>
            </a:r>
            <a:r>
              <a:rPr lang="en-US" sz="2400" dirty="0" smtClean="0">
                <a:latin typeface="Times New Roman" panose="02020603050405020304" pitchFamily="18" charset="0"/>
                <a:cs typeface="Times New Roman" panose="02020603050405020304" pitchFamily="18" charset="0"/>
              </a:rPr>
              <a:t>. </a:t>
            </a:r>
          </a:p>
          <a:p>
            <a:pPr algn="l"/>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FEATURES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Internet Search </a:t>
            </a:r>
            <a:r>
              <a:rPr lang="en-US" sz="2400" dirty="0" smtClean="0">
                <a:latin typeface="Times New Roman" panose="02020603050405020304" pitchFamily="18" charset="0"/>
                <a:cs typeface="Times New Roman" panose="02020603050405020304" pitchFamily="18" charset="0"/>
              </a:rPr>
              <a:t>Results * </a:t>
            </a:r>
            <a:r>
              <a:rPr lang="en-US" sz="2400" dirty="0">
                <a:latin typeface="Times New Roman" panose="02020603050405020304" pitchFamily="18" charset="0"/>
                <a:cs typeface="Times New Roman" panose="02020603050405020304" pitchFamily="18" charset="0"/>
              </a:rPr>
              <a:t>Related/Similar </a:t>
            </a:r>
            <a:r>
              <a:rPr lang="en-US" sz="2400" dirty="0" smtClean="0">
                <a:latin typeface="Times New Roman" panose="02020603050405020304" pitchFamily="18" charset="0"/>
                <a:cs typeface="Times New Roman" panose="02020603050405020304" pitchFamily="18" charset="0"/>
              </a:rPr>
              <a:t>Images * </a:t>
            </a:r>
            <a:r>
              <a:rPr lang="en-US" sz="2400" dirty="0">
                <a:latin typeface="Times New Roman" panose="02020603050405020304" pitchFamily="18" charset="0"/>
                <a:cs typeface="Times New Roman" panose="02020603050405020304" pitchFamily="18" charset="0"/>
              </a:rPr>
              <a:t>Price Comparisons and Online </a:t>
            </a:r>
            <a:r>
              <a:rPr lang="en-US" sz="2400" dirty="0" smtClean="0">
                <a:latin typeface="Times New Roman" panose="02020603050405020304" pitchFamily="18" charset="0"/>
                <a:cs typeface="Times New Roman" panose="02020603050405020304" pitchFamily="18" charset="0"/>
              </a:rPr>
              <a:t>Shopping * </a:t>
            </a:r>
            <a:r>
              <a:rPr lang="en-US" sz="2400" dirty="0">
                <a:latin typeface="Times New Roman" panose="02020603050405020304" pitchFamily="18" charset="0"/>
                <a:cs typeface="Times New Roman" panose="02020603050405020304" pitchFamily="18" charset="0"/>
              </a:rPr>
              <a:t>Related Places and Address </a:t>
            </a:r>
            <a:r>
              <a:rPr lang="en-US" sz="2400" dirty="0" smtClean="0">
                <a:latin typeface="Times New Roman" panose="02020603050405020304" pitchFamily="18" charset="0"/>
                <a:cs typeface="Times New Roman" panose="02020603050405020304" pitchFamily="18" charset="0"/>
              </a:rPr>
              <a:t>Finder * </a:t>
            </a:r>
            <a:r>
              <a:rPr lang="en-US" sz="2400" dirty="0">
                <a:latin typeface="Times New Roman" panose="02020603050405020304" pitchFamily="18" charset="0"/>
                <a:cs typeface="Times New Roman" panose="02020603050405020304" pitchFamily="18" charset="0"/>
              </a:rPr>
              <a:t>Film Poster/DVD </a:t>
            </a:r>
            <a:r>
              <a:rPr lang="en-US" sz="2400" dirty="0" smtClean="0">
                <a:latin typeface="Times New Roman" panose="02020603050405020304" pitchFamily="18" charset="0"/>
                <a:cs typeface="Times New Roman" panose="02020603050405020304" pitchFamily="18" charset="0"/>
              </a:rPr>
              <a:t>Recognition * </a:t>
            </a:r>
            <a:r>
              <a:rPr lang="en-US" sz="2400" dirty="0">
                <a:latin typeface="Times New Roman" panose="02020603050405020304" pitchFamily="18" charset="0"/>
                <a:cs typeface="Times New Roman" panose="02020603050405020304" pitchFamily="18" charset="0"/>
              </a:rPr>
              <a:t>Instant sharing to Facebook, Twitter, Email, and </a:t>
            </a:r>
            <a:r>
              <a:rPr lang="en-US" sz="2400" dirty="0" smtClean="0">
                <a:latin typeface="Times New Roman" panose="02020603050405020304" pitchFamily="18" charset="0"/>
                <a:cs typeface="Times New Roman" panose="02020603050405020304" pitchFamily="18" charset="0"/>
              </a:rPr>
              <a:t>Text * </a:t>
            </a:r>
            <a:r>
              <a:rPr lang="en-US" sz="2400" dirty="0">
                <a:latin typeface="Times New Roman" panose="02020603050405020304" pitchFamily="18" charset="0"/>
                <a:cs typeface="Times New Roman" panose="02020603050405020304" pitchFamily="18" charset="0"/>
              </a:rPr>
              <a:t>Ability to upload and save images to or from Camera </a:t>
            </a:r>
            <a:r>
              <a:rPr lang="en-US" sz="2400" dirty="0" smtClean="0">
                <a:latin typeface="Times New Roman" panose="02020603050405020304" pitchFamily="18" charset="0"/>
                <a:cs typeface="Times New Roman" panose="02020603050405020304" pitchFamily="18" charset="0"/>
              </a:rPr>
              <a:t>Roll* </a:t>
            </a:r>
            <a:r>
              <a:rPr lang="en-US" sz="2400" dirty="0">
                <a:latin typeface="Times New Roman" panose="02020603050405020304" pitchFamily="18" charset="0"/>
                <a:cs typeface="Times New Roman" panose="02020603050405020304" pitchFamily="18" charset="0"/>
              </a:rPr>
              <a:t>QR and Barcode </a:t>
            </a:r>
            <a:r>
              <a:rPr lang="en-US" sz="2400" dirty="0" smtClean="0">
                <a:latin typeface="Times New Roman" panose="02020603050405020304" pitchFamily="18" charset="0"/>
                <a:cs typeface="Times New Roman" panose="02020603050405020304" pitchFamily="18" charset="0"/>
              </a:rPr>
              <a:t>Scanner * </a:t>
            </a:r>
            <a:r>
              <a:rPr lang="en-US" sz="2400" dirty="0">
                <a:latin typeface="Times New Roman" panose="02020603050405020304" pitchFamily="18" charset="0"/>
                <a:cs typeface="Times New Roman" panose="02020603050405020304" pitchFamily="18" charset="0"/>
              </a:rPr>
              <a:t>Language </a:t>
            </a:r>
            <a:r>
              <a:rPr lang="en-US" sz="2400" dirty="0" smtClean="0">
                <a:latin typeface="Times New Roman" panose="02020603050405020304" pitchFamily="18" charset="0"/>
                <a:cs typeface="Times New Roman" panose="02020603050405020304" pitchFamily="18" charset="0"/>
              </a:rPr>
              <a:t>Translator * </a:t>
            </a:r>
            <a:r>
              <a:rPr lang="en-US" sz="2400" dirty="0">
                <a:latin typeface="Times New Roman" panose="02020603050405020304" pitchFamily="18" charset="0"/>
                <a:cs typeface="Times New Roman" panose="02020603050405020304" pitchFamily="18" charset="0"/>
              </a:rPr>
              <a:t>Voice </a:t>
            </a:r>
            <a:r>
              <a:rPr lang="en-US" sz="2400" dirty="0" smtClean="0">
                <a:latin typeface="Times New Roman" panose="02020603050405020304" pitchFamily="18" charset="0"/>
                <a:cs typeface="Times New Roman" panose="02020603050405020304" pitchFamily="18" charset="0"/>
              </a:rPr>
              <a:t>Search * </a:t>
            </a:r>
            <a:r>
              <a:rPr lang="en-US" sz="2400" dirty="0">
                <a:latin typeface="Times New Roman" panose="02020603050405020304" pitchFamily="18" charset="0"/>
                <a:cs typeface="Times New Roman" panose="02020603050405020304" pitchFamily="18" charset="0"/>
              </a:rPr>
              <a:t>Text </a:t>
            </a:r>
            <a:r>
              <a:rPr lang="en-US" sz="2400" dirty="0" smtClean="0">
                <a:latin typeface="Times New Roman" panose="02020603050405020304" pitchFamily="18" charset="0"/>
                <a:cs typeface="Times New Roman" panose="02020603050405020304" pitchFamily="18" charset="0"/>
              </a:rPr>
              <a:t>Search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87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6387" y="2286000"/>
            <a:ext cx="11734800" cy="4572000"/>
          </a:xfrm>
        </p:spPr>
        <p:txBody>
          <a:bodyPr>
            <a:normAutofit/>
          </a:bodyPr>
          <a:lstStyle/>
          <a:p>
            <a:pPr marL="457200" lvl="1" indent="0" fontAlgn="base">
              <a:spcAft>
                <a:spcPct val="0"/>
              </a:spcAft>
              <a:buNone/>
            </a:pPr>
            <a:endParaRPr lang="en-US" sz="3600" dirty="0"/>
          </a:p>
        </p:txBody>
      </p:sp>
      <p:sp>
        <p:nvSpPr>
          <p:cNvPr id="4" name="Title 1"/>
          <p:cNvSpPr>
            <a:spLocks noGrp="1"/>
          </p:cNvSpPr>
          <p:nvPr>
            <p:ph type="ctrTitle"/>
          </p:nvPr>
        </p:nvSpPr>
        <p:spPr>
          <a:xfrm>
            <a:off x="306387" y="1600200"/>
            <a:ext cx="11734800" cy="690735"/>
          </a:xfrm>
        </p:spPr>
        <p:txBody>
          <a:bodyPr>
            <a:normAutofit fontScale="90000"/>
          </a:bodyPr>
          <a:lstStyle/>
          <a:p>
            <a:r>
              <a:rPr lang="en-US" dirty="0">
                <a:latin typeface="Times New Roman" panose="02020603050405020304" pitchFamily="18" charset="0"/>
                <a:cs typeface="Times New Roman" panose="02020603050405020304" pitchFamily="18" charset="0"/>
              </a:rPr>
              <a:t>Photographs That Become Purchases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987" y="2298342"/>
            <a:ext cx="4114800" cy="45473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787" y="2286000"/>
            <a:ext cx="4114800" cy="4572000"/>
          </a:xfrm>
          <a:prstGeom prst="rect">
            <a:avLst/>
          </a:prstGeom>
        </p:spPr>
      </p:pic>
    </p:spTree>
    <p:extLst>
      <p:ext uri="{BB962C8B-B14F-4D97-AF65-F5344CB8AC3E}">
        <p14:creationId xmlns:p14="http://schemas.microsoft.com/office/powerpoint/2010/main" val="293741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187" y="1752600"/>
            <a:ext cx="11734800" cy="1071735"/>
          </a:xfrm>
        </p:spPr>
        <p:txBody>
          <a:bodyPr/>
          <a:lstStyle/>
          <a:p>
            <a:r>
              <a:rPr lang="en-US" b="1" dirty="0" smtClean="0">
                <a:latin typeface="Times New Roman" pitchFamily="18" charset="0"/>
                <a:cs typeface="Times New Roman" pitchFamily="18" charset="0"/>
              </a:rPr>
              <a:t>Medicine</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230187" y="2895600"/>
            <a:ext cx="11811000" cy="3962400"/>
          </a:xfrm>
        </p:spPr>
        <p:txBody>
          <a:bodyPr>
            <a:normAutofit/>
          </a:bodyPr>
          <a:lstStyle/>
          <a:p>
            <a:pPr algn="l"/>
            <a:r>
              <a:rPr lang="en-US" dirty="0">
                <a:latin typeface="Times New Roman" panose="02020603050405020304" pitchFamily="18" charset="0"/>
                <a:cs typeface="Times New Roman" panose="02020603050405020304" pitchFamily="18" charset="0"/>
              </a:rPr>
              <a:t>Through AI and deep learning</a:t>
            </a:r>
            <a:r>
              <a:rPr lang="en-US" dirty="0" smtClean="0">
                <a:latin typeface="Times New Roman" panose="02020603050405020304" pitchFamily="18" charset="0"/>
                <a:cs typeface="Times New Roman" panose="02020603050405020304" pitchFamily="18" charset="0"/>
              </a:rPr>
              <a:t>, doctors can promptly diagnose cancer</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Chinese startup </a:t>
            </a:r>
            <a:r>
              <a:rPr lang="en-US" dirty="0" err="1">
                <a:latin typeface="Times New Roman" panose="02020603050405020304" pitchFamily="18" charset="0"/>
                <a:cs typeface="Times New Roman" panose="02020603050405020304" pitchFamily="18" charset="0"/>
              </a:rPr>
              <a:t>Infervision</a:t>
            </a:r>
            <a:r>
              <a:rPr lang="en-US" dirty="0">
                <a:latin typeface="Times New Roman" panose="02020603050405020304" pitchFamily="18" charset="0"/>
                <a:cs typeface="Times New Roman" panose="02020603050405020304" pitchFamily="18" charset="0"/>
              </a:rPr>
              <a:t> is using deep learning and image recognition technologies (like Facebook uses to recognize faces) to diagnose possible signs of lung cancer with X-rays.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72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7" y="1600200"/>
            <a:ext cx="11963400" cy="766935"/>
          </a:xfrm>
        </p:spPr>
        <p:txBody>
          <a:bodyPr>
            <a:normAutofit/>
          </a:bodyPr>
          <a:lstStyle/>
          <a:p>
            <a:r>
              <a:rPr lang="en-US" b="1" dirty="0" smtClean="0">
                <a:latin typeface="Times New Roman" pitchFamily="18" charset="0"/>
                <a:cs typeface="Times New Roman" pitchFamily="18" charset="0"/>
              </a:rPr>
              <a:t>Live on Other Planet</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0" y="2362200"/>
            <a:ext cx="12195175" cy="4495800"/>
          </a:xfrm>
        </p:spPr>
        <p:txBody>
          <a:bodyPr>
            <a:normAutofit/>
          </a:bodyPr>
          <a:lstStyle/>
          <a:p>
            <a:pPr marL="0" indent="0" algn="l"/>
            <a:r>
              <a:rPr lang="en-US" dirty="0">
                <a:latin typeface="Times New Roman" panose="02020603050405020304" pitchFamily="18" charset="0"/>
                <a:cs typeface="Times New Roman" panose="02020603050405020304" pitchFamily="18" charset="0"/>
              </a:rPr>
              <a:t>NASA is already using AI to look for life on other </a:t>
            </a:r>
            <a:r>
              <a:rPr lang="en-US" dirty="0" smtClean="0">
                <a:latin typeface="Times New Roman" panose="02020603050405020304" pitchFamily="18" charset="0"/>
                <a:cs typeface="Times New Roman" panose="02020603050405020304" pitchFamily="18" charset="0"/>
              </a:rPr>
              <a:t>planets. 							</a:t>
            </a:r>
            <a:r>
              <a:rPr lang="en-US" sz="2800" dirty="0" smtClean="0">
                <a:latin typeface="Times New Roman" panose="02020603050405020304" pitchFamily="18" charset="0"/>
                <a:cs typeface="Times New Roman" panose="02020603050405020304" pitchFamily="18" charset="0"/>
              </a:rPr>
              <a:t>Key for Mars 2020 mission.</a:t>
            </a:r>
            <a:r>
              <a:rPr lang="en-US" sz="2800" dirty="0">
                <a:latin typeface="Times New Roman" panose="02020603050405020304" pitchFamily="18" charset="0"/>
                <a:cs typeface="Times New Roman" panose="02020603050405020304" pitchFamily="18" charset="0"/>
              </a:rPr>
              <a:t> The devices </a:t>
            </a:r>
            <a:r>
              <a:rPr lang="en-US" sz="2800" dirty="0" smtClean="0">
                <a:latin typeface="Times New Roman" panose="02020603050405020304" pitchFamily="18" charset="0"/>
                <a:cs typeface="Times New Roman" panose="02020603050405020304" pitchFamily="18" charset="0"/>
              </a:rPr>
              <a:t>						they’ll </a:t>
            </a:r>
            <a:r>
              <a:rPr lang="en-US" sz="2800" dirty="0">
                <a:latin typeface="Times New Roman" panose="02020603050405020304" pitchFamily="18" charset="0"/>
                <a:cs typeface="Times New Roman" panose="02020603050405020304" pitchFamily="18" charset="0"/>
              </a:rPr>
              <a:t>send, better known as rovers, </a:t>
            </a:r>
            <a:r>
              <a:rPr lang="en-US" sz="2800" dirty="0" smtClean="0">
                <a:latin typeface="Times New Roman" panose="02020603050405020304" pitchFamily="18" charset="0"/>
                <a:cs typeface="Times New Roman" panose="02020603050405020304" pitchFamily="18" charset="0"/>
              </a:rPr>
              <a:t>								will </a:t>
            </a:r>
            <a:r>
              <a:rPr lang="en-US" sz="2800" dirty="0">
                <a:latin typeface="Times New Roman" panose="02020603050405020304" pitchFamily="18" charset="0"/>
                <a:cs typeface="Times New Roman" panose="02020603050405020304" pitchFamily="18" charset="0"/>
              </a:rPr>
              <a:t>be able to explore Mars’ terrain </a:t>
            </a:r>
            <a:r>
              <a:rPr lang="en-US" sz="2800" dirty="0" smtClean="0">
                <a:latin typeface="Times New Roman" panose="02020603050405020304" pitchFamily="18" charset="0"/>
                <a:cs typeface="Times New Roman" panose="02020603050405020304" pitchFamily="18" charset="0"/>
              </a:rPr>
              <a:t>								in </a:t>
            </a:r>
            <a:r>
              <a:rPr lang="en-US" sz="2800" dirty="0">
                <a:latin typeface="Times New Roman" panose="02020603050405020304" pitchFamily="18" charset="0"/>
                <a:cs typeface="Times New Roman" panose="02020603050405020304" pitchFamily="18" charset="0"/>
              </a:rPr>
              <a:t>more detail and reveal the </a:t>
            </a:r>
            <a:r>
              <a:rPr lang="en-US" sz="2800" dirty="0" smtClean="0">
                <a:latin typeface="Times New Roman" panose="02020603050405020304" pitchFamily="18" charset="0"/>
                <a:cs typeface="Times New Roman" panose="02020603050405020304" pitchFamily="18" charset="0"/>
              </a:rPr>
              <a:t>									properties </a:t>
            </a:r>
            <a:r>
              <a:rPr lang="en-US" sz="2800" dirty="0">
                <a:latin typeface="Times New Roman" panose="02020603050405020304" pitchFamily="18" charset="0"/>
                <a:cs typeface="Times New Roman" panose="02020603050405020304" pitchFamily="18" charset="0"/>
              </a:rPr>
              <a:t>of the planet’s elements to </a:t>
            </a:r>
            <a:r>
              <a:rPr lang="en-US" sz="2800" dirty="0" smtClean="0">
                <a:latin typeface="Times New Roman" panose="02020603050405020304" pitchFamily="18" charset="0"/>
                <a:cs typeface="Times New Roman" panose="02020603050405020304" pitchFamily="18" charset="0"/>
              </a:rPr>
              <a:t>								determine </a:t>
            </a:r>
            <a:r>
              <a:rPr lang="en-US" sz="2800" dirty="0">
                <a:latin typeface="Times New Roman" panose="02020603050405020304" pitchFamily="18" charset="0"/>
                <a:cs typeface="Times New Roman" panose="02020603050405020304" pitchFamily="18" charset="0"/>
              </a:rPr>
              <a:t>the possibility of life with </a:t>
            </a:r>
            <a:r>
              <a:rPr lang="en-US" sz="2800" dirty="0" smtClean="0">
                <a:latin typeface="Times New Roman" panose="02020603050405020304" pitchFamily="18" charset="0"/>
                <a:cs typeface="Times New Roman" panose="02020603050405020304" pitchFamily="18" charset="0"/>
              </a:rPr>
              <a:t>								more </a:t>
            </a:r>
            <a:r>
              <a:rPr lang="en-US" sz="2800" dirty="0">
                <a:latin typeface="Times New Roman" panose="02020603050405020304" pitchFamily="18" charset="0"/>
                <a:cs typeface="Times New Roman" panose="02020603050405020304" pitchFamily="18" charset="0"/>
              </a:rPr>
              <a:t>certainty.</a:t>
            </a:r>
            <a:endParaRPr lang="en-US" sz="28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31625" y="3048000"/>
            <a:ext cx="6194562" cy="3810000"/>
          </a:xfrm>
          <a:prstGeom prst="rect">
            <a:avLst/>
          </a:prstGeom>
        </p:spPr>
      </p:pic>
    </p:spTree>
    <p:extLst>
      <p:ext uri="{BB962C8B-B14F-4D97-AF65-F5344CB8AC3E}">
        <p14:creationId xmlns:p14="http://schemas.microsoft.com/office/powerpoint/2010/main" val="947296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676400"/>
            <a:ext cx="11053286" cy="914400"/>
          </a:xfrm>
        </p:spPr>
        <p:txBody>
          <a:bodyPr/>
          <a:lstStyle/>
          <a:p>
            <a:r>
              <a:rPr lang="en-US" b="1" dirty="0" smtClean="0">
                <a:latin typeface="Times New Roman" pitchFamily="18" charset="0"/>
                <a:cs typeface="Times New Roman" pitchFamily="18" charset="0"/>
              </a:rPr>
              <a:t>Marketing</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 y="2667000"/>
            <a:ext cx="12195174" cy="4191000"/>
          </a:xfrm>
        </p:spPr>
        <p:txBody>
          <a:bodyPr>
            <a:normAutofit fontScale="77500" lnSpcReduction="20000"/>
          </a:bodyPr>
          <a:lstStyle/>
          <a:p>
            <a:pPr algn="l"/>
            <a:endParaRPr lang="en-US" u="sng" dirty="0" smtClean="0"/>
          </a:p>
          <a:p>
            <a:pPr algn="l"/>
            <a:r>
              <a:rPr lang="en-US" u="sng" dirty="0" err="1" smtClean="0">
                <a:latin typeface="Times New Roman" panose="02020603050405020304" pitchFamily="18" charset="0"/>
                <a:cs typeface="Times New Roman" panose="02020603050405020304" pitchFamily="18" charset="0"/>
              </a:rPr>
              <a:t>Adex</a:t>
            </a:r>
            <a:r>
              <a:rPr lang="en-US" dirty="0">
                <a:latin typeface="Times New Roman" panose="02020603050405020304" pitchFamily="18" charset="0"/>
                <a:cs typeface="Times New Roman" panose="02020603050405020304" pitchFamily="18" charset="0"/>
              </a:rPr>
              <a:t> is a software as a service that applies AI to find the most profitable audience for any ad. Using machine learning algorithms it manages, optimizes, and automatically updates your digital campaign budget in over 20 different demographic groups per ad and on several platforms. With 480 daily adjustments to every single ad, its advanced AI has been able to increase ads' conversion performance by an average of 1265%.</a:t>
            </a:r>
          </a:p>
          <a:p>
            <a:pPr algn="l"/>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5385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44" y="1600200"/>
            <a:ext cx="12345987" cy="1219200"/>
          </a:xfrm>
        </p:spPr>
        <p:txBody>
          <a:bodyPr/>
          <a:lstStyle/>
          <a:p>
            <a:r>
              <a:rPr lang="en-US" b="1" dirty="0">
                <a:latin typeface="Times New Roman" pitchFamily="18" charset="0"/>
                <a:cs typeface="Times New Roman" pitchFamily="18" charset="0"/>
              </a:rPr>
              <a:t>Objectives/ Goals </a:t>
            </a:r>
          </a:p>
        </p:txBody>
      </p:sp>
      <p:sp>
        <p:nvSpPr>
          <p:cNvPr id="3" name="Subtitle 2"/>
          <p:cNvSpPr>
            <a:spLocks noGrp="1"/>
          </p:cNvSpPr>
          <p:nvPr>
            <p:ph type="subTitle" idx="1"/>
          </p:nvPr>
        </p:nvSpPr>
        <p:spPr>
          <a:xfrm>
            <a:off x="1" y="2819400"/>
            <a:ext cx="12269786" cy="4038600"/>
          </a:xfrm>
        </p:spPr>
        <p:txBody>
          <a:bodyPr>
            <a:normAutofit/>
          </a:bodyPr>
          <a:lstStyle/>
          <a:p>
            <a:pPr marL="0" indent="0" algn="l"/>
            <a:r>
              <a:rPr lang="en-US" dirty="0">
                <a:solidFill>
                  <a:schemeClr val="tx1"/>
                </a:solidFill>
                <a:latin typeface="Times New Roman" pitchFamily="18" charset="0"/>
                <a:cs typeface="Times New Roman" pitchFamily="18" charset="0"/>
              </a:rPr>
              <a:t>At the end of this lecture, students should understand - </a:t>
            </a:r>
          </a:p>
          <a:p>
            <a:pPr marL="571500" indent="-571500" algn="l">
              <a:buFont typeface="Wingdings" pitchFamily="2" charset="2"/>
              <a:buChar char="Ø"/>
            </a:pPr>
            <a:r>
              <a:rPr lang="en-US" dirty="0" smtClean="0">
                <a:latin typeface="Times New Roman" pitchFamily="18" charset="0"/>
                <a:cs typeface="Times New Roman" pitchFamily="18" charset="0"/>
              </a:rPr>
              <a:t>Branches of AI</a:t>
            </a:r>
            <a:endParaRPr lang="en-US" dirty="0">
              <a:latin typeface="Times New Roman" pitchFamily="18" charset="0"/>
              <a:cs typeface="Times New Roman" pitchFamily="18" charset="0"/>
            </a:endParaRPr>
          </a:p>
          <a:p>
            <a:pPr marL="571500" indent="-571500" algn="l">
              <a:buFont typeface="Wingdings" pitchFamily="2" charset="2"/>
              <a:buChar char="Ø"/>
            </a:pPr>
            <a:r>
              <a:rPr lang="en-US" dirty="0" smtClean="0">
                <a:latin typeface="Times New Roman" pitchFamily="18" charset="0"/>
                <a:cs typeface="Times New Roman" pitchFamily="18" charset="0"/>
              </a:rPr>
              <a:t>Specific Application areas of AI</a:t>
            </a:r>
          </a:p>
          <a:p>
            <a:pPr marL="571500" indent="-571500" algn="l">
              <a:buFont typeface="Wingdings" pitchFamily="2" charset="2"/>
              <a:buChar char="Ø"/>
            </a:pPr>
            <a:r>
              <a:rPr lang="en-US" dirty="0" smtClean="0">
                <a:latin typeface="Times New Roman" pitchFamily="18" charset="0"/>
                <a:cs typeface="Times New Roman" pitchFamily="18" charset="0"/>
              </a:rPr>
              <a:t>How to apply AI to solve real life problems</a:t>
            </a:r>
            <a:endParaRPr lang="en-US" dirty="0">
              <a:latin typeface="Times New Roman" pitchFamily="18" charset="0"/>
              <a:cs typeface="Times New Roman" pitchFamily="18" charset="0"/>
            </a:endParaRPr>
          </a:p>
          <a:p>
            <a:pPr marL="0" indent="0" algn="l"/>
            <a:endParaRPr lang="en-US" dirty="0">
              <a:latin typeface="Times New Roman" pitchFamily="18" charset="0"/>
              <a:cs typeface="Times New Roman" pitchFamily="18" charset="0"/>
            </a:endParaRPr>
          </a:p>
          <a:p>
            <a:pPr marL="571500" indent="-571500" algn="l">
              <a:buFont typeface="Arial" pitchFamily="34" charset="0"/>
              <a:buChar char="•"/>
            </a:pPr>
            <a:endParaRPr lang="en-US" dirty="0"/>
          </a:p>
        </p:txBody>
      </p:sp>
    </p:spTree>
    <p:extLst>
      <p:ext uri="{BB962C8B-B14F-4D97-AF65-F5344CB8AC3E}">
        <p14:creationId xmlns:p14="http://schemas.microsoft.com/office/powerpoint/2010/main" val="2256942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590800"/>
            <a:ext cx="12195175" cy="4267200"/>
          </a:xfrm>
        </p:spPr>
        <p:txBody>
          <a:bodyPr>
            <a:normAutofit fontScale="92500" lnSpcReduction="10000"/>
          </a:bodyPr>
          <a:lstStyle/>
          <a:p>
            <a:pPr algn="l"/>
            <a:r>
              <a:rPr lang="en-US" dirty="0">
                <a:latin typeface="Times New Roman" panose="02020603050405020304" pitchFamily="18" charset="0"/>
                <a:cs typeface="Times New Roman" panose="02020603050405020304" pitchFamily="18" charset="0"/>
              </a:rPr>
              <a:t>With automatic machine learning, price trends can be correlated with sales trends through an algorithm that aligns other factors, such as category management and inventory levels. The establishment of dynamic prices driven by AI will mean higher profit margins for companies.</a:t>
            </a:r>
          </a:p>
          <a:p>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already AI platforms that monitor the habits of sales representatives, giving them recommendations to improve their performance.</a:t>
            </a:r>
          </a:p>
          <a:p>
            <a:pPr algn="l"/>
            <a:endParaRPr lang="en-US" dirty="0"/>
          </a:p>
          <a:p>
            <a:pPr algn="l"/>
            <a:endParaRPr lang="en-US" dirty="0"/>
          </a:p>
        </p:txBody>
      </p:sp>
      <p:sp>
        <p:nvSpPr>
          <p:cNvPr id="4" name="Title 1"/>
          <p:cNvSpPr>
            <a:spLocks noGrp="1"/>
          </p:cNvSpPr>
          <p:nvPr>
            <p:ph type="ctrTitle"/>
          </p:nvPr>
        </p:nvSpPr>
        <p:spPr>
          <a:xfrm>
            <a:off x="1" y="1676400"/>
            <a:ext cx="11053286" cy="914400"/>
          </a:xfrm>
        </p:spPr>
        <p:txBody>
          <a:bodyPr/>
          <a:lstStyle/>
          <a:p>
            <a:r>
              <a:rPr lang="en-US" dirty="0">
                <a:latin typeface="Times New Roman" panose="02020603050405020304" pitchFamily="18" charset="0"/>
                <a:cs typeface="Times New Roman" panose="02020603050405020304" pitchFamily="18" charset="0"/>
              </a:rPr>
              <a:t>The Sales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Customer Service Genie</a:t>
            </a:r>
          </a:p>
        </p:txBody>
      </p:sp>
    </p:spTree>
    <p:extLst>
      <p:ext uri="{BB962C8B-B14F-4D97-AF65-F5344CB8AC3E}">
        <p14:creationId xmlns:p14="http://schemas.microsoft.com/office/powerpoint/2010/main" val="374574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1981200"/>
            <a:ext cx="12345986" cy="4876800"/>
          </a:xfrm>
        </p:spPr>
        <p:txBody>
          <a:bodyPr>
            <a:normAutofit lnSpcReduction="10000"/>
          </a:bodyPr>
          <a:lstStyle/>
          <a:p>
            <a:pPr algn="l"/>
            <a:r>
              <a:rPr lang="en-US" dirty="0"/>
              <a:t> </a:t>
            </a:r>
            <a:r>
              <a:rPr lang="en-US" b="1" dirty="0" err="1" smtClean="0">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have been extremely useful since they make it possible to quickly and efficiently respond to the customers’ main worries, questions, or problems. </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most advanced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are already able to answer open questions by using the natural language process and automatic learning to respond in a human-like way.</a:t>
            </a:r>
          </a:p>
          <a:p>
            <a:pPr algn="l"/>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rands </a:t>
            </a:r>
            <a:r>
              <a:rPr lang="en-US" dirty="0">
                <a:latin typeface="Times New Roman" panose="02020603050405020304" pitchFamily="18" charset="0"/>
                <a:cs typeface="Times New Roman" panose="02020603050405020304" pitchFamily="18" charset="0"/>
              </a:rPr>
              <a:t>like Sephora and H&amp;M use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that serve as sales </a:t>
            </a:r>
            <a:r>
              <a:rPr lang="en-US" dirty="0" smtClean="0">
                <a:latin typeface="Times New Roman" panose="02020603050405020304" pitchFamily="18" charset="0"/>
                <a:cs typeface="Times New Roman" panose="02020603050405020304" pitchFamily="18" charset="0"/>
              </a:rPr>
              <a:t>consultants</a:t>
            </a:r>
            <a:endParaRPr lang="en-US" dirty="0">
              <a:latin typeface="Times New Roman" panose="02020603050405020304" pitchFamily="18" charset="0"/>
              <a:cs typeface="Times New Roman" panose="02020603050405020304" pitchFamily="18" charset="0"/>
            </a:endParaRPr>
          </a:p>
          <a:p>
            <a:pPr marL="0" indent="0" algn="l"/>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865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600200"/>
            <a:ext cx="12269787" cy="5257800"/>
          </a:xfrm>
        </p:spPr>
        <p:txBody>
          <a:bodyPr>
            <a:normAutofit/>
          </a:bodyPr>
          <a:lstStyle/>
          <a:p>
            <a:pPr algn="l"/>
            <a:r>
              <a:rPr lang="en-US" dirty="0" smtClean="0"/>
              <a:t>							      </a:t>
            </a:r>
            <a:r>
              <a:rPr lang="en-US" sz="2800" dirty="0" smtClean="0">
                <a:latin typeface="Times New Roman" panose="02020603050405020304" pitchFamily="18" charset="0"/>
                <a:cs typeface="Times New Roman" panose="02020603050405020304" pitchFamily="18" charset="0"/>
              </a:rPr>
              <a:t>Sephora</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lets </a:t>
            </a:r>
            <a:r>
              <a:rPr lang="en-US" sz="2800" dirty="0">
                <a:latin typeface="Times New Roman" panose="02020603050405020304" pitchFamily="18" charset="0"/>
                <a:cs typeface="Times New Roman" panose="02020603050405020304" pitchFamily="18" charset="0"/>
              </a:rPr>
              <a:t>its users “try </a:t>
            </a:r>
            <a:r>
              <a:rPr lang="en-US" sz="2800" dirty="0" smtClean="0">
                <a:latin typeface="Times New Roman" panose="02020603050405020304" pitchFamily="18" charset="0"/>
                <a:cs typeface="Times New Roman" panose="02020603050405020304" pitchFamily="18" charset="0"/>
              </a:rPr>
              <a:t>out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their 							         cosmetic </a:t>
            </a:r>
            <a:r>
              <a:rPr lang="en-US" sz="2800" dirty="0">
                <a:latin typeface="Times New Roman" panose="02020603050405020304" pitchFamily="18" charset="0"/>
                <a:cs typeface="Times New Roman" panose="02020603050405020304" pitchFamily="18" charset="0"/>
              </a:rPr>
              <a:t>products (such as </a:t>
            </a:r>
            <a:r>
              <a:rPr lang="en-US" sz="2800" dirty="0" smtClean="0">
                <a:latin typeface="Times New Roman" panose="02020603050405020304" pitchFamily="18" charset="0"/>
                <a:cs typeface="Times New Roman" panose="02020603050405020304" pitchFamily="18" charset="0"/>
              </a:rPr>
              <a:t>lips stick</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eyeshadows</a:t>
            </a:r>
            <a:r>
              <a:rPr lang="en-US" sz="2800" dirty="0">
                <a:latin typeface="Times New Roman" panose="02020603050405020304" pitchFamily="18" charset="0"/>
                <a:cs typeface="Times New Roman" panose="02020603050405020304" pitchFamily="18" charset="0"/>
              </a:rPr>
              <a:t>, highlighters, etc</a:t>
            </a:r>
            <a:r>
              <a:rPr lang="en-US" sz="2800" dirty="0" smtClean="0">
                <a:latin typeface="Times New Roman" panose="02020603050405020304" pitchFamily="18" charset="0"/>
                <a:cs typeface="Times New Roman" panose="02020603050405020304" pitchFamily="18" charset="0"/>
              </a:rPr>
              <a:t>.) on </a:t>
            </a:r>
            <a:r>
              <a:rPr lang="en-US" sz="2800" dirty="0">
                <a:latin typeface="Times New Roman" panose="02020603050405020304" pitchFamily="18" charset="0"/>
                <a:cs typeface="Times New Roman" panose="02020603050405020304" pitchFamily="18" charset="0"/>
              </a:rPr>
              <a:t>a </a:t>
            </a:r>
            <a:r>
              <a:rPr lang="en-US" sz="2800" dirty="0" smtClean="0">
                <a:latin typeface="Times New Roman" panose="02020603050405020304" pitchFamily="18" charset="0"/>
                <a:cs typeface="Times New Roman" panose="02020603050405020304" pitchFamily="18" charset="0"/>
              </a:rPr>
              <a:t>							         photo </a:t>
            </a:r>
            <a:r>
              <a:rPr lang="en-US" sz="2800" dirty="0">
                <a:latin typeface="Times New Roman" panose="02020603050405020304" pitchFamily="18" charset="0"/>
                <a:cs typeface="Times New Roman" panose="02020603050405020304" pitchFamily="18" charset="0"/>
              </a:rPr>
              <a:t>of themselves that they share </a:t>
            </a:r>
            <a:r>
              <a:rPr lang="en-US" sz="2800" dirty="0" smtClean="0">
                <a:latin typeface="Times New Roman" panose="02020603050405020304" pitchFamily="18" charset="0"/>
                <a:cs typeface="Times New Roman" panose="02020603050405020304" pitchFamily="18" charset="0"/>
              </a:rPr>
              <a:t>							         with </a:t>
            </a:r>
            <a:r>
              <a:rPr lang="en-US" sz="2800" dirty="0">
                <a:latin typeface="Times New Roman" panose="02020603050405020304" pitchFamily="18" charset="0"/>
                <a:cs typeface="Times New Roman" panose="02020603050405020304" pitchFamily="18" charset="0"/>
              </a:rPr>
              <a:t>the bot. The bot’s artificial </a:t>
            </a:r>
            <a:r>
              <a:rPr lang="en-US" sz="2800" dirty="0" smtClean="0">
                <a:latin typeface="Times New Roman" panose="02020603050405020304" pitchFamily="18" charset="0"/>
                <a:cs typeface="Times New Roman" panose="02020603050405020304" pitchFamily="18" charset="0"/>
              </a:rPr>
              <a:t>								        intelligence </a:t>
            </a:r>
            <a:r>
              <a:rPr lang="en-US" sz="2800" dirty="0">
                <a:latin typeface="Times New Roman" panose="02020603050405020304" pitchFamily="18" charset="0"/>
                <a:cs typeface="Times New Roman" panose="02020603050405020304" pitchFamily="18" charset="0"/>
              </a:rPr>
              <a:t>technology can identify the </a:t>
            </a:r>
            <a:r>
              <a:rPr lang="en-US" sz="2800" dirty="0" smtClean="0">
                <a:latin typeface="Times New Roman" panose="02020603050405020304" pitchFamily="18" charset="0"/>
                <a:cs typeface="Times New Roman" panose="02020603050405020304" pitchFamily="18" charset="0"/>
              </a:rPr>
              <a:t>						        user’s </a:t>
            </a:r>
            <a:r>
              <a:rPr lang="en-US" sz="2800" dirty="0">
                <a:latin typeface="Times New Roman" panose="02020603050405020304" pitchFamily="18" charset="0"/>
                <a:cs typeface="Times New Roman" panose="02020603050405020304" pitchFamily="18" charset="0"/>
              </a:rPr>
              <a:t>facial features and then use </a:t>
            </a:r>
            <a:r>
              <a:rPr lang="en-US" sz="2800" dirty="0" smtClean="0">
                <a:latin typeface="Times New Roman" panose="02020603050405020304" pitchFamily="18" charset="0"/>
                <a:cs typeface="Times New Roman" panose="02020603050405020304" pitchFamily="18" charset="0"/>
              </a:rPr>
              <a:t>							        augmented </a:t>
            </a:r>
            <a:r>
              <a:rPr lang="en-US" sz="2800" dirty="0">
                <a:latin typeface="Times New Roman" panose="02020603050405020304" pitchFamily="18" charset="0"/>
                <a:cs typeface="Times New Roman" panose="02020603050405020304" pitchFamily="18" charset="0"/>
              </a:rPr>
              <a:t>reality to apply these makeup </a:t>
            </a:r>
            <a:r>
              <a:rPr lang="en-US" sz="2800" dirty="0" smtClean="0">
                <a:latin typeface="Times New Roman" panose="02020603050405020304" pitchFamily="18" charset="0"/>
                <a:cs typeface="Times New Roman" panose="02020603050405020304" pitchFamily="18" charset="0"/>
              </a:rPr>
              <a:t>						        tests</a:t>
            </a:r>
            <a:r>
              <a:rPr lang="en-US" sz="2800" dirty="0">
                <a:latin typeface="Times New Roman" panose="02020603050405020304" pitchFamily="18" charset="0"/>
                <a:cs typeface="Times New Roman" panose="02020603050405020304" pitchFamily="18" charset="0"/>
              </a:rPr>
              <a:t>.</a:t>
            </a:r>
            <a:endParaRPr lang="en-US" sz="2800" dirty="0">
              <a:solidFill>
                <a:srgbClr val="000000"/>
              </a:solidFill>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25784" y="1637211"/>
            <a:ext cx="6115050" cy="4001589"/>
          </a:xfrm>
          <a:prstGeom prst="rect">
            <a:avLst/>
          </a:prstGeom>
        </p:spPr>
      </p:pic>
    </p:spTree>
    <p:extLst>
      <p:ext uri="{BB962C8B-B14F-4D97-AF65-F5344CB8AC3E}">
        <p14:creationId xmlns:p14="http://schemas.microsoft.com/office/powerpoint/2010/main" val="387786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1600200"/>
            <a:ext cx="12269786" cy="5257800"/>
          </a:xfrm>
        </p:spPr>
        <p:txBody>
          <a:bodyPr>
            <a:normAutofit/>
          </a:bodyPr>
          <a:lstStyle/>
          <a:p>
            <a:pPr marL="457200" lvl="0" indent="-457200" algn="l">
              <a:buFont typeface="Arial" pitchFamily="34" charset="0"/>
              <a:buChar char="•"/>
            </a:pPr>
            <a:r>
              <a:rPr lang="en-US" sz="3600" dirty="0">
                <a:latin typeface="Times New Roman" panose="02020603050405020304" pitchFamily="18" charset="0"/>
                <a:cs typeface="Times New Roman" panose="02020603050405020304" pitchFamily="18" charset="0"/>
              </a:rPr>
              <a:t>H&amp;M helps users who visit its e-commerce platform find exactly what they’re looking for by making suggestions on what they might like or look good on them according to their preferences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79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2438400"/>
            <a:ext cx="12269786" cy="4419600"/>
          </a:xfrm>
        </p:spPr>
        <p:txBody>
          <a:bodyPr>
            <a:normAutofit/>
          </a:bodyPr>
          <a:lstStyle/>
          <a:p>
            <a:pPr algn="l"/>
            <a:r>
              <a:rPr lang="en-US" dirty="0" smtClean="0"/>
              <a:t>							  </a:t>
            </a:r>
            <a:r>
              <a:rPr lang="en-US" dirty="0" smtClean="0">
                <a:latin typeface="Times New Roman" panose="02020603050405020304" pitchFamily="18" charset="0"/>
                <a:cs typeface="Times New Roman" panose="02020603050405020304" pitchFamily="18" charset="0"/>
              </a:rPr>
              <a:t>F</a:t>
            </a:r>
            <a:r>
              <a:rPr lang="en-US" sz="2800" dirty="0" smtClean="0">
                <a:latin typeface="Times New Roman" panose="02020603050405020304" pitchFamily="18" charset="0"/>
                <a:cs typeface="Times New Roman" panose="02020603050405020304" pitchFamily="18" charset="0"/>
              </a:rPr>
              <a:t>acebook </a:t>
            </a:r>
            <a:r>
              <a:rPr lang="en-US" sz="2800" dirty="0">
                <a:latin typeface="Times New Roman" panose="02020603050405020304" pitchFamily="18" charset="0"/>
                <a:cs typeface="Times New Roman" panose="02020603050405020304" pitchFamily="18" charset="0"/>
              </a:rPr>
              <a:t>has recently started using </a:t>
            </a:r>
            <a:r>
              <a:rPr lang="en-US" sz="2800" dirty="0" smtClean="0">
                <a:latin typeface="Times New Roman" panose="02020603050405020304" pitchFamily="18" charset="0"/>
                <a:cs typeface="Times New Roman" panose="02020603050405020304" pitchFamily="18" charset="0"/>
              </a:rPr>
              <a:t>								   machine </a:t>
            </a:r>
            <a:r>
              <a:rPr lang="en-US" sz="2800" dirty="0">
                <a:latin typeface="Times New Roman" panose="02020603050405020304" pitchFamily="18" charset="0"/>
                <a:cs typeface="Times New Roman" panose="02020603050405020304" pitchFamily="18" charset="0"/>
              </a:rPr>
              <a:t>learning to teach its </a:t>
            </a:r>
            <a:r>
              <a:rPr lang="en-US" sz="2800" dirty="0" err="1">
                <a:latin typeface="Times New Roman" panose="02020603050405020304" pitchFamily="18" charset="0"/>
                <a:cs typeface="Times New Roman" panose="02020603050405020304" pitchFamily="18" charset="0"/>
              </a:rPr>
              <a:t>chatbots</a:t>
            </a:r>
            <a:r>
              <a:rPr lang="en-US" sz="2800" dirty="0">
                <a:latin typeface="Times New Roman" panose="02020603050405020304" pitchFamily="18" charset="0"/>
                <a:cs typeface="Times New Roman" panose="02020603050405020304" pitchFamily="18" charset="0"/>
              </a:rPr>
              <a:t> to </a:t>
            </a:r>
            <a:r>
              <a:rPr lang="en-US" sz="2800" dirty="0" smtClean="0">
                <a:latin typeface="Times New Roman" panose="02020603050405020304" pitchFamily="18" charset="0"/>
                <a:cs typeface="Times New Roman" panose="02020603050405020304" pitchFamily="18" charset="0"/>
              </a:rPr>
              <a:t>							   converse </a:t>
            </a:r>
            <a:r>
              <a:rPr lang="en-US" sz="2800" dirty="0">
                <a:latin typeface="Times New Roman" panose="02020603050405020304" pitchFamily="18" charset="0"/>
                <a:cs typeface="Times New Roman" panose="02020603050405020304" pitchFamily="18" charset="0"/>
              </a:rPr>
              <a:t>and negotiate amongst themselves </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to </a:t>
            </a:r>
            <a:r>
              <a:rPr lang="en-US" sz="2800" dirty="0" err="1">
                <a:latin typeface="Times New Roman" panose="02020603050405020304" pitchFamily="18" charset="0"/>
                <a:cs typeface="Times New Roman" panose="02020603050405020304" pitchFamily="18" charset="0"/>
              </a:rPr>
              <a:t>chatbot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bots are very good </a:t>
            </a:r>
            <a:r>
              <a:rPr lang="en-US" sz="2800" dirty="0" smtClean="0">
                <a:latin typeface="Times New Roman" panose="02020603050405020304" pitchFamily="18" charset="0"/>
                <a:cs typeface="Times New Roman" panose="02020603050405020304" pitchFamily="18" charset="0"/>
              </a:rPr>
              <a:t>						   at making deals and communicate 								   with other </a:t>
            </a:r>
            <a:r>
              <a:rPr lang="en-US" sz="2800" dirty="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their </a:t>
            </a:r>
            <a:r>
              <a:rPr lang="en-US" sz="2800" dirty="0">
                <a:latin typeface="Times New Roman" panose="02020603050405020304" pitchFamily="18" charset="0"/>
                <a:cs typeface="Times New Roman" panose="02020603050405020304" pitchFamily="18" charset="0"/>
              </a:rPr>
              <a:t>own </a:t>
            </a:r>
            <a:r>
              <a:rPr lang="en-US" sz="2800" dirty="0" smtClean="0">
                <a:latin typeface="Times New Roman" panose="02020603050405020304" pitchFamily="18" charset="0"/>
                <a:cs typeface="Times New Roman" panose="02020603050405020304" pitchFamily="18" charset="0"/>
              </a:rPr>
              <a:t>	language</a:t>
            </a:r>
            <a:r>
              <a:rPr lang="en-US" sz="2800" dirty="0">
                <a:latin typeface="Times New Roman" panose="02020603050405020304" pitchFamily="18" charset="0"/>
                <a:cs typeface="Times New Roman" panose="02020603050405020304" pitchFamily="18" charset="0"/>
              </a:rPr>
              <a:t>. Interesting, right?</a:t>
            </a:r>
            <a:endParaRPr lang="en-US" sz="2800" dirty="0">
              <a:latin typeface="Times New Roman" pitchFamily="18" charset="0"/>
              <a:cs typeface="Times New Roman" pitchFamily="18" charset="0"/>
            </a:endParaRPr>
          </a:p>
        </p:txBody>
      </p:sp>
      <p:sp>
        <p:nvSpPr>
          <p:cNvPr id="4" name="Title 1"/>
          <p:cNvSpPr>
            <a:spLocks noGrp="1"/>
          </p:cNvSpPr>
          <p:nvPr>
            <p:ph type="ctrTitle"/>
          </p:nvPr>
        </p:nvSpPr>
        <p:spPr>
          <a:xfrm>
            <a:off x="0" y="1600200"/>
            <a:ext cx="12269787" cy="843135"/>
          </a:xfrm>
        </p:spPr>
        <p:txBody>
          <a:bodyPr>
            <a:normAutofit/>
          </a:bodyPr>
          <a:lstStyle/>
          <a:p>
            <a:pPr marL="342900" lvl="0" indent="-342900">
              <a:spcBef>
                <a:spcPct val="20000"/>
              </a:spcBef>
            </a:pPr>
            <a:r>
              <a:rPr lang="en-US" b="1" dirty="0" smtClean="0">
                <a:solidFill>
                  <a:srgbClr val="002060"/>
                </a:solidFill>
                <a:latin typeface="Times New Roman" pitchFamily="18" charset="0"/>
                <a:ea typeface="+mn-ea"/>
                <a:cs typeface="Times New Roman" pitchFamily="18" charset="0"/>
              </a:rPr>
              <a:t>Non Human Language Communication</a:t>
            </a:r>
            <a:endParaRPr lang="en-US" dirty="0"/>
          </a:p>
        </p:txBody>
      </p:sp>
      <p:pic>
        <p:nvPicPr>
          <p:cNvPr id="2" name="Picture 1"/>
          <p:cNvPicPr>
            <a:picLocks noChangeAspect="1"/>
          </p:cNvPicPr>
          <p:nvPr/>
        </p:nvPicPr>
        <p:blipFill>
          <a:blip r:embed="rId2"/>
          <a:stretch>
            <a:fillRect/>
          </a:stretch>
        </p:blipFill>
        <p:spPr>
          <a:xfrm>
            <a:off x="77787" y="2451463"/>
            <a:ext cx="5648325" cy="3568337"/>
          </a:xfrm>
          <a:prstGeom prst="rect">
            <a:avLst/>
          </a:prstGeom>
        </p:spPr>
      </p:pic>
    </p:spTree>
    <p:extLst>
      <p:ext uri="{BB962C8B-B14F-4D97-AF65-F5344CB8AC3E}">
        <p14:creationId xmlns:p14="http://schemas.microsoft.com/office/powerpoint/2010/main" val="3238444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587" y="1600200"/>
            <a:ext cx="10365899" cy="843135"/>
          </a:xfrm>
        </p:spPr>
        <p:txBody>
          <a:bodyPr/>
          <a:lstStyle/>
          <a:p>
            <a:r>
              <a:rPr lang="en-US" b="1" dirty="0" smtClean="0">
                <a:solidFill>
                  <a:srgbClr val="002060"/>
                </a:solidFill>
                <a:latin typeface="Times New Roman" pitchFamily="18" charset="0"/>
                <a:ea typeface="+mn-ea"/>
                <a:cs typeface="Times New Roman" pitchFamily="18" charset="0"/>
              </a:rPr>
              <a:t>Flight</a:t>
            </a:r>
            <a:endParaRPr lang="en-US" dirty="0"/>
          </a:p>
        </p:txBody>
      </p:sp>
      <p:sp>
        <p:nvSpPr>
          <p:cNvPr id="3" name="Subtitle 2"/>
          <p:cNvSpPr>
            <a:spLocks noGrp="1"/>
          </p:cNvSpPr>
          <p:nvPr>
            <p:ph type="subTitle" idx="1"/>
          </p:nvPr>
        </p:nvSpPr>
        <p:spPr>
          <a:xfrm>
            <a:off x="0" y="2438400"/>
            <a:ext cx="12195175" cy="4419600"/>
          </a:xfrm>
        </p:spPr>
        <p:txBody>
          <a:bodyPr>
            <a:normAutofit fontScale="92500" lnSpcReduction="10000"/>
          </a:bodyPr>
          <a:lstStyle/>
          <a:p>
            <a:pPr marL="0" lvl="0" indent="0" algn="l"/>
            <a:r>
              <a:rPr lang="en-US" sz="2800" dirty="0" smtClean="0">
                <a:latin typeface="Times New Roman" panose="02020603050405020304" pitchFamily="18" charset="0"/>
                <a:cs typeface="Times New Roman" panose="02020603050405020304" pitchFamily="18" charset="0"/>
              </a:rPr>
              <a:t>							The Hopper application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uses predictive 								analytics </a:t>
            </a:r>
            <a:r>
              <a:rPr lang="en-US" sz="2800" dirty="0">
                <a:latin typeface="Times New Roman" panose="02020603050405020304" pitchFamily="18" charset="0"/>
                <a:cs typeface="Times New Roman" panose="02020603050405020304" pitchFamily="18" charset="0"/>
              </a:rPr>
              <a:t>driven by artificial </a:t>
            </a:r>
            <a:r>
              <a:rPr lang="en-US" sz="2800" dirty="0" smtClean="0">
                <a:latin typeface="Times New Roman" panose="02020603050405020304" pitchFamily="18" charset="0"/>
                <a:cs typeface="Times New Roman" panose="02020603050405020304" pitchFamily="18" charset="0"/>
              </a:rPr>
              <a:t>									intelligence</a:t>
            </a:r>
            <a:r>
              <a:rPr lang="en-US" sz="2800" dirty="0">
                <a:latin typeface="Times New Roman" panose="02020603050405020304" pitchFamily="18" charset="0"/>
                <a:cs typeface="Times New Roman" panose="02020603050405020304" pitchFamily="18" charset="0"/>
              </a:rPr>
              <a:t>, the app is able to predict </a:t>
            </a:r>
            <a:r>
              <a:rPr lang="en-US" sz="2800" dirty="0" smtClean="0">
                <a:latin typeface="Times New Roman" panose="02020603050405020304" pitchFamily="18" charset="0"/>
                <a:cs typeface="Times New Roman" panose="02020603050405020304" pitchFamily="18" charset="0"/>
              </a:rPr>
              <a:t>								price </a:t>
            </a:r>
            <a:r>
              <a:rPr lang="en-US" sz="2800" dirty="0">
                <a:latin typeface="Times New Roman" panose="02020603050405020304" pitchFamily="18" charset="0"/>
                <a:cs typeface="Times New Roman" panose="02020603050405020304" pitchFamily="18" charset="0"/>
              </a:rPr>
              <a:t>patterns and alert travelers of the </a:t>
            </a:r>
            <a:r>
              <a:rPr lang="en-US" sz="2800" dirty="0" smtClean="0">
                <a:latin typeface="Times New Roman" panose="02020603050405020304" pitchFamily="18" charset="0"/>
                <a:cs typeface="Times New Roman" panose="02020603050405020304" pitchFamily="18" charset="0"/>
              </a:rPr>
              <a:t>								cheapest </a:t>
            </a:r>
            <a:r>
              <a:rPr lang="en-US" sz="2800" dirty="0">
                <a:latin typeface="Times New Roman" panose="02020603050405020304" pitchFamily="18" charset="0"/>
                <a:cs typeface="Times New Roman" panose="02020603050405020304" pitchFamily="18" charset="0"/>
              </a:rPr>
              <a:t>times to buy flights to their </a:t>
            </a:r>
            <a:r>
              <a:rPr lang="en-US" sz="2800" dirty="0" smtClean="0">
                <a:latin typeface="Times New Roman" panose="02020603050405020304" pitchFamily="18" charset="0"/>
                <a:cs typeface="Times New Roman" panose="02020603050405020304" pitchFamily="18" charset="0"/>
              </a:rPr>
              <a:t>								destinations.</a:t>
            </a:r>
            <a:endParaRPr lang="en-US" sz="2800" dirty="0">
              <a:solidFill>
                <a:prstClr val="black"/>
              </a:solidFill>
              <a:latin typeface="Times New Roman" panose="02020603050405020304" pitchFamily="18" charset="0"/>
              <a:cs typeface="Times New Roman" panose="02020603050405020304" pitchFamily="18" charset="0"/>
            </a:endParaRPr>
          </a:p>
          <a:p>
            <a:pPr marL="0" lvl="0" indent="0" algn="l"/>
            <a:r>
              <a:rPr lang="en-US" sz="2800" dirty="0" smtClean="0">
                <a:latin typeface="Times New Roman" panose="02020603050405020304" pitchFamily="18" charset="0"/>
                <a:cs typeface="Times New Roman" panose="02020603050405020304" pitchFamily="18" charset="0"/>
              </a:rPr>
              <a:t>							It </a:t>
            </a:r>
            <a:r>
              <a:rPr lang="en-US" sz="2800" dirty="0">
                <a:latin typeface="Times New Roman" panose="02020603050405020304" pitchFamily="18" charset="0"/>
                <a:cs typeface="Times New Roman" panose="02020603050405020304" pitchFamily="18" charset="0"/>
              </a:rPr>
              <a:t>monitors billions of prices every day </a:t>
            </a:r>
            <a:r>
              <a:rPr lang="en-US" sz="2800" dirty="0" smtClean="0">
                <a:latin typeface="Times New Roman" panose="02020603050405020304" pitchFamily="18" charset="0"/>
                <a:cs typeface="Times New Roman" panose="02020603050405020304" pitchFamily="18" charset="0"/>
              </a:rPr>
              <a:t>								and</a:t>
            </a:r>
            <a:r>
              <a:rPr lang="en-US" sz="2800" dirty="0">
                <a:latin typeface="Times New Roman" panose="02020603050405020304" pitchFamily="18" charset="0"/>
                <a:cs typeface="Times New Roman" panose="02020603050405020304" pitchFamily="18" charset="0"/>
              </a:rPr>
              <a:t>, based on the data history of each </a:t>
            </a:r>
            <a:r>
              <a:rPr lang="en-US" sz="2800" dirty="0" smtClean="0">
                <a:latin typeface="Times New Roman" panose="02020603050405020304" pitchFamily="18" charset="0"/>
                <a:cs typeface="Times New Roman" panose="02020603050405020304" pitchFamily="18" charset="0"/>
              </a:rPr>
              <a:t>								route</a:t>
            </a:r>
            <a:r>
              <a:rPr lang="en-US" sz="2800" dirty="0">
                <a:latin typeface="Times New Roman" panose="02020603050405020304" pitchFamily="18" charset="0"/>
                <a:cs typeface="Times New Roman" panose="02020603050405020304" pitchFamily="18" charset="0"/>
              </a:rPr>
              <a:t>, it can anticipate how the price trend </a:t>
            </a:r>
            <a:r>
              <a:rPr lang="en-US" sz="2800" dirty="0" smtClean="0">
                <a:latin typeface="Times New Roman" panose="02020603050405020304" pitchFamily="18" charset="0"/>
                <a:cs typeface="Times New Roman" panose="02020603050405020304" pitchFamily="18" charset="0"/>
              </a:rPr>
              <a:t>							will </a:t>
            </a:r>
            <a:r>
              <a:rPr lang="en-US" sz="2800" dirty="0">
                <a:latin typeface="Times New Roman" panose="02020603050405020304" pitchFamily="18" charset="0"/>
                <a:cs typeface="Times New Roman" panose="02020603050405020304" pitchFamily="18" charset="0"/>
              </a:rPr>
              <a:t>evolve. This way, you can configure </a:t>
            </a:r>
            <a:r>
              <a:rPr lang="en-US" sz="2800" dirty="0" smtClean="0">
                <a:latin typeface="Times New Roman" panose="02020603050405020304" pitchFamily="18" charset="0"/>
                <a:cs typeface="Times New Roman" panose="02020603050405020304" pitchFamily="18" charset="0"/>
              </a:rPr>
              <a:t>notifications </a:t>
            </a:r>
            <a:r>
              <a:rPr lang="en-US" sz="2800" dirty="0">
                <a:latin typeface="Times New Roman" panose="02020603050405020304" pitchFamily="18" charset="0"/>
                <a:cs typeface="Times New Roman" panose="02020603050405020304" pitchFamily="18" charset="0"/>
              </a:rPr>
              <a:t>that’ll remind you to book your flight at the exact time </a:t>
            </a:r>
            <a:r>
              <a:rPr lang="en-US" sz="3200" dirty="0">
                <a:latin typeface="Times New Roman" panose="02020603050405020304" pitchFamily="18" charset="0"/>
                <a:cs typeface="Times New Roman" panose="02020603050405020304" pitchFamily="18" charset="0"/>
              </a:rPr>
              <a:t>the price is </a:t>
            </a:r>
            <a:r>
              <a:rPr lang="en-US" sz="3200" dirty="0" smtClean="0">
                <a:latin typeface="Times New Roman" panose="02020603050405020304" pitchFamily="18" charset="0"/>
                <a:cs typeface="Times New Roman" panose="02020603050405020304" pitchFamily="18" charset="0"/>
              </a:rPr>
              <a:t>right</a:t>
            </a:r>
            <a:endParaRPr lang="en-US" sz="3200" dirty="0">
              <a:solidFill>
                <a:prstClr val="black"/>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7787" y="2514600"/>
            <a:ext cx="6334125" cy="3581400"/>
          </a:xfrm>
          <a:prstGeom prst="rect">
            <a:avLst/>
          </a:prstGeom>
        </p:spPr>
      </p:pic>
    </p:spTree>
    <p:extLst>
      <p:ext uri="{BB962C8B-B14F-4D97-AF65-F5344CB8AC3E}">
        <p14:creationId xmlns:p14="http://schemas.microsoft.com/office/powerpoint/2010/main" val="2686050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5987" y="1600200"/>
            <a:ext cx="10365899" cy="614535"/>
          </a:xfrm>
        </p:spPr>
        <p:txBody>
          <a:bodyPr>
            <a:normAutofit fontScale="90000"/>
          </a:bodyPr>
          <a:lstStyle/>
          <a:p>
            <a:r>
              <a:rPr lang="en-US" dirty="0" smtClean="0">
                <a:solidFill>
                  <a:prstClr val="black"/>
                </a:solidFill>
                <a:latin typeface="Times New Roman" panose="02020603050405020304" pitchFamily="18" charset="0"/>
                <a:cs typeface="Times New Roman" pitchFamily="18" charset="0"/>
              </a:rPr>
              <a:t>Automate your </a:t>
            </a:r>
            <a:r>
              <a:rPr lang="en-US" dirty="0" smtClean="0">
                <a:latin typeface="Times New Roman" panose="02020603050405020304" pitchFamily="18" charset="0"/>
                <a:cs typeface="Times New Roman" panose="02020603050405020304" pitchFamily="18" charset="0"/>
              </a:rPr>
              <a:t>Accounting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Financing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3987" y="2209800"/>
            <a:ext cx="12041188" cy="4411960"/>
          </a:xfrm>
        </p:spPr>
        <p:txBody>
          <a:bodyPr>
            <a:normAutofit/>
          </a:bodyPr>
          <a:lstStyle/>
          <a:p>
            <a:pPr lvl="0" algn="l" fontAlgn="base">
              <a:spcBef>
                <a:spcPct val="10000"/>
              </a:spcBef>
              <a:spcAft>
                <a:spcPct val="0"/>
              </a:spcAft>
              <a:buClr>
                <a:srgbClr val="3333CC"/>
              </a:buClr>
              <a:buSzPct val="60000"/>
              <a:buFont typeface="Wingdings" pitchFamily="2" charset="2"/>
              <a:buChar char="n"/>
            </a:pPr>
            <a:r>
              <a:rPr lang="en-US" sz="3600" dirty="0">
                <a:latin typeface="Times New Roman" panose="02020603050405020304" pitchFamily="18" charset="0"/>
                <a:cs typeface="Times New Roman" panose="02020603050405020304" pitchFamily="18" charset="0"/>
              </a:rPr>
              <a:t>One of the tools that AI applies to these areas is</a:t>
            </a:r>
            <a:r>
              <a:rPr lang="en-US" sz="3600" u="sng" dirty="0">
                <a:latin typeface="Times New Roman" panose="02020603050405020304" pitchFamily="18" charset="0"/>
                <a:cs typeface="Times New Roman" panose="02020603050405020304" pitchFamily="18" charset="0"/>
                <a:hlinkClick r:id="rId2"/>
              </a:rPr>
              <a:t> </a:t>
            </a:r>
            <a:r>
              <a:rPr lang="en-US" sz="3600" u="sng" dirty="0" err="1">
                <a:latin typeface="Times New Roman" panose="02020603050405020304" pitchFamily="18" charset="0"/>
                <a:cs typeface="Times New Roman" panose="02020603050405020304" pitchFamily="18" charset="0"/>
                <a:hlinkClick r:id="rId2"/>
              </a:rPr>
              <a:t>Smacc</a:t>
            </a:r>
            <a:r>
              <a:rPr lang="en-US" sz="3600" dirty="0">
                <a:latin typeface="Times New Roman" panose="02020603050405020304" pitchFamily="18" charset="0"/>
                <a:cs typeface="Times New Roman" panose="02020603050405020304" pitchFamily="18" charset="0"/>
              </a:rPr>
              <a:t>. All you have to do is upload your receipts, and the platform will convert them into a legible format for computers, encrypt them, and then put them into your account. It will also learn to monitor invoices, sales, and costs, as well as your liquidity.</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71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1"/>
            <a:ext cx="12269787" cy="838199"/>
          </a:xfrm>
        </p:spPr>
        <p:txBody>
          <a:bodyPr/>
          <a:lstStyle/>
          <a:p>
            <a:r>
              <a:rPr lang="en-US" dirty="0" smtClean="0">
                <a:latin typeface="Times New Roman" pitchFamily="18" charset="0"/>
                <a:cs typeface="Times New Roman" pitchFamily="18" charset="0"/>
              </a:rPr>
              <a:t>Game Playing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2514600"/>
            <a:ext cx="12195175" cy="4343400"/>
          </a:xfrm>
        </p:spPr>
        <p:txBody>
          <a:bodyPr>
            <a:normAutofit fontScale="77500" lnSpcReduction="20000"/>
          </a:bodyPr>
          <a:lstStyle/>
          <a:p>
            <a:pPr algn="l"/>
            <a:r>
              <a:rPr lang="en-US" dirty="0">
                <a:latin typeface="Times New Roman" panose="02020603050405020304" pitchFamily="18" charset="0"/>
                <a:cs typeface="Times New Roman" panose="02020603050405020304" pitchFamily="18" charset="0"/>
              </a:rPr>
              <a:t>A bot created by the </a:t>
            </a:r>
            <a:r>
              <a:rPr lang="en-US" dirty="0" err="1">
                <a:latin typeface="Times New Roman" panose="02020603050405020304" pitchFamily="18" charset="0"/>
                <a:cs typeface="Times New Roman" panose="02020603050405020304" pitchFamily="18" charset="0"/>
              </a:rPr>
              <a:t>Elon</a:t>
            </a:r>
            <a:r>
              <a:rPr lang="en-US" dirty="0">
                <a:latin typeface="Times New Roman" panose="02020603050405020304" pitchFamily="18" charset="0"/>
                <a:cs typeface="Times New Roman" panose="02020603050405020304" pitchFamily="18" charset="0"/>
              </a:rPr>
              <a:t> Musk-backed nonprofit </a:t>
            </a:r>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defeated</a:t>
            </a:r>
            <a:r>
              <a:rPr lang="en-US" dirty="0">
                <a:latin typeface="Times New Roman" panose="02020603050405020304" pitchFamily="18" charset="0"/>
                <a:cs typeface="Times New Roman" panose="02020603050405020304" pitchFamily="18" charset="0"/>
              </a:rPr>
              <a:t> champion human player </a:t>
            </a:r>
            <a:r>
              <a:rPr lang="en-US" dirty="0" err="1">
                <a:latin typeface="Times New Roman" panose="02020603050405020304" pitchFamily="18" charset="0"/>
                <a:cs typeface="Times New Roman" panose="02020603050405020304" pitchFamily="18" charset="0"/>
              </a:rPr>
              <a:t>Danylo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Ishutin</a:t>
            </a:r>
            <a:r>
              <a:rPr lang="en-US" dirty="0">
                <a:latin typeface="Times New Roman" panose="02020603050405020304" pitchFamily="18" charset="0"/>
                <a:cs typeface="Times New Roman" panose="02020603050405020304" pitchFamily="18" charset="0"/>
              </a:rPr>
              <a:t> in two back to back demonstration </a:t>
            </a:r>
            <a:r>
              <a:rPr lang="en-US" dirty="0" smtClean="0">
                <a:latin typeface="Times New Roman" panose="02020603050405020304" pitchFamily="18" charset="0"/>
                <a:cs typeface="Times New Roman" panose="02020603050405020304" pitchFamily="18" charset="0"/>
              </a:rPr>
              <a:t>matches. </a:t>
            </a:r>
            <a:r>
              <a:rPr lang="en-US" dirty="0">
                <a:latin typeface="Times New Roman" panose="02020603050405020304" pitchFamily="18" charset="0"/>
                <a:cs typeface="Times New Roman" panose="02020603050405020304" pitchFamily="18" charset="0"/>
              </a:rPr>
              <a:t>the bot learned enough to beat </a:t>
            </a:r>
            <a:r>
              <a:rPr lang="en-US" i="1" dirty="0" err="1">
                <a:latin typeface="Times New Roman" panose="02020603050405020304" pitchFamily="18" charset="0"/>
                <a:cs typeface="Times New Roman" panose="02020603050405020304" pitchFamily="18" charset="0"/>
              </a:rPr>
              <a:t>Dota</a:t>
            </a:r>
            <a:r>
              <a:rPr lang="en-US" i="1" dirty="0">
                <a:latin typeface="Times New Roman" panose="02020603050405020304" pitchFamily="18" charset="0"/>
                <a:cs typeface="Times New Roman" panose="02020603050405020304" pitchFamily="18" charset="0"/>
              </a:rPr>
              <a:t> 2 </a:t>
            </a:r>
            <a:r>
              <a:rPr lang="en-US" dirty="0">
                <a:latin typeface="Times New Roman" panose="02020603050405020304" pitchFamily="18" charset="0"/>
                <a:cs typeface="Times New Roman" panose="02020603050405020304" pitchFamily="18" charset="0"/>
              </a:rPr>
              <a:t>pros in just two weeks of real-time learning, though in that training period they say it amassed “lifetimes” of experience, likely using a neural network judging by</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bot’s victory, then, adds up to more than just fun and games. </a:t>
            </a:r>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describes it as “a step towards building AI systems which accomplish well-defined goals in messy, complicated situations involving real humans.” That includes applications like </a:t>
            </a:r>
            <a:r>
              <a:rPr lang="en-US" dirty="0">
                <a:latin typeface="Times New Roman" panose="02020603050405020304" pitchFamily="18" charset="0"/>
                <a:cs typeface="Times New Roman" panose="02020603050405020304" pitchFamily="18" charset="0"/>
                <a:hlinkClick r:id="rId3"/>
              </a:rPr>
              <a:t>delivery routing</a:t>
            </a:r>
            <a:r>
              <a:rPr lang="en-US" dirty="0">
                <a:latin typeface="Times New Roman" panose="02020603050405020304" pitchFamily="18" charset="0"/>
                <a:cs typeface="Times New Roman" panose="02020603050405020304" pitchFamily="18" charset="0"/>
              </a:rPr>
              <a:t>, strategic planning, and traffic management.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099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2057400"/>
            <a:ext cx="12195174" cy="4564360"/>
          </a:xfrm>
        </p:spPr>
        <p:txBody>
          <a:bodyPr>
            <a:normAutofit/>
          </a:bodyPr>
          <a:lstStyle/>
          <a:p>
            <a:pPr algn="l"/>
            <a:r>
              <a:rPr lang="en-US" dirty="0" smtClean="0">
                <a:hlinkClick r:id="rId2"/>
              </a:rPr>
              <a:t>Music editing</a:t>
            </a:r>
            <a:endParaRPr lang="en-US" dirty="0">
              <a:hlinkClick r:id="rId2"/>
            </a:endParaRPr>
          </a:p>
          <a:p>
            <a:pPr algn="l"/>
            <a:r>
              <a:rPr lang="en-US" dirty="0" smtClean="0">
                <a:hlinkClick r:id="rId2"/>
              </a:rPr>
              <a:t>https</a:t>
            </a:r>
            <a:r>
              <a:rPr lang="en-US" dirty="0">
                <a:hlinkClick r:id="rId2"/>
              </a:rPr>
              <a:t>://</a:t>
            </a:r>
            <a:r>
              <a:rPr lang="en-US" dirty="0" smtClean="0">
                <a:hlinkClick r:id="rId2"/>
              </a:rPr>
              <a:t>www.youtube.com/watch?v=2eVDLEQlKD0</a:t>
            </a:r>
          </a:p>
          <a:p>
            <a:pPr algn="l"/>
            <a:r>
              <a:rPr lang="en-US" dirty="0" smtClean="0"/>
              <a:t>AI senses people through the wall</a:t>
            </a:r>
          </a:p>
          <a:p>
            <a:pPr algn="l"/>
            <a:r>
              <a:rPr lang="en-US" dirty="0">
                <a:hlinkClick r:id="rId3"/>
              </a:rPr>
              <a:t>https://</a:t>
            </a:r>
            <a:r>
              <a:rPr lang="en-US" dirty="0" smtClean="0">
                <a:hlinkClick r:id="rId3"/>
              </a:rPr>
              <a:t>www.youtube.com/watch?v=HgDdaMy8KNE</a:t>
            </a:r>
            <a:endParaRPr lang="en-US" dirty="0" smtClean="0"/>
          </a:p>
          <a:p>
            <a:pPr algn="l"/>
            <a:r>
              <a:rPr lang="en-US" dirty="0" smtClean="0"/>
              <a:t>Picture </a:t>
            </a:r>
            <a:r>
              <a:rPr lang="en-US" dirty="0" err="1" smtClean="0"/>
              <a:t>matchingn</a:t>
            </a:r>
            <a:r>
              <a:rPr lang="en-US" dirty="0" smtClean="0"/>
              <a:t> with audio file https</a:t>
            </a:r>
            <a:r>
              <a:rPr lang="en-US" dirty="0"/>
              <a:t>://www.youtube.com/watch?v=va3Qqu1HRQo</a:t>
            </a:r>
          </a:p>
        </p:txBody>
      </p:sp>
    </p:spTree>
    <p:extLst>
      <p:ext uri="{BB962C8B-B14F-4D97-AF65-F5344CB8AC3E}">
        <p14:creationId xmlns:p14="http://schemas.microsoft.com/office/powerpoint/2010/main" val="208082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91208-D3E6-4EBB-B013-F87684237B70}"/>
              </a:ext>
            </a:extLst>
          </p:cNvPr>
          <p:cNvSpPr>
            <a:spLocks noGrp="1"/>
          </p:cNvSpPr>
          <p:nvPr>
            <p:ph type="ctrTitle"/>
          </p:nvPr>
        </p:nvSpPr>
        <p:spPr>
          <a:xfrm>
            <a:off x="914638" y="2204865"/>
            <a:ext cx="10365899" cy="843135"/>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xmlns="" id="{512E23EC-186C-4901-B6AD-31F51410B9D8}"/>
              </a:ext>
            </a:extLst>
          </p:cNvPr>
          <p:cNvSpPr>
            <a:spLocks noGrp="1"/>
          </p:cNvSpPr>
          <p:nvPr>
            <p:ph type="subTitle" idx="1"/>
          </p:nvPr>
        </p:nvSpPr>
        <p:spPr>
          <a:xfrm>
            <a:off x="1" y="3048000"/>
            <a:ext cx="12345986" cy="3810000"/>
          </a:xfrm>
        </p:spPr>
        <p:txBody>
          <a:bodyPr>
            <a:normAutofit/>
          </a:bodyPr>
          <a:lstStyle/>
          <a:p>
            <a:pPr algn="l"/>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Paanu</a:t>
            </a:r>
            <a:r>
              <a:rPr lang="en-US" sz="2800" dirty="0">
                <a:latin typeface="Times New Roman" panose="02020603050405020304" pitchFamily="18" charset="0"/>
                <a:cs typeface="Times New Roman" panose="02020603050405020304" pitchFamily="18" charset="0"/>
              </a:rPr>
              <a:t>, A. M. Artificial Intelligence and its Application in Different Areas. </a:t>
            </a:r>
            <a:r>
              <a:rPr lang="en-US" sz="2800" i="1" dirty="0">
                <a:latin typeface="Times New Roman" panose="02020603050405020304" pitchFamily="18" charset="0"/>
                <a:cs typeface="Times New Roman" panose="02020603050405020304" pitchFamily="18" charset="0"/>
              </a:rPr>
              <a:t>International Journal of Engineering and Innovative Technology </a:t>
            </a:r>
            <a:r>
              <a:rPr lang="en-US" sz="2800" dirty="0">
                <a:latin typeface="Times New Roman" panose="02020603050405020304" pitchFamily="18" charset="0"/>
                <a:cs typeface="Times New Roman" panose="02020603050405020304" pitchFamily="18" charset="0"/>
              </a:rPr>
              <a:t>(IJEIT), Volume 4, Issue 10, April 2015.</a:t>
            </a:r>
          </a:p>
        </p:txBody>
      </p:sp>
    </p:spTree>
    <p:extLst>
      <p:ext uri="{BB962C8B-B14F-4D97-AF65-F5344CB8AC3E}">
        <p14:creationId xmlns:p14="http://schemas.microsoft.com/office/powerpoint/2010/main" val="248332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12195175" cy="1143000"/>
          </a:xfrm>
        </p:spPr>
        <p:txBody>
          <a:bodyPr>
            <a:normAutofit fontScale="90000"/>
          </a:bodyPr>
          <a:lstStyle/>
          <a:p>
            <a:pPr marL="342900" lvl="0" indent="-342900" algn="l">
              <a:spcBef>
                <a:spcPct val="20000"/>
              </a:spcBef>
            </a:pPr>
            <a:r>
              <a:rPr lang="en-US" sz="5700" dirty="0">
                <a:solidFill>
                  <a:srgbClr val="002060"/>
                </a:solidFill>
                <a:latin typeface="ArialMT"/>
                <a:ea typeface="+mn-ea"/>
                <a:cs typeface="+mn-cs"/>
              </a:rPr>
              <a:t/>
            </a:r>
            <a:br>
              <a:rPr lang="en-US" sz="5700" dirty="0">
                <a:solidFill>
                  <a:srgbClr val="002060"/>
                </a:solidFill>
                <a:latin typeface="ArialMT"/>
                <a:ea typeface="+mn-ea"/>
                <a:cs typeface="+mn-cs"/>
              </a:rPr>
            </a:br>
            <a:r>
              <a:rPr lang="en-US" sz="5700" dirty="0">
                <a:solidFill>
                  <a:srgbClr val="002060"/>
                </a:solidFill>
                <a:latin typeface="Times New Roman" panose="02020603050405020304" pitchFamily="18" charset="0"/>
                <a:ea typeface="+mn-ea"/>
                <a:cs typeface="Times New Roman" pitchFamily="18" charset="0"/>
              </a:rPr>
              <a:t>Areas/ Branches of Artificial Intelligence</a:t>
            </a:r>
            <a:br>
              <a:rPr lang="en-US" sz="5700" dirty="0">
                <a:solidFill>
                  <a:srgbClr val="002060"/>
                </a:solidFill>
                <a:latin typeface="Times New Roman" panose="02020603050405020304" pitchFamily="18" charset="0"/>
                <a:ea typeface="+mn-ea"/>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2743200"/>
            <a:ext cx="12195175" cy="4114800"/>
          </a:xfrm>
        </p:spPr>
        <p:txBody>
          <a:bodyPr>
            <a:normAutofit fontScale="70000" lnSpcReduction="20000"/>
          </a:bodyPr>
          <a:lstStyle/>
          <a:p>
            <a:pPr algn="l"/>
            <a:r>
              <a:rPr lang="en-US" dirty="0">
                <a:latin typeface="ArialMT"/>
              </a:rPr>
              <a:t>• </a:t>
            </a:r>
            <a:r>
              <a:rPr lang="en-US" dirty="0">
                <a:latin typeface="Times New Roman" pitchFamily="18" charset="0"/>
                <a:cs typeface="Times New Roman" pitchFamily="18" charset="0"/>
              </a:rPr>
              <a:t>Natural Language Processing/ Understanding</a:t>
            </a:r>
          </a:p>
          <a:p>
            <a:pPr algn="l"/>
            <a:r>
              <a:rPr lang="en-US" dirty="0">
                <a:latin typeface="Times New Roman" pitchFamily="18" charset="0"/>
                <a:cs typeface="Times New Roman" pitchFamily="18" charset="0"/>
              </a:rPr>
              <a:t>	- 	The ability to "understand" and respond to the natural 	language. To translate from spoken language to a written form 	and to translate from one natural language to another natural 	language. </a:t>
            </a:r>
          </a:p>
          <a:p>
            <a:pPr algn="l"/>
            <a:r>
              <a:rPr lang="en-US" dirty="0">
                <a:latin typeface="Times New Roman" pitchFamily="18" charset="0"/>
                <a:cs typeface="Times New Roman" pitchFamily="18" charset="0"/>
              </a:rPr>
              <a:t>		- Speech Understanding/ Processing (ASR, TTS,  </a:t>
            </a:r>
          </a:p>
          <a:p>
            <a:pPr algn="l"/>
            <a:r>
              <a:rPr lang="en-US" dirty="0">
                <a:latin typeface="Times New Roman" pitchFamily="18" charset="0"/>
                <a:cs typeface="Times New Roman" pitchFamily="18" charset="0"/>
              </a:rPr>
              <a:t>		- Semantic Information Processing (Computational Linguistics)</a:t>
            </a:r>
          </a:p>
          <a:p>
            <a:pPr algn="l"/>
            <a:r>
              <a:rPr lang="en-US" dirty="0">
                <a:latin typeface="Times New Roman" pitchFamily="18" charset="0"/>
                <a:cs typeface="Times New Roman" pitchFamily="18" charset="0"/>
              </a:rPr>
              <a:t>		- Question Answering 	</a:t>
            </a:r>
          </a:p>
          <a:p>
            <a:pPr algn="l"/>
            <a:r>
              <a:rPr lang="en-US" dirty="0">
                <a:latin typeface="Times New Roman" pitchFamily="18" charset="0"/>
                <a:cs typeface="Times New Roman" pitchFamily="18" charset="0"/>
              </a:rPr>
              <a:t>		- Information Retrieval </a:t>
            </a:r>
          </a:p>
          <a:p>
            <a:pPr algn="l"/>
            <a:r>
              <a:rPr lang="en-US" dirty="0">
                <a:latin typeface="Times New Roman" pitchFamily="18" charset="0"/>
                <a:cs typeface="Times New Roman" pitchFamily="18" charset="0"/>
              </a:rPr>
              <a:t>		- Machine Translation/ Language Translation</a:t>
            </a:r>
          </a:p>
          <a:p>
            <a:pPr algn="l"/>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57232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12195175" cy="1143000"/>
          </a:xfrm>
        </p:spPr>
        <p:txBody>
          <a:bodyPr>
            <a:normAutofit fontScale="90000"/>
          </a:bodyPr>
          <a:lstStyle/>
          <a:p>
            <a:pPr marL="342900" lvl="0" indent="-342900" algn="l">
              <a:spcBef>
                <a:spcPct val="20000"/>
              </a:spcBef>
            </a:pPr>
            <a:r>
              <a:rPr lang="en-US" sz="5700" dirty="0">
                <a:solidFill>
                  <a:srgbClr val="002060"/>
                </a:solidFill>
                <a:latin typeface="ArialMT"/>
                <a:ea typeface="+mn-ea"/>
                <a:cs typeface="+mn-cs"/>
              </a:rPr>
              <a:t/>
            </a:r>
            <a:br>
              <a:rPr lang="en-US" sz="5700" dirty="0">
                <a:solidFill>
                  <a:srgbClr val="002060"/>
                </a:solidFill>
                <a:latin typeface="ArialMT"/>
                <a:ea typeface="+mn-ea"/>
                <a:cs typeface="+mn-cs"/>
              </a:rPr>
            </a:br>
            <a:r>
              <a:rPr lang="en-US" sz="5700" dirty="0">
                <a:solidFill>
                  <a:srgbClr val="002060"/>
                </a:solidFill>
                <a:latin typeface="Times New Roman" panose="02020603050405020304" pitchFamily="18" charset="0"/>
                <a:ea typeface="+mn-ea"/>
                <a:cs typeface="Times New Roman" pitchFamily="18" charset="0"/>
              </a:rPr>
              <a:t>Areas/ Branches of Artificial Intelligence</a:t>
            </a:r>
            <a:br>
              <a:rPr lang="en-US" sz="5700" dirty="0">
                <a:solidFill>
                  <a:srgbClr val="002060"/>
                </a:solidFill>
                <a:latin typeface="Times New Roman" panose="02020603050405020304" pitchFamily="18" charset="0"/>
                <a:ea typeface="+mn-ea"/>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2743200"/>
            <a:ext cx="12195175" cy="4114800"/>
          </a:xfrm>
        </p:spPr>
        <p:txBody>
          <a:bodyPr>
            <a:normAutofit/>
          </a:bodyPr>
          <a:lstStyle/>
          <a:p>
            <a:pPr algn="l"/>
            <a:r>
              <a:rPr lang="en-US" dirty="0">
                <a:latin typeface="ArialMT"/>
              </a:rPr>
              <a:t>• </a:t>
            </a:r>
            <a:r>
              <a:rPr lang="en-US" dirty="0">
                <a:latin typeface="Times New Roman" panose="02020603050405020304" pitchFamily="18" charset="0"/>
                <a:cs typeface="Times New Roman" panose="02020603050405020304" pitchFamily="18" charset="0"/>
              </a:rPr>
              <a:t>Learning and adaptive systems: The ability to adapt behavior </a:t>
            </a:r>
            <a:r>
              <a:rPr lang="en-US" dirty="0" smtClean="0">
                <a:latin typeface="Times New Roman" panose="02020603050405020304" pitchFamily="18" charset="0"/>
                <a:cs typeface="Times New Roman" panose="02020603050405020304" pitchFamily="18" charset="0"/>
              </a:rPr>
              <a:t>based </a:t>
            </a:r>
            <a:r>
              <a:rPr lang="en-US" dirty="0">
                <a:latin typeface="Times New Roman" pitchFamily="18" charset="0"/>
                <a:cs typeface="Times New Roman" pitchFamily="18" charset="0"/>
              </a:rPr>
              <a:t>on previous experience, and to develop general rules concerning the world based on such experience. </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Cybernetics </a:t>
            </a:r>
            <a:endParaRPr lang="en-US" dirty="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	Concept </a:t>
            </a:r>
            <a:r>
              <a:rPr lang="en-US" dirty="0">
                <a:latin typeface="Times New Roman" pitchFamily="18" charset="0"/>
                <a:cs typeface="Times New Roman" pitchFamily="18" charset="0"/>
              </a:rPr>
              <a:t>Formation</a:t>
            </a:r>
          </a:p>
        </p:txBody>
      </p:sp>
    </p:spTree>
    <p:extLst>
      <p:ext uri="{BB962C8B-B14F-4D97-AF65-F5344CB8AC3E}">
        <p14:creationId xmlns:p14="http://schemas.microsoft.com/office/powerpoint/2010/main" val="384344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12195175" cy="1143000"/>
          </a:xfrm>
        </p:spPr>
        <p:txBody>
          <a:bodyPr>
            <a:normAutofit fontScale="90000"/>
          </a:bodyPr>
          <a:lstStyle/>
          <a:p>
            <a:pPr marL="342900" lvl="0" indent="-342900" algn="l">
              <a:spcBef>
                <a:spcPct val="20000"/>
              </a:spcBef>
            </a:pPr>
            <a:r>
              <a:rPr lang="en-US" sz="5700" dirty="0">
                <a:solidFill>
                  <a:srgbClr val="002060"/>
                </a:solidFill>
                <a:latin typeface="ArialMT"/>
                <a:ea typeface="+mn-ea"/>
                <a:cs typeface="+mn-cs"/>
              </a:rPr>
              <a:t/>
            </a:r>
            <a:br>
              <a:rPr lang="en-US" sz="5700" dirty="0">
                <a:solidFill>
                  <a:srgbClr val="002060"/>
                </a:solidFill>
                <a:latin typeface="ArialMT"/>
                <a:ea typeface="+mn-ea"/>
                <a:cs typeface="+mn-cs"/>
              </a:rPr>
            </a:br>
            <a:r>
              <a:rPr lang="en-US" sz="5700" dirty="0">
                <a:solidFill>
                  <a:srgbClr val="002060"/>
                </a:solidFill>
                <a:latin typeface="Times New Roman" pitchFamily="18" charset="0"/>
                <a:ea typeface="+mn-ea"/>
                <a:cs typeface="Times New Roman" pitchFamily="18" charset="0"/>
              </a:rPr>
              <a:t>Areas/ Branches of Artificial Intelligence</a:t>
            </a:r>
            <a:br>
              <a:rPr lang="en-US" sz="5700" dirty="0">
                <a:solidFill>
                  <a:srgbClr val="002060"/>
                </a:solidFill>
                <a:latin typeface="Times New Roman" pitchFamily="18" charset="0"/>
                <a:ea typeface="+mn-ea"/>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2743200"/>
            <a:ext cx="12195175" cy="4114800"/>
          </a:xfrm>
        </p:spPr>
        <p:txBody>
          <a:bodyPr>
            <a:normAutofit fontScale="92500" lnSpcReduction="10000"/>
          </a:bodyPr>
          <a:lstStyle/>
          <a:p>
            <a:pPr algn="l"/>
            <a:r>
              <a:rPr lang="en-US" dirty="0">
                <a:latin typeface="ArialMT"/>
              </a:rPr>
              <a:t>• </a:t>
            </a:r>
            <a:r>
              <a:rPr lang="en-US" dirty="0">
                <a:latin typeface="Times New Roman" pitchFamily="18" charset="0"/>
                <a:cs typeface="Times New Roman" pitchFamily="18" charset="0"/>
              </a:rPr>
              <a:t>Problem solving: Ability to formulate a problem in a suitable representation, to plan for its solution and to know when new information is needed and how to obtain it. </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Inference </a:t>
            </a:r>
            <a:r>
              <a:rPr lang="en-US" dirty="0">
                <a:latin typeface="Times New Roman" pitchFamily="18" charset="0"/>
                <a:cs typeface="Times New Roman" pitchFamily="18" charset="0"/>
              </a:rPr>
              <a:t>(Resolution-Based Theorem Proving, Plausible Inference and Inductive Inference) </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Interactive </a:t>
            </a:r>
            <a:r>
              <a:rPr lang="en-US" dirty="0">
                <a:latin typeface="Times New Roman" pitchFamily="18" charset="0"/>
                <a:cs typeface="Times New Roman" pitchFamily="18" charset="0"/>
              </a:rPr>
              <a:t>Problem Solving </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Automatic </a:t>
            </a:r>
            <a:r>
              <a:rPr lang="en-US" dirty="0">
                <a:latin typeface="Times New Roman" pitchFamily="18" charset="0"/>
                <a:cs typeface="Times New Roman" pitchFamily="18" charset="0"/>
              </a:rPr>
              <a:t>Program Writing 3.4 Heuristic Search </a:t>
            </a:r>
          </a:p>
        </p:txBody>
      </p:sp>
    </p:spTree>
    <p:extLst>
      <p:ext uri="{BB962C8B-B14F-4D97-AF65-F5344CB8AC3E}">
        <p14:creationId xmlns:p14="http://schemas.microsoft.com/office/powerpoint/2010/main" val="296967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12195175" cy="1143000"/>
          </a:xfrm>
        </p:spPr>
        <p:txBody>
          <a:bodyPr>
            <a:normAutofit fontScale="90000"/>
          </a:bodyPr>
          <a:lstStyle/>
          <a:p>
            <a:pPr marL="342900" lvl="0" indent="-342900" algn="l">
              <a:spcBef>
                <a:spcPct val="20000"/>
              </a:spcBef>
            </a:pPr>
            <a:r>
              <a:rPr lang="en-US" sz="5700" dirty="0">
                <a:solidFill>
                  <a:srgbClr val="002060"/>
                </a:solidFill>
                <a:latin typeface="ArialMT"/>
                <a:ea typeface="+mn-ea"/>
                <a:cs typeface="+mn-cs"/>
              </a:rPr>
              <a:t/>
            </a:r>
            <a:br>
              <a:rPr lang="en-US" sz="5700" dirty="0">
                <a:solidFill>
                  <a:srgbClr val="002060"/>
                </a:solidFill>
                <a:latin typeface="ArialMT"/>
                <a:ea typeface="+mn-ea"/>
                <a:cs typeface="+mn-cs"/>
              </a:rPr>
            </a:br>
            <a:r>
              <a:rPr lang="en-US" sz="5700" dirty="0">
                <a:solidFill>
                  <a:srgbClr val="002060"/>
                </a:solidFill>
                <a:latin typeface="Times New Roman" pitchFamily="18" charset="0"/>
                <a:ea typeface="+mn-ea"/>
                <a:cs typeface="Times New Roman" pitchFamily="18" charset="0"/>
              </a:rPr>
              <a:t>Areas/ Branches of Artificial Intelligence</a:t>
            </a:r>
            <a:br>
              <a:rPr lang="en-US" sz="5700" dirty="0">
                <a:solidFill>
                  <a:srgbClr val="002060"/>
                </a:solidFill>
                <a:latin typeface="Times New Roman" pitchFamily="18" charset="0"/>
                <a:ea typeface="+mn-ea"/>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2743200"/>
            <a:ext cx="12195175" cy="4114800"/>
          </a:xfrm>
        </p:spPr>
        <p:txBody>
          <a:bodyPr>
            <a:normAutofit fontScale="92500" lnSpcReduction="10000"/>
          </a:bodyPr>
          <a:lstStyle/>
          <a:p>
            <a:pPr algn="l"/>
            <a:r>
              <a:rPr lang="en-US" dirty="0">
                <a:latin typeface="ArialMT"/>
              </a:rPr>
              <a:t>• </a:t>
            </a:r>
            <a:r>
              <a:rPr lang="en-US" dirty="0">
                <a:latin typeface="Times New Roman" pitchFamily="18" charset="0"/>
                <a:cs typeface="Times New Roman" pitchFamily="18" charset="0"/>
              </a:rPr>
              <a:t>Perception (visual): The ability to analyze a sensed scene by relating it to an internal model which represents the perceiving organism's "knowledge of the world." The result of this analysis is a structured set of relationships between entities in the scene. </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Pattern </a:t>
            </a:r>
            <a:r>
              <a:rPr lang="en-US" dirty="0">
                <a:latin typeface="Times New Roman" pitchFamily="18" charset="0"/>
                <a:cs typeface="Times New Roman" pitchFamily="18" charset="0"/>
              </a:rPr>
              <a:t>Recognition </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Scene </a:t>
            </a:r>
            <a:r>
              <a:rPr lang="en-US" dirty="0">
                <a:latin typeface="Times New Roman" pitchFamily="18" charset="0"/>
                <a:cs typeface="Times New Roman" pitchFamily="18" charset="0"/>
              </a:rPr>
              <a:t>Analysis</a:t>
            </a:r>
          </a:p>
        </p:txBody>
      </p:sp>
    </p:spTree>
    <p:extLst>
      <p:ext uri="{BB962C8B-B14F-4D97-AF65-F5344CB8AC3E}">
        <p14:creationId xmlns:p14="http://schemas.microsoft.com/office/powerpoint/2010/main" val="336604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12195175" cy="1143000"/>
          </a:xfrm>
        </p:spPr>
        <p:txBody>
          <a:bodyPr>
            <a:normAutofit fontScale="90000"/>
          </a:bodyPr>
          <a:lstStyle/>
          <a:p>
            <a:pPr marL="342900" lvl="0" indent="-342900" algn="l">
              <a:spcBef>
                <a:spcPct val="20000"/>
              </a:spcBef>
            </a:pPr>
            <a:r>
              <a:rPr lang="en-US" sz="5700" dirty="0">
                <a:solidFill>
                  <a:srgbClr val="002060"/>
                </a:solidFill>
                <a:latin typeface="ArialMT"/>
                <a:ea typeface="+mn-ea"/>
                <a:cs typeface="+mn-cs"/>
              </a:rPr>
              <a:t/>
            </a:r>
            <a:br>
              <a:rPr lang="en-US" sz="5700" dirty="0">
                <a:solidFill>
                  <a:srgbClr val="002060"/>
                </a:solidFill>
                <a:latin typeface="ArialMT"/>
                <a:ea typeface="+mn-ea"/>
                <a:cs typeface="+mn-cs"/>
              </a:rPr>
            </a:br>
            <a:r>
              <a:rPr lang="en-US" sz="5700" dirty="0">
                <a:solidFill>
                  <a:srgbClr val="002060"/>
                </a:solidFill>
                <a:latin typeface="Times New Roman" pitchFamily="18" charset="0"/>
                <a:ea typeface="+mn-ea"/>
                <a:cs typeface="Times New Roman" pitchFamily="18" charset="0"/>
              </a:rPr>
              <a:t>Areas/ Branches of Artificial Intelligence</a:t>
            </a:r>
            <a:br>
              <a:rPr lang="en-US" sz="5700" dirty="0">
                <a:solidFill>
                  <a:srgbClr val="002060"/>
                </a:solidFill>
                <a:latin typeface="Times New Roman" pitchFamily="18" charset="0"/>
                <a:ea typeface="+mn-ea"/>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2743200"/>
            <a:ext cx="12195175" cy="4114800"/>
          </a:xfrm>
        </p:spPr>
        <p:txBody>
          <a:bodyPr>
            <a:normAutofit fontScale="85000" lnSpcReduction="20000"/>
          </a:bodyPr>
          <a:lstStyle/>
          <a:p>
            <a:pPr algn="l"/>
            <a:r>
              <a:rPr lang="en-US" dirty="0">
                <a:latin typeface="ArialMT"/>
              </a:rPr>
              <a:t>• </a:t>
            </a:r>
            <a:r>
              <a:rPr lang="en-US" dirty="0">
                <a:latin typeface="Times New Roman" panose="02020603050405020304" pitchFamily="18" charset="0"/>
                <a:cs typeface="Times New Roman" panose="02020603050405020304" pitchFamily="18" charset="0"/>
              </a:rPr>
              <a:t>Modeling: The ability to develop an internal representation and set of transformation rules which can be used to predict the behavior and relationship between some set of real-world objects or entities. </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Representation Problem for Problem Solving Systems </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Modeling </a:t>
            </a:r>
            <a:r>
              <a:rPr lang="en-US" dirty="0">
                <a:latin typeface="Times New Roman" panose="02020603050405020304" pitchFamily="18" charset="0"/>
                <a:cs typeface="Times New Roman" panose="02020603050405020304" pitchFamily="18" charset="0"/>
              </a:rPr>
              <a:t>Natural Systems (Economic, Sociological, </a:t>
            </a:r>
            <a:r>
              <a:rPr lang="en-US" dirty="0" smtClean="0">
                <a:latin typeface="Times New Roman" panose="02020603050405020304" pitchFamily="18" charset="0"/>
                <a:cs typeface="Times New Roman" panose="02020603050405020304" pitchFamily="18" charset="0"/>
              </a:rPr>
              <a:t>	Ecological</a:t>
            </a:r>
            <a:r>
              <a:rPr lang="en-US" dirty="0">
                <a:latin typeface="Times New Roman" panose="02020603050405020304" pitchFamily="18" charset="0"/>
                <a:cs typeface="Times New Roman" panose="02020603050405020304" pitchFamily="18" charset="0"/>
              </a:rPr>
              <a:t>, Biological etc.) </a:t>
            </a:r>
          </a:p>
          <a:p>
            <a:pPr algn="l"/>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Hobot</a:t>
            </a:r>
            <a:r>
              <a:rPr lang="en-US" dirty="0" smtClean="0">
                <a:latin typeface="Times New Roman" panose="02020603050405020304" pitchFamily="18" charset="0"/>
                <a:cs typeface="Times New Roman" panose="02020603050405020304" pitchFamily="18" charset="0"/>
              </a:rPr>
              <a:t> </a:t>
            </a:r>
            <a:r>
              <a:rPr lang="en-US" dirty="0">
                <a:latin typeface="Times New Roman" pitchFamily="18" charset="0"/>
                <a:cs typeface="Times New Roman" pitchFamily="18" charset="0"/>
              </a:rPr>
              <a:t>World Modeling (Perceptual and Functional </a:t>
            </a:r>
            <a:r>
              <a:rPr lang="en-US" dirty="0" smtClean="0">
                <a:latin typeface="Times New Roman" pitchFamily="18" charset="0"/>
                <a:cs typeface="Times New Roman" pitchFamily="18" charset="0"/>
              </a:rPr>
              <a:t>	Representations</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391987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12195175" cy="1143000"/>
          </a:xfrm>
        </p:spPr>
        <p:txBody>
          <a:bodyPr>
            <a:normAutofit fontScale="90000"/>
          </a:bodyPr>
          <a:lstStyle/>
          <a:p>
            <a:pPr marL="342900" lvl="0" indent="-342900" algn="l">
              <a:spcBef>
                <a:spcPct val="20000"/>
              </a:spcBef>
            </a:pPr>
            <a:r>
              <a:rPr lang="en-US" sz="5700" dirty="0">
                <a:solidFill>
                  <a:srgbClr val="002060"/>
                </a:solidFill>
                <a:latin typeface="ArialMT"/>
                <a:ea typeface="+mn-ea"/>
                <a:cs typeface="+mn-cs"/>
              </a:rPr>
              <a:t/>
            </a:r>
            <a:br>
              <a:rPr lang="en-US" sz="5700" dirty="0">
                <a:solidFill>
                  <a:srgbClr val="002060"/>
                </a:solidFill>
                <a:latin typeface="ArialMT"/>
                <a:ea typeface="+mn-ea"/>
                <a:cs typeface="+mn-cs"/>
              </a:rPr>
            </a:br>
            <a:r>
              <a:rPr lang="en-US" sz="5700" dirty="0">
                <a:solidFill>
                  <a:srgbClr val="002060"/>
                </a:solidFill>
                <a:latin typeface="Times New Roman" panose="02020603050405020304" pitchFamily="18" charset="0"/>
                <a:ea typeface="+mn-ea"/>
                <a:cs typeface="Times New Roman" pitchFamily="18" charset="0"/>
              </a:rPr>
              <a:t>Areas/ Branches of Artificial Intelligence</a:t>
            </a:r>
            <a:br>
              <a:rPr lang="en-US" sz="5700" dirty="0">
                <a:solidFill>
                  <a:srgbClr val="002060"/>
                </a:solidFill>
                <a:latin typeface="Times New Roman" panose="02020603050405020304" pitchFamily="18" charset="0"/>
                <a:ea typeface="+mn-ea"/>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2743200"/>
            <a:ext cx="12195175" cy="4114800"/>
          </a:xfrm>
        </p:spPr>
        <p:txBody>
          <a:bodyPr>
            <a:normAutofit fontScale="70000" lnSpcReduction="20000"/>
          </a:bodyPr>
          <a:lstStyle/>
          <a:p>
            <a:pPr algn="l"/>
            <a:r>
              <a:rPr lang="en-US" dirty="0">
                <a:latin typeface="ArialMT"/>
              </a:rPr>
              <a:t>• </a:t>
            </a:r>
            <a:r>
              <a:rPr lang="en-US" dirty="0">
                <a:latin typeface="Times New Roman" pitchFamily="18" charset="0"/>
                <a:cs typeface="Times New Roman" pitchFamily="18" charset="0"/>
              </a:rPr>
              <a:t>Robots: A combination of most or all of the above abilities with the ability to move over terrain and manipulate objects. </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Exploration </a:t>
            </a:r>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Transportation/Navigation </a:t>
            </a:r>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Industrial </a:t>
            </a:r>
            <a:r>
              <a:rPr lang="en-US" dirty="0">
                <a:latin typeface="Times New Roman" pitchFamily="18" charset="0"/>
                <a:cs typeface="Times New Roman" pitchFamily="18" charset="0"/>
              </a:rPr>
              <a:t>Automation (e.g., Process Control, Assembly Tasks, Executive </a:t>
            </a:r>
            <a:r>
              <a:rPr lang="en-US" dirty="0" smtClean="0">
                <a:latin typeface="Times New Roman" pitchFamily="18" charset="0"/>
                <a:cs typeface="Times New Roman" pitchFamily="18" charset="0"/>
              </a:rPr>
              <a:t>	Tasks</a:t>
            </a:r>
            <a:r>
              <a:rPr lang="en-US" dirty="0">
                <a:latin typeface="Times New Roman" pitchFamily="18" charset="0"/>
                <a:cs typeface="Times New Roman" pitchFamily="18" charset="0"/>
              </a:rPr>
              <a:t>) </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Security </a:t>
            </a:r>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Other </a:t>
            </a:r>
            <a:r>
              <a:rPr lang="en-US" dirty="0">
                <a:latin typeface="Times New Roman" pitchFamily="18" charset="0"/>
                <a:cs typeface="Times New Roman" pitchFamily="18" charset="0"/>
              </a:rPr>
              <a:t>(Agriculture, Fishing, Mining, Sanitation, Construction, etc.) </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Military </a:t>
            </a:r>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Household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3311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676400"/>
            <a:ext cx="12345986" cy="914400"/>
          </a:xfrm>
        </p:spPr>
        <p:txBody>
          <a:bodyPr>
            <a:normAutofit/>
          </a:bodyPr>
          <a:lstStyle/>
          <a:p>
            <a:pPr lvl="0">
              <a:spcBef>
                <a:spcPts val="0"/>
              </a:spcBef>
            </a:pPr>
            <a:r>
              <a:rPr lang="en-US" sz="4000" dirty="0">
                <a:latin typeface="Times New Roman" pitchFamily="18" charset="0"/>
                <a:ea typeface="+mn-ea"/>
                <a:cs typeface="Times New Roman" pitchFamily="18" charset="0"/>
              </a:rPr>
              <a:t> </a:t>
            </a:r>
            <a:r>
              <a:rPr lang="en-US" sz="4000" dirty="0">
                <a:solidFill>
                  <a:srgbClr val="002060"/>
                </a:solidFill>
                <a:latin typeface="ArialMT"/>
              </a:rPr>
              <a:t>Areas/ Branches of Artificial Intelligence</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0" y="2590800"/>
            <a:ext cx="12345986" cy="4267200"/>
          </a:xfrm>
        </p:spPr>
        <p:txBody>
          <a:bodyPr>
            <a:normAutofit/>
          </a:bodyPr>
          <a:lstStyle/>
          <a:p>
            <a:pPr marL="609600" lvl="0" indent="-609600" algn="l">
              <a:buFontTx/>
              <a:buChar char="•"/>
            </a:pPr>
            <a:r>
              <a:rPr lang="en-US" sz="3200" dirty="0">
                <a:latin typeface="Times New Roman" panose="02020603050405020304" pitchFamily="18" charset="0"/>
                <a:cs typeface="Times New Roman" panose="02020603050405020304" pitchFamily="18" charset="0"/>
              </a:rPr>
              <a:t>Games: The ability to accept a formal set of rules for games such as Chess, Go, </a:t>
            </a:r>
            <a:r>
              <a:rPr lang="en-US" sz="3200" dirty="0" err="1">
                <a:latin typeface="Times New Roman" panose="02020603050405020304" pitchFamily="18" charset="0"/>
                <a:cs typeface="Times New Roman" panose="02020603050405020304" pitchFamily="18" charset="0"/>
              </a:rPr>
              <a:t>Kalah</a:t>
            </a:r>
            <a:r>
              <a:rPr lang="en-US" sz="3200" dirty="0">
                <a:latin typeface="Times New Roman" panose="02020603050405020304" pitchFamily="18" charset="0"/>
                <a:cs typeface="Times New Roman" panose="02020603050405020304" pitchFamily="18" charset="0"/>
              </a:rPr>
              <a:t>, Checkers, etc., and to translate these rules into a representation or structure which allows problem-solving and learning abilities to be used in reaching an adequate level of </a:t>
            </a:r>
            <a:r>
              <a:rPr lang="en-US" sz="3200" dirty="0" smtClean="0">
                <a:latin typeface="Times New Roman" panose="02020603050405020304" pitchFamily="18" charset="0"/>
                <a:cs typeface="Times New Roman" panose="02020603050405020304" pitchFamily="18" charset="0"/>
              </a:rPr>
              <a:t>performance.</a:t>
            </a:r>
          </a:p>
          <a:p>
            <a:pPr marL="0" lvl="0" indent="0" algn="l"/>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Particular </a:t>
            </a:r>
            <a:r>
              <a:rPr lang="en-US" sz="3200" dirty="0">
                <a:latin typeface="Times New Roman" panose="02020603050405020304" pitchFamily="18" charset="0"/>
                <a:cs typeface="Times New Roman" panose="02020603050405020304" pitchFamily="18" charset="0"/>
              </a:rPr>
              <a:t>Games (Chess, Go, Bridge,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46163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1889701</TotalTime>
  <Words>688</Words>
  <Application>Microsoft Office PowerPoint</Application>
  <PresentationFormat>Custom</PresentationFormat>
  <Paragraphs>109</Paragraphs>
  <Slides>29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ArialMT</vt:lpstr>
      <vt:lpstr>Calibri</vt:lpstr>
      <vt:lpstr>Georgia</vt:lpstr>
      <vt:lpstr>Rockwell</vt:lpstr>
      <vt:lpstr>Rockwell Condensed</vt:lpstr>
      <vt:lpstr>Times New Roman</vt:lpstr>
      <vt:lpstr>Wingdings</vt:lpstr>
      <vt:lpstr>Custom Design</vt:lpstr>
      <vt:lpstr>1_Office Theme</vt:lpstr>
      <vt:lpstr>Artificial Intelligence  (CSC 415) Lecture 2 – Applications  of Artificial Intelligence</vt:lpstr>
      <vt:lpstr>Objectives/ Goals </vt:lpstr>
      <vt:lpstr> Areas/ Branches of Artificial Intelligence </vt:lpstr>
      <vt:lpstr> Areas/ Branches of Artificial Intelligence </vt:lpstr>
      <vt:lpstr> Areas/ Branches of Artificial Intelligence </vt:lpstr>
      <vt:lpstr> Areas/ Branches of Artificial Intelligence </vt:lpstr>
      <vt:lpstr> Areas/ Branches of Artificial Intelligence </vt:lpstr>
      <vt:lpstr> Areas/ Branches of Artificial Intelligence </vt:lpstr>
      <vt:lpstr> Areas/ Branches of Artificial Intelligence</vt:lpstr>
      <vt:lpstr>A Little Quizz</vt:lpstr>
      <vt:lpstr>Clues</vt:lpstr>
      <vt:lpstr>Music</vt:lpstr>
      <vt:lpstr>Food Industry</vt:lpstr>
      <vt:lpstr>Self Driving Cars</vt:lpstr>
      <vt:lpstr>Visual Search Engines</vt:lpstr>
      <vt:lpstr>Photographs That Become Purchases</vt:lpstr>
      <vt:lpstr>Medicine</vt:lpstr>
      <vt:lpstr>Live on Other Planet</vt:lpstr>
      <vt:lpstr>Marketing</vt:lpstr>
      <vt:lpstr>The Sales and Customer Service Genie</vt:lpstr>
      <vt:lpstr>PowerPoint Presentation</vt:lpstr>
      <vt:lpstr>PowerPoint Presentation</vt:lpstr>
      <vt:lpstr>PowerPoint Presentation</vt:lpstr>
      <vt:lpstr>Non Human Language Communication</vt:lpstr>
      <vt:lpstr>Flight</vt:lpstr>
      <vt:lpstr>Automate your Accounting And Financing</vt:lpstr>
      <vt:lpstr>Game Playing</vt:lpstr>
      <vt:lpstr>PowerPoint Presentation</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Administrative Quality For Vision 10: 2022</dc:title>
  <dc:creator>HP</dc:creator>
  <cp:lastModifiedBy>onyeka emebo</cp:lastModifiedBy>
  <cp:revision>290</cp:revision>
  <dcterms:created xsi:type="dcterms:W3CDTF">2014-01-31T21:42:27Z</dcterms:created>
  <dcterms:modified xsi:type="dcterms:W3CDTF">2018-08-30T13:32:25Z</dcterms:modified>
</cp:coreProperties>
</file>