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9" r:id="rId4"/>
    <p:sldId id="284" r:id="rId5"/>
    <p:sldId id="285" r:id="rId6"/>
    <p:sldId id="286" r:id="rId7"/>
    <p:sldId id="287" r:id="rId8"/>
    <p:sldId id="288" r:id="rId9"/>
    <p:sldId id="257" r:id="rId10"/>
    <p:sldId id="258" r:id="rId11"/>
    <p:sldId id="259" r:id="rId12"/>
    <p:sldId id="260" r:id="rId13"/>
    <p:sldId id="261" r:id="rId14"/>
    <p:sldId id="262" r:id="rId15"/>
    <p:sldId id="266" r:id="rId16"/>
    <p:sldId id="263" r:id="rId17"/>
    <p:sldId id="264" r:id="rId18"/>
    <p:sldId id="265" r:id="rId19"/>
    <p:sldId id="267" r:id="rId20"/>
    <p:sldId id="268" r:id="rId21"/>
    <p:sldId id="269" r:id="rId22"/>
    <p:sldId id="274" r:id="rId23"/>
    <p:sldId id="275" r:id="rId24"/>
    <p:sldId id="276" r:id="rId25"/>
    <p:sldId id="277" r:id="rId26"/>
    <p:sldId id="278" r:id="rId27"/>
    <p:sldId id="279" r:id="rId28"/>
    <p:sldId id="281" r:id="rId29"/>
    <p:sldId id="270" r:id="rId30"/>
    <p:sldId id="271" r:id="rId31"/>
    <p:sldId id="280" r:id="rId32"/>
    <p:sldId id="272" r:id="rId33"/>
    <p:sldId id="273" r:id="rId34"/>
    <p:sldId id="28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5DB93F-A474-40AF-B225-0C7C1EDCD42F}" type="datetimeFigureOut">
              <a:rPr lang="en-US" smtClean="0"/>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DB93F-A474-40AF-B225-0C7C1EDCD42F}" type="datetimeFigureOut">
              <a:rPr lang="en-US" smtClean="0"/>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DB93F-A474-40AF-B225-0C7C1EDCD42F}" type="datetimeFigureOut">
              <a:rPr lang="en-US" smtClean="0"/>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DB93F-A474-40AF-B225-0C7C1EDCD42F}" type="datetimeFigureOut">
              <a:rPr lang="en-US" smtClean="0"/>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DB93F-A474-40AF-B225-0C7C1EDCD42F}" type="datetimeFigureOut">
              <a:rPr lang="en-US" smtClean="0"/>
              <a:pPr/>
              <a:t>8/31/2017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5DB93F-A474-40AF-B225-0C7C1EDCD42F}" type="datetimeFigureOut">
              <a:rPr lang="en-US" smtClean="0"/>
              <a:pPr/>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5DB93F-A474-40AF-B225-0C7C1EDCD42F}" type="datetimeFigureOut">
              <a:rPr lang="en-US" smtClean="0"/>
              <a:pPr/>
              <a:t>8/31/2017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5DB93F-A474-40AF-B225-0C7C1EDCD42F}" type="datetimeFigureOut">
              <a:rPr lang="en-US" smtClean="0"/>
              <a:pPr/>
              <a:t>8/31/2017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DB93F-A474-40AF-B225-0C7C1EDCD42F}" type="datetimeFigureOut">
              <a:rPr lang="en-US" smtClean="0"/>
              <a:pPr/>
              <a:t>8/31/2017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DB93F-A474-40AF-B225-0C7C1EDCD42F}" type="datetimeFigureOut">
              <a:rPr lang="en-US" smtClean="0"/>
              <a:pPr/>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DB93F-A474-40AF-B225-0C7C1EDCD42F}" type="datetimeFigureOut">
              <a:rPr lang="en-US" smtClean="0"/>
              <a:pPr/>
              <a:t>8/31/2017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94F34-CA3E-4DAB-AFFD-6DFF07BE647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DB93F-A474-40AF-B225-0C7C1EDCD42F}" type="datetimeFigureOut">
              <a:rPr lang="en-US" smtClean="0"/>
              <a:pPr/>
              <a:t>8/31/2017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94F34-CA3E-4DAB-AFFD-6DFF07BE64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Project Management </a:t>
            </a:r>
            <a:endParaRPr lang="en-US" dirty="0"/>
          </a:p>
        </p:txBody>
      </p:sp>
      <p:sp>
        <p:nvSpPr>
          <p:cNvPr id="3" name="Subtitle 2"/>
          <p:cNvSpPr>
            <a:spLocks noGrp="1"/>
          </p:cNvSpPr>
          <p:nvPr>
            <p:ph type="subTitle" idx="1"/>
          </p:nvPr>
        </p:nvSpPr>
        <p:spPr/>
        <p:txBody>
          <a:bodyPr/>
          <a:lstStyle/>
          <a:p>
            <a:r>
              <a:rPr lang="en-US" dirty="0" smtClean="0"/>
              <a:t>Week 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endParaRPr lang="en-US" dirty="0"/>
          </a:p>
        </p:txBody>
      </p:sp>
      <p:sp>
        <p:nvSpPr>
          <p:cNvPr id="3" name="Content Placeholder 2"/>
          <p:cNvSpPr>
            <a:spLocks noGrp="1"/>
          </p:cNvSpPr>
          <p:nvPr>
            <p:ph idx="1"/>
          </p:nvPr>
        </p:nvSpPr>
        <p:spPr>
          <a:xfrm>
            <a:off x="457200" y="1295400"/>
            <a:ext cx="8229600" cy="5410200"/>
          </a:xfrm>
        </p:spPr>
        <p:txBody>
          <a:bodyPr>
            <a:normAutofit/>
          </a:bodyPr>
          <a:lstStyle/>
          <a:p>
            <a:pPr algn="just"/>
            <a:r>
              <a:rPr lang="en-US" dirty="0" smtClean="0"/>
              <a:t>A </a:t>
            </a:r>
            <a:r>
              <a:rPr lang="en-US" b="1" dirty="0" smtClean="0"/>
              <a:t>project</a:t>
            </a:r>
            <a:r>
              <a:rPr lang="en-US" dirty="0" smtClean="0"/>
              <a:t> is “a temporary </a:t>
            </a:r>
            <a:r>
              <a:rPr lang="en-US" dirty="0" err="1" smtClean="0"/>
              <a:t>endeavour</a:t>
            </a:r>
            <a:r>
              <a:rPr lang="en-US" dirty="0" smtClean="0"/>
              <a:t> undertaken to create a unique product or service” (PMI).</a:t>
            </a:r>
          </a:p>
          <a:p>
            <a:pPr algn="just"/>
            <a:r>
              <a:rPr lang="en-US" dirty="0" smtClean="0"/>
              <a:t>A </a:t>
            </a:r>
            <a:r>
              <a:rPr lang="en-US" b="1" dirty="0" smtClean="0"/>
              <a:t>program</a:t>
            </a:r>
            <a:r>
              <a:rPr lang="en-US" dirty="0" smtClean="0"/>
              <a:t> is “a group of related projects managed in a coordinated way to obtain benefits and control not available from managing them individually” (PMI). </a:t>
            </a:r>
          </a:p>
          <a:p>
            <a:pPr algn="just"/>
            <a:r>
              <a:rPr lang="en-US" dirty="0" smtClean="0"/>
              <a:t>Programs are managed by program managers or directors who manage the work of the individual project managers.</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r>
              <a:rPr lang="en-US" dirty="0" smtClean="0"/>
              <a:t>Characteristics of Projects</a:t>
            </a:r>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US" b="1" dirty="0" smtClean="0"/>
              <a:t>A project is temporary. </a:t>
            </a:r>
            <a:r>
              <a:rPr lang="en-US" dirty="0" smtClean="0"/>
              <a:t>A project has a definite beginning and a definite end.</a:t>
            </a:r>
          </a:p>
          <a:p>
            <a:pPr marL="514350" indent="-514350" algn="just">
              <a:buFont typeface="+mj-lt"/>
              <a:buAutoNum type="arabicPeriod"/>
            </a:pPr>
            <a:r>
              <a:rPr lang="en-US" b="1" dirty="0" smtClean="0"/>
              <a:t>A project has a unique purpose.</a:t>
            </a:r>
            <a:r>
              <a:rPr lang="en-US" dirty="0" smtClean="0"/>
              <a:t> Every project should have well-defined objectives that are aligned to the business benefit.</a:t>
            </a:r>
          </a:p>
          <a:p>
            <a:pPr marL="514350" indent="-514350" algn="just">
              <a:buFont typeface="+mj-lt"/>
              <a:buAutoNum type="arabicPeriod"/>
            </a:pPr>
            <a:r>
              <a:rPr lang="en-US" b="1" dirty="0" smtClean="0"/>
              <a:t>A project requires resources. </a:t>
            </a:r>
            <a:r>
              <a:rPr lang="en-US" dirty="0" smtClean="0"/>
              <a:t>work is performed to achieve the project goals and require resources. These include human resources, materials and equipment.</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r>
              <a:rPr lang="en-US" dirty="0" smtClean="0"/>
              <a:t>Characteristics of Projects (2)</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pPr marL="514350" indent="-514350" algn="just">
              <a:buFont typeface="+mj-lt"/>
              <a:buAutoNum type="arabicPeriod" startAt="4"/>
            </a:pPr>
            <a:r>
              <a:rPr lang="en-US" b="1" dirty="0" smtClean="0"/>
              <a:t>A project should have a sponsor.</a:t>
            </a:r>
            <a:r>
              <a:rPr lang="en-US" dirty="0" smtClean="0"/>
              <a:t> Projects need governance. Projects have many interested stakeholders, but an individual or a group must take the primary role of sponsorship. The project sponsor usually provides the direction and funding for the project.</a:t>
            </a:r>
          </a:p>
          <a:p>
            <a:pPr marL="514350" indent="-514350" algn="just">
              <a:buFont typeface="+mj-lt"/>
              <a:buAutoNum type="arabicPeriod" startAt="4"/>
            </a:pPr>
            <a:r>
              <a:rPr lang="en-US" b="1" dirty="0" smtClean="0"/>
              <a:t>A project involves uncertainty.</a:t>
            </a:r>
            <a:r>
              <a:rPr lang="en-US" dirty="0" smtClean="0"/>
              <a:t> Projects create change in an environment of change. Projects will be performed in the future in an environment of unknown and uncertainties.</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r>
              <a:rPr lang="en-US" dirty="0" smtClean="0"/>
              <a:t>Characteristics of Projects (3)</a:t>
            </a:r>
            <a:endParaRPr lang="en-US"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startAt="6"/>
            </a:pPr>
            <a:r>
              <a:rPr lang="en-US" b="1" dirty="0" smtClean="0"/>
              <a:t>A project uses progressive elaboration.</a:t>
            </a:r>
            <a:r>
              <a:rPr lang="en-US" dirty="0" smtClean="0"/>
              <a:t> Only through analysis and realization steps will be specific details of the project become apparent. </a:t>
            </a:r>
          </a:p>
          <a:p>
            <a:pPr marL="514350" indent="-514350" algn="just"/>
            <a:r>
              <a:rPr lang="en-US" dirty="0" smtClean="0"/>
              <a:t>Therefore, project need an incremental development approach. Initial project documents are updated progressively with more details based on new information acquired throughout project phases.</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r>
              <a:rPr lang="en-US" dirty="0" smtClean="0"/>
              <a:t>Project Governance</a:t>
            </a:r>
            <a:endParaRPr lang="en-US" dirty="0"/>
          </a:p>
        </p:txBody>
      </p:sp>
      <p:sp>
        <p:nvSpPr>
          <p:cNvPr id="3" name="Content Placeholder 2"/>
          <p:cNvSpPr>
            <a:spLocks noGrp="1"/>
          </p:cNvSpPr>
          <p:nvPr>
            <p:ph idx="1"/>
          </p:nvPr>
        </p:nvSpPr>
        <p:spPr>
          <a:xfrm>
            <a:off x="457200" y="1600200"/>
            <a:ext cx="8229600" cy="5105400"/>
          </a:xfrm>
        </p:spPr>
        <p:txBody>
          <a:bodyPr>
            <a:normAutofit fontScale="92500"/>
          </a:bodyPr>
          <a:lstStyle/>
          <a:p>
            <a:pPr algn="just"/>
            <a:r>
              <a:rPr lang="en-US" dirty="0" smtClean="0"/>
              <a:t>Project governance refers to the design and implementation of formal principles, structures, processes and communications that need to exist for a successful project program.</a:t>
            </a:r>
          </a:p>
          <a:p>
            <a:pPr algn="just"/>
            <a:r>
              <a:rPr lang="en-US" dirty="0" smtClean="0"/>
              <a:t>Project governance is the framework within decisions are made on projects. Figure 1 is a project governance framework.</a:t>
            </a:r>
          </a:p>
          <a:p>
            <a:pPr algn="just"/>
            <a:r>
              <a:rPr lang="en-US" dirty="0" smtClean="0"/>
              <a:t>Project governance:</a:t>
            </a:r>
          </a:p>
          <a:p>
            <a:pPr marL="514350" indent="-514350" algn="just">
              <a:buFont typeface="+mj-lt"/>
              <a:buAutoNum type="arabicPeriod"/>
            </a:pPr>
            <a:r>
              <a:rPr lang="en-US" dirty="0" smtClean="0"/>
              <a:t>Establishes the relationship between all internal and external groups involved in the project.</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67400"/>
            <a:ext cx="8229600" cy="715962"/>
          </a:xfrm>
        </p:spPr>
        <p:txBody>
          <a:bodyPr>
            <a:normAutofit/>
          </a:bodyPr>
          <a:lstStyle/>
          <a:p>
            <a:r>
              <a:rPr lang="en-US" sz="3200" dirty="0" smtClean="0"/>
              <a:t>Figure1: project governance framework</a:t>
            </a:r>
            <a:endParaRPr lang="en-US" sz="3200" dirty="0"/>
          </a:p>
        </p:txBody>
      </p:sp>
      <p:graphicFrame>
        <p:nvGraphicFramePr>
          <p:cNvPr id="5" name="Content Placeholder 4"/>
          <p:cNvGraphicFramePr>
            <a:graphicFrameLocks noGrp="1"/>
          </p:cNvGraphicFramePr>
          <p:nvPr>
            <p:ph idx="1"/>
          </p:nvPr>
        </p:nvGraphicFramePr>
        <p:xfrm>
          <a:off x="990600" y="685800"/>
          <a:ext cx="6781800" cy="5059680"/>
        </p:xfrm>
        <a:graphic>
          <a:graphicData uri="http://schemas.openxmlformats.org/drawingml/2006/table">
            <a:tbl>
              <a:tblPr firstRow="1" bandRow="1">
                <a:tableStyleId>{5C22544A-7EE6-4342-B048-85BDC9FD1C3A}</a:tableStyleId>
              </a:tblPr>
              <a:tblGrid>
                <a:gridCol w="2819400"/>
                <a:gridCol w="3962400"/>
              </a:tblGrid>
              <a:tr h="857250">
                <a:tc>
                  <a:txBody>
                    <a:bodyPr/>
                    <a:lstStyle/>
                    <a:p>
                      <a:r>
                        <a:rPr lang="en-US" sz="2800" dirty="0" smtClean="0"/>
                        <a:t>Policy</a:t>
                      </a:r>
                      <a:endParaRPr lang="en-US" sz="2800" dirty="0"/>
                    </a:p>
                  </a:txBody>
                  <a:tcPr/>
                </a:tc>
                <a:tc>
                  <a:txBody>
                    <a:bodyPr/>
                    <a:lstStyle/>
                    <a:p>
                      <a:pPr>
                        <a:buFont typeface="Arial" pitchFamily="34" charset="0"/>
                        <a:buChar char="•"/>
                      </a:pPr>
                      <a:r>
                        <a:rPr lang="en-US" sz="2800" dirty="0" smtClean="0"/>
                        <a:t>Principles</a:t>
                      </a:r>
                    </a:p>
                    <a:p>
                      <a:pPr>
                        <a:buFont typeface="Arial" pitchFamily="34" charset="0"/>
                        <a:buChar char="•"/>
                      </a:pPr>
                      <a:r>
                        <a:rPr lang="en-US" sz="2800" dirty="0" smtClean="0"/>
                        <a:t>Ethics</a:t>
                      </a:r>
                      <a:endParaRPr lang="en-US" sz="2800" dirty="0"/>
                    </a:p>
                  </a:txBody>
                  <a:tcPr/>
                </a:tc>
              </a:tr>
              <a:tr h="857250">
                <a:tc>
                  <a:txBody>
                    <a:bodyPr/>
                    <a:lstStyle/>
                    <a:p>
                      <a:r>
                        <a:rPr lang="en-US" sz="2800" dirty="0" smtClean="0"/>
                        <a:t>Structure</a:t>
                      </a:r>
                      <a:endParaRPr lang="en-US" sz="2800" dirty="0"/>
                    </a:p>
                  </a:txBody>
                  <a:tcPr/>
                </a:tc>
                <a:tc>
                  <a:txBody>
                    <a:bodyPr/>
                    <a:lstStyle/>
                    <a:p>
                      <a:pPr>
                        <a:buFont typeface="Arial" pitchFamily="34" charset="0"/>
                        <a:buChar char="•"/>
                      </a:pPr>
                      <a:r>
                        <a:rPr lang="en-US" sz="2800" dirty="0" smtClean="0"/>
                        <a:t>Board</a:t>
                      </a:r>
                    </a:p>
                    <a:p>
                      <a:pPr>
                        <a:buFont typeface="Arial" pitchFamily="34" charset="0"/>
                        <a:buChar char="•"/>
                      </a:pPr>
                      <a:r>
                        <a:rPr lang="en-US" sz="2800" dirty="0" smtClean="0"/>
                        <a:t>Roles &amp; responsibilities</a:t>
                      </a:r>
                    </a:p>
                    <a:p>
                      <a:pPr>
                        <a:buFont typeface="Arial" pitchFamily="34" charset="0"/>
                        <a:buChar char="•"/>
                      </a:pPr>
                      <a:r>
                        <a:rPr lang="en-US" sz="2800" dirty="0" smtClean="0"/>
                        <a:t>Approvals</a:t>
                      </a:r>
                      <a:endParaRPr lang="en-US" sz="2800" dirty="0"/>
                    </a:p>
                  </a:txBody>
                  <a:tcPr/>
                </a:tc>
              </a:tr>
              <a:tr h="857250">
                <a:tc>
                  <a:txBody>
                    <a:bodyPr/>
                    <a:lstStyle/>
                    <a:p>
                      <a:r>
                        <a:rPr lang="en-US" sz="2800" dirty="0" smtClean="0"/>
                        <a:t>Processes</a:t>
                      </a:r>
                      <a:endParaRPr lang="en-US" sz="2800" dirty="0"/>
                    </a:p>
                  </a:txBody>
                  <a:tcPr/>
                </a:tc>
                <a:tc>
                  <a:txBody>
                    <a:bodyPr/>
                    <a:lstStyle/>
                    <a:p>
                      <a:pPr>
                        <a:buFont typeface="Arial" pitchFamily="34" charset="0"/>
                        <a:buChar char="•"/>
                      </a:pPr>
                      <a:r>
                        <a:rPr lang="en-US" sz="2800" dirty="0" smtClean="0"/>
                        <a:t>Procedures</a:t>
                      </a:r>
                    </a:p>
                    <a:p>
                      <a:pPr>
                        <a:buFont typeface="Arial" pitchFamily="34" charset="0"/>
                        <a:buChar char="•"/>
                      </a:pPr>
                      <a:r>
                        <a:rPr lang="en-US" sz="2800" dirty="0" smtClean="0"/>
                        <a:t>Work instructions</a:t>
                      </a:r>
                    </a:p>
                    <a:p>
                      <a:pPr>
                        <a:buFont typeface="Arial" pitchFamily="34" charset="0"/>
                        <a:buChar char="•"/>
                      </a:pPr>
                      <a:r>
                        <a:rPr lang="en-US" sz="2800" dirty="0" smtClean="0"/>
                        <a:t>Tools &amp; templates</a:t>
                      </a:r>
                      <a:endParaRPr lang="en-US" sz="2800" dirty="0"/>
                    </a:p>
                  </a:txBody>
                  <a:tcPr/>
                </a:tc>
              </a:tr>
              <a:tr h="857250">
                <a:tc>
                  <a:txBody>
                    <a:bodyPr/>
                    <a:lstStyle/>
                    <a:p>
                      <a:r>
                        <a:rPr lang="en-US" sz="2800" dirty="0" smtClean="0"/>
                        <a:t>Communication</a:t>
                      </a:r>
                      <a:endParaRPr lang="en-US" sz="2800" dirty="0"/>
                    </a:p>
                  </a:txBody>
                  <a:tcPr/>
                </a:tc>
                <a:tc>
                  <a:txBody>
                    <a:bodyPr/>
                    <a:lstStyle/>
                    <a:p>
                      <a:pPr>
                        <a:buFont typeface="Arial" pitchFamily="34" charset="0"/>
                        <a:buChar char="•"/>
                      </a:pPr>
                      <a:r>
                        <a:rPr lang="en-US" sz="2800" dirty="0" smtClean="0"/>
                        <a:t>Stakeholders</a:t>
                      </a:r>
                    </a:p>
                    <a:p>
                      <a:pPr>
                        <a:buFont typeface="Arial" pitchFamily="34" charset="0"/>
                        <a:buChar char="•"/>
                      </a:pPr>
                      <a:r>
                        <a:rPr lang="en-US" sz="2800" dirty="0" smtClean="0"/>
                        <a:t>Reporting</a:t>
                      </a:r>
                    </a:p>
                    <a:p>
                      <a:pPr>
                        <a:buFont typeface="Arial" pitchFamily="34" charset="0"/>
                        <a:buChar char="•"/>
                      </a:pPr>
                      <a:r>
                        <a:rPr lang="en-US" sz="2800" dirty="0" smtClean="0"/>
                        <a:t>Training</a:t>
                      </a:r>
                      <a:endParaRPr lang="en-US" sz="2800"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r>
              <a:rPr lang="en-US" dirty="0" smtClean="0"/>
              <a:t>Project Governance (2)</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marL="514350" indent="-514350" algn="just">
              <a:buFont typeface="+mj-lt"/>
              <a:buAutoNum type="arabicPeriod" startAt="2"/>
            </a:pPr>
            <a:r>
              <a:rPr lang="en-US" dirty="0" smtClean="0"/>
              <a:t>Describes the flow of project information to all stakeholders.</a:t>
            </a:r>
          </a:p>
          <a:p>
            <a:pPr marL="514350" indent="-514350" algn="just">
              <a:buFont typeface="+mj-lt"/>
              <a:buAutoNum type="arabicPeriod" startAt="2"/>
            </a:pPr>
            <a:r>
              <a:rPr lang="en-US" dirty="0" smtClean="0"/>
              <a:t>Ensures the appropriate review of issues encountered within each project.</a:t>
            </a:r>
          </a:p>
          <a:p>
            <a:pPr marL="514350" indent="-514350" algn="just">
              <a:buFont typeface="+mj-lt"/>
              <a:buAutoNum type="arabicPeriod" startAt="2"/>
            </a:pPr>
            <a:r>
              <a:rPr lang="en-US" dirty="0" smtClean="0"/>
              <a:t>Ensures that required approvals and direction for the project is obtained at each appropriate stage of the project.</a:t>
            </a:r>
          </a:p>
          <a:p>
            <a:pPr marL="514350" indent="-514350" algn="just"/>
            <a:r>
              <a:rPr lang="en-US" dirty="0" smtClean="0"/>
              <a:t>Project governance is initiated under umbrella of corporate governance, appoints a governing body for a project and makes a significant contribution to addressing the following concerns: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r>
              <a:rPr lang="en-US" dirty="0" smtClean="0"/>
              <a:t>Project Governance (3)</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marL="514350" indent="-514350" algn="just">
              <a:buFont typeface="+mj-lt"/>
              <a:buAutoNum type="arabicPeriod"/>
            </a:pPr>
            <a:r>
              <a:rPr lang="en-US" dirty="0" smtClean="0"/>
              <a:t>The business case – by stating the business benefits to achieve and the objectives of the project, specifying the in-scope and out-of-scope elements.</a:t>
            </a:r>
          </a:p>
          <a:p>
            <a:pPr marL="514350" indent="-514350" algn="just">
              <a:buFont typeface="+mj-lt"/>
              <a:buAutoNum type="arabicPeriod"/>
            </a:pPr>
            <a:r>
              <a:rPr lang="en-US" dirty="0" smtClean="0"/>
              <a:t>Identified stakeholders – with an interest in business case and the project.</a:t>
            </a:r>
          </a:p>
          <a:p>
            <a:pPr marL="514350" indent="-514350" algn="just">
              <a:buFont typeface="+mj-lt"/>
              <a:buAutoNum type="arabicPeriod"/>
            </a:pPr>
            <a:r>
              <a:rPr lang="en-US" dirty="0" smtClean="0"/>
              <a:t>The business-level requirements – as agreed by all stakeholders.</a:t>
            </a:r>
          </a:p>
          <a:p>
            <a:pPr marL="514350" indent="-514350" algn="just">
              <a:buFont typeface="+mj-lt"/>
              <a:buAutoNum type="arabicPeriod"/>
            </a:pPr>
            <a:r>
              <a:rPr lang="en-US" dirty="0" smtClean="0"/>
              <a:t>A stakeholder communication plan</a:t>
            </a:r>
          </a:p>
          <a:p>
            <a:pPr marL="514350" indent="-514350" algn="just">
              <a:buFont typeface="+mj-lt"/>
              <a:buAutoNum type="arabicPeriod"/>
            </a:pPr>
            <a:r>
              <a:rPr lang="en-US" dirty="0" smtClean="0"/>
              <a:t>Agreement on project deliverables – and mechanism to assess the compliance of the completed project to its original objectives.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r>
              <a:rPr lang="en-US" dirty="0" smtClean="0"/>
              <a:t> Project Governance (4)</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marL="514350" indent="-514350" algn="just">
              <a:buFont typeface="+mj-lt"/>
              <a:buAutoNum type="arabicPeriod" startAt="6"/>
            </a:pPr>
            <a:r>
              <a:rPr lang="en-US" dirty="0" smtClean="0"/>
              <a:t>An appointed project manager.</a:t>
            </a:r>
          </a:p>
          <a:p>
            <a:pPr marL="514350" indent="-514350" algn="just">
              <a:buFont typeface="+mj-lt"/>
              <a:buAutoNum type="arabicPeriod" startAt="6"/>
            </a:pPr>
            <a:r>
              <a:rPr lang="en-US" dirty="0" smtClean="0"/>
              <a:t>Clear project roles and responsibilities assignment – providing a basis for decision making.</a:t>
            </a:r>
          </a:p>
          <a:p>
            <a:pPr marL="514350" indent="-514350" algn="just">
              <a:buFont typeface="+mj-lt"/>
              <a:buAutoNum type="arabicPeriod" startAt="6"/>
            </a:pPr>
            <a:r>
              <a:rPr lang="en-US" dirty="0" smtClean="0"/>
              <a:t>A published project development plan – updated throughout the project phases.</a:t>
            </a:r>
          </a:p>
          <a:p>
            <a:pPr marL="514350" indent="-514350" algn="just">
              <a:buFont typeface="+mj-lt"/>
              <a:buAutoNum type="arabicPeriod" startAt="6"/>
            </a:pPr>
            <a:r>
              <a:rPr lang="en-US" dirty="0" smtClean="0"/>
              <a:t>A clear set of processes – to manage risks, issues, scope changes and quality.</a:t>
            </a:r>
          </a:p>
          <a:p>
            <a:pPr marL="514350" indent="-514350" algn="just">
              <a:buFont typeface="+mj-lt"/>
              <a:buAutoNum type="arabicPeriod" startAt="6"/>
            </a:pPr>
            <a:r>
              <a:rPr lang="en-US" dirty="0" smtClean="0"/>
              <a:t> A project review and progress-reporting process – including quality and documentation assessments.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r>
              <a:rPr lang="en-US" dirty="0" smtClean="0"/>
              <a:t> Project Manager Job Description</a:t>
            </a:r>
            <a:endParaRPr lang="en-US" dirty="0"/>
          </a:p>
        </p:txBody>
      </p:sp>
      <p:sp>
        <p:nvSpPr>
          <p:cNvPr id="3" name="Content Placeholder 2"/>
          <p:cNvSpPr>
            <a:spLocks noGrp="1"/>
          </p:cNvSpPr>
          <p:nvPr>
            <p:ph idx="1"/>
          </p:nvPr>
        </p:nvSpPr>
        <p:spPr>
          <a:xfrm>
            <a:off x="304800" y="1600200"/>
            <a:ext cx="8534400" cy="5257800"/>
          </a:xfrm>
        </p:spPr>
        <p:txBody>
          <a:bodyPr>
            <a:normAutofit fontScale="85000" lnSpcReduction="20000"/>
          </a:bodyPr>
          <a:lstStyle/>
          <a:p>
            <a:pPr marL="514350" indent="-514350" algn="just">
              <a:buFont typeface="+mj-lt"/>
              <a:buAutoNum type="arabicPeriod"/>
            </a:pPr>
            <a:r>
              <a:rPr lang="en-US" dirty="0" smtClean="0"/>
              <a:t>Manages, prioritizes, develops, and implements solutions to meet business needs.</a:t>
            </a:r>
          </a:p>
          <a:p>
            <a:pPr marL="514350" indent="-514350" algn="just">
              <a:buFont typeface="+mj-lt"/>
              <a:buAutoNum type="arabicPeriod"/>
            </a:pPr>
            <a:r>
              <a:rPr lang="en-US" dirty="0" smtClean="0"/>
              <a:t>Applies technical, theoretical, and managerial skills to satisfy project requirements.</a:t>
            </a:r>
          </a:p>
          <a:p>
            <a:pPr marL="514350" indent="-514350" algn="just">
              <a:buFont typeface="+mj-lt"/>
              <a:buAutoNum type="arabicPeriod"/>
            </a:pPr>
            <a:r>
              <a:rPr lang="en-US" dirty="0" smtClean="0"/>
              <a:t>Builds and maintains an effective and open communication networked with sponsors and key stakeholders.</a:t>
            </a:r>
          </a:p>
          <a:p>
            <a:pPr marL="514350" indent="-514350" algn="just">
              <a:buFont typeface="+mj-lt"/>
              <a:buAutoNum type="arabicPeriod"/>
            </a:pPr>
            <a:r>
              <a:rPr lang="en-US" dirty="0" smtClean="0"/>
              <a:t>Coordinates and integrates team and individual efforts and builds positive professional relationship with stakeholders and external providers.</a:t>
            </a:r>
          </a:p>
          <a:p>
            <a:pPr marL="514350" indent="-514350" algn="just">
              <a:buFont typeface="+mj-lt"/>
              <a:buAutoNum type="arabicPeriod"/>
            </a:pPr>
            <a:r>
              <a:rPr lang="en-US" dirty="0" smtClean="0"/>
              <a:t>Conducts and coordinates business analysis, requirement gathering, project planning, schedule and budget estimating, development, testing and implementation.</a:t>
            </a:r>
          </a:p>
          <a:p>
            <a:pPr marL="514350" indent="-514350" algn="just">
              <a:buFont typeface="+mj-lt"/>
              <a:buAutoNum type="arabicPeriod"/>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50106"/>
          </a:xfrm>
        </p:spPr>
        <p:txBody>
          <a:bodyPr/>
          <a:lstStyle/>
          <a:p>
            <a:r>
              <a:rPr lang="en-GB" dirty="0" smtClean="0"/>
              <a:t>Introduction </a:t>
            </a:r>
            <a:endParaRPr lang="en-GB" dirty="0"/>
          </a:p>
        </p:txBody>
      </p:sp>
      <p:sp>
        <p:nvSpPr>
          <p:cNvPr id="3" name="Content Placeholder 2"/>
          <p:cNvSpPr>
            <a:spLocks noGrp="1"/>
          </p:cNvSpPr>
          <p:nvPr>
            <p:ph idx="1"/>
          </p:nvPr>
        </p:nvSpPr>
        <p:spPr>
          <a:xfrm>
            <a:off x="457200" y="990600"/>
            <a:ext cx="8229600" cy="5661248"/>
          </a:xfrm>
        </p:spPr>
        <p:txBody>
          <a:bodyPr>
            <a:normAutofit fontScale="92500"/>
          </a:bodyPr>
          <a:lstStyle/>
          <a:p>
            <a:pPr algn="just"/>
            <a:r>
              <a:rPr lang="en-GB" dirty="0" smtClean="0"/>
              <a:t>Project management is an important aspect  for a success of system development project.</a:t>
            </a:r>
          </a:p>
          <a:p>
            <a:pPr algn="just"/>
            <a:r>
              <a:rPr lang="en-GB" dirty="0" smtClean="0"/>
              <a:t>In a study 1994 by Standish Group on success and failure rate of system development projects.</a:t>
            </a:r>
          </a:p>
          <a:p>
            <a:pPr algn="just"/>
            <a:r>
              <a:rPr lang="en-GB" dirty="0"/>
              <a:t>The surprising initial results indicated that </a:t>
            </a:r>
            <a:r>
              <a:rPr lang="en-GB" b="1" dirty="0"/>
              <a:t>almost 32 percent of all </a:t>
            </a:r>
            <a:r>
              <a:rPr lang="en-GB" b="1" dirty="0" smtClean="0"/>
              <a:t>development projects </a:t>
            </a:r>
            <a:r>
              <a:rPr lang="en-GB" b="1" dirty="0"/>
              <a:t>were </a:t>
            </a:r>
            <a:r>
              <a:rPr lang="en-GB" b="1" dirty="0" smtClean="0"/>
              <a:t>cancelled </a:t>
            </a:r>
            <a:r>
              <a:rPr lang="en-GB" dirty="0"/>
              <a:t>before they were completed</a:t>
            </a:r>
            <a:r>
              <a:rPr lang="en-GB" dirty="0" smtClean="0"/>
              <a:t>.</a:t>
            </a:r>
          </a:p>
          <a:p>
            <a:pPr algn="just"/>
            <a:r>
              <a:rPr lang="en-GB" dirty="0" smtClean="0"/>
              <a:t>In </a:t>
            </a:r>
            <a:r>
              <a:rPr lang="en-GB" dirty="0"/>
              <a:t>addition, more than half of </a:t>
            </a:r>
            <a:r>
              <a:rPr lang="en-GB" dirty="0" smtClean="0"/>
              <a:t>computer system </a:t>
            </a:r>
            <a:r>
              <a:rPr lang="en-GB" b="1" dirty="0"/>
              <a:t>projects cost almost double the original budget</a:t>
            </a:r>
            <a:r>
              <a:rPr lang="en-GB" dirty="0"/>
              <a:t>. Less than half (about 42 percent) </a:t>
            </a:r>
            <a:r>
              <a:rPr lang="en-GB" dirty="0" smtClean="0"/>
              <a:t>had the </a:t>
            </a:r>
            <a:r>
              <a:rPr lang="en-GB" dirty="0"/>
              <a:t>same </a:t>
            </a:r>
            <a:r>
              <a:rPr lang="en-GB" b="1" dirty="0"/>
              <a:t>scope and functionality as originally proposed. </a:t>
            </a:r>
            <a:endParaRPr lang="en-GB"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r>
              <a:rPr lang="en-US" dirty="0" smtClean="0"/>
              <a:t> Project Manager Job Description(2)</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514350" indent="-514350" algn="just">
              <a:buFont typeface="+mj-lt"/>
              <a:buAutoNum type="arabicPeriod" startAt="6"/>
            </a:pPr>
            <a:r>
              <a:rPr lang="en-US" dirty="0" smtClean="0"/>
              <a:t>Manages project risks and prepares contingency plans.</a:t>
            </a:r>
          </a:p>
          <a:p>
            <a:pPr marL="514350" indent="-514350" algn="just">
              <a:buFont typeface="+mj-lt"/>
              <a:buAutoNum type="arabicPeriod" startAt="6"/>
            </a:pPr>
            <a:r>
              <a:rPr lang="en-US" dirty="0" smtClean="0"/>
              <a:t>Control implementation activities to fulfill identified objectives</a:t>
            </a:r>
          </a:p>
          <a:p>
            <a:pPr marL="514350" indent="-514350" algn="just">
              <a:buFont typeface="+mj-lt"/>
              <a:buAutoNum type="arabicPeriod" startAt="6"/>
            </a:pPr>
            <a:r>
              <a:rPr lang="en-US" dirty="0" smtClean="0"/>
              <a:t>Institutes and manages the project change control process</a:t>
            </a:r>
          </a:p>
          <a:p>
            <a:pPr marL="514350" indent="-514350" algn="just">
              <a:buFont typeface="+mj-lt"/>
              <a:buAutoNum type="arabicPeriod" startAt="6"/>
            </a:pPr>
            <a:r>
              <a:rPr lang="en-US" dirty="0" smtClean="0"/>
              <a:t>Establishes cross-functional teams for organizational readiness.</a:t>
            </a:r>
          </a:p>
          <a:p>
            <a:pPr marL="514350" indent="-514350" algn="just">
              <a:buFont typeface="+mj-lt"/>
              <a:buAutoNum type="arabicPeriod" startAt="6"/>
            </a:pPr>
            <a:r>
              <a:rPr lang="en-US" dirty="0" smtClean="0"/>
              <a:t> Acts as a link between internal users and external providers to develop and implement solutions</a:t>
            </a:r>
          </a:p>
          <a:p>
            <a:pPr marL="514350" indent="-514350" algn="just">
              <a:buFont typeface="+mj-lt"/>
              <a:buAutoNum type="arabicPeriod" startAt="6"/>
            </a:pPr>
            <a:r>
              <a:rPr lang="en-US" dirty="0" smtClean="0"/>
              <a:t>Responsible for external providers to ensure development is completed in a timely , high quality and cost-effective manner. </a:t>
            </a:r>
          </a:p>
          <a:p>
            <a:pPr marL="514350" indent="-514350" algn="just">
              <a:buFont typeface="+mj-lt"/>
              <a:buAutoNum type="arabicPeriod" startAt="6"/>
            </a:pPr>
            <a:r>
              <a:rPr lang="en-US" dirty="0" smtClean="0"/>
              <a:t>Provides post implementation support.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Cont. </a:t>
            </a:r>
            <a:br>
              <a:rPr lang="en-US" dirty="0" smtClean="0"/>
            </a:br>
            <a:r>
              <a:rPr lang="en-US" dirty="0" smtClean="0"/>
              <a:t> Project Manager Expected Skills Set</a:t>
            </a:r>
            <a:endParaRPr lang="en-US" dirty="0"/>
          </a:p>
        </p:txBody>
      </p:sp>
      <p:sp>
        <p:nvSpPr>
          <p:cNvPr id="3" name="Content Placeholder 2"/>
          <p:cNvSpPr>
            <a:spLocks noGrp="1"/>
          </p:cNvSpPr>
          <p:nvPr>
            <p:ph idx="1"/>
          </p:nvPr>
        </p:nvSpPr>
        <p:spPr/>
        <p:txBody>
          <a:bodyPr/>
          <a:lstStyle/>
          <a:p>
            <a:r>
              <a:rPr lang="en-US" dirty="0" smtClean="0"/>
              <a:t>The project manager needs to develop wider hard and soft skills. These skills revolve around:</a:t>
            </a:r>
          </a:p>
          <a:p>
            <a:r>
              <a:rPr lang="en-US" dirty="0" smtClean="0"/>
              <a:t>Organization and management</a:t>
            </a:r>
          </a:p>
          <a:p>
            <a:r>
              <a:rPr lang="en-US" dirty="0" smtClean="0"/>
              <a:t>Technical (subject matter expertise)</a:t>
            </a:r>
          </a:p>
          <a:p>
            <a:r>
              <a:rPr lang="en-US" dirty="0" smtClean="0"/>
              <a:t>People and communication</a:t>
            </a:r>
          </a:p>
          <a:p>
            <a:r>
              <a:rPr lang="en-US" dirty="0" smtClean="0"/>
              <a:t>Administration.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Introduction Cont. </a:t>
            </a:r>
            <a:br>
              <a:rPr lang="en-US" sz="3200" dirty="0" smtClean="0"/>
            </a:br>
            <a:r>
              <a:rPr lang="en-US" sz="3200" dirty="0" smtClean="0"/>
              <a:t> Project Manager Expected Skills Set: Organization and Management</a:t>
            </a:r>
            <a:endParaRPr lang="en-US" sz="3200"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dirty="0" smtClean="0"/>
              <a:t>Project managers should possess general management knowledge and skills. These include: strategic planning, tactical planning, organizational structure and </a:t>
            </a:r>
            <a:r>
              <a:rPr lang="en-US" dirty="0" err="1" smtClean="0"/>
              <a:t>behaviours</a:t>
            </a:r>
            <a:r>
              <a:rPr lang="en-US" dirty="0" smtClean="0"/>
              <a:t>, operation management, personnel administration, compensation, benefits, career paths, financial management, accounting, procurement, sales, marketing, contracts, manufacturing, distribution, logistics, supply chain management and health and safety practices.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Introduction Cont. </a:t>
            </a:r>
            <a:br>
              <a:rPr lang="en-US" sz="3200" dirty="0" smtClean="0"/>
            </a:br>
            <a:r>
              <a:rPr lang="en-US" sz="3200" dirty="0" smtClean="0"/>
              <a:t> Project Manager Expected Skills Set: Technical </a:t>
            </a:r>
            <a:endParaRPr lang="en-US" sz="3200" dirty="0"/>
          </a:p>
        </p:txBody>
      </p:sp>
      <p:sp>
        <p:nvSpPr>
          <p:cNvPr id="3" name="Content Placeholder 2"/>
          <p:cNvSpPr>
            <a:spLocks noGrp="1"/>
          </p:cNvSpPr>
          <p:nvPr>
            <p:ph idx="1"/>
          </p:nvPr>
        </p:nvSpPr>
        <p:spPr/>
        <p:txBody>
          <a:bodyPr/>
          <a:lstStyle/>
          <a:p>
            <a:pPr algn="just"/>
            <a:r>
              <a:rPr lang="en-US" dirty="0" smtClean="0"/>
              <a:t>It is very important for project manager to communicate and understand the technicalities of the project with the project team. </a:t>
            </a:r>
          </a:p>
          <a:p>
            <a:pPr algn="just"/>
            <a:r>
              <a:rPr lang="en-US" dirty="0" smtClean="0"/>
              <a:t>Small projects require more technical skills than large projects.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Introduction Cont. </a:t>
            </a:r>
            <a:r>
              <a:rPr lang="en-US" sz="2400" dirty="0" smtClean="0"/>
              <a:t/>
            </a:r>
            <a:br>
              <a:rPr lang="en-US" sz="2400" dirty="0" smtClean="0"/>
            </a:br>
            <a:r>
              <a:rPr lang="en-US" sz="2400" dirty="0" smtClean="0"/>
              <a:t> </a:t>
            </a:r>
            <a:r>
              <a:rPr lang="en-US" sz="3200" dirty="0" smtClean="0"/>
              <a:t>Project Manager Expected Skills Set: </a:t>
            </a:r>
            <a:r>
              <a:rPr lang="en-US" sz="3200" dirty="0" smtClean="0"/>
              <a:t>People and Communication</a:t>
            </a:r>
            <a:endParaRPr lang="en-US" sz="2400"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dirty="0" smtClean="0"/>
              <a:t>Project managers communicate internally with the project members and externally with sponsors, stakeholders, upper and line managers, peers, and external providers.</a:t>
            </a:r>
          </a:p>
          <a:p>
            <a:pPr algn="just"/>
            <a:r>
              <a:rPr lang="en-US" dirty="0" smtClean="0"/>
              <a:t>Project manager need to communicate, lead, negotiate, solve problems, and influence the organization at large. The need to be able to listen actively to all project players, promote need approaches of solving problems and influence others to work toward achieving the project goals. Project managers must be open, pragmatic, realistic, flexible, creative. </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dirty="0" smtClean="0"/>
              <a:t>Introduction Cont. </a:t>
            </a:r>
            <a:r>
              <a:rPr lang="en-US" sz="2000" dirty="0" smtClean="0"/>
              <a:t/>
            </a:r>
            <a:br>
              <a:rPr lang="en-US" sz="2000" dirty="0" smtClean="0"/>
            </a:br>
            <a:r>
              <a:rPr lang="en-US" sz="2000" dirty="0" smtClean="0"/>
              <a:t> </a:t>
            </a:r>
            <a:r>
              <a:rPr lang="en-US" sz="2800" dirty="0" smtClean="0"/>
              <a:t>Project Manager Expected Skills Set: People and </a:t>
            </a:r>
            <a:r>
              <a:rPr lang="en-US" sz="2800" dirty="0" smtClean="0"/>
              <a:t>Communication(2)</a:t>
            </a:r>
            <a:endParaRPr lang="en-US" sz="2800" dirty="0"/>
          </a:p>
        </p:txBody>
      </p:sp>
      <p:sp>
        <p:nvSpPr>
          <p:cNvPr id="3" name="Content Placeholder 2"/>
          <p:cNvSpPr>
            <a:spLocks noGrp="1"/>
          </p:cNvSpPr>
          <p:nvPr>
            <p:ph idx="1"/>
          </p:nvPr>
        </p:nvSpPr>
        <p:spPr>
          <a:xfrm>
            <a:off x="457200" y="1600200"/>
            <a:ext cx="8229600" cy="5562600"/>
          </a:xfrm>
        </p:spPr>
        <p:txBody>
          <a:bodyPr>
            <a:normAutofit fontScale="77500" lnSpcReduction="20000"/>
          </a:bodyPr>
          <a:lstStyle/>
          <a:p>
            <a:r>
              <a:rPr lang="en-US" dirty="0" smtClean="0"/>
              <a:t>The most significant characteristics of effective project managers are as follows:</a:t>
            </a:r>
          </a:p>
          <a:p>
            <a:pPr marL="514350" indent="-514350">
              <a:buFont typeface="+mj-lt"/>
              <a:buAutoNum type="arabicPeriod"/>
            </a:pPr>
            <a:r>
              <a:rPr lang="en-US" dirty="0" smtClean="0"/>
              <a:t>Convey the corporate goals clearly</a:t>
            </a:r>
          </a:p>
          <a:p>
            <a:pPr marL="514350" indent="-514350">
              <a:buFont typeface="+mj-lt"/>
              <a:buAutoNum type="arabicPeriod"/>
            </a:pPr>
            <a:r>
              <a:rPr lang="en-US" dirty="0" smtClean="0"/>
              <a:t>Articulate the project directives visibly</a:t>
            </a:r>
          </a:p>
          <a:p>
            <a:pPr marL="514350" indent="-514350">
              <a:buFont typeface="+mj-lt"/>
              <a:buAutoNum type="arabicPeriod"/>
            </a:pPr>
            <a:r>
              <a:rPr lang="en-US" dirty="0" smtClean="0"/>
              <a:t>Be inspirational</a:t>
            </a:r>
          </a:p>
          <a:p>
            <a:pPr marL="514350" indent="-514350">
              <a:buFont typeface="+mj-lt"/>
              <a:buAutoNum type="arabicPeriod"/>
            </a:pPr>
            <a:r>
              <a:rPr lang="en-US" dirty="0" smtClean="0"/>
              <a:t>Be decisive</a:t>
            </a:r>
          </a:p>
          <a:p>
            <a:pPr marL="514350" indent="-514350">
              <a:buFont typeface="+mj-lt"/>
              <a:buAutoNum type="arabicPeriod"/>
            </a:pPr>
            <a:r>
              <a:rPr lang="en-US" dirty="0" smtClean="0"/>
              <a:t>Lead by example</a:t>
            </a:r>
          </a:p>
          <a:p>
            <a:pPr marL="514350" indent="-514350">
              <a:buFont typeface="+mj-lt"/>
              <a:buAutoNum type="arabicPeriod"/>
            </a:pPr>
            <a:r>
              <a:rPr lang="en-US" dirty="0" smtClean="0"/>
              <a:t>Be a good communicator</a:t>
            </a:r>
          </a:p>
          <a:p>
            <a:pPr marL="514350" indent="-514350">
              <a:buFont typeface="+mj-lt"/>
              <a:buAutoNum type="arabicPeriod"/>
            </a:pPr>
            <a:r>
              <a:rPr lang="en-US" dirty="0" smtClean="0"/>
              <a:t>Be a good motivator</a:t>
            </a:r>
          </a:p>
          <a:p>
            <a:pPr marL="514350" indent="-514350">
              <a:buFont typeface="+mj-lt"/>
              <a:buAutoNum type="arabicPeriod"/>
            </a:pPr>
            <a:r>
              <a:rPr lang="en-US" dirty="0" smtClean="0"/>
              <a:t>Be technically competent</a:t>
            </a:r>
          </a:p>
          <a:p>
            <a:pPr marL="514350" indent="-514350">
              <a:buFont typeface="+mj-lt"/>
              <a:buAutoNum type="arabicPeriod"/>
            </a:pPr>
            <a:r>
              <a:rPr lang="en-US" dirty="0" smtClean="0"/>
              <a:t>Align team members</a:t>
            </a:r>
          </a:p>
          <a:p>
            <a:pPr marL="514350" indent="-514350">
              <a:buFont typeface="+mj-lt"/>
              <a:buAutoNum type="arabicPeriod"/>
            </a:pPr>
            <a:r>
              <a:rPr lang="en-US" dirty="0" smtClean="0"/>
              <a:t>Support team members</a:t>
            </a:r>
          </a:p>
          <a:p>
            <a:pPr marL="514350" indent="-514350">
              <a:buFont typeface="+mj-lt"/>
              <a:buAutoNum type="arabicPeriod"/>
            </a:pPr>
            <a:r>
              <a:rPr lang="en-US" dirty="0" smtClean="0"/>
              <a:t>Encourage innovation and creativity</a:t>
            </a:r>
          </a:p>
          <a:p>
            <a:pPr marL="514350" indent="-514350">
              <a:buFont typeface="+mj-lt"/>
              <a:buAutoNum type="arabicPeriod"/>
            </a:pPr>
            <a:r>
              <a:rPr lang="en-US" dirty="0" smtClean="0"/>
              <a:t>Challenge top management decisions when necessary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Autofit/>
          </a:bodyPr>
          <a:lstStyle/>
          <a:p>
            <a:r>
              <a:rPr lang="en-US" sz="3200" dirty="0" smtClean="0"/>
              <a:t>Introduction Cont. </a:t>
            </a:r>
            <a:r>
              <a:rPr lang="en-US" sz="2000" dirty="0" smtClean="0"/>
              <a:t/>
            </a:r>
            <a:br>
              <a:rPr lang="en-US" sz="2000" dirty="0" smtClean="0"/>
            </a:br>
            <a:r>
              <a:rPr lang="en-US" sz="2000" dirty="0" smtClean="0"/>
              <a:t> </a:t>
            </a:r>
            <a:r>
              <a:rPr lang="en-US" sz="2800" dirty="0" smtClean="0"/>
              <a:t>Project Manager Expected Skills Set: </a:t>
            </a:r>
            <a:r>
              <a:rPr lang="en-US" sz="2800" dirty="0" smtClean="0"/>
              <a:t>Administration</a:t>
            </a:r>
            <a:endParaRPr lang="en-US" sz="2800" dirty="0"/>
          </a:p>
        </p:txBody>
      </p:sp>
      <p:sp>
        <p:nvSpPr>
          <p:cNvPr id="3" name="Content Placeholder 2"/>
          <p:cNvSpPr>
            <a:spLocks noGrp="1"/>
          </p:cNvSpPr>
          <p:nvPr>
            <p:ph idx="1"/>
          </p:nvPr>
        </p:nvSpPr>
        <p:spPr>
          <a:xfrm>
            <a:off x="457200" y="1219200"/>
            <a:ext cx="8229600" cy="5638800"/>
          </a:xfrm>
        </p:spPr>
        <p:txBody>
          <a:bodyPr>
            <a:normAutofit fontScale="92500" lnSpcReduction="10000"/>
          </a:bodyPr>
          <a:lstStyle/>
          <a:p>
            <a:pPr algn="just"/>
            <a:r>
              <a:rPr lang="en-US" dirty="0" smtClean="0"/>
              <a:t>Project administration functions are different from project management functions.</a:t>
            </a:r>
          </a:p>
          <a:p>
            <a:pPr algn="just"/>
            <a:r>
              <a:rPr lang="en-US" dirty="0" smtClean="0"/>
              <a:t>The scope of project administration is to collect, collate, monitor, and provide information relating to the management of projects, including work schedules, financial and budgetary data, requirements and reporting as required.</a:t>
            </a:r>
          </a:p>
          <a:p>
            <a:pPr algn="just"/>
            <a:r>
              <a:rPr lang="en-US" dirty="0" smtClean="0"/>
              <a:t>The project manager also performs, or oversees, the following administration activities:</a:t>
            </a:r>
          </a:p>
          <a:p>
            <a:pPr marL="514350" indent="-514350" algn="just">
              <a:buFont typeface="+mj-lt"/>
              <a:buAutoNum type="arabicPeriod"/>
            </a:pPr>
            <a:r>
              <a:rPr lang="en-US" dirty="0" smtClean="0"/>
              <a:t>Review project administration procedures and prepare guidelines, staff instruction, project administration memorandum, and handbook</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Introduction Cont. </a:t>
            </a:r>
            <a:r>
              <a:rPr lang="en-US" sz="2000" dirty="0" smtClean="0"/>
              <a:t/>
            </a:r>
            <a:br>
              <a:rPr lang="en-US" sz="2000" dirty="0" smtClean="0"/>
            </a:br>
            <a:r>
              <a:rPr lang="en-US" sz="2000" dirty="0" smtClean="0"/>
              <a:t> </a:t>
            </a:r>
            <a:r>
              <a:rPr lang="en-US" sz="2800" dirty="0" smtClean="0"/>
              <a:t>Project Manager Expected Skills Set: </a:t>
            </a:r>
            <a:r>
              <a:rPr lang="en-US" sz="2800" dirty="0" smtClean="0"/>
              <a:t>Administration(2)</a:t>
            </a:r>
            <a:endParaRPr lang="en-US" sz="2800"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marL="514350" indent="-514350">
              <a:buFont typeface="+mj-lt"/>
              <a:buAutoNum type="arabicPeriod" startAt="2"/>
            </a:pPr>
            <a:r>
              <a:rPr lang="en-US" dirty="0" smtClean="0"/>
              <a:t>Monitor and evaluate implementation and development performance</a:t>
            </a:r>
          </a:p>
          <a:p>
            <a:pPr marL="514350" indent="-514350">
              <a:buFont typeface="+mj-lt"/>
              <a:buAutoNum type="arabicPeriod" startAt="2"/>
            </a:pPr>
            <a:r>
              <a:rPr lang="en-US" dirty="0" smtClean="0"/>
              <a:t>Analyze progress reports</a:t>
            </a:r>
          </a:p>
          <a:p>
            <a:pPr marL="514350" indent="-514350">
              <a:buFont typeface="+mj-lt"/>
              <a:buAutoNum type="arabicPeriod" startAt="2"/>
            </a:pPr>
            <a:r>
              <a:rPr lang="en-US" dirty="0" smtClean="0"/>
              <a:t>Compile and report project statistics</a:t>
            </a:r>
          </a:p>
          <a:p>
            <a:pPr marL="514350" indent="-514350">
              <a:buFont typeface="+mj-lt"/>
              <a:buAutoNum type="arabicPeriod" startAt="2"/>
            </a:pPr>
            <a:r>
              <a:rPr lang="en-US" dirty="0" smtClean="0"/>
              <a:t>Present progress, unaudited and audited project accounts, and financial statements</a:t>
            </a:r>
          </a:p>
          <a:p>
            <a:pPr marL="514350" indent="-514350">
              <a:buFont typeface="+mj-lt"/>
              <a:buAutoNum type="arabicPeriod" startAt="2"/>
            </a:pPr>
            <a:r>
              <a:rPr lang="en-US" dirty="0" smtClean="0"/>
              <a:t>Monitor project cash flows</a:t>
            </a:r>
          </a:p>
          <a:p>
            <a:pPr marL="514350" indent="-514350">
              <a:buFont typeface="+mj-lt"/>
              <a:buAutoNum type="arabicPeriod" startAt="2"/>
            </a:pPr>
            <a:r>
              <a:rPr lang="en-US" dirty="0" smtClean="0"/>
              <a:t>Review and approve key and major documents</a:t>
            </a:r>
          </a:p>
          <a:p>
            <a:pPr marL="514350" indent="-514350">
              <a:buFont typeface="+mj-lt"/>
              <a:buAutoNum type="arabicPeriod" startAt="2"/>
            </a:pPr>
            <a:r>
              <a:rPr lang="en-US" dirty="0" smtClean="0"/>
              <a:t>Monitor compliance</a:t>
            </a:r>
          </a:p>
          <a:p>
            <a:pPr marL="514350" indent="-514350">
              <a:buFont typeface="+mj-lt"/>
              <a:buAutoNum type="arabicPeriod" startAt="2"/>
            </a:pPr>
            <a:r>
              <a:rPr lang="en-US" dirty="0" smtClean="0"/>
              <a:t>Recruit and staff project resources</a:t>
            </a:r>
          </a:p>
          <a:p>
            <a:pPr marL="514350" indent="-514350">
              <a:buFont typeface="+mj-lt"/>
              <a:buAutoNum type="arabicPeriod" startAt="2"/>
            </a:pPr>
            <a:r>
              <a:rPr lang="en-US" dirty="0" smtClean="0"/>
              <a:t>Coordinate training programs</a:t>
            </a:r>
          </a:p>
          <a:p>
            <a:pPr marL="514350" indent="-514350">
              <a:buFont typeface="+mj-lt"/>
              <a:buAutoNum type="arabicPeriod" startAt="2"/>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400" dirty="0" smtClean="0"/>
              <a:t>Introduction Cont. </a:t>
            </a:r>
            <a:br>
              <a:rPr lang="en-US" sz="3400" dirty="0" smtClean="0"/>
            </a:br>
            <a:r>
              <a:rPr lang="en-US" sz="3400" dirty="0" smtClean="0"/>
              <a:t>Nine Project </a:t>
            </a:r>
            <a:r>
              <a:rPr lang="en-US" sz="3400" dirty="0" smtClean="0"/>
              <a:t>Management Knowledge Areas</a:t>
            </a:r>
            <a:endParaRPr lang="en-US" sz="3400" dirty="0"/>
          </a:p>
        </p:txBody>
      </p:sp>
      <p:sp>
        <p:nvSpPr>
          <p:cNvPr id="3" name="Content Placeholder 2"/>
          <p:cNvSpPr>
            <a:spLocks noGrp="1"/>
          </p:cNvSpPr>
          <p:nvPr>
            <p:ph idx="1"/>
          </p:nvPr>
        </p:nvSpPr>
        <p:spPr>
          <a:xfrm>
            <a:off x="457200" y="1143000"/>
            <a:ext cx="8229600" cy="6019800"/>
          </a:xfrm>
        </p:spPr>
        <p:txBody>
          <a:bodyPr>
            <a:normAutofit fontScale="92500" lnSpcReduction="10000"/>
          </a:bodyPr>
          <a:lstStyle/>
          <a:p>
            <a:pPr algn="just">
              <a:lnSpc>
                <a:spcPct val="90000"/>
              </a:lnSpc>
            </a:pPr>
            <a:r>
              <a:rPr lang="en-US" sz="3500" dirty="0" smtClean="0"/>
              <a:t>Knowledge areas describe the key competencies that project managers must develop</a:t>
            </a:r>
          </a:p>
          <a:p>
            <a:pPr lvl="1" algn="just">
              <a:lnSpc>
                <a:spcPct val="90000"/>
              </a:lnSpc>
              <a:buFont typeface="Wingdings" pitchFamily="2" charset="2"/>
              <a:buChar char="Ø"/>
            </a:pPr>
            <a:r>
              <a:rPr lang="en-US" dirty="0" smtClean="0"/>
              <a:t>4 </a:t>
            </a:r>
            <a:r>
              <a:rPr lang="en-US" sz="3500" dirty="0" smtClean="0"/>
              <a:t>core knowledge areas lead to specific project objectives (scope, time, cost, and quality)</a:t>
            </a:r>
          </a:p>
          <a:p>
            <a:pPr lvl="1" algn="just">
              <a:lnSpc>
                <a:spcPct val="90000"/>
              </a:lnSpc>
              <a:buFont typeface="Wingdings" pitchFamily="2" charset="2"/>
              <a:buChar char="Ø"/>
            </a:pPr>
            <a:r>
              <a:rPr lang="en-US" sz="3500" dirty="0" smtClean="0"/>
              <a:t>4 facilitating knowledge areas are the means through which the project objectives are achieved (human resources, communication, risk, and procurement management)</a:t>
            </a:r>
          </a:p>
          <a:p>
            <a:pPr lvl="1" algn="just">
              <a:lnSpc>
                <a:spcPct val="90000"/>
              </a:lnSpc>
              <a:buFont typeface="Wingdings" pitchFamily="2" charset="2"/>
              <a:buChar char="Ø"/>
            </a:pPr>
            <a:r>
              <a:rPr lang="en-US" sz="3500" dirty="0" smtClean="0"/>
              <a:t>1 knowledge area (project integration management) affects and is affected by all of the other knowledge areas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Introduction Cont. </a:t>
            </a:r>
            <a:br>
              <a:rPr lang="en-US" sz="3600" dirty="0" smtClean="0"/>
            </a:br>
            <a:r>
              <a:rPr lang="en-US" sz="3600" dirty="0" smtClean="0"/>
              <a:t> Project Management Knowledge Areas</a:t>
            </a:r>
            <a:endParaRPr lang="en-US" sz="3600"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lgn="just"/>
            <a:r>
              <a:rPr lang="en-US" dirty="0" smtClean="0"/>
              <a:t>The four core knowledge areas of project management are as follows:</a:t>
            </a:r>
          </a:p>
          <a:p>
            <a:pPr algn="just"/>
            <a:r>
              <a:rPr lang="en-US" b="1" dirty="0" smtClean="0"/>
              <a:t>Project scope management</a:t>
            </a:r>
            <a:r>
              <a:rPr lang="en-US" dirty="0" smtClean="0"/>
              <a:t> involves defining and managing all the work required to complete the project successfully.</a:t>
            </a:r>
          </a:p>
          <a:p>
            <a:pPr algn="just"/>
            <a:r>
              <a:rPr lang="en-US" b="1" dirty="0" smtClean="0"/>
              <a:t>Project time management</a:t>
            </a:r>
            <a:r>
              <a:rPr lang="en-US" dirty="0" smtClean="0"/>
              <a:t> includes estimating the duration to complete the work, developing a project schedule and ensuring timely completion of the project.</a:t>
            </a:r>
          </a:p>
          <a:p>
            <a:pPr algn="just"/>
            <a:r>
              <a:rPr lang="en-US" b="1" dirty="0" smtClean="0"/>
              <a:t>Project cost management</a:t>
            </a:r>
            <a:r>
              <a:rPr lang="en-US" dirty="0" smtClean="0"/>
              <a:t> describes the processes involved in preparing and managing the budget for the project.</a:t>
            </a:r>
            <a:endParaRPr lang="en-US" b="1" dirty="0" smtClean="0"/>
          </a:p>
          <a:p>
            <a:pPr algn="just"/>
            <a:r>
              <a:rPr lang="en-US" b="1" dirty="0" smtClean="0"/>
              <a:t>Project quality management</a:t>
            </a:r>
            <a:r>
              <a:rPr lang="en-US" dirty="0" smtClean="0"/>
              <a:t> ensures that the project will satisfy the undertaken quality requirements.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a:t>
            </a:r>
            <a:r>
              <a:rPr lang="en-GB" dirty="0" smtClean="0"/>
              <a:t>Cont.</a:t>
            </a:r>
            <a:endParaRPr lang="en-US" dirty="0"/>
          </a:p>
        </p:txBody>
      </p:sp>
      <p:sp>
        <p:nvSpPr>
          <p:cNvPr id="3" name="Content Placeholder 2"/>
          <p:cNvSpPr>
            <a:spLocks noGrp="1"/>
          </p:cNvSpPr>
          <p:nvPr>
            <p:ph idx="1"/>
          </p:nvPr>
        </p:nvSpPr>
        <p:spPr>
          <a:xfrm>
            <a:off x="457200" y="1371600"/>
            <a:ext cx="8229600" cy="5181600"/>
          </a:xfrm>
        </p:spPr>
        <p:txBody>
          <a:bodyPr>
            <a:normAutofit/>
          </a:bodyPr>
          <a:lstStyle/>
          <a:p>
            <a:pPr algn="just"/>
            <a:r>
              <a:rPr lang="en-GB" dirty="0" smtClean="0"/>
              <a:t>In fact, many systems were implemented with only a portion of the original requirements satisfied. </a:t>
            </a:r>
            <a:endParaRPr lang="en-GB" dirty="0" smtClean="0"/>
          </a:p>
          <a:p>
            <a:pPr algn="just"/>
            <a:r>
              <a:rPr lang="en-GB" dirty="0" smtClean="0"/>
              <a:t>Depending </a:t>
            </a:r>
            <a:r>
              <a:rPr lang="en-GB" dirty="0" smtClean="0"/>
              <a:t>on company size, completely successful projects (on time, on budget, with full functionality) ranged from only 9 percent to about 16 percent</a:t>
            </a:r>
            <a:r>
              <a:rPr lang="en-GB" dirty="0" smtClean="0"/>
              <a:t>.</a:t>
            </a:r>
          </a:p>
          <a:p>
            <a:pPr algn="just"/>
            <a:r>
              <a:rPr lang="en-GB" dirty="0" smtClean="0"/>
              <a:t>Clearly, system development is a difficult activity requiring very careful planning, control, and execution.</a:t>
            </a:r>
          </a:p>
          <a:p>
            <a:pPr algn="just"/>
            <a:endParaRPr lang="en-GB" dirty="0" smtClean="0"/>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Introduction Cont. </a:t>
            </a:r>
            <a:br>
              <a:rPr lang="en-US" sz="3600" dirty="0" smtClean="0"/>
            </a:br>
            <a:r>
              <a:rPr lang="en-US" sz="3600" dirty="0" smtClean="0"/>
              <a:t> Project Management Facilitating  Areas(2)</a:t>
            </a:r>
            <a:endParaRPr lang="en-US" sz="3600" dirty="0"/>
          </a:p>
        </p:txBody>
      </p:sp>
      <p:sp>
        <p:nvSpPr>
          <p:cNvPr id="3" name="Content Placeholder 2"/>
          <p:cNvSpPr>
            <a:spLocks noGrp="1"/>
          </p:cNvSpPr>
          <p:nvPr>
            <p:ph idx="1"/>
          </p:nvPr>
        </p:nvSpPr>
        <p:spPr>
          <a:xfrm>
            <a:off x="457200" y="1600200"/>
            <a:ext cx="8229600" cy="5638800"/>
          </a:xfrm>
        </p:spPr>
        <p:txBody>
          <a:bodyPr>
            <a:normAutofit fontScale="85000" lnSpcReduction="20000"/>
          </a:bodyPr>
          <a:lstStyle/>
          <a:p>
            <a:pPr algn="just"/>
            <a:r>
              <a:rPr lang="en-US" dirty="0" smtClean="0"/>
              <a:t>The four facilitating knowledge areas are the processes through which the project objectives are achieved. These include:</a:t>
            </a:r>
          </a:p>
          <a:p>
            <a:pPr algn="just"/>
            <a:r>
              <a:rPr lang="en-US" b="1" dirty="0" smtClean="0"/>
              <a:t>Project human resource management</a:t>
            </a:r>
            <a:r>
              <a:rPr lang="en-US" dirty="0" smtClean="0"/>
              <a:t> is concerned with planning, acquisition, and effective management of the project team.</a:t>
            </a:r>
          </a:p>
          <a:p>
            <a:pPr algn="just"/>
            <a:r>
              <a:rPr lang="en-US" b="1" dirty="0" smtClean="0"/>
              <a:t>Project communications management</a:t>
            </a:r>
            <a:r>
              <a:rPr lang="en-US" dirty="0" smtClean="0"/>
              <a:t> involves generating, collecting, disseminating, and storing project information.</a:t>
            </a:r>
          </a:p>
          <a:p>
            <a:pPr algn="just"/>
            <a:r>
              <a:rPr lang="en-US" b="1" dirty="0" smtClean="0"/>
              <a:t>Project risk management</a:t>
            </a:r>
            <a:r>
              <a:rPr lang="en-US" dirty="0" smtClean="0"/>
              <a:t> includes identifying, analyzing, responding to and controlling risks related to the project.</a:t>
            </a:r>
          </a:p>
          <a:p>
            <a:pPr algn="just"/>
            <a:r>
              <a:rPr lang="en-US" b="1" dirty="0" smtClean="0"/>
              <a:t>Project procurement management</a:t>
            </a:r>
            <a:r>
              <a:rPr lang="en-US" dirty="0" smtClean="0"/>
              <a:t> involves acquiring or procuring products, goods, and services for a project from outside the performing organization.</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0"/>
            <a:ext cx="8229600" cy="563562"/>
          </a:xfrm>
        </p:spPr>
        <p:txBody>
          <a:bodyPr>
            <a:noAutofit/>
          </a:bodyPr>
          <a:lstStyle/>
          <a:p>
            <a:r>
              <a:rPr lang="en-US" sz="3200" dirty="0" smtClean="0"/>
              <a:t>Figure2: Project management framework</a:t>
            </a:r>
            <a:endParaRPr lang="en-US" sz="3200" dirty="0"/>
          </a:p>
        </p:txBody>
      </p:sp>
      <p:pic>
        <p:nvPicPr>
          <p:cNvPr id="4" name="Picture 2"/>
          <p:cNvPicPr>
            <a:picLocks noGrp="1" noChangeAspect="1" noChangeArrowheads="1"/>
          </p:cNvPicPr>
          <p:nvPr>
            <p:ph idx="1"/>
          </p:nvPr>
        </p:nvPicPr>
        <p:blipFill>
          <a:blip r:embed="rId2" cstate="print"/>
          <a:srcRect l="32110" t="41998" r="28493" b="23000"/>
          <a:stretch>
            <a:fillRect/>
          </a:stretch>
        </p:blipFill>
        <p:spPr bwMode="auto">
          <a:xfrm>
            <a:off x="228600" y="0"/>
            <a:ext cx="8610600" cy="6019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smtClean="0"/>
              <a:t>Introduction Cont. </a:t>
            </a:r>
            <a:br>
              <a:rPr lang="en-US" sz="3200" dirty="0" smtClean="0"/>
            </a:br>
            <a:r>
              <a:rPr lang="en-US" sz="3200" dirty="0" smtClean="0"/>
              <a:t> Project Management Knowledge Areas (3)</a:t>
            </a:r>
            <a:endParaRPr lang="en-US" sz="3200" dirty="0"/>
          </a:p>
        </p:txBody>
      </p:sp>
      <p:graphicFrame>
        <p:nvGraphicFramePr>
          <p:cNvPr id="4" name="Content Placeholder 3"/>
          <p:cNvGraphicFramePr>
            <a:graphicFrameLocks noGrp="1"/>
          </p:cNvGraphicFramePr>
          <p:nvPr>
            <p:ph idx="1"/>
          </p:nvPr>
        </p:nvGraphicFramePr>
        <p:xfrm>
          <a:off x="228600" y="1219200"/>
          <a:ext cx="8686800" cy="5638800"/>
        </p:xfrm>
        <a:graphic>
          <a:graphicData uri="http://schemas.openxmlformats.org/drawingml/2006/table">
            <a:tbl>
              <a:tblPr firstRow="1" bandRow="1">
                <a:tableStyleId>{5C22544A-7EE6-4342-B048-85BDC9FD1C3A}</a:tableStyleId>
              </a:tblPr>
              <a:tblGrid>
                <a:gridCol w="1600200"/>
                <a:gridCol w="7086600"/>
              </a:tblGrid>
              <a:tr h="786015">
                <a:tc>
                  <a:txBody>
                    <a:bodyPr/>
                    <a:lstStyle/>
                    <a:p>
                      <a:pPr algn="just"/>
                      <a:r>
                        <a:rPr lang="en-US" sz="2000" dirty="0" smtClean="0"/>
                        <a:t>KNOWLEDGE AREA</a:t>
                      </a:r>
                      <a:endParaRPr lang="en-US" sz="2000" dirty="0"/>
                    </a:p>
                  </a:txBody>
                  <a:tcPr/>
                </a:tc>
                <a:tc>
                  <a:txBody>
                    <a:bodyPr/>
                    <a:lstStyle/>
                    <a:p>
                      <a:pPr algn="just"/>
                      <a:r>
                        <a:rPr lang="en-US" sz="2000" dirty="0" smtClean="0"/>
                        <a:t>KEY TOOLS AND TECHNIQUES</a:t>
                      </a:r>
                      <a:endParaRPr lang="en-US" sz="2000" dirty="0"/>
                    </a:p>
                  </a:txBody>
                  <a:tcPr/>
                </a:tc>
              </a:tr>
              <a:tr h="1469505">
                <a:tc>
                  <a:txBody>
                    <a:bodyPr/>
                    <a:lstStyle/>
                    <a:p>
                      <a:pPr algn="just"/>
                      <a:r>
                        <a:rPr lang="en-US" sz="2000" dirty="0" smtClean="0"/>
                        <a:t>Integration</a:t>
                      </a:r>
                      <a:r>
                        <a:rPr lang="en-US" sz="2000" baseline="0" dirty="0" smtClean="0"/>
                        <a:t> management</a:t>
                      </a:r>
                      <a:endParaRPr lang="en-US" sz="2000" dirty="0"/>
                    </a:p>
                  </a:txBody>
                  <a:tcPr/>
                </a:tc>
                <a:tc>
                  <a:txBody>
                    <a:bodyPr/>
                    <a:lstStyle/>
                    <a:p>
                      <a:pPr algn="just"/>
                      <a:r>
                        <a:rPr lang="en-US" sz="2000" dirty="0" smtClean="0"/>
                        <a:t>Project selection criteria, project management methodology, stakeholder analysis, project charters, project management plans, change control and configuration management, project review</a:t>
                      </a:r>
                      <a:r>
                        <a:rPr lang="en-US" sz="2000" baseline="0" dirty="0" smtClean="0"/>
                        <a:t> meetings, project management software.</a:t>
                      </a:r>
                      <a:endParaRPr lang="en-US" sz="2000" dirty="0"/>
                    </a:p>
                  </a:txBody>
                  <a:tcPr/>
                </a:tc>
              </a:tr>
              <a:tr h="1127760">
                <a:tc>
                  <a:txBody>
                    <a:bodyPr/>
                    <a:lstStyle/>
                    <a:p>
                      <a:pPr algn="just"/>
                      <a:r>
                        <a:rPr lang="en-US" sz="2000" dirty="0" smtClean="0"/>
                        <a:t>Scope management</a:t>
                      </a:r>
                      <a:endParaRPr lang="en-US" sz="2000" dirty="0"/>
                    </a:p>
                  </a:txBody>
                  <a:tcPr/>
                </a:tc>
                <a:tc>
                  <a:txBody>
                    <a:bodyPr/>
                    <a:lstStyle/>
                    <a:p>
                      <a:pPr algn="just"/>
                      <a:r>
                        <a:rPr lang="en-US" sz="2000" dirty="0" smtClean="0"/>
                        <a:t>Project scope statements, requirements analysis, work breakdown structures, statements of work, scope management plan, scope change control.</a:t>
                      </a:r>
                      <a:endParaRPr lang="en-US" sz="2000" dirty="0"/>
                    </a:p>
                  </a:txBody>
                  <a:tcPr/>
                </a:tc>
              </a:tr>
              <a:tr h="1127760">
                <a:tc>
                  <a:txBody>
                    <a:bodyPr/>
                    <a:lstStyle/>
                    <a:p>
                      <a:pPr algn="just"/>
                      <a:r>
                        <a:rPr lang="en-US" sz="2000" dirty="0" smtClean="0"/>
                        <a:t>Time management</a:t>
                      </a:r>
                      <a:endParaRPr lang="en-US" sz="2000" dirty="0"/>
                    </a:p>
                  </a:txBody>
                  <a:tcPr/>
                </a:tc>
                <a:tc>
                  <a:txBody>
                    <a:bodyPr/>
                    <a:lstStyle/>
                    <a:p>
                      <a:pPr algn="just"/>
                      <a:r>
                        <a:rPr lang="en-US" sz="2000" dirty="0" smtClean="0"/>
                        <a:t>Activity definitions, duration estimating techniques, project network diagram, critical path analysis, critical chain scheduling,</a:t>
                      </a:r>
                      <a:r>
                        <a:rPr lang="en-US" sz="2000" baseline="0" dirty="0" smtClean="0"/>
                        <a:t> Gantt charts, resource leveling, crashing, fast tracking</a:t>
                      </a:r>
                      <a:endParaRPr lang="en-US" sz="2000" dirty="0"/>
                    </a:p>
                  </a:txBody>
                  <a:tcPr/>
                </a:tc>
              </a:tr>
              <a:tr h="1127760">
                <a:tc>
                  <a:txBody>
                    <a:bodyPr/>
                    <a:lstStyle/>
                    <a:p>
                      <a:pPr algn="just"/>
                      <a:r>
                        <a:rPr lang="en-US" sz="2000" dirty="0" smtClean="0"/>
                        <a:t>Cost management</a:t>
                      </a:r>
                      <a:endParaRPr lang="en-US" sz="2000" dirty="0"/>
                    </a:p>
                  </a:txBody>
                  <a:tcPr/>
                </a:tc>
                <a:tc>
                  <a:txBody>
                    <a:bodyPr/>
                    <a:lstStyle/>
                    <a:p>
                      <a:pPr algn="just"/>
                      <a:r>
                        <a:rPr lang="en-US" sz="2000" dirty="0" smtClean="0"/>
                        <a:t> Activity cost estimating techniques, net present value</a:t>
                      </a:r>
                      <a:r>
                        <a:rPr lang="en-US" sz="2000" baseline="0" dirty="0" smtClean="0"/>
                        <a:t> and payback analysis, reserve analysis, earned value management, cost management plan, financial software</a:t>
                      </a:r>
                      <a:endParaRPr lang="en-US" sz="2000"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smtClean="0"/>
              <a:t>Introduction Cont. </a:t>
            </a:r>
            <a:br>
              <a:rPr lang="en-US" sz="3200" dirty="0" smtClean="0"/>
            </a:br>
            <a:r>
              <a:rPr lang="en-US" sz="3200" dirty="0" smtClean="0"/>
              <a:t> Project Management Knowledge Areas (4)</a:t>
            </a:r>
            <a:endParaRPr lang="en-US" sz="3200" dirty="0"/>
          </a:p>
        </p:txBody>
      </p:sp>
      <p:graphicFrame>
        <p:nvGraphicFramePr>
          <p:cNvPr id="4" name="Content Placeholder 3"/>
          <p:cNvGraphicFramePr>
            <a:graphicFrameLocks noGrp="1"/>
          </p:cNvGraphicFramePr>
          <p:nvPr>
            <p:ph idx="1"/>
          </p:nvPr>
        </p:nvGraphicFramePr>
        <p:xfrm>
          <a:off x="152400" y="1219200"/>
          <a:ext cx="8991600" cy="5891927"/>
        </p:xfrm>
        <a:graphic>
          <a:graphicData uri="http://schemas.openxmlformats.org/drawingml/2006/table">
            <a:tbl>
              <a:tblPr firstRow="1" bandRow="1">
                <a:tableStyleId>{5C22544A-7EE6-4342-B048-85BDC9FD1C3A}</a:tableStyleId>
              </a:tblPr>
              <a:tblGrid>
                <a:gridCol w="1981200"/>
                <a:gridCol w="7010400"/>
              </a:tblGrid>
              <a:tr h="447913">
                <a:tc>
                  <a:txBody>
                    <a:bodyPr/>
                    <a:lstStyle/>
                    <a:p>
                      <a:pPr algn="just"/>
                      <a:r>
                        <a:rPr lang="en-US" sz="2000" dirty="0" smtClean="0"/>
                        <a:t>KNOWLEDGE AREA</a:t>
                      </a:r>
                      <a:endParaRPr lang="en-US" sz="2000" dirty="0"/>
                    </a:p>
                  </a:txBody>
                  <a:tcPr/>
                </a:tc>
                <a:tc>
                  <a:txBody>
                    <a:bodyPr/>
                    <a:lstStyle/>
                    <a:p>
                      <a:pPr algn="just"/>
                      <a:r>
                        <a:rPr lang="en-US" sz="2000" dirty="0" smtClean="0"/>
                        <a:t>KEY TOOLS AND TECHNIQUES</a:t>
                      </a:r>
                      <a:endParaRPr lang="en-US" sz="2000" dirty="0"/>
                    </a:p>
                  </a:txBody>
                  <a:tcPr/>
                </a:tc>
              </a:tr>
              <a:tr h="773111">
                <a:tc>
                  <a:txBody>
                    <a:bodyPr/>
                    <a:lstStyle/>
                    <a:p>
                      <a:pPr algn="just"/>
                      <a:r>
                        <a:rPr lang="en-US" sz="2000" dirty="0" smtClean="0"/>
                        <a:t>Quality</a:t>
                      </a:r>
                      <a:r>
                        <a:rPr lang="en-US" sz="2000" baseline="0" dirty="0" smtClean="0"/>
                        <a:t> management</a:t>
                      </a:r>
                      <a:endParaRPr lang="en-US" sz="2000" dirty="0"/>
                    </a:p>
                  </a:txBody>
                  <a:tcPr/>
                </a:tc>
                <a:tc>
                  <a:txBody>
                    <a:bodyPr/>
                    <a:lstStyle/>
                    <a:p>
                      <a:pPr algn="just"/>
                      <a:r>
                        <a:rPr lang="en-US" sz="2000" dirty="0" smtClean="0"/>
                        <a:t>Cost-benefit analysis, quality control charts, Pareto diagrams, quality audit, statistical methods.</a:t>
                      </a:r>
                      <a:endParaRPr lang="en-US" sz="2000" dirty="0"/>
                    </a:p>
                  </a:txBody>
                  <a:tcPr/>
                </a:tc>
              </a:tr>
              <a:tr h="1435777">
                <a:tc>
                  <a:txBody>
                    <a:bodyPr/>
                    <a:lstStyle/>
                    <a:p>
                      <a:pPr algn="just"/>
                      <a:r>
                        <a:rPr lang="en-US" sz="2000" dirty="0" smtClean="0"/>
                        <a:t>Human resource</a:t>
                      </a:r>
                      <a:r>
                        <a:rPr lang="en-US" sz="2000" baseline="0" dirty="0" smtClean="0"/>
                        <a:t> management</a:t>
                      </a:r>
                      <a:endParaRPr lang="en-US" sz="2000" dirty="0"/>
                    </a:p>
                  </a:txBody>
                  <a:tcPr/>
                </a:tc>
                <a:tc>
                  <a:txBody>
                    <a:bodyPr/>
                    <a:lstStyle/>
                    <a:p>
                      <a:pPr algn="just"/>
                      <a:r>
                        <a:rPr lang="en-US" sz="2000" dirty="0" smtClean="0"/>
                        <a:t>Organizational</a:t>
                      </a:r>
                      <a:r>
                        <a:rPr lang="en-US" sz="2000" baseline="0" dirty="0" smtClean="0"/>
                        <a:t> charts, interpersonal skills, motivation techniques, communication techniques, team building and contracts, roles and responsibilities matrices, resource leveling, resource histogram, conflict management techniques</a:t>
                      </a:r>
                      <a:endParaRPr lang="en-US" sz="2000" dirty="0"/>
                    </a:p>
                  </a:txBody>
                  <a:tcPr/>
                </a:tc>
              </a:tr>
              <a:tr h="1104444">
                <a:tc>
                  <a:txBody>
                    <a:bodyPr/>
                    <a:lstStyle/>
                    <a:p>
                      <a:pPr algn="just"/>
                      <a:r>
                        <a:rPr lang="en-US" sz="2000" dirty="0" smtClean="0"/>
                        <a:t>Communication management</a:t>
                      </a:r>
                      <a:endParaRPr lang="en-US" sz="2000" dirty="0"/>
                    </a:p>
                  </a:txBody>
                  <a:tcPr/>
                </a:tc>
                <a:tc>
                  <a:txBody>
                    <a:bodyPr/>
                    <a:lstStyle/>
                    <a:p>
                      <a:pPr algn="just"/>
                      <a:r>
                        <a:rPr lang="en-US" sz="2000" dirty="0" smtClean="0"/>
                        <a:t>Stakeholder identification, communication mgt</a:t>
                      </a:r>
                      <a:r>
                        <a:rPr lang="en-US" sz="2000" baseline="0" dirty="0" smtClean="0"/>
                        <a:t> plan, communication media methods, communications infrastructure, status reports, conflict management</a:t>
                      </a:r>
                      <a:endParaRPr lang="en-US" sz="2000" dirty="0"/>
                    </a:p>
                  </a:txBody>
                  <a:tcPr/>
                </a:tc>
              </a:tr>
              <a:tr h="773111">
                <a:tc>
                  <a:txBody>
                    <a:bodyPr/>
                    <a:lstStyle/>
                    <a:p>
                      <a:pPr algn="just"/>
                      <a:r>
                        <a:rPr lang="en-US" sz="2000" dirty="0" smtClean="0"/>
                        <a:t>Risk management</a:t>
                      </a:r>
                      <a:endParaRPr lang="en-US" sz="2000" dirty="0"/>
                    </a:p>
                  </a:txBody>
                  <a:tcPr/>
                </a:tc>
                <a:tc>
                  <a:txBody>
                    <a:bodyPr/>
                    <a:lstStyle/>
                    <a:p>
                      <a:pPr algn="just"/>
                      <a:r>
                        <a:rPr lang="en-US" sz="2000" dirty="0" smtClean="0"/>
                        <a:t>Rick mgt plan, risk identification, probability/impact</a:t>
                      </a:r>
                      <a:r>
                        <a:rPr lang="en-US" sz="2000" baseline="0" dirty="0" smtClean="0"/>
                        <a:t> analysis, risk ranking, variance/trend analysis, risk reporting.</a:t>
                      </a:r>
                      <a:endParaRPr lang="en-US" sz="2000" dirty="0"/>
                    </a:p>
                  </a:txBody>
                  <a:tcPr/>
                </a:tc>
              </a:tr>
              <a:tr h="1104444">
                <a:tc>
                  <a:txBody>
                    <a:bodyPr/>
                    <a:lstStyle/>
                    <a:p>
                      <a:pPr algn="just"/>
                      <a:r>
                        <a:rPr lang="en-US" sz="2000" dirty="0" smtClean="0"/>
                        <a:t>Procurement</a:t>
                      </a:r>
                      <a:r>
                        <a:rPr lang="en-US" sz="2000" baseline="0" dirty="0" smtClean="0"/>
                        <a:t> management</a:t>
                      </a:r>
                      <a:endParaRPr lang="en-US" sz="2000" dirty="0"/>
                    </a:p>
                  </a:txBody>
                  <a:tcPr/>
                </a:tc>
                <a:tc>
                  <a:txBody>
                    <a:bodyPr/>
                    <a:lstStyle/>
                    <a:p>
                      <a:pPr algn="just"/>
                      <a:r>
                        <a:rPr lang="en-US" sz="2000" dirty="0" smtClean="0"/>
                        <a:t>Make or buy analysis, procurement contracts, requests for proposals or quotes, source selection, negotiating, procurement performance management,</a:t>
                      </a:r>
                      <a:r>
                        <a:rPr lang="en-US" sz="2000" baseline="0" dirty="0" smtClean="0"/>
                        <a:t> payment systems</a:t>
                      </a:r>
                      <a:endParaRPr lang="en-US" sz="2000" dirty="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Top Ten Most Demand IT Skills</a:t>
            </a:r>
            <a:endParaRPr lang="en-US" dirty="0"/>
          </a:p>
        </p:txBody>
      </p:sp>
      <p:pic>
        <p:nvPicPr>
          <p:cNvPr id="4" name="Picture 106"/>
          <p:cNvPicPr>
            <a:picLocks noGrp="1" noChangeAspect="1" noChangeArrowheads="1"/>
          </p:cNvPicPr>
          <p:nvPr>
            <p:ph idx="1"/>
          </p:nvPr>
        </p:nvPicPr>
        <p:blipFill>
          <a:blip r:embed="rId2" cstate="print"/>
          <a:srcRect/>
          <a:stretch>
            <a:fillRect/>
          </a:stretch>
        </p:blipFill>
        <p:spPr bwMode="auto">
          <a:xfrm>
            <a:off x="228600" y="1219200"/>
            <a:ext cx="8610600" cy="5638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06090"/>
          </a:xfrm>
        </p:spPr>
        <p:txBody>
          <a:bodyPr>
            <a:normAutofit fontScale="90000"/>
          </a:bodyPr>
          <a:lstStyle/>
          <a:p>
            <a:r>
              <a:rPr lang="en-GB" dirty="0" smtClean="0"/>
              <a:t>Introduction </a:t>
            </a:r>
            <a:r>
              <a:rPr lang="en-GB" dirty="0" smtClean="0"/>
              <a:t>Cont.</a:t>
            </a:r>
            <a:endParaRPr lang="en-GB" dirty="0"/>
          </a:p>
        </p:txBody>
      </p:sp>
      <p:sp>
        <p:nvSpPr>
          <p:cNvPr id="3" name="Content Placeholder 2"/>
          <p:cNvSpPr>
            <a:spLocks noGrp="1"/>
          </p:cNvSpPr>
          <p:nvPr>
            <p:ph idx="1"/>
          </p:nvPr>
        </p:nvSpPr>
        <p:spPr>
          <a:xfrm>
            <a:off x="179512" y="990600"/>
            <a:ext cx="8735888" cy="5867400"/>
          </a:xfrm>
        </p:spPr>
        <p:txBody>
          <a:bodyPr>
            <a:noAutofit/>
          </a:bodyPr>
          <a:lstStyle/>
          <a:p>
            <a:r>
              <a:rPr lang="en-GB" sz="3100" dirty="0" smtClean="0"/>
              <a:t>Some </a:t>
            </a:r>
            <a:r>
              <a:rPr lang="en-GB" sz="3100" dirty="0"/>
              <a:t>primary reasons that projects fail, or are only partially successful, include the following:</a:t>
            </a:r>
          </a:p>
          <a:p>
            <a:pPr>
              <a:buFont typeface="Wingdings" pitchFamily="2" charset="2"/>
              <a:buChar char="ü"/>
            </a:pPr>
            <a:r>
              <a:rPr lang="en-GB" sz="3100" dirty="0" smtClean="0"/>
              <a:t>Incomplete </a:t>
            </a:r>
            <a:r>
              <a:rPr lang="en-GB" sz="3100" dirty="0"/>
              <a:t>or changing system requirements</a:t>
            </a:r>
          </a:p>
          <a:p>
            <a:pPr>
              <a:buFont typeface="Wingdings" pitchFamily="2" charset="2"/>
              <a:buChar char="ü"/>
            </a:pPr>
            <a:r>
              <a:rPr lang="en-GB" sz="3100" dirty="0" smtClean="0"/>
              <a:t>Limited </a:t>
            </a:r>
            <a:r>
              <a:rPr lang="en-GB" sz="3100" dirty="0"/>
              <a:t>user involvement</a:t>
            </a:r>
          </a:p>
          <a:p>
            <a:pPr>
              <a:buFont typeface="Wingdings" pitchFamily="2" charset="2"/>
              <a:buChar char="ü"/>
            </a:pPr>
            <a:r>
              <a:rPr lang="en-GB" sz="3100" dirty="0" smtClean="0"/>
              <a:t>Lack </a:t>
            </a:r>
            <a:r>
              <a:rPr lang="en-GB" sz="3100" dirty="0"/>
              <a:t>of executive support</a:t>
            </a:r>
          </a:p>
          <a:p>
            <a:pPr>
              <a:buFont typeface="Wingdings" pitchFamily="2" charset="2"/>
              <a:buChar char="ü"/>
            </a:pPr>
            <a:r>
              <a:rPr lang="en-GB" sz="3100" dirty="0" smtClean="0"/>
              <a:t>Lack </a:t>
            </a:r>
            <a:r>
              <a:rPr lang="en-GB" sz="3100" dirty="0"/>
              <a:t>of technical support</a:t>
            </a:r>
          </a:p>
          <a:p>
            <a:pPr>
              <a:buFont typeface="Wingdings" pitchFamily="2" charset="2"/>
              <a:buChar char="ü"/>
            </a:pPr>
            <a:r>
              <a:rPr lang="en-GB" sz="3100" dirty="0" smtClean="0"/>
              <a:t>Poor </a:t>
            </a:r>
            <a:r>
              <a:rPr lang="en-GB" sz="3100" dirty="0"/>
              <a:t>project planning (including inadequate risk assessment)</a:t>
            </a:r>
          </a:p>
          <a:p>
            <a:pPr>
              <a:buFont typeface="Wingdings" pitchFamily="2" charset="2"/>
              <a:buChar char="ü"/>
            </a:pPr>
            <a:r>
              <a:rPr lang="en-GB" sz="3100" dirty="0" smtClean="0"/>
              <a:t>Unclear </a:t>
            </a:r>
            <a:r>
              <a:rPr lang="en-GB" sz="3100" dirty="0"/>
              <a:t>objectives (including unreasonable expectations)</a:t>
            </a:r>
          </a:p>
          <a:p>
            <a:pPr>
              <a:buFont typeface="Wingdings" pitchFamily="2" charset="2"/>
              <a:buChar char="ü"/>
            </a:pPr>
            <a:r>
              <a:rPr lang="en-GB" sz="3100" dirty="0" smtClean="0"/>
              <a:t>Lack </a:t>
            </a:r>
            <a:r>
              <a:rPr lang="en-GB" sz="3100" dirty="0"/>
              <a:t>of required resources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GB" dirty="0" smtClean="0"/>
              <a:t>Introduction </a:t>
            </a:r>
            <a:r>
              <a:rPr lang="en-GB" dirty="0" smtClean="0"/>
              <a:t>Cont.</a:t>
            </a:r>
            <a:endParaRPr lang="en-GB" dirty="0"/>
          </a:p>
        </p:txBody>
      </p:sp>
      <p:sp>
        <p:nvSpPr>
          <p:cNvPr id="3" name="Content Placeholder 2"/>
          <p:cNvSpPr>
            <a:spLocks noGrp="1"/>
          </p:cNvSpPr>
          <p:nvPr>
            <p:ph idx="1"/>
          </p:nvPr>
        </p:nvSpPr>
        <p:spPr>
          <a:xfrm>
            <a:off x="457200" y="980728"/>
            <a:ext cx="8229600" cy="6120680"/>
          </a:xfrm>
        </p:spPr>
        <p:txBody>
          <a:bodyPr>
            <a:normAutofit lnSpcReduction="10000"/>
          </a:bodyPr>
          <a:lstStyle/>
          <a:p>
            <a:pPr algn="just"/>
            <a:r>
              <a:rPr lang="en-GB" dirty="0"/>
              <a:t>Additional studies of successful projects help to highlight some reasons that projects succeed:</a:t>
            </a:r>
          </a:p>
          <a:p>
            <a:pPr algn="just">
              <a:buFont typeface="Wingdings" pitchFamily="2" charset="2"/>
              <a:buChar char="ü"/>
            </a:pPr>
            <a:r>
              <a:rPr lang="en-GB" dirty="0" smtClean="0"/>
              <a:t>Clear </a:t>
            </a:r>
            <a:r>
              <a:rPr lang="en-GB" dirty="0"/>
              <a:t>system requirement definitions</a:t>
            </a:r>
          </a:p>
          <a:p>
            <a:pPr algn="just">
              <a:buFont typeface="Wingdings" pitchFamily="2" charset="2"/>
              <a:buChar char="ü"/>
            </a:pPr>
            <a:r>
              <a:rPr lang="en-GB" dirty="0" smtClean="0"/>
              <a:t>Substantial </a:t>
            </a:r>
            <a:r>
              <a:rPr lang="en-GB" dirty="0"/>
              <a:t>user involvement</a:t>
            </a:r>
          </a:p>
          <a:p>
            <a:pPr algn="just">
              <a:buFont typeface="Wingdings" pitchFamily="2" charset="2"/>
              <a:buChar char="ü"/>
            </a:pPr>
            <a:r>
              <a:rPr lang="en-GB" dirty="0" smtClean="0"/>
              <a:t>Support </a:t>
            </a:r>
            <a:r>
              <a:rPr lang="en-GB" dirty="0"/>
              <a:t>from upper management</a:t>
            </a:r>
          </a:p>
          <a:p>
            <a:pPr algn="just">
              <a:buFont typeface="Wingdings" pitchFamily="2" charset="2"/>
              <a:buChar char="ü"/>
            </a:pPr>
            <a:r>
              <a:rPr lang="en-GB" dirty="0" smtClean="0"/>
              <a:t>Thorough </a:t>
            </a:r>
            <a:r>
              <a:rPr lang="en-GB" dirty="0"/>
              <a:t>and detailed project plans</a:t>
            </a:r>
          </a:p>
          <a:p>
            <a:pPr algn="just">
              <a:buFont typeface="Wingdings" pitchFamily="2" charset="2"/>
              <a:buChar char="ü"/>
            </a:pPr>
            <a:r>
              <a:rPr lang="en-GB" dirty="0" smtClean="0"/>
              <a:t>Realistic </a:t>
            </a:r>
            <a:r>
              <a:rPr lang="en-GB" dirty="0"/>
              <a:t>work schedules and </a:t>
            </a:r>
            <a:r>
              <a:rPr lang="en-GB" dirty="0" smtClean="0"/>
              <a:t>milestones</a:t>
            </a:r>
          </a:p>
          <a:p>
            <a:pPr algn="just"/>
            <a:r>
              <a:rPr lang="en-GB" dirty="0" smtClean="0"/>
              <a:t>Successful projects </a:t>
            </a:r>
            <a:r>
              <a:rPr lang="en-GB" dirty="0"/>
              <a:t>result from </a:t>
            </a:r>
            <a:r>
              <a:rPr lang="en-GB" b="1" dirty="0"/>
              <a:t>strong project management</a:t>
            </a:r>
            <a:r>
              <a:rPr lang="en-GB" dirty="0"/>
              <a:t> that ensures the preceding success </a:t>
            </a:r>
            <a:r>
              <a:rPr lang="en-GB" dirty="0" smtClean="0"/>
              <a:t>characteristics are </a:t>
            </a:r>
            <a:r>
              <a:rPr lang="en-GB" dirty="0"/>
              <a:t>an integral part of the project.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850106"/>
          </a:xfrm>
        </p:spPr>
        <p:txBody>
          <a:bodyPr>
            <a:noAutofit/>
          </a:bodyPr>
          <a:lstStyle/>
          <a:p>
            <a:r>
              <a:rPr lang="en-GB" sz="3200" dirty="0" smtClean="0"/>
              <a:t>Introduction Cont.</a:t>
            </a:r>
            <a:br>
              <a:rPr lang="en-GB" sz="3200" dirty="0" smtClean="0"/>
            </a:br>
            <a:r>
              <a:rPr lang="en-GB" sz="3200" dirty="0" smtClean="0"/>
              <a:t>Why is software project management important? </a:t>
            </a:r>
            <a:endParaRPr lang="en-GB" sz="3200" b="1" dirty="0"/>
          </a:p>
        </p:txBody>
      </p:sp>
      <p:sp>
        <p:nvSpPr>
          <p:cNvPr id="3" name="Content Placeholder 2"/>
          <p:cNvSpPr>
            <a:spLocks noGrp="1"/>
          </p:cNvSpPr>
          <p:nvPr>
            <p:ph idx="1"/>
          </p:nvPr>
        </p:nvSpPr>
        <p:spPr>
          <a:xfrm>
            <a:off x="457200" y="1196752"/>
            <a:ext cx="8229600" cy="5400600"/>
          </a:xfrm>
        </p:spPr>
        <p:txBody>
          <a:bodyPr>
            <a:normAutofit fontScale="92500"/>
          </a:bodyPr>
          <a:lstStyle/>
          <a:p>
            <a:pPr algn="just"/>
            <a:r>
              <a:rPr lang="en-GB" dirty="0" smtClean="0"/>
              <a:t>First, there is the question of money. A lot of money is at stake with ICT projects. For example in 2003, UK government spent more on contracts for ICT projects than contracts related to roads (about £2.3 billion as opposed to £1.4 billion)</a:t>
            </a:r>
          </a:p>
          <a:p>
            <a:pPr algn="just"/>
            <a:r>
              <a:rPr lang="en-GB" dirty="0" smtClean="0"/>
              <a:t>Unfortunately, project are not always successful. The reason for these project shortcomings is often the management of projects.</a:t>
            </a:r>
          </a:p>
          <a:p>
            <a:pPr algn="just"/>
            <a:r>
              <a:rPr lang="en-GB" dirty="0" smtClean="0"/>
              <a:t>Among other factors causing project failure identified </a:t>
            </a:r>
            <a:r>
              <a:rPr lang="en-GB" i="1" dirty="0" smtClean="0"/>
              <a:t>‘lack of skills and proven approach to project management and risk management’</a:t>
            </a:r>
            <a:endParaRPr lang="en-GB"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812088" cy="1066130"/>
          </a:xfrm>
        </p:spPr>
        <p:txBody>
          <a:bodyPr>
            <a:noAutofit/>
          </a:bodyPr>
          <a:lstStyle/>
          <a:p>
            <a:r>
              <a:rPr lang="en-GB" sz="3200" dirty="0" smtClean="0"/>
              <a:t>Introduction Cont.</a:t>
            </a:r>
            <a:br>
              <a:rPr lang="en-GB" sz="3200" dirty="0" smtClean="0"/>
            </a:br>
            <a:r>
              <a:rPr lang="en-GB" sz="3200" dirty="0" smtClean="0"/>
              <a:t>Why is software project management </a:t>
            </a:r>
            <a:r>
              <a:rPr lang="en-GB" sz="3200" dirty="0" smtClean="0"/>
              <a:t>important?(2) </a:t>
            </a:r>
            <a:endParaRPr lang="en-GB" sz="3200" b="1" dirty="0"/>
          </a:p>
        </p:txBody>
      </p:sp>
      <p:sp>
        <p:nvSpPr>
          <p:cNvPr id="3" name="Content Placeholder 2"/>
          <p:cNvSpPr>
            <a:spLocks noGrp="1"/>
          </p:cNvSpPr>
          <p:nvPr>
            <p:ph idx="1"/>
          </p:nvPr>
        </p:nvSpPr>
        <p:spPr/>
        <p:txBody>
          <a:bodyPr/>
          <a:lstStyle/>
          <a:p>
            <a:pPr>
              <a:buFontTx/>
              <a:buChar char="•"/>
            </a:pPr>
            <a:r>
              <a:rPr lang="en-GB" sz="3600" dirty="0" smtClean="0"/>
              <a:t> </a:t>
            </a:r>
            <a:r>
              <a:rPr lang="en-US" sz="3600" dirty="0" smtClean="0"/>
              <a:t>Complex project needs coordination of:</a:t>
            </a:r>
          </a:p>
          <a:p>
            <a:pPr lvl="1"/>
            <a:r>
              <a:rPr lang="en-US" sz="3200" dirty="0" smtClean="0"/>
              <a:t>Multiple people</a:t>
            </a:r>
          </a:p>
          <a:p>
            <a:pPr lvl="1"/>
            <a:r>
              <a:rPr lang="en-US" sz="3200" dirty="0" smtClean="0"/>
              <a:t>Multiple resources (labs, equipment, etc.)</a:t>
            </a:r>
          </a:p>
          <a:p>
            <a:pPr lvl="1"/>
            <a:r>
              <a:rPr lang="en-US" sz="3200" dirty="0" smtClean="0"/>
              <a:t>Multiple tasks – some must precede others</a:t>
            </a:r>
          </a:p>
          <a:p>
            <a:pPr lvl="1"/>
            <a:r>
              <a:rPr lang="en-US" sz="3200" dirty="0" smtClean="0"/>
              <a:t>Multiple decision points – approvals</a:t>
            </a:r>
          </a:p>
          <a:p>
            <a:pPr lvl="1"/>
            <a:r>
              <a:rPr lang="en-US" sz="3200" dirty="0" smtClean="0"/>
              <a:t>Phased expenditure of funds</a:t>
            </a:r>
          </a:p>
          <a:p>
            <a:pPr lvl="1"/>
            <a:r>
              <a:rPr lang="en-US" sz="3200" dirty="0" smtClean="0"/>
              <a:t>Matching of people/resources to tasks</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1143000"/>
          </a:xfrm>
        </p:spPr>
        <p:txBody>
          <a:bodyPr>
            <a:noAutofit/>
          </a:bodyPr>
          <a:lstStyle/>
          <a:p>
            <a:r>
              <a:rPr lang="en-GB" sz="3200" dirty="0" smtClean="0"/>
              <a:t>Introduction Cont.</a:t>
            </a:r>
            <a:br>
              <a:rPr lang="en-GB" sz="3200" dirty="0" smtClean="0"/>
            </a:br>
            <a:r>
              <a:rPr lang="en-GB" sz="3200" dirty="0" smtClean="0"/>
              <a:t>Why </a:t>
            </a:r>
            <a:r>
              <a:rPr lang="en-GB" sz="3200" dirty="0" smtClean="0"/>
              <a:t>is software project management important</a:t>
            </a:r>
            <a:r>
              <a:rPr lang="en-GB" sz="3200" dirty="0" smtClean="0"/>
              <a:t>?(3) </a:t>
            </a:r>
            <a:endParaRPr lang="en-GB" sz="3200" dirty="0"/>
          </a:p>
        </p:txBody>
      </p:sp>
      <p:sp>
        <p:nvSpPr>
          <p:cNvPr id="3" name="Content Placeholder 2"/>
          <p:cNvSpPr>
            <a:spLocks noGrp="1"/>
          </p:cNvSpPr>
          <p:nvPr>
            <p:ph idx="1"/>
          </p:nvPr>
        </p:nvSpPr>
        <p:spPr/>
        <p:txBody>
          <a:bodyPr/>
          <a:lstStyle/>
          <a:p>
            <a:pPr algn="just"/>
            <a:r>
              <a:rPr lang="en-GB" dirty="0" smtClean="0"/>
              <a:t>Managers are faced with the problem of putting together and directing large temporary organizations while being subjected to constrained resources, limited time, and environmental uncertainty. </a:t>
            </a:r>
          </a:p>
          <a:p>
            <a:pPr algn="just"/>
            <a:r>
              <a:rPr lang="en-GB" dirty="0" smtClean="0"/>
              <a:t>To cope with the complexity and uncertainty, new forms of project organization and management have evolved.</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Introduction Cont.</a:t>
            </a:r>
            <a:endParaRPr lang="en-US" dirty="0"/>
          </a:p>
        </p:txBody>
      </p:sp>
      <p:sp>
        <p:nvSpPr>
          <p:cNvPr id="3" name="Content Placeholder 2"/>
          <p:cNvSpPr>
            <a:spLocks noGrp="1"/>
          </p:cNvSpPr>
          <p:nvPr>
            <p:ph idx="1"/>
          </p:nvPr>
        </p:nvSpPr>
        <p:spPr>
          <a:xfrm>
            <a:off x="457200" y="1219200"/>
            <a:ext cx="8229600" cy="5486400"/>
          </a:xfrm>
        </p:spPr>
        <p:txBody>
          <a:bodyPr>
            <a:normAutofit fontScale="92500" lnSpcReduction="10000"/>
          </a:bodyPr>
          <a:lstStyle/>
          <a:p>
            <a:pPr algn="just"/>
            <a:r>
              <a:rPr lang="en-US" b="1" dirty="0" smtClean="0"/>
              <a:t>Project management </a:t>
            </a:r>
            <a:r>
              <a:rPr lang="en-US" dirty="0" smtClean="0"/>
              <a:t>is the discipline of planning, organizing and managing resources to bring about the successful completion of specific project goals and objectives.</a:t>
            </a:r>
          </a:p>
          <a:p>
            <a:pPr algn="just"/>
            <a:r>
              <a:rPr lang="en-US" dirty="0" smtClean="0"/>
              <a:t>Project management is “the application of knowledge, skills, tools and techniques to project activities to meet project requirements” (PMI).</a:t>
            </a:r>
          </a:p>
          <a:p>
            <a:pPr algn="just"/>
            <a:r>
              <a:rPr lang="en-US" dirty="0" smtClean="0"/>
              <a:t>Project managers must not only strive to meet specific scope, time, cost and quality goals of projects, they must also facilitate the entire process to meet the business needs and manage risks.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1644</TotalTime>
  <Words>2226</Words>
  <Application>Microsoft Office PowerPoint</Application>
  <PresentationFormat>On-screen Show (4:3)</PresentationFormat>
  <Paragraphs>199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Introduction to Project Management </vt:lpstr>
      <vt:lpstr>Introduction </vt:lpstr>
      <vt:lpstr>Introduction Cont.</vt:lpstr>
      <vt:lpstr>Introduction Cont.</vt:lpstr>
      <vt:lpstr>Introduction Cont.</vt:lpstr>
      <vt:lpstr>Introduction Cont. Why is software project management important? </vt:lpstr>
      <vt:lpstr>Introduction Cont. Why is software project management important?(2) </vt:lpstr>
      <vt:lpstr>Introduction Cont. Why is software project management important?(3) </vt:lpstr>
      <vt:lpstr>Introduction Cont.</vt:lpstr>
      <vt:lpstr>Introduction Cont.  </vt:lpstr>
      <vt:lpstr>Introduction Cont.  Characteristics of Projects</vt:lpstr>
      <vt:lpstr>Introduction Cont.  Characteristics of Projects (2)</vt:lpstr>
      <vt:lpstr>Introduction Cont.  Characteristics of Projects (3)</vt:lpstr>
      <vt:lpstr>Introduction Cont.  Project Governance</vt:lpstr>
      <vt:lpstr>Figure1: project governance framework</vt:lpstr>
      <vt:lpstr>Introduction Cont.  Project Governance (2)</vt:lpstr>
      <vt:lpstr>Introduction Cont.  Project Governance (3)</vt:lpstr>
      <vt:lpstr>Introduction Cont.   Project Governance (4)</vt:lpstr>
      <vt:lpstr>Introduction Cont.   Project Manager Job Description</vt:lpstr>
      <vt:lpstr>Introduction Cont.   Project Manager Job Description(2)</vt:lpstr>
      <vt:lpstr>Introduction Cont.   Project Manager Expected Skills Set</vt:lpstr>
      <vt:lpstr>Introduction Cont.   Project Manager Expected Skills Set: Organization and Management</vt:lpstr>
      <vt:lpstr>Introduction Cont.   Project Manager Expected Skills Set: Technical </vt:lpstr>
      <vt:lpstr>Introduction Cont.   Project Manager Expected Skills Set: People and Communication</vt:lpstr>
      <vt:lpstr>Introduction Cont.   Project Manager Expected Skills Set: People and Communication(2)</vt:lpstr>
      <vt:lpstr>Introduction Cont.   Project Manager Expected Skills Set: Administration</vt:lpstr>
      <vt:lpstr>Introduction Cont.   Project Manager Expected Skills Set: Administration(2)</vt:lpstr>
      <vt:lpstr>Introduction Cont.  Nine Project Management Knowledge Areas</vt:lpstr>
      <vt:lpstr>Introduction Cont.   Project Management Knowledge Areas</vt:lpstr>
      <vt:lpstr>Introduction Cont.   Project Management Facilitating  Areas(2)</vt:lpstr>
      <vt:lpstr>Figure2: Project management framework</vt:lpstr>
      <vt:lpstr>Introduction Cont.   Project Management Knowledge Areas (3)</vt:lpstr>
      <vt:lpstr>Introduction Cont.   Project Management Knowledge Areas (4)</vt:lpstr>
      <vt:lpstr>Top Ten Most Demand IT Skills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Project Management </dc:title>
  <dc:creator>pc</dc:creator>
  <cp:lastModifiedBy>pc</cp:lastModifiedBy>
  <cp:revision>16</cp:revision>
  <dcterms:created xsi:type="dcterms:W3CDTF">2017-08-27T01:54:05Z</dcterms:created>
  <dcterms:modified xsi:type="dcterms:W3CDTF">2017-09-01T03:40:55Z</dcterms:modified>
</cp:coreProperties>
</file>