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276" r:id="rId4"/>
    <p:sldId id="259" r:id="rId5"/>
    <p:sldId id="260" r:id="rId6"/>
    <p:sldId id="261" r:id="rId7"/>
    <p:sldId id="269" r:id="rId8"/>
    <p:sldId id="270" r:id="rId9"/>
    <p:sldId id="275" r:id="rId10"/>
    <p:sldId id="271" r:id="rId11"/>
    <p:sldId id="272" r:id="rId12"/>
    <p:sldId id="273" r:id="rId13"/>
    <p:sldId id="274" r:id="rId14"/>
    <p:sldId id="288" r:id="rId15"/>
    <p:sldId id="289" r:id="rId16"/>
    <p:sldId id="277" r:id="rId17"/>
    <p:sldId id="262" r:id="rId18"/>
    <p:sldId id="278" r:id="rId19"/>
    <p:sldId id="279" r:id="rId20"/>
    <p:sldId id="280" r:id="rId21"/>
    <p:sldId id="290" r:id="rId22"/>
    <p:sldId id="282" r:id="rId23"/>
    <p:sldId id="283" r:id="rId24"/>
    <p:sldId id="284" r:id="rId25"/>
    <p:sldId id="319" r:id="rId26"/>
    <p:sldId id="291" r:id="rId27"/>
    <p:sldId id="285" r:id="rId28"/>
    <p:sldId id="287" r:id="rId29"/>
    <p:sldId id="264" r:id="rId30"/>
    <p:sldId id="265" r:id="rId31"/>
    <p:sldId id="292" r:id="rId32"/>
    <p:sldId id="293" r:id="rId33"/>
    <p:sldId id="294" r:id="rId34"/>
    <p:sldId id="295" r:id="rId35"/>
    <p:sldId id="297" r:id="rId36"/>
    <p:sldId id="296"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Lst>
  <p:sldSz cx="9144000" cy="6858000" type="screen4x3"/>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80" d="100"/>
          <a:sy n="80" d="100"/>
        </p:scale>
        <p:origin x="-852"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8C1944-E61D-4064-98E7-AA53B6547ED1}" type="datetimeFigureOut">
              <a:rPr lang="en-GB"/>
              <a:pPr>
                <a:defRPr/>
              </a:pPr>
              <a:t>20/09/2017</a:t>
            </a:fld>
            <a:endParaRPr lang="en-GB"/>
          </a:p>
        </p:txBody>
      </p:sp>
      <p:sp>
        <p:nvSpPr>
          <p:cNvPr id="4" name="Footer Placeholder 3"/>
          <p:cNvSpPr>
            <a:spLocks noGrp="1"/>
          </p:cNvSpPr>
          <p:nvPr>
            <p:ph type="ftr" sz="quarter" idx="2"/>
          </p:nvPr>
        </p:nvSpPr>
        <p:spPr>
          <a:xfrm>
            <a:off x="0" y="9448800"/>
            <a:ext cx="2971800" cy="49688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4613" y="9448800"/>
            <a:ext cx="2971800" cy="49688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41034C7-AC8C-4FA5-AC35-A5585315C1F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DC07212-AF1D-46DF-8D1F-B04C68DF3E65}" type="datetimeFigureOut">
              <a:rPr lang="en-GB"/>
              <a:pPr>
                <a:defRPr/>
              </a:pPr>
              <a:t>20/09/2017</a:t>
            </a:fld>
            <a:endParaRPr lang="en-GB"/>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724400"/>
            <a:ext cx="5486400" cy="447675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9448800"/>
            <a:ext cx="2971800" cy="49688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374B018-1666-467A-B289-1C72D039BF0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 name="Slide Number Placeholder 3"/>
          <p:cNvSpPr>
            <a:spLocks noGrp="1"/>
          </p:cNvSpPr>
          <p:nvPr>
            <p:ph type="sldNum" sz="quarter" idx="5"/>
          </p:nvPr>
        </p:nvSpPr>
        <p:spPr/>
        <p:txBody>
          <a:bodyPr/>
          <a:lstStyle/>
          <a:p>
            <a:pPr>
              <a:defRPr/>
            </a:pPr>
            <a:fld id="{A7C66328-E3DD-4431-B751-BAAA870C3EF2}" type="slidenum">
              <a:rPr lang="en-GB" smtClean="0"/>
              <a:pPr>
                <a:defRPr/>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func</a:t>
            </a:r>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3FAFFA-40ED-424C-953A-EF4D403FE75B}" type="slidenum">
              <a:rPr lang="en-GB" smtClean="0"/>
              <a:pPr fontAlgn="base">
                <a:spcBef>
                  <a:spcPct val="0"/>
                </a:spcBef>
                <a:spcAft>
                  <a:spcPct val="0"/>
                </a:spcAft>
                <a:defRPr/>
              </a:pPr>
              <a:t>20</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DCDC17-62F6-41CF-A91F-2D0D585EEE1C}" type="slidenum">
              <a:rPr lang="en-GB" smtClean="0"/>
              <a:pPr fontAlgn="base">
                <a:spcBef>
                  <a:spcPct val="0"/>
                </a:spcBef>
                <a:spcAft>
                  <a:spcPct val="0"/>
                </a:spcAft>
                <a:defRPr/>
              </a:pPr>
              <a:t>30</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085E25E-DED8-4084-BE7C-B268AB9C904E}" type="datetimeFigureOut">
              <a:rPr lang="en-GB"/>
              <a:pPr>
                <a:defRPr/>
              </a:pPr>
              <a:t>20/09/2017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02EA05F-58EC-4783-B67D-D9043D12EA10}"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417BBC9-7D6D-4E68-A705-172A7C8DFADA}" type="datetimeFigureOut">
              <a:rPr lang="en-GB"/>
              <a:pPr>
                <a:defRPr/>
              </a:pPr>
              <a:t>20/09/2017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460EE63-17DC-4560-ADB7-A007A0B6B2A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D3D31ED-E286-4F35-B622-33DA73E19684}" type="datetimeFigureOut">
              <a:rPr lang="en-GB"/>
              <a:pPr>
                <a:defRPr/>
              </a:pPr>
              <a:t>20/09/2017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3F1522B-A67B-4254-BFE8-3C16300D3C1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8538AA4F-5CAE-4ED1-9125-2908833ABA59}" type="datetimeFigureOut">
              <a:rPr lang="en-GB"/>
              <a:pPr>
                <a:defRPr/>
              </a:pPr>
              <a:t>20/09/2017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8A14201-9DB6-4F0B-B145-44F9789B79E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D64D81B-B9FD-467A-AAB3-71C635FA7FA6}" type="datetimeFigureOut">
              <a:rPr lang="en-GB"/>
              <a:pPr>
                <a:defRPr/>
              </a:pPr>
              <a:t>20/09/2017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B5AA20-C105-4C52-BEF8-2719CB4F8D4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1C89087A-6D76-481D-BE41-205DFA46B419}" type="datetimeFigureOut">
              <a:rPr lang="en-GB"/>
              <a:pPr>
                <a:defRPr/>
              </a:pPr>
              <a:t>20/09/2017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D729889-2876-46FB-B019-D251B80A4FC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677C9C0-738E-4801-8D71-F726D9D3919D}" type="datetimeFigureOut">
              <a:rPr lang="en-GB"/>
              <a:pPr>
                <a:defRPr/>
              </a:pPr>
              <a:t>20/09/2017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75650E1F-6547-42B9-B976-EAE8C3F2C7FA}"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44F7A35-F8CC-4579-B9A8-9E40C4E2BE10}" type="datetimeFigureOut">
              <a:rPr lang="en-GB"/>
              <a:pPr>
                <a:defRPr/>
              </a:pPr>
              <a:t>20/09/2017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6872B100-88C9-438C-80A6-B064E2A8F1C1}"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1AF3BF-5494-439A-AE56-384DE73C2699}" type="datetimeFigureOut">
              <a:rPr lang="en-GB"/>
              <a:pPr>
                <a:defRPr/>
              </a:pPr>
              <a:t>20/09/2017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BCCB4A94-A318-44C4-B207-A649AD9CD19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7A70ACF-B91C-4070-B00C-13107099F4C3}" type="datetimeFigureOut">
              <a:rPr lang="en-GB"/>
              <a:pPr>
                <a:defRPr/>
              </a:pPr>
              <a:t>20/09/2017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22A6C2F-ADDB-482E-BA64-075C10A4F721}"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F922B6-730A-4EFB-8FE1-2591D0684387}" type="datetimeFigureOut">
              <a:rPr lang="en-GB"/>
              <a:pPr>
                <a:defRPr/>
              </a:pPr>
              <a:t>20/09/2017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383D815-1031-4B29-AD05-C7471E2CCBD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7678926-BA78-4226-A267-320EEB2DB99B}" type="datetimeFigureOut">
              <a:rPr lang="en-GB"/>
              <a:pPr>
                <a:defRPr/>
              </a:pPr>
              <a:t>20/09/2017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FC74B3-CE1C-4B49-9D04-D178D356AF0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dirty="0" smtClean="0"/>
              <a:t>Project Management:</a:t>
            </a:r>
            <a:br>
              <a:rPr lang="en-GB" dirty="0" smtClean="0"/>
            </a:br>
            <a:r>
              <a:rPr lang="en-GB" dirty="0" smtClean="0"/>
              <a:t>Project Planning</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GB" dirty="0" smtClean="0"/>
              <a:t>Dr. </a:t>
            </a:r>
            <a:r>
              <a:rPr lang="en-GB" dirty="0" err="1" smtClean="0"/>
              <a:t>Adebiyi</a:t>
            </a:r>
            <a:r>
              <a:rPr lang="en-GB" dirty="0" smtClean="0"/>
              <a:t> A.A. </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b="1" dirty="0" smtClean="0"/>
              <a:t>Defining the problem cont.</a:t>
            </a:r>
          </a:p>
        </p:txBody>
      </p:sp>
      <p:sp>
        <p:nvSpPr>
          <p:cNvPr id="3" name="Content Placeholder 2"/>
          <p:cNvSpPr>
            <a:spLocks noGrp="1"/>
          </p:cNvSpPr>
          <p:nvPr>
            <p:ph idx="1"/>
          </p:nvPr>
        </p:nvSpPr>
        <p:spPr>
          <a:xfrm>
            <a:off x="457200" y="1600200"/>
            <a:ext cx="8229600" cy="4997450"/>
          </a:xfrm>
        </p:spPr>
        <p:txBody>
          <a:bodyPr rtlCol="0">
            <a:normAutofit fontScale="92500" lnSpcReduction="20000"/>
          </a:bodyPr>
          <a:lstStyle/>
          <a:p>
            <a:pPr algn="just" eaLnBrk="1" hangingPunct="1">
              <a:defRPr/>
            </a:pPr>
            <a:r>
              <a:rPr lang="en-GB" dirty="0" smtClean="0"/>
              <a:t>The first task within this activity is to review the business needs that originally initiated the project.</a:t>
            </a:r>
          </a:p>
          <a:p>
            <a:pPr algn="just" eaLnBrk="1" hangingPunct="1">
              <a:defRPr/>
            </a:pPr>
            <a:r>
              <a:rPr lang="en-GB" dirty="0" smtClean="0"/>
              <a:t>As the needs are identified, the team also develops a detailed list of the expected benefits. We define those as the </a:t>
            </a:r>
            <a:r>
              <a:rPr lang="en-GB" b="1" dirty="0" smtClean="0"/>
              <a:t>business benefits. </a:t>
            </a:r>
          </a:p>
          <a:p>
            <a:pPr algn="just" eaLnBrk="1" hangingPunct="1">
              <a:defRPr/>
            </a:pPr>
            <a:r>
              <a:rPr lang="en-GB" dirty="0" smtClean="0"/>
              <a:t>The list of business benefits contains the results that the organization anticipates it will accrue from a new system. Business benefits are normally described in terms of the influences that can change the financial statements, either by decreasing costs or increasing revenues.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b="1" dirty="0" smtClean="0"/>
              <a:t>Defining the problem cont.</a:t>
            </a:r>
          </a:p>
        </p:txBody>
      </p:sp>
      <p:sp>
        <p:nvSpPr>
          <p:cNvPr id="12291" name="Content Placeholder 2"/>
          <p:cNvSpPr>
            <a:spLocks noGrp="1"/>
          </p:cNvSpPr>
          <p:nvPr>
            <p:ph idx="1"/>
          </p:nvPr>
        </p:nvSpPr>
        <p:spPr>
          <a:xfrm>
            <a:off x="457200" y="1412875"/>
            <a:ext cx="8229600" cy="5184775"/>
          </a:xfrm>
        </p:spPr>
        <p:txBody>
          <a:bodyPr/>
          <a:lstStyle/>
          <a:p>
            <a:pPr algn="just" eaLnBrk="1" hangingPunct="1"/>
            <a:r>
              <a:rPr lang="en-GB" smtClean="0"/>
              <a:t>The second task in this activity is to identify, at a high level, the expected capabilities of the new system. The objective is to define the </a:t>
            </a:r>
            <a:r>
              <a:rPr lang="en-GB" b="1" smtClean="0"/>
              <a:t>scope</a:t>
            </a:r>
            <a:r>
              <a:rPr lang="en-GB" smtClean="0"/>
              <a:t> of the problem in terms of the requirements of the information system that can solve the problem.</a:t>
            </a:r>
          </a:p>
          <a:p>
            <a:pPr algn="just" eaLnBrk="1" hangingPunct="1"/>
            <a:r>
              <a:rPr lang="en-GB" smtClean="0"/>
              <a:t>Members of the development team combine these three components—the problem description, the business benefits, and the system capabilities—to get a </a:t>
            </a:r>
            <a:r>
              <a:rPr lang="en-GB" b="1" smtClean="0"/>
              <a:t>system scope document.</a:t>
            </a:r>
            <a:endParaRPr lang="en-GB"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b="1" dirty="0" smtClean="0"/>
              <a:t>Defining the problem cont.</a:t>
            </a:r>
          </a:p>
        </p:txBody>
      </p:sp>
      <p:sp>
        <p:nvSpPr>
          <p:cNvPr id="13315" name="Content Placeholder 2"/>
          <p:cNvSpPr>
            <a:spLocks noGrp="1"/>
          </p:cNvSpPr>
          <p:nvPr>
            <p:ph idx="1"/>
          </p:nvPr>
        </p:nvSpPr>
        <p:spPr>
          <a:xfrm>
            <a:off x="457200" y="1600200"/>
            <a:ext cx="8229600" cy="5068888"/>
          </a:xfrm>
        </p:spPr>
        <p:txBody>
          <a:bodyPr/>
          <a:lstStyle/>
          <a:p>
            <a:pPr algn="just" eaLnBrk="1" hangingPunct="1"/>
            <a:r>
              <a:rPr lang="en-GB" b="1" smtClean="0"/>
              <a:t>System scope document - </a:t>
            </a:r>
            <a:r>
              <a:rPr lang="en-GB" smtClean="0"/>
              <a:t>a document containing problem description, business benefits, and system capabilities to help define the scope of a new system.</a:t>
            </a:r>
          </a:p>
          <a:p>
            <a:pPr algn="just" eaLnBrk="1" hangingPunct="1"/>
            <a:r>
              <a:rPr lang="en-GB" smtClean="0"/>
              <a:t>The business benefits focus on the financial benefit to the company. The system capabilities focus on the system itself. The benefits are achieved through the capabilities provided by the system.</a:t>
            </a:r>
            <a:endParaRPr lang="en-GB" i="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561975"/>
          </a:xfrm>
        </p:spPr>
        <p:txBody>
          <a:bodyPr/>
          <a:lstStyle/>
          <a:p>
            <a:pPr eaLnBrk="1" hangingPunct="1"/>
            <a:r>
              <a:rPr lang="en-GB" b="1" dirty="0" smtClean="0"/>
              <a:t>Defining the problem cont.</a:t>
            </a:r>
          </a:p>
        </p:txBody>
      </p:sp>
      <p:sp>
        <p:nvSpPr>
          <p:cNvPr id="3" name="Content Placeholder 2"/>
          <p:cNvSpPr>
            <a:spLocks noGrp="1"/>
          </p:cNvSpPr>
          <p:nvPr>
            <p:ph idx="1"/>
          </p:nvPr>
        </p:nvSpPr>
        <p:spPr>
          <a:xfrm>
            <a:off x="457200" y="1268413"/>
            <a:ext cx="8362950" cy="5473700"/>
          </a:xfrm>
        </p:spPr>
        <p:txBody>
          <a:bodyPr rtlCol="0">
            <a:normAutofit fontScale="92500" lnSpcReduction="10000"/>
          </a:bodyPr>
          <a:lstStyle/>
          <a:p>
            <a:pPr algn="just" eaLnBrk="1" hangingPunct="1">
              <a:defRPr/>
            </a:pPr>
            <a:r>
              <a:rPr lang="en-GB" dirty="0" smtClean="0"/>
              <a:t>Figure 3 is example of system scope document.</a:t>
            </a:r>
          </a:p>
          <a:p>
            <a:pPr algn="just" eaLnBrk="1" hangingPunct="1">
              <a:defRPr/>
            </a:pPr>
            <a:r>
              <a:rPr lang="en-GB" dirty="0" smtClean="0"/>
              <a:t>New solutions, particularly those based on new technology, may not be well accepted or well understood. In that situation, the project team can build a </a:t>
            </a:r>
            <a:r>
              <a:rPr lang="en-GB" b="1" dirty="0" smtClean="0"/>
              <a:t>proof of concept prototype </a:t>
            </a:r>
            <a:r>
              <a:rPr lang="en-GB" dirty="0" smtClean="0"/>
              <a:t>to illustrate that a solution is possible and feasible.</a:t>
            </a:r>
          </a:p>
          <a:p>
            <a:pPr algn="just" eaLnBrk="1" hangingPunct="1">
              <a:defRPr/>
            </a:pPr>
            <a:r>
              <a:rPr lang="en-GB" b="1" dirty="0" smtClean="0"/>
              <a:t>Proof of concept prototype - </a:t>
            </a:r>
            <a:r>
              <a:rPr lang="en-GB" dirty="0" smtClean="0"/>
              <a:t>a very preliminary prototype built to illustrate that a solution to a business need is feasible. </a:t>
            </a:r>
          </a:p>
          <a:p>
            <a:pPr algn="just" eaLnBrk="1" hangingPunct="1">
              <a:defRPr/>
            </a:pPr>
            <a:r>
              <a:rPr lang="en-GB" dirty="0" smtClean="0"/>
              <a:t>Figure 4 is an example of a simplified data flow diagram (DFD) called the context diagram for the RMO customer support system.</a:t>
            </a:r>
            <a:endParaRPr lang="en-GB"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6165850"/>
            <a:ext cx="8229600" cy="692150"/>
          </a:xfrm>
        </p:spPr>
        <p:txBody>
          <a:bodyPr/>
          <a:lstStyle/>
          <a:p>
            <a:pPr eaLnBrk="1" hangingPunct="1"/>
            <a:r>
              <a:rPr lang="en-GB" sz="2400" dirty="0" smtClean="0"/>
              <a:t>Figure 3: System scope document for the RMO customer support system</a:t>
            </a:r>
          </a:p>
        </p:txBody>
      </p:sp>
      <p:pic>
        <p:nvPicPr>
          <p:cNvPr id="15363" name="Picture 2"/>
          <p:cNvPicPr>
            <a:picLocks noGrp="1" noChangeAspect="1" noChangeArrowheads="1"/>
          </p:cNvPicPr>
          <p:nvPr>
            <p:ph idx="1"/>
          </p:nvPr>
        </p:nvPicPr>
        <p:blipFill>
          <a:blip r:embed="rId2"/>
          <a:srcRect l="21376" t="11769" r="22270" b="7091"/>
          <a:stretch>
            <a:fillRect/>
          </a:stretch>
        </p:blipFill>
        <p:spPr>
          <a:xfrm>
            <a:off x="250825" y="0"/>
            <a:ext cx="8569325" cy="616585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87450" y="6281738"/>
            <a:ext cx="6985000" cy="387350"/>
          </a:xfrm>
        </p:spPr>
        <p:txBody>
          <a:bodyPr/>
          <a:lstStyle/>
          <a:p>
            <a:pPr eaLnBrk="1" hangingPunct="1"/>
            <a:r>
              <a:rPr lang="en-GB" sz="2000" smtClean="0"/>
              <a:t>Figure 4: Context diagram for the customer support system</a:t>
            </a:r>
          </a:p>
        </p:txBody>
      </p:sp>
      <p:pic>
        <p:nvPicPr>
          <p:cNvPr id="16387" name="Picture 2"/>
          <p:cNvPicPr>
            <a:picLocks noGrp="1" noChangeAspect="1" noChangeArrowheads="1"/>
          </p:cNvPicPr>
          <p:nvPr>
            <p:ph idx="1"/>
          </p:nvPr>
        </p:nvPicPr>
        <p:blipFill>
          <a:blip r:embed="rId2"/>
          <a:srcRect l="24060" t="22906" r="19588" b="16637"/>
          <a:stretch>
            <a:fillRect/>
          </a:stretch>
        </p:blipFill>
        <p:spPr>
          <a:xfrm>
            <a:off x="468313" y="188913"/>
            <a:ext cx="8280400" cy="604837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rtlCol="0">
            <a:normAutofit fontScale="90000"/>
          </a:bodyPr>
          <a:lstStyle/>
          <a:p>
            <a:pPr eaLnBrk="1" fontAlgn="auto" hangingPunct="1">
              <a:spcAft>
                <a:spcPts val="0"/>
              </a:spcAft>
              <a:defRPr/>
            </a:pPr>
            <a:r>
              <a:rPr lang="en-GB" b="1" dirty="0" smtClean="0"/>
              <a:t>Defining the problem cont.</a:t>
            </a:r>
            <a:endParaRPr lang="en-GB" b="1" dirty="0"/>
          </a:p>
        </p:txBody>
      </p:sp>
      <p:sp>
        <p:nvSpPr>
          <p:cNvPr id="3" name="Content Placeholder 2"/>
          <p:cNvSpPr>
            <a:spLocks noGrp="1"/>
          </p:cNvSpPr>
          <p:nvPr>
            <p:ph idx="1"/>
          </p:nvPr>
        </p:nvSpPr>
        <p:spPr>
          <a:xfrm>
            <a:off x="457200" y="1125538"/>
            <a:ext cx="8229600" cy="5732462"/>
          </a:xfrm>
        </p:spPr>
        <p:txBody>
          <a:bodyPr rtlCol="0">
            <a:normAutofit fontScale="85000" lnSpcReduction="20000"/>
          </a:bodyPr>
          <a:lstStyle/>
          <a:p>
            <a:pPr algn="just" eaLnBrk="1" hangingPunct="1">
              <a:defRPr/>
            </a:pPr>
            <a:r>
              <a:rPr lang="en-GB" dirty="0" smtClean="0"/>
              <a:t>During project planning, the diagram helps define the scope of the problem. This diagram becomes a starting point for the more detailed investigation done during analysis.</a:t>
            </a:r>
          </a:p>
          <a:p>
            <a:pPr algn="just" eaLnBrk="1" hangingPunct="1">
              <a:defRPr/>
            </a:pPr>
            <a:r>
              <a:rPr lang="en-GB" dirty="0" smtClean="0"/>
              <a:t>The size or scope of the system determines the amount of effort, which then determines the time and cost of the project. Several techniques can be used to measure the size or scope of a proposed system.</a:t>
            </a:r>
          </a:p>
          <a:p>
            <a:pPr algn="just" eaLnBrk="1" hangingPunct="1">
              <a:defRPr/>
            </a:pPr>
            <a:r>
              <a:rPr lang="en-GB" dirty="0" smtClean="0"/>
              <a:t>One technique, called the </a:t>
            </a:r>
            <a:r>
              <a:rPr lang="en-GB" dirty="0" err="1" smtClean="0"/>
              <a:t>COnstructive</a:t>
            </a:r>
            <a:r>
              <a:rPr lang="en-GB" dirty="0" smtClean="0"/>
              <a:t> </a:t>
            </a:r>
            <a:r>
              <a:rPr lang="en-GB" dirty="0" err="1" smtClean="0"/>
              <a:t>COst</a:t>
            </a:r>
            <a:r>
              <a:rPr lang="en-GB" dirty="0" smtClean="0"/>
              <a:t> </a:t>
            </a:r>
            <a:r>
              <a:rPr lang="en-GB" dirty="0" err="1" smtClean="0"/>
              <a:t>MOdel</a:t>
            </a:r>
            <a:r>
              <a:rPr lang="en-GB" dirty="0" smtClean="0"/>
              <a:t> (COCOMO), attempts to count function points as the number of inputs and outputs, the number of files maintained, the number of updates required, and so on.</a:t>
            </a:r>
          </a:p>
          <a:p>
            <a:pPr algn="just" eaLnBrk="1" hangingPunct="1">
              <a:defRPr/>
            </a:pPr>
            <a:r>
              <a:rPr lang="en-GB" dirty="0" smtClean="0"/>
              <a:t>The key question to be answered when completing the problem definition activity is: </a:t>
            </a:r>
            <a:r>
              <a:rPr lang="en-GB" b="1" i="1" dirty="0" smtClean="0"/>
              <a:t>Do we understand what we are supposed to be working on?</a:t>
            </a:r>
            <a:endParaRPr lang="en-GB"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93775"/>
          </a:xfrm>
        </p:spPr>
        <p:txBody>
          <a:bodyPr/>
          <a:lstStyle/>
          <a:p>
            <a:pPr eaLnBrk="1" hangingPunct="1"/>
            <a:r>
              <a:rPr lang="en-GB" b="1" dirty="0" smtClean="0"/>
              <a:t>Producing the project schedule</a:t>
            </a:r>
          </a:p>
        </p:txBody>
      </p:sp>
      <p:sp>
        <p:nvSpPr>
          <p:cNvPr id="18435" name="Content Placeholder 2"/>
          <p:cNvSpPr>
            <a:spLocks noGrp="1"/>
          </p:cNvSpPr>
          <p:nvPr>
            <p:ph idx="1"/>
          </p:nvPr>
        </p:nvSpPr>
        <p:spPr>
          <a:xfrm>
            <a:off x="457200" y="1268413"/>
            <a:ext cx="8291513" cy="5329237"/>
          </a:xfrm>
        </p:spPr>
        <p:txBody>
          <a:bodyPr/>
          <a:lstStyle/>
          <a:p>
            <a:pPr algn="just" eaLnBrk="1" hangingPunct="1"/>
            <a:r>
              <a:rPr lang="en-GB" smtClean="0"/>
              <a:t>Before discussing the details of a project schedule, let’s clarify two terms: </a:t>
            </a:r>
            <a:r>
              <a:rPr lang="en-GB" b="1" i="1" smtClean="0"/>
              <a:t>task </a:t>
            </a:r>
            <a:r>
              <a:rPr lang="en-GB" i="1" smtClean="0"/>
              <a:t>and </a:t>
            </a:r>
            <a:r>
              <a:rPr lang="en-GB" b="1" i="1" smtClean="0"/>
              <a:t>activity</a:t>
            </a:r>
            <a:r>
              <a:rPr lang="en-GB" i="1" smtClean="0"/>
              <a:t>. </a:t>
            </a:r>
          </a:p>
          <a:p>
            <a:pPr algn="just" eaLnBrk="1" hangingPunct="1"/>
            <a:r>
              <a:rPr lang="en-GB" smtClean="0"/>
              <a:t>Fundamentally, an </a:t>
            </a:r>
            <a:r>
              <a:rPr lang="en-GB" b="1" i="1" smtClean="0"/>
              <a:t>activity</a:t>
            </a:r>
            <a:r>
              <a:rPr lang="en-GB" i="1" smtClean="0"/>
              <a:t> is made up of a group of related tasks or other smaller activities. A </a:t>
            </a:r>
            <a:r>
              <a:rPr lang="en-GB" b="1" i="1" smtClean="0"/>
              <a:t>task</a:t>
            </a:r>
            <a:r>
              <a:rPr lang="en-GB" i="1" smtClean="0"/>
              <a:t>, then, is the smallest piece of work that is identified and scheduled.</a:t>
            </a:r>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rtlCol="0">
            <a:normAutofit fontScale="90000"/>
          </a:bodyPr>
          <a:lstStyle/>
          <a:p>
            <a:pPr eaLnBrk="1" fontAlgn="auto" hangingPunct="1">
              <a:spcAft>
                <a:spcPts val="0"/>
              </a:spcAft>
              <a:defRPr/>
            </a:pPr>
            <a:r>
              <a:rPr lang="en-GB" b="1" dirty="0" smtClean="0"/>
              <a:t>Producing the project schedule cont.</a:t>
            </a:r>
            <a:endParaRPr lang="en-GB" b="1" dirty="0"/>
          </a:p>
        </p:txBody>
      </p:sp>
      <p:sp>
        <p:nvSpPr>
          <p:cNvPr id="19459" name="Content Placeholder 2"/>
          <p:cNvSpPr>
            <a:spLocks noGrp="1"/>
          </p:cNvSpPr>
          <p:nvPr>
            <p:ph idx="1"/>
          </p:nvPr>
        </p:nvSpPr>
        <p:spPr>
          <a:xfrm>
            <a:off x="457200" y="1341438"/>
            <a:ext cx="8229600" cy="5327650"/>
          </a:xfrm>
        </p:spPr>
        <p:txBody>
          <a:bodyPr/>
          <a:lstStyle/>
          <a:p>
            <a:pPr algn="just" eaLnBrk="1" hangingPunct="1"/>
            <a:r>
              <a:rPr lang="en-GB" smtClean="0"/>
              <a:t>For example, suppose that you are scheduling the design phase for a waterfall-type project. Within the design phase, you identify activities such as </a:t>
            </a:r>
            <a:r>
              <a:rPr lang="en-GB" i="1" smtClean="0"/>
              <a:t>Design the user interface, Design and integrate the database, and Complete the application design.</a:t>
            </a:r>
          </a:p>
          <a:p>
            <a:pPr algn="just" eaLnBrk="1" hangingPunct="1"/>
            <a:r>
              <a:rPr lang="en-GB" smtClean="0"/>
              <a:t>Within the </a:t>
            </a:r>
            <a:r>
              <a:rPr lang="en-GB" i="1" smtClean="0"/>
              <a:t>Design the user interface activity, you might identify individual tasks such as Design the customer entry form and Design the order-entry form.</a:t>
            </a:r>
            <a:endParaRPr lang="en-GB"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15888"/>
            <a:ext cx="8229600" cy="635000"/>
          </a:xfrm>
        </p:spPr>
        <p:txBody>
          <a:bodyPr rtlCol="0">
            <a:normAutofit fontScale="90000"/>
          </a:bodyPr>
          <a:lstStyle/>
          <a:p>
            <a:pPr eaLnBrk="1" fontAlgn="auto" hangingPunct="1">
              <a:spcAft>
                <a:spcPts val="0"/>
              </a:spcAft>
              <a:defRPr/>
            </a:pPr>
            <a:r>
              <a:rPr lang="en-GB" b="1" dirty="0" smtClean="0"/>
              <a:t>Producing the project schedule cont.</a:t>
            </a:r>
            <a:endParaRPr lang="en-GB" b="1" dirty="0"/>
          </a:p>
        </p:txBody>
      </p:sp>
      <p:sp>
        <p:nvSpPr>
          <p:cNvPr id="20483" name="Content Placeholder 2"/>
          <p:cNvSpPr>
            <a:spLocks noGrp="1"/>
          </p:cNvSpPr>
          <p:nvPr>
            <p:ph idx="1"/>
          </p:nvPr>
        </p:nvSpPr>
        <p:spPr>
          <a:xfrm>
            <a:off x="457200" y="836613"/>
            <a:ext cx="8229600" cy="5832475"/>
          </a:xfrm>
        </p:spPr>
        <p:txBody>
          <a:bodyPr/>
          <a:lstStyle/>
          <a:p>
            <a:pPr algn="just" eaLnBrk="1" hangingPunct="1"/>
            <a:r>
              <a:rPr lang="en-GB" smtClean="0"/>
              <a:t>During project planning, it may not be possible to schedule every task in the entire project because it is too early to know all of the tasks that will be necessary. </a:t>
            </a:r>
          </a:p>
          <a:p>
            <a:pPr algn="just" eaLnBrk="1" hangingPunct="1"/>
            <a:r>
              <a:rPr lang="en-GB" smtClean="0"/>
              <a:t>However, one of the requirements of project planning is to provide estimates of the time to complete the project and the total cost of the project.</a:t>
            </a:r>
          </a:p>
          <a:p>
            <a:pPr algn="just" eaLnBrk="1" hangingPunct="1"/>
            <a:r>
              <a:rPr lang="en-GB" smtClean="0"/>
              <a:t>The activity of developing the project schedule is one of the most difficult endeavours of project planning, yet it is one of the most important. </a:t>
            </a:r>
            <a:endParaRPr lang="en-GB"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smtClean="0"/>
              <a:t>Project Initiation and Planning</a:t>
            </a:r>
          </a:p>
        </p:txBody>
      </p:sp>
      <p:sp>
        <p:nvSpPr>
          <p:cNvPr id="3" name="Content Placeholder 2"/>
          <p:cNvSpPr>
            <a:spLocks noGrp="1"/>
          </p:cNvSpPr>
          <p:nvPr>
            <p:ph idx="1"/>
          </p:nvPr>
        </p:nvSpPr>
        <p:spPr>
          <a:xfrm>
            <a:off x="457200" y="1600200"/>
            <a:ext cx="8229600" cy="5068888"/>
          </a:xfrm>
        </p:spPr>
        <p:txBody>
          <a:bodyPr rtlCol="0">
            <a:normAutofit fontScale="92500" lnSpcReduction="10000"/>
          </a:bodyPr>
          <a:lstStyle/>
          <a:p>
            <a:pPr algn="just" eaLnBrk="1" hangingPunct="1">
              <a:defRPr/>
            </a:pPr>
            <a:r>
              <a:rPr lang="en-GB" dirty="0" smtClean="0"/>
              <a:t>Information system development projects are initiated for various reasons. Three general driving forces are as follows: (1) to respond to an opportunity, (2) to resolve a problem, and (3) to conform to a directive.</a:t>
            </a:r>
          </a:p>
          <a:p>
            <a:pPr algn="just" eaLnBrk="1" hangingPunct="1">
              <a:defRPr/>
            </a:pPr>
            <a:r>
              <a:rPr lang="en-GB" dirty="0" smtClean="0"/>
              <a:t>planning is an optimal way to identify new projects.</a:t>
            </a:r>
          </a:p>
          <a:p>
            <a:pPr algn="just" eaLnBrk="1" hangingPunct="1">
              <a:defRPr/>
            </a:pPr>
            <a:r>
              <a:rPr lang="en-GB" dirty="0" smtClean="0"/>
              <a:t>As the strategic plans are developed, projects are identified, prioritized, and scheduled.</a:t>
            </a:r>
          </a:p>
          <a:p>
            <a:pPr algn="just" eaLnBrk="1" hangingPunct="1">
              <a:defRPr/>
            </a:pPr>
            <a:r>
              <a:rPr lang="en-GB" dirty="0" smtClean="0"/>
              <a:t>Projects initiated through strategic planning are sometimes described as </a:t>
            </a:r>
            <a:r>
              <a:rPr lang="en-GB" b="1" i="1" dirty="0" smtClean="0"/>
              <a:t>top-down projects.</a:t>
            </a:r>
            <a:endParaRPr lang="en-GB"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50825" y="260350"/>
            <a:ext cx="8642350" cy="635000"/>
          </a:xfrm>
        </p:spPr>
        <p:txBody>
          <a:bodyPr/>
          <a:lstStyle/>
          <a:p>
            <a:pPr eaLnBrk="1" hangingPunct="1"/>
            <a:r>
              <a:rPr lang="en-GB" sz="3600" b="1" dirty="0" smtClean="0"/>
              <a:t>Producing the project schedule cont.</a:t>
            </a:r>
          </a:p>
        </p:txBody>
      </p:sp>
      <p:sp>
        <p:nvSpPr>
          <p:cNvPr id="21507" name="Content Placeholder 2"/>
          <p:cNvSpPr>
            <a:spLocks noGrp="1"/>
          </p:cNvSpPr>
          <p:nvPr>
            <p:ph idx="1"/>
          </p:nvPr>
        </p:nvSpPr>
        <p:spPr>
          <a:xfrm>
            <a:off x="457200" y="1052513"/>
            <a:ext cx="8229600" cy="5545137"/>
          </a:xfrm>
        </p:spPr>
        <p:txBody>
          <a:bodyPr/>
          <a:lstStyle/>
          <a:p>
            <a:pPr algn="just" eaLnBrk="1" hangingPunct="1"/>
            <a:r>
              <a:rPr lang="en-GB" smtClean="0"/>
              <a:t>The development of a project schedule is divided into three main steps:</a:t>
            </a:r>
          </a:p>
          <a:p>
            <a:pPr algn="just" eaLnBrk="1" hangingPunct="1">
              <a:buFont typeface="Wingdings" pitchFamily="2" charset="2"/>
              <a:buChar char="ü"/>
            </a:pPr>
            <a:r>
              <a:rPr lang="en-GB" smtClean="0"/>
              <a:t>Develop a work breakdown structure.</a:t>
            </a:r>
          </a:p>
          <a:p>
            <a:pPr algn="just" eaLnBrk="1" hangingPunct="1">
              <a:buFont typeface="Wingdings" pitchFamily="2" charset="2"/>
              <a:buChar char="ü"/>
            </a:pPr>
            <a:r>
              <a:rPr lang="en-GB" smtClean="0"/>
              <a:t>Build a schedule using a Gantt chart.</a:t>
            </a:r>
          </a:p>
          <a:p>
            <a:pPr algn="just" eaLnBrk="1" hangingPunct="1">
              <a:buFont typeface="Wingdings" pitchFamily="2" charset="2"/>
              <a:buChar char="ü"/>
            </a:pPr>
            <a:r>
              <a:rPr lang="en-GB" smtClean="0"/>
              <a:t>Develop resource requirements and the staffing plan.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sz="4000" b="1" smtClean="0"/>
              <a:t>Developing a work breakdown structure</a:t>
            </a:r>
            <a:endParaRPr lang="en-GB" sz="4000" smtClean="0"/>
          </a:p>
        </p:txBody>
      </p:sp>
      <p:sp>
        <p:nvSpPr>
          <p:cNvPr id="22531" name="Content Placeholder 2"/>
          <p:cNvSpPr>
            <a:spLocks noGrp="1"/>
          </p:cNvSpPr>
          <p:nvPr>
            <p:ph idx="1"/>
          </p:nvPr>
        </p:nvSpPr>
        <p:spPr/>
        <p:txBody>
          <a:bodyPr/>
          <a:lstStyle/>
          <a:p>
            <a:pPr algn="just" eaLnBrk="1" hangingPunct="1"/>
            <a:r>
              <a:rPr lang="en-GB" smtClean="0"/>
              <a:t>The first step in building a project schedule is to identify all of the activities and tasks that need to be scheduled. </a:t>
            </a:r>
          </a:p>
          <a:p>
            <a:pPr algn="just" eaLnBrk="1" hangingPunct="1"/>
            <a:r>
              <a:rPr lang="en-GB" smtClean="0"/>
              <a:t>A </a:t>
            </a:r>
            <a:r>
              <a:rPr lang="en-GB" b="1" smtClean="0"/>
              <a:t>work breakdown structure (WBS) </a:t>
            </a:r>
            <a:r>
              <a:rPr lang="en-GB" smtClean="0"/>
              <a:t>is simply a list of all the required individual activities and tasks for the project. </a:t>
            </a:r>
          </a:p>
          <a:p>
            <a:pPr algn="just" eaLnBrk="1" hangingPunct="1"/>
            <a:r>
              <a:rPr lang="en-GB" smtClean="0"/>
              <a:t>Figure 4 is one example of a work breakdown structure that shows the activities and tasks for the overall project planning phase of the RMO project.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9388" y="6092825"/>
            <a:ext cx="8785225" cy="561975"/>
          </a:xfrm>
        </p:spPr>
        <p:txBody>
          <a:bodyPr/>
          <a:lstStyle/>
          <a:p>
            <a:pPr eaLnBrk="1" hangingPunct="1"/>
            <a:r>
              <a:rPr lang="en-GB" sz="2000" smtClean="0"/>
              <a:t>Figure 4:Work breakdown structure for planning activities of the RMO project</a:t>
            </a:r>
          </a:p>
        </p:txBody>
      </p:sp>
      <p:pic>
        <p:nvPicPr>
          <p:cNvPr id="23555" name="Picture 4"/>
          <p:cNvPicPr>
            <a:picLocks noGrp="1" noChangeAspect="1" noChangeArrowheads="1"/>
          </p:cNvPicPr>
          <p:nvPr>
            <p:ph idx="1"/>
          </p:nvPr>
        </p:nvPicPr>
        <p:blipFill>
          <a:blip r:embed="rId2"/>
          <a:srcRect l="40672" t="18329" r="42725" b="9813"/>
          <a:stretch>
            <a:fillRect/>
          </a:stretch>
        </p:blipFill>
        <p:spPr>
          <a:xfrm>
            <a:off x="1142976" y="214290"/>
            <a:ext cx="4948255" cy="5792787"/>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922337"/>
          </a:xfrm>
        </p:spPr>
        <p:txBody>
          <a:bodyPr/>
          <a:lstStyle/>
          <a:p>
            <a:pPr eaLnBrk="1" hangingPunct="1"/>
            <a:r>
              <a:rPr lang="en-GB" sz="4000" b="1" dirty="0" smtClean="0"/>
              <a:t>Developing a work breakdown structure cont.</a:t>
            </a:r>
            <a:endParaRPr lang="en-GB" sz="4000" dirty="0" smtClean="0"/>
          </a:p>
        </p:txBody>
      </p:sp>
      <p:sp>
        <p:nvSpPr>
          <p:cNvPr id="24579" name="Content Placeholder 2"/>
          <p:cNvSpPr>
            <a:spLocks noGrp="1"/>
          </p:cNvSpPr>
          <p:nvPr>
            <p:ph idx="1"/>
          </p:nvPr>
        </p:nvSpPr>
        <p:spPr>
          <a:xfrm>
            <a:off x="395288" y="1412875"/>
            <a:ext cx="8229600" cy="5257800"/>
          </a:xfrm>
        </p:spPr>
        <p:txBody>
          <a:bodyPr/>
          <a:lstStyle/>
          <a:p>
            <a:pPr algn="just" eaLnBrk="1" hangingPunct="1"/>
            <a:r>
              <a:rPr lang="en-GB" sz="2800" smtClean="0"/>
              <a:t>There are two general approaches for building a WBS: (1) by deliverable and (2) by a sequential timeline.  The first approach identifies every deliverable, both intermediate and final, that must be developed. Then the WBS identifies every task that is necessary to create that deliverable. </a:t>
            </a:r>
          </a:p>
          <a:p>
            <a:pPr algn="just" eaLnBrk="1" hangingPunct="1"/>
            <a:r>
              <a:rPr lang="en-GB" sz="2800" smtClean="0"/>
              <a:t>For example, if the project is to build a house, one of the intermediate deliverables would be to install the electrical wiring. The tasks for that deliverable relate to hiring an electrical contractor, drilling holes, running wires, connecting junction boxes, connecting fixtures, and so forth.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1008063"/>
          </a:xfrm>
        </p:spPr>
        <p:txBody>
          <a:bodyPr rtlCol="0">
            <a:normAutofit fontScale="90000"/>
          </a:bodyPr>
          <a:lstStyle/>
          <a:p>
            <a:pPr eaLnBrk="1" fontAlgn="auto" hangingPunct="1">
              <a:spcAft>
                <a:spcPts val="0"/>
              </a:spcAft>
              <a:defRPr/>
            </a:pPr>
            <a:r>
              <a:rPr lang="en-GB" b="1" dirty="0" smtClean="0"/>
              <a:t>Developing a work breakdown structure cont.</a:t>
            </a:r>
            <a:endParaRPr lang="en-GB" dirty="0"/>
          </a:p>
        </p:txBody>
      </p:sp>
      <p:sp>
        <p:nvSpPr>
          <p:cNvPr id="3" name="Content Placeholder 2"/>
          <p:cNvSpPr>
            <a:spLocks noGrp="1"/>
          </p:cNvSpPr>
          <p:nvPr>
            <p:ph idx="1"/>
          </p:nvPr>
        </p:nvSpPr>
        <p:spPr>
          <a:xfrm>
            <a:off x="323850" y="1600200"/>
            <a:ext cx="8424863" cy="4924425"/>
          </a:xfrm>
        </p:spPr>
        <p:txBody>
          <a:bodyPr rtlCol="0">
            <a:normAutofit/>
          </a:bodyPr>
          <a:lstStyle/>
          <a:p>
            <a:pPr algn="just" eaLnBrk="1" hangingPunct="1">
              <a:defRPr/>
            </a:pPr>
            <a:r>
              <a:rPr lang="en-GB" dirty="0" smtClean="0"/>
              <a:t>The second approach—the sequential timeline approach—works through the normal sequence of activities that are required for the final deliverable. For our example of building a house, the sequential timeline approach relates to tasks such as surveying the property, digging the foundation, pouring the foundation, framing the walls, and so forth.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Developing a work breakdown structure cont.</a:t>
            </a:r>
            <a:endParaRPr lang="en-US" dirty="0"/>
          </a:p>
        </p:txBody>
      </p:sp>
      <p:sp>
        <p:nvSpPr>
          <p:cNvPr id="3" name="Content Placeholder 2"/>
          <p:cNvSpPr>
            <a:spLocks noGrp="1"/>
          </p:cNvSpPr>
          <p:nvPr>
            <p:ph idx="1"/>
          </p:nvPr>
        </p:nvSpPr>
        <p:spPr>
          <a:xfrm>
            <a:off x="457200" y="1600200"/>
            <a:ext cx="8229600" cy="5257800"/>
          </a:xfrm>
        </p:spPr>
        <p:txBody>
          <a:bodyPr/>
          <a:lstStyle/>
          <a:p>
            <a:pPr algn="just" eaLnBrk="1" hangingPunct="1">
              <a:defRPr/>
            </a:pPr>
            <a:r>
              <a:rPr lang="en-GB" dirty="0" smtClean="0"/>
              <a:t>The four most effective techniques for identifying the tasks of the WBS are:</a:t>
            </a:r>
          </a:p>
          <a:p>
            <a:pPr algn="just" eaLnBrk="1" hangingPunct="1">
              <a:buFont typeface="Wingdings" pitchFamily="2" charset="2"/>
              <a:buChar char="ü"/>
              <a:defRPr/>
            </a:pPr>
            <a:r>
              <a:rPr lang="en-GB" b="1" dirty="0" smtClean="0"/>
              <a:t>Top-down: </a:t>
            </a:r>
            <a:r>
              <a:rPr lang="en-GB" dirty="0" smtClean="0"/>
              <a:t>Identifying major activities first and then listing internal tasks</a:t>
            </a:r>
          </a:p>
          <a:p>
            <a:pPr algn="just" eaLnBrk="1" hangingPunct="1">
              <a:buFont typeface="Wingdings" pitchFamily="2" charset="2"/>
              <a:buChar char="ü"/>
              <a:defRPr/>
            </a:pPr>
            <a:r>
              <a:rPr lang="en-GB" b="1" dirty="0" smtClean="0"/>
              <a:t>Bottom-up:</a:t>
            </a:r>
            <a:r>
              <a:rPr lang="en-GB" dirty="0" smtClean="0"/>
              <a:t> Listing all the tasks you can think of and organizing them later</a:t>
            </a:r>
          </a:p>
          <a:p>
            <a:pPr algn="just" eaLnBrk="1" hangingPunct="1">
              <a:buFont typeface="Wingdings" pitchFamily="2" charset="2"/>
              <a:buChar char="ü"/>
              <a:defRPr/>
            </a:pPr>
            <a:r>
              <a:rPr lang="en-GB" b="1" dirty="0" smtClean="0"/>
              <a:t>Template: </a:t>
            </a:r>
            <a:r>
              <a:rPr lang="en-GB" dirty="0" smtClean="0"/>
              <a:t>Using a standard template of tasks for projects that are fairly standard</a:t>
            </a:r>
          </a:p>
          <a:p>
            <a:pPr algn="just" eaLnBrk="1" hangingPunct="1">
              <a:buFont typeface="Wingdings" pitchFamily="2" charset="2"/>
              <a:buChar char="ü"/>
              <a:defRPr/>
            </a:pPr>
            <a:r>
              <a:rPr lang="en-GB" b="1" dirty="0" smtClean="0"/>
              <a:t>Analogy: </a:t>
            </a:r>
            <a:r>
              <a:rPr lang="en-GB" dirty="0" smtClean="0"/>
              <a:t>Finding a similar, or analogous, project that is finished and copying its tasks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77875"/>
          </a:xfrm>
        </p:spPr>
        <p:txBody>
          <a:bodyPr/>
          <a:lstStyle/>
          <a:p>
            <a:pPr eaLnBrk="1" hangingPunct="1"/>
            <a:r>
              <a:rPr lang="en-GB" sz="4000" b="1" smtClean="0"/>
              <a:t>Developing a work breakdown structure cont’d</a:t>
            </a:r>
            <a:endParaRPr lang="en-GB" sz="4000" smtClean="0"/>
          </a:p>
        </p:txBody>
      </p:sp>
      <p:sp>
        <p:nvSpPr>
          <p:cNvPr id="26627" name="Content Placeholder 2"/>
          <p:cNvSpPr>
            <a:spLocks noGrp="1"/>
          </p:cNvSpPr>
          <p:nvPr>
            <p:ph idx="1"/>
          </p:nvPr>
        </p:nvSpPr>
        <p:spPr>
          <a:xfrm>
            <a:off x="468313" y="1341438"/>
            <a:ext cx="8229600" cy="4525962"/>
          </a:xfrm>
        </p:spPr>
        <p:txBody>
          <a:bodyPr/>
          <a:lstStyle/>
          <a:p>
            <a:pPr algn="just" eaLnBrk="1" hangingPunct="1"/>
            <a:r>
              <a:rPr lang="en-GB" sz="3100" smtClean="0"/>
              <a:t>Figure 5 is an example of a work breakdown structure in a more graphical, hierarchical format.</a:t>
            </a:r>
          </a:p>
          <a:p>
            <a:pPr algn="just" eaLnBrk="1" hangingPunct="1"/>
            <a:r>
              <a:rPr lang="en-GB" sz="3100" smtClean="0"/>
              <a:t>The left side of the figure shows several levels of the WBS. The top level is the overall iteration.</a:t>
            </a:r>
          </a:p>
          <a:p>
            <a:pPr algn="just" eaLnBrk="1" hangingPunct="1"/>
            <a:r>
              <a:rPr lang="en-GB" sz="3100" smtClean="0"/>
              <a:t>Because this WBS is based on the deliverables for the iteration, the second level lists the major deliverables. </a:t>
            </a:r>
          </a:p>
          <a:p>
            <a:pPr algn="just" eaLnBrk="1" hangingPunct="1"/>
            <a:r>
              <a:rPr lang="en-GB" sz="3100" smtClean="0"/>
              <a:t>The third level denotes major activities and the fourth level contains the individual tasks.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8313" y="6296050"/>
            <a:ext cx="8362950" cy="633412"/>
          </a:xfrm>
        </p:spPr>
        <p:txBody>
          <a:bodyPr/>
          <a:lstStyle/>
          <a:p>
            <a:pPr eaLnBrk="1" hangingPunct="1"/>
            <a:r>
              <a:rPr lang="en-GB" sz="2000" dirty="0" smtClean="0"/>
              <a:t>Figure 5: Work breakdown structure for the first iteration for an adaptive project for RMO</a:t>
            </a:r>
          </a:p>
        </p:txBody>
      </p:sp>
      <p:pic>
        <p:nvPicPr>
          <p:cNvPr id="27651" name="Picture 5"/>
          <p:cNvPicPr>
            <a:picLocks noGrp="1" noChangeAspect="1" noChangeArrowheads="1"/>
          </p:cNvPicPr>
          <p:nvPr>
            <p:ph idx="1"/>
          </p:nvPr>
        </p:nvPicPr>
        <p:blipFill>
          <a:blip r:embed="rId2"/>
          <a:srcRect l="8853" t="11769" r="7957" b="7091"/>
          <a:stretch>
            <a:fillRect/>
          </a:stretch>
        </p:blipFill>
        <p:spPr>
          <a:xfrm>
            <a:off x="323850" y="0"/>
            <a:ext cx="8640763" cy="6215082"/>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55650" y="274638"/>
            <a:ext cx="7632700" cy="850900"/>
          </a:xfrm>
        </p:spPr>
        <p:txBody>
          <a:bodyPr/>
          <a:lstStyle/>
          <a:p>
            <a:pPr eaLnBrk="1" hangingPunct="1"/>
            <a:r>
              <a:rPr lang="en-GB" b="1" smtClean="0"/>
              <a:t>Developing the schedule</a:t>
            </a:r>
            <a:endParaRPr lang="en-GB" smtClean="0"/>
          </a:p>
        </p:txBody>
      </p:sp>
      <p:sp>
        <p:nvSpPr>
          <p:cNvPr id="3" name="Content Placeholder 2"/>
          <p:cNvSpPr>
            <a:spLocks noGrp="1"/>
          </p:cNvSpPr>
          <p:nvPr>
            <p:ph idx="1"/>
          </p:nvPr>
        </p:nvSpPr>
        <p:spPr>
          <a:xfrm>
            <a:off x="250825" y="1196975"/>
            <a:ext cx="8713788" cy="5472113"/>
          </a:xfrm>
        </p:spPr>
        <p:txBody>
          <a:bodyPr rtlCol="0">
            <a:normAutofit fontScale="92500"/>
          </a:bodyPr>
          <a:lstStyle/>
          <a:p>
            <a:pPr algn="just" eaLnBrk="1" hangingPunct="1">
              <a:defRPr/>
            </a:pPr>
            <a:r>
              <a:rPr lang="en-GB" dirty="0" smtClean="0"/>
              <a:t>A project schedule lists all project activities and tasks and the order in which they must be completed.</a:t>
            </a:r>
          </a:p>
          <a:p>
            <a:pPr algn="just" eaLnBrk="1" hangingPunct="1">
              <a:defRPr/>
            </a:pPr>
            <a:r>
              <a:rPr lang="en-GB" dirty="0" smtClean="0"/>
              <a:t>To build the schedule, the project team must identify dependencies between the tasks on the WBS and estimate the effort that each task will require. </a:t>
            </a:r>
          </a:p>
          <a:p>
            <a:pPr algn="just" eaLnBrk="1" hangingPunct="1">
              <a:defRPr/>
            </a:pPr>
            <a:r>
              <a:rPr lang="en-GB" dirty="0" smtClean="0"/>
              <a:t>The first step is to identify the dependencies between the tasks—the lowest-level items on each vertical branch. Dependencies identify which tasks must be completed first or must precede other tasks. The terms used for this relationship are </a:t>
            </a:r>
            <a:r>
              <a:rPr lang="en-GB" i="1" dirty="0" smtClean="0"/>
              <a:t>predecessor and successor tasks.</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869950"/>
          </a:xfrm>
        </p:spPr>
        <p:txBody>
          <a:bodyPr/>
          <a:lstStyle/>
          <a:p>
            <a:pPr eaLnBrk="1" hangingPunct="1"/>
            <a:r>
              <a:rPr lang="en-GB" b="1" smtClean="0"/>
              <a:t>Developing the schedule cont’d</a:t>
            </a:r>
            <a:endParaRPr lang="en-GB" smtClean="0"/>
          </a:p>
        </p:txBody>
      </p:sp>
      <p:sp>
        <p:nvSpPr>
          <p:cNvPr id="29699" name="Content Placeholder 2"/>
          <p:cNvSpPr>
            <a:spLocks noGrp="1"/>
          </p:cNvSpPr>
          <p:nvPr>
            <p:ph idx="1"/>
          </p:nvPr>
        </p:nvSpPr>
        <p:spPr>
          <a:xfrm>
            <a:off x="457200" y="1341438"/>
            <a:ext cx="8229600" cy="4784725"/>
          </a:xfrm>
        </p:spPr>
        <p:txBody>
          <a:bodyPr/>
          <a:lstStyle/>
          <a:p>
            <a:pPr algn="just" eaLnBrk="1" hangingPunct="1"/>
            <a:r>
              <a:rPr lang="en-GB" smtClean="0"/>
              <a:t>The most common way to relate tasks is to consider the order in which they are completed— that is, as one task finishes, the next one starts. This is called a </a:t>
            </a:r>
            <a:r>
              <a:rPr lang="en-GB" b="1" i="1" smtClean="0"/>
              <a:t>finish-start relationship</a:t>
            </a:r>
            <a:r>
              <a:rPr lang="en-GB" i="1" smtClean="0"/>
              <a:t>. Other ways </a:t>
            </a:r>
            <a:r>
              <a:rPr lang="en-GB" smtClean="0"/>
              <a:t>to relate tasks include </a:t>
            </a:r>
            <a:r>
              <a:rPr lang="en-GB" b="1" i="1" smtClean="0"/>
              <a:t>start-start relationships</a:t>
            </a:r>
            <a:r>
              <a:rPr lang="en-GB" i="1" smtClean="0"/>
              <a:t>, which means that tasks start at the same time, and </a:t>
            </a:r>
            <a:r>
              <a:rPr lang="en-GB" b="1" i="1" smtClean="0"/>
              <a:t>finish-finish relationships</a:t>
            </a:r>
            <a:r>
              <a:rPr lang="en-GB" i="1" smtClean="0"/>
              <a:t>, which means they must finish at the same time.</a:t>
            </a:r>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9388" y="274638"/>
            <a:ext cx="8785225" cy="777875"/>
          </a:xfrm>
        </p:spPr>
        <p:txBody>
          <a:bodyPr/>
          <a:lstStyle/>
          <a:p>
            <a:pPr eaLnBrk="1" hangingPunct="1"/>
            <a:r>
              <a:rPr lang="en-GB" dirty="0" smtClean="0"/>
              <a:t>Project Initiation and Planning </a:t>
            </a:r>
            <a:r>
              <a:rPr lang="en-GB" dirty="0" smtClean="0"/>
              <a:t>Cont.</a:t>
            </a:r>
            <a:endParaRPr lang="en-GB" dirty="0" smtClean="0"/>
          </a:p>
        </p:txBody>
      </p:sp>
      <p:sp>
        <p:nvSpPr>
          <p:cNvPr id="3" name="Content Placeholder 2"/>
          <p:cNvSpPr>
            <a:spLocks noGrp="1"/>
          </p:cNvSpPr>
          <p:nvPr>
            <p:ph idx="1"/>
          </p:nvPr>
        </p:nvSpPr>
        <p:spPr>
          <a:xfrm>
            <a:off x="457200" y="1412875"/>
            <a:ext cx="8229600" cy="4895850"/>
          </a:xfrm>
        </p:spPr>
        <p:txBody>
          <a:bodyPr rtlCol="0">
            <a:normAutofit fontScale="92500"/>
          </a:bodyPr>
          <a:lstStyle/>
          <a:p>
            <a:pPr algn="just" eaLnBrk="1" hangingPunct="1">
              <a:defRPr/>
            </a:pPr>
            <a:r>
              <a:rPr lang="en-GB" dirty="0" smtClean="0"/>
              <a:t>To prioritize these projects, companies use a technique called </a:t>
            </a:r>
            <a:r>
              <a:rPr lang="en-GB" b="1" dirty="0" smtClean="0"/>
              <a:t>weighted scoring. </a:t>
            </a:r>
            <a:r>
              <a:rPr lang="en-GB" dirty="0" smtClean="0"/>
              <a:t>First, the IT strategic planning committee identifies a set of criteria to judge the importance of new projects.</a:t>
            </a:r>
          </a:p>
          <a:p>
            <a:pPr algn="just" eaLnBrk="1" hangingPunct="1">
              <a:defRPr/>
            </a:pPr>
            <a:r>
              <a:rPr lang="en-GB" dirty="0" smtClean="0"/>
              <a:t>Examples of criteria are “opens a new market” or “provides a high net present value.” These criteria are weighted for their importance, and each potential project is rated according to the set of criteria. Projects with the highest scores are given priority for initiation.</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68313" y="188913"/>
            <a:ext cx="8229600" cy="922337"/>
          </a:xfrm>
        </p:spPr>
        <p:txBody>
          <a:bodyPr/>
          <a:lstStyle/>
          <a:p>
            <a:pPr eaLnBrk="1" hangingPunct="1"/>
            <a:r>
              <a:rPr lang="en-GB" b="1" smtClean="0"/>
              <a:t>Developing the schedule cont’d</a:t>
            </a:r>
            <a:endParaRPr lang="en-GB" smtClean="0"/>
          </a:p>
        </p:txBody>
      </p:sp>
      <p:sp>
        <p:nvSpPr>
          <p:cNvPr id="30723" name="Content Placeholder 2"/>
          <p:cNvSpPr>
            <a:spLocks noGrp="1"/>
          </p:cNvSpPr>
          <p:nvPr>
            <p:ph idx="1"/>
          </p:nvPr>
        </p:nvSpPr>
        <p:spPr>
          <a:xfrm>
            <a:off x="539750" y="1125538"/>
            <a:ext cx="8229600" cy="5543550"/>
          </a:xfrm>
        </p:spPr>
        <p:txBody>
          <a:bodyPr/>
          <a:lstStyle/>
          <a:p>
            <a:pPr algn="just" eaLnBrk="1" hangingPunct="1"/>
            <a:r>
              <a:rPr lang="en-GB" sz="2800" dirty="0" smtClean="0"/>
              <a:t>The second step is to estimate the effort required for each task. The focus is to estimate the actual employee effort required. The effort can be in hours or days or weeks, but it should be the actual amount of work required to complete the task.</a:t>
            </a:r>
          </a:p>
          <a:p>
            <a:pPr algn="just" eaLnBrk="1" hangingPunct="1"/>
            <a:r>
              <a:rPr lang="en-GB" sz="2800" dirty="0" smtClean="0"/>
              <a:t>Both the dependencies and the effort are estimated on the lowest-level tasks. Once the tasks have been identified, the relationships determined, and the effort estimated, you can begin building the schedule.</a:t>
            </a:r>
          </a:p>
          <a:p>
            <a:pPr eaLnBrk="1" hangingPunct="1"/>
            <a:r>
              <a:rPr lang="en-GB" sz="2800" dirty="0" smtClean="0"/>
              <a:t>Project scheduling tool such as Microsoft Project to build schedules.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sz="3600" b="1" smtClean="0"/>
              <a:t>Identifying project risks and confirming project feasibility</a:t>
            </a:r>
            <a:endParaRPr lang="en-GB" sz="3600" smtClean="0"/>
          </a:p>
        </p:txBody>
      </p:sp>
      <p:sp>
        <p:nvSpPr>
          <p:cNvPr id="31747" name="Content Placeholder 2"/>
          <p:cNvSpPr>
            <a:spLocks noGrp="1"/>
          </p:cNvSpPr>
          <p:nvPr>
            <p:ph idx="1"/>
          </p:nvPr>
        </p:nvSpPr>
        <p:spPr>
          <a:xfrm>
            <a:off x="457200" y="1600200"/>
            <a:ext cx="8229600" cy="4637088"/>
          </a:xfrm>
        </p:spPr>
        <p:txBody>
          <a:bodyPr/>
          <a:lstStyle/>
          <a:p>
            <a:pPr algn="just"/>
            <a:r>
              <a:rPr lang="en-GB" smtClean="0"/>
              <a:t>Project feasibility analysis is an activity that verifies whether a project can be started and successfully completed. Because, by definition, a project is a unique endeavour, every project has unique challenges that affect its feasibility.</a:t>
            </a:r>
          </a:p>
          <a:p>
            <a:pPr algn="just"/>
            <a:r>
              <a:rPr lang="en-GB" smtClean="0"/>
              <a:t>Feasibility analysis essentially identifies all the risks of failure.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sz="3600" b="1" dirty="0" smtClean="0"/>
              <a:t>Identifying project risks and confirming project feasibility cont.</a:t>
            </a:r>
            <a:endParaRPr lang="en-GB" sz="3600" dirty="0" smtClean="0"/>
          </a:p>
        </p:txBody>
      </p:sp>
      <p:sp>
        <p:nvSpPr>
          <p:cNvPr id="32771" name="Content Placeholder 2"/>
          <p:cNvSpPr>
            <a:spLocks noGrp="1"/>
          </p:cNvSpPr>
          <p:nvPr>
            <p:ph idx="1"/>
          </p:nvPr>
        </p:nvSpPr>
        <p:spPr>
          <a:xfrm>
            <a:off x="457200" y="1600200"/>
            <a:ext cx="8229600" cy="5257800"/>
          </a:xfrm>
        </p:spPr>
        <p:txBody>
          <a:bodyPr/>
          <a:lstStyle/>
          <a:p>
            <a:pPr algn="just"/>
            <a:r>
              <a:rPr lang="en-GB" sz="3100" dirty="0" smtClean="0"/>
              <a:t>Generally, the team performs the following activities when confirming a project’s feasibility:</a:t>
            </a:r>
          </a:p>
          <a:p>
            <a:pPr algn="just">
              <a:buFont typeface="Wingdings" pitchFamily="2" charset="2"/>
              <a:buChar char="ü"/>
            </a:pPr>
            <a:r>
              <a:rPr lang="en-GB" sz="3100" dirty="0" smtClean="0"/>
              <a:t>Assess the risk to the project (risk management).</a:t>
            </a:r>
          </a:p>
          <a:p>
            <a:pPr algn="just">
              <a:buFont typeface="Wingdings" pitchFamily="2" charset="2"/>
              <a:buChar char="ü"/>
            </a:pPr>
            <a:r>
              <a:rPr lang="en-GB" sz="3100" dirty="0" smtClean="0"/>
              <a:t>Determine the organizational and cultural feasibility.</a:t>
            </a:r>
          </a:p>
          <a:p>
            <a:pPr algn="just">
              <a:buFont typeface="Wingdings" pitchFamily="2" charset="2"/>
              <a:buChar char="ü"/>
            </a:pPr>
            <a:r>
              <a:rPr lang="en-GB" sz="3100" dirty="0" smtClean="0"/>
              <a:t>Evaluate the technological feasibility.</a:t>
            </a:r>
          </a:p>
          <a:p>
            <a:pPr algn="just">
              <a:buFont typeface="Wingdings" pitchFamily="2" charset="2"/>
              <a:buChar char="ü"/>
            </a:pPr>
            <a:r>
              <a:rPr lang="en-GB" sz="3100" dirty="0" smtClean="0"/>
              <a:t>Determine the schedule feasibility.</a:t>
            </a:r>
          </a:p>
          <a:p>
            <a:pPr algn="just">
              <a:buFont typeface="Wingdings" pitchFamily="2" charset="2"/>
              <a:buChar char="ü"/>
            </a:pPr>
            <a:r>
              <a:rPr lang="en-GB" sz="3100" dirty="0" smtClean="0"/>
              <a:t>Assess the resource feasibility.</a:t>
            </a:r>
          </a:p>
          <a:p>
            <a:pPr algn="just">
              <a:buFont typeface="Wingdings" pitchFamily="2" charset="2"/>
              <a:buChar char="ü"/>
            </a:pPr>
            <a:r>
              <a:rPr lang="en-GB" sz="3100" dirty="0" smtClean="0"/>
              <a:t>Determine the economic feasibility.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b="1" smtClean="0"/>
              <a:t>Assessing the risks to the project (risk management)</a:t>
            </a:r>
            <a:endParaRPr lang="en-GB" smtClean="0"/>
          </a:p>
        </p:txBody>
      </p:sp>
      <p:sp>
        <p:nvSpPr>
          <p:cNvPr id="33795" name="Content Placeholder 2"/>
          <p:cNvSpPr>
            <a:spLocks noGrp="1"/>
          </p:cNvSpPr>
          <p:nvPr>
            <p:ph idx="1"/>
          </p:nvPr>
        </p:nvSpPr>
        <p:spPr/>
        <p:txBody>
          <a:bodyPr/>
          <a:lstStyle/>
          <a:p>
            <a:pPr algn="just"/>
            <a:r>
              <a:rPr lang="en-GB" b="1" smtClean="0"/>
              <a:t>Risk management - </a:t>
            </a:r>
            <a:r>
              <a:rPr lang="en-GB" smtClean="0"/>
              <a:t>the project management area in which the team tries to identify potential trouble spots that could jeopardize the success of the project.</a:t>
            </a:r>
          </a:p>
          <a:p>
            <a:pPr algn="just"/>
            <a:r>
              <a:rPr lang="en-GB" smtClean="0"/>
              <a:t>Risk management is done throughout the life of the project.</a:t>
            </a:r>
          </a:p>
          <a:p>
            <a:pPr algn="just"/>
            <a:r>
              <a:rPr lang="en-GB" smtClean="0"/>
              <a:t>Brainstorming sessions that include key project members and stakeholders are a good way to identify risks.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88913"/>
            <a:ext cx="8229600" cy="922337"/>
          </a:xfrm>
        </p:spPr>
        <p:txBody>
          <a:bodyPr/>
          <a:lstStyle/>
          <a:p>
            <a:r>
              <a:rPr lang="en-GB" sz="3600" b="1" dirty="0" smtClean="0"/>
              <a:t>Assessing the risks to the project (risk management) cont.</a:t>
            </a:r>
            <a:endParaRPr lang="en-GB" sz="3600" dirty="0" smtClean="0"/>
          </a:p>
        </p:txBody>
      </p:sp>
      <p:sp>
        <p:nvSpPr>
          <p:cNvPr id="34819" name="Content Placeholder 2"/>
          <p:cNvSpPr>
            <a:spLocks noGrp="1"/>
          </p:cNvSpPr>
          <p:nvPr>
            <p:ph idx="1"/>
          </p:nvPr>
        </p:nvSpPr>
        <p:spPr>
          <a:xfrm>
            <a:off x="539750" y="1196975"/>
            <a:ext cx="8229600" cy="5472113"/>
          </a:xfrm>
        </p:spPr>
        <p:txBody>
          <a:bodyPr/>
          <a:lstStyle/>
          <a:p>
            <a:pPr algn="just"/>
            <a:r>
              <a:rPr lang="en-GB" smtClean="0"/>
              <a:t>After the potential risks have been identified, the team can use a simple matrix to analyze the potential for harm to the project. Figure 6 is an example of a simple table that illustrates the technique. </a:t>
            </a:r>
          </a:p>
          <a:p>
            <a:pPr algn="just"/>
            <a:r>
              <a:rPr lang="en-GB" smtClean="0"/>
              <a:t>The left column is the list of identified risks. The second column, provides an assessment of how badly the project will be affected if the risk materializes. The team makes a subjective judgment of three possible values: high, medium, or low.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42910" y="6092825"/>
            <a:ext cx="7715304" cy="576263"/>
          </a:xfrm>
        </p:spPr>
        <p:txBody>
          <a:bodyPr/>
          <a:lstStyle/>
          <a:p>
            <a:r>
              <a:rPr lang="en-GB" sz="2800" dirty="0" smtClean="0"/>
              <a:t>Figure 6: Simplified risk analysis</a:t>
            </a:r>
          </a:p>
        </p:txBody>
      </p:sp>
      <p:pic>
        <p:nvPicPr>
          <p:cNvPr id="35843" name="Picture 2"/>
          <p:cNvPicPr>
            <a:picLocks noGrp="1" noChangeAspect="1" noChangeArrowheads="1"/>
          </p:cNvPicPr>
          <p:nvPr>
            <p:ph idx="1"/>
          </p:nvPr>
        </p:nvPicPr>
        <p:blipFill>
          <a:blip r:embed="rId2"/>
          <a:srcRect l="21376" t="24496" r="21376" b="51637"/>
          <a:stretch>
            <a:fillRect/>
          </a:stretch>
        </p:blipFill>
        <p:spPr>
          <a:xfrm>
            <a:off x="285720" y="333374"/>
            <a:ext cx="8643997" cy="5881707"/>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sz="3600" b="1" dirty="0" smtClean="0"/>
              <a:t>Assessing the risks to the project (risk management) cont.</a:t>
            </a:r>
            <a:endParaRPr lang="en-GB" sz="3600" dirty="0" smtClean="0"/>
          </a:p>
        </p:txBody>
      </p:sp>
      <p:sp>
        <p:nvSpPr>
          <p:cNvPr id="36867" name="Content Placeholder 2"/>
          <p:cNvSpPr>
            <a:spLocks noGrp="1"/>
          </p:cNvSpPr>
          <p:nvPr>
            <p:ph idx="1"/>
          </p:nvPr>
        </p:nvSpPr>
        <p:spPr/>
        <p:txBody>
          <a:bodyPr/>
          <a:lstStyle/>
          <a:p>
            <a:pPr algn="just"/>
            <a:r>
              <a:rPr lang="en-GB" smtClean="0"/>
              <a:t>The next column indicates how likely it is that the negative event will really happen. Again the team just estimates whether the likelihood is high, medium, or low.</a:t>
            </a:r>
          </a:p>
          <a:p>
            <a:pPr algn="just"/>
            <a:r>
              <a:rPr lang="en-GB" smtClean="0"/>
              <a:t>The next column records the evaluation of how hard or easy it is to predict that the negative event will happen and whether that prediction can be made in time to take corrective action.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922337"/>
          </a:xfrm>
        </p:spPr>
        <p:txBody>
          <a:bodyPr/>
          <a:lstStyle/>
          <a:p>
            <a:r>
              <a:rPr lang="en-GB" sz="4000" b="1" smtClean="0"/>
              <a:t>Organizational and cultural feasibility</a:t>
            </a:r>
            <a:endParaRPr lang="en-GB" sz="4000" smtClean="0"/>
          </a:p>
        </p:txBody>
      </p:sp>
      <p:sp>
        <p:nvSpPr>
          <p:cNvPr id="37891" name="Content Placeholder 2"/>
          <p:cNvSpPr>
            <a:spLocks noGrp="1"/>
          </p:cNvSpPr>
          <p:nvPr>
            <p:ph idx="1"/>
          </p:nvPr>
        </p:nvSpPr>
        <p:spPr>
          <a:xfrm>
            <a:off x="457200" y="1196975"/>
            <a:ext cx="8229600" cy="5472113"/>
          </a:xfrm>
        </p:spPr>
        <p:txBody>
          <a:bodyPr/>
          <a:lstStyle/>
          <a:p>
            <a:pPr algn="just"/>
            <a:r>
              <a:rPr lang="en-GB" sz="2400" smtClean="0"/>
              <a:t>Each company has its own culture, and any new system must be accommodated within that culture.</a:t>
            </a:r>
          </a:p>
          <a:p>
            <a:pPr algn="just"/>
            <a:r>
              <a:rPr lang="en-GB" sz="2400" smtClean="0"/>
              <a:t>The analysts involved with feasibility analysis should evaluate organizational and cultural issues to identify potential risks for the new system. Such issues might include the following:</a:t>
            </a:r>
          </a:p>
          <a:p>
            <a:pPr algn="just">
              <a:buFont typeface="Wingdings" pitchFamily="2" charset="2"/>
              <a:buChar char="ü"/>
            </a:pPr>
            <a:r>
              <a:rPr lang="en-GB" sz="2400" smtClean="0"/>
              <a:t>A current low level of computer competency</a:t>
            </a:r>
          </a:p>
          <a:p>
            <a:pPr algn="just">
              <a:buFont typeface="Wingdings" pitchFamily="2" charset="2"/>
              <a:buChar char="ü"/>
            </a:pPr>
            <a:r>
              <a:rPr lang="en-GB" sz="2400" smtClean="0"/>
              <a:t>Substantial computer phobia</a:t>
            </a:r>
          </a:p>
          <a:p>
            <a:pPr algn="just">
              <a:buFont typeface="Wingdings" pitchFamily="2" charset="2"/>
              <a:buChar char="ü"/>
            </a:pPr>
            <a:r>
              <a:rPr lang="en-GB" sz="2400" smtClean="0"/>
              <a:t>A perceived loss of control by staff or management</a:t>
            </a:r>
          </a:p>
          <a:p>
            <a:pPr algn="just">
              <a:buFont typeface="Wingdings" pitchFamily="2" charset="2"/>
              <a:buChar char="ü"/>
            </a:pPr>
            <a:r>
              <a:rPr lang="en-GB" sz="2400" smtClean="0"/>
              <a:t>Potential shifting of political and organizational power due to the new system</a:t>
            </a:r>
          </a:p>
          <a:p>
            <a:pPr algn="just">
              <a:buFont typeface="Wingdings" pitchFamily="2" charset="2"/>
              <a:buChar char="ü"/>
            </a:pPr>
            <a:r>
              <a:rPr lang="en-GB" sz="2400" smtClean="0"/>
              <a:t>Fear of change of job responsibilities</a:t>
            </a:r>
          </a:p>
          <a:p>
            <a:pPr algn="just">
              <a:buFont typeface="Wingdings" pitchFamily="2" charset="2"/>
              <a:buChar char="ü"/>
            </a:pPr>
            <a:r>
              <a:rPr lang="en-GB" sz="2400" smtClean="0"/>
              <a:t>Fear of loss of employment due to increased automation</a:t>
            </a:r>
          </a:p>
          <a:p>
            <a:pPr algn="just">
              <a:buFont typeface="Wingdings" pitchFamily="2" charset="2"/>
              <a:buChar char="ü"/>
            </a:pPr>
            <a:r>
              <a:rPr lang="en-GB" sz="2400" smtClean="0"/>
              <a:t> Reversal of long-standing work procedures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b="1" smtClean="0"/>
              <a:t>Technological feasibility</a:t>
            </a:r>
            <a:endParaRPr lang="en-GB" smtClean="0"/>
          </a:p>
        </p:txBody>
      </p:sp>
      <p:sp>
        <p:nvSpPr>
          <p:cNvPr id="38915" name="Content Placeholder 2"/>
          <p:cNvSpPr>
            <a:spLocks noGrp="1"/>
          </p:cNvSpPr>
          <p:nvPr>
            <p:ph idx="1"/>
          </p:nvPr>
        </p:nvSpPr>
        <p:spPr>
          <a:xfrm>
            <a:off x="457200" y="1268413"/>
            <a:ext cx="8229600" cy="5256212"/>
          </a:xfrm>
        </p:spPr>
        <p:txBody>
          <a:bodyPr/>
          <a:lstStyle/>
          <a:p>
            <a:pPr algn="just"/>
            <a:r>
              <a:rPr lang="en-GB" smtClean="0"/>
              <a:t>The project management team needs to assess carefully the proposed technological requirements and available expertise.</a:t>
            </a:r>
          </a:p>
          <a:p>
            <a:pPr algn="just"/>
            <a:r>
              <a:rPr lang="en-GB" smtClean="0"/>
              <a:t>The solutions to technological risks include providing additional training, hiring consultants, or hiring more experienced employees.</a:t>
            </a:r>
          </a:p>
          <a:p>
            <a:pPr algn="just"/>
            <a:r>
              <a:rPr lang="en-GB" smtClean="0"/>
              <a:t>In some cases, the scope and approach of the project may need to be changed to ameliorate technological risk.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68313" y="188913"/>
            <a:ext cx="8229600" cy="777875"/>
          </a:xfrm>
        </p:spPr>
        <p:txBody>
          <a:bodyPr/>
          <a:lstStyle/>
          <a:p>
            <a:r>
              <a:rPr lang="en-GB" b="1" smtClean="0"/>
              <a:t>Schedule feasibility</a:t>
            </a:r>
            <a:endParaRPr lang="en-GB" smtClean="0"/>
          </a:p>
        </p:txBody>
      </p:sp>
      <p:sp>
        <p:nvSpPr>
          <p:cNvPr id="39939" name="Content Placeholder 2"/>
          <p:cNvSpPr>
            <a:spLocks noGrp="1"/>
          </p:cNvSpPr>
          <p:nvPr>
            <p:ph idx="1"/>
          </p:nvPr>
        </p:nvSpPr>
        <p:spPr>
          <a:xfrm>
            <a:off x="539750" y="1052513"/>
            <a:ext cx="8229600" cy="5805487"/>
          </a:xfrm>
        </p:spPr>
        <p:txBody>
          <a:bodyPr/>
          <a:lstStyle/>
          <a:p>
            <a:pPr algn="just"/>
            <a:r>
              <a:rPr lang="en-GB" sz="2500" smtClean="0"/>
              <a:t>The development of a project schedule always involves high risk. Every schedule requires many assumptions and estimates without adequate information. </a:t>
            </a:r>
          </a:p>
          <a:p>
            <a:pPr algn="just"/>
            <a:r>
              <a:rPr lang="en-GB" sz="2500" smtClean="0"/>
              <a:t>For example, the needs, and hence the scope, of the new system are not well known, the time needed to research and finalize requirements must be estimated, and the availability and capability of team members are not completely known.</a:t>
            </a:r>
          </a:p>
          <a:p>
            <a:pPr algn="just"/>
            <a:r>
              <a:rPr lang="en-GB" sz="2500" smtClean="0"/>
              <a:t>One objective of defining milestones during the project schedule is to permit the project manager to assess the ongoing risk of schedule slippage. If the team begins to miss milestones, the manager can possibly implement corrective measures early. Contingency plans can be developed and carried out to reduce the risk of further slippage.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850900"/>
          </a:xfrm>
        </p:spPr>
        <p:txBody>
          <a:bodyPr/>
          <a:lstStyle/>
          <a:p>
            <a:pPr eaLnBrk="1" hangingPunct="1"/>
            <a:r>
              <a:rPr lang="en-GB" smtClean="0"/>
              <a:t>Project planning activities </a:t>
            </a:r>
          </a:p>
        </p:txBody>
      </p:sp>
      <p:sp>
        <p:nvSpPr>
          <p:cNvPr id="3" name="Content Placeholder 2"/>
          <p:cNvSpPr>
            <a:spLocks noGrp="1"/>
          </p:cNvSpPr>
          <p:nvPr>
            <p:ph idx="1"/>
          </p:nvPr>
        </p:nvSpPr>
        <p:spPr>
          <a:xfrm>
            <a:off x="457200" y="1196975"/>
            <a:ext cx="8229600" cy="5661025"/>
          </a:xfrm>
        </p:spPr>
        <p:txBody>
          <a:bodyPr rtlCol="0">
            <a:normAutofit lnSpcReduction="10000"/>
          </a:bodyPr>
          <a:lstStyle/>
          <a:p>
            <a:pPr algn="just" eaLnBrk="1" hangingPunct="1">
              <a:defRPr/>
            </a:pPr>
            <a:r>
              <a:rPr lang="en-GB" dirty="0" smtClean="0"/>
              <a:t>Predictive and adaptive projects begin with overall project planning. </a:t>
            </a:r>
          </a:p>
          <a:p>
            <a:pPr algn="just" eaLnBrk="1" hangingPunct="1">
              <a:defRPr/>
            </a:pPr>
            <a:r>
              <a:rPr lang="en-GB" dirty="0" smtClean="0"/>
              <a:t>The major difference in planning between the two types of projects is the level of detail provided. </a:t>
            </a:r>
          </a:p>
          <a:p>
            <a:pPr algn="just" eaLnBrk="1" hangingPunct="1">
              <a:defRPr/>
            </a:pPr>
            <a:r>
              <a:rPr lang="en-GB" dirty="0" smtClean="0"/>
              <a:t>Predictive project members attempt to plan the entire project, including the schedule, at a fairly detailed level. </a:t>
            </a:r>
          </a:p>
          <a:p>
            <a:pPr algn="just" eaLnBrk="1" hangingPunct="1">
              <a:defRPr/>
            </a:pPr>
            <a:r>
              <a:rPr lang="en-GB" dirty="0" smtClean="0"/>
              <a:t>Adaptive project members plan the overall project, but leave much of the detail to be developed during iteration planning.</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850900"/>
          </a:xfrm>
        </p:spPr>
        <p:txBody>
          <a:bodyPr/>
          <a:lstStyle/>
          <a:p>
            <a:r>
              <a:rPr lang="en-GB" b="1" smtClean="0"/>
              <a:t>Resource feasibility</a:t>
            </a:r>
            <a:endParaRPr lang="en-GB" smtClean="0"/>
          </a:p>
        </p:txBody>
      </p:sp>
      <p:sp>
        <p:nvSpPr>
          <p:cNvPr id="40963" name="Content Placeholder 2"/>
          <p:cNvSpPr>
            <a:spLocks noGrp="1"/>
          </p:cNvSpPr>
          <p:nvPr>
            <p:ph idx="1"/>
          </p:nvPr>
        </p:nvSpPr>
        <p:spPr>
          <a:xfrm>
            <a:off x="457200" y="1341438"/>
            <a:ext cx="8229600" cy="5256212"/>
          </a:xfrm>
        </p:spPr>
        <p:txBody>
          <a:bodyPr/>
          <a:lstStyle/>
          <a:p>
            <a:pPr algn="just"/>
            <a:r>
              <a:rPr lang="en-GB" sz="2800" smtClean="0"/>
              <a:t>The project management team must also assess the availability of resources for the project. The primary resource consists of team members. Development projects require the involvement of systems analysts, system technicians, and users. Required people may not be available to the team at the necessary times.</a:t>
            </a:r>
          </a:p>
          <a:p>
            <a:pPr algn="just"/>
            <a:r>
              <a:rPr lang="en-GB" sz="2800" smtClean="0"/>
              <a:t>The other resources required for a successful project include adequate computer resources, physical facilities, and support staff. Generally, these resources can be made available, but the schedule can be affected by delays in the availability of these resources.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b="1" smtClean="0"/>
              <a:t>Economic feasibility</a:t>
            </a:r>
            <a:endParaRPr lang="en-GB" smtClean="0"/>
          </a:p>
        </p:txBody>
      </p:sp>
      <p:sp>
        <p:nvSpPr>
          <p:cNvPr id="3" name="Content Placeholder 2"/>
          <p:cNvSpPr>
            <a:spLocks noGrp="1"/>
          </p:cNvSpPr>
          <p:nvPr>
            <p:ph idx="1"/>
          </p:nvPr>
        </p:nvSpPr>
        <p:spPr>
          <a:xfrm>
            <a:off x="457200" y="1600200"/>
            <a:ext cx="8229600" cy="5257800"/>
          </a:xfrm>
        </p:spPr>
        <p:txBody>
          <a:bodyPr/>
          <a:lstStyle/>
          <a:p>
            <a:pPr algn="just">
              <a:defRPr/>
            </a:pPr>
            <a:r>
              <a:rPr lang="en-GB" dirty="0" smtClean="0"/>
              <a:t>Economic feasibility consists of two tests: </a:t>
            </a:r>
          </a:p>
          <a:p>
            <a:pPr marL="514350" indent="-514350" algn="just">
              <a:buFont typeface="Arial" charset="0"/>
              <a:buAutoNum type="arabicParenBoth"/>
              <a:defRPr/>
            </a:pPr>
            <a:r>
              <a:rPr lang="en-GB" dirty="0" smtClean="0"/>
              <a:t>Is the anticipated value of the benefits greater than projected costs of development? and </a:t>
            </a:r>
          </a:p>
          <a:p>
            <a:pPr marL="514350" indent="-514350" algn="just">
              <a:buFont typeface="Arial" charset="0"/>
              <a:buAutoNum type="arabicParenBoth"/>
              <a:defRPr/>
            </a:pPr>
            <a:r>
              <a:rPr lang="en-GB" dirty="0" smtClean="0"/>
              <a:t>Does the organization have adequate cash flow to fund the project during the development period?</a:t>
            </a:r>
          </a:p>
          <a:p>
            <a:pPr algn="just">
              <a:defRPr/>
            </a:pPr>
            <a:r>
              <a:rPr lang="en-GB" dirty="0" smtClean="0"/>
              <a:t>A determination of the economic feasibility of the project always requires a thorough </a:t>
            </a:r>
            <a:r>
              <a:rPr lang="en-GB" b="1" dirty="0" smtClean="0"/>
              <a:t>cost/benefit analysis.</a:t>
            </a:r>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GB" b="1" smtClean="0"/>
              <a:t>Economic feasibility cont’d</a:t>
            </a:r>
            <a:endParaRPr lang="en-GB" smtClean="0"/>
          </a:p>
        </p:txBody>
      </p:sp>
      <p:sp>
        <p:nvSpPr>
          <p:cNvPr id="43011" name="Content Placeholder 2"/>
          <p:cNvSpPr>
            <a:spLocks noGrp="1"/>
          </p:cNvSpPr>
          <p:nvPr>
            <p:ph idx="1"/>
          </p:nvPr>
        </p:nvSpPr>
        <p:spPr>
          <a:xfrm>
            <a:off x="457200" y="1341438"/>
            <a:ext cx="8229600" cy="5256212"/>
          </a:xfrm>
        </p:spPr>
        <p:txBody>
          <a:bodyPr/>
          <a:lstStyle/>
          <a:p>
            <a:pPr algn="just"/>
            <a:r>
              <a:rPr lang="en-GB" sz="3000" b="1" smtClean="0"/>
              <a:t>cost/benefit analysis - </a:t>
            </a:r>
            <a:r>
              <a:rPr lang="en-GB" sz="3000" smtClean="0"/>
              <a:t> the analysis to compare costs and benefits to see whether investing in the development of a new system will be beneficial.</a:t>
            </a:r>
          </a:p>
          <a:p>
            <a:pPr algn="just"/>
            <a:r>
              <a:rPr lang="en-GB" sz="3000" smtClean="0"/>
              <a:t>Developing a cost/benefit analysis is a three-step process. The first step is to estimate the anticipated development and operational costs. </a:t>
            </a:r>
          </a:p>
          <a:p>
            <a:pPr algn="just"/>
            <a:r>
              <a:rPr lang="en-GB" sz="3000" smtClean="0"/>
              <a:t>Development costs are those that are incurred during the development of the new system. Operational costs are those that will be incurred after the system is put into production.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b="1" smtClean="0"/>
              <a:t>Economic feasibility cont’d</a:t>
            </a:r>
            <a:endParaRPr lang="en-GB" smtClean="0"/>
          </a:p>
        </p:txBody>
      </p:sp>
      <p:sp>
        <p:nvSpPr>
          <p:cNvPr id="44035" name="Content Placeholder 2"/>
          <p:cNvSpPr>
            <a:spLocks noGrp="1"/>
          </p:cNvSpPr>
          <p:nvPr>
            <p:ph idx="1"/>
          </p:nvPr>
        </p:nvSpPr>
        <p:spPr/>
        <p:txBody>
          <a:bodyPr/>
          <a:lstStyle/>
          <a:p>
            <a:pPr algn="just"/>
            <a:r>
              <a:rPr lang="en-GB" smtClean="0"/>
              <a:t>The second step is to estimate the anticipated financial benefits. Financial benefits are the expected annual savings or increases in revenue derived from the installation of the new system. </a:t>
            </a:r>
          </a:p>
          <a:p>
            <a:pPr algn="just"/>
            <a:r>
              <a:rPr lang="en-GB" smtClean="0"/>
              <a:t>The third step, the cost/benefit analysis step, is calculated from the detailed estimates of costs and benefits.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15888"/>
            <a:ext cx="8229600" cy="635000"/>
          </a:xfrm>
        </p:spPr>
        <p:txBody>
          <a:bodyPr/>
          <a:lstStyle/>
          <a:p>
            <a:r>
              <a:rPr lang="en-GB" b="1" dirty="0" smtClean="0"/>
              <a:t>Economic feasibility cont.</a:t>
            </a:r>
            <a:endParaRPr lang="en-GB" dirty="0" smtClean="0"/>
          </a:p>
        </p:txBody>
      </p:sp>
      <p:sp>
        <p:nvSpPr>
          <p:cNvPr id="45059" name="Content Placeholder 2"/>
          <p:cNvSpPr>
            <a:spLocks noGrp="1"/>
          </p:cNvSpPr>
          <p:nvPr>
            <p:ph idx="1"/>
          </p:nvPr>
        </p:nvSpPr>
        <p:spPr>
          <a:xfrm>
            <a:off x="457200" y="847725"/>
            <a:ext cx="8229600" cy="6010275"/>
          </a:xfrm>
        </p:spPr>
        <p:txBody>
          <a:bodyPr/>
          <a:lstStyle/>
          <a:p>
            <a:pPr>
              <a:buFont typeface="Arial" charset="0"/>
              <a:buNone/>
            </a:pPr>
            <a:r>
              <a:rPr lang="en-GB" sz="2800" b="1" smtClean="0"/>
              <a:t>Development Costs</a:t>
            </a:r>
          </a:p>
          <a:p>
            <a:pPr algn="just"/>
            <a:r>
              <a:rPr lang="en-GB" sz="2400" smtClean="0"/>
              <a:t>Although the project manager has final responsibility for estimating the costs of development, senior-level analysts always assist with the calculations. Generally, project costs come in the following categories:</a:t>
            </a:r>
          </a:p>
          <a:p>
            <a:pPr algn="just">
              <a:buFont typeface="Wingdings" pitchFamily="2" charset="2"/>
              <a:buChar char="ü"/>
            </a:pPr>
            <a:r>
              <a:rPr lang="en-GB" sz="2400" smtClean="0"/>
              <a:t>Salaries and wages</a:t>
            </a:r>
          </a:p>
          <a:p>
            <a:pPr algn="just">
              <a:buFont typeface="Wingdings" pitchFamily="2" charset="2"/>
              <a:buChar char="ü"/>
            </a:pPr>
            <a:r>
              <a:rPr lang="en-GB" sz="2400" smtClean="0"/>
              <a:t>Equipment and installation</a:t>
            </a:r>
          </a:p>
          <a:p>
            <a:pPr algn="just">
              <a:buFont typeface="Wingdings" pitchFamily="2" charset="2"/>
              <a:buChar char="ü"/>
            </a:pPr>
            <a:r>
              <a:rPr lang="en-GB" sz="2400" smtClean="0"/>
              <a:t>Software and licenses</a:t>
            </a:r>
          </a:p>
          <a:p>
            <a:pPr algn="just">
              <a:buFont typeface="Wingdings" pitchFamily="2" charset="2"/>
              <a:buChar char="ü"/>
            </a:pPr>
            <a:r>
              <a:rPr lang="en-GB" sz="2400" smtClean="0"/>
              <a:t>Consulting fees and payments to third parties</a:t>
            </a:r>
          </a:p>
          <a:p>
            <a:pPr algn="just">
              <a:buFont typeface="Wingdings" pitchFamily="2" charset="2"/>
              <a:buChar char="ü"/>
            </a:pPr>
            <a:r>
              <a:rPr lang="en-GB" sz="2400" smtClean="0"/>
              <a:t>Training</a:t>
            </a:r>
          </a:p>
          <a:p>
            <a:pPr algn="just">
              <a:buFont typeface="Wingdings" pitchFamily="2" charset="2"/>
              <a:buChar char="ü"/>
            </a:pPr>
            <a:r>
              <a:rPr lang="en-GB" sz="2400" smtClean="0"/>
              <a:t>Facilities</a:t>
            </a:r>
          </a:p>
          <a:p>
            <a:pPr algn="just">
              <a:buFont typeface="Wingdings" pitchFamily="2" charset="2"/>
              <a:buChar char="ü"/>
            </a:pPr>
            <a:r>
              <a:rPr lang="en-GB" sz="2400" smtClean="0"/>
              <a:t>Utilities and tools</a:t>
            </a:r>
          </a:p>
          <a:p>
            <a:pPr algn="just">
              <a:buFont typeface="Wingdings" pitchFamily="2" charset="2"/>
              <a:buChar char="ü"/>
            </a:pPr>
            <a:r>
              <a:rPr lang="en-GB" sz="2400" smtClean="0"/>
              <a:t>Support staff</a:t>
            </a:r>
          </a:p>
          <a:p>
            <a:pPr algn="just">
              <a:buFont typeface="Wingdings" pitchFamily="2" charset="2"/>
              <a:buChar char="ü"/>
            </a:pPr>
            <a:r>
              <a:rPr lang="en-GB" sz="2400" smtClean="0"/>
              <a:t>Travel and miscellaneous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23850" y="6092825"/>
            <a:ext cx="8229600" cy="576263"/>
          </a:xfrm>
        </p:spPr>
        <p:txBody>
          <a:bodyPr/>
          <a:lstStyle/>
          <a:p>
            <a:r>
              <a:rPr lang="en-GB" sz="2000" smtClean="0"/>
              <a:t>Figure 7: Supporting details and summary of development costs for RMO customer support system project</a:t>
            </a:r>
          </a:p>
        </p:txBody>
      </p:sp>
      <p:pic>
        <p:nvPicPr>
          <p:cNvPr id="46083" name="Picture 2"/>
          <p:cNvPicPr>
            <a:picLocks noGrp="1" noChangeAspect="1" noChangeArrowheads="1"/>
          </p:cNvPicPr>
          <p:nvPr>
            <p:ph idx="1"/>
          </p:nvPr>
        </p:nvPicPr>
        <p:blipFill>
          <a:blip r:embed="rId2"/>
          <a:srcRect l="37477" t="18134" r="18692" b="6750"/>
          <a:stretch>
            <a:fillRect/>
          </a:stretch>
        </p:blipFill>
        <p:spPr>
          <a:xfrm>
            <a:off x="250825" y="188913"/>
            <a:ext cx="8713788" cy="5616575"/>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b="1" dirty="0" smtClean="0"/>
              <a:t>Economic feasibility cont.</a:t>
            </a:r>
            <a:endParaRPr lang="en-GB" dirty="0" smtClean="0"/>
          </a:p>
        </p:txBody>
      </p:sp>
      <p:sp>
        <p:nvSpPr>
          <p:cNvPr id="47107" name="Content Placeholder 2"/>
          <p:cNvSpPr>
            <a:spLocks noGrp="1"/>
          </p:cNvSpPr>
          <p:nvPr>
            <p:ph idx="1"/>
          </p:nvPr>
        </p:nvSpPr>
        <p:spPr/>
        <p:txBody>
          <a:bodyPr/>
          <a:lstStyle/>
          <a:p>
            <a:pPr algn="just">
              <a:buFont typeface="Arial" charset="0"/>
              <a:buNone/>
            </a:pPr>
            <a:r>
              <a:rPr lang="en-GB" b="1" smtClean="0"/>
              <a:t>Sources of Ongoing Costs of Operations</a:t>
            </a:r>
          </a:p>
          <a:p>
            <a:pPr algn="just"/>
            <a:r>
              <a:rPr lang="en-GB" smtClean="0"/>
              <a:t>After the new system is up and running, normal operating costs are incurred every year. The  calculation of the cost and benefit of the new system must also account for these annual operating costs.</a:t>
            </a:r>
          </a:p>
          <a:p>
            <a:pPr algn="just"/>
            <a:r>
              <a:rPr lang="en-GB" smtClean="0"/>
              <a:t>Only the costs that are directly related to the new system and its maintenance are included.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633412"/>
          </a:xfrm>
        </p:spPr>
        <p:txBody>
          <a:bodyPr/>
          <a:lstStyle/>
          <a:p>
            <a:r>
              <a:rPr lang="en-GB" b="1" smtClean="0"/>
              <a:t>Economic feasibility cont’d</a:t>
            </a:r>
            <a:endParaRPr lang="en-GB" smtClean="0"/>
          </a:p>
        </p:txBody>
      </p:sp>
      <p:sp>
        <p:nvSpPr>
          <p:cNvPr id="48131" name="Content Placeholder 2"/>
          <p:cNvSpPr>
            <a:spLocks noGrp="1"/>
          </p:cNvSpPr>
          <p:nvPr>
            <p:ph idx="1"/>
          </p:nvPr>
        </p:nvSpPr>
        <p:spPr>
          <a:xfrm>
            <a:off x="457200" y="981075"/>
            <a:ext cx="8229600" cy="5876925"/>
          </a:xfrm>
        </p:spPr>
        <p:txBody>
          <a:bodyPr/>
          <a:lstStyle/>
          <a:p>
            <a:pPr algn="just"/>
            <a:r>
              <a:rPr lang="en-GB" sz="3000" dirty="0" smtClean="0"/>
              <a:t>The following list identifies the major categories of costs that might be allocated to the operation of the new system:</a:t>
            </a:r>
          </a:p>
          <a:p>
            <a:pPr algn="just">
              <a:buFont typeface="Wingdings" pitchFamily="2" charset="2"/>
              <a:buChar char="ü"/>
            </a:pPr>
            <a:r>
              <a:rPr lang="en-GB" sz="3000" dirty="0" smtClean="0"/>
              <a:t>Connectivity</a:t>
            </a:r>
          </a:p>
          <a:p>
            <a:pPr algn="just">
              <a:buFont typeface="Wingdings" pitchFamily="2" charset="2"/>
              <a:buChar char="ü"/>
            </a:pPr>
            <a:r>
              <a:rPr lang="en-GB" sz="3000" dirty="0" smtClean="0"/>
              <a:t>Equipment maintenance</a:t>
            </a:r>
          </a:p>
          <a:p>
            <a:pPr algn="just">
              <a:buFont typeface="Wingdings" pitchFamily="2" charset="2"/>
              <a:buChar char="ü"/>
            </a:pPr>
            <a:r>
              <a:rPr lang="en-GB" sz="3000" dirty="0" smtClean="0"/>
              <a:t>Costs to upgrade software licenses</a:t>
            </a:r>
          </a:p>
          <a:p>
            <a:pPr algn="just">
              <a:buFont typeface="Wingdings" pitchFamily="2" charset="2"/>
              <a:buChar char="ü"/>
            </a:pPr>
            <a:r>
              <a:rPr lang="en-GB" sz="3000" dirty="0" smtClean="0"/>
              <a:t>Computer operations</a:t>
            </a:r>
          </a:p>
          <a:p>
            <a:pPr algn="just">
              <a:buFont typeface="Wingdings" pitchFamily="2" charset="2"/>
              <a:buChar char="ü"/>
            </a:pPr>
            <a:r>
              <a:rPr lang="en-GB" sz="3000" dirty="0" smtClean="0"/>
              <a:t>Programming support</a:t>
            </a:r>
          </a:p>
          <a:p>
            <a:pPr algn="just">
              <a:buFont typeface="Wingdings" pitchFamily="2" charset="2"/>
              <a:buChar char="ü"/>
            </a:pPr>
            <a:r>
              <a:rPr lang="en-GB" sz="3000" dirty="0" smtClean="0"/>
              <a:t>Amortization of equipment</a:t>
            </a:r>
          </a:p>
          <a:p>
            <a:pPr algn="just">
              <a:buFont typeface="Wingdings" pitchFamily="2" charset="2"/>
              <a:buChar char="ü"/>
            </a:pPr>
            <a:r>
              <a:rPr lang="en-GB" sz="3000" dirty="0" smtClean="0"/>
              <a:t>Training and ongoing assistance (the help desk)</a:t>
            </a:r>
          </a:p>
          <a:p>
            <a:pPr algn="just">
              <a:buFont typeface="Wingdings" pitchFamily="2" charset="2"/>
              <a:buChar char="ü"/>
            </a:pPr>
            <a:r>
              <a:rPr lang="en-GB" sz="3000" dirty="0" smtClean="0"/>
              <a:t>Supplies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b="1" smtClean="0"/>
              <a:t>Economic feasibility cont’d</a:t>
            </a:r>
            <a:endParaRPr lang="en-GB" smtClean="0"/>
          </a:p>
        </p:txBody>
      </p:sp>
      <p:sp>
        <p:nvSpPr>
          <p:cNvPr id="49155" name="Content Placeholder 2"/>
          <p:cNvSpPr>
            <a:spLocks noGrp="1"/>
          </p:cNvSpPr>
          <p:nvPr>
            <p:ph idx="1"/>
          </p:nvPr>
        </p:nvSpPr>
        <p:spPr/>
        <p:txBody>
          <a:bodyPr/>
          <a:lstStyle/>
          <a:p>
            <a:pPr algn="just">
              <a:buFont typeface="Arial" charset="0"/>
              <a:buNone/>
            </a:pPr>
            <a:r>
              <a:rPr lang="en-GB" sz="2800" b="1" smtClean="0"/>
              <a:t>Sources of Benefits</a:t>
            </a:r>
          </a:p>
          <a:p>
            <a:pPr algn="just"/>
            <a:r>
              <a:rPr lang="en-GB" sz="2800" smtClean="0"/>
              <a:t>The project manager and members of the project team can determine most of the development and operational costs. However, the user and the client receive the benefits of the system.</a:t>
            </a:r>
          </a:p>
          <a:p>
            <a:pPr algn="just"/>
            <a:r>
              <a:rPr lang="en-GB" sz="2800" smtClean="0"/>
              <a:t>Consequently, the client and the user must determine the value of the anticipated benefits. </a:t>
            </a:r>
          </a:p>
          <a:p>
            <a:pPr algn="just"/>
            <a:r>
              <a:rPr lang="en-GB" sz="2800" smtClean="0"/>
              <a:t>Benefits usually come from two major sources: decreased costs or increased revenues. Cost savings or decreases in expenses come from increased efficiency in company operations.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706437"/>
          </a:xfrm>
        </p:spPr>
        <p:txBody>
          <a:bodyPr/>
          <a:lstStyle/>
          <a:p>
            <a:r>
              <a:rPr lang="en-GB" b="1" smtClean="0"/>
              <a:t>Economic feasibility cont’d</a:t>
            </a:r>
            <a:endParaRPr lang="en-GB" smtClean="0"/>
          </a:p>
        </p:txBody>
      </p:sp>
      <p:sp>
        <p:nvSpPr>
          <p:cNvPr id="50179" name="Content Placeholder 2"/>
          <p:cNvSpPr>
            <a:spLocks noGrp="1"/>
          </p:cNvSpPr>
          <p:nvPr>
            <p:ph idx="1"/>
          </p:nvPr>
        </p:nvSpPr>
        <p:spPr>
          <a:xfrm>
            <a:off x="539750" y="1052513"/>
            <a:ext cx="8229600" cy="5589587"/>
          </a:xfrm>
        </p:spPr>
        <p:txBody>
          <a:bodyPr/>
          <a:lstStyle/>
          <a:p>
            <a:pPr algn="just"/>
            <a:r>
              <a:rPr lang="en-GB" sz="2400" smtClean="0"/>
              <a:t>Areas in which to look for reduced costs include the following:</a:t>
            </a:r>
          </a:p>
          <a:p>
            <a:pPr algn="just">
              <a:buFont typeface="Wingdings" pitchFamily="2" charset="2"/>
              <a:buChar char="ü"/>
            </a:pPr>
            <a:r>
              <a:rPr lang="en-GB" sz="2400" smtClean="0"/>
              <a:t>Reducing staff by automating manual functions or increasing efficiency</a:t>
            </a:r>
          </a:p>
          <a:p>
            <a:pPr algn="just">
              <a:buFont typeface="Wingdings" pitchFamily="2" charset="2"/>
              <a:buChar char="ü"/>
            </a:pPr>
            <a:r>
              <a:rPr lang="en-GB" sz="2400" smtClean="0"/>
              <a:t>Maintaining constant staff with increasing volumes of work</a:t>
            </a:r>
          </a:p>
          <a:p>
            <a:pPr algn="just">
              <a:buFont typeface="Wingdings" pitchFamily="2" charset="2"/>
              <a:buChar char="ü"/>
            </a:pPr>
            <a:r>
              <a:rPr lang="en-GB" sz="2400" smtClean="0"/>
              <a:t>Decreasing operating expenses</a:t>
            </a:r>
          </a:p>
          <a:p>
            <a:pPr algn="just">
              <a:buFont typeface="Wingdings" pitchFamily="2" charset="2"/>
              <a:buChar char="ü"/>
            </a:pPr>
            <a:r>
              <a:rPr lang="en-GB" sz="2400" smtClean="0"/>
              <a:t>Reducing error rates through automated editing or validation</a:t>
            </a:r>
          </a:p>
          <a:p>
            <a:pPr algn="just">
              <a:buFont typeface="Wingdings" pitchFamily="2" charset="2"/>
              <a:buChar char="ü"/>
            </a:pPr>
            <a:r>
              <a:rPr lang="en-GB" sz="2400" smtClean="0"/>
              <a:t>Achieving quicker processing and turnaround of documents or transactions</a:t>
            </a:r>
          </a:p>
          <a:p>
            <a:pPr algn="just">
              <a:buFont typeface="Wingdings" pitchFamily="2" charset="2"/>
              <a:buChar char="ü"/>
            </a:pPr>
            <a:r>
              <a:rPr lang="en-GB" sz="2400" smtClean="0"/>
              <a:t>Capturing lost discounts on money management</a:t>
            </a:r>
          </a:p>
          <a:p>
            <a:pPr algn="just">
              <a:buFont typeface="Wingdings" pitchFamily="2" charset="2"/>
              <a:buChar char="ü"/>
            </a:pPr>
            <a:r>
              <a:rPr lang="en-GB" sz="2400" smtClean="0"/>
              <a:t>Reducing bad accounts or bad credit losses</a:t>
            </a:r>
          </a:p>
          <a:p>
            <a:pPr algn="just">
              <a:buFont typeface="Wingdings" pitchFamily="2" charset="2"/>
              <a:buChar char="ü"/>
            </a:pPr>
            <a:r>
              <a:rPr lang="en-GB" sz="2400" smtClean="0"/>
              <a:t>Reducing inventory or merchandise losses through tighter controls</a:t>
            </a:r>
          </a:p>
          <a:p>
            <a:pPr algn="just">
              <a:buFont typeface="Wingdings" pitchFamily="2" charset="2"/>
              <a:buChar char="ü"/>
            </a:pPr>
            <a:r>
              <a:rPr lang="en-GB" sz="2400" smtClean="0"/>
              <a:t>Collecting receivables (accounts receivable) more rapidly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rtlCol="0">
            <a:normAutofit fontScale="90000"/>
          </a:bodyPr>
          <a:lstStyle/>
          <a:p>
            <a:pPr eaLnBrk="1" fontAlgn="auto" hangingPunct="1">
              <a:spcAft>
                <a:spcPts val="0"/>
              </a:spcAft>
              <a:defRPr/>
            </a:pPr>
            <a:r>
              <a:rPr lang="en-GB" dirty="0" smtClean="0"/>
              <a:t>Project planning activities cont’d</a:t>
            </a:r>
            <a:endParaRPr lang="en-GB" dirty="0"/>
          </a:p>
        </p:txBody>
      </p:sp>
      <p:sp>
        <p:nvSpPr>
          <p:cNvPr id="6147" name="Content Placeholder 2"/>
          <p:cNvSpPr>
            <a:spLocks noGrp="1"/>
          </p:cNvSpPr>
          <p:nvPr>
            <p:ph idx="1"/>
          </p:nvPr>
        </p:nvSpPr>
        <p:spPr>
          <a:xfrm>
            <a:off x="395288" y="1268413"/>
            <a:ext cx="8353425" cy="4608512"/>
          </a:xfrm>
        </p:spPr>
        <p:txBody>
          <a:bodyPr/>
          <a:lstStyle/>
          <a:p>
            <a:pPr eaLnBrk="1" hangingPunct="1"/>
            <a:r>
              <a:rPr lang="en-GB" dirty="0" smtClean="0"/>
              <a:t>Project planning activities are as follows:</a:t>
            </a:r>
          </a:p>
          <a:p>
            <a:pPr eaLnBrk="1" hangingPunct="1">
              <a:buFont typeface="Wingdings" pitchFamily="2" charset="2"/>
              <a:buChar char="Ø"/>
            </a:pPr>
            <a:r>
              <a:rPr lang="en-GB" dirty="0" smtClean="0"/>
              <a:t>Define the problem.</a:t>
            </a:r>
          </a:p>
          <a:p>
            <a:pPr eaLnBrk="1" hangingPunct="1">
              <a:buFont typeface="Wingdings" pitchFamily="2" charset="2"/>
              <a:buChar char="Ø"/>
            </a:pPr>
            <a:r>
              <a:rPr lang="en-GB" dirty="0" smtClean="0"/>
              <a:t>Produce the project schedule.</a:t>
            </a:r>
          </a:p>
          <a:p>
            <a:pPr eaLnBrk="1" hangingPunct="1">
              <a:buFont typeface="Wingdings" pitchFamily="2" charset="2"/>
              <a:buChar char="Ø"/>
            </a:pPr>
            <a:r>
              <a:rPr lang="en-GB" dirty="0" smtClean="0"/>
              <a:t>Confirm project feasibility.</a:t>
            </a:r>
          </a:p>
          <a:p>
            <a:pPr eaLnBrk="1" hangingPunct="1">
              <a:buFont typeface="Wingdings" pitchFamily="2" charset="2"/>
              <a:buChar char="Ø"/>
            </a:pPr>
            <a:r>
              <a:rPr lang="en-GB" dirty="0" smtClean="0"/>
              <a:t>Staff the project.</a:t>
            </a:r>
          </a:p>
          <a:p>
            <a:pPr eaLnBrk="1" hangingPunct="1">
              <a:buFont typeface="Wingdings" pitchFamily="2" charset="2"/>
              <a:buChar char="Ø"/>
            </a:pPr>
            <a:r>
              <a:rPr lang="en-GB" dirty="0" smtClean="0"/>
              <a:t>Launch the project.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GB" b="1" smtClean="0"/>
              <a:t>Economic feasibility cont’d</a:t>
            </a:r>
            <a:endParaRPr lang="en-GB" smtClean="0"/>
          </a:p>
        </p:txBody>
      </p:sp>
      <p:sp>
        <p:nvSpPr>
          <p:cNvPr id="51203" name="Content Placeholder 2"/>
          <p:cNvSpPr>
            <a:spLocks noGrp="1"/>
          </p:cNvSpPr>
          <p:nvPr>
            <p:ph idx="1"/>
          </p:nvPr>
        </p:nvSpPr>
        <p:spPr/>
        <p:txBody>
          <a:bodyPr/>
          <a:lstStyle/>
          <a:p>
            <a:r>
              <a:rPr lang="en-GB" b="1" smtClean="0"/>
              <a:t>tangible benefits - </a:t>
            </a:r>
            <a:r>
              <a:rPr lang="en-GB" smtClean="0"/>
              <a:t> benefits that can be measured or estimated in terms of dollars and that accrue to the organization.</a:t>
            </a:r>
          </a:p>
          <a:p>
            <a:r>
              <a:rPr lang="en-GB" b="1" smtClean="0"/>
              <a:t>Intangible benefits - </a:t>
            </a:r>
            <a:r>
              <a:rPr lang="en-GB" smtClean="0"/>
              <a:t> benefits that accrue to the organization but that cannot be measured quantitatively or estimated accurately </a:t>
            </a:r>
          </a:p>
          <a:p>
            <a:pPr>
              <a:buFont typeface="Arial" charset="0"/>
              <a:buNone/>
            </a:pPr>
            <a:endParaRPr lang="en-GB"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706437"/>
          </a:xfrm>
        </p:spPr>
        <p:txBody>
          <a:bodyPr/>
          <a:lstStyle/>
          <a:p>
            <a:r>
              <a:rPr lang="en-GB" b="1" smtClean="0"/>
              <a:t>Economic feasibility cont’d</a:t>
            </a:r>
            <a:endParaRPr lang="en-GB" smtClean="0"/>
          </a:p>
        </p:txBody>
      </p:sp>
      <p:sp>
        <p:nvSpPr>
          <p:cNvPr id="52227" name="Content Placeholder 2"/>
          <p:cNvSpPr>
            <a:spLocks noGrp="1"/>
          </p:cNvSpPr>
          <p:nvPr>
            <p:ph idx="1"/>
          </p:nvPr>
        </p:nvSpPr>
        <p:spPr>
          <a:xfrm>
            <a:off x="250825" y="1125538"/>
            <a:ext cx="8642350" cy="5543550"/>
          </a:xfrm>
        </p:spPr>
        <p:txBody>
          <a:bodyPr/>
          <a:lstStyle/>
          <a:p>
            <a:pPr algn="just"/>
            <a:r>
              <a:rPr lang="en-GB" sz="2500" smtClean="0"/>
              <a:t>Examples of intangible benefits include the following:</a:t>
            </a:r>
          </a:p>
          <a:p>
            <a:pPr algn="just">
              <a:buFont typeface="Wingdings" pitchFamily="2" charset="2"/>
              <a:buChar char="ü"/>
            </a:pPr>
            <a:r>
              <a:rPr lang="en-GB" sz="2500" smtClean="0"/>
              <a:t>Increased levels of service (in ways that cannot be measured in dollars)</a:t>
            </a:r>
          </a:p>
          <a:p>
            <a:pPr algn="just">
              <a:buFont typeface="Wingdings" pitchFamily="2" charset="2"/>
              <a:buChar char="ü"/>
            </a:pPr>
            <a:r>
              <a:rPr lang="en-GB" sz="2500" smtClean="0"/>
              <a:t>Increased customer satisfaction (not measurable in dollars)</a:t>
            </a:r>
          </a:p>
          <a:p>
            <a:pPr algn="just">
              <a:buFont typeface="Wingdings" pitchFamily="2" charset="2"/>
              <a:buChar char="ü"/>
            </a:pPr>
            <a:r>
              <a:rPr lang="en-GB" sz="2500" smtClean="0"/>
              <a:t>Survival (a standard capability common in the industry, or common to many competitors)</a:t>
            </a:r>
          </a:p>
          <a:p>
            <a:pPr algn="just">
              <a:buFont typeface="Wingdings" pitchFamily="2" charset="2"/>
              <a:buChar char="ü"/>
            </a:pPr>
            <a:r>
              <a:rPr lang="en-GB" sz="2500" smtClean="0"/>
              <a:t>Need to develop in-house expertise (such as with a pilot program with new technology)</a:t>
            </a:r>
          </a:p>
          <a:p>
            <a:r>
              <a:rPr lang="en-GB" sz="2500" smtClean="0"/>
              <a:t>Examples of intangible costs include the following:</a:t>
            </a:r>
          </a:p>
          <a:p>
            <a:pPr>
              <a:buFont typeface="Wingdings" pitchFamily="2" charset="2"/>
              <a:buChar char="ü"/>
            </a:pPr>
            <a:r>
              <a:rPr lang="en-GB" sz="2500" smtClean="0"/>
              <a:t>Reduced employee morale</a:t>
            </a:r>
          </a:p>
          <a:p>
            <a:pPr>
              <a:buFont typeface="Wingdings" pitchFamily="2" charset="2"/>
              <a:buChar char="ü"/>
            </a:pPr>
            <a:r>
              <a:rPr lang="en-GB" sz="2500" smtClean="0"/>
              <a:t>Lost productivity (the organization may not be able to estimate it)</a:t>
            </a:r>
          </a:p>
          <a:p>
            <a:pPr>
              <a:buFont typeface="Wingdings" pitchFamily="2" charset="2"/>
              <a:buChar char="ü"/>
            </a:pPr>
            <a:r>
              <a:rPr lang="en-GB" sz="2500" smtClean="0"/>
              <a:t>Lost customers or sales (during some unknown period of time)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115888"/>
            <a:ext cx="8229600" cy="779462"/>
          </a:xfrm>
        </p:spPr>
        <p:txBody>
          <a:bodyPr/>
          <a:lstStyle/>
          <a:p>
            <a:r>
              <a:rPr lang="en-GB" b="1" smtClean="0"/>
              <a:t>Staffing and launching the project</a:t>
            </a:r>
            <a:endParaRPr lang="en-GB" smtClean="0"/>
          </a:p>
        </p:txBody>
      </p:sp>
      <p:sp>
        <p:nvSpPr>
          <p:cNvPr id="53251" name="Content Placeholder 2"/>
          <p:cNvSpPr>
            <a:spLocks noGrp="1"/>
          </p:cNvSpPr>
          <p:nvPr>
            <p:ph idx="1"/>
          </p:nvPr>
        </p:nvSpPr>
        <p:spPr>
          <a:xfrm>
            <a:off x="395288" y="836613"/>
            <a:ext cx="8229600" cy="5976937"/>
          </a:xfrm>
        </p:spPr>
        <p:txBody>
          <a:bodyPr/>
          <a:lstStyle/>
          <a:p>
            <a:pPr algn="just"/>
            <a:r>
              <a:rPr lang="en-GB" sz="3000" smtClean="0"/>
              <a:t>The responsibility for staffing the project team falls primarily on the project manager. This includes finding the right people with the correct skills and then organizing and managing them throughout the project. </a:t>
            </a:r>
          </a:p>
          <a:p>
            <a:pPr algn="just"/>
            <a:r>
              <a:rPr lang="en-GB" sz="3000" smtClean="0"/>
              <a:t>The staffing activity consists of five tasks:</a:t>
            </a:r>
          </a:p>
          <a:p>
            <a:pPr algn="just">
              <a:buFont typeface="Wingdings" pitchFamily="2" charset="2"/>
              <a:buChar char="ü"/>
            </a:pPr>
            <a:r>
              <a:rPr lang="en-GB" sz="3000" smtClean="0"/>
              <a:t>Develop a resource plan for the project.</a:t>
            </a:r>
          </a:p>
          <a:p>
            <a:pPr algn="just">
              <a:buFont typeface="Wingdings" pitchFamily="2" charset="2"/>
              <a:buChar char="ü"/>
            </a:pPr>
            <a:r>
              <a:rPr lang="en-GB" sz="3000" smtClean="0"/>
              <a:t>Identify and request specific technical staff.</a:t>
            </a:r>
          </a:p>
          <a:p>
            <a:pPr algn="just">
              <a:buFont typeface="Wingdings" pitchFamily="2" charset="2"/>
              <a:buChar char="ü"/>
            </a:pPr>
            <a:r>
              <a:rPr lang="en-GB" sz="3000" smtClean="0"/>
              <a:t>Identify and request specific user staff.</a:t>
            </a:r>
          </a:p>
          <a:p>
            <a:pPr algn="just">
              <a:buFont typeface="Wingdings" pitchFamily="2" charset="2"/>
              <a:buChar char="ü"/>
            </a:pPr>
            <a:r>
              <a:rPr lang="en-GB" sz="3000" smtClean="0"/>
              <a:t>Organize the project team into workgroups.</a:t>
            </a:r>
          </a:p>
          <a:p>
            <a:pPr algn="just">
              <a:buFont typeface="Wingdings" pitchFamily="2" charset="2"/>
              <a:buChar char="ü"/>
            </a:pPr>
            <a:r>
              <a:rPr lang="en-GB" sz="3000" smtClean="0"/>
              <a:t>Conduct preliminary training and team-building exercises.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633412"/>
          </a:xfrm>
        </p:spPr>
        <p:txBody>
          <a:bodyPr/>
          <a:lstStyle/>
          <a:p>
            <a:r>
              <a:rPr lang="en-GB" sz="3600" b="1" smtClean="0"/>
              <a:t>Staffing and launching the project Cont’d</a:t>
            </a:r>
            <a:endParaRPr lang="en-GB" sz="3600" smtClean="0"/>
          </a:p>
        </p:txBody>
      </p:sp>
      <p:sp>
        <p:nvSpPr>
          <p:cNvPr id="54275" name="Content Placeholder 2"/>
          <p:cNvSpPr>
            <a:spLocks noGrp="1"/>
          </p:cNvSpPr>
          <p:nvPr>
            <p:ph idx="1"/>
          </p:nvPr>
        </p:nvSpPr>
        <p:spPr>
          <a:xfrm>
            <a:off x="611188" y="1196975"/>
            <a:ext cx="8229600" cy="5661025"/>
          </a:xfrm>
        </p:spPr>
        <p:txBody>
          <a:bodyPr/>
          <a:lstStyle/>
          <a:p>
            <a:pPr algn="just"/>
            <a:r>
              <a:rPr lang="en-GB" sz="3000" dirty="0" smtClean="0"/>
              <a:t>The key question to be answered when completing the staffing activity is: </a:t>
            </a:r>
            <a:r>
              <a:rPr lang="en-GB" sz="3000" i="1" dirty="0" smtClean="0"/>
              <a:t>Are the resources available, trained, and ready to start the project?</a:t>
            </a:r>
          </a:p>
          <a:p>
            <a:pPr algn="just"/>
            <a:r>
              <a:rPr lang="en-GB" sz="3000" dirty="0" smtClean="0"/>
              <a:t>After the previous project planning activities are complete, it is time to launch the project. The scope of the new system is defined, the risks have been identified, the project has been found feasible both economically and otherwise, a detailed schedule has been developed, team members have been identified and are ready, and it is now time to start.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11188" y="333375"/>
            <a:ext cx="8229600" cy="633413"/>
          </a:xfrm>
        </p:spPr>
        <p:txBody>
          <a:bodyPr/>
          <a:lstStyle/>
          <a:p>
            <a:r>
              <a:rPr lang="en-GB" sz="3600" b="1" smtClean="0"/>
              <a:t>Staffing and launching the project Cont’d</a:t>
            </a:r>
            <a:endParaRPr lang="en-GB" sz="3600" smtClean="0"/>
          </a:p>
        </p:txBody>
      </p:sp>
      <p:sp>
        <p:nvSpPr>
          <p:cNvPr id="55299" name="Content Placeholder 2"/>
          <p:cNvSpPr>
            <a:spLocks noGrp="1"/>
          </p:cNvSpPr>
          <p:nvPr>
            <p:ph idx="1"/>
          </p:nvPr>
        </p:nvSpPr>
        <p:spPr>
          <a:xfrm>
            <a:off x="468313" y="1052513"/>
            <a:ext cx="8229600" cy="5256212"/>
          </a:xfrm>
        </p:spPr>
        <p:txBody>
          <a:bodyPr/>
          <a:lstStyle/>
          <a:p>
            <a:pPr algn="just"/>
            <a:r>
              <a:rPr lang="en-GB" smtClean="0"/>
              <a:t>Two final tasks usually occur at this point. First, the membership of the oversight committee is finalized, and it meets to give final go-ahead for the project, including releasing the necessary funds. </a:t>
            </a:r>
          </a:p>
          <a:p>
            <a:pPr algn="just"/>
            <a:r>
              <a:rPr lang="en-GB" smtClean="0"/>
              <a:t>Second, the organization makes a formal announcement through its standard communication channels that gives credence to the project and solicits cooperation from all involved parties in the organization. </a:t>
            </a:r>
          </a:p>
          <a:p>
            <a:pPr algn="just"/>
            <a:endParaRPr lang="en-GB" sz="28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850900"/>
          </a:xfrm>
        </p:spPr>
        <p:txBody>
          <a:bodyPr/>
          <a:lstStyle/>
          <a:p>
            <a:r>
              <a:rPr lang="en-GB" sz="3600" b="1" smtClean="0"/>
              <a:t>Staffing and launching the project Cont’d</a:t>
            </a:r>
            <a:endParaRPr lang="en-GB" sz="3600" smtClean="0"/>
          </a:p>
        </p:txBody>
      </p:sp>
      <p:sp>
        <p:nvSpPr>
          <p:cNvPr id="56323" name="Content Placeholder 2"/>
          <p:cNvSpPr>
            <a:spLocks noGrp="1"/>
          </p:cNvSpPr>
          <p:nvPr>
            <p:ph idx="1"/>
          </p:nvPr>
        </p:nvSpPr>
        <p:spPr/>
        <p:txBody>
          <a:bodyPr/>
          <a:lstStyle/>
          <a:p>
            <a:pPr algn="just"/>
            <a:r>
              <a:rPr lang="en-GB" smtClean="0"/>
              <a:t>In other words, the project gets the blessing and visible support of the organization’s senior executives. No project should begin without these two events. The key question to be answered when launching the project is: </a:t>
            </a:r>
            <a:r>
              <a:rPr lang="en-GB" i="1" smtClean="0"/>
              <a:t>Are we ready to start the project?</a:t>
            </a:r>
            <a:endParaRPr lang="en-GB"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GB" smtClean="0"/>
              <a:t>Review Questions</a:t>
            </a:r>
          </a:p>
        </p:txBody>
      </p:sp>
      <p:sp>
        <p:nvSpPr>
          <p:cNvPr id="57347" name="Content Placeholder 2"/>
          <p:cNvSpPr>
            <a:spLocks noGrp="1"/>
          </p:cNvSpPr>
          <p:nvPr>
            <p:ph idx="1"/>
          </p:nvPr>
        </p:nvSpPr>
        <p:spPr>
          <a:xfrm>
            <a:off x="539750" y="1341438"/>
            <a:ext cx="8229600" cy="5327650"/>
          </a:xfrm>
        </p:spPr>
        <p:txBody>
          <a:bodyPr/>
          <a:lstStyle/>
          <a:p>
            <a:pPr marL="514350" indent="-514350" algn="just">
              <a:buFont typeface="Calibri" pitchFamily="34" charset="0"/>
              <a:buAutoNum type="arabicPeriod"/>
            </a:pPr>
            <a:r>
              <a:rPr lang="en-GB" sz="3000" smtClean="0"/>
              <a:t>List and explain the activities of project planning.</a:t>
            </a:r>
          </a:p>
          <a:p>
            <a:pPr marL="514350" indent="-514350" algn="just">
              <a:buFont typeface="Calibri" pitchFamily="34" charset="0"/>
              <a:buAutoNum type="arabicPeriod"/>
            </a:pPr>
            <a:r>
              <a:rPr lang="en-GB" sz="3000" smtClean="0"/>
              <a:t>List the seven reasons projects fail.</a:t>
            </a:r>
          </a:p>
          <a:p>
            <a:pPr marL="514350" indent="-514350" algn="just">
              <a:buFont typeface="Calibri" pitchFamily="34" charset="0"/>
              <a:buAutoNum type="arabicPeriod"/>
            </a:pPr>
            <a:r>
              <a:rPr lang="en-GB" sz="3000" smtClean="0"/>
              <a:t>List the five reasons projects are successful.</a:t>
            </a:r>
          </a:p>
          <a:p>
            <a:pPr marL="514350" indent="-514350" algn="just">
              <a:buFont typeface="Calibri" pitchFamily="34" charset="0"/>
              <a:buAutoNum type="arabicPeriod"/>
            </a:pPr>
            <a:r>
              <a:rPr lang="en-GB" sz="3000" smtClean="0"/>
              <a:t>What are three reasons projects are initiated?</a:t>
            </a:r>
          </a:p>
          <a:p>
            <a:pPr marL="514350" indent="-514350" algn="just">
              <a:buFont typeface="Calibri" pitchFamily="34" charset="0"/>
              <a:buAutoNum type="arabicPeriod"/>
            </a:pPr>
            <a:r>
              <a:rPr lang="en-GB" sz="3000" smtClean="0"/>
              <a:t>Define </a:t>
            </a:r>
            <a:r>
              <a:rPr lang="en-GB" sz="3000" i="1" smtClean="0"/>
              <a:t>project management.</a:t>
            </a:r>
          </a:p>
          <a:p>
            <a:pPr marL="514350" indent="-514350" algn="just">
              <a:buFont typeface="Calibri" pitchFamily="34" charset="0"/>
              <a:buAutoNum type="arabicPeriod"/>
            </a:pPr>
            <a:r>
              <a:rPr lang="en-GB" sz="3000" smtClean="0"/>
              <a:t>Describe the six types of feasibility used to evaluate a project.</a:t>
            </a:r>
          </a:p>
          <a:p>
            <a:pPr marL="514350" indent="-514350" algn="just">
              <a:buFont typeface="Calibri" pitchFamily="34" charset="0"/>
              <a:buAutoNum type="arabicPeriod"/>
            </a:pPr>
            <a:r>
              <a:rPr lang="en-GB" sz="3000" smtClean="0"/>
              <a:t>What is the purpose of the cost/benefit analysis used to assess economic feasibility?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GB" smtClean="0"/>
              <a:t>Review Questions Cont’d</a:t>
            </a:r>
          </a:p>
        </p:txBody>
      </p:sp>
      <p:sp>
        <p:nvSpPr>
          <p:cNvPr id="58371" name="Content Placeholder 2"/>
          <p:cNvSpPr>
            <a:spLocks noGrp="1"/>
          </p:cNvSpPr>
          <p:nvPr>
            <p:ph idx="1"/>
          </p:nvPr>
        </p:nvSpPr>
        <p:spPr/>
        <p:txBody>
          <a:bodyPr/>
          <a:lstStyle/>
          <a:p>
            <a:pPr marL="514350" indent="-514350">
              <a:buFont typeface="Calibri" pitchFamily="34" charset="0"/>
              <a:buAutoNum type="arabicPeriod" startAt="8"/>
            </a:pPr>
            <a:r>
              <a:rPr lang="en-GB" smtClean="0"/>
              <a:t>Explain the difference between tangible and intangible costs and benefits. Which are ignored in cost/benefit analyses?</a:t>
            </a:r>
          </a:p>
          <a:p>
            <a:pPr marL="514350" indent="-514350">
              <a:buFont typeface="Calibri" pitchFamily="34" charset="0"/>
              <a:buAutoNum type="arabicPeriod" startAt="8"/>
            </a:pPr>
            <a:r>
              <a:rPr lang="en-GB" smtClean="0"/>
              <a:t>List at least five possible sources of tangible benefits from the installation of a new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19250" y="6021388"/>
            <a:ext cx="5976938" cy="633412"/>
          </a:xfrm>
        </p:spPr>
        <p:txBody>
          <a:bodyPr/>
          <a:lstStyle/>
          <a:p>
            <a:pPr eaLnBrk="1" hangingPunct="1"/>
            <a:r>
              <a:rPr lang="en-GB" sz="2000" smtClean="0"/>
              <a:t>Figure 1: Activities require for project planning</a:t>
            </a:r>
          </a:p>
        </p:txBody>
      </p:sp>
      <p:pic>
        <p:nvPicPr>
          <p:cNvPr id="7171" name="Picture 4"/>
          <p:cNvPicPr>
            <a:picLocks noGrp="1" noChangeAspect="1" noChangeArrowheads="1"/>
          </p:cNvPicPr>
          <p:nvPr>
            <p:ph idx="1"/>
          </p:nvPr>
        </p:nvPicPr>
        <p:blipFill>
          <a:blip r:embed="rId2"/>
          <a:srcRect l="21126" t="24323" r="21124" b="50777"/>
          <a:stretch>
            <a:fillRect/>
          </a:stretch>
        </p:blipFill>
        <p:spPr>
          <a:xfrm>
            <a:off x="250825" y="0"/>
            <a:ext cx="8642350" cy="6092825"/>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23850" y="274638"/>
            <a:ext cx="8362950" cy="850900"/>
          </a:xfrm>
        </p:spPr>
        <p:txBody>
          <a:bodyPr/>
          <a:lstStyle/>
          <a:p>
            <a:pPr eaLnBrk="1" hangingPunct="1"/>
            <a:r>
              <a:rPr lang="en-GB" sz="3200" smtClean="0"/>
              <a:t>Project planning activities cont’d</a:t>
            </a:r>
          </a:p>
        </p:txBody>
      </p:sp>
      <p:sp>
        <p:nvSpPr>
          <p:cNvPr id="8195" name="Content Placeholder 2"/>
          <p:cNvSpPr>
            <a:spLocks noGrp="1"/>
          </p:cNvSpPr>
          <p:nvPr>
            <p:ph idx="1"/>
          </p:nvPr>
        </p:nvSpPr>
        <p:spPr>
          <a:xfrm>
            <a:off x="457200" y="1196975"/>
            <a:ext cx="8229600" cy="5400675"/>
          </a:xfrm>
        </p:spPr>
        <p:txBody>
          <a:bodyPr/>
          <a:lstStyle/>
          <a:p>
            <a:pPr algn="just" eaLnBrk="1" hangingPunct="1"/>
            <a:r>
              <a:rPr lang="en-GB" dirty="0" smtClean="0"/>
              <a:t>Figure 2 lists each activity with the key question the project team tries to answer when completing the activity.</a:t>
            </a:r>
          </a:p>
          <a:p>
            <a:pPr algn="just" eaLnBrk="1" hangingPunct="1"/>
            <a:r>
              <a:rPr lang="en-GB" dirty="0" smtClean="0"/>
              <a:t>For example, at the end of project planning, the key question to answer for the </a:t>
            </a:r>
            <a:r>
              <a:rPr lang="en-GB" b="1" i="1" dirty="0" smtClean="0"/>
              <a:t>Launch of the project activity becomes: Are we ready to start the project?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6021388"/>
            <a:ext cx="9144000" cy="836612"/>
          </a:xfrm>
        </p:spPr>
        <p:txBody>
          <a:bodyPr/>
          <a:lstStyle/>
          <a:p>
            <a:pPr eaLnBrk="1" hangingPunct="1"/>
            <a:r>
              <a:rPr lang="en-GB" sz="2800" dirty="0" smtClean="0"/>
              <a:t>Figure 2: Project planning activities and their key questions</a:t>
            </a:r>
          </a:p>
        </p:txBody>
      </p:sp>
      <p:pic>
        <p:nvPicPr>
          <p:cNvPr id="9219" name="Picture 4"/>
          <p:cNvPicPr>
            <a:picLocks noGrp="1" noChangeAspect="1" noChangeArrowheads="1"/>
          </p:cNvPicPr>
          <p:nvPr>
            <p:ph idx="1"/>
          </p:nvPr>
        </p:nvPicPr>
        <p:blipFill>
          <a:blip r:embed="rId2"/>
          <a:srcRect l="37477" t="46771" r="18692" b="24591"/>
          <a:stretch>
            <a:fillRect/>
          </a:stretch>
        </p:blipFill>
        <p:spPr>
          <a:xfrm>
            <a:off x="250825" y="-285776"/>
            <a:ext cx="8569325" cy="6378601"/>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850900"/>
          </a:xfrm>
        </p:spPr>
        <p:txBody>
          <a:bodyPr/>
          <a:lstStyle/>
          <a:p>
            <a:pPr eaLnBrk="1" hangingPunct="1"/>
            <a:r>
              <a:rPr lang="en-GB" b="1" dirty="0" smtClean="0"/>
              <a:t>Defining the problem</a:t>
            </a:r>
          </a:p>
        </p:txBody>
      </p:sp>
      <p:sp>
        <p:nvSpPr>
          <p:cNvPr id="10243" name="Content Placeholder 2"/>
          <p:cNvSpPr>
            <a:spLocks noGrp="1"/>
          </p:cNvSpPr>
          <p:nvPr>
            <p:ph idx="1"/>
          </p:nvPr>
        </p:nvSpPr>
        <p:spPr>
          <a:xfrm>
            <a:off x="457200" y="1268413"/>
            <a:ext cx="8229600" cy="5400675"/>
          </a:xfrm>
        </p:spPr>
        <p:txBody>
          <a:bodyPr/>
          <a:lstStyle/>
          <a:p>
            <a:pPr algn="just" eaLnBrk="1" hangingPunct="1"/>
            <a:r>
              <a:rPr lang="en-GB" dirty="0" smtClean="0"/>
              <a:t>Carefully defining the problem is one of the most important activities of the project. The objective is to define precisely the business problem to be solved and thereby determine the scope of the new system. </a:t>
            </a:r>
          </a:p>
          <a:p>
            <a:pPr algn="just" eaLnBrk="1" hangingPunct="1"/>
            <a:r>
              <a:rPr lang="en-GB" dirty="0" smtClean="0"/>
              <a:t>This activity defines the target that you want to hit. If the target is ill defined, then all subsequent activities will lack focus. As pointed out earlier, one of the primary causes of project failure is an unclear objective.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19634</TotalTime>
  <Words>3784</Words>
  <Application>Microsoft Office PowerPoint</Application>
  <PresentationFormat>On-screen Show (4:3)</PresentationFormat>
  <Paragraphs>241</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Project Management: Project Planning</vt:lpstr>
      <vt:lpstr>Project Initiation and Planning</vt:lpstr>
      <vt:lpstr>Project Initiation and Planning Cont.</vt:lpstr>
      <vt:lpstr>Project planning activities </vt:lpstr>
      <vt:lpstr>Project planning activities cont’d</vt:lpstr>
      <vt:lpstr>Figure 1: Activities require for project planning</vt:lpstr>
      <vt:lpstr>Project planning activities cont’d</vt:lpstr>
      <vt:lpstr>Figure 2: Project planning activities and their key questions</vt:lpstr>
      <vt:lpstr>Defining the problem</vt:lpstr>
      <vt:lpstr>Defining the problem cont.</vt:lpstr>
      <vt:lpstr>Defining the problem cont.</vt:lpstr>
      <vt:lpstr>Defining the problem cont.</vt:lpstr>
      <vt:lpstr>Defining the problem cont.</vt:lpstr>
      <vt:lpstr>Figure 3: System scope document for the RMO customer support system</vt:lpstr>
      <vt:lpstr>Figure 4: Context diagram for the customer support system</vt:lpstr>
      <vt:lpstr>Defining the problem cont.</vt:lpstr>
      <vt:lpstr>Producing the project schedule</vt:lpstr>
      <vt:lpstr>Producing the project schedule cont.</vt:lpstr>
      <vt:lpstr>Producing the project schedule cont.</vt:lpstr>
      <vt:lpstr>Producing the project schedule cont.</vt:lpstr>
      <vt:lpstr>Developing a work breakdown structure</vt:lpstr>
      <vt:lpstr>Figure 4:Work breakdown structure for planning activities of the RMO project</vt:lpstr>
      <vt:lpstr>Developing a work breakdown structure cont.</vt:lpstr>
      <vt:lpstr>Developing a work breakdown structure cont.</vt:lpstr>
      <vt:lpstr>Developing a work breakdown structure cont.</vt:lpstr>
      <vt:lpstr>Developing a work breakdown structure cont’d</vt:lpstr>
      <vt:lpstr>Figure 5: Work breakdown structure for the first iteration for an adaptive project for RMO</vt:lpstr>
      <vt:lpstr>Developing the schedule</vt:lpstr>
      <vt:lpstr>Developing the schedule cont’d</vt:lpstr>
      <vt:lpstr>Developing the schedule cont’d</vt:lpstr>
      <vt:lpstr>Identifying project risks and confirming project feasibility</vt:lpstr>
      <vt:lpstr>Identifying project risks and confirming project feasibility cont.</vt:lpstr>
      <vt:lpstr>Assessing the risks to the project (risk management)</vt:lpstr>
      <vt:lpstr>Assessing the risks to the project (risk management) cont.</vt:lpstr>
      <vt:lpstr>Figure 6: Simplified risk analysis</vt:lpstr>
      <vt:lpstr>Assessing the risks to the project (risk management) cont.</vt:lpstr>
      <vt:lpstr>Organizational and cultural feasibility</vt:lpstr>
      <vt:lpstr>Technological feasibility</vt:lpstr>
      <vt:lpstr>Schedule feasibility</vt:lpstr>
      <vt:lpstr>Resource feasibility</vt:lpstr>
      <vt:lpstr>Economic feasibility</vt:lpstr>
      <vt:lpstr>Economic feasibility cont’d</vt:lpstr>
      <vt:lpstr>Economic feasibility cont’d</vt:lpstr>
      <vt:lpstr>Economic feasibility cont.</vt:lpstr>
      <vt:lpstr>Figure 7: Supporting details and summary of development costs for RMO customer support system project</vt:lpstr>
      <vt:lpstr>Economic feasibility cont.</vt:lpstr>
      <vt:lpstr>Economic feasibility cont’d</vt:lpstr>
      <vt:lpstr>Economic feasibility cont’d</vt:lpstr>
      <vt:lpstr>Economic feasibility cont’d</vt:lpstr>
      <vt:lpstr>Economic feasibility cont’d</vt:lpstr>
      <vt:lpstr>Economic feasibility cont’d</vt:lpstr>
      <vt:lpstr>Staffing and launching the project</vt:lpstr>
      <vt:lpstr>Staffing and launching the project Cont’d</vt:lpstr>
      <vt:lpstr>Staffing and launching the project Cont’d</vt:lpstr>
      <vt:lpstr>Staffing and launching the project Cont’d</vt:lpstr>
      <vt:lpstr>Review Questions</vt:lpstr>
      <vt:lpstr>Review Questions Cont’d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user</dc:creator>
  <cp:lastModifiedBy>pc</cp:lastModifiedBy>
  <cp:revision>26</cp:revision>
  <dcterms:created xsi:type="dcterms:W3CDTF">2014-08-20T12:11:19Z</dcterms:created>
  <dcterms:modified xsi:type="dcterms:W3CDTF">2017-09-20T18:59:46Z</dcterms:modified>
</cp:coreProperties>
</file>