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EB315E-F8CF-43DF-8789-D62325F06428}" type="datetimeFigureOut">
              <a:rPr lang="en-US" smtClean="0"/>
              <a:pPr/>
              <a:t>9/6/2017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A4B19C-4008-4575-8506-9262BC1D120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A4B19C-4008-4575-8506-9262BC1D120E}"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7A4B19C-4008-4575-8506-9262BC1D120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BF25F1-78BF-476F-9005-C25CE7132A29}" type="datetimeFigureOut">
              <a:rPr lang="en-US" smtClean="0"/>
              <a:pPr/>
              <a:t>9/6/2017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7E96FED-7EC3-4037-9C29-A6F0E2418EEF}"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F25F1-78BF-476F-9005-C25CE7132A29}" type="datetimeFigureOut">
              <a:rPr lang="en-US" smtClean="0"/>
              <a:pPr/>
              <a:t>9/6/2017</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96FED-7EC3-4037-9C29-A6F0E2418EEF}"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Scope Management</a:t>
            </a:r>
            <a:endParaRPr lang="en-US" dirty="0"/>
          </a:p>
        </p:txBody>
      </p:sp>
      <p:sp>
        <p:nvSpPr>
          <p:cNvPr id="3" name="Subtitle 2"/>
          <p:cNvSpPr>
            <a:spLocks noGrp="1"/>
          </p:cNvSpPr>
          <p:nvPr>
            <p:ph type="subTitle" idx="1"/>
          </p:nvPr>
        </p:nvSpPr>
        <p:spPr/>
        <p:txBody>
          <a:bodyPr/>
          <a:lstStyle/>
          <a:p>
            <a:r>
              <a:rPr lang="en-US" dirty="0" smtClean="0"/>
              <a:t>Dr. Adebiyi</a:t>
            </a:r>
          </a:p>
          <a:p>
            <a:r>
              <a:rPr lang="en-US" dirty="0" smtClean="0"/>
              <a:t>Dr. Okesola</a:t>
            </a:r>
          </a:p>
          <a:p>
            <a:r>
              <a:rPr lang="en-US" dirty="0" smtClean="0"/>
              <a:t>Mrs. Mosaku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523038"/>
            <a:ext cx="8229600" cy="334962"/>
          </a:xfrm>
        </p:spPr>
        <p:txBody>
          <a:bodyPr>
            <a:noAutofit/>
          </a:bodyPr>
          <a:lstStyle/>
          <a:p>
            <a:r>
              <a:rPr lang="en-US" sz="3200" dirty="0" smtClean="0"/>
              <a:t>Figure 1:Need Assessment Template</a:t>
            </a:r>
            <a:endParaRPr lang="en-US" sz="3200" dirty="0"/>
          </a:p>
        </p:txBody>
      </p:sp>
      <p:graphicFrame>
        <p:nvGraphicFramePr>
          <p:cNvPr id="4" name="Content Placeholder 3"/>
          <p:cNvGraphicFramePr>
            <a:graphicFrameLocks noGrp="1"/>
          </p:cNvGraphicFramePr>
          <p:nvPr>
            <p:ph idx="1"/>
          </p:nvPr>
        </p:nvGraphicFramePr>
        <p:xfrm>
          <a:off x="457200" y="228600"/>
          <a:ext cx="8229600" cy="6131560"/>
        </p:xfrm>
        <a:graphic>
          <a:graphicData uri="http://schemas.openxmlformats.org/drawingml/2006/table">
            <a:tbl>
              <a:tblPr firstRow="1" bandRow="1">
                <a:tableStyleId>{5C22544A-7EE6-4342-B048-85BDC9FD1C3A}</a:tableStyleId>
              </a:tblPr>
              <a:tblGrid>
                <a:gridCol w="1905000"/>
                <a:gridCol w="6324600"/>
              </a:tblGrid>
              <a:tr h="370840">
                <a:tc>
                  <a:txBody>
                    <a:bodyPr/>
                    <a:lstStyle/>
                    <a:p>
                      <a:r>
                        <a:rPr lang="en-US" dirty="0" smtClean="0"/>
                        <a:t>Section</a:t>
                      </a:r>
                      <a:endParaRPr lang="en-US" dirty="0"/>
                    </a:p>
                  </a:txBody>
                  <a:tcPr/>
                </a:tc>
                <a:tc>
                  <a:txBody>
                    <a:bodyPr/>
                    <a:lstStyle/>
                    <a:p>
                      <a:r>
                        <a:rPr lang="en-US" dirty="0" smtClean="0"/>
                        <a:t>Contents</a:t>
                      </a:r>
                      <a:endParaRPr lang="en-US" dirty="0"/>
                    </a:p>
                  </a:txBody>
                  <a:tcPr/>
                </a:tc>
              </a:tr>
              <a:tr h="370840">
                <a:tc>
                  <a:txBody>
                    <a:bodyPr/>
                    <a:lstStyle/>
                    <a:p>
                      <a:r>
                        <a:rPr lang="en-US" dirty="0" smtClean="0"/>
                        <a:t>1.0 Purpose of document</a:t>
                      </a:r>
                      <a:endParaRPr lang="en-US" dirty="0"/>
                    </a:p>
                  </a:txBody>
                  <a:tcPr/>
                </a:tc>
                <a:tc>
                  <a:txBody>
                    <a:bodyPr/>
                    <a:lstStyle/>
                    <a:p>
                      <a:r>
                        <a:rPr lang="en-US" dirty="0" smtClean="0"/>
                        <a:t>It is a description of the needs that the project</a:t>
                      </a:r>
                      <a:r>
                        <a:rPr lang="en-US" baseline="0" dirty="0" smtClean="0"/>
                        <a:t> will meet. This is a vehicle for stakeholder feedback</a:t>
                      </a:r>
                      <a:endParaRPr lang="en-US" dirty="0"/>
                    </a:p>
                  </a:txBody>
                  <a:tcPr/>
                </a:tc>
              </a:tr>
              <a:tr h="370840">
                <a:tc>
                  <a:txBody>
                    <a:bodyPr/>
                    <a:lstStyle/>
                    <a:p>
                      <a:r>
                        <a:rPr lang="en-US" dirty="0" smtClean="0"/>
                        <a:t>2.0 Overview</a:t>
                      </a:r>
                      <a:endParaRPr lang="en-US" dirty="0"/>
                    </a:p>
                  </a:txBody>
                  <a:tcPr/>
                </a:tc>
                <a:tc>
                  <a:txBody>
                    <a:bodyPr/>
                    <a:lstStyle/>
                    <a:p>
                      <a:r>
                        <a:rPr lang="en-US" dirty="0" smtClean="0"/>
                        <a:t>This gives</a:t>
                      </a:r>
                      <a:r>
                        <a:rPr lang="en-US" baseline="0" dirty="0" smtClean="0"/>
                        <a:t> a brief overview of the project, describes the stakeholders and expected role of each</a:t>
                      </a:r>
                      <a:endParaRPr lang="en-US" dirty="0"/>
                    </a:p>
                  </a:txBody>
                  <a:tcPr/>
                </a:tc>
              </a:tr>
              <a:tr h="370840">
                <a:tc>
                  <a:txBody>
                    <a:bodyPr/>
                    <a:lstStyle/>
                    <a:p>
                      <a:r>
                        <a:rPr lang="en-US" dirty="0" smtClean="0"/>
                        <a:t>3.0 Referenced</a:t>
                      </a:r>
                      <a:r>
                        <a:rPr lang="en-US" baseline="0" dirty="0" smtClean="0"/>
                        <a:t> Document</a:t>
                      </a:r>
                      <a:endParaRPr lang="en-US" dirty="0"/>
                    </a:p>
                  </a:txBody>
                  <a:tcPr/>
                </a:tc>
                <a:tc>
                  <a:txBody>
                    <a:bodyPr/>
                    <a:lstStyle/>
                    <a:p>
                      <a:r>
                        <a:rPr lang="en-US" dirty="0" smtClean="0"/>
                        <a:t>This section list supporting documentation used and other resources</a:t>
                      </a:r>
                      <a:r>
                        <a:rPr lang="en-US" baseline="0" dirty="0" smtClean="0"/>
                        <a:t> useful in understanding the performing organization</a:t>
                      </a:r>
                      <a:endParaRPr lang="en-US" dirty="0"/>
                    </a:p>
                  </a:txBody>
                  <a:tcPr/>
                </a:tc>
              </a:tr>
              <a:tr h="370840">
                <a:tc>
                  <a:txBody>
                    <a:bodyPr/>
                    <a:lstStyle/>
                    <a:p>
                      <a:r>
                        <a:rPr lang="en-US" dirty="0" smtClean="0"/>
                        <a:t>4.0 Needs collection</a:t>
                      </a:r>
                      <a:endParaRPr lang="en-US" dirty="0"/>
                    </a:p>
                  </a:txBody>
                  <a:tcPr/>
                </a:tc>
                <a:tc>
                  <a:txBody>
                    <a:bodyPr/>
                    <a:lstStyle/>
                    <a:p>
                      <a:r>
                        <a:rPr lang="en-US" dirty="0" smtClean="0"/>
                        <a:t> This</a:t>
                      </a:r>
                      <a:r>
                        <a:rPr lang="en-US" baseline="0" dirty="0" smtClean="0"/>
                        <a:t> section describes the needs collection process used. Records of interviews and their results are included</a:t>
                      </a:r>
                      <a:endParaRPr lang="en-US" dirty="0"/>
                    </a:p>
                  </a:txBody>
                  <a:tcPr/>
                </a:tc>
              </a:tr>
              <a:tr h="370840">
                <a:tc>
                  <a:txBody>
                    <a:bodyPr/>
                    <a:lstStyle/>
                    <a:p>
                      <a:r>
                        <a:rPr lang="en-US" dirty="0" smtClean="0"/>
                        <a:t>5.0 Needs</a:t>
                      </a:r>
                      <a:r>
                        <a:rPr lang="en-US" baseline="0" dirty="0" smtClean="0"/>
                        <a:t> description</a:t>
                      </a:r>
                      <a:endParaRPr lang="en-US" dirty="0"/>
                    </a:p>
                  </a:txBody>
                  <a:tcPr/>
                </a:tc>
                <a:tc>
                  <a:txBody>
                    <a:bodyPr/>
                    <a:lstStyle/>
                    <a:p>
                      <a:r>
                        <a:rPr lang="en-US" dirty="0" smtClean="0"/>
                        <a:t>It describes clearly and fully the</a:t>
                      </a:r>
                      <a:r>
                        <a:rPr lang="en-US" baseline="0" dirty="0" smtClean="0"/>
                        <a:t> needs expressed by the stakeholders</a:t>
                      </a:r>
                      <a:endParaRPr lang="en-US" dirty="0"/>
                    </a:p>
                  </a:txBody>
                  <a:tcPr/>
                </a:tc>
              </a:tr>
              <a:tr h="370840">
                <a:tc>
                  <a:txBody>
                    <a:bodyPr/>
                    <a:lstStyle/>
                    <a:p>
                      <a:r>
                        <a:rPr lang="en-US" dirty="0" smtClean="0"/>
                        <a:t>6.0 Needs validation</a:t>
                      </a:r>
                      <a:endParaRPr lang="en-US" dirty="0"/>
                    </a:p>
                  </a:txBody>
                  <a:tcPr/>
                </a:tc>
                <a:tc>
                  <a:txBody>
                    <a:bodyPr/>
                    <a:lstStyle/>
                    <a:p>
                      <a:r>
                        <a:rPr lang="en-US" dirty="0" smtClean="0"/>
                        <a:t> This</a:t>
                      </a:r>
                      <a:r>
                        <a:rPr lang="en-US" baseline="0" dirty="0" smtClean="0"/>
                        <a:t> section describes the process and results of validating the collected needs with the stakeholders</a:t>
                      </a:r>
                      <a:endParaRPr lang="en-US" dirty="0"/>
                    </a:p>
                  </a:txBody>
                  <a:tcPr/>
                </a:tc>
              </a:tr>
              <a:tr h="370840">
                <a:tc>
                  <a:txBody>
                    <a:bodyPr/>
                    <a:lstStyle/>
                    <a:p>
                      <a:r>
                        <a:rPr lang="en-US" dirty="0" smtClean="0"/>
                        <a:t>7.0 Gap analysis</a:t>
                      </a:r>
                      <a:endParaRPr lang="en-US" dirty="0"/>
                    </a:p>
                  </a:txBody>
                  <a:tcPr/>
                </a:tc>
                <a:tc>
                  <a:txBody>
                    <a:bodyPr/>
                    <a:lstStyle/>
                    <a:p>
                      <a:r>
                        <a:rPr lang="en-US" dirty="0" smtClean="0"/>
                        <a:t>This describes the needs and compares</a:t>
                      </a:r>
                      <a:r>
                        <a:rPr lang="en-US" baseline="0" dirty="0" smtClean="0"/>
                        <a:t> it to the current situation. Gaps are identified and ranked by criticality and importance</a:t>
                      </a:r>
                      <a:endParaRPr lang="en-US" dirty="0"/>
                    </a:p>
                  </a:txBody>
                  <a:tcPr/>
                </a:tc>
              </a:tr>
              <a:tr h="370840">
                <a:tc>
                  <a:txBody>
                    <a:bodyPr/>
                    <a:lstStyle/>
                    <a:p>
                      <a:r>
                        <a:rPr lang="en-US" dirty="0" smtClean="0"/>
                        <a:t>8.0 Needs comparison</a:t>
                      </a:r>
                      <a:endParaRPr lang="en-US" dirty="0"/>
                    </a:p>
                  </a:txBody>
                  <a:tcPr/>
                </a:tc>
                <a:tc>
                  <a:txBody>
                    <a:bodyPr/>
                    <a:lstStyle/>
                    <a:p>
                      <a:r>
                        <a:rPr lang="en-US" dirty="0" smtClean="0"/>
                        <a:t>This describes conflicting needs. Options</a:t>
                      </a:r>
                      <a:r>
                        <a:rPr lang="en-US" baseline="0" dirty="0" smtClean="0"/>
                        <a:t> are compared on cost, ease of implementation or other agreed –upon criteria</a:t>
                      </a:r>
                      <a:endParaRPr lang="en-US" dirty="0"/>
                    </a:p>
                  </a:txBody>
                  <a:tcPr/>
                </a:tc>
              </a:tr>
              <a:tr h="370840">
                <a:tc>
                  <a:txBody>
                    <a:bodyPr/>
                    <a:lstStyle/>
                    <a:p>
                      <a:r>
                        <a:rPr lang="en-US" dirty="0" smtClean="0"/>
                        <a:t>9.0  Prioritization</a:t>
                      </a:r>
                      <a:r>
                        <a:rPr lang="en-US" baseline="0" dirty="0" smtClean="0"/>
                        <a:t> of needs</a:t>
                      </a:r>
                      <a:endParaRPr lang="en-US" dirty="0"/>
                    </a:p>
                  </a:txBody>
                  <a:tcPr/>
                </a:tc>
                <a:tc>
                  <a:txBody>
                    <a:bodyPr/>
                    <a:lstStyle/>
                    <a:p>
                      <a:r>
                        <a:rPr lang="en-US" dirty="0" smtClean="0"/>
                        <a:t>This section defines the process and results of prioritizing the needs and the rational for the</a:t>
                      </a:r>
                      <a:r>
                        <a:rPr lang="en-US" baseline="0" dirty="0" smtClean="0"/>
                        <a:t> selection</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Documents – project scope development (4)</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marL="514350" indent="-514350" algn="just">
              <a:buFont typeface="+mj-lt"/>
              <a:buAutoNum type="arabicPeriod" startAt="2"/>
            </a:pPr>
            <a:r>
              <a:rPr lang="en-US" b="1" dirty="0" smtClean="0"/>
              <a:t>Functional requirements</a:t>
            </a:r>
            <a:r>
              <a:rPr lang="en-US" dirty="0" smtClean="0"/>
              <a:t> </a:t>
            </a:r>
          </a:p>
          <a:p>
            <a:pPr marL="514350" indent="-514350" algn="just"/>
            <a:r>
              <a:rPr lang="en-US" dirty="0" smtClean="0"/>
              <a:t>The functional requirements document defines all the major system functions, and describes for each a set of requirements: what the function does, and under what </a:t>
            </a:r>
            <a:r>
              <a:rPr lang="en-US" dirty="0" smtClean="0"/>
              <a:t>conditions, e.g., environmental, reliability and availability.</a:t>
            </a:r>
            <a:endParaRPr lang="en-US" dirty="0" smtClean="0"/>
          </a:p>
          <a:p>
            <a:pPr marL="514350" indent="-514350" algn="just">
              <a:buFont typeface="+mj-lt"/>
              <a:buAutoNum type="arabicPeriod" startAt="3"/>
            </a:pPr>
            <a:r>
              <a:rPr lang="en-US" b="1" dirty="0" smtClean="0"/>
              <a:t>Solution Design</a:t>
            </a:r>
            <a:endParaRPr lang="en-US" dirty="0" smtClean="0"/>
          </a:p>
          <a:p>
            <a:pPr marL="514350" indent="-514350" algn="just"/>
            <a:r>
              <a:rPr lang="en-US" dirty="0" smtClean="0"/>
              <a:t>The solution design document defines the architecture, components, modules, interfaces and data for a system to satisfy the specified functional requirements.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Documents – project scope development (5)</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lgn="just"/>
            <a:r>
              <a:rPr lang="en-US" dirty="0" smtClean="0"/>
              <a:t>The project requirements and design documents progressively elaborate on the needs assessment to produce:</a:t>
            </a:r>
          </a:p>
          <a:p>
            <a:pPr marL="514350" indent="-514350" algn="just">
              <a:buFont typeface="+mj-lt"/>
              <a:buAutoNum type="arabicPeriod"/>
            </a:pPr>
            <a:r>
              <a:rPr lang="en-US" dirty="0" smtClean="0"/>
              <a:t>The characteristics of the product/service</a:t>
            </a:r>
          </a:p>
          <a:p>
            <a:pPr marL="514350" indent="-514350" algn="just">
              <a:buFont typeface="+mj-lt"/>
              <a:buAutoNum type="arabicPeriod"/>
            </a:pPr>
            <a:r>
              <a:rPr lang="en-US" dirty="0" smtClean="0"/>
              <a:t>The project deliverables</a:t>
            </a:r>
          </a:p>
          <a:p>
            <a:pPr marL="514350" indent="-514350" algn="just">
              <a:buFont typeface="+mj-lt"/>
              <a:buAutoNum type="arabicPeriod"/>
            </a:pPr>
            <a:r>
              <a:rPr lang="en-US" dirty="0" smtClean="0"/>
              <a:t>The project assumptions</a:t>
            </a:r>
          </a:p>
          <a:p>
            <a:pPr marL="514350" indent="-514350" algn="just">
              <a:buFont typeface="+mj-lt"/>
              <a:buAutoNum type="arabicPeriod"/>
            </a:pPr>
            <a:r>
              <a:rPr lang="en-US" dirty="0" smtClean="0"/>
              <a:t>The project exclusions</a:t>
            </a:r>
          </a:p>
          <a:p>
            <a:pPr marL="514350" indent="-514350" algn="just">
              <a:buFont typeface="+mj-lt"/>
              <a:buAutoNum type="arabicPeriod"/>
            </a:pPr>
            <a:r>
              <a:rPr lang="en-US" dirty="0" smtClean="0"/>
              <a:t>The project constraints</a:t>
            </a:r>
          </a:p>
          <a:p>
            <a:pPr marL="514350" indent="-514350" algn="just">
              <a:buFont typeface="+mj-lt"/>
              <a:buAutoNum type="arabicPeriod"/>
            </a:pPr>
            <a:r>
              <a:rPr lang="en-US" dirty="0" smtClean="0"/>
              <a:t>The acceptance criteria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Project Planning</a:t>
            </a:r>
            <a:endParaRPr lang="en-US" dirty="0"/>
          </a:p>
        </p:txBody>
      </p:sp>
      <p:sp>
        <p:nvSpPr>
          <p:cNvPr id="3" name="Content Placeholder 2"/>
          <p:cNvSpPr>
            <a:spLocks noGrp="1"/>
          </p:cNvSpPr>
          <p:nvPr>
            <p:ph idx="1"/>
          </p:nvPr>
        </p:nvSpPr>
        <p:spPr>
          <a:xfrm>
            <a:off x="457200" y="1143000"/>
            <a:ext cx="8229600" cy="5562600"/>
          </a:xfrm>
        </p:spPr>
        <p:txBody>
          <a:bodyPr>
            <a:normAutofit fontScale="92500" lnSpcReduction="10000"/>
          </a:bodyPr>
          <a:lstStyle/>
          <a:p>
            <a:pPr algn="just"/>
            <a:r>
              <a:rPr lang="en-US" dirty="0" smtClean="0"/>
              <a:t>The purpose of project planning is to define the detailed parameters of a project and ensure that all the pre-requisites for project execution and control are in place.</a:t>
            </a:r>
          </a:p>
          <a:p>
            <a:pPr algn="just"/>
            <a:r>
              <a:rPr lang="en-US" dirty="0" smtClean="0"/>
              <a:t>Project planning is the process of converting the project scope into work to be performed and to quantity that work so as to arrive at a schedule and a budget.</a:t>
            </a:r>
          </a:p>
          <a:p>
            <a:pPr algn="just"/>
            <a:r>
              <a:rPr lang="en-US" dirty="0" smtClean="0"/>
              <a:t>Project planning is a systematic and structured approach to create a viable and realistic project plan and build a commitment for subsequent project execution.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Key Planning Steps</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dirty="0" smtClean="0"/>
              <a:t>The project manager must first of all finalize both the project scope statement and project objectives.</a:t>
            </a:r>
          </a:p>
          <a:p>
            <a:pPr algn="just"/>
            <a:r>
              <a:rPr lang="en-US" dirty="0" smtClean="0"/>
              <a:t>Three main steps are then engaged in an iterative process as more detail is reached. The project is structured to identify and describe the work to be performed – this is </a:t>
            </a:r>
            <a:r>
              <a:rPr lang="en-US" b="1" dirty="0" smtClean="0"/>
              <a:t>work breakdown structure (WBS)</a:t>
            </a:r>
            <a:r>
              <a:rPr lang="en-US" dirty="0" smtClean="0"/>
              <a:t>. Each piece of performed work is quantified to established it duration and cost – this is the </a:t>
            </a:r>
            <a:r>
              <a:rPr lang="en-US" b="1" dirty="0" smtClean="0"/>
              <a:t>estimation.</a:t>
            </a:r>
            <a:r>
              <a:rPr lang="en-US" dirty="0" smtClean="0"/>
              <a:t> The work is then sequenced to established its logical flow – this is the </a:t>
            </a:r>
            <a:r>
              <a:rPr lang="en-US" b="1" dirty="0" smtClean="0"/>
              <a:t>precedence analysis.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Key Planning Steps Cont.</a:t>
            </a:r>
            <a:br>
              <a:rPr lang="en-US" dirty="0" smtClean="0"/>
            </a:br>
            <a:r>
              <a:rPr lang="en-US" dirty="0" smtClean="0"/>
              <a:t>Work Breakdown Structure</a:t>
            </a:r>
            <a:endParaRPr lang="en-US" dirty="0"/>
          </a:p>
        </p:txBody>
      </p:sp>
      <p:sp>
        <p:nvSpPr>
          <p:cNvPr id="3" name="Content Placeholder 2"/>
          <p:cNvSpPr>
            <a:spLocks noGrp="1"/>
          </p:cNvSpPr>
          <p:nvPr>
            <p:ph idx="1"/>
          </p:nvPr>
        </p:nvSpPr>
        <p:spPr/>
        <p:txBody>
          <a:bodyPr/>
          <a:lstStyle/>
          <a:p>
            <a:pPr algn="just"/>
            <a:r>
              <a:rPr lang="en-US" dirty="0" smtClean="0"/>
              <a:t>The first step in project planning is to define all the work activities that have to be performed to fulfill the project scope.</a:t>
            </a:r>
          </a:p>
          <a:p>
            <a:pPr algn="just"/>
            <a:r>
              <a:rPr lang="en-US" dirty="0" smtClean="0"/>
              <a:t>Many techniques can be used to draft the total set of activities, from a simple “to do list” to fully structured hierarchical diagram.</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Key Planning Steps Cont.</a:t>
            </a:r>
            <a:br>
              <a:rPr lang="en-US" dirty="0" smtClean="0"/>
            </a:br>
            <a:r>
              <a:rPr lang="en-US" dirty="0" smtClean="0"/>
              <a:t>Estimation</a:t>
            </a:r>
            <a:endParaRPr lang="en-US" dirty="0"/>
          </a:p>
        </p:txBody>
      </p:sp>
      <p:sp>
        <p:nvSpPr>
          <p:cNvPr id="3" name="Content Placeholder 2"/>
          <p:cNvSpPr>
            <a:spLocks noGrp="1"/>
          </p:cNvSpPr>
          <p:nvPr>
            <p:ph idx="1"/>
          </p:nvPr>
        </p:nvSpPr>
        <p:spPr/>
        <p:txBody>
          <a:bodyPr/>
          <a:lstStyle/>
          <a:p>
            <a:r>
              <a:rPr lang="en-US" dirty="0" smtClean="0"/>
              <a:t>The work to be performed as identified in the WBS is estimated to arrive at a duration and a cost for each item.</a:t>
            </a:r>
          </a:p>
          <a:p>
            <a:r>
              <a:rPr lang="en-US" dirty="0" smtClean="0"/>
              <a:t>The project manager must accept and make clear to all team members that estimates are based upon incomplete, imperfect knowledge and assumptions.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Key Planning Steps Cont.</a:t>
            </a:r>
            <a:br>
              <a:rPr lang="en-US" dirty="0" smtClean="0"/>
            </a:br>
            <a:r>
              <a:rPr lang="en-US" dirty="0" smtClean="0"/>
              <a:t>Prudence Analysis</a:t>
            </a:r>
            <a:endParaRPr lang="en-US" dirty="0"/>
          </a:p>
        </p:txBody>
      </p:sp>
      <p:sp>
        <p:nvSpPr>
          <p:cNvPr id="3" name="Content Placeholder 2"/>
          <p:cNvSpPr>
            <a:spLocks noGrp="1"/>
          </p:cNvSpPr>
          <p:nvPr>
            <p:ph idx="1"/>
          </p:nvPr>
        </p:nvSpPr>
        <p:spPr/>
        <p:txBody>
          <a:bodyPr/>
          <a:lstStyle/>
          <a:p>
            <a:pPr algn="just"/>
            <a:r>
              <a:rPr lang="en-US" dirty="0" smtClean="0"/>
              <a:t>Following work estimation, and prior to proceeding to developing the schedule, the activities are to be sequenced to build the logical flow of the work to be performed to fulfill the project objectives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r>
              <a:rPr lang="en-US" dirty="0" smtClean="0"/>
              <a:t>Scope Management</a:t>
            </a:r>
            <a:endParaRPr lang="en-US" dirty="0"/>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dirty="0" smtClean="0"/>
              <a:t>The project scope correspond to the business needs. It links specific deliverables to the business benefits and fulfills stakeholders’ expectation.</a:t>
            </a:r>
          </a:p>
          <a:p>
            <a:pPr algn="just"/>
            <a:r>
              <a:rPr lang="en-US" dirty="0" smtClean="0"/>
              <a:t>Scope management consists of the processes required to ensure that the project includes all the work required, and only the work required to complete the project successfully.</a:t>
            </a:r>
          </a:p>
          <a:p>
            <a:pPr algn="just"/>
            <a:r>
              <a:rPr lang="en-US" dirty="0" smtClean="0"/>
              <a:t>Project scope management is primarily concerned with  defining and controlling what is included in the project and what is excluded.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r>
              <a:rPr lang="en-US" dirty="0" smtClean="0"/>
              <a:t>Scope Management (2)</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20000"/>
          </a:bodyPr>
          <a:lstStyle/>
          <a:p>
            <a:pPr algn="just"/>
            <a:r>
              <a:rPr lang="en-US" dirty="0" smtClean="0"/>
              <a:t>The process of scope management includes the following:</a:t>
            </a:r>
          </a:p>
          <a:p>
            <a:pPr marL="514350" indent="-514350" algn="just">
              <a:buFont typeface="+mj-lt"/>
              <a:buAutoNum type="arabicPeriod"/>
            </a:pPr>
            <a:r>
              <a:rPr lang="en-US" b="1" dirty="0" smtClean="0"/>
              <a:t>Specification of Scope</a:t>
            </a:r>
          </a:p>
          <a:p>
            <a:pPr marL="514350" indent="-514350" algn="just">
              <a:buFont typeface="Wingdings" pitchFamily="2" charset="2"/>
              <a:buChar char="Ø"/>
            </a:pPr>
            <a:r>
              <a:rPr lang="en-US" dirty="0" smtClean="0"/>
              <a:t>Defining and documenting stakeholders’ needs to meet project objectives</a:t>
            </a:r>
          </a:p>
          <a:p>
            <a:pPr marL="514350" indent="-514350" algn="just">
              <a:buFont typeface="Wingdings" pitchFamily="2" charset="2"/>
              <a:buChar char="Ø"/>
            </a:pPr>
            <a:r>
              <a:rPr lang="en-US" dirty="0" smtClean="0"/>
              <a:t>Developing a detailed description of the project and product/service</a:t>
            </a:r>
          </a:p>
          <a:p>
            <a:pPr marL="514350" indent="-514350" algn="just">
              <a:buFont typeface="Wingdings" pitchFamily="2" charset="2"/>
              <a:buChar char="Ø"/>
            </a:pPr>
            <a:r>
              <a:rPr lang="en-US" dirty="0" smtClean="0"/>
              <a:t>Subdividing project deliverables and work into smaller more manageable components</a:t>
            </a:r>
          </a:p>
          <a:p>
            <a:pPr marL="514350" indent="-514350" algn="just">
              <a:buFont typeface="+mj-lt"/>
              <a:buAutoNum type="arabicPeriod" startAt="2"/>
            </a:pPr>
            <a:r>
              <a:rPr lang="en-US" b="1" dirty="0" smtClean="0"/>
              <a:t>Management of Scope Changes</a:t>
            </a:r>
          </a:p>
          <a:p>
            <a:pPr marL="514350" indent="-514350" algn="just">
              <a:buFont typeface="Wingdings" pitchFamily="2" charset="2"/>
              <a:buChar char="Ø"/>
            </a:pPr>
            <a:r>
              <a:rPr lang="en-US" dirty="0" smtClean="0"/>
              <a:t>Monitoring the status of the project and product scope and managing changes to the scope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r>
              <a:rPr lang="en-US" dirty="0" smtClean="0"/>
              <a:t>Scope Management(3)</a:t>
            </a:r>
            <a:endParaRPr lang="en-US" dirty="0"/>
          </a:p>
        </p:txBody>
      </p:sp>
      <p:sp>
        <p:nvSpPr>
          <p:cNvPr id="3" name="Content Placeholder 2"/>
          <p:cNvSpPr>
            <a:spLocks noGrp="1"/>
          </p:cNvSpPr>
          <p:nvPr>
            <p:ph idx="1"/>
          </p:nvPr>
        </p:nvSpPr>
        <p:spPr>
          <a:xfrm>
            <a:off x="457200" y="1600200"/>
            <a:ext cx="8229600" cy="5105400"/>
          </a:xfrm>
        </p:spPr>
        <p:txBody>
          <a:bodyPr>
            <a:normAutofit lnSpcReduction="10000"/>
          </a:bodyPr>
          <a:lstStyle/>
          <a:p>
            <a:pPr marL="514350" indent="-514350">
              <a:buFont typeface="+mj-lt"/>
              <a:buAutoNum type="arabicPeriod" startAt="3"/>
            </a:pPr>
            <a:r>
              <a:rPr lang="en-US" b="1" dirty="0" smtClean="0"/>
              <a:t>Verification of Scope</a:t>
            </a:r>
          </a:p>
          <a:p>
            <a:pPr marL="514350" indent="-514350">
              <a:buFont typeface="Wingdings" pitchFamily="2" charset="2"/>
              <a:buChar char="Ø"/>
            </a:pPr>
            <a:r>
              <a:rPr lang="en-US" dirty="0" smtClean="0"/>
              <a:t>Formalizing acceptance of the completed project deliverables</a:t>
            </a:r>
          </a:p>
          <a:p>
            <a:pPr marL="514350" indent="-514350"/>
            <a:r>
              <a:rPr lang="en-US" dirty="0" smtClean="0"/>
              <a:t>The word “scope” can be qualified as follows to describe its level of detail and evolution:</a:t>
            </a:r>
          </a:p>
          <a:p>
            <a:pPr marL="514350" indent="-514350"/>
            <a:r>
              <a:rPr lang="en-US" b="1" dirty="0" smtClean="0"/>
              <a:t>Scope statement</a:t>
            </a:r>
            <a:r>
              <a:rPr lang="en-US" dirty="0" smtClean="0"/>
              <a:t> – describes the major objectives and states the project deliverables</a:t>
            </a:r>
          </a:p>
          <a:p>
            <a:pPr marL="514350" indent="-514350"/>
            <a:r>
              <a:rPr lang="en-US" b="1" dirty="0" smtClean="0"/>
              <a:t>Scope description</a:t>
            </a:r>
            <a:r>
              <a:rPr lang="en-US" dirty="0" smtClean="0"/>
              <a:t> – describes the needs, main theme, and key components of the project</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a:t>
            </a:r>
            <a:br>
              <a:rPr lang="en-US" dirty="0" smtClean="0"/>
            </a:br>
            <a:r>
              <a:rPr lang="en-US" dirty="0" smtClean="0"/>
              <a:t>Scope Management(4)</a:t>
            </a:r>
            <a:endParaRPr lang="en-US" dirty="0"/>
          </a:p>
        </p:txBody>
      </p:sp>
      <p:sp>
        <p:nvSpPr>
          <p:cNvPr id="3" name="Content Placeholder 2"/>
          <p:cNvSpPr>
            <a:spLocks noGrp="1"/>
          </p:cNvSpPr>
          <p:nvPr>
            <p:ph idx="1"/>
          </p:nvPr>
        </p:nvSpPr>
        <p:spPr/>
        <p:txBody>
          <a:bodyPr/>
          <a:lstStyle/>
          <a:p>
            <a:pPr algn="just"/>
            <a:r>
              <a:rPr lang="en-US" b="1" dirty="0" smtClean="0"/>
              <a:t>Scope definition</a:t>
            </a:r>
            <a:r>
              <a:rPr lang="en-US" dirty="0" smtClean="0"/>
              <a:t> – breakdown of the project corresponding to the functional requirements</a:t>
            </a:r>
          </a:p>
          <a:p>
            <a:pPr algn="just"/>
            <a:r>
              <a:rPr lang="en-US" b="1" dirty="0" smtClean="0"/>
              <a:t>Scope specification – </a:t>
            </a:r>
            <a:r>
              <a:rPr lang="en-US" dirty="0" smtClean="0"/>
              <a:t>comprehensive design of the </a:t>
            </a:r>
            <a:r>
              <a:rPr lang="en-US" dirty="0" smtClean="0"/>
              <a:t>project to </a:t>
            </a:r>
            <a:r>
              <a:rPr lang="en-US" dirty="0" smtClean="0"/>
              <a:t>be delivered</a:t>
            </a:r>
          </a:p>
          <a:p>
            <a:pPr algn="just"/>
            <a:r>
              <a:rPr lang="en-US" b="1" dirty="0" smtClean="0"/>
              <a:t>Scope of work</a:t>
            </a:r>
            <a:r>
              <a:rPr lang="en-US" dirty="0" smtClean="0"/>
              <a:t> – detailed definition of work to be performed under a contract or subcontracted for the completion of the project. Also called statement of work</a:t>
            </a:r>
            <a:endParaRPr 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Specification of scope</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b="1" i="1" dirty="0" smtClean="0"/>
              <a:t>project scope</a:t>
            </a:r>
            <a:r>
              <a:rPr lang="en-US" dirty="0" smtClean="0"/>
              <a:t> refers to the work to be accomplished to deliver a product, a service, a result with specified features and function.</a:t>
            </a:r>
          </a:p>
          <a:p>
            <a:pPr algn="just"/>
            <a:r>
              <a:rPr lang="en-US" dirty="0" smtClean="0"/>
              <a:t>The project scope defines the features and functions that characterize a product, a service. </a:t>
            </a:r>
          </a:p>
          <a:p>
            <a:pPr algn="just"/>
            <a:r>
              <a:rPr lang="en-US" dirty="0" smtClean="0"/>
              <a:t>Scope planning is the process of progressively elaborating and documenting the project work that produces the product of the project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Documents – project scope development </a:t>
            </a:r>
            <a:endParaRPr lang="en-US" dirty="0"/>
          </a:p>
        </p:txBody>
      </p:sp>
      <p:sp>
        <p:nvSpPr>
          <p:cNvPr id="3" name="Content Placeholder 2"/>
          <p:cNvSpPr>
            <a:spLocks noGrp="1"/>
          </p:cNvSpPr>
          <p:nvPr>
            <p:ph idx="1"/>
          </p:nvPr>
        </p:nvSpPr>
        <p:spPr>
          <a:xfrm>
            <a:off x="457200" y="1600200"/>
            <a:ext cx="8229600" cy="5105400"/>
          </a:xfrm>
        </p:spPr>
        <p:txBody>
          <a:bodyPr>
            <a:normAutofit fontScale="92500" lnSpcReduction="10000"/>
          </a:bodyPr>
          <a:lstStyle/>
          <a:p>
            <a:pPr algn="just"/>
            <a:r>
              <a:rPr lang="en-US" dirty="0" smtClean="0"/>
              <a:t>The following are key documents in project scope development:</a:t>
            </a:r>
          </a:p>
          <a:p>
            <a:pPr marL="514350" indent="-514350" algn="just">
              <a:buFont typeface="+mj-lt"/>
              <a:buAutoNum type="arabicPeriod"/>
            </a:pPr>
            <a:r>
              <a:rPr lang="en-US" dirty="0" smtClean="0"/>
              <a:t>Needs assessment</a:t>
            </a:r>
          </a:p>
          <a:p>
            <a:pPr marL="514350" indent="-514350" algn="just">
              <a:buFont typeface="+mj-lt"/>
              <a:buAutoNum type="arabicPeriod"/>
            </a:pPr>
            <a:r>
              <a:rPr lang="en-US" dirty="0" smtClean="0"/>
              <a:t>Functional requirements and</a:t>
            </a:r>
          </a:p>
          <a:p>
            <a:pPr marL="514350" indent="-514350" algn="just">
              <a:buFont typeface="+mj-lt"/>
              <a:buAutoNum type="arabicPeriod"/>
            </a:pPr>
            <a:r>
              <a:rPr lang="en-US" dirty="0" smtClean="0"/>
              <a:t>Solution design</a:t>
            </a:r>
          </a:p>
          <a:p>
            <a:pPr algn="just"/>
            <a:r>
              <a:rPr lang="en-US" b="1" dirty="0" smtClean="0"/>
              <a:t>Need Assessment</a:t>
            </a:r>
            <a:r>
              <a:rPr lang="en-US" dirty="0" smtClean="0"/>
              <a:t> – the needs assessment document is a record of the stakeholder needs that motivate the development of the project solution. It is essential that these needs be well understood and agreed upon before the initial phase begins.</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Documents – project scope development (2)</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Generally, it is not possible to meet all the needs within the time and budget available for the project.</a:t>
            </a:r>
          </a:p>
          <a:p>
            <a:pPr algn="just"/>
            <a:r>
              <a:rPr lang="en-US" dirty="0" smtClean="0"/>
              <a:t>The following are several purposes for the needs assessment: </a:t>
            </a:r>
          </a:p>
          <a:p>
            <a:pPr marL="514350" indent="-514350" algn="just">
              <a:buFont typeface="+mj-lt"/>
              <a:buAutoNum type="arabicPeriod"/>
            </a:pPr>
            <a:r>
              <a:rPr lang="en-US" dirty="0" smtClean="0"/>
              <a:t>Get and document stakeholder agreement on the needs that the project is to meet to ensure that the development starts off in the right direction, to avoid later redirection.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Key Documents – project scope development (3)</a:t>
            </a:r>
            <a:endParaRPr lang="en-US" dirty="0"/>
          </a:p>
        </p:txBody>
      </p:sp>
      <p:sp>
        <p:nvSpPr>
          <p:cNvPr id="3" name="Content Placeholder 2"/>
          <p:cNvSpPr>
            <a:spLocks noGrp="1"/>
          </p:cNvSpPr>
          <p:nvPr>
            <p:ph idx="1"/>
          </p:nvPr>
        </p:nvSpPr>
        <p:spPr/>
        <p:txBody>
          <a:bodyPr/>
          <a:lstStyle/>
          <a:p>
            <a:pPr marL="514350" indent="-514350" algn="just">
              <a:buFont typeface="+mj-lt"/>
              <a:buAutoNum type="arabicPeriod" startAt="2"/>
            </a:pPr>
            <a:r>
              <a:rPr lang="en-US" dirty="0" smtClean="0"/>
              <a:t>Clearly describe the needs that the project will meet, as the first step toward defining scope requirements.</a:t>
            </a:r>
          </a:p>
          <a:p>
            <a:pPr marL="514350" indent="-514350" algn="just">
              <a:buFont typeface="+mj-lt"/>
              <a:buAutoNum type="arabicPeriod" startAt="2"/>
            </a:pPr>
            <a:r>
              <a:rPr lang="en-US" dirty="0" smtClean="0"/>
              <a:t>Document the process and results of stakeholder consensus, relative to conflicting needs.</a:t>
            </a:r>
          </a:p>
          <a:p>
            <a:pPr marL="514350" indent="-514350" algn="just">
              <a:buFont typeface="+mj-lt"/>
              <a:buAutoNum type="arabicPeriod" startAt="2"/>
            </a:pPr>
            <a:r>
              <a:rPr lang="en-US" dirty="0" smtClean="0"/>
              <a:t>Demonstrate to the stakeholders that their individual views have been incorporated.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523</TotalTime>
  <Words>1157</Words>
  <Application>Microsoft Office PowerPoint</Application>
  <PresentationFormat>On-screen Show (4:3)</PresentationFormat>
  <Paragraphs>95</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Project Scope Management</vt:lpstr>
      <vt:lpstr>Introduction Scope Management</vt:lpstr>
      <vt:lpstr>Introduction Scope Management (2)</vt:lpstr>
      <vt:lpstr>Introduction Scope Management(3)</vt:lpstr>
      <vt:lpstr>Introduction Scope Management(4)</vt:lpstr>
      <vt:lpstr>Specification of scope</vt:lpstr>
      <vt:lpstr>Key Documents – project scope development </vt:lpstr>
      <vt:lpstr>Key Documents – project scope development (2)</vt:lpstr>
      <vt:lpstr>Key Documents – project scope development (3)</vt:lpstr>
      <vt:lpstr>Figure 1:Need Assessment Template</vt:lpstr>
      <vt:lpstr>Key Documents – project scope development (4)</vt:lpstr>
      <vt:lpstr>Key Documents – project scope development (5)</vt:lpstr>
      <vt:lpstr>Project Planning</vt:lpstr>
      <vt:lpstr>The Key Planning Steps</vt:lpstr>
      <vt:lpstr>The Key Planning Steps Cont. Work Breakdown Structure</vt:lpstr>
      <vt:lpstr>The Key Planning Steps Cont. Estimation</vt:lpstr>
      <vt:lpstr>The Key Planning Steps Cont. Prudence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Scope Management</dc:title>
  <dc:creator>pc</dc:creator>
  <cp:lastModifiedBy>pc</cp:lastModifiedBy>
  <cp:revision>9</cp:revision>
  <dcterms:created xsi:type="dcterms:W3CDTF">2017-09-03T19:51:39Z</dcterms:created>
  <dcterms:modified xsi:type="dcterms:W3CDTF">2017-09-06T19:10:53Z</dcterms:modified>
</cp:coreProperties>
</file>