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7" r:id="rId1"/>
  </p:sldMasterIdLst>
  <p:notesMasterIdLst>
    <p:notesMasterId r:id="rId46"/>
  </p:notesMasterIdLst>
  <p:sldIdLst>
    <p:sldId id="256" r:id="rId2"/>
    <p:sldId id="258" r:id="rId3"/>
    <p:sldId id="355" r:id="rId4"/>
    <p:sldId id="352" r:id="rId5"/>
    <p:sldId id="356" r:id="rId6"/>
    <p:sldId id="353" r:id="rId7"/>
    <p:sldId id="259" r:id="rId8"/>
    <p:sldId id="260" r:id="rId9"/>
    <p:sldId id="261" r:id="rId10"/>
    <p:sldId id="262" r:id="rId11"/>
    <p:sldId id="263" r:id="rId12"/>
    <p:sldId id="331" r:id="rId13"/>
    <p:sldId id="264" r:id="rId14"/>
    <p:sldId id="332" r:id="rId15"/>
    <p:sldId id="333" r:id="rId16"/>
    <p:sldId id="334" r:id="rId17"/>
    <p:sldId id="335" r:id="rId18"/>
    <p:sldId id="336" r:id="rId19"/>
    <p:sldId id="351" r:id="rId20"/>
    <p:sldId id="337"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265" r:id="rId35"/>
    <p:sldId id="328" r:id="rId36"/>
    <p:sldId id="266" r:id="rId37"/>
    <p:sldId id="267" r:id="rId38"/>
    <p:sldId id="269" r:id="rId39"/>
    <p:sldId id="270" r:id="rId40"/>
    <p:sldId id="271" r:id="rId41"/>
    <p:sldId id="327" r:id="rId42"/>
    <p:sldId id="290" r:id="rId43"/>
    <p:sldId id="321" r:id="rId44"/>
    <p:sldId id="29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sorterViewPr>
    <p:cViewPr varScale="1">
      <p:scale>
        <a:sx n="100" d="100"/>
        <a:sy n="100" d="100"/>
      </p:scale>
      <p:origin x="0" y="-83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3EADD-281D-4D25-AFC7-FD53C3356259}" type="datetimeFigureOut">
              <a:rPr lang="en-GB" smtClean="0"/>
              <a:t>21/09/2017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B64834-8602-43BE-A6C6-102768042B94}" type="slidenum">
              <a:rPr lang="en-GB" smtClean="0"/>
              <a:t>‹#›</a:t>
            </a:fld>
            <a:endParaRPr lang="en-GB"/>
          </a:p>
        </p:txBody>
      </p:sp>
    </p:spTree>
    <p:extLst>
      <p:ext uri="{BB962C8B-B14F-4D97-AF65-F5344CB8AC3E}">
        <p14:creationId xmlns:p14="http://schemas.microsoft.com/office/powerpoint/2010/main" val="366354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2</a:t>
            </a:fld>
            <a:endParaRPr lang="en-GB"/>
          </a:p>
        </p:txBody>
      </p:sp>
    </p:spTree>
    <p:extLst>
      <p:ext uri="{BB962C8B-B14F-4D97-AF65-F5344CB8AC3E}">
        <p14:creationId xmlns:p14="http://schemas.microsoft.com/office/powerpoint/2010/main" val="251840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a:t>
            </a:fld>
            <a:endParaRPr lang="en-GB"/>
          </a:p>
        </p:txBody>
      </p:sp>
    </p:spTree>
    <p:extLst>
      <p:ext uri="{BB962C8B-B14F-4D97-AF65-F5344CB8AC3E}">
        <p14:creationId xmlns:p14="http://schemas.microsoft.com/office/powerpoint/2010/main" val="465997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4</a:t>
            </a:fld>
            <a:endParaRPr lang="en-GB"/>
          </a:p>
        </p:txBody>
      </p:sp>
    </p:spTree>
    <p:extLst>
      <p:ext uri="{BB962C8B-B14F-4D97-AF65-F5344CB8AC3E}">
        <p14:creationId xmlns:p14="http://schemas.microsoft.com/office/powerpoint/2010/main" val="683208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5</a:t>
            </a:fld>
            <a:endParaRPr lang="en-GB"/>
          </a:p>
        </p:txBody>
      </p:sp>
    </p:spTree>
    <p:extLst>
      <p:ext uri="{BB962C8B-B14F-4D97-AF65-F5344CB8AC3E}">
        <p14:creationId xmlns:p14="http://schemas.microsoft.com/office/powerpoint/2010/main" val="2317084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6</a:t>
            </a:fld>
            <a:endParaRPr lang="en-GB"/>
          </a:p>
        </p:txBody>
      </p:sp>
    </p:spTree>
    <p:extLst>
      <p:ext uri="{BB962C8B-B14F-4D97-AF65-F5344CB8AC3E}">
        <p14:creationId xmlns:p14="http://schemas.microsoft.com/office/powerpoint/2010/main" val="3331351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11</a:t>
            </a:fld>
            <a:endParaRPr lang="en-GB"/>
          </a:p>
        </p:txBody>
      </p:sp>
    </p:spTree>
    <p:extLst>
      <p:ext uri="{BB962C8B-B14F-4D97-AF65-F5344CB8AC3E}">
        <p14:creationId xmlns:p14="http://schemas.microsoft.com/office/powerpoint/2010/main" val="1272678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12</a:t>
            </a:fld>
            <a:endParaRPr lang="en-GB"/>
          </a:p>
        </p:txBody>
      </p:sp>
    </p:spTree>
    <p:extLst>
      <p:ext uri="{BB962C8B-B14F-4D97-AF65-F5344CB8AC3E}">
        <p14:creationId xmlns:p14="http://schemas.microsoft.com/office/powerpoint/2010/main" val="140850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37</a:t>
            </a:fld>
            <a:endParaRPr lang="en-GB"/>
          </a:p>
        </p:txBody>
      </p:sp>
    </p:spTree>
    <p:extLst>
      <p:ext uri="{BB962C8B-B14F-4D97-AF65-F5344CB8AC3E}">
        <p14:creationId xmlns:p14="http://schemas.microsoft.com/office/powerpoint/2010/main" val="3136583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B64834-8602-43BE-A6C6-102768042B94}" type="slidenum">
              <a:rPr lang="en-GB" smtClean="0"/>
              <a:t>44</a:t>
            </a:fld>
            <a:endParaRPr lang="en-GB"/>
          </a:p>
        </p:txBody>
      </p:sp>
    </p:spTree>
    <p:extLst>
      <p:ext uri="{BB962C8B-B14F-4D97-AF65-F5344CB8AC3E}">
        <p14:creationId xmlns:p14="http://schemas.microsoft.com/office/powerpoint/2010/main" val="4078125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26B17C-9EC6-40FC-A6EF-108FA8B1D301}"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6265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06B0E-A52A-4017-9326-F3CEC1BCE59D}"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0149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ACEE33-9587-461F-BC36-A6CE996993FC}"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5729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3CF17E-F023-47A1-9D52-A04A5763006E}"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92423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0EEF6E-8C5F-4286-936D-B0A1ECAD06EE}"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6393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CF125B-AD22-4108-A4C1-C6BACB103C22}"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1550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9B7301-2B07-4FB7-BAF7-596FEDF1E6E8}"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51514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E0D3EA-7E28-4A45-A90F-47EED48E715A}"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555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2B1094-7B2E-4AF4-B515-2BA6D091068E}"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1623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41D3E4-3CE1-4C89-9B31-A9F08866905D}" type="datetime1">
              <a:rPr lang="en-US" smtClean="0"/>
              <a:t>21-Sep-17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1093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0D06EE-D676-43BF-9D9C-B9375E6BFD09}" type="datetime1">
              <a:rPr lang="en-US" smtClean="0"/>
              <a:t>21-Sep-17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0731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A550C7-C69C-4FF9-A138-CB785ED2B458}" type="datetime1">
              <a:rPr lang="en-US" smtClean="0"/>
              <a:t>21-Sep-17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721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19403F-AF64-4438-98CD-7AD875821F60}" type="datetime1">
              <a:rPr lang="en-US" smtClean="0"/>
              <a:t>21-Sep-17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2873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1BE626-6794-4814-A966-9DDF8255ACB1}" type="datetime1">
              <a:rPr lang="en-US" smtClean="0"/>
              <a:t>21-Sep-17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65686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BE0C3-BA9E-46EA-B760-29EC6D25963C}" type="datetime1">
              <a:rPr lang="en-US" smtClean="0"/>
              <a:t>21-Sep-17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252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5" name="Date Placeholder 4"/>
          <p:cNvSpPr>
            <a:spLocks noGrp="1"/>
          </p:cNvSpPr>
          <p:nvPr>
            <p:ph type="dt" sz="half" idx="10"/>
          </p:nvPr>
        </p:nvSpPr>
        <p:spPr/>
        <p:txBody>
          <a:bodyPr/>
          <a:lstStyle/>
          <a:p>
            <a:fld id="{973F73AA-69EF-43E7-8C55-7EB7713BBCF2}" type="datetime1">
              <a:rPr lang="en-US" smtClean="0"/>
              <a:t>21-Sep-17</a:t>
            </a:fld>
            <a:endParaRPr lang="en-US" dirty="0"/>
          </a:p>
        </p:txBody>
      </p:sp>
    </p:spTree>
    <p:extLst>
      <p:ext uri="{BB962C8B-B14F-4D97-AF65-F5344CB8AC3E}">
        <p14:creationId xmlns:p14="http://schemas.microsoft.com/office/powerpoint/2010/main" val="202010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A8B8CB-F4C8-4206-9501-95F8C0514511}" type="datetime1">
              <a:rPr lang="en-US" smtClean="0"/>
              <a:t>21-Sep-17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7244180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pSp>
        <p:nvGrpSpPr>
          <p:cNvPr id="5" name="Group 4"/>
          <p:cNvGrpSpPr/>
          <p:nvPr/>
        </p:nvGrpSpPr>
        <p:grpSpPr>
          <a:xfrm>
            <a:off x="3554" y="0"/>
            <a:ext cx="12547344" cy="6857368"/>
            <a:chOff x="3554" y="0"/>
            <a:chExt cx="12547865" cy="6858000"/>
          </a:xfrm>
        </p:grpSpPr>
        <p:pic>
          <p:nvPicPr>
            <p:cNvPr id="6" name="Picture 5"/>
            <p:cNvPicPr/>
            <p:nvPr/>
          </p:nvPicPr>
          <p:blipFill>
            <a:blip r:embed="rId2"/>
            <a:stretch>
              <a:fillRect/>
            </a:stretch>
          </p:blipFill>
          <p:spPr>
            <a:xfrm>
              <a:off x="3554" y="0"/>
              <a:ext cx="12188952" cy="6858000"/>
            </a:xfrm>
            <a:prstGeom prst="rect">
              <a:avLst/>
            </a:prstGeom>
          </p:spPr>
        </p:pic>
        <p:pic>
          <p:nvPicPr>
            <p:cNvPr id="7" name="Picture 6"/>
            <p:cNvPicPr/>
            <p:nvPr/>
          </p:nvPicPr>
          <p:blipFill>
            <a:blip r:embed="rId3"/>
            <a:stretch>
              <a:fillRect/>
            </a:stretch>
          </p:blipFill>
          <p:spPr>
            <a:xfrm>
              <a:off x="841005" y="570116"/>
              <a:ext cx="743458" cy="792086"/>
            </a:xfrm>
            <a:prstGeom prst="rect">
              <a:avLst/>
            </a:prstGeom>
          </p:spPr>
        </p:pic>
        <p:sp>
          <p:nvSpPr>
            <p:cNvPr id="8" name="Rectangle 7"/>
            <p:cNvSpPr/>
            <p:nvPr/>
          </p:nvSpPr>
          <p:spPr>
            <a:xfrm>
              <a:off x="8591020" y="108383"/>
              <a:ext cx="3960399"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dirty="0">
                  <a:solidFill>
                    <a:srgbClr val="000000"/>
                  </a:solidFill>
                  <a:effectLst/>
                  <a:latin typeface="Rockwell" panose="02060603020205020403" pitchFamily="18" charset="0"/>
                  <a:ea typeface="Calibri" panose="020F0502020204030204" pitchFamily="34" charset="0"/>
                </a:rPr>
                <a:t>www.covenantuniversity.edu.ng</a:t>
              </a:r>
              <a:endParaRPr lang="en-GB" sz="1100" dirty="0">
                <a:solidFill>
                  <a:srgbClr val="000000"/>
                </a:solidFill>
                <a:effectLst/>
                <a:latin typeface="Rockwell" panose="02060603020205020403" pitchFamily="18" charset="0"/>
                <a:ea typeface="Calibri" panose="020F0502020204030204" pitchFamily="34" charset="0"/>
              </a:endParaRPr>
            </a:p>
          </p:txBody>
        </p:sp>
        <p:sp>
          <p:nvSpPr>
            <p:cNvPr id="9" name="Rectangle 8"/>
            <p:cNvSpPr/>
            <p:nvPr/>
          </p:nvSpPr>
          <p:spPr>
            <a:xfrm>
              <a:off x="12075919" y="87630"/>
              <a:ext cx="687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800">
                  <a:solidFill>
                    <a:srgbClr val="000000"/>
                  </a:solidFill>
                  <a:effectLst/>
                  <a:latin typeface="Rockwell" panose="02060603020205020403" pitchFamily="18" charset="0"/>
                  <a:ea typeface="Calibri" panose="020F0502020204030204" pitchFamily="34" charset="0"/>
                </a:rPr>
                <a:t> </a:t>
              </a:r>
              <a:endParaRPr lang="en-GB" sz="1100">
                <a:solidFill>
                  <a:srgbClr val="000000"/>
                </a:solidFill>
                <a:effectLst/>
                <a:latin typeface="Rockwell" panose="02060603020205020403" pitchFamily="18" charset="0"/>
                <a:ea typeface="Calibri" panose="020F0502020204030204" pitchFamily="34" charset="0"/>
              </a:endParaRPr>
            </a:p>
          </p:txBody>
        </p:sp>
        <p:pic>
          <p:nvPicPr>
            <p:cNvPr id="10" name="Picture 9"/>
            <p:cNvPicPr/>
            <p:nvPr/>
          </p:nvPicPr>
          <p:blipFill>
            <a:blip r:embed="rId4"/>
            <a:stretch>
              <a:fillRect/>
            </a:stretch>
          </p:blipFill>
          <p:spPr>
            <a:xfrm>
              <a:off x="1345055" y="570166"/>
              <a:ext cx="4608449" cy="743776"/>
            </a:xfrm>
            <a:prstGeom prst="rect">
              <a:avLst/>
            </a:prstGeom>
          </p:spPr>
        </p:pic>
        <p:sp>
          <p:nvSpPr>
            <p:cNvPr id="11" name="Rectangle 10"/>
            <p:cNvSpPr/>
            <p:nvPr/>
          </p:nvSpPr>
          <p:spPr>
            <a:xfrm>
              <a:off x="1724912" y="1158621"/>
              <a:ext cx="3982780"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600">
                  <a:solidFill>
                    <a:srgbClr val="662C5B"/>
                  </a:solidFill>
                  <a:effectLst/>
                  <a:latin typeface="Rockwell" panose="02060603020205020403" pitchFamily="18" charset="0"/>
                  <a:ea typeface="Calibri" panose="020F0502020204030204" pitchFamily="34" charset="0"/>
                </a:rPr>
                <a:t>Raising a new Generation of Leaders</a:t>
              </a:r>
              <a:endParaRPr lang="en-GB" sz="1100">
                <a:solidFill>
                  <a:srgbClr val="000000"/>
                </a:solidFill>
                <a:effectLst/>
                <a:latin typeface="Rockwell" panose="02060603020205020403" pitchFamily="18" charset="0"/>
                <a:ea typeface="Calibri" panose="020F0502020204030204" pitchFamily="34" charset="0"/>
              </a:endParaRPr>
            </a:p>
          </p:txBody>
        </p:sp>
        <p:sp>
          <p:nvSpPr>
            <p:cNvPr id="12" name="Rectangle 11"/>
            <p:cNvSpPr/>
            <p:nvPr/>
          </p:nvSpPr>
          <p:spPr>
            <a:xfrm>
              <a:off x="4721350" y="1158621"/>
              <a:ext cx="60925" cy="27458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1600">
                  <a:solidFill>
                    <a:srgbClr val="662C5B"/>
                  </a:solidFill>
                  <a:effectLst/>
                  <a:latin typeface="Rockwell" panose="02060603020205020403" pitchFamily="18" charset="0"/>
                  <a:ea typeface="Calibri" panose="020F0502020204030204" pitchFamily="34" charset="0"/>
                </a:rPr>
                <a:t> </a:t>
              </a:r>
              <a:endParaRPr lang="en-GB" sz="1100">
                <a:solidFill>
                  <a:srgbClr val="000000"/>
                </a:solidFill>
                <a:effectLst/>
                <a:latin typeface="Rockwell" panose="02060603020205020403" pitchFamily="18" charset="0"/>
                <a:ea typeface="Calibri" panose="020F0502020204030204" pitchFamily="34" charset="0"/>
              </a:endParaRPr>
            </a:p>
          </p:txBody>
        </p:sp>
        <p:sp>
          <p:nvSpPr>
            <p:cNvPr id="13" name="Shape 6935"/>
            <p:cNvSpPr/>
            <p:nvPr/>
          </p:nvSpPr>
          <p:spPr>
            <a:xfrm>
              <a:off x="306386" y="1371600"/>
              <a:ext cx="11888660" cy="3124200"/>
            </a:xfrm>
            <a:custGeom>
              <a:avLst/>
              <a:gdLst/>
              <a:ahLst/>
              <a:cxnLst/>
              <a:rect l="0" t="0" r="0" b="0"/>
              <a:pathLst>
                <a:path w="11888660" h="3124200">
                  <a:moveTo>
                    <a:pt x="0" y="0"/>
                  </a:moveTo>
                  <a:lnTo>
                    <a:pt x="11888660" y="0"/>
                  </a:lnTo>
                  <a:lnTo>
                    <a:pt x="11888660" y="3124200"/>
                  </a:lnTo>
                  <a:lnTo>
                    <a:pt x="0" y="3124200"/>
                  </a:lnTo>
                  <a:lnTo>
                    <a:pt x="0" y="0"/>
                  </a:lnTo>
                </a:path>
              </a:pathLst>
            </a:custGeom>
            <a:ln w="0" cap="flat">
              <a:miter lim="127000"/>
            </a:ln>
          </p:spPr>
          <p:style>
            <a:lnRef idx="0">
              <a:srgbClr val="000000">
                <a:alpha val="0"/>
              </a:srgbClr>
            </a:lnRef>
            <a:fillRef idx="1">
              <a:srgbClr val="660033">
                <a:alpha val="61960"/>
              </a:srgbClr>
            </a:fillRef>
            <a:effectRef idx="0">
              <a:scrgbClr r="0" g="0" b="0"/>
            </a:effectRef>
            <a:fontRef idx="none"/>
          </p:style>
          <p:txBody>
            <a:bodyPr/>
            <a:lstStyle/>
            <a:p>
              <a:endParaRPr lang="en-GB">
                <a:latin typeface="Rockwell" panose="02060603020205020403" pitchFamily="18" charset="0"/>
              </a:endParaRPr>
            </a:p>
          </p:txBody>
        </p:sp>
        <p:sp>
          <p:nvSpPr>
            <p:cNvPr id="14" name="Rectangle 13"/>
            <p:cNvSpPr/>
            <p:nvPr/>
          </p:nvSpPr>
          <p:spPr>
            <a:xfrm>
              <a:off x="6251192" y="893242"/>
              <a:ext cx="278702" cy="12340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6600" b="1">
                  <a:solidFill>
                    <a:srgbClr val="FFFFFF"/>
                  </a:solidFill>
                  <a:effectLst/>
                  <a:latin typeface="Rockwell" panose="02060603020205020403" pitchFamily="18" charset="0"/>
                  <a:ea typeface="Times New Roman" panose="02020603050405020304" pitchFamily="18" charset="0"/>
                </a:rPr>
                <a:t> </a:t>
              </a:r>
              <a:endParaRPr lang="en-GB" sz="1100">
                <a:solidFill>
                  <a:srgbClr val="000000"/>
                </a:solidFill>
                <a:effectLst/>
                <a:latin typeface="Rockwell" panose="02060603020205020403" pitchFamily="18" charset="0"/>
                <a:ea typeface="Calibri" panose="020F0502020204030204" pitchFamily="34" charset="0"/>
              </a:endParaRPr>
            </a:p>
          </p:txBody>
        </p:sp>
        <p:sp>
          <p:nvSpPr>
            <p:cNvPr id="15" name="Rectangle 14"/>
            <p:cNvSpPr/>
            <p:nvPr/>
          </p:nvSpPr>
          <p:spPr>
            <a:xfrm>
              <a:off x="6251192" y="1899463"/>
              <a:ext cx="278702" cy="12340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6600" b="1">
                  <a:solidFill>
                    <a:srgbClr val="FFFFFF"/>
                  </a:solidFill>
                  <a:effectLst/>
                  <a:latin typeface="Rockwell" panose="02060603020205020403" pitchFamily="18" charset="0"/>
                  <a:ea typeface="Times New Roman" panose="02020603050405020304" pitchFamily="18" charset="0"/>
                </a:rPr>
                <a:t> </a:t>
              </a:r>
              <a:endParaRPr lang="en-GB" sz="1100">
                <a:solidFill>
                  <a:srgbClr val="000000"/>
                </a:solidFill>
                <a:effectLst/>
                <a:latin typeface="Rockwell" panose="02060603020205020403" pitchFamily="18" charset="0"/>
                <a:ea typeface="Calibri" panose="020F0502020204030204" pitchFamily="34" charset="0"/>
              </a:endParaRPr>
            </a:p>
          </p:txBody>
        </p:sp>
        <p:sp>
          <p:nvSpPr>
            <p:cNvPr id="16" name="Rectangle 15"/>
            <p:cNvSpPr/>
            <p:nvPr/>
          </p:nvSpPr>
          <p:spPr>
            <a:xfrm>
              <a:off x="6251192" y="2887988"/>
              <a:ext cx="202794" cy="897968"/>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4800" i="1">
                  <a:solidFill>
                    <a:srgbClr val="FFFFFF"/>
                  </a:solidFill>
                  <a:effectLst/>
                  <a:latin typeface="Rockwell" panose="02060603020205020403" pitchFamily="18" charset="0"/>
                  <a:ea typeface="Times New Roman" panose="02020603050405020304" pitchFamily="18" charset="0"/>
                </a:rPr>
                <a:t> </a:t>
              </a:r>
              <a:endParaRPr lang="en-GB" sz="1100">
                <a:solidFill>
                  <a:srgbClr val="000000"/>
                </a:solidFill>
                <a:effectLst/>
                <a:latin typeface="Rockwell" panose="02060603020205020403" pitchFamily="18" charset="0"/>
                <a:ea typeface="Calibri" panose="020F0502020204030204" pitchFamily="34" charset="0"/>
              </a:endParaRPr>
            </a:p>
          </p:txBody>
        </p:sp>
        <p:sp>
          <p:nvSpPr>
            <p:cNvPr id="17" name="Rectangle 16"/>
            <p:cNvSpPr/>
            <p:nvPr/>
          </p:nvSpPr>
          <p:spPr>
            <a:xfrm>
              <a:off x="6251192" y="3619780"/>
              <a:ext cx="202692" cy="8975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4800">
                  <a:solidFill>
                    <a:srgbClr val="FFFFFF"/>
                  </a:solidFill>
                  <a:effectLst/>
                  <a:latin typeface="Rockwell" panose="02060603020205020403" pitchFamily="18" charset="0"/>
                  <a:ea typeface="Times New Roman" panose="02020603050405020304" pitchFamily="18" charset="0"/>
                </a:rPr>
                <a:t> </a:t>
              </a:r>
              <a:endParaRPr lang="en-GB" sz="1100">
                <a:solidFill>
                  <a:srgbClr val="000000"/>
                </a:solidFill>
                <a:effectLst/>
                <a:latin typeface="Rockwell" panose="02060603020205020403" pitchFamily="18" charset="0"/>
                <a:ea typeface="Calibri" panose="020F0502020204030204" pitchFamily="34" charset="0"/>
              </a:endParaRPr>
            </a:p>
          </p:txBody>
        </p:sp>
        <p:sp>
          <p:nvSpPr>
            <p:cNvPr id="18" name="Rectangle 17"/>
            <p:cNvSpPr/>
            <p:nvPr/>
          </p:nvSpPr>
          <p:spPr>
            <a:xfrm>
              <a:off x="6251192" y="4473773"/>
              <a:ext cx="202794" cy="74740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4800">
                  <a:solidFill>
                    <a:srgbClr val="FFFFFF"/>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Rockwell" panose="02060603020205020403" pitchFamily="18" charset="0"/>
                <a:ea typeface="Calibri" panose="020F0502020204030204" pitchFamily="34" charset="0"/>
              </a:endParaRPr>
            </a:p>
          </p:txBody>
        </p:sp>
        <p:sp>
          <p:nvSpPr>
            <p:cNvPr id="19" name="Rectangle 18"/>
            <p:cNvSpPr/>
            <p:nvPr/>
          </p:nvSpPr>
          <p:spPr>
            <a:xfrm>
              <a:off x="2111386" y="3189766"/>
              <a:ext cx="9166683" cy="373515"/>
            </a:xfrm>
            <a:prstGeom prst="rect">
              <a:avLst/>
            </a:prstGeom>
            <a:ln>
              <a:noFill/>
            </a:ln>
          </p:spPr>
          <p:txBody>
            <a:bodyPr vert="horz" lIns="0" tIns="0" rIns="0" bIns="0" rtlCol="0">
              <a:noAutofit/>
            </a:bodyPr>
            <a:lstStyle/>
            <a:p>
              <a:pPr marL="0" marR="0">
                <a:lnSpc>
                  <a:spcPct val="107000"/>
                </a:lnSpc>
                <a:spcBef>
                  <a:spcPts val="0"/>
                </a:spcBef>
                <a:spcAft>
                  <a:spcPts val="800"/>
                </a:spcAft>
              </a:pPr>
              <a:endParaRPr lang="en-GB" sz="3600" dirty="0">
                <a:solidFill>
                  <a:schemeClr val="bg1"/>
                </a:solidFill>
                <a:effectLst/>
                <a:latin typeface="Rockwell" panose="02060603020205020403" pitchFamily="18" charset="0"/>
                <a:ea typeface="Calibri" panose="020F0502020204030204" pitchFamily="34" charset="0"/>
              </a:endParaRPr>
            </a:p>
          </p:txBody>
        </p:sp>
        <p:sp>
          <p:nvSpPr>
            <p:cNvPr id="20" name="Rectangle 19"/>
            <p:cNvSpPr/>
            <p:nvPr/>
          </p:nvSpPr>
          <p:spPr>
            <a:xfrm>
              <a:off x="11474829" y="4701935"/>
              <a:ext cx="101346"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Rockwell" panose="02060603020205020403" pitchFamily="18" charset="0"/>
                <a:ea typeface="Calibri" panose="020F0502020204030204" pitchFamily="34" charset="0"/>
              </a:endParaRPr>
            </a:p>
          </p:txBody>
        </p:sp>
        <p:sp>
          <p:nvSpPr>
            <p:cNvPr id="22" name="Rectangle 21"/>
            <p:cNvSpPr/>
            <p:nvPr/>
          </p:nvSpPr>
          <p:spPr>
            <a:xfrm>
              <a:off x="8676384" y="5140847"/>
              <a:ext cx="101346" cy="37351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GB" sz="2400">
                  <a:solidFill>
                    <a:srgbClr val="000000"/>
                  </a:solidFill>
                  <a:effectLst/>
                  <a:latin typeface="Rockwell" panose="02060603020205020403" pitchFamily="18" charset="0"/>
                  <a:ea typeface="Rockwell" panose="02060603020205020403" pitchFamily="18" charset="0"/>
                  <a:cs typeface="Rockwell" panose="02060603020205020403" pitchFamily="18" charset="0"/>
                </a:rPr>
                <a:t> </a:t>
              </a:r>
              <a:endParaRPr lang="en-GB" sz="1100">
                <a:solidFill>
                  <a:srgbClr val="000000"/>
                </a:solidFill>
                <a:effectLst/>
                <a:latin typeface="Rockwell" panose="02060603020205020403" pitchFamily="18" charset="0"/>
                <a:ea typeface="Calibri" panose="020F0502020204030204" pitchFamily="34" charset="0"/>
              </a:endParaRPr>
            </a:p>
          </p:txBody>
        </p:sp>
      </p:grpSp>
      <p:sp>
        <p:nvSpPr>
          <p:cNvPr id="23" name="Rectangle 33"/>
          <p:cNvSpPr>
            <a:spLocks noChangeArrowheads="1"/>
          </p:cNvSpPr>
          <p:nvPr/>
        </p:nvSpPr>
        <p:spPr bwMode="auto">
          <a:xfrm>
            <a:off x="-9144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r>
            <a:br>
              <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br>
            <a:r>
              <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r>
            <a:br>
              <a:rPr kumimoji="0" lang="en-GB" alt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br>
            <a:endParaRPr kumimoji="0" lang="en-GB" alt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a:xfrm>
            <a:off x="1010248" y="1545336"/>
            <a:ext cx="10158495" cy="787917"/>
          </a:xfrm>
          <a:prstGeom prst="rect">
            <a:avLst/>
          </a:prstGeom>
          <a:ln>
            <a:solidFill>
              <a:schemeClr val="accent1"/>
            </a:solidFill>
          </a:ln>
        </p:spPr>
        <p:txBody>
          <a:bodyPr vert="horz" lIns="0" tIns="0" rIns="0" bIns="0" rtlCol="0">
            <a:noAutofit/>
          </a:bodyPr>
          <a:lstStyle/>
          <a:p>
            <a:pPr>
              <a:lnSpc>
                <a:spcPct val="107000"/>
              </a:lnSpc>
              <a:spcAft>
                <a:spcPts val="800"/>
              </a:spcAft>
            </a:pPr>
            <a:r>
              <a:rPr lang="en-GB" sz="6000" dirty="0" smtClean="0">
                <a:solidFill>
                  <a:schemeClr val="bg1"/>
                </a:solidFill>
                <a:effectLst/>
                <a:latin typeface="Rockwell" panose="02060603020205020403" pitchFamily="18" charset="0"/>
                <a:ea typeface="Rockwell" panose="02060603020205020403" pitchFamily="18" charset="0"/>
                <a:cs typeface="Rockwell" panose="02060603020205020403" pitchFamily="18" charset="0"/>
              </a:rPr>
              <a:t>CSC 432 - </a:t>
            </a:r>
            <a:r>
              <a:rPr lang="en-GB" sz="6000" dirty="0">
                <a:solidFill>
                  <a:schemeClr val="bg1"/>
                </a:solidFill>
                <a:latin typeface="Rockwell" panose="02060603020205020403" pitchFamily="18" charset="0"/>
                <a:ea typeface="Rockwell" panose="02060603020205020403" pitchFamily="18" charset="0"/>
                <a:cs typeface="Rockwell" panose="02060603020205020403" pitchFamily="18" charset="0"/>
              </a:rPr>
              <a:t>FILE PROCESSING</a:t>
            </a:r>
            <a:endParaRPr lang="en-GB" sz="6000" dirty="0">
              <a:solidFill>
                <a:schemeClr val="bg1"/>
              </a:solidFill>
              <a:latin typeface="Rockwell" panose="02060603020205020403" pitchFamily="18" charset="0"/>
              <a:ea typeface="Calibri" panose="020F0502020204030204" pitchFamily="34" charset="0"/>
            </a:endParaRPr>
          </a:p>
          <a:p>
            <a:pPr marL="0" marR="0">
              <a:lnSpc>
                <a:spcPct val="107000"/>
              </a:lnSpc>
              <a:spcBef>
                <a:spcPts val="0"/>
              </a:spcBef>
              <a:spcAft>
                <a:spcPts val="800"/>
              </a:spcAft>
            </a:pPr>
            <a:endParaRPr lang="en-GB" sz="6000" dirty="0">
              <a:solidFill>
                <a:schemeClr val="bg1"/>
              </a:solidFill>
              <a:effectLst/>
              <a:latin typeface="Calibri" panose="020F0502020204030204" pitchFamily="34"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1</a:t>
            </a:fld>
            <a:endParaRPr lang="en-US" dirty="0"/>
          </a:p>
        </p:txBody>
      </p:sp>
      <p:sp>
        <p:nvSpPr>
          <p:cNvPr id="24" name="Rectangle 23"/>
          <p:cNvSpPr/>
          <p:nvPr/>
        </p:nvSpPr>
        <p:spPr>
          <a:xfrm>
            <a:off x="2909117" y="2836119"/>
            <a:ext cx="6364886" cy="984900"/>
          </a:xfrm>
          <a:prstGeom prst="rect">
            <a:avLst/>
          </a:prstGeom>
          <a:ln>
            <a:solidFill>
              <a:schemeClr val="accent1"/>
            </a:solidFill>
          </a:ln>
        </p:spPr>
        <p:txBody>
          <a:bodyPr vert="horz" lIns="0" tIns="0" rIns="0" bIns="0" rtlCol="0">
            <a:noAutofit/>
          </a:bodyPr>
          <a:lstStyle/>
          <a:p>
            <a:pPr marL="0" marR="0">
              <a:lnSpc>
                <a:spcPct val="107000"/>
              </a:lnSpc>
              <a:spcBef>
                <a:spcPts val="0"/>
              </a:spcBef>
              <a:spcAft>
                <a:spcPts val="800"/>
              </a:spcAft>
            </a:pPr>
            <a:r>
              <a:rPr lang="en-GB" sz="6600" dirty="0" smtClean="0">
                <a:solidFill>
                  <a:schemeClr val="bg1"/>
                </a:solidFill>
                <a:effectLst/>
                <a:latin typeface="Rockwell" panose="02060603020205020403" pitchFamily="18" charset="0"/>
                <a:ea typeface="Rockwell" panose="02060603020205020403" pitchFamily="18" charset="0"/>
                <a:cs typeface="Rockwell" panose="02060603020205020403" pitchFamily="18" charset="0"/>
              </a:rPr>
              <a:t> LECTURE FOUR</a:t>
            </a:r>
          </a:p>
        </p:txBody>
      </p:sp>
      <p:sp>
        <p:nvSpPr>
          <p:cNvPr id="3" name="Rectangle 2"/>
          <p:cNvSpPr/>
          <p:nvPr/>
        </p:nvSpPr>
        <p:spPr>
          <a:xfrm>
            <a:off x="1495789" y="4704313"/>
            <a:ext cx="9509334" cy="1179105"/>
          </a:xfrm>
          <a:prstGeom prst="rect">
            <a:avLst/>
          </a:prstGeom>
          <a:ln>
            <a:solidFill>
              <a:schemeClr val="accent1"/>
            </a:solidFill>
          </a:ln>
        </p:spPr>
        <p:txBody>
          <a:bodyPr wrap="none">
            <a:spAutoFit/>
          </a:bodyPr>
          <a:lstStyle/>
          <a:p>
            <a:pPr>
              <a:lnSpc>
                <a:spcPct val="107000"/>
              </a:lnSpc>
              <a:spcAft>
                <a:spcPts val="800"/>
              </a:spcAft>
            </a:pPr>
            <a:r>
              <a:rPr lang="en-GB" sz="6600" dirty="0">
                <a:solidFill>
                  <a:schemeClr val="bg1"/>
                </a:solidFill>
                <a:latin typeface="Rockwell" panose="02060603020205020403" pitchFamily="18" charset="0"/>
              </a:rPr>
              <a:t>FILE SYSTEM </a:t>
            </a:r>
            <a:r>
              <a:rPr lang="en-GB" sz="6600" dirty="0" smtClean="0">
                <a:solidFill>
                  <a:schemeClr val="bg1"/>
                </a:solidFill>
                <a:latin typeface="Rockwell" panose="02060603020205020403" pitchFamily="18" charset="0"/>
              </a:rPr>
              <a:t>SECURITY</a:t>
            </a:r>
            <a:endParaRPr lang="en-GB" sz="6600" dirty="0">
              <a:solidFill>
                <a:schemeClr val="bg1"/>
              </a:solidFill>
              <a:latin typeface="Rockwell" panose="02060603020205020403" pitchFamily="18" charset="0"/>
              <a:ea typeface="Calibri" panose="020F0502020204030204" pitchFamily="34" charset="0"/>
            </a:endParaRPr>
          </a:p>
        </p:txBody>
      </p:sp>
    </p:spTree>
    <p:extLst>
      <p:ext uri="{BB962C8B-B14F-4D97-AF65-F5344CB8AC3E}">
        <p14:creationId xmlns:p14="http://schemas.microsoft.com/office/powerpoint/2010/main" val="334855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10</a:t>
            </a:fld>
            <a:endParaRPr lang="en-US" dirty="0"/>
          </a:p>
        </p:txBody>
      </p:sp>
      <p:sp>
        <p:nvSpPr>
          <p:cNvPr id="8" name="Rectangle 7"/>
          <p:cNvSpPr/>
          <p:nvPr/>
        </p:nvSpPr>
        <p:spPr>
          <a:xfrm>
            <a:off x="822257" y="0"/>
            <a:ext cx="4471802" cy="769441"/>
          </a:xfrm>
          <a:prstGeom prst="rect">
            <a:avLst/>
          </a:prstGeom>
        </p:spPr>
        <p:txBody>
          <a:bodyPr wrap="none">
            <a:spAutoFit/>
          </a:bodyPr>
          <a:lstStyle/>
          <a:p>
            <a:r>
              <a:rPr lang="en-GB" sz="4400" b="1" dirty="0" smtClean="0">
                <a:solidFill>
                  <a:srgbClr val="000000"/>
                </a:solidFill>
                <a:latin typeface="Rockwell" panose="02060603020205020403" pitchFamily="18" charset="0"/>
                <a:ea typeface="Times New Roman" panose="02020603050405020304" pitchFamily="18" charset="0"/>
              </a:rPr>
              <a:t>Intrusion(</a:t>
            </a:r>
            <a:r>
              <a:rPr lang="en-GB" sz="4400" b="1" dirty="0" err="1" smtClean="0">
                <a:solidFill>
                  <a:srgbClr val="000000"/>
                </a:solidFill>
                <a:latin typeface="Rockwell" panose="02060603020205020403" pitchFamily="18" charset="0"/>
                <a:ea typeface="Times New Roman" panose="02020603050405020304" pitchFamily="18" charset="0"/>
              </a:rPr>
              <a:t>Cont</a:t>
            </a:r>
            <a:r>
              <a:rPr lang="en-GB" sz="4400" b="1" dirty="0" smtClean="0">
                <a:solidFill>
                  <a:srgbClr val="000000"/>
                </a:solidFill>
                <a:latin typeface="Rockwell" panose="02060603020205020403" pitchFamily="18" charset="0"/>
                <a:ea typeface="Times New Roman" panose="02020603050405020304" pitchFamily="18" charset="0"/>
              </a:rPr>
              <a:t>)</a:t>
            </a:r>
            <a:endParaRPr lang="en-GB" sz="4400" b="1" dirty="0">
              <a:latin typeface="Rockwell" panose="02060603020205020403" pitchFamily="18" charset="0"/>
            </a:endParaRPr>
          </a:p>
        </p:txBody>
      </p:sp>
      <p:sp>
        <p:nvSpPr>
          <p:cNvPr id="5" name="Rectangle 4"/>
          <p:cNvSpPr/>
          <p:nvPr/>
        </p:nvSpPr>
        <p:spPr>
          <a:xfrm>
            <a:off x="288706" y="839262"/>
            <a:ext cx="11750893" cy="5820761"/>
          </a:xfrm>
          <a:prstGeom prst="rect">
            <a:avLst/>
          </a:prstGeom>
        </p:spPr>
        <p:txBody>
          <a:bodyPr wrap="square">
            <a:spAutoFit/>
          </a:bodyPr>
          <a:lstStyle/>
          <a:p>
            <a:pPr marL="342900" marR="33655" lvl="0" indent="-342900" algn="just" fontAlgn="base">
              <a:lnSpc>
                <a:spcPct val="103000"/>
              </a:lnSpc>
              <a:spcBef>
                <a:spcPts val="0"/>
              </a:spcBef>
              <a:spcAft>
                <a:spcPts val="225"/>
              </a:spcAft>
              <a:buClr>
                <a:srgbClr val="000000"/>
              </a:buClr>
              <a:buSzPts val="1300"/>
              <a:buFont typeface="Arial" panose="020B0604020202020204" pitchFamily="34" charset="0"/>
              <a:buChar char="•"/>
            </a:pPr>
            <a:r>
              <a:rPr lang="en-GB" sz="3000" b="1"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Fraudsters.</a:t>
            </a:r>
            <a:r>
              <a:rPr lang="en-GB" sz="30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a:t>
            </a:r>
            <a:r>
              <a:rPr lang="en-GB" sz="30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Some bank programmers have attempted banking system to steal from the bank. Schemes vary from changing software to truncating rather than rounding off interest, keeping the fraction of money for themselves, siphoning off accounts not used for years, to </a:t>
            </a:r>
            <a:r>
              <a:rPr lang="en-GB" sz="30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blackmail.</a:t>
            </a:r>
          </a:p>
          <a:p>
            <a:pPr marL="342900" marR="33655" lvl="0" indent="-342900" algn="just" fontAlgn="base">
              <a:lnSpc>
                <a:spcPct val="103000"/>
              </a:lnSpc>
              <a:spcBef>
                <a:spcPts val="0"/>
              </a:spcBef>
              <a:spcAft>
                <a:spcPts val="225"/>
              </a:spcAft>
              <a:buClr>
                <a:srgbClr val="000000"/>
              </a:buClr>
              <a:buSzPts val="1300"/>
              <a:buFont typeface="Arial" panose="020B0604020202020204" pitchFamily="34" charset="0"/>
              <a:buChar char="•"/>
            </a:pPr>
            <a:endParaRPr lang="en-GB" sz="30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0"/>
              </a:spcAft>
              <a:buClr>
                <a:srgbClr val="000000"/>
              </a:buClr>
              <a:buSzPts val="1300"/>
              <a:buFont typeface="Arial" panose="020B0604020202020204" pitchFamily="34" charset="0"/>
              <a:buChar char="•"/>
            </a:pPr>
            <a:r>
              <a:rPr lang="en-GB" sz="3000" b="1"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Espionage</a:t>
            </a:r>
            <a:r>
              <a:rPr lang="en-GB" sz="30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t>
            </a:r>
            <a:r>
              <a:rPr lang="en-GB" sz="30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Espionage refers to a serious and </a:t>
            </a:r>
            <a:r>
              <a:rPr lang="en-GB" sz="30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well-funded action by </a:t>
            </a:r>
            <a:r>
              <a:rPr lang="en-GB" sz="30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 competitor or a foreign country to steal programs, trade secrets, patents, technology, circuit designs, marketing plans, and so forth. Often this attempt will involve wiretapping or even erecting antennas at the computer to pick up its electromagnetic radiation. </a:t>
            </a:r>
            <a:endParaRPr lang="en-GB" sz="3000" u="none" strike="noStrike"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82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Rectangle 4"/>
          <p:cNvSpPr/>
          <p:nvPr/>
        </p:nvSpPr>
        <p:spPr>
          <a:xfrm>
            <a:off x="185531" y="280414"/>
            <a:ext cx="11502886" cy="6415346"/>
          </a:xfrm>
          <a:prstGeom prst="rect">
            <a:avLst/>
          </a:prstGeom>
        </p:spPr>
        <p:txBody>
          <a:bodyPr wrap="square">
            <a:spAutoFit/>
          </a:bodyPr>
          <a:lstStyle/>
          <a:p>
            <a:pPr marL="6350" marR="0" indent="-6350">
              <a:lnSpc>
                <a:spcPct val="104000"/>
              </a:lnSpc>
              <a:spcBef>
                <a:spcPts val="0"/>
              </a:spcBef>
              <a:spcAft>
                <a:spcPts val="25"/>
              </a:spcAft>
            </a:pPr>
            <a:r>
              <a:rPr lang="en-GB" sz="3600" b="1" dirty="0">
                <a:latin typeface="Rockwell" panose="02060603020205020403" pitchFamily="18" charset="0"/>
                <a:ea typeface="Times New Roman" panose="02020603050405020304" pitchFamily="18" charset="0"/>
              </a:rPr>
              <a:t>Intrusion Detection </a:t>
            </a:r>
            <a:r>
              <a:rPr lang="en-GB" sz="3600" b="1" dirty="0" smtClean="0">
                <a:latin typeface="Rockwell" panose="02060603020205020403" pitchFamily="18" charset="0"/>
                <a:ea typeface="Times New Roman" panose="02020603050405020304" pitchFamily="18" charset="0"/>
              </a:rPr>
              <a:t>and Prevention</a:t>
            </a:r>
          </a:p>
          <a:p>
            <a:pPr marL="6350" marR="0" indent="-6350">
              <a:lnSpc>
                <a:spcPct val="104000"/>
              </a:lnSpc>
              <a:spcBef>
                <a:spcPts val="0"/>
              </a:spcBef>
              <a:spcAft>
                <a:spcPts val="25"/>
              </a:spcAft>
            </a:pPr>
            <a:endParaRPr lang="en-GB" sz="3600" b="1" dirty="0">
              <a:latin typeface="Rockwell" panose="02060603020205020403" pitchFamily="18" charset="0"/>
              <a:ea typeface="Times New Roman" panose="02020603050405020304" pitchFamily="18" charset="0"/>
            </a:endParaRPr>
          </a:p>
          <a:p>
            <a:pPr marL="342900" indent="-342900">
              <a:buFont typeface="Wingdings" panose="05000000000000000000" pitchFamily="2" charset="2"/>
              <a:buChar char="Ø"/>
            </a:pPr>
            <a:r>
              <a:rPr lang="en-GB" sz="2400" dirty="0">
                <a:latin typeface="Rockwell" panose="02060603020205020403" pitchFamily="18" charset="0"/>
                <a:ea typeface="Times New Roman" panose="02020603050405020304" pitchFamily="18" charset="0"/>
              </a:rPr>
              <a:t> </a:t>
            </a:r>
            <a:r>
              <a:rPr lang="en-GB" sz="2800" dirty="0">
                <a:latin typeface="Rockwell" panose="02060603020205020403" pitchFamily="18" charset="0"/>
              </a:rPr>
              <a:t>A well-configured and properly placed intrusion detection system (IDS) or intrusion prevention system (IPS) should not be missing from the array of security controls. </a:t>
            </a:r>
            <a:endParaRPr lang="en-GB" sz="2800" dirty="0" smtClean="0">
              <a:latin typeface="Rockwell" panose="02060603020205020403" pitchFamily="18" charset="0"/>
            </a:endParaRPr>
          </a:p>
          <a:p>
            <a:pPr marL="457200" indent="-457200">
              <a:buFont typeface="Wingdings" panose="05000000000000000000" pitchFamily="2" charset="2"/>
              <a:buChar char="Ø"/>
            </a:pPr>
            <a:endParaRPr lang="en-GB" sz="2800" dirty="0">
              <a:latin typeface="Rockwell" panose="02060603020205020403" pitchFamily="18" charset="0"/>
            </a:endParaRPr>
          </a:p>
          <a:p>
            <a:pPr marL="457200" indent="-457200">
              <a:buFont typeface="Wingdings" panose="05000000000000000000" pitchFamily="2" charset="2"/>
              <a:buChar char="Ø"/>
            </a:pPr>
            <a:r>
              <a:rPr lang="en-GB" sz="2800" dirty="0">
                <a:latin typeface="Rockwell" panose="02060603020205020403" pitchFamily="18" charset="0"/>
              </a:rPr>
              <a:t>IDS and IPS operates by listening passively (intrusion detection) or in-line (intrusion prevention) to network traffic and matching this traffic to a rule set covering suspicious and malicious traffic signatures. </a:t>
            </a:r>
            <a:endParaRPr lang="en-GB" sz="2800" dirty="0" smtClean="0">
              <a:latin typeface="Rockwell" panose="02060603020205020403" pitchFamily="18" charset="0"/>
            </a:endParaRPr>
          </a:p>
          <a:p>
            <a:pPr marL="457200" indent="-457200">
              <a:buFont typeface="Wingdings" panose="05000000000000000000" pitchFamily="2" charset="2"/>
              <a:buChar char="Ø"/>
            </a:pPr>
            <a:endParaRPr lang="en-GB" sz="2800" dirty="0">
              <a:latin typeface="Rockwell" panose="02060603020205020403" pitchFamily="18" charset="0"/>
            </a:endParaRPr>
          </a:p>
          <a:p>
            <a:pPr marL="457200" indent="-457200">
              <a:buFont typeface="Wingdings" panose="05000000000000000000" pitchFamily="2" charset="2"/>
              <a:buChar char="Ø"/>
            </a:pPr>
            <a:r>
              <a:rPr lang="en-GB" sz="2800" dirty="0">
                <a:latin typeface="Rockwell" panose="02060603020205020403" pitchFamily="18" charset="0"/>
              </a:rPr>
              <a:t>An intrusion detection system can alert a user when a match occurs; an intrusion prevention system can also block the traffic, hence the P, for prevention</a:t>
            </a:r>
            <a:r>
              <a:rPr lang="en-GB" sz="2800" dirty="0" smtClean="0">
                <a:latin typeface="Rockwell" panose="02060603020205020403" pitchFamily="18" charset="0"/>
              </a:rPr>
              <a:t>.</a:t>
            </a:r>
            <a:endParaRPr lang="en-GB" sz="2400" dirty="0" smtClean="0">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254187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12</a:t>
            </a:fld>
            <a:endParaRPr lang="en-US" dirty="0"/>
          </a:p>
        </p:txBody>
      </p:sp>
      <p:sp>
        <p:nvSpPr>
          <p:cNvPr id="5" name="Rectangle 4"/>
          <p:cNvSpPr/>
          <p:nvPr/>
        </p:nvSpPr>
        <p:spPr>
          <a:xfrm>
            <a:off x="185531" y="280414"/>
            <a:ext cx="11502886" cy="6208623"/>
          </a:xfrm>
          <a:prstGeom prst="rect">
            <a:avLst/>
          </a:prstGeom>
        </p:spPr>
        <p:txBody>
          <a:bodyPr wrap="square">
            <a:spAutoFit/>
          </a:bodyPr>
          <a:lstStyle/>
          <a:p>
            <a:pPr marL="6350" marR="0" indent="-6350">
              <a:lnSpc>
                <a:spcPct val="104000"/>
              </a:lnSpc>
              <a:spcBef>
                <a:spcPts val="0"/>
              </a:spcBef>
              <a:spcAft>
                <a:spcPts val="25"/>
              </a:spcAft>
            </a:pPr>
            <a:r>
              <a:rPr lang="en-GB" sz="3600" b="1" dirty="0">
                <a:solidFill>
                  <a:srgbClr val="000000"/>
                </a:solidFill>
                <a:latin typeface="Rockwell" panose="02060603020205020403" pitchFamily="18" charset="0"/>
                <a:ea typeface="Times New Roman" panose="02020603050405020304" pitchFamily="18" charset="0"/>
              </a:rPr>
              <a:t>Intrusion Detection </a:t>
            </a:r>
          </a:p>
          <a:p>
            <a:pPr>
              <a:lnSpc>
                <a:spcPct val="107000"/>
              </a:lnSpc>
            </a:pPr>
            <a:r>
              <a:rPr lang="en-GB" sz="2400" dirty="0">
                <a:solidFill>
                  <a:srgbClr val="000000"/>
                </a:solidFill>
                <a:latin typeface="Rockwell" panose="02060603020205020403" pitchFamily="18" charset="0"/>
                <a:ea typeface="Times New Roman" panose="02020603050405020304" pitchFamily="18" charset="0"/>
              </a:rPr>
              <a:t> </a:t>
            </a:r>
            <a:endParaRPr lang="en-GB" sz="2400" dirty="0" smtClean="0">
              <a:solidFill>
                <a:srgbClr val="000000"/>
              </a:solidFill>
              <a:latin typeface="Rockwell" panose="02060603020205020403" pitchFamily="18" charset="0"/>
              <a:ea typeface="Times New Roman" panose="02020603050405020304" pitchFamily="18" charset="0"/>
            </a:endParaRPr>
          </a:p>
          <a:p>
            <a:pPr>
              <a:lnSpc>
                <a:spcPct val="107000"/>
              </a:lnSpc>
            </a:pPr>
            <a:r>
              <a:rPr lang="en-GB" sz="2400" b="1" dirty="0" smtClean="0">
                <a:solidFill>
                  <a:srgbClr val="000000"/>
                </a:solidFill>
                <a:latin typeface="Rockwell" panose="02060603020205020403" pitchFamily="18" charset="0"/>
                <a:ea typeface="Times New Roman" panose="02020603050405020304" pitchFamily="18" charset="0"/>
              </a:rPr>
              <a:t>Intrusion detection</a:t>
            </a:r>
            <a:r>
              <a:rPr lang="en-GB" sz="2400" dirty="0" smtClean="0">
                <a:solidFill>
                  <a:srgbClr val="000000"/>
                </a:solidFill>
                <a:latin typeface="Rockwell" panose="02060603020205020403" pitchFamily="18" charset="0"/>
                <a:ea typeface="Times New Roman" panose="02020603050405020304" pitchFamily="18" charset="0"/>
              </a:rPr>
              <a:t> strives to detect attempted or successful intrusions into computer systems and to initiate appropriate responses to the intrusions. Intrusion detection encompasses a wide array of techniques that vary on a number of issues. These issues include: </a:t>
            </a:r>
          </a:p>
          <a:p>
            <a:pPr marL="463550" marR="33655" indent="-6350" algn="just">
              <a:lnSpc>
                <a:spcPct val="103000"/>
              </a:lnSpc>
              <a:spcBef>
                <a:spcPts val="0"/>
              </a:spcBef>
              <a:spcAft>
                <a:spcPts val="240"/>
              </a:spcAft>
            </a:pPr>
            <a:r>
              <a:rPr lang="en-GB" sz="2400" dirty="0" smtClean="0">
                <a:solidFill>
                  <a:srgbClr val="000000"/>
                </a:solidFill>
                <a:latin typeface="Rockwell" panose="02060603020205020403" pitchFamily="18" charset="0"/>
                <a:ea typeface="Times New Roman" panose="02020603050405020304" pitchFamily="18" charset="0"/>
              </a:rPr>
              <a:t>		</a:t>
            </a:r>
          </a:p>
          <a:p>
            <a:pPr marL="800100" marR="33655" indent="-342900" algn="just">
              <a:lnSpc>
                <a:spcPct val="103000"/>
              </a:lnSpc>
              <a:spcBef>
                <a:spcPts val="0"/>
              </a:spcBef>
              <a:spcAft>
                <a:spcPts val="240"/>
              </a:spcAft>
              <a:buFont typeface="Arial" panose="020B0604020202020204" pitchFamily="34" charset="0"/>
              <a:buChar char="•"/>
            </a:pPr>
            <a:r>
              <a:rPr lang="en-GB" sz="2400" dirty="0">
                <a:solidFill>
                  <a:srgbClr val="000000"/>
                </a:solidFill>
                <a:latin typeface="Rockwell" panose="02060603020205020403" pitchFamily="18" charset="0"/>
                <a:ea typeface="Times New Roman" panose="02020603050405020304" pitchFamily="18" charset="0"/>
              </a:rPr>
              <a:t>	</a:t>
            </a:r>
            <a:r>
              <a:rPr lang="en-GB" sz="2800" b="1" dirty="0" smtClean="0">
                <a:solidFill>
                  <a:srgbClr val="000000"/>
                </a:solidFill>
                <a:latin typeface="Rockwell" panose="02060603020205020403" pitchFamily="18" charset="0"/>
                <a:ea typeface="Times New Roman" panose="02020603050405020304" pitchFamily="18" charset="0"/>
              </a:rPr>
              <a:t>Time of detection</a:t>
            </a:r>
            <a:r>
              <a:rPr lang="en-GB" sz="2800" dirty="0" smtClean="0">
                <a:solidFill>
                  <a:srgbClr val="000000"/>
                </a:solidFill>
                <a:latin typeface="Rockwell" panose="02060603020205020403" pitchFamily="18" charset="0"/>
                <a:ea typeface="Times New Roman" panose="02020603050405020304" pitchFamily="18" charset="0"/>
              </a:rPr>
              <a:t>. </a:t>
            </a:r>
            <a:r>
              <a:rPr lang="en-GB" sz="2800" dirty="0">
                <a:solidFill>
                  <a:srgbClr val="000000"/>
                </a:solidFill>
                <a:latin typeface="Rockwell" panose="02060603020205020403" pitchFamily="18" charset="0"/>
                <a:ea typeface="Times New Roman" panose="02020603050405020304" pitchFamily="18" charset="0"/>
              </a:rPr>
              <a:t>Detection can occur in real time (while the </a:t>
            </a:r>
            <a:r>
              <a:rPr lang="en-GB" sz="2800" dirty="0" smtClean="0">
                <a:solidFill>
                  <a:srgbClr val="000000"/>
                </a:solidFill>
                <a:latin typeface="Rockwell" panose="02060603020205020403" pitchFamily="18" charset="0"/>
                <a:ea typeface="Times New Roman" panose="02020603050405020304" pitchFamily="18" charset="0"/>
              </a:rPr>
              <a:t>	intrusion </a:t>
            </a:r>
            <a:r>
              <a:rPr lang="en-GB" sz="2800" dirty="0">
                <a:solidFill>
                  <a:srgbClr val="000000"/>
                </a:solidFill>
                <a:latin typeface="Rockwell" panose="02060603020205020403" pitchFamily="18" charset="0"/>
                <a:ea typeface="Times New Roman" panose="02020603050405020304" pitchFamily="18" charset="0"/>
              </a:rPr>
              <a:t>is occurring) </a:t>
            </a:r>
            <a:r>
              <a:rPr lang="en-GB" sz="2800" dirty="0" smtClean="0">
                <a:solidFill>
                  <a:srgbClr val="000000"/>
                </a:solidFill>
                <a:latin typeface="Rockwell" panose="02060603020205020403" pitchFamily="18" charset="0"/>
                <a:ea typeface="Times New Roman" panose="02020603050405020304" pitchFamily="18" charset="0"/>
              </a:rPr>
              <a:t>	or </a:t>
            </a:r>
            <a:r>
              <a:rPr lang="en-GB" sz="2800" dirty="0">
                <a:solidFill>
                  <a:srgbClr val="000000"/>
                </a:solidFill>
                <a:latin typeface="Rockwell" panose="02060603020205020403" pitchFamily="18" charset="0"/>
                <a:ea typeface="Times New Roman" panose="02020603050405020304" pitchFamily="18" charset="0"/>
              </a:rPr>
              <a:t>after. </a:t>
            </a:r>
            <a:endParaRPr lang="en-GB" sz="2800" dirty="0" smtClean="0">
              <a:solidFill>
                <a:srgbClr val="000000"/>
              </a:solidFill>
              <a:latin typeface="Rockwell" panose="02060603020205020403" pitchFamily="18" charset="0"/>
              <a:ea typeface="Times New Roman" panose="02020603050405020304" pitchFamily="18" charset="0"/>
            </a:endParaRPr>
          </a:p>
          <a:p>
            <a:pPr marL="457200" marR="33655" algn="just">
              <a:lnSpc>
                <a:spcPct val="103000"/>
              </a:lnSpc>
              <a:spcBef>
                <a:spcPts val="0"/>
              </a:spcBef>
              <a:spcAft>
                <a:spcPts val="240"/>
              </a:spcAft>
            </a:pPr>
            <a:endParaRPr lang="en-GB" sz="2800" dirty="0">
              <a:solidFill>
                <a:srgbClr val="000000"/>
              </a:solidFill>
              <a:latin typeface="Rockwell" panose="02060603020205020403" pitchFamily="18" charset="0"/>
              <a:ea typeface="Times New Roman" panose="02020603050405020304" pitchFamily="18" charset="0"/>
            </a:endParaRPr>
          </a:p>
          <a:p>
            <a:pPr marL="800100" marR="33655" lvl="1" indent="-342900" algn="just" fontAlgn="base">
              <a:lnSpc>
                <a:spcPct val="103000"/>
              </a:lnSpc>
              <a:spcAft>
                <a:spcPts val="20"/>
              </a:spcAft>
              <a:buClr>
                <a:srgbClr val="000000"/>
              </a:buClr>
              <a:buSzPts val="1300"/>
              <a:buFont typeface="Arial" panose="020B0604020202020204" pitchFamily="34" charset="0"/>
              <a:buChar char="•"/>
            </a:pPr>
            <a:r>
              <a:rPr lang="en-GB" sz="2800" b="1"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Response </a:t>
            </a:r>
            <a:r>
              <a:rPr lang="en-GB" sz="28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C</a:t>
            </a:r>
            <a:r>
              <a:rPr lang="en-GB" sz="2800" b="1"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apabilities</a:t>
            </a:r>
            <a:r>
              <a:rPr lang="en-GB" sz="28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Simple forms of response include alerting an administrator to the potential intrusion or somehow halting the potentially intrusive </a:t>
            </a:r>
            <a:r>
              <a:rPr lang="en-GB" sz="28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activity by stopping </a:t>
            </a:r>
            <a:r>
              <a:rPr lang="en-GB" sz="28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 process engaged in </a:t>
            </a:r>
            <a:r>
              <a:rPr lang="en-GB" sz="28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the </a:t>
            </a:r>
            <a:r>
              <a:rPr lang="en-GB" sz="28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intrusive activity. </a:t>
            </a:r>
            <a:endParaRPr lang="en-GB" sz="2800" u="none" strike="noStrike"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155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13</a:t>
            </a:fld>
            <a:endParaRPr lang="en-US" dirty="0"/>
          </a:p>
        </p:txBody>
      </p:sp>
      <p:sp>
        <p:nvSpPr>
          <p:cNvPr id="3" name="Rectangle 2"/>
          <p:cNvSpPr/>
          <p:nvPr/>
        </p:nvSpPr>
        <p:spPr>
          <a:xfrm>
            <a:off x="417443" y="1161060"/>
            <a:ext cx="10535479" cy="4925900"/>
          </a:xfrm>
          <a:prstGeom prst="rect">
            <a:avLst/>
          </a:prstGeom>
        </p:spPr>
        <p:txBody>
          <a:bodyPr wrap="square">
            <a:spAutoFit/>
          </a:bodyPr>
          <a:lstStyle/>
          <a:p>
            <a:pPr marL="342900" marR="33655" lvl="0" indent="-342900" algn="just" fontAlgn="base">
              <a:lnSpc>
                <a:spcPct val="103000"/>
              </a:lnSpc>
              <a:spcBef>
                <a:spcPts val="0"/>
              </a:spcBef>
              <a:spcAft>
                <a:spcPts val="240"/>
              </a:spcAft>
              <a:buClr>
                <a:srgbClr val="000000"/>
              </a:buClr>
              <a:buSzPts val="1300"/>
              <a:buFont typeface="Arial" panose="020B0604020202020204" pitchFamily="34" charset="0"/>
              <a:buChar char="•"/>
            </a:pPr>
            <a:r>
              <a:rPr lang="en-GB" sz="25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Auditing and Logging. </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 common method of intrusion detection is audit-trail processing, in which security-relevant events are logged to an audit trail and then matched against attack signatures (in signature-based detection) or </a:t>
            </a:r>
            <a:r>
              <a:rPr lang="en-GB" sz="2500" dirty="0" err="1">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analyzed</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for anomalous </a:t>
            </a:r>
            <a:r>
              <a:rPr lang="en-GB" sz="2500" dirty="0" err="1">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behavior</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(in anomaly detection). </a:t>
            </a:r>
            <a:endParaRPr lang="en-GB" sz="25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40"/>
              </a:spcAft>
              <a:buClr>
                <a:srgbClr val="000000"/>
              </a:buClr>
              <a:buSzPts val="1300"/>
              <a:buFont typeface="Arial" panose="020B0604020202020204" pitchFamily="34" charset="0"/>
              <a:buChar char="•"/>
            </a:pPr>
            <a:endPar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35"/>
              </a:spcAft>
              <a:buClr>
                <a:srgbClr val="000000"/>
              </a:buClr>
              <a:buSzPts val="1300"/>
              <a:buFont typeface="Arial" panose="020B0604020202020204" pitchFamily="34" charset="0"/>
              <a:buChar char="•"/>
            </a:pPr>
            <a:r>
              <a:rPr lang="en-GB" sz="25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Tripwire</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operates on the premise that many intrusions result in anomalous modification of </a:t>
            </a:r>
            <a:r>
              <a:rPr lang="en-GB" sz="25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system directories and files</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a:t>
            </a:r>
            <a:endParaRPr lang="en-GB" sz="25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35"/>
              </a:spcAft>
              <a:buClr>
                <a:srgbClr val="000000"/>
              </a:buClr>
              <a:buSzPts val="1300"/>
              <a:buFont typeface="Arial" panose="020B0604020202020204" pitchFamily="34" charset="0"/>
              <a:buChar char="•"/>
            </a:pPr>
            <a:endPar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0"/>
              </a:spcAft>
              <a:buClr>
                <a:srgbClr val="000000"/>
              </a:buClr>
              <a:buSzPts val="1300"/>
              <a:buFont typeface="Arial" panose="020B0604020202020204" pitchFamily="34" charset="0"/>
              <a:buChar char="•"/>
            </a:pPr>
            <a:r>
              <a:rPr lang="en-GB" sz="25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System-Call Monitoring</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a:t>
            </a:r>
            <a:r>
              <a:rPr lang="en-GB" sz="25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This </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approach monitors process system calls to detect in real time when a process is deviating from its expected system-call </a:t>
            </a:r>
            <a:r>
              <a:rPr lang="en-GB" sz="25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behaviour. </a:t>
            </a:r>
            <a:endParaRPr lang="en-GB" sz="2500" u="none" strike="noStrike"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p:txBody>
      </p:sp>
      <p:sp>
        <p:nvSpPr>
          <p:cNvPr id="5" name="Rectangle 4"/>
          <p:cNvSpPr/>
          <p:nvPr/>
        </p:nvSpPr>
        <p:spPr>
          <a:xfrm>
            <a:off x="572663" y="336562"/>
            <a:ext cx="5562933" cy="604461"/>
          </a:xfrm>
          <a:prstGeom prst="rect">
            <a:avLst/>
          </a:prstGeom>
        </p:spPr>
        <p:txBody>
          <a:bodyPr wrap="none">
            <a:spAutoFit/>
          </a:bodyPr>
          <a:lstStyle/>
          <a:p>
            <a:pPr marL="6350" marR="0" indent="-6350">
              <a:lnSpc>
                <a:spcPct val="104000"/>
              </a:lnSpc>
              <a:spcBef>
                <a:spcPts val="0"/>
              </a:spcBef>
              <a:spcAft>
                <a:spcPts val="25"/>
              </a:spcAft>
            </a:pPr>
            <a:r>
              <a:rPr lang="en-GB" sz="3200" b="1" dirty="0">
                <a:solidFill>
                  <a:srgbClr val="000000"/>
                </a:solidFill>
                <a:latin typeface="Rockwell" panose="02060603020205020403" pitchFamily="18" charset="0"/>
                <a:ea typeface="Times New Roman" panose="02020603050405020304" pitchFamily="18" charset="0"/>
              </a:rPr>
              <a:t>Intrusion </a:t>
            </a:r>
            <a:r>
              <a:rPr lang="en-GB" sz="3200" b="1" dirty="0" smtClean="0">
                <a:solidFill>
                  <a:srgbClr val="000000"/>
                </a:solidFill>
                <a:latin typeface="Rockwell" panose="02060603020205020403" pitchFamily="18" charset="0"/>
                <a:ea typeface="Times New Roman" panose="02020603050405020304" pitchFamily="18" charset="0"/>
              </a:rPr>
              <a:t>Detection (</a:t>
            </a:r>
            <a:r>
              <a:rPr lang="en-GB" sz="3200" b="1" dirty="0" err="1" smtClean="0">
                <a:solidFill>
                  <a:srgbClr val="000000"/>
                </a:solidFill>
                <a:latin typeface="Rockwell" panose="02060603020205020403" pitchFamily="18" charset="0"/>
                <a:ea typeface="Times New Roman" panose="02020603050405020304" pitchFamily="18" charset="0"/>
              </a:rPr>
              <a:t>Cont</a:t>
            </a:r>
            <a:r>
              <a:rPr lang="en-GB" sz="3200" b="1" dirty="0" smtClean="0">
                <a:solidFill>
                  <a:srgbClr val="000000"/>
                </a:solidFill>
                <a:latin typeface="Rockwell" panose="02060603020205020403" pitchFamily="18" charset="0"/>
                <a:ea typeface="Times New Roman" panose="02020603050405020304" pitchFamily="18" charset="0"/>
              </a:rPr>
              <a:t>) </a:t>
            </a:r>
            <a:endParaRPr lang="en-GB" sz="32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403940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14</a:t>
            </a:fld>
            <a:endParaRPr lang="en-US" dirty="0"/>
          </a:p>
        </p:txBody>
      </p:sp>
      <p:sp>
        <p:nvSpPr>
          <p:cNvPr id="5" name="Rectangle 4"/>
          <p:cNvSpPr/>
          <p:nvPr/>
        </p:nvSpPr>
        <p:spPr>
          <a:xfrm>
            <a:off x="407957" y="126897"/>
            <a:ext cx="3874009" cy="632289"/>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6" name="Rectangle 5"/>
          <p:cNvSpPr/>
          <p:nvPr/>
        </p:nvSpPr>
        <p:spPr>
          <a:xfrm>
            <a:off x="198540" y="916184"/>
            <a:ext cx="10278681" cy="5703997"/>
          </a:xfrm>
          <a:prstGeom prst="rect">
            <a:avLst/>
          </a:prstGeom>
        </p:spPr>
        <p:txBody>
          <a:bodyPr wrap="square">
            <a:spAutoFit/>
          </a:bodyPr>
          <a:lstStyle/>
          <a:p>
            <a:pPr marL="920750" marR="33655" indent="-6350" algn="just">
              <a:lnSpc>
                <a:spcPct val="103000"/>
              </a:lnSpc>
              <a:spcBef>
                <a:spcPts val="0"/>
              </a:spcBef>
              <a:spcAft>
                <a:spcPts val="20"/>
              </a:spcAft>
            </a:pPr>
            <a:r>
              <a:rPr lang="en-GB" sz="3200" dirty="0" smtClean="0">
                <a:solidFill>
                  <a:srgbClr val="000000"/>
                </a:solidFill>
                <a:latin typeface="Rockwell" panose="02060603020205020403" pitchFamily="18" charset="0"/>
                <a:ea typeface="Times New Roman" panose="02020603050405020304" pitchFamily="18" charset="0"/>
              </a:rPr>
              <a:t>Threat occurs when </a:t>
            </a:r>
            <a:r>
              <a:rPr lang="en-GB" sz="3200" dirty="0">
                <a:solidFill>
                  <a:srgbClr val="000000"/>
                </a:solidFill>
                <a:latin typeface="Rockwell" panose="02060603020205020403" pitchFamily="18" charset="0"/>
                <a:ea typeface="Times New Roman" panose="02020603050405020304" pitchFamily="18" charset="0"/>
              </a:rPr>
              <a:t>a program written by one user may be used by another, misuse and unexpected </a:t>
            </a:r>
            <a:r>
              <a:rPr lang="en-GB" sz="3200" dirty="0" smtClean="0">
                <a:solidFill>
                  <a:srgbClr val="000000"/>
                </a:solidFill>
                <a:latin typeface="Rockwell" panose="02060603020205020403" pitchFamily="18" charset="0"/>
                <a:ea typeface="Times New Roman" panose="02020603050405020304" pitchFamily="18" charset="0"/>
              </a:rPr>
              <a:t>behaviour </a:t>
            </a:r>
            <a:r>
              <a:rPr lang="en-GB" sz="3200" dirty="0">
                <a:solidFill>
                  <a:srgbClr val="000000"/>
                </a:solidFill>
                <a:latin typeface="Rockwell" panose="02060603020205020403" pitchFamily="18" charset="0"/>
                <a:ea typeface="Times New Roman" panose="02020603050405020304" pitchFamily="18" charset="0"/>
              </a:rPr>
              <a:t>may result. Some common methods by which users gain access to the programs of others are: </a:t>
            </a:r>
          </a:p>
          <a:p>
            <a:pPr>
              <a:lnSpc>
                <a:spcPct val="107000"/>
              </a:lnSpc>
              <a:spcAft>
                <a:spcPts val="140"/>
              </a:spcAft>
            </a:pPr>
            <a:r>
              <a:rPr lang="en-GB" sz="3200" dirty="0">
                <a:solidFill>
                  <a:srgbClr val="000000"/>
                </a:solidFill>
                <a:latin typeface="Rockwell" panose="02060603020205020403" pitchFamily="18" charset="0"/>
                <a:ea typeface="Times New Roman" panose="02020603050405020304" pitchFamily="18" charset="0"/>
              </a:rPr>
              <a:t> </a:t>
            </a:r>
          </a:p>
          <a:p>
            <a:pPr marL="1257300" marR="33655" lvl="2" indent="-342900" algn="just" fontAlgn="base">
              <a:lnSpc>
                <a:spcPct val="103000"/>
              </a:lnSpc>
              <a:spcAft>
                <a:spcPts val="20"/>
              </a:spcAft>
              <a:buClr>
                <a:srgbClr val="000000"/>
              </a:buClr>
              <a:buSzPts val="1300"/>
              <a:buFont typeface="Arial" panose="020B0604020202020204" pitchFamily="34" charset="0"/>
              <a:buChar char="•"/>
            </a:pPr>
            <a:r>
              <a:rPr lang="en-GB" sz="32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Trojan horses </a:t>
            </a:r>
            <a:endParaRPr lang="en-GB" sz="32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R="33655" lvl="2" algn="just" fontAlgn="base">
              <a:lnSpc>
                <a:spcPct val="103000"/>
              </a:lnSpc>
              <a:spcAft>
                <a:spcPts val="20"/>
              </a:spcAft>
              <a:buClr>
                <a:srgbClr val="000000"/>
              </a:buClr>
              <a:buSzPts val="1300"/>
            </a:pPr>
            <a:endParaRPr lang="en-GB" sz="32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1257300" marR="33655" lvl="2" indent="-342900" algn="just" fontAlgn="base">
              <a:lnSpc>
                <a:spcPct val="103000"/>
              </a:lnSpc>
              <a:spcAft>
                <a:spcPts val="20"/>
              </a:spcAft>
              <a:buClr>
                <a:srgbClr val="000000"/>
              </a:buClr>
              <a:buSzPts val="1300"/>
              <a:buFont typeface="Arial" panose="020B0604020202020204" pitchFamily="34" charset="0"/>
              <a:buChar char="•"/>
            </a:pPr>
            <a:r>
              <a:rPr lang="en-GB" sz="32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Trap doors </a:t>
            </a:r>
            <a:endParaRPr lang="en-GB" sz="32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R="33655" lvl="2" algn="just" fontAlgn="base">
              <a:lnSpc>
                <a:spcPct val="103000"/>
              </a:lnSpc>
              <a:spcAft>
                <a:spcPts val="20"/>
              </a:spcAft>
              <a:buClr>
                <a:srgbClr val="000000"/>
              </a:buClr>
              <a:buSzPts val="1300"/>
            </a:pPr>
            <a:endParaRPr lang="en-GB" sz="32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1257300" marR="33655" lvl="2" indent="-342900" algn="just" fontAlgn="base">
              <a:lnSpc>
                <a:spcPct val="103000"/>
              </a:lnSpc>
              <a:spcAft>
                <a:spcPts val="20"/>
              </a:spcAft>
              <a:buClr>
                <a:srgbClr val="000000"/>
              </a:buClr>
              <a:buSzPts val="1300"/>
              <a:buFont typeface="Arial" panose="020B0604020202020204" pitchFamily="34" charset="0"/>
              <a:buChar char="•"/>
            </a:pPr>
            <a:r>
              <a:rPr lang="en-GB" sz="32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Stack and buffer overflow. </a:t>
            </a:r>
            <a:endParaRPr lang="en-GB" sz="3200" u="none" strike="noStrike"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246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15</a:t>
            </a:fld>
            <a:endParaRPr lang="en-US" dirty="0"/>
          </a:p>
        </p:txBody>
      </p:sp>
      <p:sp>
        <p:nvSpPr>
          <p:cNvPr id="5" name="Rectangle 4"/>
          <p:cNvSpPr/>
          <p:nvPr/>
        </p:nvSpPr>
        <p:spPr>
          <a:xfrm>
            <a:off x="0" y="790912"/>
            <a:ext cx="11980332" cy="5925597"/>
          </a:xfrm>
          <a:prstGeom prst="rect">
            <a:avLst/>
          </a:prstGeom>
        </p:spPr>
        <p:txBody>
          <a:bodyPr wrap="square">
            <a:spAutoFit/>
          </a:bodyPr>
          <a:lstStyle/>
          <a:p>
            <a:pPr marL="914400" marR="33655" algn="just">
              <a:lnSpc>
                <a:spcPct val="103000"/>
              </a:lnSpc>
              <a:spcBef>
                <a:spcPts val="0"/>
              </a:spcBef>
              <a:spcAft>
                <a:spcPts val="20"/>
              </a:spcAft>
            </a:pPr>
            <a:r>
              <a:rPr lang="en-GB" sz="3200" b="1" dirty="0" smtClean="0">
                <a:solidFill>
                  <a:srgbClr val="000000"/>
                </a:solidFill>
                <a:latin typeface="Rockwell" panose="02060603020205020403" pitchFamily="18" charset="0"/>
                <a:ea typeface="Times New Roman" panose="02020603050405020304" pitchFamily="18" charset="0"/>
              </a:rPr>
              <a:t>Trojan Horse</a:t>
            </a:r>
          </a:p>
          <a:p>
            <a:pPr marL="914400" marR="33655" algn="just">
              <a:lnSpc>
                <a:spcPct val="103000"/>
              </a:lnSpc>
              <a:spcBef>
                <a:spcPts val="0"/>
              </a:spcBef>
              <a:spcAft>
                <a:spcPts val="20"/>
              </a:spcAft>
            </a:pPr>
            <a:endParaRPr lang="en-GB" sz="2800" b="1" dirty="0">
              <a:solidFill>
                <a:srgbClr val="000000"/>
              </a:solidFill>
              <a:latin typeface="Rockwell" panose="02060603020205020403" pitchFamily="18" charset="0"/>
              <a:ea typeface="Times New Roman" panose="02020603050405020304" pitchFamily="18" charset="0"/>
            </a:endParaRPr>
          </a:p>
          <a:p>
            <a:pPr marL="914400" marR="33655" algn="just">
              <a:lnSpc>
                <a:spcPct val="103000"/>
              </a:lnSpc>
              <a:spcBef>
                <a:spcPts val="0"/>
              </a:spcBef>
              <a:spcAft>
                <a:spcPts val="20"/>
              </a:spcAft>
            </a:pPr>
            <a:r>
              <a:rPr lang="en-GB" sz="2800" dirty="0" smtClean="0">
                <a:solidFill>
                  <a:srgbClr val="000000"/>
                </a:solidFill>
                <a:latin typeface="Rockwell" panose="02060603020205020403" pitchFamily="18" charset="0"/>
                <a:ea typeface="Times New Roman" panose="02020603050405020304" pitchFamily="18" charset="0"/>
              </a:rPr>
              <a:t>A </a:t>
            </a:r>
            <a:r>
              <a:rPr lang="en-GB" sz="2800" dirty="0">
                <a:solidFill>
                  <a:srgbClr val="000000"/>
                </a:solidFill>
                <a:latin typeface="Rockwell" panose="02060603020205020403" pitchFamily="18" charset="0"/>
                <a:ea typeface="Times New Roman" panose="02020603050405020304" pitchFamily="18" charset="0"/>
              </a:rPr>
              <a:t>code segment that misuses its environment is called a </a:t>
            </a:r>
            <a:r>
              <a:rPr lang="en-GB" sz="2800" b="1" dirty="0" smtClean="0">
                <a:solidFill>
                  <a:srgbClr val="000000"/>
                </a:solidFill>
                <a:latin typeface="Rockwell" panose="02060603020205020403" pitchFamily="18" charset="0"/>
                <a:ea typeface="Times New Roman" panose="02020603050405020304" pitchFamily="18" charset="0"/>
              </a:rPr>
              <a:t>Trojan Horse. </a:t>
            </a:r>
            <a:r>
              <a:rPr lang="en-GB" sz="2800" dirty="0" smtClean="0">
                <a:solidFill>
                  <a:srgbClr val="000000"/>
                </a:solidFill>
                <a:latin typeface="Rockwell" panose="02060603020205020403" pitchFamily="18" charset="0"/>
                <a:ea typeface="Times New Roman" panose="02020603050405020304" pitchFamily="18" charset="0"/>
              </a:rPr>
              <a:t>It is a type of malware that is often disguised as a legitimate software. Users </a:t>
            </a:r>
            <a:r>
              <a:rPr lang="en-GB" sz="2800" dirty="0">
                <a:solidFill>
                  <a:srgbClr val="000000"/>
                </a:solidFill>
                <a:latin typeface="Rockwell" panose="02060603020205020403" pitchFamily="18" charset="0"/>
                <a:ea typeface="Times New Roman" panose="02020603050405020304" pitchFamily="18" charset="0"/>
              </a:rPr>
              <a:t>a</a:t>
            </a:r>
            <a:r>
              <a:rPr lang="en-GB" sz="2800" dirty="0" smtClean="0">
                <a:solidFill>
                  <a:srgbClr val="000000"/>
                </a:solidFill>
                <a:latin typeface="Rockwell" panose="02060603020205020403" pitchFamily="18" charset="0"/>
                <a:ea typeface="Times New Roman" panose="02020603050405020304" pitchFamily="18" charset="0"/>
              </a:rPr>
              <a:t>re tricked by some form of </a:t>
            </a:r>
            <a:r>
              <a:rPr lang="en-GB" sz="2800" smtClean="0">
                <a:solidFill>
                  <a:srgbClr val="000000"/>
                </a:solidFill>
                <a:latin typeface="Rockwell" panose="02060603020205020403" pitchFamily="18" charset="0"/>
                <a:ea typeface="Times New Roman" panose="02020603050405020304" pitchFamily="18" charset="0"/>
              </a:rPr>
              <a:t>social engineering (e-mail) </a:t>
            </a:r>
            <a:r>
              <a:rPr lang="en-GB" sz="2800" dirty="0" smtClean="0">
                <a:solidFill>
                  <a:srgbClr val="000000"/>
                </a:solidFill>
                <a:latin typeface="Rockwell" panose="02060603020205020403" pitchFamily="18" charset="0"/>
                <a:ea typeface="Times New Roman" panose="02020603050405020304" pitchFamily="18" charset="0"/>
              </a:rPr>
              <a:t>into executing Trojans on their system. Once activated it can:</a:t>
            </a:r>
          </a:p>
          <a:p>
            <a:pPr marL="1371600" marR="33655" indent="-457200" algn="just">
              <a:lnSpc>
                <a:spcPct val="103000"/>
              </a:lnSpc>
              <a:spcBef>
                <a:spcPts val="0"/>
              </a:spcBef>
              <a:spcAft>
                <a:spcPts val="20"/>
              </a:spcAft>
              <a:buFont typeface="Wingdings" panose="05000000000000000000" pitchFamily="2" charset="2"/>
              <a:buChar char="ü"/>
            </a:pPr>
            <a:endParaRPr lang="en-GB" sz="2800" dirty="0">
              <a:solidFill>
                <a:srgbClr val="000000"/>
              </a:solidFill>
              <a:effectLst/>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ü"/>
            </a:pPr>
            <a:r>
              <a:rPr lang="en-GB" sz="2800" dirty="0" smtClean="0">
                <a:solidFill>
                  <a:srgbClr val="000000"/>
                </a:solidFill>
                <a:latin typeface="Rockwell" panose="02060603020205020403" pitchFamily="18" charset="0"/>
                <a:ea typeface="Times New Roman" panose="02020603050405020304" pitchFamily="18" charset="0"/>
              </a:rPr>
              <a:t>Delete data</a:t>
            </a:r>
          </a:p>
          <a:p>
            <a:pPr marL="1371600" marR="33655" indent="-457200" algn="just">
              <a:lnSpc>
                <a:spcPct val="103000"/>
              </a:lnSpc>
              <a:spcBef>
                <a:spcPts val="0"/>
              </a:spcBef>
              <a:spcAft>
                <a:spcPts val="20"/>
              </a:spcAft>
              <a:buFont typeface="Wingdings" panose="05000000000000000000" pitchFamily="2" charset="2"/>
              <a:buChar char="ü"/>
            </a:pPr>
            <a:r>
              <a:rPr lang="en-GB" sz="2800" dirty="0" smtClean="0">
                <a:solidFill>
                  <a:srgbClr val="000000"/>
                </a:solidFill>
                <a:effectLst/>
                <a:latin typeface="Rockwell" panose="02060603020205020403" pitchFamily="18" charset="0"/>
                <a:ea typeface="Times New Roman" panose="02020603050405020304" pitchFamily="18" charset="0"/>
              </a:rPr>
              <a:t>Block data</a:t>
            </a:r>
          </a:p>
          <a:p>
            <a:pPr marL="1371600" marR="33655" indent="-457200" algn="just">
              <a:lnSpc>
                <a:spcPct val="103000"/>
              </a:lnSpc>
              <a:spcBef>
                <a:spcPts val="0"/>
              </a:spcBef>
              <a:spcAft>
                <a:spcPts val="20"/>
              </a:spcAft>
              <a:buFont typeface="Wingdings" panose="05000000000000000000" pitchFamily="2" charset="2"/>
              <a:buChar char="ü"/>
            </a:pPr>
            <a:r>
              <a:rPr lang="en-GB" sz="2800" dirty="0" smtClean="0">
                <a:solidFill>
                  <a:srgbClr val="000000"/>
                </a:solidFill>
                <a:latin typeface="Rockwell" panose="02060603020205020403" pitchFamily="18" charset="0"/>
                <a:ea typeface="Times New Roman" panose="02020603050405020304" pitchFamily="18" charset="0"/>
              </a:rPr>
              <a:t>Modify</a:t>
            </a:r>
          </a:p>
          <a:p>
            <a:pPr marL="1371600" marR="33655" indent="-457200" algn="just">
              <a:lnSpc>
                <a:spcPct val="103000"/>
              </a:lnSpc>
              <a:spcBef>
                <a:spcPts val="0"/>
              </a:spcBef>
              <a:spcAft>
                <a:spcPts val="20"/>
              </a:spcAft>
              <a:buFont typeface="Wingdings" panose="05000000000000000000" pitchFamily="2" charset="2"/>
              <a:buChar char="ü"/>
            </a:pPr>
            <a:r>
              <a:rPr lang="en-GB" sz="2800" dirty="0" smtClean="0">
                <a:solidFill>
                  <a:srgbClr val="000000"/>
                </a:solidFill>
                <a:effectLst/>
                <a:latin typeface="Rockwell" panose="02060603020205020403" pitchFamily="18" charset="0"/>
                <a:ea typeface="Times New Roman" panose="02020603050405020304" pitchFamily="18" charset="0"/>
              </a:rPr>
              <a:t>Copy data</a:t>
            </a:r>
          </a:p>
          <a:p>
            <a:pPr marL="1371600" marR="33655" indent="-457200" algn="just">
              <a:lnSpc>
                <a:spcPct val="103000"/>
              </a:lnSpc>
              <a:spcBef>
                <a:spcPts val="0"/>
              </a:spcBef>
              <a:spcAft>
                <a:spcPts val="20"/>
              </a:spcAft>
              <a:buFont typeface="Wingdings" panose="05000000000000000000" pitchFamily="2" charset="2"/>
              <a:buChar char="ü"/>
            </a:pPr>
            <a:r>
              <a:rPr lang="en-GB" sz="2800" dirty="0" smtClean="0">
                <a:solidFill>
                  <a:srgbClr val="000000"/>
                </a:solidFill>
                <a:latin typeface="Rockwell" panose="02060603020205020403" pitchFamily="18" charset="0"/>
                <a:ea typeface="Times New Roman" panose="02020603050405020304" pitchFamily="18" charset="0"/>
              </a:rPr>
              <a:t>Disrupt the performance of computers.</a:t>
            </a:r>
            <a:endParaRPr lang="en-GB" sz="2800" dirty="0">
              <a:solidFill>
                <a:srgbClr val="000000"/>
              </a:solidFill>
              <a:effectLst/>
              <a:latin typeface="Rockwell" panose="02060603020205020403" pitchFamily="18" charset="0"/>
              <a:ea typeface="Times New Roman" panose="02020603050405020304" pitchFamily="18" charset="0"/>
            </a:endParaRPr>
          </a:p>
        </p:txBody>
      </p:sp>
      <p:sp>
        <p:nvSpPr>
          <p:cNvPr id="6" name="Rectangle 5"/>
          <p:cNvSpPr/>
          <p:nvPr/>
        </p:nvSpPr>
        <p:spPr>
          <a:xfrm>
            <a:off x="244672" y="76200"/>
            <a:ext cx="5263813" cy="632289"/>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28705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16</a:t>
            </a:fld>
            <a:endParaRPr lang="en-US" dirty="0"/>
          </a:p>
        </p:txBody>
      </p:sp>
      <p:sp>
        <p:nvSpPr>
          <p:cNvPr id="5" name="Rectangle 4"/>
          <p:cNvSpPr/>
          <p:nvPr/>
        </p:nvSpPr>
        <p:spPr>
          <a:xfrm>
            <a:off x="288215" y="0"/>
            <a:ext cx="5263813" cy="632289"/>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6" name="Rectangle 5"/>
          <p:cNvSpPr/>
          <p:nvPr/>
        </p:nvSpPr>
        <p:spPr>
          <a:xfrm>
            <a:off x="0" y="770071"/>
            <a:ext cx="12192000" cy="5881162"/>
          </a:xfrm>
          <a:prstGeom prst="rect">
            <a:avLst/>
          </a:prstGeom>
        </p:spPr>
        <p:txBody>
          <a:bodyPr wrap="square">
            <a:spAutoFit/>
          </a:bodyPr>
          <a:lstStyle/>
          <a:p>
            <a:pPr marL="6350" marR="0" indent="-6350">
              <a:lnSpc>
                <a:spcPct val="104000"/>
              </a:lnSpc>
              <a:spcBef>
                <a:spcPts val="0"/>
              </a:spcBef>
              <a:spcAft>
                <a:spcPts val="25"/>
              </a:spcAft>
            </a:pPr>
            <a:r>
              <a:rPr lang="en-GB" sz="2800" b="1" dirty="0">
                <a:solidFill>
                  <a:srgbClr val="000000"/>
                </a:solidFill>
                <a:latin typeface="Rockwell" panose="02060603020205020403" pitchFamily="18" charset="0"/>
                <a:ea typeface="Times New Roman" panose="02020603050405020304" pitchFamily="18" charset="0"/>
              </a:rPr>
              <a:t>Trap Door </a:t>
            </a:r>
          </a:p>
          <a:p>
            <a:pPr>
              <a:lnSpc>
                <a:spcPct val="107000"/>
              </a:lnSpc>
            </a:pPr>
            <a:r>
              <a:rPr lang="en-GB" sz="2400" dirty="0">
                <a:solidFill>
                  <a:srgbClr val="000000"/>
                </a:solidFill>
                <a:latin typeface="Rockwell" panose="02060603020205020403" pitchFamily="18" charset="0"/>
                <a:ea typeface="Times New Roman" panose="02020603050405020304" pitchFamily="18" charset="0"/>
              </a:rPr>
              <a:t> </a:t>
            </a:r>
            <a:endParaRPr lang="en-GB" sz="28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q"/>
            </a:pPr>
            <a:r>
              <a:rPr lang="en-GB" sz="2400" dirty="0">
                <a:solidFill>
                  <a:srgbClr val="000000"/>
                </a:solidFill>
                <a:latin typeface="Rockwell" panose="02060603020205020403" pitchFamily="18" charset="0"/>
                <a:ea typeface="Times New Roman" panose="02020603050405020304" pitchFamily="18" charset="0"/>
              </a:rPr>
              <a:t>The designer of a program or system might leave a </a:t>
            </a:r>
            <a:r>
              <a:rPr lang="en-GB" sz="2400" dirty="0" smtClean="0">
                <a:solidFill>
                  <a:srgbClr val="000000"/>
                </a:solidFill>
                <a:latin typeface="Rockwell" panose="02060603020205020403" pitchFamily="18" charset="0"/>
                <a:ea typeface="Times New Roman" panose="02020603050405020304" pitchFamily="18" charset="0"/>
              </a:rPr>
              <a:t>‘door’  </a:t>
            </a:r>
            <a:r>
              <a:rPr lang="en-GB" sz="2400" dirty="0">
                <a:solidFill>
                  <a:srgbClr val="000000"/>
                </a:solidFill>
                <a:latin typeface="Rockwell" panose="02060603020205020403" pitchFamily="18" charset="0"/>
                <a:ea typeface="Times New Roman" panose="02020603050405020304" pitchFamily="18" charset="0"/>
              </a:rPr>
              <a:t>in the software that only he/she is capable of using. </a:t>
            </a:r>
            <a:endParaRPr lang="en-GB" sz="2400" dirty="0" smtClean="0">
              <a:solidFill>
                <a:srgbClr val="000000"/>
              </a:solidFill>
              <a:latin typeface="Rockwell" panose="02060603020205020403" pitchFamily="18" charset="0"/>
              <a:ea typeface="Times New Roman" panose="02020603050405020304" pitchFamily="18" charset="0"/>
            </a:endParaRPr>
          </a:p>
          <a:p>
            <a:pPr marL="914400" marR="33655" algn="just">
              <a:lnSpc>
                <a:spcPct val="103000"/>
              </a:lnSpc>
              <a:spcBef>
                <a:spcPts val="0"/>
              </a:spcBef>
              <a:spcAft>
                <a:spcPts val="20"/>
              </a:spcAft>
            </a:pPr>
            <a:endParaRPr lang="en-GB" sz="24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q"/>
            </a:pPr>
            <a:r>
              <a:rPr lang="en-GB" sz="2400" dirty="0" smtClean="0">
                <a:solidFill>
                  <a:srgbClr val="000000"/>
                </a:solidFill>
                <a:latin typeface="Rockwell" panose="02060603020205020403" pitchFamily="18" charset="0"/>
                <a:ea typeface="Times New Roman" panose="02020603050405020304" pitchFamily="18" charset="0"/>
              </a:rPr>
              <a:t> Also known as backdoor, provides a legitimate means of gaining access to an application or OS for testing or debugging. This </a:t>
            </a:r>
            <a:r>
              <a:rPr lang="en-GB" sz="2400" dirty="0">
                <a:solidFill>
                  <a:srgbClr val="000000"/>
                </a:solidFill>
                <a:latin typeface="Rockwell" panose="02060603020205020403" pitchFamily="18" charset="0"/>
                <a:ea typeface="Times New Roman" panose="02020603050405020304" pitchFamily="18" charset="0"/>
              </a:rPr>
              <a:t>type of security breach is called </a:t>
            </a:r>
            <a:r>
              <a:rPr lang="en-GB" sz="2400" b="1" dirty="0">
                <a:solidFill>
                  <a:srgbClr val="000000"/>
                </a:solidFill>
                <a:latin typeface="Rockwell" panose="02060603020205020403" pitchFamily="18" charset="0"/>
                <a:ea typeface="Times New Roman" panose="02020603050405020304" pitchFamily="18" charset="0"/>
              </a:rPr>
              <a:t>trap door</a:t>
            </a:r>
            <a:r>
              <a:rPr lang="en-GB" sz="2400" dirty="0">
                <a:solidFill>
                  <a:srgbClr val="000000"/>
                </a:solidFill>
                <a:latin typeface="Rockwell" panose="02060603020205020403" pitchFamily="18" charset="0"/>
                <a:ea typeface="Times New Roman" panose="02020603050405020304" pitchFamily="18" charset="0"/>
              </a:rPr>
              <a:t>.  </a:t>
            </a:r>
            <a:endParaRPr lang="en-GB" sz="24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q"/>
            </a:pPr>
            <a:endParaRPr lang="en-GB" sz="24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q"/>
            </a:pPr>
            <a:r>
              <a:rPr lang="en-GB" sz="2400" dirty="0" smtClean="0">
                <a:solidFill>
                  <a:srgbClr val="000000"/>
                </a:solidFill>
                <a:latin typeface="Rockwell" panose="02060603020205020403" pitchFamily="18" charset="0"/>
                <a:ea typeface="Times New Roman" panose="02020603050405020304" pitchFamily="18" charset="0"/>
              </a:rPr>
              <a:t>Illegal persons (Programmers) </a:t>
            </a:r>
            <a:r>
              <a:rPr lang="en-GB" sz="2400" dirty="0">
                <a:solidFill>
                  <a:srgbClr val="000000"/>
                </a:solidFill>
                <a:latin typeface="Rockwell" panose="02060603020205020403" pitchFamily="18" charset="0"/>
                <a:ea typeface="Times New Roman" panose="02020603050405020304" pitchFamily="18" charset="0"/>
              </a:rPr>
              <a:t>have been arrested for embezzling from banks by including rounding errors in their code and having the occasional half-cent credited to their accounts. </a:t>
            </a:r>
            <a:endParaRPr lang="en-GB" sz="24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q"/>
            </a:pPr>
            <a:endParaRPr lang="en-GB" sz="24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q"/>
            </a:pPr>
            <a:r>
              <a:rPr lang="en-GB" sz="2400" dirty="0" smtClean="0">
                <a:solidFill>
                  <a:srgbClr val="000000"/>
                </a:solidFill>
                <a:latin typeface="Rockwell" panose="02060603020205020403" pitchFamily="18" charset="0"/>
                <a:ea typeface="Times New Roman" panose="02020603050405020304" pitchFamily="18" charset="0"/>
              </a:rPr>
              <a:t>This </a:t>
            </a:r>
            <a:r>
              <a:rPr lang="en-GB" sz="2400" dirty="0">
                <a:solidFill>
                  <a:srgbClr val="000000"/>
                </a:solidFill>
                <a:latin typeface="Rockwell" panose="02060603020205020403" pitchFamily="18" charset="0"/>
                <a:ea typeface="Times New Roman" panose="02020603050405020304" pitchFamily="18" charset="0"/>
              </a:rPr>
              <a:t>account crediting </a:t>
            </a:r>
            <a:r>
              <a:rPr lang="en-GB" sz="2400" dirty="0" smtClean="0">
                <a:solidFill>
                  <a:srgbClr val="000000"/>
                </a:solidFill>
                <a:latin typeface="Rockwell" panose="02060603020205020403" pitchFamily="18" charset="0"/>
                <a:ea typeface="Times New Roman" panose="02020603050405020304" pitchFamily="18" charset="0"/>
              </a:rPr>
              <a:t>can </a:t>
            </a:r>
            <a:r>
              <a:rPr lang="en-GB" sz="2400" dirty="0">
                <a:solidFill>
                  <a:srgbClr val="000000"/>
                </a:solidFill>
                <a:latin typeface="Rockwell" panose="02060603020205020403" pitchFamily="18" charset="0"/>
                <a:ea typeface="Times New Roman" panose="02020603050405020304" pitchFamily="18" charset="0"/>
              </a:rPr>
              <a:t>add up to a large amount of money, considering the number of transactions that a large bank executes</a:t>
            </a:r>
            <a:r>
              <a:rPr lang="en-GB" sz="2400" dirty="0" smtClean="0">
                <a:solidFill>
                  <a:srgbClr val="000000"/>
                </a:solidFill>
                <a:latin typeface="Rockwell" panose="02060603020205020403" pitchFamily="18" charset="0"/>
                <a:ea typeface="Times New Roman" panose="02020603050405020304" pitchFamily="18" charset="0"/>
              </a:rPr>
              <a:t>.</a:t>
            </a:r>
            <a:endParaRPr lang="en-GB" sz="22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13329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17</a:t>
            </a:fld>
            <a:endParaRPr lang="en-US" dirty="0"/>
          </a:p>
        </p:txBody>
      </p:sp>
      <p:sp>
        <p:nvSpPr>
          <p:cNvPr id="5" name="Rectangle 4"/>
          <p:cNvSpPr/>
          <p:nvPr/>
        </p:nvSpPr>
        <p:spPr>
          <a:xfrm>
            <a:off x="1844872" y="137782"/>
            <a:ext cx="5263813" cy="632289"/>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6" name="Rectangle 5"/>
          <p:cNvSpPr/>
          <p:nvPr/>
        </p:nvSpPr>
        <p:spPr>
          <a:xfrm>
            <a:off x="0" y="1013793"/>
            <a:ext cx="12192000" cy="6007542"/>
          </a:xfrm>
          <a:prstGeom prst="rect">
            <a:avLst/>
          </a:prstGeom>
        </p:spPr>
        <p:txBody>
          <a:bodyPr wrap="square">
            <a:spAutoFit/>
          </a:bodyPr>
          <a:lstStyle/>
          <a:p>
            <a:pPr marL="6350" marR="0" indent="-6350">
              <a:lnSpc>
                <a:spcPct val="104000"/>
              </a:lnSpc>
              <a:spcBef>
                <a:spcPts val="0"/>
              </a:spcBef>
              <a:spcAft>
                <a:spcPts val="25"/>
              </a:spcAft>
            </a:pPr>
            <a:r>
              <a:rPr lang="en-GB" sz="2800" b="1" dirty="0">
                <a:solidFill>
                  <a:srgbClr val="000000"/>
                </a:solidFill>
                <a:latin typeface="Rockwell" panose="02060603020205020403" pitchFamily="18" charset="0"/>
                <a:ea typeface="Times New Roman" panose="02020603050405020304" pitchFamily="18" charset="0"/>
              </a:rPr>
              <a:t>Trap </a:t>
            </a:r>
            <a:r>
              <a:rPr lang="en-GB" sz="2800" b="1" dirty="0" smtClean="0">
                <a:solidFill>
                  <a:srgbClr val="000000"/>
                </a:solidFill>
                <a:latin typeface="Rockwell" panose="02060603020205020403" pitchFamily="18" charset="0"/>
                <a:ea typeface="Times New Roman" panose="02020603050405020304" pitchFamily="18" charset="0"/>
              </a:rPr>
              <a:t>Door(</a:t>
            </a:r>
            <a:r>
              <a:rPr lang="en-GB" sz="2800" b="1" dirty="0" err="1" smtClean="0">
                <a:solidFill>
                  <a:srgbClr val="000000"/>
                </a:solidFill>
                <a:latin typeface="Rockwell" panose="02060603020205020403" pitchFamily="18" charset="0"/>
                <a:ea typeface="Times New Roman" panose="02020603050405020304" pitchFamily="18" charset="0"/>
              </a:rPr>
              <a:t>Cont</a:t>
            </a:r>
            <a:r>
              <a:rPr lang="en-GB" sz="2800" b="1" dirty="0" smtClean="0">
                <a:solidFill>
                  <a:srgbClr val="000000"/>
                </a:solidFill>
                <a:latin typeface="Rockwell" panose="02060603020205020403" pitchFamily="18" charset="0"/>
                <a:ea typeface="Times New Roman" panose="02020603050405020304" pitchFamily="18" charset="0"/>
              </a:rPr>
              <a:t>)</a:t>
            </a:r>
            <a:endParaRPr lang="en-GB" sz="2800" b="1" dirty="0">
              <a:solidFill>
                <a:srgbClr val="000000"/>
              </a:solidFill>
              <a:latin typeface="Rockwell" panose="02060603020205020403" pitchFamily="18" charset="0"/>
              <a:ea typeface="Times New Roman" panose="02020603050405020304" pitchFamily="18" charset="0"/>
            </a:endParaRPr>
          </a:p>
          <a:p>
            <a:pPr>
              <a:lnSpc>
                <a:spcPct val="107000"/>
              </a:lnSpc>
            </a:pPr>
            <a:r>
              <a:rPr lang="en-GB" sz="2400" dirty="0">
                <a:solidFill>
                  <a:srgbClr val="000000"/>
                </a:solidFill>
                <a:latin typeface="Rockwell" panose="02060603020205020403" pitchFamily="18" charset="0"/>
                <a:ea typeface="Times New Roman" panose="02020603050405020304" pitchFamily="18" charset="0"/>
              </a:rPr>
              <a:t> </a:t>
            </a:r>
          </a:p>
          <a:p>
            <a:pPr marL="1371600" marR="33655" indent="-457200" algn="just">
              <a:lnSpc>
                <a:spcPct val="103000"/>
              </a:lnSpc>
              <a:spcAft>
                <a:spcPts val="20"/>
              </a:spcAft>
              <a:buFont typeface="Wingdings" panose="05000000000000000000" pitchFamily="2" charset="2"/>
              <a:buChar char="q"/>
            </a:pPr>
            <a:r>
              <a:rPr lang="en-GB" sz="3200" dirty="0">
                <a:solidFill>
                  <a:srgbClr val="000000"/>
                </a:solidFill>
                <a:latin typeface="Rockwell" panose="02060603020205020403" pitchFamily="18" charset="0"/>
                <a:ea typeface="Times New Roman" panose="02020603050405020304" pitchFamily="18" charset="0"/>
              </a:rPr>
              <a:t>Malware can install trapdoors leading to all kinds of malicious attacks</a:t>
            </a:r>
          </a:p>
          <a:p>
            <a:pPr marL="914400" marR="33655" algn="just">
              <a:lnSpc>
                <a:spcPct val="103000"/>
              </a:lnSpc>
              <a:spcBef>
                <a:spcPts val="0"/>
              </a:spcBef>
              <a:spcAft>
                <a:spcPts val="20"/>
              </a:spcAft>
            </a:pPr>
            <a:endParaRPr lang="en-GB" sz="3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q"/>
            </a:pPr>
            <a:r>
              <a:rPr lang="en-GB" sz="3200" dirty="0" smtClean="0">
                <a:solidFill>
                  <a:srgbClr val="000000"/>
                </a:solidFill>
                <a:latin typeface="Rockwell" panose="02060603020205020403" pitchFamily="18" charset="0"/>
                <a:ea typeface="Times New Roman" panose="02020603050405020304" pitchFamily="18" charset="0"/>
              </a:rPr>
              <a:t> </a:t>
            </a:r>
            <a:r>
              <a:rPr lang="en-GB" sz="3200" dirty="0">
                <a:solidFill>
                  <a:srgbClr val="000000"/>
                </a:solidFill>
                <a:latin typeface="Rockwell" panose="02060603020205020403" pitchFamily="18" charset="0"/>
                <a:ea typeface="Times New Roman" panose="02020603050405020304" pitchFamily="18" charset="0"/>
              </a:rPr>
              <a:t>Trap doors pose a difficult problem because, to detect them, we have to </a:t>
            </a:r>
            <a:r>
              <a:rPr lang="en-GB" sz="3200" dirty="0" err="1">
                <a:solidFill>
                  <a:srgbClr val="000000"/>
                </a:solidFill>
                <a:latin typeface="Rockwell" panose="02060603020205020403" pitchFamily="18" charset="0"/>
                <a:ea typeface="Times New Roman" panose="02020603050405020304" pitchFamily="18" charset="0"/>
              </a:rPr>
              <a:t>analyze</a:t>
            </a:r>
            <a:r>
              <a:rPr lang="en-GB" sz="3200" dirty="0">
                <a:solidFill>
                  <a:srgbClr val="000000"/>
                </a:solidFill>
                <a:latin typeface="Rockwell" panose="02060603020205020403" pitchFamily="18" charset="0"/>
                <a:ea typeface="Times New Roman" panose="02020603050405020304" pitchFamily="18" charset="0"/>
              </a:rPr>
              <a:t> all the source code for all components of a system. </a:t>
            </a:r>
            <a:endParaRPr lang="en-GB" sz="32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q"/>
            </a:pPr>
            <a:endParaRPr lang="en-GB" sz="3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q"/>
            </a:pPr>
            <a:r>
              <a:rPr lang="en-GB" sz="3200" dirty="0" smtClean="0">
                <a:solidFill>
                  <a:srgbClr val="000000"/>
                </a:solidFill>
                <a:latin typeface="Rockwell" panose="02060603020205020403" pitchFamily="18" charset="0"/>
                <a:ea typeface="Times New Roman" panose="02020603050405020304" pitchFamily="18" charset="0"/>
              </a:rPr>
              <a:t>Given </a:t>
            </a:r>
            <a:r>
              <a:rPr lang="en-GB" sz="3200" dirty="0">
                <a:solidFill>
                  <a:srgbClr val="000000"/>
                </a:solidFill>
                <a:latin typeface="Rockwell" panose="02060603020205020403" pitchFamily="18" charset="0"/>
                <a:ea typeface="Times New Roman" panose="02020603050405020304" pitchFamily="18" charset="0"/>
              </a:rPr>
              <a:t>that software systems may consist of millions of lines of code, this analysis is not done frequently, and frequently it is not done at all! </a:t>
            </a:r>
            <a:endParaRPr lang="en-GB" sz="32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80572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18</a:t>
            </a:fld>
            <a:endParaRPr lang="en-US" dirty="0"/>
          </a:p>
        </p:txBody>
      </p:sp>
      <p:sp>
        <p:nvSpPr>
          <p:cNvPr id="8" name="Rectangle 7"/>
          <p:cNvSpPr/>
          <p:nvPr/>
        </p:nvSpPr>
        <p:spPr>
          <a:xfrm>
            <a:off x="299101" y="170439"/>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6" name="Rectangle 5"/>
          <p:cNvSpPr/>
          <p:nvPr/>
        </p:nvSpPr>
        <p:spPr>
          <a:xfrm>
            <a:off x="21771" y="1155182"/>
            <a:ext cx="12026349" cy="5062220"/>
          </a:xfrm>
          <a:prstGeom prst="rect">
            <a:avLst/>
          </a:prstGeom>
        </p:spPr>
        <p:txBody>
          <a:bodyPr wrap="square">
            <a:spAutoFit/>
          </a:bodyPr>
          <a:lstStyle/>
          <a:p>
            <a:pPr marL="6350" marR="0" indent="-6350">
              <a:lnSpc>
                <a:spcPct val="104000"/>
              </a:lnSpc>
              <a:spcBef>
                <a:spcPts val="0"/>
              </a:spcBef>
              <a:spcAft>
                <a:spcPts val="25"/>
              </a:spcAft>
            </a:pPr>
            <a:r>
              <a:rPr lang="en-GB" sz="3200" b="1" dirty="0">
                <a:solidFill>
                  <a:srgbClr val="000000"/>
                </a:solidFill>
                <a:latin typeface="Rockwell" panose="02060603020205020403" pitchFamily="18" charset="0"/>
                <a:ea typeface="Times New Roman" panose="02020603050405020304" pitchFamily="18" charset="0"/>
              </a:rPr>
              <a:t>Stack and Buffer Overflow </a:t>
            </a:r>
          </a:p>
          <a:p>
            <a:pPr>
              <a:lnSpc>
                <a:spcPct val="107000"/>
              </a:lnSpc>
            </a:pPr>
            <a:r>
              <a:rPr lang="en-GB" sz="3200" dirty="0">
                <a:solidFill>
                  <a:srgbClr val="000000"/>
                </a:solidFill>
                <a:latin typeface="Rockwell" panose="02060603020205020403" pitchFamily="18" charset="0"/>
                <a:ea typeface="Times New Roman" panose="02020603050405020304" pitchFamily="18" charset="0"/>
              </a:rPr>
              <a:t> </a:t>
            </a:r>
          </a:p>
          <a:p>
            <a:pPr marL="1371600" marR="33655" indent="-457200" algn="just">
              <a:lnSpc>
                <a:spcPct val="103000"/>
              </a:lnSpc>
              <a:spcBef>
                <a:spcPts val="0"/>
              </a:spcBef>
              <a:spcAft>
                <a:spcPts val="20"/>
              </a:spcAft>
              <a:buFont typeface="Arial" panose="020B0604020202020204" pitchFamily="34" charset="0"/>
              <a:buChar char="•"/>
            </a:pPr>
            <a:r>
              <a:rPr lang="en-GB" sz="3100" dirty="0" smtClean="0">
                <a:solidFill>
                  <a:srgbClr val="000000"/>
                </a:solidFill>
                <a:latin typeface="Rockwell" panose="02060603020205020403" pitchFamily="18" charset="0"/>
                <a:ea typeface="Times New Roman" panose="02020603050405020304" pitchFamily="18" charset="0"/>
              </a:rPr>
              <a:t>While writing data to a buffer, its possible to overrun the boundary and write into adjacent memory locations. </a:t>
            </a:r>
          </a:p>
          <a:p>
            <a:pPr marL="1371600" marR="33655" indent="-457200" algn="just">
              <a:lnSpc>
                <a:spcPct val="103000"/>
              </a:lnSpc>
              <a:spcBef>
                <a:spcPts val="0"/>
              </a:spcBef>
              <a:spcAft>
                <a:spcPts val="20"/>
              </a:spcAft>
              <a:buFont typeface="Arial" panose="020B0604020202020204" pitchFamily="34" charset="0"/>
              <a:buChar char="•"/>
            </a:pPr>
            <a:endParaRPr lang="en-GB" sz="31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r>
              <a:rPr lang="en-GB" sz="3100" dirty="0" smtClean="0">
                <a:solidFill>
                  <a:srgbClr val="000000"/>
                </a:solidFill>
                <a:latin typeface="Rockwell" panose="02060603020205020403" pitchFamily="18" charset="0"/>
                <a:ea typeface="Times New Roman" panose="02020603050405020304" pitchFamily="18" charset="0"/>
              </a:rPr>
              <a:t>Its possible to maliciously cause buffer overflow to write into a place that holds executable codes. </a:t>
            </a:r>
          </a:p>
          <a:p>
            <a:pPr marL="1371600" marR="33655" indent="-457200" algn="just">
              <a:lnSpc>
                <a:spcPct val="103000"/>
              </a:lnSpc>
              <a:spcBef>
                <a:spcPts val="0"/>
              </a:spcBef>
              <a:spcAft>
                <a:spcPts val="20"/>
              </a:spcAft>
              <a:buFont typeface="Arial" panose="020B0604020202020204" pitchFamily="34" charset="0"/>
              <a:buChar char="•"/>
            </a:pPr>
            <a:endParaRPr lang="en-GB" sz="31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r>
              <a:rPr lang="en-GB" sz="3100" dirty="0" smtClean="0">
                <a:solidFill>
                  <a:srgbClr val="000000"/>
                </a:solidFill>
                <a:latin typeface="Rockwell" panose="02060603020205020403" pitchFamily="18" charset="0"/>
                <a:ea typeface="Times New Roman" panose="02020603050405020304" pitchFamily="18" charset="0"/>
              </a:rPr>
              <a:t>This could lead to erratic program behaviour and crashes.</a:t>
            </a:r>
          </a:p>
        </p:txBody>
      </p:sp>
    </p:spTree>
    <p:extLst>
      <p:ext uri="{BB962C8B-B14F-4D97-AF65-F5344CB8AC3E}">
        <p14:creationId xmlns:p14="http://schemas.microsoft.com/office/powerpoint/2010/main" val="2478736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19</a:t>
            </a:fld>
            <a:endParaRPr lang="en-US" dirty="0"/>
          </a:p>
        </p:txBody>
      </p:sp>
      <p:sp>
        <p:nvSpPr>
          <p:cNvPr id="8" name="Rectangle 7"/>
          <p:cNvSpPr/>
          <p:nvPr/>
        </p:nvSpPr>
        <p:spPr>
          <a:xfrm>
            <a:off x="299101" y="170439"/>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6" name="Rectangle 5"/>
          <p:cNvSpPr/>
          <p:nvPr/>
        </p:nvSpPr>
        <p:spPr>
          <a:xfrm>
            <a:off x="21771" y="996158"/>
            <a:ext cx="12026349" cy="5062220"/>
          </a:xfrm>
          <a:prstGeom prst="rect">
            <a:avLst/>
          </a:prstGeom>
        </p:spPr>
        <p:txBody>
          <a:bodyPr wrap="square">
            <a:spAutoFit/>
          </a:bodyPr>
          <a:lstStyle/>
          <a:p>
            <a:pPr marL="6350" marR="0" indent="-6350">
              <a:lnSpc>
                <a:spcPct val="104000"/>
              </a:lnSpc>
              <a:spcBef>
                <a:spcPts val="0"/>
              </a:spcBef>
              <a:spcAft>
                <a:spcPts val="25"/>
              </a:spcAft>
            </a:pPr>
            <a:r>
              <a:rPr lang="en-GB" sz="3200" b="1" dirty="0">
                <a:solidFill>
                  <a:srgbClr val="000000"/>
                </a:solidFill>
                <a:latin typeface="Rockwell" panose="02060603020205020403" pitchFamily="18" charset="0"/>
                <a:ea typeface="Times New Roman" panose="02020603050405020304" pitchFamily="18" charset="0"/>
              </a:rPr>
              <a:t>Stack and Buffer </a:t>
            </a:r>
            <a:r>
              <a:rPr lang="en-GB" sz="3200" b="1" dirty="0" smtClean="0">
                <a:solidFill>
                  <a:srgbClr val="000000"/>
                </a:solidFill>
                <a:latin typeface="Rockwell" panose="02060603020205020403" pitchFamily="18" charset="0"/>
                <a:ea typeface="Times New Roman" panose="02020603050405020304" pitchFamily="18" charset="0"/>
              </a:rPr>
              <a:t>Overflow(</a:t>
            </a:r>
            <a:r>
              <a:rPr lang="en-GB" sz="3200" b="1" dirty="0" err="1" smtClean="0">
                <a:solidFill>
                  <a:srgbClr val="000000"/>
                </a:solidFill>
                <a:latin typeface="Rockwell" panose="02060603020205020403" pitchFamily="18" charset="0"/>
                <a:ea typeface="Times New Roman" panose="02020603050405020304" pitchFamily="18" charset="0"/>
              </a:rPr>
              <a:t>Cont</a:t>
            </a:r>
            <a:r>
              <a:rPr lang="en-GB" sz="3200" b="1" dirty="0" smtClean="0">
                <a:solidFill>
                  <a:srgbClr val="000000"/>
                </a:solidFill>
                <a:latin typeface="Rockwell" panose="02060603020205020403" pitchFamily="18" charset="0"/>
                <a:ea typeface="Times New Roman" panose="02020603050405020304" pitchFamily="18" charset="0"/>
              </a:rPr>
              <a:t>)</a:t>
            </a:r>
            <a:endParaRPr lang="en-GB" sz="2400" b="1" dirty="0">
              <a:solidFill>
                <a:srgbClr val="000000"/>
              </a:solidFill>
              <a:latin typeface="Rockwell" panose="02060603020205020403" pitchFamily="18" charset="0"/>
              <a:ea typeface="Times New Roman" panose="02020603050405020304" pitchFamily="18" charset="0"/>
            </a:endParaRPr>
          </a:p>
          <a:p>
            <a:pPr>
              <a:lnSpc>
                <a:spcPct val="107000"/>
              </a:lnSpc>
            </a:pPr>
            <a:r>
              <a:rPr lang="en-GB" sz="3200" dirty="0">
                <a:solidFill>
                  <a:srgbClr val="000000"/>
                </a:solidFill>
                <a:latin typeface="Rockwell" panose="02060603020205020403" pitchFamily="18" charset="0"/>
                <a:ea typeface="Times New Roman" panose="02020603050405020304" pitchFamily="18" charset="0"/>
              </a:rPr>
              <a:t> </a:t>
            </a:r>
          </a:p>
          <a:p>
            <a:pPr marL="1371600" marR="33655" indent="-457200" algn="just">
              <a:lnSpc>
                <a:spcPct val="103000"/>
              </a:lnSpc>
              <a:spcBef>
                <a:spcPts val="0"/>
              </a:spcBef>
              <a:spcAft>
                <a:spcPts val="20"/>
              </a:spcAft>
              <a:buFont typeface="Arial" panose="020B0604020202020204" pitchFamily="34" charset="0"/>
              <a:buChar char="•"/>
            </a:pPr>
            <a:endParaRPr lang="en-GB" sz="31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r>
              <a:rPr lang="en-GB" sz="3100" dirty="0">
                <a:solidFill>
                  <a:srgbClr val="000000"/>
                </a:solidFill>
                <a:latin typeface="Rockwell" panose="02060603020205020403" pitchFamily="18" charset="0"/>
                <a:ea typeface="Times New Roman" panose="02020603050405020304" pitchFamily="18" charset="0"/>
              </a:rPr>
              <a:t>This is the most common way for an attacker outside of the system, on a network or dial-up connection, to gain unauthorized access to the target system. </a:t>
            </a:r>
          </a:p>
          <a:p>
            <a:pPr marL="1371600" marR="33655" indent="-457200" algn="just">
              <a:lnSpc>
                <a:spcPct val="103000"/>
              </a:lnSpc>
              <a:spcBef>
                <a:spcPts val="0"/>
              </a:spcBef>
              <a:spcAft>
                <a:spcPts val="20"/>
              </a:spcAft>
              <a:buFont typeface="Arial" panose="020B0604020202020204" pitchFamily="34" charset="0"/>
              <a:buChar char="•"/>
            </a:pPr>
            <a:endParaRPr lang="en-GB" sz="31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r>
              <a:rPr lang="en-GB" sz="3100" dirty="0">
                <a:solidFill>
                  <a:srgbClr val="000000"/>
                </a:solidFill>
                <a:latin typeface="Rockwell" panose="02060603020205020403" pitchFamily="18" charset="0"/>
                <a:ea typeface="Times New Roman" panose="02020603050405020304" pitchFamily="18" charset="0"/>
              </a:rPr>
              <a:t>An authorized user of the system may also exploit this for privilege escalation, to gain privileges beyond those allowed for that user. </a:t>
            </a:r>
          </a:p>
        </p:txBody>
      </p:sp>
    </p:spTree>
    <p:extLst>
      <p:ext uri="{BB962C8B-B14F-4D97-AF65-F5344CB8AC3E}">
        <p14:creationId xmlns:p14="http://schemas.microsoft.com/office/powerpoint/2010/main" val="67183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2202" y="218306"/>
            <a:ext cx="4401590" cy="920958"/>
          </a:xfrm>
          <a:prstGeom prst="rect">
            <a:avLst/>
          </a:prstGeom>
        </p:spPr>
        <p:txBody>
          <a:bodyPr wrap="none">
            <a:spAutoFit/>
          </a:bodyPr>
          <a:lstStyle/>
          <a:p>
            <a:pPr marL="241300" marR="0">
              <a:lnSpc>
                <a:spcPct val="107000"/>
              </a:lnSpc>
              <a:spcBef>
                <a:spcPts val="0"/>
              </a:spcBef>
              <a:spcAft>
                <a:spcPts val="2510"/>
              </a:spcAft>
            </a:pPr>
            <a:r>
              <a:rPr lang="en-GB" sz="5400" dirty="0" smtClean="0">
                <a:latin typeface="Rockwell" panose="02060603020205020403" pitchFamily="18" charset="0"/>
              </a:rPr>
              <a:t>File Security</a:t>
            </a:r>
            <a:endParaRPr lang="en-GB" sz="5400" dirty="0">
              <a:solidFill>
                <a:srgbClr val="000000"/>
              </a:solidFill>
              <a:effectLst/>
              <a:latin typeface="Rockwell" panose="02060603020205020403" pitchFamily="18"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2</a:t>
            </a:fld>
            <a:endParaRPr lang="en-US" dirty="0"/>
          </a:p>
        </p:txBody>
      </p:sp>
      <p:sp>
        <p:nvSpPr>
          <p:cNvPr id="4" name="Rectangle 3"/>
          <p:cNvSpPr/>
          <p:nvPr/>
        </p:nvSpPr>
        <p:spPr>
          <a:xfrm>
            <a:off x="298174" y="1139264"/>
            <a:ext cx="11893826" cy="5693866"/>
          </a:xfrm>
          <a:prstGeom prst="rect">
            <a:avLst/>
          </a:prstGeom>
        </p:spPr>
        <p:txBody>
          <a:bodyPr wrap="square">
            <a:spAutoFit/>
          </a:bodyPr>
          <a:lstStyle/>
          <a:p>
            <a:pPr marR="0" lvl="0">
              <a:buSzPts val="1000"/>
              <a:tabLst>
                <a:tab pos="457200" algn="l"/>
              </a:tabLst>
            </a:pPr>
            <a:r>
              <a:rPr lang="en-GB" sz="2800" i="1" dirty="0">
                <a:solidFill>
                  <a:srgbClr val="000000"/>
                </a:solidFill>
                <a:latin typeface="Rockwell" panose="02060603020205020403" pitchFamily="18" charset="0"/>
                <a:ea typeface="Times New Roman" panose="02020603050405020304" pitchFamily="18" charset="0"/>
              </a:rPr>
              <a:t>Risk</a:t>
            </a:r>
            <a:r>
              <a:rPr lang="en-GB" sz="2800" dirty="0">
                <a:solidFill>
                  <a:srgbClr val="000000"/>
                </a:solidFill>
                <a:latin typeface="Rockwell" panose="02060603020205020403" pitchFamily="18" charset="0"/>
                <a:ea typeface="Times New Roman" panose="02020603050405020304" pitchFamily="18" charset="0"/>
              </a:rPr>
              <a:t> is the possibility that an intruder may be successful in attempting to access your computer. </a:t>
            </a:r>
            <a:endParaRPr lang="en-GB" sz="2800" dirty="0" smtClean="0">
              <a:solidFill>
                <a:srgbClr val="000000"/>
              </a:solidFill>
              <a:latin typeface="Rockwell" panose="02060603020205020403"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endParaRPr lang="en-GB" sz="2800" dirty="0">
              <a:solidFill>
                <a:srgbClr val="000000"/>
              </a:solidFill>
              <a:latin typeface="Rockwell" panose="02060603020205020403" pitchFamily="18" charset="0"/>
              <a:ea typeface="Times New Roman" panose="02020603050405020304" pitchFamily="18" charset="0"/>
            </a:endParaRPr>
          </a:p>
          <a:p>
            <a:pPr marL="457200" marR="0" lvl="0" indent="-457200">
              <a:buSzPts val="1000"/>
              <a:buFont typeface="Wingdings" panose="05000000000000000000" pitchFamily="2" charset="2"/>
              <a:buChar char="Ø"/>
              <a:tabLst>
                <a:tab pos="457200" algn="l"/>
              </a:tabLst>
            </a:pPr>
            <a:r>
              <a:rPr lang="en-GB" sz="2800" dirty="0" smtClean="0">
                <a:solidFill>
                  <a:srgbClr val="000000"/>
                </a:solidFill>
                <a:latin typeface="Rockwell" panose="02060603020205020403" pitchFamily="18" charset="0"/>
                <a:ea typeface="Times New Roman" panose="02020603050405020304" pitchFamily="18" charset="0"/>
              </a:rPr>
              <a:t>An </a:t>
            </a:r>
            <a:r>
              <a:rPr lang="en-GB" sz="2800" dirty="0">
                <a:solidFill>
                  <a:srgbClr val="000000"/>
                </a:solidFill>
                <a:latin typeface="Rockwell" panose="02060603020205020403" pitchFamily="18" charset="0"/>
                <a:ea typeface="Times New Roman" panose="02020603050405020304" pitchFamily="18" charset="0"/>
              </a:rPr>
              <a:t>intruder </a:t>
            </a:r>
            <a:r>
              <a:rPr lang="en-GB" sz="2800" dirty="0" smtClean="0">
                <a:solidFill>
                  <a:srgbClr val="000000"/>
                </a:solidFill>
                <a:latin typeface="Rockwell" panose="02060603020205020403" pitchFamily="18" charset="0"/>
                <a:ea typeface="Times New Roman" panose="02020603050405020304" pitchFamily="18" charset="0"/>
              </a:rPr>
              <a:t>can read </a:t>
            </a:r>
            <a:r>
              <a:rPr lang="en-GB" sz="2800" dirty="0">
                <a:solidFill>
                  <a:srgbClr val="000000"/>
                </a:solidFill>
                <a:latin typeface="Rockwell" panose="02060603020205020403" pitchFamily="18" charset="0"/>
                <a:ea typeface="Times New Roman" panose="02020603050405020304" pitchFamily="18" charset="0"/>
              </a:rPr>
              <a:t>or write files, </a:t>
            </a:r>
            <a:r>
              <a:rPr lang="en-GB" sz="2800" dirty="0" smtClean="0">
                <a:solidFill>
                  <a:srgbClr val="000000"/>
                </a:solidFill>
                <a:latin typeface="Rockwell" panose="02060603020205020403" pitchFamily="18" charset="0"/>
                <a:ea typeface="Times New Roman" panose="02020603050405020304" pitchFamily="18" charset="0"/>
              </a:rPr>
              <a:t>execute </a:t>
            </a:r>
            <a:r>
              <a:rPr lang="en-GB" sz="2800" dirty="0">
                <a:solidFill>
                  <a:srgbClr val="000000"/>
                </a:solidFill>
                <a:latin typeface="Rockwell" panose="02060603020205020403" pitchFamily="18" charset="0"/>
                <a:ea typeface="Times New Roman" panose="02020603050405020304" pitchFamily="18" charset="0"/>
              </a:rPr>
              <a:t>programs that could cause </a:t>
            </a:r>
            <a:r>
              <a:rPr lang="en-GB" sz="2800" dirty="0" smtClean="0">
                <a:solidFill>
                  <a:srgbClr val="000000"/>
                </a:solidFill>
                <a:latin typeface="Rockwell" panose="02060603020205020403" pitchFamily="18" charset="0"/>
                <a:ea typeface="Times New Roman" panose="02020603050405020304" pitchFamily="18" charset="0"/>
              </a:rPr>
              <a:t>damage. </a:t>
            </a:r>
          </a:p>
          <a:p>
            <a:pPr marL="457200" marR="0" lvl="0" indent="-457200">
              <a:buSzPts val="1000"/>
              <a:buFont typeface="Wingdings" panose="05000000000000000000" pitchFamily="2" charset="2"/>
              <a:buChar char="Ø"/>
              <a:tabLst>
                <a:tab pos="457200" algn="l"/>
              </a:tabLst>
            </a:pPr>
            <a:endParaRPr lang="en-GB" sz="2800" dirty="0">
              <a:solidFill>
                <a:srgbClr val="000000"/>
              </a:solidFill>
              <a:latin typeface="Rockwell" panose="02060603020205020403" pitchFamily="18" charset="0"/>
              <a:ea typeface="Times New Roman" panose="02020603050405020304" pitchFamily="18" charset="0"/>
            </a:endParaRPr>
          </a:p>
          <a:p>
            <a:pPr marL="457200" marR="0" lvl="0" indent="-457200">
              <a:buSzPts val="1000"/>
              <a:buFont typeface="Wingdings" panose="05000000000000000000" pitchFamily="2" charset="2"/>
              <a:buChar char="Ø"/>
              <a:tabLst>
                <a:tab pos="457200" algn="l"/>
              </a:tabLst>
            </a:pPr>
            <a:r>
              <a:rPr lang="en-GB" sz="2800" dirty="0">
                <a:solidFill>
                  <a:srgbClr val="000000"/>
                </a:solidFill>
                <a:latin typeface="Rockwell" panose="02060603020205020403" pitchFamily="18" charset="0"/>
                <a:ea typeface="Times New Roman" panose="02020603050405020304" pitchFamily="18" charset="0"/>
              </a:rPr>
              <a:t>An intruder can </a:t>
            </a:r>
            <a:r>
              <a:rPr lang="en-GB" sz="2800" dirty="0" smtClean="0">
                <a:solidFill>
                  <a:srgbClr val="000000"/>
                </a:solidFill>
                <a:latin typeface="Rockwell" panose="02060603020205020403" pitchFamily="18" charset="0"/>
                <a:ea typeface="Times New Roman" panose="02020603050405020304" pitchFamily="18" charset="0"/>
              </a:rPr>
              <a:t>delete </a:t>
            </a:r>
            <a:r>
              <a:rPr lang="en-GB" sz="2800" dirty="0">
                <a:solidFill>
                  <a:srgbClr val="000000"/>
                </a:solidFill>
                <a:latin typeface="Rockwell" panose="02060603020205020403" pitchFamily="18" charset="0"/>
                <a:ea typeface="Times New Roman" panose="02020603050405020304" pitchFamily="18" charset="0"/>
              </a:rPr>
              <a:t>critical </a:t>
            </a:r>
            <a:r>
              <a:rPr lang="en-GB" sz="2800" dirty="0" smtClean="0">
                <a:solidFill>
                  <a:srgbClr val="000000"/>
                </a:solidFill>
                <a:latin typeface="Rockwell" panose="02060603020205020403" pitchFamily="18" charset="0"/>
                <a:ea typeface="Times New Roman" panose="02020603050405020304" pitchFamily="18" charset="0"/>
              </a:rPr>
              <a:t>data. </a:t>
            </a:r>
          </a:p>
          <a:p>
            <a:pPr marL="457200" marR="0" lvl="0" indent="-457200">
              <a:buSzPts val="1000"/>
              <a:buFont typeface="Wingdings" panose="05000000000000000000" pitchFamily="2" charset="2"/>
              <a:buChar char="Ø"/>
              <a:tabLst>
                <a:tab pos="457200" algn="l"/>
              </a:tabLst>
            </a:pPr>
            <a:endParaRPr lang="en-GB" sz="2800" dirty="0">
              <a:solidFill>
                <a:srgbClr val="000000"/>
              </a:solidFill>
              <a:latin typeface="Rockwell" panose="02060603020205020403" pitchFamily="18" charset="0"/>
              <a:ea typeface="Times New Roman" panose="02020603050405020304" pitchFamily="18" charset="0"/>
            </a:endParaRPr>
          </a:p>
          <a:p>
            <a:pPr marL="457200" marR="0" lvl="0" indent="-457200">
              <a:buSzPts val="1000"/>
              <a:buFont typeface="Wingdings" panose="05000000000000000000" pitchFamily="2" charset="2"/>
              <a:buChar char="Ø"/>
              <a:tabLst>
                <a:tab pos="457200" algn="l"/>
              </a:tabLst>
            </a:pPr>
            <a:r>
              <a:rPr lang="en-GB" sz="2800" dirty="0">
                <a:solidFill>
                  <a:srgbClr val="000000"/>
                </a:solidFill>
                <a:latin typeface="Rockwell" panose="02060603020205020403" pitchFamily="18" charset="0"/>
                <a:ea typeface="Times New Roman" panose="02020603050405020304" pitchFamily="18" charset="0"/>
              </a:rPr>
              <a:t>An intruder can prevent you or your company from getting important work </a:t>
            </a:r>
            <a:r>
              <a:rPr lang="en-GB" sz="2800" dirty="0" smtClean="0">
                <a:solidFill>
                  <a:srgbClr val="000000"/>
                </a:solidFill>
                <a:latin typeface="Rockwell" panose="02060603020205020403" pitchFamily="18" charset="0"/>
                <a:ea typeface="Times New Roman" panose="02020603050405020304" pitchFamily="18" charset="0"/>
              </a:rPr>
              <a:t>done. </a:t>
            </a:r>
          </a:p>
          <a:p>
            <a:pPr marL="457200" marR="0" lvl="0" indent="-457200">
              <a:buSzPts val="1000"/>
              <a:buFont typeface="Wingdings" panose="05000000000000000000" pitchFamily="2" charset="2"/>
              <a:buChar char="Ø"/>
              <a:tabLst>
                <a:tab pos="457200" algn="l"/>
              </a:tabLst>
            </a:pPr>
            <a:endParaRPr lang="en-GB" sz="2800" dirty="0">
              <a:solidFill>
                <a:srgbClr val="000000"/>
              </a:solidFill>
              <a:latin typeface="Rockwell" panose="02060603020205020403" pitchFamily="18" charset="0"/>
              <a:ea typeface="Times New Roman" panose="02020603050405020304" pitchFamily="18" charset="0"/>
            </a:endParaRPr>
          </a:p>
          <a:p>
            <a:pPr marL="457200" marR="0" lvl="0" indent="-457200">
              <a:buSzPts val="1000"/>
              <a:buFont typeface="Wingdings" panose="05000000000000000000" pitchFamily="2" charset="2"/>
              <a:buChar char="Ø"/>
              <a:tabLst>
                <a:tab pos="457200" algn="l"/>
              </a:tabLst>
            </a:pPr>
            <a:r>
              <a:rPr lang="en-GB" sz="2800" dirty="0" smtClean="0">
                <a:solidFill>
                  <a:srgbClr val="000000"/>
                </a:solidFill>
                <a:latin typeface="Rockwell" panose="02060603020205020403" pitchFamily="18" charset="0"/>
                <a:ea typeface="Times New Roman" panose="02020603050405020304" pitchFamily="18" charset="0"/>
              </a:rPr>
              <a:t>Someone </a:t>
            </a:r>
            <a:r>
              <a:rPr lang="en-GB" sz="2800" dirty="0">
                <a:solidFill>
                  <a:srgbClr val="000000"/>
                </a:solidFill>
                <a:latin typeface="Rockwell" panose="02060603020205020403" pitchFamily="18" charset="0"/>
                <a:ea typeface="Times New Roman" panose="02020603050405020304" pitchFamily="18" charset="0"/>
              </a:rPr>
              <a:t>gaining access to your account, or your system, can also impersonate you. </a:t>
            </a:r>
            <a:endParaRPr lang="en-GB" sz="28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3231027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20</a:t>
            </a:fld>
            <a:endParaRPr lang="en-US" dirty="0"/>
          </a:p>
        </p:txBody>
      </p:sp>
      <p:sp>
        <p:nvSpPr>
          <p:cNvPr id="8" name="Rectangle 7"/>
          <p:cNvSpPr/>
          <p:nvPr/>
        </p:nvSpPr>
        <p:spPr>
          <a:xfrm>
            <a:off x="135815" y="159553"/>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6" name="Rectangle 5"/>
          <p:cNvSpPr/>
          <p:nvPr/>
        </p:nvSpPr>
        <p:spPr>
          <a:xfrm>
            <a:off x="-1" y="996158"/>
            <a:ext cx="12026349" cy="5793894"/>
          </a:xfrm>
          <a:prstGeom prst="rect">
            <a:avLst/>
          </a:prstGeom>
        </p:spPr>
        <p:txBody>
          <a:bodyPr wrap="square">
            <a:spAutoFit/>
          </a:bodyPr>
          <a:lstStyle/>
          <a:p>
            <a:pPr marL="6350" marR="0" indent="-6350">
              <a:lnSpc>
                <a:spcPct val="104000"/>
              </a:lnSpc>
              <a:spcBef>
                <a:spcPts val="0"/>
              </a:spcBef>
              <a:spcAft>
                <a:spcPts val="25"/>
              </a:spcAft>
            </a:pPr>
            <a:r>
              <a:rPr lang="en-GB" sz="2400" b="1" dirty="0">
                <a:solidFill>
                  <a:srgbClr val="000000"/>
                </a:solidFill>
                <a:latin typeface="Rockwell" panose="02060603020205020403" pitchFamily="18" charset="0"/>
                <a:ea typeface="Times New Roman" panose="02020603050405020304" pitchFamily="18" charset="0"/>
              </a:rPr>
              <a:t>Stack and Buffer Overflow </a:t>
            </a:r>
          </a:p>
          <a:p>
            <a:pPr>
              <a:lnSpc>
                <a:spcPct val="107000"/>
              </a:lnSpc>
            </a:pPr>
            <a:r>
              <a:rPr lang="en-GB" sz="2400" dirty="0">
                <a:solidFill>
                  <a:srgbClr val="000000"/>
                </a:solidFill>
                <a:latin typeface="Rockwell" panose="02060603020205020403" pitchFamily="18" charset="0"/>
                <a:ea typeface="Times New Roman" panose="02020603050405020304" pitchFamily="18" charset="0"/>
              </a:rPr>
              <a:t> </a:t>
            </a:r>
          </a:p>
          <a:p>
            <a:pPr marL="1257300" marR="33655" indent="-342900" algn="just">
              <a:lnSpc>
                <a:spcPct val="103000"/>
              </a:lnSpc>
              <a:spcBef>
                <a:spcPts val="0"/>
              </a:spcBef>
              <a:spcAft>
                <a:spcPts val="20"/>
              </a:spcAft>
              <a:buFont typeface="Wingdings" panose="05000000000000000000" pitchFamily="2" charset="2"/>
              <a:buChar char="§"/>
            </a:pPr>
            <a:r>
              <a:rPr lang="en-GB" sz="2400" dirty="0" smtClean="0">
                <a:solidFill>
                  <a:srgbClr val="000000"/>
                </a:solidFill>
                <a:latin typeface="Rockwell" panose="02060603020205020403" pitchFamily="18" charset="0"/>
                <a:ea typeface="Times New Roman" panose="02020603050405020304" pitchFamily="18" charset="0"/>
              </a:rPr>
              <a:t>The </a:t>
            </a:r>
            <a:r>
              <a:rPr lang="en-GB" sz="2400" dirty="0">
                <a:solidFill>
                  <a:srgbClr val="000000"/>
                </a:solidFill>
                <a:latin typeface="Rockwell" panose="02060603020205020403" pitchFamily="18" charset="0"/>
                <a:ea typeface="Times New Roman" panose="02020603050405020304" pitchFamily="18" charset="0"/>
              </a:rPr>
              <a:t>bug can be a simple case of poor programming, in which the programmer neglected to code bounds checking on an input field. </a:t>
            </a:r>
            <a:endParaRPr lang="en-GB" sz="24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
            </a:pPr>
            <a:endParaRPr lang="en-GB" sz="24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
            </a:pPr>
            <a:r>
              <a:rPr lang="en-GB" sz="2400" dirty="0" smtClean="0">
                <a:solidFill>
                  <a:srgbClr val="000000"/>
                </a:solidFill>
                <a:latin typeface="Rockwell" panose="02060603020205020403" pitchFamily="18" charset="0"/>
                <a:ea typeface="Times New Roman" panose="02020603050405020304" pitchFamily="18" charset="0"/>
              </a:rPr>
              <a:t>The </a:t>
            </a:r>
            <a:r>
              <a:rPr lang="en-GB" sz="2400" dirty="0">
                <a:solidFill>
                  <a:srgbClr val="000000"/>
                </a:solidFill>
                <a:latin typeface="Rockwell" panose="02060603020205020403" pitchFamily="18" charset="0"/>
                <a:ea typeface="Times New Roman" panose="02020603050405020304" pitchFamily="18" charset="0"/>
              </a:rPr>
              <a:t>buffer-overflow attack is especially </a:t>
            </a:r>
            <a:r>
              <a:rPr lang="en-GB" sz="2400" dirty="0" smtClean="0">
                <a:solidFill>
                  <a:srgbClr val="000000"/>
                </a:solidFill>
                <a:latin typeface="Rockwell" panose="02060603020205020403" pitchFamily="18" charset="0"/>
                <a:ea typeface="Times New Roman" panose="02020603050405020304" pitchFamily="18" charset="0"/>
              </a:rPr>
              <a:t>fatal, </a:t>
            </a:r>
            <a:r>
              <a:rPr lang="en-GB" sz="2400" dirty="0">
                <a:solidFill>
                  <a:srgbClr val="000000"/>
                </a:solidFill>
                <a:latin typeface="Rockwell" panose="02060603020205020403" pitchFamily="18" charset="0"/>
                <a:ea typeface="Times New Roman" panose="02020603050405020304" pitchFamily="18" charset="0"/>
              </a:rPr>
              <a:t>as it can be run within a system and can travel over allowed communications channels. </a:t>
            </a:r>
            <a:endParaRPr lang="en-GB" sz="24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
            </a:pPr>
            <a:endParaRPr lang="en-GB" sz="24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
            </a:pPr>
            <a:r>
              <a:rPr lang="en-GB" sz="2400" dirty="0" smtClean="0">
                <a:solidFill>
                  <a:srgbClr val="000000"/>
                </a:solidFill>
                <a:latin typeface="Rockwell" panose="02060603020205020403" pitchFamily="18" charset="0"/>
                <a:ea typeface="Times New Roman" panose="02020603050405020304" pitchFamily="18" charset="0"/>
              </a:rPr>
              <a:t>Such </a:t>
            </a:r>
            <a:r>
              <a:rPr lang="en-GB" sz="2400" dirty="0">
                <a:solidFill>
                  <a:srgbClr val="000000"/>
                </a:solidFill>
                <a:latin typeface="Rockwell" panose="02060603020205020403" pitchFamily="18" charset="0"/>
                <a:ea typeface="Times New Roman" panose="02020603050405020304" pitchFamily="18" charset="0"/>
              </a:rPr>
              <a:t>attacks can occur within protocols that are expected to be used to communicate with the machine, and they can therefore be hard to detect and prevent. </a:t>
            </a:r>
            <a:endParaRPr lang="en-GB" sz="24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
            </a:pPr>
            <a:endParaRPr lang="en-GB" sz="24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
            </a:pPr>
            <a:r>
              <a:rPr lang="en-GB" sz="2400" dirty="0" smtClean="0">
                <a:solidFill>
                  <a:srgbClr val="000000"/>
                </a:solidFill>
                <a:latin typeface="Rockwell" panose="02060603020205020403" pitchFamily="18" charset="0"/>
                <a:ea typeface="Times New Roman" panose="02020603050405020304" pitchFamily="18" charset="0"/>
              </a:rPr>
              <a:t>They </a:t>
            </a:r>
            <a:r>
              <a:rPr lang="en-GB" sz="2400" dirty="0">
                <a:solidFill>
                  <a:srgbClr val="000000"/>
                </a:solidFill>
                <a:latin typeface="Rockwell" panose="02060603020205020403" pitchFamily="18" charset="0"/>
                <a:ea typeface="Times New Roman" panose="02020603050405020304" pitchFamily="18" charset="0"/>
              </a:rPr>
              <a:t>can even bypass the security added by firewalls. One solution to this problem is for the CPU to have a feature that disallows execution of code in a stack section of memory. </a:t>
            </a:r>
            <a:endParaRPr lang="en-GB" sz="24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2440990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21</a:t>
            </a:fld>
            <a:endParaRPr lang="en-US" dirty="0"/>
          </a:p>
        </p:txBody>
      </p:sp>
      <p:sp>
        <p:nvSpPr>
          <p:cNvPr id="5" name="Rectangle 4"/>
          <p:cNvSpPr/>
          <p:nvPr/>
        </p:nvSpPr>
        <p:spPr>
          <a:xfrm>
            <a:off x="701872" y="129786"/>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6" name="Rectangle 5"/>
          <p:cNvSpPr/>
          <p:nvPr/>
        </p:nvSpPr>
        <p:spPr>
          <a:xfrm>
            <a:off x="206829" y="1096132"/>
            <a:ext cx="11441832" cy="5317033"/>
          </a:xfrm>
          <a:prstGeom prst="rect">
            <a:avLst/>
          </a:prstGeom>
        </p:spPr>
        <p:txBody>
          <a:bodyPr wrap="square">
            <a:spAutoFit/>
          </a:bodyPr>
          <a:lstStyle/>
          <a:p>
            <a:pPr marL="6350" marR="0" indent="-6350">
              <a:lnSpc>
                <a:spcPct val="104000"/>
              </a:lnSpc>
              <a:spcBef>
                <a:spcPts val="0"/>
              </a:spcBef>
              <a:spcAft>
                <a:spcPts val="25"/>
              </a:spcAft>
            </a:pPr>
            <a:r>
              <a:rPr lang="en-GB" sz="3000" b="1" dirty="0">
                <a:solidFill>
                  <a:srgbClr val="000000"/>
                </a:solidFill>
                <a:latin typeface="Rockwell" panose="02060603020205020403" pitchFamily="18" charset="0"/>
                <a:ea typeface="Times New Roman" panose="02020603050405020304" pitchFamily="18" charset="0"/>
              </a:rPr>
              <a:t>Worms </a:t>
            </a:r>
          </a:p>
          <a:p>
            <a:pPr>
              <a:lnSpc>
                <a:spcPct val="107000"/>
              </a:lnSpc>
            </a:pPr>
            <a:endParaRPr lang="en-GB" sz="30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v"/>
            </a:pPr>
            <a:r>
              <a:rPr lang="en-GB" sz="3000" dirty="0">
                <a:solidFill>
                  <a:srgbClr val="000000"/>
                </a:solidFill>
                <a:latin typeface="Rockwell" panose="02060603020205020403" pitchFamily="18" charset="0"/>
                <a:ea typeface="Times New Roman" panose="02020603050405020304" pitchFamily="18" charset="0"/>
              </a:rPr>
              <a:t>A </a:t>
            </a:r>
            <a:r>
              <a:rPr lang="en-GB" sz="3000" b="1" dirty="0">
                <a:solidFill>
                  <a:srgbClr val="000000"/>
                </a:solidFill>
                <a:latin typeface="Rockwell" panose="02060603020205020403" pitchFamily="18" charset="0"/>
                <a:ea typeface="Times New Roman" panose="02020603050405020304" pitchFamily="18" charset="0"/>
              </a:rPr>
              <a:t>worm </a:t>
            </a:r>
            <a:r>
              <a:rPr lang="en-GB" sz="3000" dirty="0">
                <a:solidFill>
                  <a:srgbClr val="000000"/>
                </a:solidFill>
                <a:latin typeface="Rockwell" panose="02060603020205020403" pitchFamily="18" charset="0"/>
                <a:ea typeface="Times New Roman" panose="02020603050405020304" pitchFamily="18" charset="0"/>
              </a:rPr>
              <a:t>is a process that uses the </a:t>
            </a:r>
            <a:r>
              <a:rPr lang="en-GB" sz="3000" i="1" dirty="0">
                <a:solidFill>
                  <a:srgbClr val="000000"/>
                </a:solidFill>
                <a:latin typeface="Rockwell" panose="02060603020205020403" pitchFamily="18" charset="0"/>
                <a:ea typeface="Times New Roman" panose="02020603050405020304" pitchFamily="18" charset="0"/>
              </a:rPr>
              <a:t>spawn</a:t>
            </a:r>
            <a:r>
              <a:rPr lang="en-GB" sz="3000" b="1" dirty="0">
                <a:solidFill>
                  <a:srgbClr val="000000"/>
                </a:solidFill>
                <a:latin typeface="Rockwell" panose="02060603020205020403" pitchFamily="18" charset="0"/>
                <a:ea typeface="Times New Roman" panose="02020603050405020304" pitchFamily="18" charset="0"/>
              </a:rPr>
              <a:t> </a:t>
            </a:r>
            <a:r>
              <a:rPr lang="en-GB" sz="3000" dirty="0">
                <a:solidFill>
                  <a:srgbClr val="000000"/>
                </a:solidFill>
                <a:latin typeface="Rockwell" panose="02060603020205020403" pitchFamily="18" charset="0"/>
                <a:ea typeface="Times New Roman" panose="02020603050405020304" pitchFamily="18" charset="0"/>
              </a:rPr>
              <a:t>mechanism to ravage system performance. </a:t>
            </a:r>
            <a:endParaRPr lang="en-GB" sz="30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v"/>
            </a:pPr>
            <a:endParaRPr lang="en-GB" sz="30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v"/>
            </a:pPr>
            <a:r>
              <a:rPr lang="en-GB" sz="3000" dirty="0" smtClean="0">
                <a:solidFill>
                  <a:srgbClr val="000000"/>
                </a:solidFill>
                <a:latin typeface="Rockwell" panose="02060603020205020403" pitchFamily="18" charset="0"/>
                <a:ea typeface="Times New Roman" panose="02020603050405020304" pitchFamily="18" charset="0"/>
              </a:rPr>
              <a:t>The </a:t>
            </a:r>
            <a:r>
              <a:rPr lang="en-GB" sz="3000" dirty="0">
                <a:solidFill>
                  <a:srgbClr val="000000"/>
                </a:solidFill>
                <a:latin typeface="Rockwell" panose="02060603020205020403" pitchFamily="18" charset="0"/>
                <a:ea typeface="Times New Roman" panose="02020603050405020304" pitchFamily="18" charset="0"/>
              </a:rPr>
              <a:t>worm spawns copies of itself, using up system resources and perhaps locking out all other processes. </a:t>
            </a:r>
            <a:endParaRPr lang="en-GB" sz="30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v"/>
            </a:pPr>
            <a:endParaRPr lang="en-GB" sz="30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v"/>
            </a:pPr>
            <a:r>
              <a:rPr lang="en-GB" sz="3000" dirty="0" smtClean="0">
                <a:solidFill>
                  <a:srgbClr val="000000"/>
                </a:solidFill>
                <a:latin typeface="Rockwell" panose="02060603020205020403" pitchFamily="18" charset="0"/>
                <a:ea typeface="Times New Roman" panose="02020603050405020304" pitchFamily="18" charset="0"/>
              </a:rPr>
              <a:t>On </a:t>
            </a:r>
            <a:r>
              <a:rPr lang="en-GB" sz="3000" dirty="0">
                <a:solidFill>
                  <a:srgbClr val="000000"/>
                </a:solidFill>
                <a:latin typeface="Rockwell" panose="02060603020205020403" pitchFamily="18" charset="0"/>
                <a:ea typeface="Times New Roman" panose="02020603050405020304" pitchFamily="18" charset="0"/>
              </a:rPr>
              <a:t>computer networks, worms are particularly potent, since they may reproduce themselves among systems and thus shut down the entire network. </a:t>
            </a:r>
            <a:endParaRPr lang="en-GB" sz="30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566446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22</a:t>
            </a:fld>
            <a:endParaRPr lang="en-US" dirty="0"/>
          </a:p>
        </p:txBody>
      </p:sp>
      <p:sp>
        <p:nvSpPr>
          <p:cNvPr id="5" name="Rectangle 4"/>
          <p:cNvSpPr/>
          <p:nvPr/>
        </p:nvSpPr>
        <p:spPr>
          <a:xfrm>
            <a:off x="258869" y="54430"/>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3" name="Rectangle 2"/>
          <p:cNvSpPr/>
          <p:nvPr/>
        </p:nvSpPr>
        <p:spPr>
          <a:xfrm>
            <a:off x="-1" y="924906"/>
            <a:ext cx="12192001" cy="5862246"/>
          </a:xfrm>
          <a:prstGeom prst="rect">
            <a:avLst/>
          </a:prstGeom>
        </p:spPr>
        <p:txBody>
          <a:bodyPr wrap="square">
            <a:spAutoFit/>
          </a:bodyPr>
          <a:lstStyle/>
          <a:p>
            <a:pPr marL="920750" marR="33655" indent="-6350" algn="just">
              <a:lnSpc>
                <a:spcPct val="103000"/>
              </a:lnSpc>
              <a:spcBef>
                <a:spcPts val="0"/>
              </a:spcBef>
              <a:spcAft>
                <a:spcPts val="20"/>
              </a:spcAft>
            </a:pPr>
            <a:r>
              <a:rPr lang="en-GB" sz="2800" b="1" dirty="0" smtClean="0">
                <a:solidFill>
                  <a:srgbClr val="000000"/>
                </a:solidFill>
                <a:latin typeface="Rockwell" panose="02060603020205020403" pitchFamily="18" charset="0"/>
                <a:ea typeface="Times New Roman" panose="02020603050405020304" pitchFamily="18" charset="0"/>
              </a:rPr>
              <a:t>Virus</a:t>
            </a:r>
          </a:p>
          <a:p>
            <a:pPr marL="1371600" marR="33655" indent="-457200" algn="just">
              <a:lnSpc>
                <a:spcPct val="103000"/>
              </a:lnSpc>
              <a:spcBef>
                <a:spcPts val="0"/>
              </a:spcBef>
              <a:spcAft>
                <a:spcPts val="20"/>
              </a:spcAft>
              <a:buFont typeface="Courier New" panose="02070309020205020404" pitchFamily="49" charset="0"/>
              <a:buChar char="o"/>
            </a:pPr>
            <a:r>
              <a:rPr lang="en-GB" sz="2800" dirty="0" smtClean="0">
                <a:latin typeface="Rockwell" panose="02060603020205020403" pitchFamily="18" charset="0"/>
              </a:rPr>
              <a:t>A </a:t>
            </a:r>
            <a:r>
              <a:rPr lang="en-GB" sz="2800" dirty="0">
                <a:latin typeface="Rockwell" panose="02060603020205020403" pitchFamily="18" charset="0"/>
              </a:rPr>
              <a:t>computer virus is a self-replicating software that infects computer programs by modifying them thereby causing the system to malfunction. </a:t>
            </a:r>
            <a:endParaRPr lang="en-GB" sz="28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Courier New" panose="02070309020205020404" pitchFamily="49" charset="0"/>
              <a:buChar char="o"/>
            </a:pPr>
            <a:endParaRPr lang="en-GB" sz="28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Courier New" panose="02070309020205020404" pitchFamily="49" charset="0"/>
              <a:buChar char="o"/>
            </a:pPr>
            <a:r>
              <a:rPr lang="en-GB" sz="2800" dirty="0" smtClean="0">
                <a:solidFill>
                  <a:srgbClr val="000000"/>
                </a:solidFill>
                <a:latin typeface="Rockwell" panose="02060603020205020403" pitchFamily="18" charset="0"/>
                <a:ea typeface="Times New Roman" panose="02020603050405020304" pitchFamily="18" charset="0"/>
              </a:rPr>
              <a:t>Like </a:t>
            </a:r>
            <a:r>
              <a:rPr lang="en-GB" sz="2800" dirty="0">
                <a:solidFill>
                  <a:srgbClr val="000000"/>
                </a:solidFill>
                <a:latin typeface="Rockwell" panose="02060603020205020403" pitchFamily="18" charset="0"/>
                <a:ea typeface="Times New Roman" panose="02020603050405020304" pitchFamily="18" charset="0"/>
              </a:rPr>
              <a:t>worms, viruses are designed to spread into other programmes and can wreck havoc in a system by modifying or destroying files and causing system crashes and programme malfunctions. </a:t>
            </a:r>
            <a:endParaRPr lang="en-GB" sz="28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Courier New" panose="02070309020205020404" pitchFamily="49" charset="0"/>
              <a:buChar char="o"/>
            </a:pPr>
            <a:endParaRPr lang="en-GB" sz="28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Courier New" panose="02070309020205020404" pitchFamily="49" charset="0"/>
              <a:buChar char="o"/>
            </a:pPr>
            <a:r>
              <a:rPr lang="en-GB" sz="2800" dirty="0" smtClean="0">
                <a:solidFill>
                  <a:srgbClr val="000000"/>
                </a:solidFill>
                <a:latin typeface="Rockwell" panose="02060603020205020403" pitchFamily="18" charset="0"/>
                <a:ea typeface="Times New Roman" panose="02020603050405020304" pitchFamily="18" charset="0"/>
              </a:rPr>
              <a:t>Whereas </a:t>
            </a:r>
            <a:r>
              <a:rPr lang="en-GB" sz="2800" dirty="0">
                <a:solidFill>
                  <a:srgbClr val="000000"/>
                </a:solidFill>
                <a:latin typeface="Rockwell" panose="02060603020205020403" pitchFamily="18" charset="0"/>
                <a:ea typeface="Times New Roman" panose="02020603050405020304" pitchFamily="18" charset="0"/>
              </a:rPr>
              <a:t>a worm is structured as a complete, standalone programme, a virus is a fragment of code embedded in a legitimate programme. </a:t>
            </a:r>
          </a:p>
        </p:txBody>
      </p:sp>
    </p:spTree>
    <p:extLst>
      <p:ext uri="{BB962C8B-B14F-4D97-AF65-F5344CB8AC3E}">
        <p14:creationId xmlns:p14="http://schemas.microsoft.com/office/powerpoint/2010/main" val="1988251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23</a:t>
            </a:fld>
            <a:endParaRPr lang="en-US" dirty="0"/>
          </a:p>
        </p:txBody>
      </p:sp>
      <p:sp>
        <p:nvSpPr>
          <p:cNvPr id="5" name="Rectangle 4"/>
          <p:cNvSpPr/>
          <p:nvPr/>
        </p:nvSpPr>
        <p:spPr>
          <a:xfrm>
            <a:off x="411269" y="111687"/>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3" name="Rectangle 2"/>
          <p:cNvSpPr/>
          <p:nvPr/>
        </p:nvSpPr>
        <p:spPr>
          <a:xfrm>
            <a:off x="-1" y="878644"/>
            <a:ext cx="12192001" cy="5418086"/>
          </a:xfrm>
          <a:prstGeom prst="rect">
            <a:avLst/>
          </a:prstGeom>
        </p:spPr>
        <p:txBody>
          <a:bodyPr wrap="square">
            <a:spAutoFit/>
          </a:bodyPr>
          <a:lstStyle/>
          <a:p>
            <a:pPr marL="920750" marR="33655" indent="-6350" algn="just">
              <a:lnSpc>
                <a:spcPct val="103000"/>
              </a:lnSpc>
              <a:spcBef>
                <a:spcPts val="0"/>
              </a:spcBef>
              <a:spcAft>
                <a:spcPts val="20"/>
              </a:spcAft>
            </a:pPr>
            <a:r>
              <a:rPr lang="en-GB" sz="3600" b="1" dirty="0" smtClean="0">
                <a:solidFill>
                  <a:srgbClr val="000000"/>
                </a:solidFill>
                <a:latin typeface="Rockwell" panose="02060603020205020403" pitchFamily="18" charset="0"/>
                <a:ea typeface="Times New Roman" panose="02020603050405020304" pitchFamily="18" charset="0"/>
              </a:rPr>
              <a:t>Virus</a:t>
            </a:r>
          </a:p>
          <a:p>
            <a:pPr marL="920750" marR="33655" indent="-6350" algn="just">
              <a:lnSpc>
                <a:spcPct val="103000"/>
              </a:lnSpc>
              <a:spcBef>
                <a:spcPts val="0"/>
              </a:spcBef>
              <a:spcAft>
                <a:spcPts val="20"/>
              </a:spcAft>
            </a:pPr>
            <a:endParaRPr lang="en-GB" sz="30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ü"/>
            </a:pPr>
            <a:r>
              <a:rPr lang="en-GB" sz="3000" dirty="0" smtClean="0">
                <a:solidFill>
                  <a:srgbClr val="000000"/>
                </a:solidFill>
                <a:latin typeface="Rockwell" panose="02060603020205020403" pitchFamily="18" charset="0"/>
                <a:ea typeface="Times New Roman" panose="02020603050405020304" pitchFamily="18" charset="0"/>
              </a:rPr>
              <a:t>Viruses </a:t>
            </a:r>
            <a:r>
              <a:rPr lang="en-GB" sz="3000" dirty="0">
                <a:solidFill>
                  <a:srgbClr val="000000"/>
                </a:solidFill>
                <a:latin typeface="Rockwell" panose="02060603020205020403" pitchFamily="18" charset="0"/>
                <a:ea typeface="Times New Roman" panose="02020603050405020304" pitchFamily="18" charset="0"/>
              </a:rPr>
              <a:t>are a major problem for computer users, especially users of microcomputer systems. </a:t>
            </a:r>
            <a:endParaRPr lang="en-GB" sz="30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ü"/>
            </a:pPr>
            <a:endParaRPr lang="en-GB" sz="30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ü"/>
            </a:pPr>
            <a:r>
              <a:rPr lang="en-GB" sz="3000" dirty="0" smtClean="0">
                <a:solidFill>
                  <a:srgbClr val="000000"/>
                </a:solidFill>
                <a:latin typeface="Rockwell" panose="02060603020205020403" pitchFamily="18" charset="0"/>
                <a:ea typeface="Times New Roman" panose="02020603050405020304" pitchFamily="18" charset="0"/>
              </a:rPr>
              <a:t>Multiuser </a:t>
            </a:r>
            <a:r>
              <a:rPr lang="en-GB" sz="3000" dirty="0">
                <a:solidFill>
                  <a:srgbClr val="000000"/>
                </a:solidFill>
                <a:latin typeface="Rockwell" panose="02060603020205020403" pitchFamily="18" charset="0"/>
                <a:ea typeface="Times New Roman" panose="02020603050405020304" pitchFamily="18" charset="0"/>
              </a:rPr>
              <a:t>computers generally are not susceptible to viruses because the executable programs are protected from writing by the operating system</a:t>
            </a:r>
            <a:r>
              <a:rPr lang="en-GB" sz="3000" dirty="0" smtClean="0">
                <a:solidFill>
                  <a:srgbClr val="000000"/>
                </a:solidFill>
                <a:latin typeface="Rockwell" panose="02060603020205020403" pitchFamily="18" charset="0"/>
                <a:ea typeface="Times New Roman" panose="02020603050405020304" pitchFamily="18" charset="0"/>
              </a:rPr>
              <a:t>.</a:t>
            </a:r>
          </a:p>
          <a:p>
            <a:pPr marL="1257300" marR="33655" indent="-342900" algn="just">
              <a:lnSpc>
                <a:spcPct val="103000"/>
              </a:lnSpc>
              <a:spcBef>
                <a:spcPts val="0"/>
              </a:spcBef>
              <a:spcAft>
                <a:spcPts val="20"/>
              </a:spcAft>
              <a:buFont typeface="Wingdings" panose="05000000000000000000" pitchFamily="2" charset="2"/>
              <a:buChar char="ü"/>
            </a:pPr>
            <a:endParaRPr lang="en-GB" sz="30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ü"/>
            </a:pPr>
            <a:r>
              <a:rPr lang="en-GB" sz="3000" dirty="0" smtClean="0">
                <a:solidFill>
                  <a:srgbClr val="000000"/>
                </a:solidFill>
                <a:latin typeface="Rockwell" panose="02060603020205020403" pitchFamily="18" charset="0"/>
                <a:ea typeface="Times New Roman" panose="02020603050405020304" pitchFamily="18" charset="0"/>
              </a:rPr>
              <a:t> </a:t>
            </a:r>
            <a:r>
              <a:rPr lang="en-GB" sz="3000" dirty="0">
                <a:solidFill>
                  <a:srgbClr val="000000"/>
                </a:solidFill>
                <a:latin typeface="Rockwell" panose="02060603020205020403" pitchFamily="18" charset="0"/>
                <a:ea typeface="Times New Roman" panose="02020603050405020304" pitchFamily="18" charset="0"/>
              </a:rPr>
              <a:t>Even if a virus does infect a programme, its powers are limited because other aspects of the system are protected. </a:t>
            </a:r>
          </a:p>
        </p:txBody>
      </p:sp>
    </p:spTree>
    <p:extLst>
      <p:ext uri="{BB962C8B-B14F-4D97-AF65-F5344CB8AC3E}">
        <p14:creationId xmlns:p14="http://schemas.microsoft.com/office/powerpoint/2010/main" val="1366347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24</a:t>
            </a:fld>
            <a:endParaRPr lang="en-US" dirty="0"/>
          </a:p>
        </p:txBody>
      </p:sp>
      <p:sp>
        <p:nvSpPr>
          <p:cNvPr id="5" name="Rectangle 4"/>
          <p:cNvSpPr/>
          <p:nvPr/>
        </p:nvSpPr>
        <p:spPr>
          <a:xfrm>
            <a:off x="411269" y="111687"/>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3" name="Rectangle 2"/>
          <p:cNvSpPr/>
          <p:nvPr/>
        </p:nvSpPr>
        <p:spPr>
          <a:xfrm>
            <a:off x="-1" y="878644"/>
            <a:ext cx="12192001" cy="4466992"/>
          </a:xfrm>
          <a:prstGeom prst="rect">
            <a:avLst/>
          </a:prstGeom>
        </p:spPr>
        <p:txBody>
          <a:bodyPr wrap="square">
            <a:spAutoFit/>
          </a:bodyPr>
          <a:lstStyle/>
          <a:p>
            <a:pPr marL="920750" marR="33655" indent="-6350" algn="just">
              <a:lnSpc>
                <a:spcPct val="103000"/>
              </a:lnSpc>
              <a:spcBef>
                <a:spcPts val="0"/>
              </a:spcBef>
              <a:spcAft>
                <a:spcPts val="20"/>
              </a:spcAft>
            </a:pPr>
            <a:r>
              <a:rPr lang="en-GB" sz="3600" b="1" dirty="0" smtClean="0">
                <a:solidFill>
                  <a:srgbClr val="000000"/>
                </a:solidFill>
                <a:latin typeface="Rockwell" panose="02060603020205020403" pitchFamily="18" charset="0"/>
                <a:ea typeface="Times New Roman" panose="02020603050405020304" pitchFamily="18" charset="0"/>
              </a:rPr>
              <a:t>Virus(</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p>
          <a:p>
            <a:pPr marL="920750" marR="33655" indent="-6350" algn="just">
              <a:lnSpc>
                <a:spcPct val="103000"/>
              </a:lnSpc>
              <a:spcBef>
                <a:spcPts val="0"/>
              </a:spcBef>
              <a:spcAft>
                <a:spcPts val="20"/>
              </a:spcAft>
            </a:pPr>
            <a:endParaRPr lang="en-GB" sz="24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ü"/>
            </a:pPr>
            <a:r>
              <a:rPr lang="en-GB" sz="3600" dirty="0" smtClean="0">
                <a:solidFill>
                  <a:srgbClr val="000000"/>
                </a:solidFill>
                <a:latin typeface="Rockwell" panose="02060603020205020403" pitchFamily="18" charset="0"/>
                <a:ea typeface="Times New Roman" panose="02020603050405020304" pitchFamily="18" charset="0"/>
              </a:rPr>
              <a:t>Single-user </a:t>
            </a:r>
            <a:r>
              <a:rPr lang="en-GB" sz="3600" dirty="0">
                <a:solidFill>
                  <a:srgbClr val="000000"/>
                </a:solidFill>
                <a:latin typeface="Rockwell" panose="02060603020205020403" pitchFamily="18" charset="0"/>
                <a:ea typeface="Times New Roman" panose="02020603050405020304" pitchFamily="18" charset="0"/>
              </a:rPr>
              <a:t>systems have no such protections and, as a result, a virus has free run. </a:t>
            </a:r>
            <a:endParaRPr lang="en-GB" sz="36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ü"/>
            </a:pPr>
            <a:endParaRPr lang="en-GB" sz="36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ü"/>
            </a:pPr>
            <a:r>
              <a:rPr lang="en-GB" sz="3600" dirty="0" smtClean="0">
                <a:solidFill>
                  <a:srgbClr val="000000"/>
                </a:solidFill>
                <a:latin typeface="Rockwell" panose="02060603020205020403" pitchFamily="18" charset="0"/>
                <a:ea typeface="Times New Roman" panose="02020603050405020304" pitchFamily="18" charset="0"/>
              </a:rPr>
              <a:t>Viruses </a:t>
            </a:r>
            <a:r>
              <a:rPr lang="en-GB" sz="3600" dirty="0">
                <a:solidFill>
                  <a:srgbClr val="000000"/>
                </a:solidFill>
                <a:latin typeface="Rockwell" panose="02060603020205020403" pitchFamily="18" charset="0"/>
                <a:ea typeface="Times New Roman" panose="02020603050405020304" pitchFamily="18" charset="0"/>
              </a:rPr>
              <a:t>are usually spread when users download viral programmes from public bulletin boards or exchange disks containing an infection</a:t>
            </a:r>
            <a:r>
              <a:rPr lang="en-GB" sz="2600" dirty="0">
                <a:solidFill>
                  <a:srgbClr val="000000"/>
                </a:solidFill>
                <a:latin typeface="Rockwell" panose="02060603020205020403" pitchFamily="18" charset="0"/>
                <a:ea typeface="Times New Roman" panose="02020603050405020304" pitchFamily="18" charset="0"/>
              </a:rPr>
              <a:t>. </a:t>
            </a:r>
            <a:endParaRPr lang="en-GB" sz="26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3380087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25</a:t>
            </a:fld>
            <a:endParaRPr lang="en-US" dirty="0"/>
          </a:p>
        </p:txBody>
      </p:sp>
      <p:sp>
        <p:nvSpPr>
          <p:cNvPr id="6" name="Rectangle 5"/>
          <p:cNvSpPr/>
          <p:nvPr/>
        </p:nvSpPr>
        <p:spPr>
          <a:xfrm>
            <a:off x="770499" y="357925"/>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3" name="Rectangle 2"/>
          <p:cNvSpPr/>
          <p:nvPr/>
        </p:nvSpPr>
        <p:spPr>
          <a:xfrm>
            <a:off x="0" y="1246766"/>
            <a:ext cx="11734800" cy="5164299"/>
          </a:xfrm>
          <a:prstGeom prst="rect">
            <a:avLst/>
          </a:prstGeom>
        </p:spPr>
        <p:txBody>
          <a:bodyPr wrap="square">
            <a:spAutoFit/>
          </a:bodyPr>
          <a:lstStyle/>
          <a:p>
            <a:pPr marL="920750" marR="33655" indent="-6350" algn="just">
              <a:lnSpc>
                <a:spcPct val="103000"/>
              </a:lnSpc>
              <a:spcBef>
                <a:spcPts val="0"/>
              </a:spcBef>
              <a:spcAft>
                <a:spcPts val="20"/>
              </a:spcAft>
            </a:pPr>
            <a:r>
              <a:rPr lang="en-GB" sz="3600" b="1" dirty="0" smtClean="0">
                <a:solidFill>
                  <a:srgbClr val="000000"/>
                </a:solidFill>
                <a:latin typeface="Rockwell" panose="02060603020205020403" pitchFamily="18" charset="0"/>
                <a:ea typeface="Times New Roman" panose="02020603050405020304" pitchFamily="18" charset="0"/>
              </a:rPr>
              <a:t>Virus(</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p>
          <a:p>
            <a:pPr marL="920750" marR="33655" indent="-6350" algn="just">
              <a:lnSpc>
                <a:spcPct val="103000"/>
              </a:lnSpc>
              <a:spcBef>
                <a:spcPts val="0"/>
              </a:spcBef>
              <a:spcAft>
                <a:spcPts val="20"/>
              </a:spcAft>
            </a:pPr>
            <a:endParaRPr lang="en-GB" sz="28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Ø"/>
            </a:pPr>
            <a:r>
              <a:rPr lang="en-GB" sz="3200" dirty="0" smtClean="0">
                <a:solidFill>
                  <a:srgbClr val="000000"/>
                </a:solidFill>
                <a:latin typeface="Rockwell" panose="02060603020205020403" pitchFamily="18" charset="0"/>
                <a:ea typeface="Times New Roman" panose="02020603050405020304" pitchFamily="18" charset="0"/>
              </a:rPr>
              <a:t>In </a:t>
            </a:r>
            <a:r>
              <a:rPr lang="en-GB" sz="3200" dirty="0">
                <a:solidFill>
                  <a:srgbClr val="000000"/>
                </a:solidFill>
                <a:latin typeface="Rockwell" panose="02060603020205020403" pitchFamily="18" charset="0"/>
                <a:ea typeface="Times New Roman" panose="02020603050405020304" pitchFamily="18" charset="0"/>
              </a:rPr>
              <a:t>recent years, a common form of virus transmission has been via the exchange of Microsoft Office files, such as Microsoft Word documents. </a:t>
            </a:r>
            <a:endParaRPr lang="en-GB" sz="32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Ø"/>
            </a:pPr>
            <a:endParaRPr lang="en-GB" sz="32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Ø"/>
            </a:pPr>
            <a:r>
              <a:rPr lang="en-GB" sz="3200" dirty="0" smtClean="0">
                <a:solidFill>
                  <a:srgbClr val="000000"/>
                </a:solidFill>
                <a:latin typeface="Rockwell" panose="02060603020205020403" pitchFamily="18" charset="0"/>
                <a:ea typeface="Times New Roman" panose="02020603050405020304" pitchFamily="18" charset="0"/>
              </a:rPr>
              <a:t>These </a:t>
            </a:r>
            <a:r>
              <a:rPr lang="en-GB" sz="3200" dirty="0">
                <a:solidFill>
                  <a:srgbClr val="000000"/>
                </a:solidFill>
                <a:latin typeface="Rockwell" panose="02060603020205020403" pitchFamily="18" charset="0"/>
                <a:ea typeface="Times New Roman" panose="02020603050405020304" pitchFamily="18" charset="0"/>
              </a:rPr>
              <a:t>documents can contain so-called </a:t>
            </a:r>
            <a:r>
              <a:rPr lang="en-GB" sz="3200" i="1" dirty="0">
                <a:solidFill>
                  <a:srgbClr val="000000"/>
                </a:solidFill>
                <a:latin typeface="Rockwell" panose="02060603020205020403" pitchFamily="18" charset="0"/>
                <a:ea typeface="Times New Roman" panose="02020603050405020304" pitchFamily="18" charset="0"/>
              </a:rPr>
              <a:t>macros </a:t>
            </a:r>
            <a:r>
              <a:rPr lang="en-GB" sz="3200" dirty="0">
                <a:solidFill>
                  <a:srgbClr val="000000"/>
                </a:solidFill>
                <a:latin typeface="Rockwell" panose="02060603020205020403" pitchFamily="18" charset="0"/>
                <a:ea typeface="Times New Roman" panose="02020603050405020304" pitchFamily="18" charset="0"/>
              </a:rPr>
              <a:t>(or Visual Basic Programmes) that programmes in the Office suite (Word, PowerPoint, or Excel) will execute automatically. </a:t>
            </a:r>
            <a:endParaRPr lang="en-GB" sz="32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4138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26</a:t>
            </a:fld>
            <a:endParaRPr lang="en-US" dirty="0"/>
          </a:p>
        </p:txBody>
      </p:sp>
      <p:sp>
        <p:nvSpPr>
          <p:cNvPr id="6" name="Rectangle 5"/>
          <p:cNvSpPr/>
          <p:nvPr/>
        </p:nvSpPr>
        <p:spPr>
          <a:xfrm>
            <a:off x="258871" y="0"/>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3" name="Rectangle 2"/>
          <p:cNvSpPr/>
          <p:nvPr/>
        </p:nvSpPr>
        <p:spPr>
          <a:xfrm>
            <a:off x="178905" y="668516"/>
            <a:ext cx="11807686" cy="6094554"/>
          </a:xfrm>
          <a:prstGeom prst="rect">
            <a:avLst/>
          </a:prstGeom>
        </p:spPr>
        <p:txBody>
          <a:bodyPr wrap="square">
            <a:spAutoFit/>
          </a:bodyPr>
          <a:lstStyle/>
          <a:p>
            <a:pPr marL="920750" marR="33655" indent="-6350" algn="just">
              <a:lnSpc>
                <a:spcPct val="103000"/>
              </a:lnSpc>
              <a:spcBef>
                <a:spcPts val="0"/>
              </a:spcBef>
              <a:spcAft>
                <a:spcPts val="20"/>
              </a:spcAft>
            </a:pPr>
            <a:r>
              <a:rPr lang="en-GB" sz="3600" b="1" dirty="0" smtClean="0">
                <a:solidFill>
                  <a:srgbClr val="000000"/>
                </a:solidFill>
                <a:latin typeface="Rockwell" panose="02060603020205020403" pitchFamily="18" charset="0"/>
                <a:ea typeface="Times New Roman" panose="02020603050405020304" pitchFamily="18" charset="0"/>
              </a:rPr>
              <a:t>Virus(</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p>
          <a:p>
            <a:pPr marL="920750" marR="33655" indent="-6350" algn="just">
              <a:lnSpc>
                <a:spcPct val="103000"/>
              </a:lnSpc>
              <a:spcBef>
                <a:spcPts val="0"/>
              </a:spcBef>
              <a:spcAft>
                <a:spcPts val="20"/>
              </a:spcAft>
            </a:pPr>
            <a:endParaRPr lang="en-GB" sz="3200" dirty="0" smtClean="0">
              <a:solidFill>
                <a:srgbClr val="000000"/>
              </a:solidFill>
              <a:latin typeface="Rockwell" panose="02060603020205020403" pitchFamily="18" charset="0"/>
              <a:ea typeface="Times New Roman" panose="02020603050405020304" pitchFamily="18" charset="0"/>
            </a:endParaRPr>
          </a:p>
          <a:p>
            <a:pPr marL="457200" indent="-457200">
              <a:buFont typeface="Courier New" panose="02070309020205020404" pitchFamily="49" charset="0"/>
              <a:buChar char="o"/>
            </a:pPr>
            <a:r>
              <a:rPr lang="en-GB" sz="3200" dirty="0">
                <a:latin typeface="Rockwell" panose="02060603020205020403" pitchFamily="18" charset="0"/>
              </a:rPr>
              <a:t>A recent development to computer virus software is the </a:t>
            </a:r>
            <a:r>
              <a:rPr lang="en-GB" sz="3200" b="1" u="sng" dirty="0" smtClean="0">
                <a:latin typeface="Rockwell" panose="02060603020205020403" pitchFamily="18" charset="0"/>
              </a:rPr>
              <a:t>Ransomware</a:t>
            </a:r>
            <a:r>
              <a:rPr lang="en-GB" sz="3200" b="1" u="sng" dirty="0">
                <a:latin typeface="Rockwell" panose="02060603020205020403" pitchFamily="18" charset="0"/>
              </a:rPr>
              <a:t>.</a:t>
            </a:r>
            <a:r>
              <a:rPr lang="en-GB" sz="3200" dirty="0">
                <a:latin typeface="Rockwell" panose="02060603020205020403" pitchFamily="18" charset="0"/>
              </a:rPr>
              <a:t> </a:t>
            </a:r>
            <a:endParaRPr lang="en-GB" sz="3200" dirty="0" smtClean="0">
              <a:latin typeface="Rockwell" panose="02060603020205020403" pitchFamily="18" charset="0"/>
            </a:endParaRPr>
          </a:p>
          <a:p>
            <a:pPr marL="457200" indent="-457200">
              <a:buFont typeface="Courier New" panose="02070309020205020404" pitchFamily="49" charset="0"/>
              <a:buChar char="o"/>
            </a:pPr>
            <a:endParaRPr lang="en-GB" sz="3200" dirty="0">
              <a:latin typeface="Rockwell" panose="02060603020205020403" pitchFamily="18" charset="0"/>
            </a:endParaRPr>
          </a:p>
          <a:p>
            <a:pPr marL="457200" indent="-457200">
              <a:buFont typeface="Courier New" panose="02070309020205020404" pitchFamily="49" charset="0"/>
              <a:buChar char="o"/>
            </a:pPr>
            <a:r>
              <a:rPr lang="en-GB" sz="3200" dirty="0" smtClean="0">
                <a:latin typeface="Rockwell" panose="02060603020205020403" pitchFamily="18" charset="0"/>
              </a:rPr>
              <a:t>Ransomware </a:t>
            </a:r>
            <a:r>
              <a:rPr lang="en-GB" sz="3200" dirty="0">
                <a:latin typeface="Rockwell" panose="02060603020205020403" pitchFamily="18" charset="0"/>
              </a:rPr>
              <a:t>is a type of malicious software that carries out </a:t>
            </a:r>
            <a:r>
              <a:rPr lang="en-GB" sz="3200" dirty="0" err="1">
                <a:latin typeface="Rockwell" panose="02060603020205020403" pitchFamily="18" charset="0"/>
              </a:rPr>
              <a:t>cryptoviral</a:t>
            </a:r>
            <a:r>
              <a:rPr lang="en-GB" sz="3200" dirty="0">
                <a:latin typeface="Rockwell" panose="02060603020205020403" pitchFamily="18" charset="0"/>
              </a:rPr>
              <a:t> extortion attack from </a:t>
            </a:r>
            <a:r>
              <a:rPr lang="en-GB" sz="3200" dirty="0" err="1">
                <a:latin typeface="Rockwell" panose="02060603020205020403" pitchFamily="18" charset="0"/>
              </a:rPr>
              <a:t>cryptovirology</a:t>
            </a:r>
            <a:r>
              <a:rPr lang="en-GB" sz="3200" dirty="0">
                <a:latin typeface="Rockwell" panose="02060603020205020403" pitchFamily="18" charset="0"/>
              </a:rPr>
              <a:t> that blocks access to data until a ransom is paid and displays a message requesting payment to unlock it. </a:t>
            </a:r>
            <a:endParaRPr lang="en-GB" sz="3200" dirty="0" smtClean="0">
              <a:latin typeface="Rockwell" panose="02060603020205020403" pitchFamily="18" charset="0"/>
            </a:endParaRPr>
          </a:p>
          <a:p>
            <a:pPr marL="457200" indent="-457200">
              <a:buFont typeface="Courier New" panose="02070309020205020404" pitchFamily="49" charset="0"/>
              <a:buChar char="o"/>
            </a:pPr>
            <a:endParaRPr lang="en-GB" sz="3200" dirty="0">
              <a:latin typeface="Rockwell" panose="02060603020205020403" pitchFamily="18" charset="0"/>
            </a:endParaRPr>
          </a:p>
          <a:p>
            <a:pPr marL="457200" indent="-457200">
              <a:buFont typeface="Courier New" panose="02070309020205020404" pitchFamily="49" charset="0"/>
              <a:buChar char="o"/>
            </a:pPr>
            <a:r>
              <a:rPr lang="en-GB" sz="3200" dirty="0" smtClean="0">
                <a:latin typeface="Rockwell" panose="02060603020205020403" pitchFamily="18" charset="0"/>
              </a:rPr>
              <a:t>Ransomware </a:t>
            </a:r>
            <a:r>
              <a:rPr lang="en-GB" sz="3200" dirty="0">
                <a:latin typeface="Rockwell" panose="02060603020205020403" pitchFamily="18" charset="0"/>
              </a:rPr>
              <a:t>attacks are typically carried out using Trojan that has a payload disguised </a:t>
            </a:r>
            <a:r>
              <a:rPr lang="en-GB" sz="3200" dirty="0" smtClean="0">
                <a:latin typeface="Rockwell" panose="02060603020205020403" pitchFamily="18" charset="0"/>
              </a:rPr>
              <a:t>as a </a:t>
            </a:r>
            <a:r>
              <a:rPr lang="en-GB" sz="3200" dirty="0">
                <a:latin typeface="Rockwell" panose="02060603020205020403" pitchFamily="18" charset="0"/>
              </a:rPr>
              <a:t>legitimate file.</a:t>
            </a:r>
          </a:p>
        </p:txBody>
      </p:sp>
    </p:spTree>
    <p:extLst>
      <p:ext uri="{BB962C8B-B14F-4D97-AF65-F5344CB8AC3E}">
        <p14:creationId xmlns:p14="http://schemas.microsoft.com/office/powerpoint/2010/main" val="369932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27</a:t>
            </a:fld>
            <a:endParaRPr lang="en-US" dirty="0"/>
          </a:p>
        </p:txBody>
      </p:sp>
      <p:sp>
        <p:nvSpPr>
          <p:cNvPr id="6" name="Rectangle 5"/>
          <p:cNvSpPr/>
          <p:nvPr/>
        </p:nvSpPr>
        <p:spPr>
          <a:xfrm>
            <a:off x="552785" y="15373"/>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3" name="Rectangle 2"/>
          <p:cNvSpPr/>
          <p:nvPr/>
        </p:nvSpPr>
        <p:spPr>
          <a:xfrm>
            <a:off x="178905" y="668516"/>
            <a:ext cx="11807686" cy="6079806"/>
          </a:xfrm>
          <a:prstGeom prst="rect">
            <a:avLst/>
          </a:prstGeom>
        </p:spPr>
        <p:txBody>
          <a:bodyPr wrap="square">
            <a:spAutoFit/>
          </a:bodyPr>
          <a:lstStyle/>
          <a:p>
            <a:pPr marL="920750" marR="33655" indent="-6350" algn="just">
              <a:lnSpc>
                <a:spcPct val="103000"/>
              </a:lnSpc>
              <a:spcBef>
                <a:spcPts val="0"/>
              </a:spcBef>
              <a:spcAft>
                <a:spcPts val="20"/>
              </a:spcAft>
            </a:pPr>
            <a:r>
              <a:rPr lang="en-GB" sz="3600" b="1" dirty="0" smtClean="0">
                <a:solidFill>
                  <a:srgbClr val="000000"/>
                </a:solidFill>
                <a:latin typeface="Rockwell" panose="02060603020205020403" pitchFamily="18" charset="0"/>
                <a:ea typeface="Times New Roman" panose="02020603050405020304" pitchFamily="18" charset="0"/>
              </a:rPr>
              <a:t>Virus(</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p>
          <a:p>
            <a:r>
              <a:rPr lang="en-GB" sz="3200" dirty="0" smtClean="0">
                <a:latin typeface="Rockwell" panose="02060603020205020403" pitchFamily="18" charset="0"/>
              </a:rPr>
              <a:t>The </a:t>
            </a:r>
            <a:r>
              <a:rPr lang="en-GB" sz="3200" dirty="0">
                <a:latin typeface="Rockwell" panose="02060603020205020403" pitchFamily="18" charset="0"/>
              </a:rPr>
              <a:t>implementation is a 3-round protocol carried out between the attack and the victim</a:t>
            </a:r>
            <a:r>
              <a:rPr lang="en-GB" sz="3200" dirty="0" smtClean="0">
                <a:latin typeface="Rockwell" panose="02060603020205020403" pitchFamily="18" charset="0"/>
              </a:rPr>
              <a:t>.</a:t>
            </a:r>
          </a:p>
          <a:p>
            <a:endParaRPr lang="en-GB" sz="3200" dirty="0">
              <a:latin typeface="Rockwell" panose="02060603020205020403" pitchFamily="18" charset="0"/>
            </a:endParaRPr>
          </a:p>
          <a:p>
            <a:pPr marL="457200" lvl="0" indent="-457200">
              <a:buFont typeface="Wingdings" panose="05000000000000000000" pitchFamily="2" charset="2"/>
              <a:buChar char="Ø"/>
            </a:pPr>
            <a:r>
              <a:rPr lang="en-GB" sz="3200" dirty="0" smtClean="0">
                <a:latin typeface="Rockwell" panose="02060603020205020403" pitchFamily="18" charset="0"/>
              </a:rPr>
              <a:t>Attacker </a:t>
            </a:r>
            <a:r>
              <a:rPr lang="en-GB" sz="3200" b="1" dirty="0">
                <a:latin typeface="Rockwell" panose="02060603020205020403" pitchFamily="18" charset="0"/>
              </a:rPr>
              <a:t>→ </a:t>
            </a:r>
            <a:r>
              <a:rPr lang="en-GB" sz="3200" dirty="0" smtClean="0">
                <a:latin typeface="Rockwell" panose="02060603020205020403" pitchFamily="18" charset="0"/>
              </a:rPr>
              <a:t>Victim.  </a:t>
            </a:r>
            <a:r>
              <a:rPr lang="en-GB" sz="3200" dirty="0">
                <a:latin typeface="Rockwell" panose="02060603020205020403" pitchFamily="18" charset="0"/>
              </a:rPr>
              <a:t>The attacker generates a key pair and places the corresponding public key in the malware. The malware is released</a:t>
            </a:r>
            <a:r>
              <a:rPr lang="en-GB" sz="3200" dirty="0" smtClean="0">
                <a:latin typeface="Rockwell" panose="02060603020205020403" pitchFamily="18" charset="0"/>
              </a:rPr>
              <a:t>.</a:t>
            </a:r>
          </a:p>
          <a:p>
            <a:pPr marL="457200" lvl="0" indent="-457200">
              <a:buFont typeface="Wingdings" panose="05000000000000000000" pitchFamily="2" charset="2"/>
              <a:buChar char="Ø"/>
            </a:pPr>
            <a:endParaRPr lang="en-GB" sz="3200" dirty="0">
              <a:latin typeface="Rockwell" panose="02060603020205020403" pitchFamily="18" charset="0"/>
            </a:endParaRPr>
          </a:p>
          <a:p>
            <a:pPr marL="457200" lvl="0" indent="-457200">
              <a:buFont typeface="Wingdings" panose="05000000000000000000" pitchFamily="2" charset="2"/>
              <a:buChar char="Ø"/>
            </a:pPr>
            <a:r>
              <a:rPr lang="en-GB" sz="3200" dirty="0" smtClean="0">
                <a:latin typeface="Rockwell" panose="02060603020205020403" pitchFamily="18" charset="0"/>
              </a:rPr>
              <a:t>Victim </a:t>
            </a:r>
            <a:r>
              <a:rPr lang="en-GB" sz="3200" b="1" dirty="0">
                <a:latin typeface="Rockwell" panose="02060603020205020403" pitchFamily="18" charset="0"/>
              </a:rPr>
              <a:t>→ </a:t>
            </a:r>
            <a:r>
              <a:rPr lang="en-GB" sz="3200" dirty="0" smtClean="0">
                <a:latin typeface="Rockwell" panose="02060603020205020403" pitchFamily="18" charset="0"/>
              </a:rPr>
              <a:t>Attacker.  </a:t>
            </a:r>
            <a:r>
              <a:rPr lang="en-GB" sz="3200" dirty="0">
                <a:latin typeface="Rockwell" panose="02060603020205020403" pitchFamily="18" charset="0"/>
              </a:rPr>
              <a:t>To carry out the </a:t>
            </a:r>
            <a:r>
              <a:rPr lang="en-GB" sz="3200" dirty="0" err="1">
                <a:latin typeface="Rockwell" panose="02060603020205020403" pitchFamily="18" charset="0"/>
              </a:rPr>
              <a:t>cryptoviral</a:t>
            </a:r>
            <a:r>
              <a:rPr lang="en-GB" sz="3200" dirty="0">
                <a:latin typeface="Rockwell" panose="02060603020205020403" pitchFamily="18" charset="0"/>
              </a:rPr>
              <a:t> extortion attack, the malware generates a random symmetric key and encrypts the victim's data with it. It uses the public key in the malware to encrypt the symmetric key. </a:t>
            </a:r>
          </a:p>
        </p:txBody>
      </p:sp>
    </p:spTree>
    <p:extLst>
      <p:ext uri="{BB962C8B-B14F-4D97-AF65-F5344CB8AC3E}">
        <p14:creationId xmlns:p14="http://schemas.microsoft.com/office/powerpoint/2010/main" val="1971072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28</a:t>
            </a:fld>
            <a:endParaRPr lang="en-US" dirty="0"/>
          </a:p>
        </p:txBody>
      </p:sp>
      <p:sp>
        <p:nvSpPr>
          <p:cNvPr id="6" name="Rectangle 5"/>
          <p:cNvSpPr/>
          <p:nvPr/>
        </p:nvSpPr>
        <p:spPr>
          <a:xfrm>
            <a:off x="0" y="-15391"/>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3" name="Rectangle 2"/>
          <p:cNvSpPr/>
          <p:nvPr/>
        </p:nvSpPr>
        <p:spPr>
          <a:xfrm>
            <a:off x="178905" y="681295"/>
            <a:ext cx="11807686" cy="5940665"/>
          </a:xfrm>
          <a:prstGeom prst="rect">
            <a:avLst/>
          </a:prstGeom>
        </p:spPr>
        <p:txBody>
          <a:bodyPr wrap="square">
            <a:spAutoFit/>
          </a:bodyPr>
          <a:lstStyle/>
          <a:p>
            <a:pPr marL="920750" marR="33655" indent="-6350">
              <a:lnSpc>
                <a:spcPct val="103000"/>
              </a:lnSpc>
              <a:spcBef>
                <a:spcPts val="0"/>
              </a:spcBef>
              <a:spcAft>
                <a:spcPts val="20"/>
              </a:spcAft>
            </a:pPr>
            <a:r>
              <a:rPr lang="en-GB" sz="3200" b="1" dirty="0" smtClean="0">
                <a:solidFill>
                  <a:srgbClr val="000000"/>
                </a:solidFill>
                <a:latin typeface="Rockwell" panose="02060603020205020403" pitchFamily="18" charset="0"/>
                <a:ea typeface="Times New Roman" panose="02020603050405020304" pitchFamily="18" charset="0"/>
              </a:rPr>
              <a:t>Virus(</a:t>
            </a:r>
            <a:r>
              <a:rPr lang="en-GB" sz="3200" b="1" dirty="0" err="1" smtClean="0">
                <a:solidFill>
                  <a:srgbClr val="000000"/>
                </a:solidFill>
                <a:latin typeface="Rockwell" panose="02060603020205020403" pitchFamily="18" charset="0"/>
                <a:ea typeface="Times New Roman" panose="02020603050405020304" pitchFamily="18" charset="0"/>
              </a:rPr>
              <a:t>Cont</a:t>
            </a:r>
            <a:r>
              <a:rPr lang="en-GB" sz="3200" b="1" dirty="0" smtClean="0">
                <a:solidFill>
                  <a:srgbClr val="000000"/>
                </a:solidFill>
                <a:latin typeface="Rockwell" panose="02060603020205020403" pitchFamily="18" charset="0"/>
                <a:ea typeface="Times New Roman" panose="02020603050405020304" pitchFamily="18" charset="0"/>
              </a:rPr>
              <a:t>)</a:t>
            </a:r>
          </a:p>
          <a:p>
            <a:pPr marL="920750" marR="33655" indent="-6350">
              <a:lnSpc>
                <a:spcPct val="103000"/>
              </a:lnSpc>
              <a:spcBef>
                <a:spcPts val="0"/>
              </a:spcBef>
              <a:spcAft>
                <a:spcPts val="20"/>
              </a:spcAft>
            </a:pPr>
            <a:endParaRPr lang="en-GB" sz="3600" b="1" dirty="0" smtClean="0">
              <a:solidFill>
                <a:srgbClr val="000000"/>
              </a:solidFill>
              <a:latin typeface="Rockwell" panose="02060603020205020403" pitchFamily="18" charset="0"/>
              <a:ea typeface="Times New Roman" panose="02020603050405020304" pitchFamily="18" charset="0"/>
            </a:endParaRPr>
          </a:p>
          <a:p>
            <a:pPr marL="457200" lvl="0" indent="-457200">
              <a:buFont typeface="Courier New" panose="02070309020205020404" pitchFamily="49" charset="0"/>
              <a:buChar char="o"/>
            </a:pPr>
            <a:r>
              <a:rPr lang="en-GB" sz="3100" dirty="0" smtClean="0">
                <a:latin typeface="Rockwell" panose="02060603020205020403" pitchFamily="18" charset="0"/>
              </a:rPr>
              <a:t>This </a:t>
            </a:r>
            <a:r>
              <a:rPr lang="en-GB" sz="3100" dirty="0">
                <a:latin typeface="Rockwell" panose="02060603020205020403" pitchFamily="18" charset="0"/>
              </a:rPr>
              <a:t>is known as hybrid encryption and it results in a small asymmetric </a:t>
            </a:r>
            <a:r>
              <a:rPr lang="en-GB" sz="3100" dirty="0" err="1">
                <a:latin typeface="Rockwell" panose="02060603020205020403" pitchFamily="18" charset="0"/>
              </a:rPr>
              <a:t>ciphertext</a:t>
            </a:r>
            <a:r>
              <a:rPr lang="en-GB" sz="3100" dirty="0">
                <a:latin typeface="Rockwell" panose="02060603020205020403" pitchFamily="18" charset="0"/>
              </a:rPr>
              <a:t> as well as the symmetric </a:t>
            </a:r>
            <a:r>
              <a:rPr lang="en-GB" sz="3100" dirty="0" err="1">
                <a:latin typeface="Rockwell" panose="02060603020205020403" pitchFamily="18" charset="0"/>
              </a:rPr>
              <a:t>ciphertext</a:t>
            </a:r>
            <a:r>
              <a:rPr lang="en-GB" sz="3100" dirty="0">
                <a:latin typeface="Rockwell" panose="02060603020205020403" pitchFamily="18" charset="0"/>
              </a:rPr>
              <a:t> of the victim's data. </a:t>
            </a:r>
            <a:endParaRPr lang="en-GB" sz="3100" dirty="0" smtClean="0">
              <a:latin typeface="Rockwell" panose="02060603020205020403" pitchFamily="18" charset="0"/>
            </a:endParaRPr>
          </a:p>
          <a:p>
            <a:pPr marL="457200" lvl="0" indent="-457200">
              <a:buFont typeface="Courier New" panose="02070309020205020404" pitchFamily="49" charset="0"/>
              <a:buChar char="o"/>
            </a:pPr>
            <a:endParaRPr lang="en-GB" sz="3100" dirty="0">
              <a:latin typeface="Rockwell" panose="02060603020205020403" pitchFamily="18" charset="0"/>
            </a:endParaRPr>
          </a:p>
          <a:p>
            <a:pPr marL="457200" lvl="0" indent="-457200">
              <a:buFont typeface="Courier New" panose="02070309020205020404" pitchFamily="49" charset="0"/>
              <a:buChar char="o"/>
            </a:pPr>
            <a:r>
              <a:rPr lang="en-GB" sz="3100" dirty="0" smtClean="0">
                <a:latin typeface="Rockwell" panose="02060603020205020403" pitchFamily="18" charset="0"/>
              </a:rPr>
              <a:t>It </a:t>
            </a:r>
            <a:r>
              <a:rPr lang="en-GB" sz="3100" dirty="0" err="1">
                <a:latin typeface="Rockwell" panose="02060603020205020403" pitchFamily="18" charset="0"/>
              </a:rPr>
              <a:t>zeroizes</a:t>
            </a:r>
            <a:r>
              <a:rPr lang="en-GB" sz="3100" dirty="0">
                <a:latin typeface="Rockwell" panose="02060603020205020403" pitchFamily="18" charset="0"/>
              </a:rPr>
              <a:t> the symmetric key and the original plaintext data to prevent recovery. </a:t>
            </a:r>
            <a:endParaRPr lang="en-GB" sz="3100" dirty="0" smtClean="0">
              <a:latin typeface="Rockwell" panose="02060603020205020403" pitchFamily="18" charset="0"/>
            </a:endParaRPr>
          </a:p>
          <a:p>
            <a:pPr marL="457200" lvl="0" indent="-457200">
              <a:buFont typeface="Courier New" panose="02070309020205020404" pitchFamily="49" charset="0"/>
              <a:buChar char="o"/>
            </a:pPr>
            <a:endParaRPr lang="en-GB" sz="3100" dirty="0">
              <a:latin typeface="Rockwell" panose="02060603020205020403" pitchFamily="18" charset="0"/>
            </a:endParaRPr>
          </a:p>
          <a:p>
            <a:pPr marL="457200" lvl="0" indent="-457200">
              <a:buFont typeface="Courier New" panose="02070309020205020404" pitchFamily="49" charset="0"/>
              <a:buChar char="o"/>
            </a:pPr>
            <a:r>
              <a:rPr lang="en-GB" sz="3100" dirty="0" smtClean="0">
                <a:latin typeface="Rockwell" panose="02060603020205020403" pitchFamily="18" charset="0"/>
              </a:rPr>
              <a:t>It </a:t>
            </a:r>
            <a:r>
              <a:rPr lang="en-GB" sz="3100" dirty="0">
                <a:latin typeface="Rockwell" panose="02060603020205020403" pitchFamily="18" charset="0"/>
              </a:rPr>
              <a:t>puts up a message to the user that includes the asymmetric </a:t>
            </a:r>
            <a:r>
              <a:rPr lang="en-GB" sz="3100" dirty="0" err="1">
                <a:latin typeface="Rockwell" panose="02060603020205020403" pitchFamily="18" charset="0"/>
              </a:rPr>
              <a:t>ciphertext</a:t>
            </a:r>
            <a:r>
              <a:rPr lang="en-GB" sz="3100" dirty="0">
                <a:latin typeface="Rockwell" panose="02060603020205020403" pitchFamily="18" charset="0"/>
              </a:rPr>
              <a:t> and how to pay the ransom. The victim sends the asymmetric </a:t>
            </a:r>
            <a:r>
              <a:rPr lang="en-GB" sz="3100" dirty="0" err="1">
                <a:latin typeface="Rockwell" panose="02060603020205020403" pitchFamily="18" charset="0"/>
              </a:rPr>
              <a:t>ciphertext</a:t>
            </a:r>
            <a:r>
              <a:rPr lang="en-GB" sz="3100" dirty="0">
                <a:latin typeface="Rockwell" panose="02060603020205020403" pitchFamily="18" charset="0"/>
              </a:rPr>
              <a:t> and e-money to the attacker</a:t>
            </a:r>
            <a:r>
              <a:rPr lang="en-GB" sz="3100" dirty="0" smtClean="0">
                <a:latin typeface="Rockwell" panose="02060603020205020403" pitchFamily="18" charset="0"/>
              </a:rPr>
              <a:t>.</a:t>
            </a:r>
            <a:endParaRPr lang="en-GB" sz="3100" dirty="0">
              <a:latin typeface="Rockwell" panose="02060603020205020403" pitchFamily="18" charset="0"/>
            </a:endParaRPr>
          </a:p>
        </p:txBody>
      </p:sp>
    </p:spTree>
    <p:extLst>
      <p:ext uri="{BB962C8B-B14F-4D97-AF65-F5344CB8AC3E}">
        <p14:creationId xmlns:p14="http://schemas.microsoft.com/office/powerpoint/2010/main" val="1400713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29</a:t>
            </a:fld>
            <a:endParaRPr lang="en-US" dirty="0"/>
          </a:p>
        </p:txBody>
      </p:sp>
      <p:sp>
        <p:nvSpPr>
          <p:cNvPr id="6" name="Rectangle 5"/>
          <p:cNvSpPr/>
          <p:nvPr/>
        </p:nvSpPr>
        <p:spPr>
          <a:xfrm>
            <a:off x="356842" y="65314"/>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3" name="Rectangle 2"/>
          <p:cNvSpPr/>
          <p:nvPr/>
        </p:nvSpPr>
        <p:spPr>
          <a:xfrm>
            <a:off x="250372" y="994556"/>
            <a:ext cx="11807686" cy="5411931"/>
          </a:xfrm>
          <a:prstGeom prst="rect">
            <a:avLst/>
          </a:prstGeom>
        </p:spPr>
        <p:txBody>
          <a:bodyPr wrap="square">
            <a:spAutoFit/>
          </a:bodyPr>
          <a:lstStyle/>
          <a:p>
            <a:pPr marL="920750" marR="33655" indent="-6350" algn="just">
              <a:lnSpc>
                <a:spcPct val="103000"/>
              </a:lnSpc>
              <a:spcBef>
                <a:spcPts val="0"/>
              </a:spcBef>
              <a:spcAft>
                <a:spcPts val="20"/>
              </a:spcAft>
            </a:pPr>
            <a:r>
              <a:rPr lang="en-GB" sz="3600" b="1" dirty="0" smtClean="0">
                <a:solidFill>
                  <a:srgbClr val="000000"/>
                </a:solidFill>
                <a:latin typeface="Rockwell" panose="02060603020205020403" pitchFamily="18" charset="0"/>
                <a:ea typeface="Times New Roman" panose="02020603050405020304" pitchFamily="18" charset="0"/>
              </a:rPr>
              <a:t>Virus(</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p>
          <a:p>
            <a:pPr marL="920750" marR="33655" indent="-6350" algn="just">
              <a:lnSpc>
                <a:spcPct val="103000"/>
              </a:lnSpc>
              <a:spcBef>
                <a:spcPts val="0"/>
              </a:spcBef>
              <a:spcAft>
                <a:spcPts val="20"/>
              </a:spcAft>
            </a:pPr>
            <a:endParaRPr lang="en-GB" sz="2000" dirty="0" smtClean="0">
              <a:solidFill>
                <a:srgbClr val="000000"/>
              </a:solidFill>
              <a:latin typeface="Rockwell" panose="02060603020205020403" pitchFamily="18" charset="0"/>
              <a:ea typeface="Times New Roman" panose="02020603050405020304" pitchFamily="18" charset="0"/>
            </a:endParaRPr>
          </a:p>
          <a:p>
            <a:pPr marL="571500" lvl="0" indent="-571500">
              <a:buFont typeface="Wingdings" panose="05000000000000000000" pitchFamily="2" charset="2"/>
              <a:buChar char="§"/>
            </a:pPr>
            <a:r>
              <a:rPr lang="en-GB" sz="3600" dirty="0" smtClean="0">
                <a:latin typeface="Rockwell" panose="02060603020205020403" pitchFamily="18" charset="0"/>
              </a:rPr>
              <a:t>Attacker </a:t>
            </a:r>
            <a:r>
              <a:rPr lang="en-GB" sz="3600" b="1" dirty="0">
                <a:latin typeface="Rockwell" panose="02060603020205020403" pitchFamily="18" charset="0"/>
              </a:rPr>
              <a:t>→ </a:t>
            </a:r>
            <a:r>
              <a:rPr lang="en-GB" sz="3600" dirty="0" smtClean="0">
                <a:latin typeface="Rockwell" panose="02060603020205020403" pitchFamily="18" charset="0"/>
              </a:rPr>
              <a:t>Victim.  </a:t>
            </a:r>
            <a:r>
              <a:rPr lang="en-GB" sz="3600" dirty="0">
                <a:latin typeface="Rockwell" panose="02060603020205020403" pitchFamily="18" charset="0"/>
              </a:rPr>
              <a:t>The attacker receives the payment, deciphers the asymmetric </a:t>
            </a:r>
            <a:r>
              <a:rPr lang="en-GB" sz="3600" dirty="0" err="1">
                <a:latin typeface="Rockwell" panose="02060603020205020403" pitchFamily="18" charset="0"/>
              </a:rPr>
              <a:t>ciphertext</a:t>
            </a:r>
            <a:r>
              <a:rPr lang="en-GB" sz="3600" dirty="0">
                <a:latin typeface="Rockwell" panose="02060603020205020403" pitchFamily="18" charset="0"/>
              </a:rPr>
              <a:t> with the attacker's private key, and sends the symmetric key to the victim</a:t>
            </a:r>
            <a:r>
              <a:rPr lang="en-GB" sz="3600" dirty="0" smtClean="0">
                <a:latin typeface="Rockwell" panose="02060603020205020403" pitchFamily="18" charset="0"/>
              </a:rPr>
              <a:t>.</a:t>
            </a:r>
          </a:p>
          <a:p>
            <a:pPr marL="571500" lvl="0" indent="-571500">
              <a:buFont typeface="Wingdings" panose="05000000000000000000" pitchFamily="2" charset="2"/>
              <a:buChar char="§"/>
            </a:pPr>
            <a:endParaRPr lang="en-GB" sz="3600" dirty="0">
              <a:latin typeface="Rockwell" panose="02060603020205020403" pitchFamily="18" charset="0"/>
            </a:endParaRPr>
          </a:p>
          <a:p>
            <a:pPr marL="571500" lvl="0" indent="-571500">
              <a:buFont typeface="Wingdings" panose="05000000000000000000" pitchFamily="2" charset="2"/>
              <a:buChar char="§"/>
            </a:pPr>
            <a:r>
              <a:rPr lang="en-GB" sz="3600" dirty="0" smtClean="0">
                <a:latin typeface="Rockwell" panose="02060603020205020403" pitchFamily="18" charset="0"/>
              </a:rPr>
              <a:t> </a:t>
            </a:r>
            <a:r>
              <a:rPr lang="en-GB" sz="3600" dirty="0">
                <a:latin typeface="Rockwell" panose="02060603020205020403" pitchFamily="18" charset="0"/>
              </a:rPr>
              <a:t>The victim deciphers the encrypted data with the needed symmetric key thereby completing the </a:t>
            </a:r>
            <a:r>
              <a:rPr lang="en-GB" sz="3600" dirty="0" err="1">
                <a:latin typeface="Rockwell" panose="02060603020205020403" pitchFamily="18" charset="0"/>
              </a:rPr>
              <a:t>cryptovirology</a:t>
            </a:r>
            <a:r>
              <a:rPr lang="en-GB" sz="3600" dirty="0">
                <a:latin typeface="Rockwell" panose="02060603020205020403" pitchFamily="18" charset="0"/>
              </a:rPr>
              <a:t> attack.</a:t>
            </a:r>
          </a:p>
        </p:txBody>
      </p:sp>
    </p:spTree>
    <p:extLst>
      <p:ext uri="{BB962C8B-B14F-4D97-AF65-F5344CB8AC3E}">
        <p14:creationId xmlns:p14="http://schemas.microsoft.com/office/powerpoint/2010/main" val="398382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2202" y="218306"/>
            <a:ext cx="6450227" cy="920958"/>
          </a:xfrm>
          <a:prstGeom prst="rect">
            <a:avLst/>
          </a:prstGeom>
        </p:spPr>
        <p:txBody>
          <a:bodyPr wrap="none">
            <a:spAutoFit/>
          </a:bodyPr>
          <a:lstStyle/>
          <a:p>
            <a:pPr marL="241300" marR="0">
              <a:lnSpc>
                <a:spcPct val="107000"/>
              </a:lnSpc>
              <a:spcBef>
                <a:spcPts val="0"/>
              </a:spcBef>
              <a:spcAft>
                <a:spcPts val="2510"/>
              </a:spcAft>
            </a:pPr>
            <a:r>
              <a:rPr lang="en-GB" sz="5400" dirty="0" smtClean="0">
                <a:latin typeface="Rockwell" panose="02060603020205020403" pitchFamily="18" charset="0"/>
              </a:rPr>
              <a:t>File Security(</a:t>
            </a:r>
            <a:r>
              <a:rPr lang="en-GB" sz="5400" dirty="0" err="1" smtClean="0">
                <a:latin typeface="Rockwell" panose="02060603020205020403" pitchFamily="18" charset="0"/>
              </a:rPr>
              <a:t>Cont</a:t>
            </a:r>
            <a:r>
              <a:rPr lang="en-GB" sz="5400" dirty="0" smtClean="0">
                <a:latin typeface="Rockwell" panose="02060603020205020403" pitchFamily="18" charset="0"/>
              </a:rPr>
              <a:t>)</a:t>
            </a:r>
            <a:endParaRPr lang="en-GB" sz="5400" dirty="0">
              <a:solidFill>
                <a:srgbClr val="000000"/>
              </a:solidFill>
              <a:effectLst/>
              <a:latin typeface="Rockwell" panose="02060603020205020403" pitchFamily="18"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3</a:t>
            </a:fld>
            <a:endParaRPr lang="en-US" dirty="0"/>
          </a:p>
        </p:txBody>
      </p:sp>
      <p:sp>
        <p:nvSpPr>
          <p:cNvPr id="5" name="Rectangle 4"/>
          <p:cNvSpPr/>
          <p:nvPr/>
        </p:nvSpPr>
        <p:spPr>
          <a:xfrm>
            <a:off x="483704" y="1526550"/>
            <a:ext cx="11708296" cy="4524315"/>
          </a:xfrm>
          <a:prstGeom prst="rect">
            <a:avLst/>
          </a:prstGeom>
        </p:spPr>
        <p:txBody>
          <a:bodyPr wrap="square">
            <a:spAutoFit/>
          </a:bodyPr>
          <a:lstStyle/>
          <a:p>
            <a:pPr marR="0" lvl="0">
              <a:buSzPts val="1000"/>
              <a:tabLst>
                <a:tab pos="457200" algn="l"/>
              </a:tabLst>
            </a:pPr>
            <a:r>
              <a:rPr lang="en-GB" sz="3200" i="1" dirty="0">
                <a:solidFill>
                  <a:srgbClr val="000000"/>
                </a:solidFill>
                <a:latin typeface="Rockwell" panose="02060603020205020403" pitchFamily="18" charset="0"/>
                <a:ea typeface="Times New Roman" panose="02020603050405020304" pitchFamily="18" charset="0"/>
              </a:rPr>
              <a:t>Threat</a:t>
            </a:r>
            <a:r>
              <a:rPr lang="en-GB" sz="3200" dirty="0">
                <a:solidFill>
                  <a:srgbClr val="000000"/>
                </a:solidFill>
                <a:latin typeface="Rockwell" panose="02060603020205020403" pitchFamily="18" charset="0"/>
                <a:ea typeface="Times New Roman" panose="02020603050405020304" pitchFamily="18" charset="0"/>
              </a:rPr>
              <a:t> is typically from someone with motivation to gain unauthorized access to your </a:t>
            </a:r>
            <a:r>
              <a:rPr lang="en-GB" sz="3200" dirty="0" smtClean="0">
                <a:solidFill>
                  <a:srgbClr val="000000"/>
                </a:solidFill>
                <a:latin typeface="Rockwell" panose="02060603020205020403" pitchFamily="18" charset="0"/>
                <a:ea typeface="Times New Roman" panose="02020603050405020304" pitchFamily="18" charset="0"/>
              </a:rPr>
              <a:t>computer</a:t>
            </a:r>
            <a:r>
              <a:rPr lang="en-GB" sz="3200" dirty="0">
                <a:solidFill>
                  <a:srgbClr val="000000"/>
                </a:solidFill>
                <a:latin typeface="Rockwell" panose="02060603020205020403" pitchFamily="18" charset="0"/>
                <a:ea typeface="Times New Roman" panose="02020603050405020304" pitchFamily="18" charset="0"/>
              </a:rPr>
              <a:t>. </a:t>
            </a:r>
            <a:endParaRPr lang="en-GB" sz="3200" dirty="0" smtClean="0">
              <a:solidFill>
                <a:srgbClr val="000000"/>
              </a:solidFill>
              <a:latin typeface="Rockwell" panose="02060603020205020403" pitchFamily="18" charset="0"/>
              <a:ea typeface="Times New Roman" panose="02020603050405020304" pitchFamily="18" charset="0"/>
            </a:endParaRPr>
          </a:p>
          <a:p>
            <a:pPr marL="342900" marR="0" lvl="0" indent="-342900">
              <a:buSzPts val="1000"/>
              <a:buFont typeface="Symbol" panose="05050102010706020507" pitchFamily="18" charset="2"/>
              <a:buChar char=""/>
              <a:tabLst>
                <a:tab pos="457200" algn="l"/>
              </a:tabLst>
            </a:pPr>
            <a:endParaRPr lang="en-GB" sz="3200" dirty="0">
              <a:solidFill>
                <a:srgbClr val="000000"/>
              </a:solidFill>
              <a:latin typeface="Rockwell" panose="02060603020205020403" pitchFamily="18" charset="0"/>
              <a:ea typeface="Times New Roman" panose="02020603050405020304" pitchFamily="18" charset="0"/>
            </a:endParaRPr>
          </a:p>
          <a:p>
            <a:pPr marL="914400" lvl="1" indent="-457200">
              <a:buSzPts val="1000"/>
              <a:buFont typeface="Wingdings" panose="05000000000000000000" pitchFamily="2" charset="2"/>
              <a:buChar char="Ø"/>
              <a:tabLst>
                <a:tab pos="457200" algn="l"/>
              </a:tabLst>
            </a:pPr>
            <a:r>
              <a:rPr lang="en-GB" sz="3200" dirty="0" smtClean="0">
                <a:solidFill>
                  <a:srgbClr val="000000"/>
                </a:solidFill>
                <a:latin typeface="Rockwell" panose="02060603020205020403" pitchFamily="18" charset="0"/>
                <a:ea typeface="Times New Roman" panose="02020603050405020304" pitchFamily="18" charset="0"/>
              </a:rPr>
              <a:t>You </a:t>
            </a:r>
            <a:r>
              <a:rPr lang="en-GB" sz="3200" dirty="0">
                <a:solidFill>
                  <a:srgbClr val="000000"/>
                </a:solidFill>
                <a:latin typeface="Rockwell" panose="02060603020205020403" pitchFamily="18" charset="0"/>
                <a:ea typeface="Times New Roman" panose="02020603050405020304" pitchFamily="18" charset="0"/>
              </a:rPr>
              <a:t>must decide whom you trust to have access to your system, and what threat they could pose. </a:t>
            </a:r>
            <a:endParaRPr lang="en-GB" sz="3200" dirty="0" smtClean="0">
              <a:solidFill>
                <a:srgbClr val="000000"/>
              </a:solidFill>
              <a:latin typeface="Rockwell" panose="02060603020205020403" pitchFamily="18" charset="0"/>
              <a:ea typeface="Times New Roman" panose="02020603050405020304" pitchFamily="18" charset="0"/>
            </a:endParaRPr>
          </a:p>
          <a:p>
            <a:pPr marL="457200" marR="0" lvl="0" indent="-457200">
              <a:buSzPts val="1000"/>
              <a:buFont typeface="Wingdings" panose="05000000000000000000" pitchFamily="2" charset="2"/>
              <a:buChar char="Ø"/>
              <a:tabLst>
                <a:tab pos="457200" algn="l"/>
              </a:tabLst>
            </a:pPr>
            <a:endParaRPr lang="en-GB" sz="3200" dirty="0">
              <a:solidFill>
                <a:srgbClr val="000000"/>
              </a:solidFill>
              <a:latin typeface="Rockwell" panose="02060603020205020403" pitchFamily="18" charset="0"/>
              <a:ea typeface="Times New Roman" panose="02020603050405020304" pitchFamily="18" charset="0"/>
            </a:endParaRPr>
          </a:p>
          <a:p>
            <a:pPr marL="914400" marR="0" indent="-457200">
              <a:buFont typeface="Wingdings" panose="05000000000000000000" pitchFamily="2" charset="2"/>
              <a:buChar char="Ø"/>
            </a:pPr>
            <a:r>
              <a:rPr lang="en-GB" sz="3200" dirty="0">
                <a:solidFill>
                  <a:srgbClr val="000000"/>
                </a:solidFill>
                <a:latin typeface="Rockwell" panose="02060603020205020403" pitchFamily="18" charset="0"/>
                <a:ea typeface="Times New Roman" panose="02020603050405020304" pitchFamily="18" charset="0"/>
              </a:rPr>
              <a:t>There are several types of intruders, and it is useful to keep their different characteristics in mind as you are securing your systems. </a:t>
            </a:r>
            <a:endParaRPr lang="en-GB" sz="32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2842356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Rectangle 3"/>
          <p:cNvSpPr/>
          <p:nvPr/>
        </p:nvSpPr>
        <p:spPr>
          <a:xfrm>
            <a:off x="0" y="1166832"/>
            <a:ext cx="12006469" cy="5640518"/>
          </a:xfrm>
          <a:prstGeom prst="rect">
            <a:avLst/>
          </a:prstGeom>
        </p:spPr>
        <p:txBody>
          <a:bodyPr wrap="square">
            <a:spAutoFit/>
          </a:bodyPr>
          <a:lstStyle/>
          <a:p>
            <a:pPr marL="1257300" marR="33655" indent="-342900" algn="just">
              <a:lnSpc>
                <a:spcPct val="103000"/>
              </a:lnSpc>
              <a:spcBef>
                <a:spcPts val="0"/>
              </a:spcBef>
              <a:spcAft>
                <a:spcPts val="20"/>
              </a:spcAft>
              <a:buFont typeface="Arial" panose="020B0604020202020204" pitchFamily="34" charset="0"/>
              <a:buChar char="•"/>
            </a:pPr>
            <a:r>
              <a:rPr lang="en-GB" sz="3200" dirty="0">
                <a:solidFill>
                  <a:srgbClr val="000000"/>
                </a:solidFill>
                <a:latin typeface="Rockwell" panose="02060603020205020403" pitchFamily="18" charset="0"/>
                <a:ea typeface="Times New Roman" panose="02020603050405020304" pitchFamily="18" charset="0"/>
              </a:rPr>
              <a:t>Most commercial antivirus packages are effective against only particular known viruses</a:t>
            </a:r>
            <a:r>
              <a:rPr lang="en-GB" sz="3200" dirty="0" smtClean="0">
                <a:solidFill>
                  <a:srgbClr val="000000"/>
                </a:solidFill>
                <a:latin typeface="Rockwell" panose="02060603020205020403" pitchFamily="18" charset="0"/>
                <a:ea typeface="Times New Roman" panose="02020603050405020304" pitchFamily="18" charset="0"/>
              </a:rPr>
              <a:t>.</a:t>
            </a:r>
          </a:p>
          <a:p>
            <a:pPr marL="1257300" marR="33655" indent="-342900" algn="just">
              <a:lnSpc>
                <a:spcPct val="103000"/>
              </a:lnSpc>
              <a:spcBef>
                <a:spcPts val="0"/>
              </a:spcBef>
              <a:spcAft>
                <a:spcPts val="20"/>
              </a:spcAft>
              <a:buFont typeface="Arial" panose="020B0604020202020204" pitchFamily="34" charset="0"/>
              <a:buChar char="•"/>
            </a:pPr>
            <a:endParaRPr lang="en-GB" sz="3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Arial" panose="020B0604020202020204" pitchFamily="34" charset="0"/>
              <a:buChar char="•"/>
            </a:pPr>
            <a:r>
              <a:rPr lang="en-GB" sz="3200" dirty="0" smtClean="0">
                <a:solidFill>
                  <a:srgbClr val="000000"/>
                </a:solidFill>
                <a:latin typeface="Rockwell" panose="02060603020205020403" pitchFamily="18" charset="0"/>
                <a:ea typeface="Times New Roman" panose="02020603050405020304" pitchFamily="18" charset="0"/>
              </a:rPr>
              <a:t> </a:t>
            </a:r>
            <a:r>
              <a:rPr lang="en-GB" sz="3200" dirty="0">
                <a:solidFill>
                  <a:srgbClr val="000000"/>
                </a:solidFill>
                <a:latin typeface="Rockwell" panose="02060603020205020403" pitchFamily="18" charset="0"/>
                <a:ea typeface="Times New Roman" panose="02020603050405020304" pitchFamily="18" charset="0"/>
              </a:rPr>
              <a:t>They work by searching all the programmes on a system for the specific pattern of instructions known to make up the virus. </a:t>
            </a:r>
            <a:endParaRPr lang="en-GB" sz="32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Arial" panose="020B0604020202020204" pitchFamily="34" charset="0"/>
              <a:buChar char="•"/>
            </a:pPr>
            <a:endParaRPr lang="en-GB" sz="3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Arial" panose="020B0604020202020204" pitchFamily="34" charset="0"/>
              <a:buChar char="•"/>
            </a:pPr>
            <a:r>
              <a:rPr lang="en-GB" sz="3200" dirty="0" smtClean="0">
                <a:solidFill>
                  <a:srgbClr val="000000"/>
                </a:solidFill>
                <a:latin typeface="Rockwell" panose="02060603020205020403" pitchFamily="18" charset="0"/>
                <a:ea typeface="Times New Roman" panose="02020603050405020304" pitchFamily="18" charset="0"/>
              </a:rPr>
              <a:t>When </a:t>
            </a:r>
            <a:r>
              <a:rPr lang="en-GB" sz="3200" dirty="0">
                <a:solidFill>
                  <a:srgbClr val="000000"/>
                </a:solidFill>
                <a:latin typeface="Rockwell" panose="02060603020205020403" pitchFamily="18" charset="0"/>
                <a:ea typeface="Times New Roman" panose="02020603050405020304" pitchFamily="18" charset="0"/>
              </a:rPr>
              <a:t>they find a known pattern, they remove the instructions, </a:t>
            </a:r>
            <a:r>
              <a:rPr lang="en-GB" sz="3200" i="1" dirty="0">
                <a:solidFill>
                  <a:srgbClr val="000000"/>
                </a:solidFill>
                <a:latin typeface="Rockwell" panose="02060603020205020403" pitchFamily="18" charset="0"/>
                <a:ea typeface="Times New Roman" panose="02020603050405020304" pitchFamily="18" charset="0"/>
              </a:rPr>
              <a:t>disinfecting </a:t>
            </a:r>
            <a:r>
              <a:rPr lang="en-GB" sz="3200" dirty="0">
                <a:solidFill>
                  <a:srgbClr val="000000"/>
                </a:solidFill>
                <a:latin typeface="Rockwell" panose="02060603020205020403" pitchFamily="18" charset="0"/>
                <a:ea typeface="Times New Roman" panose="02020603050405020304" pitchFamily="18" charset="0"/>
              </a:rPr>
              <a:t>the programme. These commercial packages have </a:t>
            </a:r>
            <a:r>
              <a:rPr lang="en-GB" sz="3200" dirty="0" err="1">
                <a:solidFill>
                  <a:srgbClr val="000000"/>
                </a:solidFill>
                <a:latin typeface="Rockwell" panose="02060603020205020403" pitchFamily="18" charset="0"/>
                <a:ea typeface="Times New Roman" panose="02020603050405020304" pitchFamily="18" charset="0"/>
              </a:rPr>
              <a:t>catalogs</a:t>
            </a:r>
            <a:r>
              <a:rPr lang="en-GB" sz="3200" dirty="0">
                <a:solidFill>
                  <a:srgbClr val="000000"/>
                </a:solidFill>
                <a:latin typeface="Rockwell" panose="02060603020205020403" pitchFamily="18" charset="0"/>
                <a:ea typeface="Times New Roman" panose="02020603050405020304" pitchFamily="18" charset="0"/>
              </a:rPr>
              <a:t> of thousands of viruses for which they search. </a:t>
            </a:r>
            <a:endParaRPr lang="en-GB" sz="3200" dirty="0" smtClean="0">
              <a:solidFill>
                <a:srgbClr val="000000"/>
              </a:solidFill>
              <a:latin typeface="Rockwell" panose="02060603020205020403" pitchFamily="18" charset="0"/>
              <a:ea typeface="Times New Roman" panose="02020603050405020304" pitchFamily="18" charset="0"/>
            </a:endParaRPr>
          </a:p>
        </p:txBody>
      </p:sp>
      <p:sp>
        <p:nvSpPr>
          <p:cNvPr id="33" name="Rectangle 32"/>
          <p:cNvSpPr/>
          <p:nvPr/>
        </p:nvSpPr>
        <p:spPr>
          <a:xfrm>
            <a:off x="624005" y="87086"/>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3832348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31</a:t>
            </a:fld>
            <a:endParaRPr lang="en-US" dirty="0"/>
          </a:p>
        </p:txBody>
      </p:sp>
      <p:sp>
        <p:nvSpPr>
          <p:cNvPr id="4" name="Rectangle 3"/>
          <p:cNvSpPr/>
          <p:nvPr/>
        </p:nvSpPr>
        <p:spPr>
          <a:xfrm>
            <a:off x="0" y="1090596"/>
            <a:ext cx="12006469" cy="5133328"/>
          </a:xfrm>
          <a:prstGeom prst="rect">
            <a:avLst/>
          </a:prstGeom>
        </p:spPr>
        <p:txBody>
          <a:bodyPr wrap="square">
            <a:spAutoFit/>
          </a:bodyPr>
          <a:lstStyle/>
          <a:p>
            <a:pPr marL="914400" marR="33655" algn="just">
              <a:lnSpc>
                <a:spcPct val="103000"/>
              </a:lnSpc>
              <a:spcBef>
                <a:spcPts val="0"/>
              </a:spcBef>
              <a:spcAft>
                <a:spcPts val="20"/>
              </a:spcAft>
            </a:pPr>
            <a:endParaRPr lang="en-GB" sz="3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Arial" panose="020B0604020202020204" pitchFamily="34" charset="0"/>
              <a:buChar char="•"/>
            </a:pPr>
            <a:r>
              <a:rPr lang="en-GB" sz="3200" dirty="0" smtClean="0">
                <a:solidFill>
                  <a:srgbClr val="000000"/>
                </a:solidFill>
                <a:latin typeface="Rockwell" panose="02060603020205020403" pitchFamily="18" charset="0"/>
                <a:ea typeface="Times New Roman" panose="02020603050405020304" pitchFamily="18" charset="0"/>
              </a:rPr>
              <a:t>Viruses </a:t>
            </a:r>
            <a:r>
              <a:rPr lang="en-GB" sz="3200" dirty="0">
                <a:solidFill>
                  <a:srgbClr val="000000"/>
                </a:solidFill>
                <a:latin typeface="Rockwell" panose="02060603020205020403" pitchFamily="18" charset="0"/>
                <a:ea typeface="Times New Roman" panose="02020603050405020304" pitchFamily="18" charset="0"/>
              </a:rPr>
              <a:t>and the antivirus software continue to become more sophisticated. </a:t>
            </a:r>
            <a:endParaRPr lang="en-GB" sz="32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Arial" panose="020B0604020202020204" pitchFamily="34" charset="0"/>
              <a:buChar char="•"/>
            </a:pPr>
            <a:endParaRPr lang="en-GB" sz="3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Arial" panose="020B0604020202020204" pitchFamily="34" charset="0"/>
              <a:buChar char="•"/>
            </a:pPr>
            <a:r>
              <a:rPr lang="en-GB" sz="3200" dirty="0" smtClean="0">
                <a:solidFill>
                  <a:srgbClr val="000000"/>
                </a:solidFill>
                <a:latin typeface="Rockwell" panose="02060603020205020403" pitchFamily="18" charset="0"/>
                <a:ea typeface="Times New Roman" panose="02020603050405020304" pitchFamily="18" charset="0"/>
              </a:rPr>
              <a:t>Some </a:t>
            </a:r>
            <a:r>
              <a:rPr lang="en-GB" sz="3200" dirty="0">
                <a:solidFill>
                  <a:srgbClr val="000000"/>
                </a:solidFill>
                <a:latin typeface="Rockwell" panose="02060603020205020403" pitchFamily="18" charset="0"/>
                <a:ea typeface="Times New Roman" panose="02020603050405020304" pitchFamily="18" charset="0"/>
              </a:rPr>
              <a:t>viruses modify themselves as they infect other software to avoid the basic pattern-match approach of antivirus software. </a:t>
            </a:r>
            <a:endParaRPr lang="en-GB" sz="32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Arial" panose="020B0604020202020204" pitchFamily="34" charset="0"/>
              <a:buChar char="•"/>
            </a:pPr>
            <a:endParaRPr lang="en-GB" sz="3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Arial" panose="020B0604020202020204" pitchFamily="34" charset="0"/>
              <a:buChar char="•"/>
            </a:pPr>
            <a:r>
              <a:rPr lang="en-GB" sz="3200" dirty="0" smtClean="0">
                <a:solidFill>
                  <a:srgbClr val="000000"/>
                </a:solidFill>
                <a:latin typeface="Rockwell" panose="02060603020205020403" pitchFamily="18" charset="0"/>
                <a:ea typeface="Times New Roman" panose="02020603050405020304" pitchFamily="18" charset="0"/>
              </a:rPr>
              <a:t>The </a:t>
            </a:r>
            <a:r>
              <a:rPr lang="en-GB" sz="3200" dirty="0">
                <a:solidFill>
                  <a:srgbClr val="000000"/>
                </a:solidFill>
                <a:latin typeface="Rockwell" panose="02060603020205020403" pitchFamily="18" charset="0"/>
                <a:ea typeface="Times New Roman" panose="02020603050405020304" pitchFamily="18" charset="0"/>
              </a:rPr>
              <a:t>antivirus software in turn now looks for families of patterns rather than a single pattern to identify a virus. </a:t>
            </a:r>
            <a:endParaRPr lang="en-GB" sz="3200" dirty="0">
              <a:solidFill>
                <a:srgbClr val="000000"/>
              </a:solidFill>
              <a:effectLst/>
              <a:latin typeface="Rockwell" panose="02060603020205020403" pitchFamily="18" charset="0"/>
              <a:ea typeface="Times New Roman" panose="02020603050405020304" pitchFamily="18" charset="0"/>
            </a:endParaRPr>
          </a:p>
        </p:txBody>
      </p:sp>
      <p:sp>
        <p:nvSpPr>
          <p:cNvPr id="5" name="Rectangle 4"/>
          <p:cNvSpPr/>
          <p:nvPr/>
        </p:nvSpPr>
        <p:spPr>
          <a:xfrm>
            <a:off x="624005" y="119743"/>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36327853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32</a:t>
            </a:fld>
            <a:endParaRPr lang="en-US" dirty="0"/>
          </a:p>
        </p:txBody>
      </p:sp>
      <p:sp>
        <p:nvSpPr>
          <p:cNvPr id="4" name="Rectangle 3"/>
          <p:cNvSpPr/>
          <p:nvPr/>
        </p:nvSpPr>
        <p:spPr>
          <a:xfrm>
            <a:off x="79507" y="920150"/>
            <a:ext cx="11847446" cy="5798703"/>
          </a:xfrm>
          <a:prstGeom prst="rect">
            <a:avLst/>
          </a:prstGeom>
        </p:spPr>
        <p:txBody>
          <a:bodyPr wrap="square">
            <a:spAutoFit/>
          </a:bodyPr>
          <a:lstStyle/>
          <a:p>
            <a:pPr marL="914400" marR="33655" algn="just">
              <a:lnSpc>
                <a:spcPct val="103000"/>
              </a:lnSpc>
              <a:spcBef>
                <a:spcPts val="0"/>
              </a:spcBef>
              <a:spcAft>
                <a:spcPts val="20"/>
              </a:spcAft>
            </a:pPr>
            <a:r>
              <a:rPr lang="en-GB" sz="2400" dirty="0">
                <a:solidFill>
                  <a:srgbClr val="000000"/>
                </a:solidFill>
                <a:latin typeface="Rockwell" panose="02060603020205020403" pitchFamily="18" charset="0"/>
                <a:ea typeface="Times New Roman" panose="02020603050405020304" pitchFamily="18" charset="0"/>
              </a:rPr>
              <a:t>The best protection against computer viruses is prevention, or the practice of </a:t>
            </a:r>
            <a:r>
              <a:rPr lang="en-GB" sz="2400" b="1" dirty="0">
                <a:solidFill>
                  <a:srgbClr val="000000"/>
                </a:solidFill>
                <a:latin typeface="Rockwell" panose="02060603020205020403" pitchFamily="18" charset="0"/>
                <a:ea typeface="Times New Roman" panose="02020603050405020304" pitchFamily="18" charset="0"/>
              </a:rPr>
              <a:t>safe computing</a:t>
            </a:r>
            <a:r>
              <a:rPr lang="en-GB" sz="2400" dirty="0" smtClean="0">
                <a:solidFill>
                  <a:srgbClr val="000000"/>
                </a:solidFill>
                <a:latin typeface="Rockwell" panose="02060603020205020403" pitchFamily="18" charset="0"/>
                <a:ea typeface="Times New Roman" panose="02020603050405020304" pitchFamily="18" charset="0"/>
              </a:rPr>
              <a:t>.</a:t>
            </a:r>
          </a:p>
          <a:p>
            <a:pPr marL="1257300" marR="33655" indent="-342900" algn="just">
              <a:lnSpc>
                <a:spcPct val="103000"/>
              </a:lnSpc>
              <a:spcBef>
                <a:spcPts val="0"/>
              </a:spcBef>
              <a:spcAft>
                <a:spcPts val="20"/>
              </a:spcAft>
              <a:buFont typeface="Wingdings" panose="05000000000000000000" pitchFamily="2" charset="2"/>
              <a:buChar char="Ø"/>
            </a:pPr>
            <a:endParaRPr lang="en-GB" sz="24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Ø"/>
            </a:pPr>
            <a:r>
              <a:rPr lang="en-GB" sz="2400" dirty="0" smtClean="0">
                <a:solidFill>
                  <a:srgbClr val="000000"/>
                </a:solidFill>
                <a:latin typeface="Rockwell" panose="02060603020205020403" pitchFamily="18" charset="0"/>
                <a:ea typeface="Times New Roman" panose="02020603050405020304" pitchFamily="18" charset="0"/>
              </a:rPr>
              <a:t> </a:t>
            </a:r>
            <a:r>
              <a:rPr lang="en-GB" sz="2400" dirty="0">
                <a:solidFill>
                  <a:srgbClr val="000000"/>
                </a:solidFill>
                <a:latin typeface="Rockwell" panose="02060603020205020403" pitchFamily="18" charset="0"/>
                <a:ea typeface="Times New Roman" panose="02020603050405020304" pitchFamily="18" charset="0"/>
              </a:rPr>
              <a:t>Purchasing unopened software from vendors and avoiding free or pirated copies from public sources or disk exchange is the safest route to preventing infection. </a:t>
            </a:r>
            <a:endParaRPr lang="en-GB" sz="24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Ø"/>
            </a:pPr>
            <a:endParaRPr lang="en-GB" sz="24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Ø"/>
            </a:pPr>
            <a:r>
              <a:rPr lang="en-GB" sz="2400" dirty="0" smtClean="0">
                <a:solidFill>
                  <a:srgbClr val="000000"/>
                </a:solidFill>
                <a:latin typeface="Rockwell" panose="02060603020205020403" pitchFamily="18" charset="0"/>
                <a:ea typeface="Times New Roman" panose="02020603050405020304" pitchFamily="18" charset="0"/>
              </a:rPr>
              <a:t> </a:t>
            </a:r>
            <a:r>
              <a:rPr lang="en-GB" sz="2400" dirty="0">
                <a:solidFill>
                  <a:srgbClr val="000000"/>
                </a:solidFill>
                <a:latin typeface="Rockwell" panose="02060603020205020403" pitchFamily="18" charset="0"/>
                <a:ea typeface="Times New Roman" panose="02020603050405020304" pitchFamily="18" charset="0"/>
              </a:rPr>
              <a:t>For macro viruses, one </a:t>
            </a:r>
            <a:r>
              <a:rPr lang="en-GB" sz="2400" dirty="0" err="1">
                <a:solidFill>
                  <a:srgbClr val="000000"/>
                </a:solidFill>
                <a:latin typeface="Rockwell" panose="02060603020205020403" pitchFamily="18" charset="0"/>
                <a:ea typeface="Times New Roman" panose="02020603050405020304" pitchFamily="18" charset="0"/>
              </a:rPr>
              <a:t>defense</a:t>
            </a:r>
            <a:r>
              <a:rPr lang="en-GB" sz="2400" dirty="0">
                <a:solidFill>
                  <a:srgbClr val="000000"/>
                </a:solidFill>
                <a:latin typeface="Rockwell" panose="02060603020205020403" pitchFamily="18" charset="0"/>
                <a:ea typeface="Times New Roman" panose="02020603050405020304" pitchFamily="18" charset="0"/>
              </a:rPr>
              <a:t> is to exchange Word documents in an alternative file format called </a:t>
            </a:r>
            <a:r>
              <a:rPr lang="en-GB" sz="2400" b="1" dirty="0">
                <a:solidFill>
                  <a:srgbClr val="000000"/>
                </a:solidFill>
                <a:latin typeface="Rockwell" panose="02060603020205020403" pitchFamily="18" charset="0"/>
                <a:ea typeface="Times New Roman" panose="02020603050405020304" pitchFamily="18" charset="0"/>
              </a:rPr>
              <a:t>rich text format (RTF)</a:t>
            </a:r>
            <a:r>
              <a:rPr lang="en-GB" sz="2400" dirty="0">
                <a:solidFill>
                  <a:srgbClr val="000000"/>
                </a:solidFill>
                <a:latin typeface="Rockwell" panose="02060603020205020403" pitchFamily="18" charset="0"/>
                <a:ea typeface="Times New Roman" panose="02020603050405020304" pitchFamily="18" charset="0"/>
              </a:rPr>
              <a:t>. </a:t>
            </a:r>
            <a:r>
              <a:rPr lang="en-GB" sz="2400" dirty="0" smtClean="0">
                <a:solidFill>
                  <a:srgbClr val="000000"/>
                </a:solidFill>
                <a:latin typeface="Rockwell" panose="02060603020205020403" pitchFamily="18" charset="0"/>
                <a:ea typeface="Times New Roman" panose="02020603050405020304" pitchFamily="18" charset="0"/>
              </a:rPr>
              <a:t>Unlike </a:t>
            </a:r>
            <a:r>
              <a:rPr lang="en-GB" sz="2400" dirty="0">
                <a:solidFill>
                  <a:srgbClr val="000000"/>
                </a:solidFill>
                <a:latin typeface="Rockwell" panose="02060603020205020403" pitchFamily="18" charset="0"/>
                <a:ea typeface="Times New Roman" panose="02020603050405020304" pitchFamily="18" charset="0"/>
              </a:rPr>
              <a:t>the native Word format, RTF does not include the capability to attach macros. </a:t>
            </a:r>
            <a:endParaRPr lang="en-GB" sz="24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Ø"/>
            </a:pPr>
            <a:endParaRPr lang="en-GB" sz="24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Ø"/>
            </a:pPr>
            <a:r>
              <a:rPr lang="en-GB" sz="2400" dirty="0" smtClean="0">
                <a:solidFill>
                  <a:srgbClr val="000000"/>
                </a:solidFill>
                <a:latin typeface="Rockwell" panose="02060603020205020403" pitchFamily="18" charset="0"/>
                <a:ea typeface="Times New Roman" panose="02020603050405020304" pitchFamily="18" charset="0"/>
              </a:rPr>
              <a:t>Another </a:t>
            </a:r>
            <a:r>
              <a:rPr lang="en-GB" sz="2400" dirty="0" err="1">
                <a:solidFill>
                  <a:srgbClr val="000000"/>
                </a:solidFill>
                <a:latin typeface="Rockwell" panose="02060603020205020403" pitchFamily="18" charset="0"/>
                <a:ea typeface="Times New Roman" panose="02020603050405020304" pitchFamily="18" charset="0"/>
              </a:rPr>
              <a:t>defense</a:t>
            </a:r>
            <a:r>
              <a:rPr lang="en-GB" sz="2400" dirty="0">
                <a:solidFill>
                  <a:srgbClr val="000000"/>
                </a:solidFill>
                <a:latin typeface="Rockwell" panose="02060603020205020403" pitchFamily="18" charset="0"/>
                <a:ea typeface="Times New Roman" panose="02020603050405020304" pitchFamily="18" charset="0"/>
              </a:rPr>
              <a:t> is to avoid opening any e-mail attachments from unknown users. </a:t>
            </a:r>
            <a:endParaRPr lang="en-GB" sz="24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Wingdings" panose="05000000000000000000" pitchFamily="2" charset="2"/>
              <a:buChar char="Ø"/>
            </a:pPr>
            <a:endParaRPr lang="en-GB" sz="2400" dirty="0">
              <a:solidFill>
                <a:srgbClr val="000000"/>
              </a:solidFill>
              <a:effectLst/>
              <a:latin typeface="Rockwell" panose="02060603020205020403" pitchFamily="18" charset="0"/>
              <a:ea typeface="Times New Roman" panose="02020603050405020304" pitchFamily="18" charset="0"/>
            </a:endParaRPr>
          </a:p>
          <a:p>
            <a:pPr marL="1257300" marR="33655" indent="-342900" algn="just">
              <a:lnSpc>
                <a:spcPct val="103000"/>
              </a:lnSpc>
              <a:spcAft>
                <a:spcPts val="20"/>
              </a:spcAft>
              <a:buFont typeface="Wingdings" panose="05000000000000000000" pitchFamily="2" charset="2"/>
              <a:buChar char="Ø"/>
            </a:pPr>
            <a:r>
              <a:rPr lang="en-GB" sz="2400" dirty="0">
                <a:latin typeface="Rockwell" panose="02060603020205020403" pitchFamily="18" charset="0"/>
              </a:rPr>
              <a:t>Back up your </a:t>
            </a:r>
            <a:r>
              <a:rPr lang="en-GB" sz="2400" dirty="0" smtClean="0">
                <a:latin typeface="Rockwell" panose="02060603020205020403" pitchFamily="18" charset="0"/>
              </a:rPr>
              <a:t>data to </a:t>
            </a:r>
            <a:r>
              <a:rPr lang="en-GB" sz="2400" dirty="0">
                <a:latin typeface="Rockwell" panose="02060603020205020403" pitchFamily="18" charset="0"/>
              </a:rPr>
              <a:t>avoid critical loss in the eventuality of an attack</a:t>
            </a:r>
            <a:r>
              <a:rPr lang="en-GB" sz="2400" dirty="0" smtClean="0">
                <a:latin typeface="Rockwell" panose="02060603020205020403" pitchFamily="18" charset="0"/>
              </a:rPr>
              <a:t>.</a:t>
            </a:r>
            <a:endParaRPr lang="en-GB" sz="2400" dirty="0">
              <a:solidFill>
                <a:srgbClr val="000000"/>
              </a:solidFill>
              <a:effectLst/>
              <a:latin typeface="Rockwell" panose="02060603020205020403" pitchFamily="18" charset="0"/>
              <a:ea typeface="Times New Roman" panose="02020603050405020304" pitchFamily="18" charset="0"/>
            </a:endParaRPr>
          </a:p>
        </p:txBody>
      </p:sp>
      <p:sp>
        <p:nvSpPr>
          <p:cNvPr id="34" name="Rectangle 33"/>
          <p:cNvSpPr/>
          <p:nvPr/>
        </p:nvSpPr>
        <p:spPr>
          <a:xfrm>
            <a:off x="1924385" y="0"/>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268254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8F63A3B-78C7-47BE-AE5E-E10140E04643}" type="slidenum">
              <a:rPr lang="en-US" smtClean="0"/>
              <a:t>33</a:t>
            </a:fld>
            <a:endParaRPr lang="en-US" dirty="0"/>
          </a:p>
        </p:txBody>
      </p:sp>
      <p:sp>
        <p:nvSpPr>
          <p:cNvPr id="5" name="Rectangle 4"/>
          <p:cNvSpPr/>
          <p:nvPr/>
        </p:nvSpPr>
        <p:spPr>
          <a:xfrm>
            <a:off x="49697" y="1010144"/>
            <a:ext cx="12066104" cy="5439887"/>
          </a:xfrm>
          <a:prstGeom prst="rect">
            <a:avLst/>
          </a:prstGeom>
        </p:spPr>
        <p:txBody>
          <a:bodyPr wrap="square">
            <a:spAutoFit/>
          </a:bodyPr>
          <a:lstStyle/>
          <a:p>
            <a:pPr marL="6350" marR="0" indent="-6350">
              <a:lnSpc>
                <a:spcPct val="104000"/>
              </a:lnSpc>
              <a:spcBef>
                <a:spcPts val="0"/>
              </a:spcBef>
              <a:spcAft>
                <a:spcPts val="25"/>
              </a:spcAft>
            </a:pPr>
            <a:r>
              <a:rPr lang="en-GB" sz="2800" b="1" dirty="0">
                <a:solidFill>
                  <a:srgbClr val="000000"/>
                </a:solidFill>
                <a:latin typeface="Rockwell" panose="02060603020205020403" pitchFamily="18" charset="0"/>
                <a:ea typeface="Times New Roman" panose="02020603050405020304" pitchFamily="18" charset="0"/>
              </a:rPr>
              <a:t>Denial of Service </a:t>
            </a:r>
          </a:p>
          <a:p>
            <a:pPr>
              <a:lnSpc>
                <a:spcPct val="107000"/>
              </a:lnSpc>
            </a:pPr>
            <a:r>
              <a:rPr lang="en-GB" sz="2800" dirty="0">
                <a:solidFill>
                  <a:srgbClr val="000000"/>
                </a:solidFill>
                <a:latin typeface="Rockwell" panose="02060603020205020403" pitchFamily="18" charset="0"/>
                <a:ea typeface="Times New Roman" panose="02020603050405020304" pitchFamily="18" charset="0"/>
              </a:rPr>
              <a:t> </a:t>
            </a:r>
          </a:p>
          <a:p>
            <a:pPr marL="1371600" marR="33655" indent="-457200" algn="just">
              <a:lnSpc>
                <a:spcPct val="103000"/>
              </a:lnSpc>
              <a:spcBef>
                <a:spcPts val="0"/>
              </a:spcBef>
              <a:spcAft>
                <a:spcPts val="20"/>
              </a:spcAft>
              <a:buFont typeface="Arial" panose="020B0604020202020204" pitchFamily="34" charset="0"/>
              <a:buChar char="•"/>
            </a:pPr>
            <a:r>
              <a:rPr lang="en-GB" sz="2800" dirty="0">
                <a:solidFill>
                  <a:srgbClr val="000000"/>
                </a:solidFill>
                <a:latin typeface="Rockwell" panose="02060603020205020403" pitchFamily="18" charset="0"/>
                <a:ea typeface="Times New Roman" panose="02020603050405020304" pitchFamily="18" charset="0"/>
              </a:rPr>
              <a:t>The last attack category, denial of service, is aimed not at gaining information or stealing resources but rather at disrupting legitimate use of a system or facility. </a:t>
            </a:r>
            <a:endParaRPr lang="en-GB" sz="28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endParaRPr lang="en-GB" sz="28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r>
              <a:rPr lang="en-GB" sz="2800" dirty="0" smtClean="0">
                <a:solidFill>
                  <a:srgbClr val="000000"/>
                </a:solidFill>
                <a:latin typeface="Rockwell" panose="02060603020205020403" pitchFamily="18" charset="0"/>
                <a:ea typeface="Times New Roman" panose="02020603050405020304" pitchFamily="18" charset="0"/>
              </a:rPr>
              <a:t>An </a:t>
            </a:r>
            <a:r>
              <a:rPr lang="en-GB" sz="2800" dirty="0">
                <a:solidFill>
                  <a:srgbClr val="000000"/>
                </a:solidFill>
                <a:latin typeface="Rockwell" panose="02060603020205020403" pitchFamily="18" charset="0"/>
                <a:ea typeface="Times New Roman" panose="02020603050405020304" pitchFamily="18" charset="0"/>
              </a:rPr>
              <a:t>intruder could delete all the files on a system, for example. Most denial-of-service attacks involve systems that the attacker has not penetrated. </a:t>
            </a:r>
            <a:endParaRPr lang="en-GB" sz="28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endParaRPr lang="en-GB" sz="28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r>
              <a:rPr lang="en-GB" sz="2800" dirty="0" smtClean="0">
                <a:solidFill>
                  <a:srgbClr val="000000"/>
                </a:solidFill>
                <a:latin typeface="Rockwell" panose="02060603020205020403" pitchFamily="18" charset="0"/>
                <a:ea typeface="Times New Roman" panose="02020603050405020304" pitchFamily="18" charset="0"/>
              </a:rPr>
              <a:t>Indeed</a:t>
            </a:r>
            <a:r>
              <a:rPr lang="en-GB" sz="2800" dirty="0">
                <a:solidFill>
                  <a:srgbClr val="000000"/>
                </a:solidFill>
                <a:latin typeface="Rockwell" panose="02060603020205020403" pitchFamily="18" charset="0"/>
                <a:ea typeface="Times New Roman" panose="02020603050405020304" pitchFamily="18" charset="0"/>
              </a:rPr>
              <a:t>, launching an attack that prevents legitimate use is frequently easier than breaking into a machine or facility. </a:t>
            </a:r>
            <a:endParaRPr lang="en-GB" sz="2800" dirty="0">
              <a:solidFill>
                <a:srgbClr val="000000"/>
              </a:solidFill>
              <a:effectLst/>
              <a:latin typeface="Rockwell" panose="02060603020205020403" pitchFamily="18" charset="0"/>
              <a:ea typeface="Times New Roman" panose="02020603050405020304" pitchFamily="18" charset="0"/>
            </a:endParaRPr>
          </a:p>
        </p:txBody>
      </p:sp>
      <p:sp>
        <p:nvSpPr>
          <p:cNvPr id="29" name="Rectangle 28"/>
          <p:cNvSpPr/>
          <p:nvPr/>
        </p:nvSpPr>
        <p:spPr>
          <a:xfrm>
            <a:off x="2003897" y="39756"/>
            <a:ext cx="537922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Threats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3097107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34</a:t>
            </a:fld>
            <a:endParaRPr lang="en-US" dirty="0"/>
          </a:p>
        </p:txBody>
      </p:sp>
      <p:sp>
        <p:nvSpPr>
          <p:cNvPr id="3" name="Rectangle 2"/>
          <p:cNvSpPr/>
          <p:nvPr/>
        </p:nvSpPr>
        <p:spPr>
          <a:xfrm>
            <a:off x="745414" y="137782"/>
            <a:ext cx="4692247" cy="692241"/>
          </a:xfrm>
          <a:prstGeom prst="rect">
            <a:avLst/>
          </a:prstGeom>
        </p:spPr>
        <p:txBody>
          <a:bodyPr wrap="none">
            <a:spAutoFit/>
          </a:bodyPr>
          <a:lstStyle/>
          <a:p>
            <a:pPr marL="6350" marR="0" indent="-6350">
              <a:lnSpc>
                <a:spcPct val="104000"/>
              </a:lnSpc>
              <a:spcBef>
                <a:spcPts val="0"/>
              </a:spcBef>
              <a:spcAft>
                <a:spcPts val="25"/>
              </a:spcAft>
            </a:pPr>
            <a:r>
              <a:rPr lang="en-GB" sz="4000" b="1" dirty="0" smtClean="0">
                <a:solidFill>
                  <a:srgbClr val="000000"/>
                </a:solidFill>
                <a:latin typeface="Rockwell" panose="02060603020205020403" pitchFamily="18" charset="0"/>
                <a:ea typeface="Times New Roman" panose="02020603050405020304" pitchFamily="18" charset="0"/>
              </a:rPr>
              <a:t>Security Solutions</a:t>
            </a:r>
            <a:endParaRPr lang="en-GB" sz="4000" b="1" dirty="0">
              <a:solidFill>
                <a:srgbClr val="000000"/>
              </a:solidFill>
              <a:latin typeface="Rockwell" panose="02060603020205020403" pitchFamily="18" charset="0"/>
              <a:ea typeface="Times New Roman" panose="02020603050405020304" pitchFamily="18" charset="0"/>
            </a:endParaRPr>
          </a:p>
        </p:txBody>
      </p:sp>
      <p:sp>
        <p:nvSpPr>
          <p:cNvPr id="4" name="Rectangle 3"/>
          <p:cNvSpPr/>
          <p:nvPr/>
        </p:nvSpPr>
        <p:spPr>
          <a:xfrm>
            <a:off x="163281" y="814386"/>
            <a:ext cx="11266714" cy="5691751"/>
          </a:xfrm>
          <a:prstGeom prst="rect">
            <a:avLst/>
          </a:prstGeom>
        </p:spPr>
        <p:txBody>
          <a:bodyPr wrap="square">
            <a:spAutoFit/>
          </a:bodyPr>
          <a:lstStyle/>
          <a:p>
            <a:pPr marL="920750" marR="0" indent="0">
              <a:lnSpc>
                <a:spcPct val="104000"/>
              </a:lnSpc>
              <a:spcBef>
                <a:spcPts val="0"/>
              </a:spcBef>
              <a:spcAft>
                <a:spcPts val="25"/>
              </a:spcAft>
              <a:tabLst>
                <a:tab pos="1026160" algn="ctr"/>
                <a:tab pos="2140585" algn="ctr"/>
              </a:tabLst>
            </a:pPr>
            <a:r>
              <a:rPr lang="en-GB" sz="2600" b="1" dirty="0">
                <a:solidFill>
                  <a:srgbClr val="000000"/>
                </a:solidFill>
                <a:latin typeface="Rockwell" panose="02060603020205020403" pitchFamily="18" charset="0"/>
                <a:ea typeface="Times New Roman" panose="02020603050405020304" pitchFamily="18" charset="0"/>
              </a:rPr>
              <a:t>User Authentication </a:t>
            </a:r>
          </a:p>
          <a:p>
            <a:pPr>
              <a:lnSpc>
                <a:spcPct val="107000"/>
              </a:lnSpc>
            </a:pPr>
            <a:r>
              <a:rPr lang="en-GB" sz="2600" dirty="0">
                <a:solidFill>
                  <a:srgbClr val="000000"/>
                </a:solidFill>
                <a:latin typeface="Rockwell" panose="02060603020205020403" pitchFamily="18" charset="0"/>
                <a:ea typeface="Times New Roman" panose="02020603050405020304" pitchFamily="18" charset="0"/>
              </a:rPr>
              <a:t> </a:t>
            </a:r>
          </a:p>
          <a:p>
            <a:pPr marL="1371600" marR="33655" indent="-457200" algn="just">
              <a:lnSpc>
                <a:spcPct val="103000"/>
              </a:lnSpc>
              <a:spcBef>
                <a:spcPts val="0"/>
              </a:spcBef>
              <a:spcAft>
                <a:spcPts val="20"/>
              </a:spcAft>
              <a:buFont typeface="Wingdings" panose="05000000000000000000" pitchFamily="2" charset="2"/>
              <a:buChar char="ü"/>
            </a:pPr>
            <a:r>
              <a:rPr lang="en-GB" sz="3000" dirty="0">
                <a:solidFill>
                  <a:srgbClr val="000000"/>
                </a:solidFill>
                <a:latin typeface="Rockwell" panose="02060603020205020403" pitchFamily="18" charset="0"/>
                <a:ea typeface="Times New Roman" panose="02020603050405020304" pitchFamily="18" charset="0"/>
              </a:rPr>
              <a:t>A major security problem for operating systems is authentication. </a:t>
            </a:r>
            <a:endParaRPr lang="en-GB" sz="30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ü"/>
            </a:pPr>
            <a:endParaRPr lang="en-GB" sz="30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ü"/>
            </a:pPr>
            <a:r>
              <a:rPr lang="en-GB" sz="3000" dirty="0" smtClean="0">
                <a:solidFill>
                  <a:srgbClr val="000000"/>
                </a:solidFill>
                <a:latin typeface="Rockwell" panose="02060603020205020403" pitchFamily="18" charset="0"/>
                <a:ea typeface="Times New Roman" panose="02020603050405020304" pitchFamily="18" charset="0"/>
              </a:rPr>
              <a:t>The </a:t>
            </a:r>
            <a:r>
              <a:rPr lang="en-GB" sz="3000" dirty="0">
                <a:solidFill>
                  <a:srgbClr val="000000"/>
                </a:solidFill>
                <a:latin typeface="Rockwell" panose="02060603020205020403" pitchFamily="18" charset="0"/>
                <a:ea typeface="Times New Roman" panose="02020603050405020304" pitchFamily="18" charset="0"/>
              </a:rPr>
              <a:t>protection system depends on the ability to identify the programs and processes currently executing, which in turn depends on the ability to identify each user of the system. </a:t>
            </a:r>
            <a:endParaRPr lang="en-GB" sz="30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ü"/>
            </a:pPr>
            <a:endParaRPr lang="en-GB" sz="30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ü"/>
            </a:pPr>
            <a:r>
              <a:rPr lang="en-GB" sz="3000" dirty="0" smtClean="0">
                <a:solidFill>
                  <a:srgbClr val="000000"/>
                </a:solidFill>
                <a:latin typeface="Rockwell" panose="02060603020205020403" pitchFamily="18" charset="0"/>
                <a:ea typeface="Times New Roman" panose="02020603050405020304" pitchFamily="18" charset="0"/>
              </a:rPr>
              <a:t>The </a:t>
            </a:r>
            <a:r>
              <a:rPr lang="en-GB" sz="3000" dirty="0">
                <a:solidFill>
                  <a:srgbClr val="000000"/>
                </a:solidFill>
                <a:latin typeface="Rockwell" panose="02060603020205020403" pitchFamily="18" charset="0"/>
                <a:ea typeface="Times New Roman" panose="02020603050405020304" pitchFamily="18" charset="0"/>
              </a:rPr>
              <a:t>process of identifying users when they log on is called user authentication. </a:t>
            </a:r>
            <a:endParaRPr lang="en-GB" sz="3000" dirty="0">
              <a:latin typeface="Rockwell" panose="02060603020205020403" pitchFamily="18" charset="0"/>
            </a:endParaRPr>
          </a:p>
        </p:txBody>
      </p:sp>
    </p:spTree>
    <p:extLst>
      <p:ext uri="{BB962C8B-B14F-4D97-AF65-F5344CB8AC3E}">
        <p14:creationId xmlns:p14="http://schemas.microsoft.com/office/powerpoint/2010/main" val="2591353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35</a:t>
            </a:fld>
            <a:endParaRPr lang="en-US" dirty="0"/>
          </a:p>
        </p:txBody>
      </p:sp>
      <p:sp>
        <p:nvSpPr>
          <p:cNvPr id="3" name="Rectangle 2"/>
          <p:cNvSpPr/>
          <p:nvPr/>
        </p:nvSpPr>
        <p:spPr>
          <a:xfrm>
            <a:off x="745414" y="137782"/>
            <a:ext cx="4692247" cy="732508"/>
          </a:xfrm>
          <a:prstGeom prst="rect">
            <a:avLst/>
          </a:prstGeom>
        </p:spPr>
        <p:txBody>
          <a:bodyPr wrap="none">
            <a:spAutoFit/>
          </a:bodyPr>
          <a:lstStyle/>
          <a:p>
            <a:pPr marL="6350" marR="0" indent="-6350">
              <a:lnSpc>
                <a:spcPct val="104000"/>
              </a:lnSpc>
              <a:spcBef>
                <a:spcPts val="0"/>
              </a:spcBef>
              <a:spcAft>
                <a:spcPts val="25"/>
              </a:spcAft>
            </a:pPr>
            <a:r>
              <a:rPr lang="en-GB" sz="4000" b="1" dirty="0" smtClean="0">
                <a:solidFill>
                  <a:srgbClr val="000000"/>
                </a:solidFill>
                <a:latin typeface="Rockwell" panose="02060603020205020403" pitchFamily="18" charset="0"/>
                <a:ea typeface="Times New Roman" panose="02020603050405020304" pitchFamily="18" charset="0"/>
              </a:rPr>
              <a:t>Security </a:t>
            </a:r>
            <a:r>
              <a:rPr lang="en-GB" sz="4000" b="1" dirty="0">
                <a:solidFill>
                  <a:srgbClr val="000000"/>
                </a:solidFill>
                <a:latin typeface="Rockwell" panose="02060603020205020403" pitchFamily="18" charset="0"/>
                <a:ea typeface="Times New Roman" panose="02020603050405020304" pitchFamily="18" charset="0"/>
              </a:rPr>
              <a:t>Solutions</a:t>
            </a:r>
          </a:p>
        </p:txBody>
      </p:sp>
      <p:sp>
        <p:nvSpPr>
          <p:cNvPr id="4" name="Rectangle 3"/>
          <p:cNvSpPr/>
          <p:nvPr/>
        </p:nvSpPr>
        <p:spPr>
          <a:xfrm>
            <a:off x="97974" y="988558"/>
            <a:ext cx="11266714" cy="5645072"/>
          </a:xfrm>
          <a:prstGeom prst="rect">
            <a:avLst/>
          </a:prstGeom>
        </p:spPr>
        <p:txBody>
          <a:bodyPr wrap="square">
            <a:spAutoFit/>
          </a:bodyPr>
          <a:lstStyle/>
          <a:p>
            <a:pPr marL="920750" marR="0" indent="0">
              <a:lnSpc>
                <a:spcPct val="104000"/>
              </a:lnSpc>
              <a:spcBef>
                <a:spcPts val="0"/>
              </a:spcBef>
              <a:spcAft>
                <a:spcPts val="25"/>
              </a:spcAft>
              <a:tabLst>
                <a:tab pos="1026160" algn="ctr"/>
                <a:tab pos="2140585" algn="ctr"/>
              </a:tabLst>
            </a:pPr>
            <a:r>
              <a:rPr lang="en-GB" sz="2800" b="1" dirty="0">
                <a:solidFill>
                  <a:srgbClr val="000000"/>
                </a:solidFill>
                <a:latin typeface="Rockwell" panose="02060603020205020403" pitchFamily="18" charset="0"/>
                <a:ea typeface="Times New Roman" panose="02020603050405020304" pitchFamily="18" charset="0"/>
              </a:rPr>
              <a:t>User </a:t>
            </a:r>
            <a:r>
              <a:rPr lang="en-GB" sz="2800" b="1" dirty="0" smtClean="0">
                <a:solidFill>
                  <a:srgbClr val="000000"/>
                </a:solidFill>
                <a:latin typeface="Rockwell" panose="02060603020205020403" pitchFamily="18" charset="0"/>
                <a:ea typeface="Times New Roman" panose="02020603050405020304" pitchFamily="18" charset="0"/>
              </a:rPr>
              <a:t>Authentication(</a:t>
            </a:r>
            <a:r>
              <a:rPr lang="en-GB" sz="2800" b="1" dirty="0" err="1" smtClean="0">
                <a:solidFill>
                  <a:srgbClr val="000000"/>
                </a:solidFill>
                <a:latin typeface="Rockwell" panose="02060603020205020403" pitchFamily="18" charset="0"/>
                <a:ea typeface="Times New Roman" panose="02020603050405020304" pitchFamily="18" charset="0"/>
              </a:rPr>
              <a:t>Cont</a:t>
            </a:r>
            <a:r>
              <a:rPr lang="en-GB" sz="2800" b="1" dirty="0" smtClean="0">
                <a:solidFill>
                  <a:srgbClr val="000000"/>
                </a:solidFill>
                <a:latin typeface="Rockwell" panose="02060603020205020403" pitchFamily="18" charset="0"/>
                <a:ea typeface="Times New Roman" panose="02020603050405020304" pitchFamily="18" charset="0"/>
              </a:rPr>
              <a:t>) </a:t>
            </a:r>
            <a:endParaRPr lang="en-GB" sz="2800" b="1" dirty="0">
              <a:solidFill>
                <a:srgbClr val="000000"/>
              </a:solidFill>
              <a:latin typeface="Rockwell" panose="02060603020205020403" pitchFamily="18" charset="0"/>
              <a:ea typeface="Times New Roman" panose="02020603050405020304" pitchFamily="18" charset="0"/>
            </a:endParaRPr>
          </a:p>
          <a:p>
            <a:pPr>
              <a:lnSpc>
                <a:spcPct val="107000"/>
              </a:lnSpc>
            </a:pPr>
            <a:r>
              <a:rPr lang="en-GB" sz="2800" dirty="0">
                <a:solidFill>
                  <a:srgbClr val="000000"/>
                </a:solidFill>
                <a:latin typeface="Rockwell" panose="02060603020205020403" pitchFamily="18" charset="0"/>
                <a:ea typeface="Times New Roman" panose="02020603050405020304" pitchFamily="18" charset="0"/>
              </a:rPr>
              <a:t> </a:t>
            </a:r>
          </a:p>
          <a:p>
            <a:pPr marL="920750" marR="33655" indent="-6350" algn="just">
              <a:lnSpc>
                <a:spcPct val="103000"/>
              </a:lnSpc>
              <a:spcBef>
                <a:spcPts val="0"/>
              </a:spcBef>
              <a:spcAft>
                <a:spcPts val="20"/>
              </a:spcAft>
            </a:pPr>
            <a:r>
              <a:rPr lang="en-GB" sz="2800" dirty="0" smtClean="0">
                <a:solidFill>
                  <a:srgbClr val="000000"/>
                </a:solidFill>
                <a:latin typeface="Rockwell" panose="02060603020205020403" pitchFamily="18" charset="0"/>
                <a:ea typeface="Times New Roman" panose="02020603050405020304" pitchFamily="18" charset="0"/>
              </a:rPr>
              <a:t>How </a:t>
            </a:r>
            <a:r>
              <a:rPr lang="en-GB" sz="2800" dirty="0">
                <a:solidFill>
                  <a:srgbClr val="000000"/>
                </a:solidFill>
                <a:latin typeface="Rockwell" panose="02060603020205020403" pitchFamily="18" charset="0"/>
                <a:ea typeface="Times New Roman" panose="02020603050405020304" pitchFamily="18" charset="0"/>
              </a:rPr>
              <a:t>do we determine whether a user's identity is authentic? Generally, authentication is based on one or more of three items: </a:t>
            </a:r>
          </a:p>
          <a:p>
            <a:pPr>
              <a:lnSpc>
                <a:spcPct val="107000"/>
              </a:lnSpc>
              <a:spcAft>
                <a:spcPts val="150"/>
              </a:spcAft>
            </a:pPr>
            <a:r>
              <a:rPr lang="en-GB" sz="2800" dirty="0">
                <a:solidFill>
                  <a:srgbClr val="000000"/>
                </a:solidFill>
                <a:latin typeface="Rockwell" panose="02060603020205020403" pitchFamily="18" charset="0"/>
                <a:ea typeface="Times New Roman" panose="02020603050405020304" pitchFamily="18" charset="0"/>
              </a:rPr>
              <a:t> </a:t>
            </a:r>
          </a:p>
          <a:p>
            <a:pPr marL="1371600" marR="713105" lvl="2" indent="-457200" algn="just" fontAlgn="base">
              <a:lnSpc>
                <a:spcPct val="103000"/>
              </a:lnSpc>
              <a:spcAft>
                <a:spcPts val="20"/>
              </a:spcAft>
              <a:buClr>
                <a:srgbClr val="000000"/>
              </a:buClr>
              <a:buSzPts val="1300"/>
              <a:buFont typeface="Wingdings" panose="05000000000000000000" pitchFamily="2" charset="2"/>
              <a:buChar char="ü"/>
            </a:pPr>
            <a:r>
              <a:rPr lang="en-GB" sz="30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User possession (a key or card</a:t>
            </a:r>
            <a:r>
              <a:rPr lang="en-GB" sz="30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t>
            </a:r>
            <a:r>
              <a:rPr lang="en-GB" sz="3000" b="1"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a:t>
            </a:r>
          </a:p>
          <a:p>
            <a:pPr marL="1371600" marR="713105" lvl="2" indent="-457200" algn="just" fontAlgn="base">
              <a:lnSpc>
                <a:spcPct val="103000"/>
              </a:lnSpc>
              <a:spcAft>
                <a:spcPts val="20"/>
              </a:spcAft>
              <a:buClr>
                <a:srgbClr val="000000"/>
              </a:buClr>
              <a:buSzPts val="1300"/>
              <a:buFont typeface="Wingdings" panose="05000000000000000000" pitchFamily="2" charset="2"/>
              <a:buChar char="ü"/>
            </a:pPr>
            <a:endParaRPr lang="en-GB" sz="30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1371600" marR="713105" lvl="2" indent="-457200" algn="just" fontAlgn="base">
              <a:lnSpc>
                <a:spcPct val="103000"/>
              </a:lnSpc>
              <a:spcAft>
                <a:spcPts val="20"/>
              </a:spcAft>
              <a:buClr>
                <a:srgbClr val="000000"/>
              </a:buClr>
              <a:buSzPts val="1300"/>
              <a:buFont typeface="Wingdings" panose="05000000000000000000" pitchFamily="2" charset="2"/>
              <a:buChar char="ü"/>
            </a:pPr>
            <a:r>
              <a:rPr lang="en-GB" sz="30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User knowledge (a user identifier and password</a:t>
            </a:r>
            <a:r>
              <a:rPr lang="en-GB" sz="30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t>
            </a:r>
          </a:p>
          <a:p>
            <a:pPr marL="1371600" marR="713105" lvl="2" indent="-457200" algn="just" fontAlgn="base">
              <a:lnSpc>
                <a:spcPct val="103000"/>
              </a:lnSpc>
              <a:spcAft>
                <a:spcPts val="20"/>
              </a:spcAft>
              <a:buClr>
                <a:srgbClr val="000000"/>
              </a:buClr>
              <a:buSzPts val="1300"/>
              <a:buFont typeface="Wingdings" panose="05000000000000000000" pitchFamily="2" charset="2"/>
              <a:buChar char="ü"/>
            </a:pPr>
            <a:endParaRPr lang="en-GB" sz="30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3000" dirty="0">
                <a:solidFill>
                  <a:srgbClr val="000000"/>
                </a:solidFill>
                <a:latin typeface="Rockwell" panose="02060603020205020403" pitchFamily="18" charset="0"/>
                <a:ea typeface="Times New Roman" panose="02020603050405020304" pitchFamily="18" charset="0"/>
              </a:rPr>
              <a:t>User attributes (fingerprint, retina pattern, or signature). </a:t>
            </a:r>
            <a:endParaRPr lang="en-GB" sz="3000" dirty="0">
              <a:latin typeface="Rockwell" panose="02060603020205020403" pitchFamily="18" charset="0"/>
            </a:endParaRPr>
          </a:p>
        </p:txBody>
      </p:sp>
    </p:spTree>
    <p:extLst>
      <p:ext uri="{BB962C8B-B14F-4D97-AF65-F5344CB8AC3E}">
        <p14:creationId xmlns:p14="http://schemas.microsoft.com/office/powerpoint/2010/main" val="1803612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36</a:t>
            </a:fld>
            <a:endParaRPr lang="en-US" dirty="0"/>
          </a:p>
        </p:txBody>
      </p:sp>
      <p:sp>
        <p:nvSpPr>
          <p:cNvPr id="3" name="Rectangle 2"/>
          <p:cNvSpPr/>
          <p:nvPr/>
        </p:nvSpPr>
        <p:spPr>
          <a:xfrm>
            <a:off x="278295" y="745301"/>
            <a:ext cx="10873409" cy="5815375"/>
          </a:xfrm>
          <a:prstGeom prst="rect">
            <a:avLst/>
          </a:prstGeom>
        </p:spPr>
        <p:txBody>
          <a:bodyPr wrap="square">
            <a:spAutoFit/>
          </a:bodyPr>
          <a:lstStyle/>
          <a:p>
            <a:pPr marL="6350" marR="0" indent="-6350">
              <a:lnSpc>
                <a:spcPct val="104000"/>
              </a:lnSpc>
              <a:spcBef>
                <a:spcPts val="0"/>
              </a:spcBef>
              <a:spcAft>
                <a:spcPts val="25"/>
              </a:spcAft>
            </a:pPr>
            <a:r>
              <a:rPr lang="en-GB" sz="3200" b="1" dirty="0">
                <a:solidFill>
                  <a:srgbClr val="000000"/>
                </a:solidFill>
                <a:latin typeface="Rockwell" panose="02060603020205020403" pitchFamily="18" charset="0"/>
                <a:ea typeface="Times New Roman" panose="02020603050405020304" pitchFamily="18" charset="0"/>
              </a:rPr>
              <a:t>Passwords</a:t>
            </a:r>
            <a:r>
              <a:rPr lang="en-GB" sz="2000" b="1" dirty="0">
                <a:solidFill>
                  <a:srgbClr val="000000"/>
                </a:solidFill>
                <a:latin typeface="Rockwell" panose="02060603020205020403" pitchFamily="18" charset="0"/>
                <a:ea typeface="Times New Roman" panose="02020603050405020304" pitchFamily="18" charset="0"/>
              </a:rPr>
              <a:t> </a:t>
            </a:r>
          </a:p>
          <a:p>
            <a:pPr>
              <a:lnSpc>
                <a:spcPct val="107000"/>
              </a:lnSpc>
            </a:pPr>
            <a:r>
              <a:rPr lang="en-GB" sz="2000" dirty="0">
                <a:solidFill>
                  <a:srgbClr val="000000"/>
                </a:solidFill>
                <a:latin typeface="Rockwell" panose="02060603020205020403" pitchFamily="18" charset="0"/>
                <a:ea typeface="Times New Roman" panose="02020603050405020304" pitchFamily="18" charset="0"/>
              </a:rPr>
              <a:t> </a:t>
            </a:r>
          </a:p>
          <a:p>
            <a:pPr marL="1257300" marR="33655" indent="-342900" algn="just">
              <a:lnSpc>
                <a:spcPct val="103000"/>
              </a:lnSpc>
              <a:spcBef>
                <a:spcPts val="0"/>
              </a:spcBef>
              <a:spcAft>
                <a:spcPts val="20"/>
              </a:spcAft>
              <a:buFont typeface="Courier New" panose="02070309020205020404" pitchFamily="49" charset="0"/>
              <a:buChar char="o"/>
            </a:pPr>
            <a:r>
              <a:rPr lang="en-GB" sz="2200" dirty="0">
                <a:solidFill>
                  <a:srgbClr val="000000"/>
                </a:solidFill>
                <a:latin typeface="Rockwell" panose="02060603020205020403" pitchFamily="18" charset="0"/>
                <a:ea typeface="Times New Roman" panose="02020603050405020304" pitchFamily="18" charset="0"/>
              </a:rPr>
              <a:t>The most common approach to authenticating a user identity is the use of </a:t>
            </a:r>
            <a:r>
              <a:rPr lang="en-GB" sz="2200" b="1" dirty="0">
                <a:solidFill>
                  <a:srgbClr val="000000"/>
                </a:solidFill>
                <a:latin typeface="Rockwell" panose="02060603020205020403" pitchFamily="18" charset="0"/>
                <a:ea typeface="Times New Roman" panose="02020603050405020304" pitchFamily="18" charset="0"/>
              </a:rPr>
              <a:t>passwords</a:t>
            </a:r>
            <a:r>
              <a:rPr lang="en-GB" sz="2200" dirty="0">
                <a:solidFill>
                  <a:srgbClr val="000000"/>
                </a:solidFill>
                <a:latin typeface="Rockwell" panose="02060603020205020403" pitchFamily="18" charset="0"/>
                <a:ea typeface="Times New Roman" panose="02020603050405020304" pitchFamily="18" charset="0"/>
              </a:rPr>
              <a:t>. </a:t>
            </a:r>
            <a:endParaRPr lang="en-GB" sz="22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Courier New" panose="02070309020205020404" pitchFamily="49" charset="0"/>
              <a:buChar char="o"/>
            </a:pPr>
            <a:endParaRPr lang="en-GB" sz="2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Courier New" panose="02070309020205020404" pitchFamily="49" charset="0"/>
              <a:buChar char="o"/>
            </a:pPr>
            <a:r>
              <a:rPr lang="en-GB" sz="2200" dirty="0" smtClean="0">
                <a:solidFill>
                  <a:srgbClr val="000000"/>
                </a:solidFill>
                <a:latin typeface="Rockwell" panose="02060603020205020403" pitchFamily="18" charset="0"/>
                <a:ea typeface="Times New Roman" panose="02020603050405020304" pitchFamily="18" charset="0"/>
              </a:rPr>
              <a:t>When </a:t>
            </a:r>
            <a:r>
              <a:rPr lang="en-GB" sz="2200" dirty="0">
                <a:solidFill>
                  <a:srgbClr val="000000"/>
                </a:solidFill>
                <a:latin typeface="Rockwell" panose="02060603020205020403" pitchFamily="18" charset="0"/>
                <a:ea typeface="Times New Roman" panose="02020603050405020304" pitchFamily="18" charset="0"/>
              </a:rPr>
              <a:t>a user identifies herself by user ID or account name, </a:t>
            </a:r>
            <a:r>
              <a:rPr lang="en-GB" sz="2200" dirty="0" smtClean="0">
                <a:solidFill>
                  <a:srgbClr val="000000"/>
                </a:solidFill>
                <a:latin typeface="Rockwell" panose="02060603020205020403" pitchFamily="18" charset="0"/>
                <a:ea typeface="Times New Roman" panose="02020603050405020304" pitchFamily="18" charset="0"/>
              </a:rPr>
              <a:t>a password required. </a:t>
            </a:r>
          </a:p>
          <a:p>
            <a:pPr marL="1257300" marR="33655" indent="-342900" algn="just">
              <a:lnSpc>
                <a:spcPct val="103000"/>
              </a:lnSpc>
              <a:spcBef>
                <a:spcPts val="0"/>
              </a:spcBef>
              <a:spcAft>
                <a:spcPts val="20"/>
              </a:spcAft>
              <a:buFont typeface="Courier New" panose="02070309020205020404" pitchFamily="49" charset="0"/>
              <a:buChar char="o"/>
            </a:pPr>
            <a:endParaRPr lang="en-GB" sz="2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Courier New" panose="02070309020205020404" pitchFamily="49" charset="0"/>
              <a:buChar char="o"/>
            </a:pPr>
            <a:r>
              <a:rPr lang="en-GB" sz="2200" dirty="0" smtClean="0">
                <a:solidFill>
                  <a:srgbClr val="000000"/>
                </a:solidFill>
                <a:latin typeface="Rockwell" panose="02060603020205020403" pitchFamily="18" charset="0"/>
                <a:ea typeface="Times New Roman" panose="02020603050405020304" pitchFamily="18" charset="0"/>
              </a:rPr>
              <a:t>If </a:t>
            </a:r>
            <a:r>
              <a:rPr lang="en-GB" sz="2200" dirty="0">
                <a:solidFill>
                  <a:srgbClr val="000000"/>
                </a:solidFill>
                <a:latin typeface="Rockwell" panose="02060603020205020403" pitchFamily="18" charset="0"/>
                <a:ea typeface="Times New Roman" panose="02020603050405020304" pitchFamily="18" charset="0"/>
              </a:rPr>
              <a:t>the user-supplied password matches the password stored in the system, the system assumes that the user is legitimate. Passwords are often used to protect objects in the computer system, in the absence of more complete protection schemes. </a:t>
            </a:r>
            <a:endParaRPr lang="en-GB" sz="2200" dirty="0" smtClean="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Courier New" panose="02070309020205020404" pitchFamily="49" charset="0"/>
              <a:buChar char="o"/>
            </a:pPr>
            <a:endParaRPr lang="en-GB" sz="2200" dirty="0">
              <a:solidFill>
                <a:srgbClr val="000000"/>
              </a:solidFill>
              <a:latin typeface="Rockwell" panose="02060603020205020403" pitchFamily="18" charset="0"/>
              <a:ea typeface="Times New Roman" panose="02020603050405020304" pitchFamily="18" charset="0"/>
            </a:endParaRPr>
          </a:p>
          <a:p>
            <a:pPr marL="1257300" marR="33655" indent="-342900" algn="just">
              <a:lnSpc>
                <a:spcPct val="103000"/>
              </a:lnSpc>
              <a:spcBef>
                <a:spcPts val="0"/>
              </a:spcBef>
              <a:spcAft>
                <a:spcPts val="20"/>
              </a:spcAft>
              <a:buFont typeface="Courier New" panose="02070309020205020404" pitchFamily="49" charset="0"/>
              <a:buChar char="o"/>
            </a:pPr>
            <a:r>
              <a:rPr lang="en-GB" sz="2200" dirty="0" smtClean="0">
                <a:solidFill>
                  <a:srgbClr val="000000"/>
                </a:solidFill>
                <a:latin typeface="Rockwell" panose="02060603020205020403" pitchFamily="18" charset="0"/>
                <a:ea typeface="Times New Roman" panose="02020603050405020304" pitchFamily="18" charset="0"/>
              </a:rPr>
              <a:t>Different </a:t>
            </a:r>
            <a:r>
              <a:rPr lang="en-GB" sz="2200" dirty="0">
                <a:solidFill>
                  <a:srgbClr val="000000"/>
                </a:solidFill>
                <a:latin typeface="Rockwell" panose="02060603020205020403" pitchFamily="18" charset="0"/>
                <a:ea typeface="Times New Roman" panose="02020603050405020304" pitchFamily="18" charset="0"/>
              </a:rPr>
              <a:t>passwords may be associated with different access rights. For example, different passwords may be used for reading files, appending files, and updating files. </a:t>
            </a:r>
            <a:endParaRPr lang="en-GB" sz="2200" dirty="0">
              <a:solidFill>
                <a:srgbClr val="000000"/>
              </a:solidFill>
              <a:effectLst/>
              <a:latin typeface="Rockwell" panose="02060603020205020403" pitchFamily="18" charset="0"/>
              <a:ea typeface="Times New Roman" panose="02020603050405020304" pitchFamily="18" charset="0"/>
            </a:endParaRPr>
          </a:p>
        </p:txBody>
      </p:sp>
      <p:sp>
        <p:nvSpPr>
          <p:cNvPr id="51" name="Rectangle 50"/>
          <p:cNvSpPr/>
          <p:nvPr/>
        </p:nvSpPr>
        <p:spPr>
          <a:xfrm>
            <a:off x="342638" y="97296"/>
            <a:ext cx="5034327" cy="604461"/>
          </a:xfrm>
          <a:prstGeom prst="rect">
            <a:avLst/>
          </a:prstGeom>
        </p:spPr>
        <p:txBody>
          <a:bodyPr wrap="none">
            <a:spAutoFit/>
          </a:bodyPr>
          <a:lstStyle/>
          <a:p>
            <a:pPr marL="6350" marR="0" indent="-6350">
              <a:lnSpc>
                <a:spcPct val="104000"/>
              </a:lnSpc>
              <a:spcBef>
                <a:spcPts val="0"/>
              </a:spcBef>
              <a:spcAft>
                <a:spcPts val="25"/>
              </a:spcAft>
            </a:pPr>
            <a:r>
              <a:rPr lang="en-GB" sz="3200" b="1" dirty="0" smtClean="0">
                <a:solidFill>
                  <a:srgbClr val="000000"/>
                </a:solidFill>
                <a:latin typeface="Rockwell" panose="02060603020205020403" pitchFamily="18" charset="0"/>
                <a:ea typeface="Times New Roman" panose="02020603050405020304" pitchFamily="18" charset="0"/>
              </a:rPr>
              <a:t>Security </a:t>
            </a:r>
            <a:r>
              <a:rPr lang="en-GB" sz="3200" b="1" dirty="0">
                <a:solidFill>
                  <a:srgbClr val="000000"/>
                </a:solidFill>
                <a:latin typeface="Rockwell" panose="02060603020205020403" pitchFamily="18" charset="0"/>
                <a:ea typeface="Times New Roman" panose="02020603050405020304" pitchFamily="18" charset="0"/>
              </a:rPr>
              <a:t>Solutions(</a:t>
            </a:r>
            <a:r>
              <a:rPr lang="en-GB" sz="3200" b="1" dirty="0" err="1">
                <a:solidFill>
                  <a:srgbClr val="000000"/>
                </a:solidFill>
                <a:latin typeface="Rockwell" panose="02060603020205020403" pitchFamily="18" charset="0"/>
                <a:ea typeface="Times New Roman" panose="02020603050405020304" pitchFamily="18" charset="0"/>
              </a:rPr>
              <a:t>Cont</a:t>
            </a:r>
            <a:r>
              <a:rPr lang="en-GB" sz="3200" b="1" dirty="0" smtClean="0">
                <a:solidFill>
                  <a:srgbClr val="000000"/>
                </a:solidFill>
                <a:latin typeface="Rockwell" panose="02060603020205020403" pitchFamily="18" charset="0"/>
                <a:ea typeface="Times New Roman" panose="02020603050405020304" pitchFamily="18" charset="0"/>
              </a:rPr>
              <a:t>)</a:t>
            </a:r>
            <a:endParaRPr lang="en-GB" sz="32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891222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37</a:t>
            </a:fld>
            <a:endParaRPr lang="en-US" dirty="0"/>
          </a:p>
        </p:txBody>
      </p:sp>
      <p:sp>
        <p:nvSpPr>
          <p:cNvPr id="49" name="Rectangle 48"/>
          <p:cNvSpPr/>
          <p:nvPr/>
        </p:nvSpPr>
        <p:spPr>
          <a:xfrm>
            <a:off x="477079" y="65316"/>
            <a:ext cx="5136919" cy="604461"/>
          </a:xfrm>
          <a:prstGeom prst="rect">
            <a:avLst/>
          </a:prstGeom>
        </p:spPr>
        <p:txBody>
          <a:bodyPr wrap="none">
            <a:spAutoFit/>
          </a:bodyPr>
          <a:lstStyle/>
          <a:p>
            <a:pPr marL="6350" marR="0" indent="-6350">
              <a:lnSpc>
                <a:spcPct val="104000"/>
              </a:lnSpc>
              <a:spcBef>
                <a:spcPts val="0"/>
              </a:spcBef>
              <a:spcAft>
                <a:spcPts val="25"/>
              </a:spcAft>
            </a:pPr>
            <a:r>
              <a:rPr lang="en-GB" sz="3200" b="1" dirty="0" smtClean="0">
                <a:solidFill>
                  <a:srgbClr val="000000"/>
                </a:solidFill>
                <a:latin typeface="Rockwell" panose="02060603020205020403" pitchFamily="18" charset="0"/>
                <a:ea typeface="Times New Roman" panose="02020603050405020304" pitchFamily="18" charset="0"/>
              </a:rPr>
              <a:t>Security </a:t>
            </a:r>
            <a:r>
              <a:rPr lang="en-GB" sz="3200" b="1" dirty="0">
                <a:solidFill>
                  <a:srgbClr val="000000"/>
                </a:solidFill>
                <a:latin typeface="Rockwell" panose="02060603020205020403" pitchFamily="18" charset="0"/>
                <a:ea typeface="Times New Roman" panose="02020603050405020304" pitchFamily="18" charset="0"/>
              </a:rPr>
              <a:t>Solutions </a:t>
            </a:r>
            <a:r>
              <a:rPr lang="en-GB" sz="3200" b="1" dirty="0" smtClean="0">
                <a:solidFill>
                  <a:srgbClr val="000000"/>
                </a:solidFill>
                <a:latin typeface="Rockwell" panose="02060603020205020403" pitchFamily="18" charset="0"/>
                <a:ea typeface="Times New Roman" panose="02020603050405020304" pitchFamily="18" charset="0"/>
              </a:rPr>
              <a:t>(</a:t>
            </a:r>
            <a:r>
              <a:rPr lang="en-GB" sz="3200" b="1" dirty="0" err="1">
                <a:solidFill>
                  <a:srgbClr val="000000"/>
                </a:solidFill>
                <a:latin typeface="Rockwell" panose="02060603020205020403" pitchFamily="18" charset="0"/>
                <a:ea typeface="Times New Roman" panose="02020603050405020304" pitchFamily="18" charset="0"/>
              </a:rPr>
              <a:t>C</a:t>
            </a:r>
            <a:r>
              <a:rPr lang="en-GB" sz="3200" b="1" dirty="0" err="1" smtClean="0">
                <a:solidFill>
                  <a:srgbClr val="000000"/>
                </a:solidFill>
                <a:latin typeface="Rockwell" panose="02060603020205020403" pitchFamily="18" charset="0"/>
                <a:ea typeface="Times New Roman" panose="02020603050405020304" pitchFamily="18" charset="0"/>
              </a:rPr>
              <a:t>ont</a:t>
            </a:r>
            <a:r>
              <a:rPr lang="en-GB" sz="3200" b="1" dirty="0" smtClean="0">
                <a:solidFill>
                  <a:srgbClr val="000000"/>
                </a:solidFill>
                <a:latin typeface="Rockwell" panose="02060603020205020403" pitchFamily="18" charset="0"/>
                <a:ea typeface="Times New Roman" panose="02020603050405020304" pitchFamily="18" charset="0"/>
              </a:rPr>
              <a:t>)</a:t>
            </a:r>
            <a:endParaRPr lang="en-GB" sz="3200" b="1" dirty="0">
              <a:solidFill>
                <a:srgbClr val="000000"/>
              </a:solidFill>
              <a:latin typeface="Rockwell" panose="02060603020205020403" pitchFamily="18" charset="0"/>
              <a:ea typeface="Times New Roman" panose="02020603050405020304" pitchFamily="18" charset="0"/>
            </a:endParaRPr>
          </a:p>
        </p:txBody>
      </p:sp>
      <p:sp>
        <p:nvSpPr>
          <p:cNvPr id="3" name="Rectangle 2"/>
          <p:cNvSpPr/>
          <p:nvPr/>
        </p:nvSpPr>
        <p:spPr>
          <a:xfrm>
            <a:off x="477078" y="995480"/>
            <a:ext cx="11333921" cy="5177636"/>
          </a:xfrm>
          <a:prstGeom prst="rect">
            <a:avLst/>
          </a:prstGeom>
        </p:spPr>
        <p:txBody>
          <a:bodyPr wrap="square">
            <a:spAutoFit/>
          </a:bodyPr>
          <a:lstStyle/>
          <a:p>
            <a:pPr marL="6350" marR="0" indent="-6350">
              <a:lnSpc>
                <a:spcPct val="103000"/>
              </a:lnSpc>
              <a:spcBef>
                <a:spcPts val="0"/>
              </a:spcBef>
              <a:spcAft>
                <a:spcPts val="80"/>
              </a:spcAft>
            </a:pPr>
            <a:r>
              <a:rPr lang="en-GB" sz="2400" b="1" dirty="0" smtClean="0">
                <a:solidFill>
                  <a:srgbClr val="000000"/>
                </a:solidFill>
                <a:latin typeface="Rockwell" panose="02060603020205020403" pitchFamily="18" charset="0"/>
                <a:ea typeface="Times New Roman" panose="02020603050405020304" pitchFamily="18" charset="0"/>
              </a:rPr>
              <a:t>Password Vulnerabilities</a:t>
            </a:r>
          </a:p>
          <a:p>
            <a:pPr marL="6350" marR="0" indent="-6350">
              <a:lnSpc>
                <a:spcPct val="103000"/>
              </a:lnSpc>
              <a:spcBef>
                <a:spcPts val="0"/>
              </a:spcBef>
              <a:spcAft>
                <a:spcPts val="80"/>
              </a:spcAft>
            </a:pPr>
            <a:r>
              <a:rPr lang="en-GB" sz="2400" b="1" dirty="0" smtClean="0">
                <a:solidFill>
                  <a:srgbClr val="000000"/>
                </a:solidFill>
                <a:latin typeface="Rockwell" panose="02060603020205020403" pitchFamily="18" charset="0"/>
                <a:ea typeface="Times New Roman" panose="02020603050405020304" pitchFamily="18" charset="0"/>
              </a:rPr>
              <a:t> </a:t>
            </a:r>
            <a:endParaRPr lang="en-GB" sz="2400" b="1" dirty="0">
              <a:solidFill>
                <a:srgbClr val="000000"/>
              </a:solidFill>
              <a:latin typeface="Rockwell" panose="02060603020205020403" pitchFamily="18" charset="0"/>
              <a:ea typeface="Times New Roman" panose="02020603050405020304" pitchFamily="18" charset="0"/>
            </a:endParaRPr>
          </a:p>
          <a:p>
            <a:pPr>
              <a:lnSpc>
                <a:spcPct val="107000"/>
              </a:lnSpc>
            </a:pPr>
            <a:r>
              <a:rPr lang="en-GB" sz="2400" dirty="0">
                <a:solidFill>
                  <a:srgbClr val="000000"/>
                </a:solidFill>
                <a:latin typeface="Rockwell" panose="02060603020205020403" pitchFamily="18" charset="0"/>
                <a:ea typeface="Times New Roman" panose="02020603050405020304" pitchFamily="18" charset="0"/>
              </a:rPr>
              <a:t> </a:t>
            </a:r>
            <a:r>
              <a:rPr lang="en-GB" sz="2400" dirty="0" smtClean="0">
                <a:solidFill>
                  <a:srgbClr val="000000"/>
                </a:solidFill>
                <a:latin typeface="Rockwell" panose="02060603020205020403" pitchFamily="18" charset="0"/>
                <a:ea typeface="Times New Roman" panose="02020603050405020304" pitchFamily="18" charset="0"/>
              </a:rPr>
              <a:t>Passwords </a:t>
            </a:r>
            <a:r>
              <a:rPr lang="en-GB" sz="2400" dirty="0">
                <a:solidFill>
                  <a:srgbClr val="000000"/>
                </a:solidFill>
                <a:latin typeface="Rockwell" panose="02060603020205020403" pitchFamily="18" charset="0"/>
                <a:ea typeface="Times New Roman" panose="02020603050405020304" pitchFamily="18" charset="0"/>
              </a:rPr>
              <a:t>are extremely common because they are easy to understand and use. Unfortunately, passwords can often be guessed, accidentally exposed, sniffed, or illegally transferred from an authorized user to an unauthorised one. </a:t>
            </a:r>
          </a:p>
          <a:p>
            <a:pPr>
              <a:lnSpc>
                <a:spcPct val="107000"/>
              </a:lnSpc>
            </a:pPr>
            <a:r>
              <a:rPr lang="en-GB" sz="2400" dirty="0">
                <a:solidFill>
                  <a:srgbClr val="000000"/>
                </a:solidFill>
                <a:latin typeface="Rockwell" panose="02060603020205020403" pitchFamily="18" charset="0"/>
                <a:ea typeface="Times New Roman" panose="02020603050405020304" pitchFamily="18" charset="0"/>
              </a:rPr>
              <a:t> </a:t>
            </a:r>
            <a:endParaRPr lang="en-GB" sz="2400" dirty="0" smtClean="0">
              <a:solidFill>
                <a:srgbClr val="000000"/>
              </a:solidFill>
              <a:latin typeface="Rockwell" panose="02060603020205020403" pitchFamily="18" charset="0"/>
              <a:ea typeface="Times New Roman" panose="02020603050405020304" pitchFamily="18" charset="0"/>
            </a:endParaRPr>
          </a:p>
          <a:p>
            <a:pPr>
              <a:lnSpc>
                <a:spcPct val="107000"/>
              </a:lnSpc>
            </a:pPr>
            <a:r>
              <a:rPr lang="en-GB" sz="2400" dirty="0" smtClean="0">
                <a:solidFill>
                  <a:srgbClr val="000000"/>
                </a:solidFill>
                <a:latin typeface="Rockwell" panose="02060603020205020403" pitchFamily="18" charset="0"/>
                <a:ea typeface="Times New Roman" panose="02020603050405020304" pitchFamily="18" charset="0"/>
              </a:rPr>
              <a:t>There </a:t>
            </a:r>
            <a:r>
              <a:rPr lang="en-GB" sz="2400" dirty="0">
                <a:solidFill>
                  <a:srgbClr val="000000"/>
                </a:solidFill>
                <a:latin typeface="Rockwell" panose="02060603020205020403" pitchFamily="18" charset="0"/>
                <a:ea typeface="Times New Roman" panose="02020603050405020304" pitchFamily="18" charset="0"/>
              </a:rPr>
              <a:t>are two common ways to guess a </a:t>
            </a:r>
            <a:r>
              <a:rPr lang="en-GB" sz="2400" dirty="0" smtClean="0">
                <a:solidFill>
                  <a:srgbClr val="000000"/>
                </a:solidFill>
                <a:latin typeface="Rockwell" panose="02060603020205020403" pitchFamily="18" charset="0"/>
                <a:ea typeface="Times New Roman" panose="02020603050405020304" pitchFamily="18" charset="0"/>
              </a:rPr>
              <a:t>password</a:t>
            </a:r>
            <a:r>
              <a:rPr lang="en-GB" sz="2400" dirty="0">
                <a:solidFill>
                  <a:srgbClr val="000000"/>
                </a:solidFill>
                <a:latin typeface="Rockwell" panose="02060603020205020403" pitchFamily="18" charset="0"/>
                <a:ea typeface="Times New Roman" panose="02020603050405020304" pitchFamily="18" charset="0"/>
              </a:rPr>
              <a:t>:</a:t>
            </a:r>
          </a:p>
          <a:p>
            <a:pPr>
              <a:lnSpc>
                <a:spcPct val="107000"/>
              </a:lnSpc>
              <a:spcAft>
                <a:spcPts val="165"/>
              </a:spcAft>
            </a:pPr>
            <a:r>
              <a:rPr lang="en-GB" sz="2400" dirty="0" smtClean="0">
                <a:solidFill>
                  <a:srgbClr val="000000"/>
                </a:solidFill>
                <a:latin typeface="Rockwell" panose="02060603020205020403" pitchFamily="18" charset="0"/>
                <a:ea typeface="Times New Roman" panose="02020603050405020304" pitchFamily="18" charset="0"/>
              </a:rPr>
              <a:t> </a:t>
            </a:r>
          </a:p>
          <a:p>
            <a:pPr marL="447675" marR="33655" indent="-457200" algn="just">
              <a:lnSpc>
                <a:spcPct val="103000"/>
              </a:lnSpc>
              <a:spcBef>
                <a:spcPts val="0"/>
              </a:spcBef>
              <a:spcAft>
                <a:spcPts val="20"/>
              </a:spcAft>
              <a:buFont typeface="Wingdings" panose="05000000000000000000" pitchFamily="2" charset="2"/>
              <a:buChar char="q"/>
            </a:pPr>
            <a:r>
              <a:rPr lang="en-GB" sz="2400" dirty="0" smtClean="0">
                <a:solidFill>
                  <a:srgbClr val="000000"/>
                </a:solidFill>
                <a:latin typeface="Rockwell" panose="02060603020205020403" pitchFamily="18" charset="0"/>
                <a:ea typeface="Times New Roman" panose="02020603050405020304" pitchFamily="18" charset="0"/>
              </a:rPr>
              <a:t>One way is for the intruder (either human or program) to know the user or to have information about the user. </a:t>
            </a:r>
          </a:p>
          <a:p>
            <a:pPr marL="447675" marR="33655" indent="-457200" algn="just">
              <a:lnSpc>
                <a:spcPct val="103000"/>
              </a:lnSpc>
              <a:spcBef>
                <a:spcPts val="0"/>
              </a:spcBef>
              <a:spcAft>
                <a:spcPts val="20"/>
              </a:spcAft>
            </a:pPr>
            <a:endParaRPr lang="en-GB" sz="2400" dirty="0" smtClean="0">
              <a:solidFill>
                <a:srgbClr val="000000"/>
              </a:solidFill>
              <a:latin typeface="Rockwell" panose="02060603020205020403" pitchFamily="18" charset="0"/>
              <a:ea typeface="Times New Roman" panose="02020603050405020304" pitchFamily="18" charset="0"/>
            </a:endParaRPr>
          </a:p>
          <a:p>
            <a:pPr marL="447675" marR="33655" indent="-457200" algn="just">
              <a:lnSpc>
                <a:spcPct val="103000"/>
              </a:lnSpc>
              <a:spcBef>
                <a:spcPts val="0"/>
              </a:spcBef>
              <a:spcAft>
                <a:spcPts val="20"/>
              </a:spcAft>
              <a:buFont typeface="Wingdings" panose="05000000000000000000" pitchFamily="2" charset="2"/>
              <a:buChar char="q"/>
            </a:pPr>
            <a:r>
              <a:rPr lang="en-GB" sz="2400" dirty="0" smtClean="0">
                <a:solidFill>
                  <a:srgbClr val="000000"/>
                </a:solidFill>
                <a:latin typeface="Rockwell" panose="02060603020205020403" pitchFamily="18" charset="0"/>
                <a:ea typeface="Times New Roman" panose="02020603050405020304" pitchFamily="18" charset="0"/>
              </a:rPr>
              <a:t>The use of brute force, trying enumeration, or all possible combinations of</a:t>
            </a:r>
          </a:p>
          <a:p>
            <a:pPr marL="447675" marR="33655" indent="-457200" algn="just">
              <a:lnSpc>
                <a:spcPct val="103000"/>
              </a:lnSpc>
              <a:spcBef>
                <a:spcPts val="0"/>
              </a:spcBef>
              <a:spcAft>
                <a:spcPts val="20"/>
              </a:spcAft>
            </a:pPr>
            <a:r>
              <a:rPr lang="en-GB" sz="2400" dirty="0" smtClean="0">
                <a:solidFill>
                  <a:srgbClr val="000000"/>
                </a:solidFill>
                <a:latin typeface="Rockwell" panose="02060603020205020403" pitchFamily="18" charset="0"/>
                <a:ea typeface="Times New Roman" panose="02020603050405020304" pitchFamily="18" charset="0"/>
              </a:rPr>
              <a:t>	letters, numbers, and punctuation, until the password is found. </a:t>
            </a:r>
            <a:endParaRPr lang="en-GB" sz="24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331491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38</a:t>
            </a:fld>
            <a:endParaRPr lang="en-US" dirty="0"/>
          </a:p>
        </p:txBody>
      </p:sp>
      <p:sp>
        <p:nvSpPr>
          <p:cNvPr id="6" name="Rectangle 5"/>
          <p:cNvSpPr/>
          <p:nvPr/>
        </p:nvSpPr>
        <p:spPr>
          <a:xfrm>
            <a:off x="484156" y="137782"/>
            <a:ext cx="5865965"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a:t>
            </a:r>
            <a:r>
              <a:rPr lang="en-GB" sz="3600" b="1" dirty="0">
                <a:solidFill>
                  <a:srgbClr val="000000"/>
                </a:solidFill>
                <a:latin typeface="Rockwell" panose="02060603020205020403" pitchFamily="18" charset="0"/>
                <a:ea typeface="Times New Roman" panose="02020603050405020304" pitchFamily="18" charset="0"/>
              </a:rPr>
              <a:t>Solutions </a:t>
            </a:r>
            <a:r>
              <a:rPr lang="en-GB" sz="3600" b="1" dirty="0" smtClean="0">
                <a:solidFill>
                  <a:srgbClr val="000000"/>
                </a:solidFill>
                <a:latin typeface="Rockwell" panose="02060603020205020403" pitchFamily="18" charset="0"/>
                <a:ea typeface="Times New Roman" panose="02020603050405020304" pitchFamily="18" charset="0"/>
              </a:rPr>
              <a:t>(</a:t>
            </a:r>
            <a:r>
              <a:rPr lang="en-GB" sz="3600" b="1" dirty="0" err="1">
                <a:solidFill>
                  <a:srgbClr val="000000"/>
                </a:solidFill>
                <a:latin typeface="Rockwell" panose="02060603020205020403" pitchFamily="18" charset="0"/>
                <a:ea typeface="Times New Roman" panose="02020603050405020304" pitchFamily="18" charset="0"/>
              </a:rPr>
              <a:t>C</a:t>
            </a:r>
            <a:r>
              <a:rPr lang="en-GB" sz="3600" b="1" dirty="0" err="1" smtClean="0">
                <a:solidFill>
                  <a:srgbClr val="000000"/>
                </a:solidFill>
                <a:latin typeface="Rockwell" panose="02060603020205020403" pitchFamily="18" charset="0"/>
                <a:ea typeface="Times New Roman" panose="02020603050405020304" pitchFamily="18" charset="0"/>
              </a:rPr>
              <a:t>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4" name="Rectangle 3"/>
          <p:cNvSpPr/>
          <p:nvPr/>
        </p:nvSpPr>
        <p:spPr>
          <a:xfrm>
            <a:off x="357808" y="901267"/>
            <a:ext cx="11430001" cy="5703228"/>
          </a:xfrm>
          <a:prstGeom prst="rect">
            <a:avLst/>
          </a:prstGeom>
        </p:spPr>
        <p:txBody>
          <a:bodyPr wrap="square">
            <a:spAutoFit/>
          </a:bodyPr>
          <a:lstStyle/>
          <a:p>
            <a:pPr marL="920750" marR="33655" indent="-6350">
              <a:lnSpc>
                <a:spcPct val="103000"/>
              </a:lnSpc>
              <a:spcBef>
                <a:spcPts val="0"/>
              </a:spcBef>
              <a:spcAft>
                <a:spcPts val="20"/>
              </a:spcAft>
            </a:pPr>
            <a:r>
              <a:rPr lang="en-GB" sz="2000" dirty="0">
                <a:solidFill>
                  <a:srgbClr val="000000"/>
                </a:solidFill>
                <a:latin typeface="Rockwell" panose="02060603020205020403" pitchFamily="18" charset="0"/>
                <a:ea typeface="Times New Roman" panose="02020603050405020304" pitchFamily="18" charset="0"/>
              </a:rPr>
              <a:t>In addition to being guessed, passwords can be exposed as a result of visual or electronic monitoring</a:t>
            </a:r>
            <a:r>
              <a:rPr lang="en-GB" sz="2000" dirty="0" smtClean="0">
                <a:solidFill>
                  <a:srgbClr val="000000"/>
                </a:solidFill>
                <a:latin typeface="Rockwell" panose="02060603020205020403" pitchFamily="18" charset="0"/>
                <a:ea typeface="Times New Roman" panose="02020603050405020304" pitchFamily="18" charset="0"/>
              </a:rPr>
              <a:t>.</a:t>
            </a:r>
          </a:p>
          <a:p>
            <a:pPr marL="920750" marR="33655" indent="-6350">
              <a:lnSpc>
                <a:spcPct val="103000"/>
              </a:lnSpc>
              <a:spcBef>
                <a:spcPts val="0"/>
              </a:spcBef>
              <a:spcAft>
                <a:spcPts val="20"/>
              </a:spcAft>
            </a:pPr>
            <a:r>
              <a:rPr lang="en-GB" sz="2000" dirty="0" smtClean="0">
                <a:solidFill>
                  <a:srgbClr val="000000"/>
                </a:solidFill>
                <a:latin typeface="Rockwell" panose="02060603020205020403" pitchFamily="18" charset="0"/>
                <a:ea typeface="Times New Roman" panose="02020603050405020304" pitchFamily="18" charset="0"/>
              </a:rPr>
              <a:t> </a:t>
            </a:r>
          </a:p>
          <a:p>
            <a:pPr marL="1200150" marR="33655" indent="-285750">
              <a:lnSpc>
                <a:spcPct val="103000"/>
              </a:lnSpc>
              <a:spcBef>
                <a:spcPts val="0"/>
              </a:spcBef>
              <a:spcAft>
                <a:spcPts val="20"/>
              </a:spcAft>
              <a:buFont typeface="Wingdings" panose="05000000000000000000" pitchFamily="2" charset="2"/>
              <a:buChar char="v"/>
            </a:pPr>
            <a:r>
              <a:rPr lang="en-GB" sz="2100" dirty="0" smtClean="0">
                <a:solidFill>
                  <a:srgbClr val="000000"/>
                </a:solidFill>
                <a:latin typeface="Rockwell" panose="02060603020205020403" pitchFamily="18" charset="0"/>
                <a:ea typeface="Times New Roman" panose="02020603050405020304" pitchFamily="18" charset="0"/>
              </a:rPr>
              <a:t>An </a:t>
            </a:r>
            <a:r>
              <a:rPr lang="en-GB" sz="2100" dirty="0">
                <a:solidFill>
                  <a:srgbClr val="000000"/>
                </a:solidFill>
                <a:latin typeface="Rockwell" panose="02060603020205020403" pitchFamily="18" charset="0"/>
                <a:ea typeface="Times New Roman" panose="02020603050405020304" pitchFamily="18" charset="0"/>
              </a:rPr>
              <a:t>intruder can look over the shoulder of a user (</a:t>
            </a:r>
            <a:r>
              <a:rPr lang="en-GB" sz="2100" b="1" dirty="0">
                <a:solidFill>
                  <a:srgbClr val="000000"/>
                </a:solidFill>
                <a:latin typeface="Rockwell" panose="02060603020205020403" pitchFamily="18" charset="0"/>
                <a:ea typeface="Times New Roman" panose="02020603050405020304" pitchFamily="18" charset="0"/>
              </a:rPr>
              <a:t>shoulder surfing</a:t>
            </a:r>
            <a:r>
              <a:rPr lang="en-GB" sz="2100" dirty="0">
                <a:solidFill>
                  <a:srgbClr val="000000"/>
                </a:solidFill>
                <a:latin typeface="Rockwell" panose="02060603020205020403" pitchFamily="18" charset="0"/>
                <a:ea typeface="Times New Roman" panose="02020603050405020304" pitchFamily="18" charset="0"/>
              </a:rPr>
              <a:t>) when the user is logging in and can learn the password easily by watching the keystrokes</a:t>
            </a:r>
            <a:r>
              <a:rPr lang="en-GB" sz="2100" dirty="0" smtClean="0">
                <a:solidFill>
                  <a:srgbClr val="000000"/>
                </a:solidFill>
                <a:latin typeface="Rockwell" panose="02060603020205020403" pitchFamily="18" charset="0"/>
                <a:ea typeface="Times New Roman" panose="02020603050405020304" pitchFamily="18" charset="0"/>
              </a:rPr>
              <a:t>.</a:t>
            </a:r>
          </a:p>
          <a:p>
            <a:pPr marL="914400" marR="33655">
              <a:lnSpc>
                <a:spcPct val="103000"/>
              </a:lnSpc>
              <a:spcBef>
                <a:spcPts val="0"/>
              </a:spcBef>
              <a:spcAft>
                <a:spcPts val="20"/>
              </a:spcAft>
            </a:pPr>
            <a:endParaRPr lang="en-GB" sz="2100" dirty="0" smtClean="0">
              <a:solidFill>
                <a:srgbClr val="000000"/>
              </a:solidFill>
              <a:latin typeface="Rockwell" panose="02060603020205020403" pitchFamily="18" charset="0"/>
              <a:ea typeface="Times New Roman" panose="02020603050405020304" pitchFamily="18" charset="0"/>
            </a:endParaRPr>
          </a:p>
          <a:p>
            <a:pPr marL="1200150" marR="33655" indent="-285750">
              <a:lnSpc>
                <a:spcPct val="103000"/>
              </a:lnSpc>
              <a:spcAft>
                <a:spcPts val="20"/>
              </a:spcAft>
              <a:buFont typeface="Wingdings" panose="05000000000000000000" pitchFamily="2" charset="2"/>
              <a:buChar char="v"/>
            </a:pPr>
            <a:r>
              <a:rPr lang="en-GB" sz="2100" dirty="0">
                <a:solidFill>
                  <a:srgbClr val="000000"/>
                </a:solidFill>
                <a:latin typeface="Rockwell" panose="02060603020205020403" pitchFamily="18" charset="0"/>
                <a:ea typeface="Times New Roman" panose="02020603050405020304" pitchFamily="18" charset="0"/>
              </a:rPr>
              <a:t>Some systems force users to select hard-to-remember or long passwords, which may cause a user to record the password. As a result, such systems provide much less security than systems that allow easy passwords! </a:t>
            </a:r>
          </a:p>
          <a:p>
            <a:pPr marL="1200150" marR="33655" indent="-285750">
              <a:lnSpc>
                <a:spcPct val="103000"/>
              </a:lnSpc>
              <a:spcBef>
                <a:spcPts val="0"/>
              </a:spcBef>
              <a:spcAft>
                <a:spcPts val="20"/>
              </a:spcAft>
              <a:buFont typeface="Wingdings" panose="05000000000000000000" pitchFamily="2" charset="2"/>
              <a:buChar char="v"/>
            </a:pPr>
            <a:endParaRPr lang="en-GB" sz="2100" dirty="0">
              <a:solidFill>
                <a:srgbClr val="000000"/>
              </a:solidFill>
              <a:latin typeface="Rockwell" panose="02060603020205020403" pitchFamily="18" charset="0"/>
              <a:ea typeface="Times New Roman" panose="02020603050405020304" pitchFamily="18" charset="0"/>
            </a:endParaRPr>
          </a:p>
          <a:p>
            <a:pPr marL="1200150" marR="33655" indent="-285750">
              <a:lnSpc>
                <a:spcPct val="103000"/>
              </a:lnSpc>
              <a:spcBef>
                <a:spcPts val="0"/>
              </a:spcBef>
              <a:spcAft>
                <a:spcPts val="20"/>
              </a:spcAft>
              <a:buFont typeface="Wingdings" panose="05000000000000000000" pitchFamily="2" charset="2"/>
              <a:buChar char="v"/>
            </a:pPr>
            <a:r>
              <a:rPr lang="en-GB" sz="2100" dirty="0" smtClean="0">
                <a:solidFill>
                  <a:srgbClr val="000000"/>
                </a:solidFill>
                <a:latin typeface="Rockwell" panose="02060603020205020403" pitchFamily="18" charset="0"/>
                <a:ea typeface="Times New Roman" panose="02020603050405020304" pitchFamily="18" charset="0"/>
              </a:rPr>
              <a:t> </a:t>
            </a:r>
            <a:r>
              <a:rPr lang="en-GB" sz="2100" dirty="0">
                <a:solidFill>
                  <a:srgbClr val="000000"/>
                </a:solidFill>
                <a:latin typeface="Rockwell" panose="02060603020205020403" pitchFamily="18" charset="0"/>
                <a:ea typeface="Times New Roman" panose="02020603050405020304" pitchFamily="18" charset="0"/>
              </a:rPr>
              <a:t>Alternatively, anyone with access to the network on which a computer resides could seamlessly add a network monitor, allowing her to watch all data being transferred on the network (</a:t>
            </a:r>
            <a:r>
              <a:rPr lang="en-GB" sz="2100" b="1" dirty="0">
                <a:solidFill>
                  <a:srgbClr val="000000"/>
                </a:solidFill>
                <a:latin typeface="Rockwell" panose="02060603020205020403" pitchFamily="18" charset="0"/>
                <a:ea typeface="Times New Roman" panose="02020603050405020304" pitchFamily="18" charset="0"/>
              </a:rPr>
              <a:t>sniffing</a:t>
            </a:r>
            <a:r>
              <a:rPr lang="en-GB" sz="2100" dirty="0">
                <a:solidFill>
                  <a:srgbClr val="000000"/>
                </a:solidFill>
                <a:latin typeface="Rockwell" panose="02060603020205020403" pitchFamily="18" charset="0"/>
                <a:ea typeface="Times New Roman" panose="02020603050405020304" pitchFamily="18" charset="0"/>
              </a:rPr>
              <a:t>), including user IDs and passwords. </a:t>
            </a:r>
            <a:endParaRPr lang="en-GB" sz="2100" dirty="0" smtClean="0">
              <a:solidFill>
                <a:srgbClr val="000000"/>
              </a:solidFill>
              <a:latin typeface="Rockwell" panose="02060603020205020403" pitchFamily="18" charset="0"/>
              <a:ea typeface="Times New Roman" panose="02020603050405020304" pitchFamily="18" charset="0"/>
            </a:endParaRPr>
          </a:p>
          <a:p>
            <a:pPr marL="1200150" marR="33655" indent="-285750">
              <a:lnSpc>
                <a:spcPct val="103000"/>
              </a:lnSpc>
              <a:spcBef>
                <a:spcPts val="0"/>
              </a:spcBef>
              <a:spcAft>
                <a:spcPts val="20"/>
              </a:spcAft>
              <a:buFont typeface="Wingdings" panose="05000000000000000000" pitchFamily="2" charset="2"/>
              <a:buChar char="v"/>
            </a:pPr>
            <a:endParaRPr lang="en-GB" sz="2100" dirty="0" smtClean="0">
              <a:solidFill>
                <a:srgbClr val="000000"/>
              </a:solidFill>
              <a:latin typeface="Rockwell" panose="02060603020205020403" pitchFamily="18" charset="0"/>
              <a:ea typeface="Times New Roman" panose="02020603050405020304" pitchFamily="18" charset="0"/>
            </a:endParaRPr>
          </a:p>
          <a:p>
            <a:pPr marL="1200150" marR="33655" indent="-285750">
              <a:lnSpc>
                <a:spcPct val="103000"/>
              </a:lnSpc>
              <a:spcBef>
                <a:spcPts val="0"/>
              </a:spcBef>
              <a:spcAft>
                <a:spcPts val="20"/>
              </a:spcAft>
              <a:buFont typeface="Wingdings" panose="05000000000000000000" pitchFamily="2" charset="2"/>
              <a:buChar char="v"/>
            </a:pPr>
            <a:r>
              <a:rPr lang="en-GB" sz="2100" dirty="0" smtClean="0">
                <a:solidFill>
                  <a:srgbClr val="000000"/>
                </a:solidFill>
                <a:latin typeface="Rockwell" panose="02060603020205020403" pitchFamily="18" charset="0"/>
                <a:ea typeface="Times New Roman" panose="02020603050405020304" pitchFamily="18" charset="0"/>
              </a:rPr>
              <a:t>Encrypting </a:t>
            </a:r>
            <a:r>
              <a:rPr lang="en-GB" sz="2100" dirty="0">
                <a:solidFill>
                  <a:srgbClr val="000000"/>
                </a:solidFill>
                <a:latin typeface="Rockwell" panose="02060603020205020403" pitchFamily="18" charset="0"/>
                <a:ea typeface="Times New Roman" panose="02020603050405020304" pitchFamily="18" charset="0"/>
              </a:rPr>
              <a:t>the data stream containing the password solves this problem. Exposure is a particularly severe problem if the password is written down where it can be read or lost. </a:t>
            </a:r>
          </a:p>
        </p:txBody>
      </p:sp>
    </p:spTree>
    <p:extLst>
      <p:ext uri="{BB962C8B-B14F-4D97-AF65-F5344CB8AC3E}">
        <p14:creationId xmlns:p14="http://schemas.microsoft.com/office/powerpoint/2010/main" val="803171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39</a:t>
            </a:fld>
            <a:endParaRPr lang="en-US" dirty="0"/>
          </a:p>
        </p:txBody>
      </p:sp>
      <p:sp>
        <p:nvSpPr>
          <p:cNvPr id="6" name="Rectangle 5"/>
          <p:cNvSpPr/>
          <p:nvPr/>
        </p:nvSpPr>
        <p:spPr>
          <a:xfrm>
            <a:off x="141514" y="76202"/>
            <a:ext cx="575054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a:t>
            </a:r>
            <a:r>
              <a:rPr lang="en-GB" sz="3600" b="1" dirty="0">
                <a:solidFill>
                  <a:srgbClr val="000000"/>
                </a:solidFill>
                <a:latin typeface="Rockwell" panose="02060603020205020403" pitchFamily="18" charset="0"/>
                <a:ea typeface="Times New Roman" panose="02020603050405020304" pitchFamily="18" charset="0"/>
              </a:rPr>
              <a:t>Solutions </a:t>
            </a:r>
            <a:r>
              <a:rPr lang="en-GB" sz="3600" b="1" dirty="0" smtClean="0">
                <a:solidFill>
                  <a:srgbClr val="000000"/>
                </a:solidFill>
                <a:latin typeface="Rockwell" panose="02060603020205020403" pitchFamily="18" charset="0"/>
                <a:ea typeface="Times New Roman" panose="02020603050405020304" pitchFamily="18" charset="0"/>
              </a:rPr>
              <a:t>(</a:t>
            </a:r>
            <a:r>
              <a:rPr lang="en-GB" sz="3600" b="1" dirty="0" err="1">
                <a:solidFill>
                  <a:srgbClr val="000000"/>
                </a:solidFill>
                <a:latin typeface="Rockwell" panose="02060603020205020403" pitchFamily="18" charset="0"/>
                <a:ea typeface="Times New Roman" panose="02020603050405020304" pitchFamily="18" charset="0"/>
              </a:rPr>
              <a:t>C</a:t>
            </a:r>
            <a:r>
              <a:rPr lang="en-GB" sz="3600" b="1" dirty="0" err="1" smtClean="0">
                <a:solidFill>
                  <a:srgbClr val="000000"/>
                </a:solidFill>
                <a:latin typeface="Rockwell" panose="02060603020205020403" pitchFamily="18" charset="0"/>
                <a:ea typeface="Times New Roman" panose="02020603050405020304" pitchFamily="18" charset="0"/>
              </a:rPr>
              <a:t>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7" name="Rectangle 6"/>
          <p:cNvSpPr/>
          <p:nvPr/>
        </p:nvSpPr>
        <p:spPr>
          <a:xfrm>
            <a:off x="141514" y="787243"/>
            <a:ext cx="11884833" cy="5857244"/>
          </a:xfrm>
          <a:prstGeom prst="rect">
            <a:avLst/>
          </a:prstGeom>
        </p:spPr>
        <p:txBody>
          <a:bodyPr wrap="square">
            <a:spAutoFit/>
          </a:bodyPr>
          <a:lstStyle/>
          <a:p>
            <a:pPr marL="6350" marR="0" indent="-6350">
              <a:lnSpc>
                <a:spcPct val="104000"/>
              </a:lnSpc>
              <a:spcBef>
                <a:spcPts val="0"/>
              </a:spcBef>
              <a:spcAft>
                <a:spcPts val="25"/>
              </a:spcAft>
            </a:pPr>
            <a:r>
              <a:rPr lang="en-GB" sz="3200" b="1" dirty="0">
                <a:solidFill>
                  <a:srgbClr val="000000"/>
                </a:solidFill>
                <a:latin typeface="Rockwell" panose="02060603020205020403" pitchFamily="18" charset="0"/>
                <a:ea typeface="Times New Roman" panose="02020603050405020304" pitchFamily="18" charset="0"/>
              </a:rPr>
              <a:t>Biometrics </a:t>
            </a:r>
            <a:endParaRPr lang="en-GB" sz="3200" b="1" dirty="0" smtClean="0">
              <a:solidFill>
                <a:srgbClr val="000000"/>
              </a:solidFill>
              <a:latin typeface="Rockwell" panose="02060603020205020403" pitchFamily="18" charset="0"/>
              <a:ea typeface="Times New Roman" panose="02020603050405020304" pitchFamily="18" charset="0"/>
            </a:endParaRPr>
          </a:p>
          <a:p>
            <a:pPr marL="6350" marR="0" indent="-6350">
              <a:lnSpc>
                <a:spcPct val="104000"/>
              </a:lnSpc>
              <a:spcBef>
                <a:spcPts val="0"/>
              </a:spcBef>
              <a:spcAft>
                <a:spcPts val="25"/>
              </a:spcAft>
            </a:pPr>
            <a:endParaRPr lang="en-GB" sz="3200" b="1" dirty="0">
              <a:solidFill>
                <a:srgbClr val="000000"/>
              </a:solidFill>
              <a:latin typeface="Rockwell" panose="02060603020205020403" pitchFamily="18" charset="0"/>
              <a:ea typeface="Times New Roman" panose="02020603050405020304" pitchFamily="18" charset="0"/>
            </a:endParaRPr>
          </a:p>
          <a:p>
            <a:pPr>
              <a:lnSpc>
                <a:spcPct val="107000"/>
              </a:lnSpc>
            </a:pPr>
            <a:r>
              <a:rPr lang="en-GB" sz="2600" dirty="0">
                <a:solidFill>
                  <a:srgbClr val="000000"/>
                </a:solidFill>
                <a:latin typeface="Rockwell" panose="02060603020205020403" pitchFamily="18" charset="0"/>
                <a:ea typeface="Times New Roman" panose="02020603050405020304" pitchFamily="18" charset="0"/>
              </a:rPr>
              <a:t> </a:t>
            </a:r>
            <a:r>
              <a:rPr lang="en-GB" sz="2700" dirty="0">
                <a:solidFill>
                  <a:srgbClr val="000000"/>
                </a:solidFill>
                <a:latin typeface="Rockwell" panose="02060603020205020403" pitchFamily="18" charset="0"/>
                <a:ea typeface="Times New Roman" panose="02020603050405020304" pitchFamily="18" charset="0"/>
              </a:rPr>
              <a:t>There are many other variations to the use of passwords for authentication. </a:t>
            </a:r>
          </a:p>
          <a:p>
            <a:pPr marL="920750" marR="33655" indent="-6350">
              <a:lnSpc>
                <a:spcPct val="103000"/>
              </a:lnSpc>
              <a:spcBef>
                <a:spcPts val="0"/>
              </a:spcBef>
              <a:spcAft>
                <a:spcPts val="20"/>
              </a:spcAft>
            </a:pPr>
            <a:endParaRPr lang="en-GB" sz="2700" dirty="0">
              <a:solidFill>
                <a:srgbClr val="000000"/>
              </a:solidFill>
              <a:latin typeface="Rockwell" panose="02060603020205020403" pitchFamily="18" charset="0"/>
              <a:ea typeface="Times New Roman" panose="02020603050405020304" pitchFamily="18" charset="0"/>
            </a:endParaRPr>
          </a:p>
          <a:p>
            <a:pPr marL="1200150" marR="33655" indent="-285750">
              <a:lnSpc>
                <a:spcPct val="103000"/>
              </a:lnSpc>
              <a:spcBef>
                <a:spcPts val="0"/>
              </a:spcBef>
              <a:spcAft>
                <a:spcPts val="20"/>
              </a:spcAft>
              <a:buFont typeface="Arial" panose="020B0604020202020204" pitchFamily="34" charset="0"/>
              <a:buChar char="•"/>
            </a:pPr>
            <a:r>
              <a:rPr lang="en-GB" sz="2700" dirty="0" smtClean="0">
                <a:solidFill>
                  <a:srgbClr val="000000"/>
                </a:solidFill>
                <a:latin typeface="Rockwell" panose="02060603020205020403" pitchFamily="18" charset="0"/>
                <a:ea typeface="Times New Roman" panose="02020603050405020304" pitchFamily="18" charset="0"/>
              </a:rPr>
              <a:t>Hand-readers </a:t>
            </a:r>
            <a:r>
              <a:rPr lang="en-GB" sz="2700" dirty="0">
                <a:solidFill>
                  <a:srgbClr val="000000"/>
                </a:solidFill>
                <a:latin typeface="Rockwell" panose="02060603020205020403" pitchFamily="18" charset="0"/>
                <a:ea typeface="Times New Roman" panose="02020603050405020304" pitchFamily="18" charset="0"/>
              </a:rPr>
              <a:t>are commonly used to secure physical access—for example, access to a data center. These readers match stored parameters against what is being read from hand-reader pads</a:t>
            </a:r>
            <a:r>
              <a:rPr lang="en-GB" sz="2700" dirty="0" smtClean="0">
                <a:solidFill>
                  <a:srgbClr val="000000"/>
                </a:solidFill>
                <a:latin typeface="Rockwell" panose="02060603020205020403" pitchFamily="18" charset="0"/>
                <a:ea typeface="Times New Roman" panose="02020603050405020304" pitchFamily="18" charset="0"/>
              </a:rPr>
              <a:t>.</a:t>
            </a:r>
          </a:p>
          <a:p>
            <a:pPr marL="1200150" marR="33655" indent="-285750">
              <a:lnSpc>
                <a:spcPct val="103000"/>
              </a:lnSpc>
              <a:spcBef>
                <a:spcPts val="0"/>
              </a:spcBef>
              <a:spcAft>
                <a:spcPts val="20"/>
              </a:spcAft>
              <a:buFont typeface="Arial" panose="020B0604020202020204" pitchFamily="34" charset="0"/>
              <a:buChar char="•"/>
            </a:pPr>
            <a:endParaRPr lang="en-GB" sz="2700" dirty="0">
              <a:solidFill>
                <a:srgbClr val="000000"/>
              </a:solidFill>
              <a:latin typeface="Rockwell" panose="02060603020205020403" pitchFamily="18" charset="0"/>
              <a:ea typeface="Times New Roman" panose="02020603050405020304" pitchFamily="18" charset="0"/>
            </a:endParaRPr>
          </a:p>
          <a:p>
            <a:pPr marL="1200150" marR="33655" indent="-285750">
              <a:lnSpc>
                <a:spcPct val="103000"/>
              </a:lnSpc>
              <a:spcBef>
                <a:spcPts val="0"/>
              </a:spcBef>
              <a:spcAft>
                <a:spcPts val="20"/>
              </a:spcAft>
              <a:buFont typeface="Arial" panose="020B0604020202020204" pitchFamily="34" charset="0"/>
              <a:buChar char="•"/>
            </a:pPr>
            <a:r>
              <a:rPr lang="en-GB" sz="2700" dirty="0" smtClean="0">
                <a:solidFill>
                  <a:srgbClr val="000000"/>
                </a:solidFill>
                <a:latin typeface="Rockwell" panose="02060603020205020403" pitchFamily="18" charset="0"/>
                <a:ea typeface="Times New Roman" panose="02020603050405020304" pitchFamily="18" charset="0"/>
              </a:rPr>
              <a:t> </a:t>
            </a:r>
            <a:r>
              <a:rPr lang="en-GB" sz="2700" dirty="0">
                <a:solidFill>
                  <a:srgbClr val="000000"/>
                </a:solidFill>
                <a:latin typeface="Rockwell" panose="02060603020205020403" pitchFamily="18" charset="0"/>
                <a:ea typeface="Times New Roman" panose="02020603050405020304" pitchFamily="18" charset="0"/>
              </a:rPr>
              <a:t>The parameters can include a temperature map, as well as finger length, finger width, and line patterns. These devices are currently too large and expensive to be used for normal computer authentication. </a:t>
            </a:r>
            <a:endParaRPr lang="en-GB" sz="27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1196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4</a:t>
            </a:fld>
            <a:endParaRPr lang="en-US" dirty="0"/>
          </a:p>
        </p:txBody>
      </p:sp>
      <p:sp>
        <p:nvSpPr>
          <p:cNvPr id="4" name="Rectangle 3"/>
          <p:cNvSpPr/>
          <p:nvPr/>
        </p:nvSpPr>
        <p:spPr>
          <a:xfrm>
            <a:off x="457200" y="1455365"/>
            <a:ext cx="11370365" cy="4832092"/>
          </a:xfrm>
          <a:prstGeom prst="rect">
            <a:avLst/>
          </a:prstGeom>
        </p:spPr>
        <p:txBody>
          <a:bodyPr wrap="square">
            <a:spAutoFit/>
          </a:bodyPr>
          <a:lstStyle/>
          <a:p>
            <a:pPr marL="742950" marR="0" lvl="1" indent="-285750">
              <a:buSzPts val="1000"/>
              <a:buFont typeface="Courier New" panose="02070309020205020404" pitchFamily="49" charset="0"/>
              <a:buChar char="o"/>
              <a:tabLst>
                <a:tab pos="914400" algn="l"/>
              </a:tabLst>
            </a:pPr>
            <a:r>
              <a:rPr lang="en-GB" sz="2800" b="1" i="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The Curious</a:t>
            </a:r>
            <a:r>
              <a:rPr lang="en-GB" sz="2800" b="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a:t>
            </a:r>
            <a:r>
              <a:rPr lang="en-GB" sz="28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This type of intruder is basically interested in finding out what type of system and data you have. </a:t>
            </a:r>
            <a:endParaRPr lang="en-GB" sz="2800" dirty="0" smtClean="0">
              <a:solidFill>
                <a:srgbClr val="000000"/>
              </a:solidFill>
              <a:latin typeface="Rockwell" panose="02060603020205020403"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endParaRPr lang="en-GB" sz="28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GB" sz="2800" b="1" i="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The Malicious</a:t>
            </a:r>
            <a:r>
              <a:rPr lang="en-GB" sz="2800" b="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a:t>
            </a:r>
            <a:r>
              <a:rPr lang="en-GB" sz="28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This type of intruder is out to either bring down your systems, or deface your web page, or otherwise force you to spend time and money recovering from the damage he has caused</a:t>
            </a:r>
            <a:r>
              <a:rPr lang="en-GB" sz="2800" dirty="0" smtClean="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a:t>
            </a:r>
          </a:p>
          <a:p>
            <a:pPr marL="742950" marR="0" lvl="1" indent="-285750">
              <a:buSzPts val="1000"/>
              <a:buFont typeface="Courier New" panose="02070309020205020404" pitchFamily="49" charset="0"/>
              <a:buChar char="o"/>
              <a:tabLst>
                <a:tab pos="914400" algn="l"/>
              </a:tabLst>
            </a:pPr>
            <a:endParaRPr lang="en-GB" sz="28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GB" sz="2800" b="1" i="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The High-Profile Intruder</a:t>
            </a:r>
            <a:r>
              <a:rPr lang="en-GB" sz="2800" b="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a:t>
            </a:r>
            <a:r>
              <a:rPr lang="en-GB" sz="28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This type of intruder is trying to use your system to gain popularity and infamy. He might use your high-profile system to advertise his abilities. </a:t>
            </a:r>
          </a:p>
        </p:txBody>
      </p:sp>
      <p:sp>
        <p:nvSpPr>
          <p:cNvPr id="7" name="Rectangle 6"/>
          <p:cNvSpPr/>
          <p:nvPr/>
        </p:nvSpPr>
        <p:spPr>
          <a:xfrm>
            <a:off x="1082202" y="218306"/>
            <a:ext cx="6450227" cy="920958"/>
          </a:xfrm>
          <a:prstGeom prst="rect">
            <a:avLst/>
          </a:prstGeom>
        </p:spPr>
        <p:txBody>
          <a:bodyPr wrap="none">
            <a:spAutoFit/>
          </a:bodyPr>
          <a:lstStyle/>
          <a:p>
            <a:pPr marL="241300" marR="0">
              <a:lnSpc>
                <a:spcPct val="107000"/>
              </a:lnSpc>
              <a:spcBef>
                <a:spcPts val="0"/>
              </a:spcBef>
              <a:spcAft>
                <a:spcPts val="2510"/>
              </a:spcAft>
            </a:pPr>
            <a:r>
              <a:rPr lang="en-GB" sz="5400" dirty="0" smtClean="0">
                <a:latin typeface="Rockwell" panose="02060603020205020403" pitchFamily="18" charset="0"/>
              </a:rPr>
              <a:t>File Security(</a:t>
            </a:r>
            <a:r>
              <a:rPr lang="en-GB" sz="5400" dirty="0" err="1" smtClean="0">
                <a:latin typeface="Rockwell" panose="02060603020205020403" pitchFamily="18" charset="0"/>
              </a:rPr>
              <a:t>Cont</a:t>
            </a:r>
            <a:r>
              <a:rPr lang="en-GB" sz="5400" dirty="0" smtClean="0">
                <a:latin typeface="Rockwell" panose="02060603020205020403" pitchFamily="18" charset="0"/>
              </a:rPr>
              <a:t>)</a:t>
            </a:r>
            <a:endParaRPr lang="en-GB" sz="5400" dirty="0">
              <a:solidFill>
                <a:srgbClr val="000000"/>
              </a:solidFill>
              <a:effectLst/>
              <a:latin typeface="Rockwell" panose="02060603020205020403" pitchFamily="18" charset="0"/>
              <a:ea typeface="Calibri" panose="020F0502020204030204" pitchFamily="34" charset="0"/>
            </a:endParaRPr>
          </a:p>
        </p:txBody>
      </p:sp>
    </p:spTree>
    <p:extLst>
      <p:ext uri="{BB962C8B-B14F-4D97-AF65-F5344CB8AC3E}">
        <p14:creationId xmlns:p14="http://schemas.microsoft.com/office/powerpoint/2010/main" val="1655062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40</a:t>
            </a:fld>
            <a:endParaRPr lang="en-US" dirty="0"/>
          </a:p>
        </p:txBody>
      </p:sp>
      <p:sp>
        <p:nvSpPr>
          <p:cNvPr id="7" name="Rectangle 6"/>
          <p:cNvSpPr/>
          <p:nvPr/>
        </p:nvSpPr>
        <p:spPr>
          <a:xfrm>
            <a:off x="712758" y="181325"/>
            <a:ext cx="575054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a:t>
            </a:r>
            <a:r>
              <a:rPr lang="en-GB" sz="3600" b="1" dirty="0">
                <a:solidFill>
                  <a:srgbClr val="000000"/>
                </a:solidFill>
                <a:latin typeface="Rockwell" panose="02060603020205020403" pitchFamily="18" charset="0"/>
                <a:ea typeface="Times New Roman" panose="02020603050405020304" pitchFamily="18" charset="0"/>
              </a:rPr>
              <a:t>Solutions </a:t>
            </a:r>
            <a:r>
              <a:rPr lang="en-GB" sz="3600" b="1" dirty="0" smtClean="0">
                <a:solidFill>
                  <a:srgbClr val="000000"/>
                </a:solidFill>
                <a:latin typeface="Rockwell" panose="02060603020205020403" pitchFamily="18" charset="0"/>
                <a:ea typeface="Times New Roman" panose="02020603050405020304" pitchFamily="18" charset="0"/>
              </a:rPr>
              <a:t>(</a:t>
            </a:r>
            <a:r>
              <a:rPr lang="en-GB" sz="3600" b="1" dirty="0" err="1">
                <a:solidFill>
                  <a:srgbClr val="000000"/>
                </a:solidFill>
                <a:latin typeface="Rockwell" panose="02060603020205020403" pitchFamily="18" charset="0"/>
                <a:ea typeface="Times New Roman" panose="02020603050405020304" pitchFamily="18" charset="0"/>
              </a:rPr>
              <a:t>C</a:t>
            </a:r>
            <a:r>
              <a:rPr lang="en-GB" sz="3600" b="1" dirty="0" err="1" smtClean="0">
                <a:solidFill>
                  <a:srgbClr val="000000"/>
                </a:solidFill>
                <a:latin typeface="Rockwell" panose="02060603020205020403" pitchFamily="18" charset="0"/>
                <a:ea typeface="Times New Roman" panose="02020603050405020304" pitchFamily="18" charset="0"/>
              </a:rPr>
              <a:t>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4" name="Rectangle 3"/>
          <p:cNvSpPr/>
          <p:nvPr/>
        </p:nvSpPr>
        <p:spPr>
          <a:xfrm>
            <a:off x="238539" y="908432"/>
            <a:ext cx="11681318" cy="5418406"/>
          </a:xfrm>
          <a:prstGeom prst="rect">
            <a:avLst/>
          </a:prstGeom>
        </p:spPr>
        <p:txBody>
          <a:bodyPr wrap="square">
            <a:spAutoFit/>
          </a:bodyPr>
          <a:lstStyle/>
          <a:p>
            <a:pPr marL="1200150" marR="33655" indent="-285750" algn="just">
              <a:lnSpc>
                <a:spcPct val="103000"/>
              </a:lnSpc>
              <a:spcBef>
                <a:spcPts val="0"/>
              </a:spcBef>
              <a:spcAft>
                <a:spcPts val="20"/>
              </a:spcAft>
              <a:buFont typeface="Courier New" panose="02070309020205020404" pitchFamily="49" charset="0"/>
              <a:buChar char="o"/>
            </a:pPr>
            <a:r>
              <a:rPr lang="en-GB" sz="2800" dirty="0" smtClean="0">
                <a:solidFill>
                  <a:srgbClr val="000000"/>
                </a:solidFill>
                <a:latin typeface="Rockwell" panose="02060603020205020403" pitchFamily="18" charset="0"/>
                <a:ea typeface="Times New Roman" panose="02020603050405020304" pitchFamily="18" charset="0"/>
              </a:rPr>
              <a:t>Fingerprint </a:t>
            </a:r>
            <a:r>
              <a:rPr lang="en-GB" sz="2800" dirty="0">
                <a:solidFill>
                  <a:srgbClr val="000000"/>
                </a:solidFill>
                <a:latin typeface="Rockwell" panose="02060603020205020403" pitchFamily="18" charset="0"/>
                <a:ea typeface="Times New Roman" panose="02020603050405020304" pitchFamily="18" charset="0"/>
              </a:rPr>
              <a:t>readers have become accurate and cost-effective </a:t>
            </a:r>
            <a:r>
              <a:rPr lang="en-GB" sz="2800" dirty="0" smtClean="0">
                <a:solidFill>
                  <a:srgbClr val="000000"/>
                </a:solidFill>
                <a:latin typeface="Rockwell" panose="02060603020205020403" pitchFamily="18" charset="0"/>
                <a:ea typeface="Times New Roman" panose="02020603050405020304" pitchFamily="18" charset="0"/>
              </a:rPr>
              <a:t>and </a:t>
            </a:r>
            <a:r>
              <a:rPr lang="en-GB" sz="2800" dirty="0">
                <a:solidFill>
                  <a:srgbClr val="000000"/>
                </a:solidFill>
                <a:latin typeface="Rockwell" panose="02060603020205020403" pitchFamily="18" charset="0"/>
                <a:ea typeface="Times New Roman" panose="02020603050405020304" pitchFamily="18" charset="0"/>
              </a:rPr>
              <a:t>should become more common in the future. </a:t>
            </a:r>
            <a:endParaRPr lang="en-GB" sz="2800" dirty="0" smtClean="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endParaRPr lang="en-GB" sz="2800" dirty="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r>
              <a:rPr lang="en-GB" sz="2800" dirty="0" smtClean="0">
                <a:solidFill>
                  <a:srgbClr val="000000"/>
                </a:solidFill>
                <a:latin typeface="Rockwell" panose="02060603020205020403" pitchFamily="18" charset="0"/>
                <a:ea typeface="Times New Roman" panose="02020603050405020304" pitchFamily="18" charset="0"/>
              </a:rPr>
              <a:t>These </a:t>
            </a:r>
            <a:r>
              <a:rPr lang="en-GB" sz="2800" dirty="0">
                <a:solidFill>
                  <a:srgbClr val="000000"/>
                </a:solidFill>
                <a:latin typeface="Rockwell" panose="02060603020205020403" pitchFamily="18" charset="0"/>
                <a:ea typeface="Times New Roman" panose="02020603050405020304" pitchFamily="18" charset="0"/>
              </a:rPr>
              <a:t>devices read your finger's ridge patterns and convert them into a sequence of numbers. </a:t>
            </a:r>
            <a:endParaRPr lang="en-GB" sz="2800" dirty="0" smtClean="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endParaRPr lang="en-GB" sz="2800" dirty="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r>
              <a:rPr lang="en-GB" sz="2800" dirty="0" smtClean="0">
                <a:solidFill>
                  <a:srgbClr val="000000"/>
                </a:solidFill>
                <a:latin typeface="Rockwell" panose="02060603020205020403" pitchFamily="18" charset="0"/>
                <a:ea typeface="Times New Roman" panose="02020603050405020304" pitchFamily="18" charset="0"/>
              </a:rPr>
              <a:t>Over </a:t>
            </a:r>
            <a:r>
              <a:rPr lang="en-GB" sz="2800" dirty="0">
                <a:solidFill>
                  <a:srgbClr val="000000"/>
                </a:solidFill>
                <a:latin typeface="Rockwell" panose="02060603020205020403" pitchFamily="18" charset="0"/>
                <a:ea typeface="Times New Roman" panose="02020603050405020304" pitchFamily="18" charset="0"/>
              </a:rPr>
              <a:t>time, they can store a set of sequences to adjust for the location of the finger on the reading pad and other factors. </a:t>
            </a:r>
            <a:endParaRPr lang="en-GB" sz="2800" dirty="0" smtClean="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endParaRPr lang="en-GB" sz="2800" dirty="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r>
              <a:rPr lang="en-GB" sz="2800" dirty="0" smtClean="0">
                <a:solidFill>
                  <a:srgbClr val="000000"/>
                </a:solidFill>
                <a:latin typeface="Rockwell" panose="02060603020205020403" pitchFamily="18" charset="0"/>
                <a:ea typeface="Times New Roman" panose="02020603050405020304" pitchFamily="18" charset="0"/>
              </a:rPr>
              <a:t>Software </a:t>
            </a:r>
            <a:r>
              <a:rPr lang="en-GB" sz="2800" dirty="0">
                <a:solidFill>
                  <a:srgbClr val="000000"/>
                </a:solidFill>
                <a:latin typeface="Rockwell" panose="02060603020205020403" pitchFamily="18" charset="0"/>
                <a:ea typeface="Times New Roman" panose="02020603050405020304" pitchFamily="18" charset="0"/>
              </a:rPr>
              <a:t>can then scan a finger on the pad and compare its features with these stored sequences to determine if the finger on the pad is the same as the stored one. </a:t>
            </a:r>
          </a:p>
        </p:txBody>
      </p:sp>
    </p:spTree>
    <p:extLst>
      <p:ext uri="{BB962C8B-B14F-4D97-AF65-F5344CB8AC3E}">
        <p14:creationId xmlns:p14="http://schemas.microsoft.com/office/powerpoint/2010/main" val="3330118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41</a:t>
            </a:fld>
            <a:endParaRPr lang="en-US" dirty="0"/>
          </a:p>
        </p:txBody>
      </p:sp>
      <p:sp>
        <p:nvSpPr>
          <p:cNvPr id="7" name="Rectangle 6"/>
          <p:cNvSpPr/>
          <p:nvPr/>
        </p:nvSpPr>
        <p:spPr>
          <a:xfrm>
            <a:off x="212015" y="105125"/>
            <a:ext cx="5750549" cy="668516"/>
          </a:xfrm>
          <a:prstGeom prst="rect">
            <a:avLst/>
          </a:prstGeom>
        </p:spPr>
        <p:txBody>
          <a:bodyPr wrap="none">
            <a:spAutoFit/>
          </a:bodyPr>
          <a:lstStyle/>
          <a:p>
            <a:pPr marL="6350" marR="0" indent="-6350">
              <a:lnSpc>
                <a:spcPct val="104000"/>
              </a:lnSpc>
              <a:spcBef>
                <a:spcPts val="0"/>
              </a:spcBef>
              <a:spcAft>
                <a:spcPts val="25"/>
              </a:spcAft>
            </a:pPr>
            <a:r>
              <a:rPr lang="en-GB" sz="3600" b="1" dirty="0" smtClean="0">
                <a:solidFill>
                  <a:srgbClr val="000000"/>
                </a:solidFill>
                <a:latin typeface="Rockwell" panose="02060603020205020403" pitchFamily="18" charset="0"/>
                <a:ea typeface="Times New Roman" panose="02020603050405020304" pitchFamily="18" charset="0"/>
              </a:rPr>
              <a:t>Security </a:t>
            </a:r>
            <a:r>
              <a:rPr lang="en-GB" sz="3600" b="1" dirty="0">
                <a:solidFill>
                  <a:srgbClr val="000000"/>
                </a:solidFill>
                <a:latin typeface="Rockwell" panose="02060603020205020403" pitchFamily="18" charset="0"/>
                <a:ea typeface="Times New Roman" panose="02020603050405020304" pitchFamily="18" charset="0"/>
              </a:rPr>
              <a:t>Solutions </a:t>
            </a:r>
            <a:r>
              <a:rPr lang="en-GB" sz="3600" b="1" dirty="0" smtClean="0">
                <a:solidFill>
                  <a:srgbClr val="000000"/>
                </a:solidFill>
                <a:latin typeface="Rockwell" panose="02060603020205020403" pitchFamily="18" charset="0"/>
                <a:ea typeface="Times New Roman" panose="02020603050405020304" pitchFamily="18" charset="0"/>
              </a:rPr>
              <a:t>(</a:t>
            </a:r>
            <a:r>
              <a:rPr lang="en-GB" sz="3600" b="1" dirty="0" err="1">
                <a:solidFill>
                  <a:srgbClr val="000000"/>
                </a:solidFill>
                <a:latin typeface="Rockwell" panose="02060603020205020403" pitchFamily="18" charset="0"/>
                <a:ea typeface="Times New Roman" panose="02020603050405020304" pitchFamily="18" charset="0"/>
              </a:rPr>
              <a:t>C</a:t>
            </a:r>
            <a:r>
              <a:rPr lang="en-GB" sz="3600" b="1" dirty="0" err="1" smtClean="0">
                <a:solidFill>
                  <a:srgbClr val="000000"/>
                </a:solidFill>
                <a:latin typeface="Rockwell" panose="02060603020205020403" pitchFamily="18" charset="0"/>
                <a:ea typeface="Times New Roman" panose="02020603050405020304" pitchFamily="18" charset="0"/>
              </a:rPr>
              <a:t>ont</a:t>
            </a:r>
            <a:r>
              <a:rPr lang="en-GB" sz="3600" b="1" dirty="0" smtClean="0">
                <a:solidFill>
                  <a:srgbClr val="000000"/>
                </a:solidFill>
                <a:latin typeface="Rockwell" panose="02060603020205020403" pitchFamily="18" charset="0"/>
                <a:ea typeface="Times New Roman" panose="02020603050405020304" pitchFamily="18" charset="0"/>
              </a:rPr>
              <a:t>)</a:t>
            </a:r>
            <a:endParaRPr lang="en-GB" sz="3600" b="1" dirty="0">
              <a:solidFill>
                <a:srgbClr val="000000"/>
              </a:solidFill>
              <a:latin typeface="Rockwell" panose="02060603020205020403" pitchFamily="18" charset="0"/>
              <a:ea typeface="Times New Roman" panose="02020603050405020304" pitchFamily="18" charset="0"/>
            </a:endParaRPr>
          </a:p>
        </p:txBody>
      </p:sp>
      <p:sp>
        <p:nvSpPr>
          <p:cNvPr id="4" name="Rectangle 3"/>
          <p:cNvSpPr/>
          <p:nvPr/>
        </p:nvSpPr>
        <p:spPr>
          <a:xfrm>
            <a:off x="337457" y="1060833"/>
            <a:ext cx="11277600" cy="5448736"/>
          </a:xfrm>
          <a:prstGeom prst="rect">
            <a:avLst/>
          </a:prstGeom>
        </p:spPr>
        <p:txBody>
          <a:bodyPr wrap="square">
            <a:spAutoFit/>
          </a:bodyPr>
          <a:lstStyle/>
          <a:p>
            <a:pPr marL="1200150" marR="33655" indent="-285750" algn="just">
              <a:lnSpc>
                <a:spcPct val="103000"/>
              </a:lnSpc>
              <a:spcBef>
                <a:spcPts val="0"/>
              </a:spcBef>
              <a:spcAft>
                <a:spcPts val="20"/>
              </a:spcAft>
              <a:buFont typeface="Courier New" panose="02070309020205020404" pitchFamily="49" charset="0"/>
              <a:buChar char="o"/>
            </a:pPr>
            <a:r>
              <a:rPr lang="en-GB" sz="3400" dirty="0" smtClean="0">
                <a:solidFill>
                  <a:srgbClr val="000000"/>
                </a:solidFill>
                <a:latin typeface="Rockwell" panose="02060603020205020403" pitchFamily="18" charset="0"/>
                <a:ea typeface="Times New Roman" panose="02020603050405020304" pitchFamily="18" charset="0"/>
              </a:rPr>
              <a:t>Of </a:t>
            </a:r>
            <a:r>
              <a:rPr lang="en-GB" sz="3400" dirty="0">
                <a:solidFill>
                  <a:srgbClr val="000000"/>
                </a:solidFill>
                <a:latin typeface="Rockwell" panose="02060603020205020403" pitchFamily="18" charset="0"/>
                <a:ea typeface="Times New Roman" panose="02020603050405020304" pitchFamily="18" charset="0"/>
              </a:rPr>
              <a:t>course, multiple users can have profiles stored, and the scanner can differentiate among them. </a:t>
            </a:r>
            <a:endParaRPr lang="en-GB" sz="3400" dirty="0" smtClean="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endParaRPr lang="en-GB" sz="3400" dirty="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r>
              <a:rPr lang="en-GB" sz="3400" dirty="0" smtClean="0">
                <a:solidFill>
                  <a:srgbClr val="000000"/>
                </a:solidFill>
                <a:latin typeface="Rockwell" panose="02060603020205020403" pitchFamily="18" charset="0"/>
                <a:ea typeface="Times New Roman" panose="02020603050405020304" pitchFamily="18" charset="0"/>
              </a:rPr>
              <a:t>A </a:t>
            </a:r>
            <a:r>
              <a:rPr lang="en-GB" sz="3400" dirty="0">
                <a:solidFill>
                  <a:srgbClr val="000000"/>
                </a:solidFill>
                <a:latin typeface="Rockwell" panose="02060603020205020403" pitchFamily="18" charset="0"/>
                <a:ea typeface="Times New Roman" panose="02020603050405020304" pitchFamily="18" charset="0"/>
              </a:rPr>
              <a:t>very </a:t>
            </a:r>
            <a:r>
              <a:rPr lang="en-GB" sz="3400" dirty="0" smtClean="0">
                <a:solidFill>
                  <a:srgbClr val="000000"/>
                </a:solidFill>
                <a:latin typeface="Rockwell" panose="02060603020205020403" pitchFamily="18" charset="0"/>
                <a:ea typeface="Times New Roman" panose="02020603050405020304" pitchFamily="18" charset="0"/>
              </a:rPr>
              <a:t>accurate two-factor </a:t>
            </a:r>
            <a:r>
              <a:rPr lang="en-GB" sz="3400" dirty="0">
                <a:solidFill>
                  <a:srgbClr val="000000"/>
                </a:solidFill>
                <a:latin typeface="Rockwell" panose="02060603020205020403" pitchFamily="18" charset="0"/>
                <a:ea typeface="Times New Roman" panose="02020603050405020304" pitchFamily="18" charset="0"/>
              </a:rPr>
              <a:t>authentication scheme can result from requiring a password as well as a user name and fingerprint scan. </a:t>
            </a:r>
            <a:endParaRPr lang="en-GB" sz="3400" dirty="0" smtClean="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endParaRPr lang="en-GB" sz="3400" dirty="0">
              <a:solidFill>
                <a:srgbClr val="000000"/>
              </a:solidFill>
              <a:latin typeface="Rockwell" panose="02060603020205020403" pitchFamily="18" charset="0"/>
              <a:ea typeface="Times New Roman" panose="02020603050405020304" pitchFamily="18" charset="0"/>
            </a:endParaRPr>
          </a:p>
          <a:p>
            <a:pPr marL="1200150" marR="33655" indent="-285750" algn="just">
              <a:lnSpc>
                <a:spcPct val="103000"/>
              </a:lnSpc>
              <a:spcBef>
                <a:spcPts val="0"/>
              </a:spcBef>
              <a:spcAft>
                <a:spcPts val="20"/>
              </a:spcAft>
              <a:buFont typeface="Courier New" panose="02070309020205020404" pitchFamily="49" charset="0"/>
              <a:buChar char="o"/>
            </a:pPr>
            <a:r>
              <a:rPr lang="en-GB" sz="3400" dirty="0" smtClean="0">
                <a:solidFill>
                  <a:srgbClr val="000000"/>
                </a:solidFill>
                <a:latin typeface="Rockwell" panose="02060603020205020403" pitchFamily="18" charset="0"/>
                <a:ea typeface="Times New Roman" panose="02020603050405020304" pitchFamily="18" charset="0"/>
              </a:rPr>
              <a:t>If </a:t>
            </a:r>
            <a:r>
              <a:rPr lang="en-GB" sz="3400" dirty="0">
                <a:solidFill>
                  <a:srgbClr val="000000"/>
                </a:solidFill>
                <a:latin typeface="Rockwell" panose="02060603020205020403" pitchFamily="18" charset="0"/>
                <a:ea typeface="Times New Roman" panose="02020603050405020304" pitchFamily="18" charset="0"/>
              </a:rPr>
              <a:t>this information is encrypted in transit, the system can be very resistant to spoofing or replay attack. </a:t>
            </a:r>
            <a:r>
              <a:rPr lang="en-GB" sz="3400" dirty="0" smtClean="0">
                <a:solidFill>
                  <a:srgbClr val="000000"/>
                </a:solidFill>
                <a:latin typeface="Rockwell" panose="02060603020205020403" pitchFamily="18" charset="0"/>
                <a:ea typeface="Times New Roman" panose="02020603050405020304" pitchFamily="18" charset="0"/>
              </a:rPr>
              <a:t> </a:t>
            </a:r>
            <a:endParaRPr lang="en-GB" sz="34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03284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42</a:t>
            </a:fld>
            <a:endParaRPr lang="en-US" dirty="0"/>
          </a:p>
        </p:txBody>
      </p:sp>
      <p:sp>
        <p:nvSpPr>
          <p:cNvPr id="4" name="Rectangle 3"/>
          <p:cNvSpPr/>
          <p:nvPr/>
        </p:nvSpPr>
        <p:spPr>
          <a:xfrm>
            <a:off x="0" y="881790"/>
            <a:ext cx="12026348" cy="6413294"/>
          </a:xfrm>
          <a:prstGeom prst="rect">
            <a:avLst/>
          </a:prstGeom>
        </p:spPr>
        <p:txBody>
          <a:bodyPr wrap="square">
            <a:spAutoFit/>
          </a:bodyPr>
          <a:lstStyle/>
          <a:p>
            <a:pPr>
              <a:lnSpc>
                <a:spcPct val="107000"/>
              </a:lnSpc>
            </a:pPr>
            <a:r>
              <a:rPr lang="en-GB" sz="2800" dirty="0" smtClean="0">
                <a:solidFill>
                  <a:srgbClr val="000000"/>
                </a:solidFill>
                <a:latin typeface="Rockwell" panose="02060603020205020403" pitchFamily="18" charset="0"/>
                <a:ea typeface="Times New Roman" panose="02020603050405020304" pitchFamily="18" charset="0"/>
              </a:rPr>
              <a:t> There </a:t>
            </a:r>
            <a:r>
              <a:rPr lang="en-GB" sz="2800" dirty="0">
                <a:solidFill>
                  <a:srgbClr val="000000"/>
                </a:solidFill>
                <a:latin typeface="Rockwell" panose="02060603020205020403" pitchFamily="18" charset="0"/>
                <a:ea typeface="Times New Roman" panose="02020603050405020304" pitchFamily="18" charset="0"/>
              </a:rPr>
              <a:t>are </a:t>
            </a:r>
            <a:r>
              <a:rPr lang="en-GB" sz="2800" dirty="0" smtClean="0">
                <a:solidFill>
                  <a:srgbClr val="000000"/>
                </a:solidFill>
                <a:latin typeface="Rockwell" panose="02060603020205020403" pitchFamily="18" charset="0"/>
                <a:ea typeface="Times New Roman" panose="02020603050405020304" pitchFamily="18" charset="0"/>
              </a:rPr>
              <a:t>two </a:t>
            </a:r>
            <a:r>
              <a:rPr lang="en-GB" sz="2800" dirty="0">
                <a:solidFill>
                  <a:srgbClr val="000000"/>
                </a:solidFill>
                <a:latin typeface="Rockwell" panose="02060603020205020403" pitchFamily="18" charset="0"/>
                <a:ea typeface="Times New Roman" panose="02020603050405020304" pitchFamily="18" charset="0"/>
              </a:rPr>
              <a:t>most popular implementations of file protection: </a:t>
            </a:r>
          </a:p>
          <a:p>
            <a:pPr>
              <a:lnSpc>
                <a:spcPct val="107000"/>
              </a:lnSpc>
              <a:spcAft>
                <a:spcPts val="190"/>
              </a:spcAft>
            </a:pPr>
            <a:r>
              <a:rPr lang="en-GB" sz="2800" dirty="0">
                <a:solidFill>
                  <a:srgbClr val="000000"/>
                </a:solidFill>
                <a:latin typeface="Rockwell" panose="02060603020205020403" pitchFamily="18" charset="0"/>
                <a:ea typeface="Times New Roman" panose="02020603050405020304" pitchFamily="18" charset="0"/>
              </a:rPr>
              <a:t> </a:t>
            </a:r>
          </a:p>
          <a:p>
            <a:pPr marL="6350" marR="0" indent="0">
              <a:lnSpc>
                <a:spcPct val="103000"/>
              </a:lnSpc>
              <a:spcBef>
                <a:spcPts val="0"/>
              </a:spcBef>
              <a:spcAft>
                <a:spcPts val="80"/>
              </a:spcAft>
              <a:tabLst>
                <a:tab pos="890270" algn="ctr"/>
              </a:tabLst>
            </a:pPr>
            <a:r>
              <a:rPr lang="en-GB" sz="2800" dirty="0" smtClean="0">
                <a:solidFill>
                  <a:srgbClr val="000000"/>
                </a:solidFill>
                <a:latin typeface="Rockwell" panose="02060603020205020403" pitchFamily="18" charset="0"/>
                <a:ea typeface="Arial" panose="020B0604020202020204" pitchFamily="34" charset="0"/>
              </a:rPr>
              <a:t>	</a:t>
            </a:r>
            <a:r>
              <a:rPr lang="en-GB" sz="2800" b="1" dirty="0" smtClean="0">
                <a:solidFill>
                  <a:srgbClr val="000000"/>
                </a:solidFill>
                <a:latin typeface="Rockwell" panose="02060603020205020403" pitchFamily="18" charset="0"/>
                <a:ea typeface="Times New Roman" panose="02020603050405020304" pitchFamily="18" charset="0"/>
              </a:rPr>
              <a:t>File </a:t>
            </a:r>
            <a:r>
              <a:rPr lang="en-GB" sz="2800" b="1" dirty="0">
                <a:solidFill>
                  <a:srgbClr val="000000"/>
                </a:solidFill>
                <a:latin typeface="Rockwell" panose="02060603020205020403" pitchFamily="18" charset="0"/>
                <a:ea typeface="Times New Roman" panose="02020603050405020304" pitchFamily="18" charset="0"/>
              </a:rPr>
              <a:t>Naming </a:t>
            </a:r>
          </a:p>
          <a:p>
            <a:pPr>
              <a:lnSpc>
                <a:spcPct val="107000"/>
              </a:lnSpc>
            </a:pPr>
            <a:r>
              <a:rPr lang="en-GB" sz="2800" dirty="0">
                <a:solidFill>
                  <a:srgbClr val="000000"/>
                </a:solidFill>
                <a:latin typeface="Rockwell" panose="02060603020205020403" pitchFamily="18" charset="0"/>
                <a:ea typeface="Times New Roman" panose="02020603050405020304" pitchFamily="18" charset="0"/>
              </a:rPr>
              <a:t> </a:t>
            </a:r>
          </a:p>
          <a:p>
            <a:pPr marL="1371600" marR="33655" indent="-457200" algn="just">
              <a:lnSpc>
                <a:spcPct val="103000"/>
              </a:lnSpc>
              <a:spcBef>
                <a:spcPts val="0"/>
              </a:spcBef>
              <a:spcAft>
                <a:spcPts val="20"/>
              </a:spcAft>
              <a:buFont typeface="Arial" panose="020B0604020202020204" pitchFamily="34" charset="0"/>
              <a:buChar char="•"/>
            </a:pPr>
            <a:r>
              <a:rPr lang="en-GB" sz="2800" dirty="0">
                <a:solidFill>
                  <a:srgbClr val="000000"/>
                </a:solidFill>
                <a:latin typeface="Rockwell" panose="02060603020205020403" pitchFamily="18" charset="0"/>
                <a:ea typeface="Times New Roman" panose="02020603050405020304" pitchFamily="18" charset="0"/>
              </a:rPr>
              <a:t>It depends upon the inability of a user to access a file he cannot name. </a:t>
            </a:r>
            <a:endParaRPr lang="en-GB" sz="28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endParaRPr lang="en-GB" sz="28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r>
              <a:rPr lang="en-GB" sz="2800" dirty="0" smtClean="0">
                <a:solidFill>
                  <a:srgbClr val="000000"/>
                </a:solidFill>
                <a:latin typeface="Rockwell" panose="02060603020205020403" pitchFamily="18" charset="0"/>
                <a:ea typeface="Times New Roman" panose="02020603050405020304" pitchFamily="18" charset="0"/>
              </a:rPr>
              <a:t>This </a:t>
            </a:r>
            <a:r>
              <a:rPr lang="en-GB" sz="2800" dirty="0">
                <a:solidFill>
                  <a:srgbClr val="000000"/>
                </a:solidFill>
                <a:latin typeface="Rockwell" panose="02060603020205020403" pitchFamily="18" charset="0"/>
                <a:ea typeface="Times New Roman" panose="02020603050405020304" pitchFamily="18" charset="0"/>
              </a:rPr>
              <a:t>can be implemented by allowing only users to see the files they have created</a:t>
            </a:r>
            <a:r>
              <a:rPr lang="en-GB" sz="2800" dirty="0" smtClean="0">
                <a:solidFill>
                  <a:srgbClr val="000000"/>
                </a:solidFill>
                <a:latin typeface="Rockwell" panose="02060603020205020403" pitchFamily="18" charset="0"/>
                <a:ea typeface="Times New Roman" panose="02020603050405020304" pitchFamily="18" charset="0"/>
              </a:rPr>
              <a:t>.</a:t>
            </a:r>
          </a:p>
          <a:p>
            <a:pPr marL="1371600" marR="33655" indent="-457200" algn="just">
              <a:lnSpc>
                <a:spcPct val="103000"/>
              </a:lnSpc>
              <a:spcBef>
                <a:spcPts val="0"/>
              </a:spcBef>
              <a:spcAft>
                <a:spcPts val="20"/>
              </a:spcAft>
              <a:buFont typeface="Arial" panose="020B0604020202020204" pitchFamily="34" charset="0"/>
              <a:buChar char="•"/>
            </a:pPr>
            <a:endParaRPr lang="en-GB" sz="28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Arial" panose="020B0604020202020204" pitchFamily="34" charset="0"/>
              <a:buChar char="•"/>
            </a:pPr>
            <a:r>
              <a:rPr lang="en-GB" sz="2800" dirty="0" smtClean="0">
                <a:solidFill>
                  <a:srgbClr val="000000"/>
                </a:solidFill>
                <a:latin typeface="Rockwell" panose="02060603020205020403" pitchFamily="18" charset="0"/>
                <a:ea typeface="Times New Roman" panose="02020603050405020304" pitchFamily="18" charset="0"/>
              </a:rPr>
              <a:t> </a:t>
            </a:r>
            <a:r>
              <a:rPr lang="en-GB" sz="2800" dirty="0">
                <a:solidFill>
                  <a:srgbClr val="000000"/>
                </a:solidFill>
                <a:latin typeface="Rockwell" panose="02060603020205020403" pitchFamily="18" charset="0"/>
                <a:ea typeface="Times New Roman" panose="02020603050405020304" pitchFamily="18" charset="0"/>
              </a:rPr>
              <a:t>But since most file systems allow only a limited number of characters for filenames, there is no guarantee that two users will not use the same filenames. </a:t>
            </a:r>
          </a:p>
          <a:p>
            <a:pPr>
              <a:lnSpc>
                <a:spcPct val="107000"/>
              </a:lnSpc>
              <a:spcAft>
                <a:spcPts val="180"/>
              </a:spcAft>
            </a:pPr>
            <a:r>
              <a:rPr lang="en-GB" sz="2800" dirty="0">
                <a:solidFill>
                  <a:srgbClr val="000000"/>
                </a:solidFill>
                <a:latin typeface="Rockwell" panose="02060603020205020403" pitchFamily="18" charset="0"/>
                <a:ea typeface="Times New Roman" panose="02020603050405020304" pitchFamily="18" charset="0"/>
              </a:rPr>
              <a:t> </a:t>
            </a:r>
          </a:p>
        </p:txBody>
      </p:sp>
      <p:sp>
        <p:nvSpPr>
          <p:cNvPr id="5" name="Rectangle 4"/>
          <p:cNvSpPr/>
          <p:nvPr/>
        </p:nvSpPr>
        <p:spPr>
          <a:xfrm>
            <a:off x="383545" y="58268"/>
            <a:ext cx="6077305" cy="632289"/>
          </a:xfrm>
          <a:prstGeom prst="rect">
            <a:avLst/>
          </a:prstGeom>
        </p:spPr>
        <p:txBody>
          <a:bodyPr wrap="none">
            <a:spAutoFit/>
          </a:bodyPr>
          <a:lstStyle/>
          <a:p>
            <a:pPr marL="920750" marR="0" indent="0">
              <a:lnSpc>
                <a:spcPct val="104000"/>
              </a:lnSpc>
              <a:spcBef>
                <a:spcPts val="0"/>
              </a:spcBef>
              <a:spcAft>
                <a:spcPts val="25"/>
              </a:spcAft>
              <a:tabLst>
                <a:tab pos="1017905" algn="ctr"/>
              </a:tabLst>
            </a:pPr>
            <a:r>
              <a:rPr lang="en-GB" sz="3600" b="1" dirty="0">
                <a:solidFill>
                  <a:srgbClr val="000000"/>
                </a:solidFill>
                <a:latin typeface="Rockwell" panose="02060603020205020403" pitchFamily="18" charset="0"/>
                <a:ea typeface="Times New Roman" panose="02020603050405020304" pitchFamily="18" charset="0"/>
              </a:rPr>
              <a:t>File </a:t>
            </a:r>
            <a:r>
              <a:rPr lang="en-GB" sz="3600" b="1" dirty="0" smtClean="0">
                <a:solidFill>
                  <a:srgbClr val="000000"/>
                </a:solidFill>
                <a:latin typeface="Rockwell" panose="02060603020205020403" pitchFamily="18" charset="0"/>
                <a:ea typeface="Times New Roman" panose="02020603050405020304" pitchFamily="18" charset="0"/>
              </a:rPr>
              <a:t>Protection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 </a:t>
            </a:r>
            <a:endParaRPr lang="en-GB" sz="36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53220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8F63A3B-78C7-47BE-AE5E-E10140E04643}" type="slidenum">
              <a:rPr lang="en-US" smtClean="0"/>
              <a:t>43</a:t>
            </a:fld>
            <a:endParaRPr lang="en-US" dirty="0"/>
          </a:p>
        </p:txBody>
      </p:sp>
      <p:sp>
        <p:nvSpPr>
          <p:cNvPr id="2" name="Rectangle 1"/>
          <p:cNvSpPr/>
          <p:nvPr/>
        </p:nvSpPr>
        <p:spPr>
          <a:xfrm>
            <a:off x="361121" y="965734"/>
            <a:ext cx="11350487" cy="5606791"/>
          </a:xfrm>
          <a:prstGeom prst="rect">
            <a:avLst/>
          </a:prstGeom>
        </p:spPr>
        <p:txBody>
          <a:bodyPr wrap="square">
            <a:spAutoFit/>
          </a:bodyPr>
          <a:lstStyle/>
          <a:p>
            <a:pPr marL="6350" marR="0" indent="0">
              <a:lnSpc>
                <a:spcPct val="103000"/>
              </a:lnSpc>
              <a:spcBef>
                <a:spcPts val="0"/>
              </a:spcBef>
              <a:spcAft>
                <a:spcPts val="80"/>
              </a:spcAft>
              <a:tabLst>
                <a:tab pos="1183640" algn="ctr"/>
              </a:tabLst>
            </a:pPr>
            <a:r>
              <a:rPr lang="en-GB" sz="2800" dirty="0">
                <a:solidFill>
                  <a:srgbClr val="000000"/>
                </a:solidFill>
                <a:latin typeface="Rockwell" panose="02060603020205020403" pitchFamily="18" charset="0"/>
                <a:ea typeface="Arial" panose="020B0604020202020204" pitchFamily="34" charset="0"/>
              </a:rPr>
              <a:t>	</a:t>
            </a:r>
            <a:r>
              <a:rPr lang="en-GB" sz="2800" b="1" dirty="0">
                <a:solidFill>
                  <a:srgbClr val="000000"/>
                </a:solidFill>
                <a:latin typeface="Rockwell" panose="02060603020205020403" pitchFamily="18" charset="0"/>
                <a:ea typeface="Times New Roman" panose="02020603050405020304" pitchFamily="18" charset="0"/>
              </a:rPr>
              <a:t>Password Protection </a:t>
            </a:r>
          </a:p>
          <a:p>
            <a:pPr>
              <a:lnSpc>
                <a:spcPct val="107000"/>
              </a:lnSpc>
            </a:pPr>
            <a:r>
              <a:rPr lang="en-GB" sz="2800" dirty="0">
                <a:solidFill>
                  <a:srgbClr val="000000"/>
                </a:solidFill>
                <a:latin typeface="Rockwell" panose="02060603020205020403" pitchFamily="18" charset="0"/>
                <a:ea typeface="Times New Roman" panose="02020603050405020304" pitchFamily="18" charset="0"/>
              </a:rPr>
              <a:t> </a:t>
            </a:r>
          </a:p>
          <a:p>
            <a:pPr marL="1371600" marR="33655" indent="-457200" algn="just">
              <a:lnSpc>
                <a:spcPct val="103000"/>
              </a:lnSpc>
              <a:spcBef>
                <a:spcPts val="0"/>
              </a:spcBef>
              <a:spcAft>
                <a:spcPts val="20"/>
              </a:spcAft>
              <a:buFont typeface="Wingdings" panose="05000000000000000000" pitchFamily="2" charset="2"/>
              <a:buChar char="ü"/>
            </a:pPr>
            <a:r>
              <a:rPr lang="en-GB" sz="2900" dirty="0">
                <a:solidFill>
                  <a:srgbClr val="000000"/>
                </a:solidFill>
                <a:latin typeface="Rockwell" panose="02060603020205020403" pitchFamily="18" charset="0"/>
                <a:ea typeface="Times New Roman" panose="02020603050405020304" pitchFamily="18" charset="0"/>
              </a:rPr>
              <a:t>This scheme associates a password to each file. </a:t>
            </a:r>
            <a:endParaRPr lang="en-GB" sz="2900" dirty="0" smtClean="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ü"/>
            </a:pPr>
            <a:endParaRPr lang="en-GB" sz="29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ü"/>
            </a:pPr>
            <a:r>
              <a:rPr lang="en-GB" sz="2900" dirty="0" smtClean="0">
                <a:solidFill>
                  <a:srgbClr val="000000"/>
                </a:solidFill>
                <a:latin typeface="Rockwell" panose="02060603020205020403" pitchFamily="18" charset="0"/>
                <a:ea typeface="Times New Roman" panose="02020603050405020304" pitchFamily="18" charset="0"/>
              </a:rPr>
              <a:t>If </a:t>
            </a:r>
            <a:r>
              <a:rPr lang="en-GB" sz="2900" dirty="0">
                <a:solidFill>
                  <a:srgbClr val="000000"/>
                </a:solidFill>
                <a:latin typeface="Rockwell" panose="02060603020205020403" pitchFamily="18" charset="0"/>
                <a:ea typeface="Times New Roman" panose="02020603050405020304" pitchFamily="18" charset="0"/>
              </a:rPr>
              <a:t>a user does not know the password associated to a file then he cannot access it</a:t>
            </a:r>
            <a:r>
              <a:rPr lang="en-GB" sz="2900" dirty="0" smtClean="0">
                <a:solidFill>
                  <a:srgbClr val="000000"/>
                </a:solidFill>
                <a:latin typeface="Rockwell" panose="02060603020205020403" pitchFamily="18" charset="0"/>
                <a:ea typeface="Times New Roman" panose="02020603050405020304" pitchFamily="18" charset="0"/>
              </a:rPr>
              <a:t>.</a:t>
            </a:r>
          </a:p>
          <a:p>
            <a:pPr marL="1371600" marR="33655" indent="-457200" algn="just">
              <a:lnSpc>
                <a:spcPct val="103000"/>
              </a:lnSpc>
              <a:spcBef>
                <a:spcPts val="0"/>
              </a:spcBef>
              <a:spcAft>
                <a:spcPts val="20"/>
              </a:spcAft>
              <a:buFont typeface="Wingdings" panose="05000000000000000000" pitchFamily="2" charset="2"/>
              <a:buChar char="ü"/>
            </a:pPr>
            <a:endParaRPr lang="en-GB" sz="2900" dirty="0">
              <a:solidFill>
                <a:srgbClr val="000000"/>
              </a:solidFill>
              <a:latin typeface="Rockwell" panose="02060603020205020403" pitchFamily="18" charset="0"/>
              <a:ea typeface="Times New Roman" panose="02020603050405020304" pitchFamily="18" charset="0"/>
            </a:endParaRPr>
          </a:p>
          <a:p>
            <a:pPr marL="1371600" marR="33655" indent="-457200" algn="just">
              <a:lnSpc>
                <a:spcPct val="103000"/>
              </a:lnSpc>
              <a:spcBef>
                <a:spcPts val="0"/>
              </a:spcBef>
              <a:spcAft>
                <a:spcPts val="20"/>
              </a:spcAft>
              <a:buFont typeface="Wingdings" panose="05000000000000000000" pitchFamily="2" charset="2"/>
              <a:buChar char="ü"/>
            </a:pPr>
            <a:r>
              <a:rPr lang="en-GB" sz="2900" dirty="0" smtClean="0">
                <a:solidFill>
                  <a:srgbClr val="000000"/>
                </a:solidFill>
                <a:latin typeface="Rockwell" panose="02060603020205020403" pitchFamily="18" charset="0"/>
                <a:ea typeface="Times New Roman" panose="02020603050405020304" pitchFamily="18" charset="0"/>
              </a:rPr>
              <a:t> </a:t>
            </a:r>
            <a:r>
              <a:rPr lang="en-GB" sz="2900" dirty="0">
                <a:solidFill>
                  <a:srgbClr val="000000"/>
                </a:solidFill>
                <a:latin typeface="Rockwell" panose="02060603020205020403" pitchFamily="18" charset="0"/>
                <a:ea typeface="Times New Roman" panose="02020603050405020304" pitchFamily="18" charset="0"/>
              </a:rPr>
              <a:t>This is a very effective way of protecting files but for a user who owns many files, and constantly changes the password to make sure that nobody accesses these files will require that users have some systematic way of keeping track of their passwords. </a:t>
            </a:r>
          </a:p>
        </p:txBody>
      </p:sp>
      <p:sp>
        <p:nvSpPr>
          <p:cNvPr id="6" name="Rectangle 5"/>
          <p:cNvSpPr/>
          <p:nvPr/>
        </p:nvSpPr>
        <p:spPr>
          <a:xfrm>
            <a:off x="46090" y="80040"/>
            <a:ext cx="6077305" cy="632289"/>
          </a:xfrm>
          <a:prstGeom prst="rect">
            <a:avLst/>
          </a:prstGeom>
        </p:spPr>
        <p:txBody>
          <a:bodyPr wrap="none">
            <a:spAutoFit/>
          </a:bodyPr>
          <a:lstStyle/>
          <a:p>
            <a:pPr marL="920750" marR="0" indent="0">
              <a:lnSpc>
                <a:spcPct val="104000"/>
              </a:lnSpc>
              <a:spcBef>
                <a:spcPts val="0"/>
              </a:spcBef>
              <a:spcAft>
                <a:spcPts val="25"/>
              </a:spcAft>
              <a:tabLst>
                <a:tab pos="1017905" algn="ctr"/>
              </a:tabLst>
            </a:pPr>
            <a:r>
              <a:rPr lang="en-GB" sz="3600" b="1" dirty="0">
                <a:solidFill>
                  <a:srgbClr val="000000"/>
                </a:solidFill>
                <a:latin typeface="Rockwell" panose="02060603020205020403" pitchFamily="18" charset="0"/>
                <a:ea typeface="Times New Roman" panose="02020603050405020304" pitchFamily="18" charset="0"/>
              </a:rPr>
              <a:t>File </a:t>
            </a:r>
            <a:r>
              <a:rPr lang="en-GB" sz="3600" b="1" dirty="0" smtClean="0">
                <a:solidFill>
                  <a:srgbClr val="000000"/>
                </a:solidFill>
                <a:latin typeface="Rockwell" panose="02060603020205020403" pitchFamily="18" charset="0"/>
                <a:ea typeface="Times New Roman" panose="02020603050405020304" pitchFamily="18" charset="0"/>
              </a:rPr>
              <a:t>Protection (</a:t>
            </a:r>
            <a:r>
              <a:rPr lang="en-GB" sz="3600" b="1" dirty="0" err="1" smtClean="0">
                <a:solidFill>
                  <a:srgbClr val="000000"/>
                </a:solidFill>
                <a:latin typeface="Rockwell" panose="02060603020205020403" pitchFamily="18" charset="0"/>
                <a:ea typeface="Times New Roman" panose="02020603050405020304" pitchFamily="18" charset="0"/>
              </a:rPr>
              <a:t>Cont</a:t>
            </a:r>
            <a:r>
              <a:rPr lang="en-GB" sz="3600" b="1" dirty="0" smtClean="0">
                <a:solidFill>
                  <a:srgbClr val="000000"/>
                </a:solidFill>
                <a:latin typeface="Rockwell" panose="02060603020205020403" pitchFamily="18" charset="0"/>
                <a:ea typeface="Times New Roman" panose="02020603050405020304" pitchFamily="18" charset="0"/>
              </a:rPr>
              <a:t>) </a:t>
            </a:r>
            <a:endParaRPr lang="en-GB" sz="36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4000936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36"/>
          <p:cNvSpPr>
            <a:spLocks noGrp="1"/>
          </p:cNvSpPr>
          <p:nvPr>
            <p:ph type="sldNum" sz="quarter" idx="12"/>
          </p:nvPr>
        </p:nvSpPr>
        <p:spPr/>
        <p:txBody>
          <a:bodyPr/>
          <a:lstStyle/>
          <a:p>
            <a:fld id="{48F63A3B-78C7-47BE-AE5E-E10140E04643}" type="slidenum">
              <a:rPr lang="en-US" smtClean="0"/>
              <a:t>44</a:t>
            </a:fld>
            <a:endParaRPr lang="en-US" dirty="0"/>
          </a:p>
        </p:txBody>
      </p:sp>
      <p:sp>
        <p:nvSpPr>
          <p:cNvPr id="38" name="Rectangle 37"/>
          <p:cNvSpPr/>
          <p:nvPr/>
        </p:nvSpPr>
        <p:spPr>
          <a:xfrm>
            <a:off x="1678945" y="2845011"/>
            <a:ext cx="8340617" cy="902235"/>
          </a:xfrm>
          <a:prstGeom prst="rect">
            <a:avLst/>
          </a:prstGeom>
        </p:spPr>
        <p:txBody>
          <a:bodyPr wrap="none">
            <a:spAutoFit/>
          </a:bodyPr>
          <a:lstStyle/>
          <a:p>
            <a:pPr marL="920750" marR="0" indent="0">
              <a:lnSpc>
                <a:spcPct val="104000"/>
              </a:lnSpc>
              <a:spcBef>
                <a:spcPts val="0"/>
              </a:spcBef>
              <a:spcAft>
                <a:spcPts val="25"/>
              </a:spcAft>
              <a:tabLst>
                <a:tab pos="1017905" algn="ctr"/>
              </a:tabLst>
            </a:pPr>
            <a:r>
              <a:rPr lang="en-GB" sz="5400" b="1" dirty="0" smtClean="0">
                <a:solidFill>
                  <a:srgbClr val="000000"/>
                </a:solidFill>
                <a:latin typeface="Rockwell" panose="02060603020205020403" pitchFamily="18" charset="0"/>
                <a:ea typeface="Times New Roman" panose="02020603050405020304" pitchFamily="18" charset="0"/>
              </a:rPr>
              <a:t>Test One – Next Week</a:t>
            </a:r>
            <a:endParaRPr lang="en-GB" sz="5400" b="1" dirty="0">
              <a:solidFill>
                <a:srgbClr val="000000"/>
              </a:solidFill>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03311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5</a:t>
            </a:fld>
            <a:endParaRPr lang="en-US" dirty="0"/>
          </a:p>
        </p:txBody>
      </p:sp>
      <p:sp>
        <p:nvSpPr>
          <p:cNvPr id="4" name="Rectangle 3"/>
          <p:cNvSpPr/>
          <p:nvPr/>
        </p:nvSpPr>
        <p:spPr>
          <a:xfrm>
            <a:off x="258417" y="1395727"/>
            <a:ext cx="11290853" cy="5293757"/>
          </a:xfrm>
          <a:prstGeom prst="rect">
            <a:avLst/>
          </a:prstGeom>
        </p:spPr>
        <p:txBody>
          <a:bodyPr wrap="square">
            <a:spAutoFit/>
          </a:bodyPr>
          <a:lstStyle/>
          <a:p>
            <a:pPr marL="742950" marR="0" lvl="1" indent="-285750">
              <a:buSzPts val="1000"/>
              <a:buFont typeface="Courier New" panose="02070309020205020404" pitchFamily="49" charset="0"/>
              <a:buChar char="o"/>
              <a:tabLst>
                <a:tab pos="914400" algn="l"/>
              </a:tabLst>
            </a:pPr>
            <a:r>
              <a:rPr lang="en-GB" sz="2600" b="1" i="1" dirty="0" smtClean="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The </a:t>
            </a:r>
            <a:r>
              <a:rPr lang="en-GB" sz="2600" b="1" i="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Competition</a:t>
            </a:r>
            <a:r>
              <a:rPr lang="en-GB" sz="2600" b="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a:t>
            </a:r>
            <a:r>
              <a:rPr lang="en-GB" sz="26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This type of intruder is interested in what data you have on your system. It might be someone who thinks you have something that could benefit him, financially or otherwise. </a:t>
            </a:r>
            <a:endParaRPr lang="en-GB" sz="2600" dirty="0" smtClean="0">
              <a:solidFill>
                <a:srgbClr val="000000"/>
              </a:solidFill>
              <a:latin typeface="Rockwell" panose="02060603020205020403"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endParaRPr lang="en-GB" sz="26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GB" sz="2600" b="1" i="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The Borrowers</a:t>
            </a:r>
            <a:r>
              <a:rPr lang="en-GB" sz="2600" b="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a:t>
            </a:r>
            <a:r>
              <a:rPr lang="en-GB" sz="26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This type of intruder is interested in setting up shop on your system and using its resources for their own purposes. He typically will run chat or </a:t>
            </a:r>
            <a:r>
              <a:rPr lang="en-GB" sz="2600" dirty="0" err="1">
                <a:solidFill>
                  <a:srgbClr val="000000"/>
                </a:solidFill>
                <a:latin typeface="Rockwell" panose="02060603020205020403" pitchFamily="18" charset="0"/>
                <a:ea typeface="Times New Roman" panose="02020603050405020304" pitchFamily="18" charset="0"/>
                <a:cs typeface="Times New Roman" panose="02020603050405020304" pitchFamily="18" charset="0"/>
              </a:rPr>
              <a:t>irc</a:t>
            </a:r>
            <a:r>
              <a:rPr lang="en-GB" sz="26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servers, porn archive sites, or even DNS servers. </a:t>
            </a:r>
            <a:endParaRPr lang="en-GB" sz="2600" dirty="0" smtClean="0">
              <a:solidFill>
                <a:srgbClr val="000000"/>
              </a:solidFill>
              <a:latin typeface="Rockwell" panose="02060603020205020403"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endParaRPr lang="en-GB" sz="26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GB" sz="2600" b="1" i="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The </a:t>
            </a:r>
            <a:r>
              <a:rPr lang="en-GB" sz="2600" b="1" i="1" dirty="0" err="1">
                <a:solidFill>
                  <a:srgbClr val="000000"/>
                </a:solidFill>
                <a:latin typeface="Rockwell" panose="02060603020205020403" pitchFamily="18" charset="0"/>
                <a:ea typeface="Times New Roman" panose="02020603050405020304" pitchFamily="18" charset="0"/>
                <a:cs typeface="Times New Roman" panose="02020603050405020304" pitchFamily="18" charset="0"/>
              </a:rPr>
              <a:t>Leapfrogger</a:t>
            </a:r>
            <a:r>
              <a:rPr lang="en-GB" sz="2600" b="1"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a:t>
            </a:r>
            <a:r>
              <a:rPr lang="en-GB" sz="2600" dirty="0">
                <a:solidFill>
                  <a:srgbClr val="000000"/>
                </a:solidFill>
                <a:latin typeface="Rockwell" panose="02060603020205020403" pitchFamily="18" charset="0"/>
                <a:ea typeface="Times New Roman" panose="02020603050405020304" pitchFamily="18" charset="0"/>
                <a:cs typeface="Times New Roman" panose="02020603050405020304" pitchFamily="18" charset="0"/>
              </a:rPr>
              <a:t>- This type of intruder is only interested in your system to use it to get into other systems. If your system is well-connected or a gateway to a number of internal hosts, you may well see this type trying to compromise your system. </a:t>
            </a:r>
            <a:endParaRPr lang="en-GB" sz="2600" dirty="0">
              <a:solidFill>
                <a:srgbClr val="000000"/>
              </a:solidFill>
              <a:effectLst/>
              <a:latin typeface="Rockwell" panose="02060603020205020403"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1082202" y="218306"/>
            <a:ext cx="6450227" cy="920958"/>
          </a:xfrm>
          <a:prstGeom prst="rect">
            <a:avLst/>
          </a:prstGeom>
        </p:spPr>
        <p:txBody>
          <a:bodyPr wrap="none">
            <a:spAutoFit/>
          </a:bodyPr>
          <a:lstStyle/>
          <a:p>
            <a:pPr marL="241300" marR="0">
              <a:lnSpc>
                <a:spcPct val="107000"/>
              </a:lnSpc>
              <a:spcBef>
                <a:spcPts val="0"/>
              </a:spcBef>
              <a:spcAft>
                <a:spcPts val="2510"/>
              </a:spcAft>
            </a:pPr>
            <a:r>
              <a:rPr lang="en-GB" sz="5400" dirty="0" smtClean="0">
                <a:latin typeface="Rockwell" panose="02060603020205020403" pitchFamily="18" charset="0"/>
              </a:rPr>
              <a:t>File Security(</a:t>
            </a:r>
            <a:r>
              <a:rPr lang="en-GB" sz="5400" dirty="0" err="1" smtClean="0">
                <a:latin typeface="Rockwell" panose="02060603020205020403" pitchFamily="18" charset="0"/>
              </a:rPr>
              <a:t>Cont</a:t>
            </a:r>
            <a:r>
              <a:rPr lang="en-GB" sz="5400" dirty="0" smtClean="0">
                <a:latin typeface="Rockwell" panose="02060603020205020403" pitchFamily="18" charset="0"/>
              </a:rPr>
              <a:t>)</a:t>
            </a:r>
            <a:endParaRPr lang="en-GB" sz="5400" dirty="0">
              <a:solidFill>
                <a:srgbClr val="000000"/>
              </a:solidFill>
              <a:effectLst/>
              <a:latin typeface="Rockwell" panose="02060603020205020403" pitchFamily="18" charset="0"/>
              <a:ea typeface="Calibri" panose="020F0502020204030204" pitchFamily="34" charset="0"/>
            </a:endParaRPr>
          </a:p>
        </p:txBody>
      </p:sp>
    </p:spTree>
    <p:extLst>
      <p:ext uri="{BB962C8B-B14F-4D97-AF65-F5344CB8AC3E}">
        <p14:creationId xmlns:p14="http://schemas.microsoft.com/office/powerpoint/2010/main" val="236788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82202" y="218306"/>
            <a:ext cx="8817029" cy="920958"/>
          </a:xfrm>
          <a:prstGeom prst="rect">
            <a:avLst/>
          </a:prstGeom>
        </p:spPr>
        <p:txBody>
          <a:bodyPr wrap="none">
            <a:spAutoFit/>
          </a:bodyPr>
          <a:lstStyle/>
          <a:p>
            <a:pPr marL="241300" marR="0">
              <a:lnSpc>
                <a:spcPct val="107000"/>
              </a:lnSpc>
              <a:spcBef>
                <a:spcPts val="0"/>
              </a:spcBef>
              <a:spcAft>
                <a:spcPts val="2510"/>
              </a:spcAft>
            </a:pPr>
            <a:r>
              <a:rPr lang="en-GB" sz="5400" dirty="0">
                <a:latin typeface="Rockwell" panose="02060603020205020403" pitchFamily="18" charset="0"/>
              </a:rPr>
              <a:t>The Security Environment </a:t>
            </a:r>
            <a:endParaRPr lang="en-GB" sz="5400" dirty="0">
              <a:solidFill>
                <a:srgbClr val="000000"/>
              </a:solidFill>
              <a:effectLst/>
              <a:latin typeface="Rockwell" panose="02060603020205020403" pitchFamily="18" charset="0"/>
              <a:ea typeface="Calibri" panose="020F0502020204030204" pitchFamily="34" charset="0"/>
            </a:endParaRPr>
          </a:p>
        </p:txBody>
      </p:sp>
      <p:sp>
        <p:nvSpPr>
          <p:cNvPr id="2" name="Slide Number Placeholder 1"/>
          <p:cNvSpPr>
            <a:spLocks noGrp="1"/>
          </p:cNvSpPr>
          <p:nvPr>
            <p:ph type="sldNum" sz="quarter" idx="12"/>
          </p:nvPr>
        </p:nvSpPr>
        <p:spPr/>
        <p:txBody>
          <a:bodyPr/>
          <a:lstStyle/>
          <a:p>
            <a:fld id="{48F63A3B-78C7-47BE-AE5E-E10140E04643}" type="slidenum">
              <a:rPr lang="en-US" smtClean="0"/>
              <a:t>6</a:t>
            </a:fld>
            <a:endParaRPr lang="en-US" dirty="0"/>
          </a:p>
        </p:txBody>
      </p:sp>
      <p:sp>
        <p:nvSpPr>
          <p:cNvPr id="3" name="Rectangle 2"/>
          <p:cNvSpPr/>
          <p:nvPr/>
        </p:nvSpPr>
        <p:spPr>
          <a:xfrm>
            <a:off x="377687" y="1230975"/>
            <a:ext cx="10933043" cy="5489964"/>
          </a:xfrm>
          <a:prstGeom prst="rect">
            <a:avLst/>
          </a:prstGeom>
        </p:spPr>
        <p:txBody>
          <a:bodyPr wrap="square">
            <a:spAutoFit/>
          </a:bodyPr>
          <a:lstStyle/>
          <a:p>
            <a:pPr>
              <a:lnSpc>
                <a:spcPct val="107000"/>
              </a:lnSpc>
              <a:spcAft>
                <a:spcPts val="165"/>
              </a:spcAft>
            </a:pPr>
            <a:r>
              <a:rPr lang="en-GB" sz="2500" dirty="0">
                <a:solidFill>
                  <a:srgbClr val="000000"/>
                </a:solidFill>
                <a:latin typeface="Rockwell" panose="02060603020205020403" pitchFamily="18" charset="0"/>
                <a:ea typeface="Times New Roman" panose="02020603050405020304" pitchFamily="18" charset="0"/>
              </a:rPr>
              <a:t>Security has many facets. Two of the more important ones relate to </a:t>
            </a:r>
            <a:r>
              <a:rPr lang="en-GB" sz="2500" i="1" dirty="0">
                <a:solidFill>
                  <a:srgbClr val="000000"/>
                </a:solidFill>
                <a:latin typeface="Rockwell" panose="02060603020205020403" pitchFamily="18" charset="0"/>
                <a:ea typeface="Times New Roman" panose="02020603050405020304" pitchFamily="18" charset="0"/>
              </a:rPr>
              <a:t>data loss</a:t>
            </a:r>
            <a:r>
              <a:rPr lang="en-GB" sz="2500" dirty="0">
                <a:solidFill>
                  <a:srgbClr val="000000"/>
                </a:solidFill>
                <a:latin typeface="Rockwell" panose="02060603020205020403" pitchFamily="18" charset="0"/>
                <a:ea typeface="Times New Roman" panose="02020603050405020304" pitchFamily="18" charset="0"/>
              </a:rPr>
              <a:t> and </a:t>
            </a:r>
            <a:r>
              <a:rPr lang="en-GB" sz="2500" i="1" dirty="0">
                <a:solidFill>
                  <a:srgbClr val="000000"/>
                </a:solidFill>
                <a:latin typeface="Rockwell" panose="02060603020205020403" pitchFamily="18" charset="0"/>
                <a:ea typeface="Times New Roman" panose="02020603050405020304" pitchFamily="18" charset="0"/>
              </a:rPr>
              <a:t>intrusion</a:t>
            </a:r>
            <a:r>
              <a:rPr lang="en-GB" sz="2500" dirty="0">
                <a:solidFill>
                  <a:srgbClr val="000000"/>
                </a:solidFill>
                <a:latin typeface="Rockwell" panose="02060603020205020403" pitchFamily="18" charset="0"/>
                <a:ea typeface="Times New Roman" panose="02020603050405020304" pitchFamily="18" charset="0"/>
              </a:rPr>
              <a:t>. Some of the common causes of data loss are: </a:t>
            </a:r>
          </a:p>
          <a:p>
            <a:pPr>
              <a:lnSpc>
                <a:spcPct val="107000"/>
              </a:lnSpc>
              <a:spcAft>
                <a:spcPts val="165"/>
              </a:spcAft>
            </a:pPr>
            <a:r>
              <a:rPr lang="en-GB" sz="2500" dirty="0" smtClean="0">
                <a:solidFill>
                  <a:srgbClr val="000000"/>
                </a:solidFill>
                <a:latin typeface="Rockwell" panose="02060603020205020403" pitchFamily="18" charset="0"/>
                <a:ea typeface="Times New Roman" panose="02020603050405020304" pitchFamily="18" charset="0"/>
              </a:rPr>
              <a:t> </a:t>
            </a:r>
            <a:endParaRPr lang="en-GB" sz="2500" dirty="0">
              <a:solidFill>
                <a:srgbClr val="000000"/>
              </a:solidFill>
              <a:latin typeface="Rockwell" panose="02060603020205020403" pitchFamily="18" charset="0"/>
              <a:ea typeface="Times New Roman" panose="02020603050405020304" pitchFamily="18" charset="0"/>
            </a:endParaRPr>
          </a:p>
          <a:p>
            <a:pPr marL="342900" marR="33655" lvl="0" indent="-342900" algn="just" fontAlgn="base">
              <a:lnSpc>
                <a:spcPct val="103000"/>
              </a:lnSpc>
              <a:spcBef>
                <a:spcPts val="0"/>
              </a:spcBef>
              <a:spcAft>
                <a:spcPts val="235"/>
              </a:spcAft>
              <a:buClr>
                <a:srgbClr val="000000"/>
              </a:buClr>
              <a:buSzPts val="1300"/>
              <a:buFont typeface="Arial" panose="020B0604020202020204" pitchFamily="34" charset="0"/>
              <a:buChar char="•"/>
            </a:pPr>
            <a:r>
              <a:rPr lang="en-GB" sz="25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Natural phenomenon </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such as: fire,  </a:t>
            </a:r>
            <a:r>
              <a:rPr lang="en-GB" sz="25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flood. </a:t>
            </a:r>
          </a:p>
          <a:p>
            <a:pPr marR="33655" lvl="0" algn="just" fontAlgn="base">
              <a:lnSpc>
                <a:spcPct val="103000"/>
              </a:lnSpc>
              <a:spcBef>
                <a:spcPts val="0"/>
              </a:spcBef>
              <a:spcAft>
                <a:spcPts val="235"/>
              </a:spcAft>
              <a:buClr>
                <a:srgbClr val="000000"/>
              </a:buClr>
              <a:buSzPts val="1300"/>
            </a:pPr>
            <a:endPar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25"/>
              </a:spcAft>
              <a:buClr>
                <a:srgbClr val="000000"/>
              </a:buClr>
              <a:buSzPts val="1300"/>
              <a:buFont typeface="Arial" panose="020B0604020202020204" pitchFamily="34" charset="0"/>
              <a:buChar char="•"/>
            </a:pPr>
            <a:r>
              <a:rPr lang="en-GB" sz="25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Hardware or software errors</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CPU malfunctions, unreadable disks or tapes, telecommunication errors, program </a:t>
            </a:r>
            <a:r>
              <a:rPr lang="en-GB" sz="25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bugs. </a:t>
            </a:r>
          </a:p>
          <a:p>
            <a:pPr marR="33655" lvl="0" algn="just" fontAlgn="base">
              <a:lnSpc>
                <a:spcPct val="103000"/>
              </a:lnSpc>
              <a:spcBef>
                <a:spcPts val="0"/>
              </a:spcBef>
              <a:spcAft>
                <a:spcPts val="225"/>
              </a:spcAft>
              <a:buClr>
                <a:srgbClr val="000000"/>
              </a:buClr>
              <a:buSzPts val="1300"/>
            </a:pPr>
            <a:endPar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0"/>
              </a:spcAft>
              <a:buClr>
                <a:srgbClr val="000000"/>
              </a:buClr>
              <a:buSzPts val="1300"/>
              <a:buFont typeface="Arial" panose="020B0604020202020204" pitchFamily="34" charset="0"/>
              <a:buChar char="•"/>
            </a:pPr>
            <a:r>
              <a:rPr lang="en-GB" sz="25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Human errors</a:t>
            </a:r>
            <a:r>
              <a:rPr lang="en-GB" sz="25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incorrect data entry, wrong tape or disk mounted, wrong program run, lost disk or tape.  </a:t>
            </a:r>
          </a:p>
          <a:p>
            <a:pPr>
              <a:lnSpc>
                <a:spcPct val="107000"/>
              </a:lnSpc>
            </a:pPr>
            <a:r>
              <a:rPr lang="en-GB" sz="2500" dirty="0">
                <a:solidFill>
                  <a:srgbClr val="000000"/>
                </a:solidFill>
                <a:latin typeface="Rockwell" panose="02060603020205020403" pitchFamily="18" charset="0"/>
                <a:ea typeface="Times New Roman" panose="02020603050405020304" pitchFamily="18" charset="0"/>
              </a:rPr>
              <a:t> </a:t>
            </a:r>
            <a:endParaRPr lang="en-GB" sz="2500" dirty="0" smtClean="0">
              <a:solidFill>
                <a:srgbClr val="000000"/>
              </a:solidFill>
              <a:latin typeface="Rockwell" panose="02060603020205020403" pitchFamily="18" charset="0"/>
              <a:ea typeface="Times New Roman" panose="02020603050405020304" pitchFamily="18" charset="0"/>
            </a:endParaRPr>
          </a:p>
          <a:p>
            <a:pPr>
              <a:lnSpc>
                <a:spcPct val="107000"/>
              </a:lnSpc>
            </a:pPr>
            <a:r>
              <a:rPr lang="en-GB" sz="2500" dirty="0" smtClean="0">
                <a:solidFill>
                  <a:srgbClr val="000000"/>
                </a:solidFill>
                <a:latin typeface="Rockwell" panose="02060603020205020403" pitchFamily="18" charset="0"/>
                <a:ea typeface="Times New Roman" panose="02020603050405020304" pitchFamily="18" charset="0"/>
              </a:rPr>
              <a:t>Most </a:t>
            </a:r>
            <a:r>
              <a:rPr lang="en-GB" sz="2500" dirty="0">
                <a:solidFill>
                  <a:srgbClr val="000000"/>
                </a:solidFill>
                <a:latin typeface="Rockwell" panose="02060603020205020403" pitchFamily="18" charset="0"/>
                <a:ea typeface="Times New Roman" panose="02020603050405020304" pitchFamily="18" charset="0"/>
              </a:rPr>
              <a:t>of these can be dealt with by maintaining adequate backups, preferably far away from the original data. </a:t>
            </a:r>
            <a:endParaRPr lang="en-GB" sz="2500" dirty="0">
              <a:solidFill>
                <a:srgbClr val="000000"/>
              </a:solidFill>
              <a:effectLst/>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135101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7</a:t>
            </a:fld>
            <a:endParaRPr lang="en-US" dirty="0"/>
          </a:p>
        </p:txBody>
      </p:sp>
      <p:sp>
        <p:nvSpPr>
          <p:cNvPr id="56" name="Rectangle 55"/>
          <p:cNvSpPr/>
          <p:nvPr/>
        </p:nvSpPr>
        <p:spPr>
          <a:xfrm>
            <a:off x="315689" y="152256"/>
            <a:ext cx="11579560" cy="6576159"/>
          </a:xfrm>
          <a:prstGeom prst="rect">
            <a:avLst/>
          </a:prstGeom>
        </p:spPr>
        <p:txBody>
          <a:bodyPr wrap="square">
            <a:spAutoFit/>
          </a:bodyPr>
          <a:lstStyle/>
          <a:p>
            <a:pPr marL="6350" marR="0" indent="-6350">
              <a:lnSpc>
                <a:spcPct val="104000"/>
              </a:lnSpc>
              <a:spcBef>
                <a:spcPts val="0"/>
              </a:spcBef>
              <a:spcAft>
                <a:spcPts val="25"/>
              </a:spcAft>
            </a:pPr>
            <a:r>
              <a:rPr lang="en-GB" sz="4000" b="1" dirty="0">
                <a:solidFill>
                  <a:srgbClr val="000000"/>
                </a:solidFill>
                <a:latin typeface="Rockwell" panose="02060603020205020403" pitchFamily="18" charset="0"/>
                <a:ea typeface="Times New Roman" panose="02020603050405020304" pitchFamily="18" charset="0"/>
              </a:rPr>
              <a:t>System Protection </a:t>
            </a:r>
          </a:p>
          <a:p>
            <a:pPr>
              <a:lnSpc>
                <a:spcPct val="107000"/>
              </a:lnSpc>
            </a:pPr>
            <a:r>
              <a:rPr lang="en-GB" sz="2000" dirty="0">
                <a:solidFill>
                  <a:srgbClr val="000000"/>
                </a:solidFill>
                <a:latin typeface="Rockwell" panose="02060603020205020403" pitchFamily="18" charset="0"/>
                <a:ea typeface="Times New Roman" panose="02020603050405020304" pitchFamily="18" charset="0"/>
              </a:rPr>
              <a:t> </a:t>
            </a:r>
          </a:p>
          <a:p>
            <a:pPr>
              <a:lnSpc>
                <a:spcPct val="107000"/>
              </a:lnSpc>
              <a:spcAft>
                <a:spcPts val="165"/>
              </a:spcAft>
            </a:pPr>
            <a:r>
              <a:rPr lang="en-GB" sz="2800" dirty="0">
                <a:solidFill>
                  <a:srgbClr val="000000"/>
                </a:solidFill>
                <a:latin typeface="Rockwell" panose="02060603020205020403" pitchFamily="18" charset="0"/>
                <a:ea typeface="Times New Roman" panose="02020603050405020304" pitchFamily="18" charset="0"/>
              </a:rPr>
              <a:t>To protect the system, we must take security measures at </a:t>
            </a:r>
            <a:r>
              <a:rPr lang="en-GB" sz="2800" dirty="0" smtClean="0">
                <a:solidFill>
                  <a:srgbClr val="000000"/>
                </a:solidFill>
                <a:latin typeface="Rockwell" panose="02060603020205020403" pitchFamily="18" charset="0"/>
                <a:ea typeface="Times New Roman" panose="02020603050405020304" pitchFamily="18" charset="0"/>
              </a:rPr>
              <a:t>three </a:t>
            </a:r>
            <a:r>
              <a:rPr lang="en-GB" sz="2800" dirty="0">
                <a:solidFill>
                  <a:srgbClr val="000000"/>
                </a:solidFill>
                <a:latin typeface="Rockwell" panose="02060603020205020403" pitchFamily="18" charset="0"/>
                <a:ea typeface="Times New Roman" panose="02020603050405020304" pitchFamily="18" charset="0"/>
              </a:rPr>
              <a:t>levels: </a:t>
            </a:r>
          </a:p>
          <a:p>
            <a:pPr>
              <a:lnSpc>
                <a:spcPct val="107000"/>
              </a:lnSpc>
              <a:spcAft>
                <a:spcPts val="165"/>
              </a:spcAft>
            </a:pPr>
            <a:r>
              <a:rPr lang="en-GB" sz="2800" dirty="0" smtClean="0">
                <a:solidFill>
                  <a:srgbClr val="000000"/>
                </a:solidFill>
                <a:latin typeface="Rockwell" panose="02060603020205020403" pitchFamily="18" charset="0"/>
                <a:ea typeface="Times New Roman" panose="02020603050405020304" pitchFamily="18" charset="0"/>
              </a:rPr>
              <a:t> </a:t>
            </a:r>
            <a:endParaRPr lang="en-GB" sz="2800" dirty="0">
              <a:solidFill>
                <a:srgbClr val="000000"/>
              </a:solidFill>
              <a:latin typeface="Rockwell" panose="02060603020205020403" pitchFamily="18" charset="0"/>
              <a:ea typeface="Times New Roman" panose="02020603050405020304" pitchFamily="18" charset="0"/>
            </a:endParaRPr>
          </a:p>
          <a:p>
            <a:pPr marL="342900" marR="33655" lvl="0" indent="-342900" algn="just" fontAlgn="base">
              <a:lnSpc>
                <a:spcPct val="103000"/>
              </a:lnSpc>
              <a:spcBef>
                <a:spcPts val="0"/>
              </a:spcBef>
              <a:spcAft>
                <a:spcPts val="235"/>
              </a:spcAft>
              <a:buClr>
                <a:srgbClr val="000000"/>
              </a:buClr>
              <a:buSzPts val="1300"/>
              <a:buFont typeface="Arial" panose="020B0604020202020204" pitchFamily="34" charset="0"/>
              <a:buChar char="•"/>
            </a:pPr>
            <a:r>
              <a:rPr lang="en-GB" sz="28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Physical: </a:t>
            </a:r>
            <a:r>
              <a:rPr lang="en-GB" sz="28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The site or sites containing the computer systems must be physically secured against </a:t>
            </a:r>
            <a:r>
              <a:rPr lang="en-GB" sz="28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entry </a:t>
            </a:r>
            <a:r>
              <a:rPr lang="en-GB" sz="28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by </a:t>
            </a:r>
            <a:r>
              <a:rPr lang="en-GB" sz="28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unauthorized persons. </a:t>
            </a:r>
          </a:p>
          <a:p>
            <a:pPr marL="342900" marR="33655" lvl="0" indent="-342900" algn="just" fontAlgn="base">
              <a:lnSpc>
                <a:spcPct val="103000"/>
              </a:lnSpc>
              <a:spcBef>
                <a:spcPts val="0"/>
              </a:spcBef>
              <a:spcAft>
                <a:spcPts val="235"/>
              </a:spcAft>
              <a:buClr>
                <a:srgbClr val="000000"/>
              </a:buClr>
              <a:buSzPts val="1300"/>
              <a:buFont typeface="Arial" panose="020B0604020202020204" pitchFamily="34" charset="0"/>
              <a:buChar char="•"/>
            </a:pPr>
            <a:endParaRPr lang="en-GB" sz="28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35"/>
              </a:spcAft>
              <a:buClr>
                <a:srgbClr val="000000"/>
              </a:buClr>
              <a:buSzPts val="1300"/>
              <a:buFont typeface="Arial" panose="020B0604020202020204" pitchFamily="34" charset="0"/>
              <a:buChar char="•"/>
            </a:pPr>
            <a:r>
              <a:rPr lang="en-GB" sz="28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Human: </a:t>
            </a:r>
            <a:r>
              <a:rPr lang="en-GB" sz="28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Users must be screened carefully to reduce the chances of authorising a user who then gives access to an </a:t>
            </a:r>
            <a:r>
              <a:rPr lang="en-GB" sz="28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intruder. </a:t>
            </a:r>
          </a:p>
          <a:p>
            <a:pPr marL="342900" marR="33655" lvl="0" indent="-342900" algn="just" fontAlgn="base">
              <a:lnSpc>
                <a:spcPct val="103000"/>
              </a:lnSpc>
              <a:spcBef>
                <a:spcPts val="0"/>
              </a:spcBef>
              <a:spcAft>
                <a:spcPts val="235"/>
              </a:spcAft>
              <a:buClr>
                <a:srgbClr val="000000"/>
              </a:buClr>
              <a:buSzPts val="1300"/>
              <a:buFont typeface="Arial" panose="020B0604020202020204" pitchFamily="34" charset="0"/>
              <a:buChar char="•"/>
            </a:pPr>
            <a:endParaRPr lang="en-GB" sz="28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40"/>
              </a:spcAft>
              <a:buClr>
                <a:srgbClr val="000000"/>
              </a:buClr>
              <a:buSzPts val="1300"/>
              <a:buFont typeface="Arial" panose="020B0604020202020204" pitchFamily="34" charset="0"/>
              <a:buChar char="•"/>
            </a:pPr>
            <a:r>
              <a:rPr lang="en-GB" sz="28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Network: </a:t>
            </a:r>
            <a:r>
              <a:rPr lang="en-GB" sz="2800" b="1"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C</a:t>
            </a:r>
            <a:r>
              <a:rPr lang="en-GB" sz="28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omputer </a:t>
            </a:r>
            <a:r>
              <a:rPr lang="en-GB" sz="28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data in modern systems travels over private leased lines, shared lines such as: the Internet, or dial-up lines. Intercepting these data could be just as harmful as breaking into a </a:t>
            </a:r>
            <a:r>
              <a:rPr lang="en-GB" sz="28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computer.</a:t>
            </a:r>
          </a:p>
        </p:txBody>
      </p:sp>
    </p:spTree>
    <p:extLst>
      <p:ext uri="{BB962C8B-B14F-4D97-AF65-F5344CB8AC3E}">
        <p14:creationId xmlns:p14="http://schemas.microsoft.com/office/powerpoint/2010/main" val="1357904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8</a:t>
            </a:fld>
            <a:endParaRPr lang="en-US" dirty="0"/>
          </a:p>
        </p:txBody>
      </p:sp>
      <p:sp>
        <p:nvSpPr>
          <p:cNvPr id="3" name="Rectangle 2"/>
          <p:cNvSpPr/>
          <p:nvPr/>
        </p:nvSpPr>
        <p:spPr>
          <a:xfrm>
            <a:off x="86139" y="927175"/>
            <a:ext cx="12105861" cy="5509200"/>
          </a:xfrm>
          <a:prstGeom prst="rect">
            <a:avLst/>
          </a:prstGeom>
        </p:spPr>
        <p:txBody>
          <a:bodyPr wrap="square">
            <a:spAutoFit/>
          </a:bodyPr>
          <a:lstStyle/>
          <a:p>
            <a:pPr marL="457200" indent="-457200">
              <a:buFont typeface="Courier New" panose="02070309020205020404" pitchFamily="49" charset="0"/>
              <a:buChar char="o"/>
            </a:pPr>
            <a:r>
              <a:rPr lang="en-GB" sz="3200" dirty="0" smtClean="0">
                <a:solidFill>
                  <a:srgbClr val="000000"/>
                </a:solidFill>
                <a:latin typeface="Rockwell" panose="02060603020205020403" pitchFamily="18" charset="0"/>
                <a:ea typeface="Times New Roman" panose="02020603050405020304" pitchFamily="18" charset="0"/>
              </a:rPr>
              <a:t>Security </a:t>
            </a:r>
            <a:r>
              <a:rPr lang="en-GB" sz="3200" dirty="0">
                <a:solidFill>
                  <a:srgbClr val="000000"/>
                </a:solidFill>
                <a:latin typeface="Rockwell" panose="02060603020205020403" pitchFamily="18" charset="0"/>
                <a:ea typeface="Times New Roman" panose="02020603050405020304" pitchFamily="18" charset="0"/>
              </a:rPr>
              <a:t>at the </a:t>
            </a:r>
            <a:r>
              <a:rPr lang="en-GB" sz="3200" u="sng" dirty="0">
                <a:solidFill>
                  <a:srgbClr val="000000"/>
                </a:solidFill>
                <a:latin typeface="Rockwell" panose="02060603020205020403" pitchFamily="18" charset="0"/>
                <a:ea typeface="Times New Roman" panose="02020603050405020304" pitchFamily="18" charset="0"/>
              </a:rPr>
              <a:t>human and physical </a:t>
            </a:r>
            <a:r>
              <a:rPr lang="en-GB" sz="3200" dirty="0">
                <a:solidFill>
                  <a:srgbClr val="000000"/>
                </a:solidFill>
                <a:latin typeface="Rockwell" panose="02060603020205020403" pitchFamily="18" charset="0"/>
                <a:ea typeface="Times New Roman" panose="02020603050405020304" pitchFamily="18" charset="0"/>
              </a:rPr>
              <a:t>levels must be maintained if the operating-system security is to be ensured. </a:t>
            </a:r>
            <a:endParaRPr lang="en-GB" sz="3200" dirty="0" smtClean="0">
              <a:solidFill>
                <a:srgbClr val="000000"/>
              </a:solidFill>
              <a:latin typeface="Rockwell" panose="02060603020205020403" pitchFamily="18" charset="0"/>
              <a:ea typeface="Times New Roman" panose="02020603050405020304" pitchFamily="18" charset="0"/>
            </a:endParaRPr>
          </a:p>
          <a:p>
            <a:pPr marL="457200" indent="-457200">
              <a:buFont typeface="Courier New" panose="02070309020205020404" pitchFamily="49" charset="0"/>
              <a:buChar char="o"/>
            </a:pPr>
            <a:endParaRPr lang="en-GB" sz="3200" dirty="0">
              <a:solidFill>
                <a:srgbClr val="000000"/>
              </a:solidFill>
              <a:latin typeface="Rockwell" panose="02060603020205020403" pitchFamily="18" charset="0"/>
              <a:ea typeface="Times New Roman" panose="02020603050405020304" pitchFamily="18" charset="0"/>
            </a:endParaRPr>
          </a:p>
          <a:p>
            <a:pPr marL="457200" indent="-457200">
              <a:buFont typeface="Courier New" panose="02070309020205020404" pitchFamily="49" charset="0"/>
              <a:buChar char="o"/>
            </a:pPr>
            <a:r>
              <a:rPr lang="en-GB" sz="3200" dirty="0" smtClean="0">
                <a:solidFill>
                  <a:srgbClr val="000000"/>
                </a:solidFill>
                <a:latin typeface="Rockwell" panose="02060603020205020403" pitchFamily="18" charset="0"/>
                <a:ea typeface="Times New Roman" panose="02020603050405020304" pitchFamily="18" charset="0"/>
              </a:rPr>
              <a:t>A </a:t>
            </a:r>
            <a:r>
              <a:rPr lang="en-GB" sz="3200" dirty="0">
                <a:solidFill>
                  <a:srgbClr val="000000"/>
                </a:solidFill>
                <a:latin typeface="Rockwell" panose="02060603020205020403" pitchFamily="18" charset="0"/>
                <a:ea typeface="Times New Roman" panose="02020603050405020304" pitchFamily="18" charset="0"/>
              </a:rPr>
              <a:t>weakness at a high level of security (physical or human) allows circumvention of strict low-level (operating system) security measures. </a:t>
            </a:r>
            <a:endParaRPr lang="en-GB" sz="3200" dirty="0" smtClean="0">
              <a:solidFill>
                <a:srgbClr val="000000"/>
              </a:solidFill>
              <a:latin typeface="Rockwell" panose="02060603020205020403" pitchFamily="18" charset="0"/>
              <a:ea typeface="Times New Roman" panose="02020603050405020304" pitchFamily="18" charset="0"/>
            </a:endParaRPr>
          </a:p>
          <a:p>
            <a:pPr marL="457200" indent="-457200">
              <a:buFont typeface="Courier New" panose="02070309020205020404" pitchFamily="49" charset="0"/>
              <a:buChar char="o"/>
            </a:pPr>
            <a:endParaRPr lang="en-GB" sz="3200" dirty="0">
              <a:solidFill>
                <a:srgbClr val="000000"/>
              </a:solidFill>
              <a:latin typeface="Rockwell" panose="02060603020205020403" pitchFamily="18" charset="0"/>
              <a:ea typeface="Times New Roman" panose="02020603050405020304" pitchFamily="18" charset="0"/>
            </a:endParaRPr>
          </a:p>
          <a:p>
            <a:pPr marL="457200" indent="-457200">
              <a:buFont typeface="Courier New" panose="02070309020205020404" pitchFamily="49" charset="0"/>
              <a:buChar char="o"/>
            </a:pPr>
            <a:r>
              <a:rPr lang="en-GB" sz="3200" dirty="0">
                <a:solidFill>
                  <a:srgbClr val="000000"/>
                </a:solidFill>
                <a:latin typeface="Rockwell" panose="02060603020205020403" pitchFamily="18" charset="0"/>
                <a:ea typeface="Times New Roman" panose="02020603050405020304" pitchFamily="18" charset="0"/>
              </a:rPr>
              <a:t>Furthermore, the system hardware must provide 	</a:t>
            </a:r>
            <a:r>
              <a:rPr lang="en-GB" sz="3200" dirty="0" smtClean="0">
                <a:solidFill>
                  <a:srgbClr val="000000"/>
                </a:solidFill>
                <a:latin typeface="Rockwell" panose="02060603020205020403" pitchFamily="18" charset="0"/>
                <a:ea typeface="Times New Roman" panose="02020603050405020304" pitchFamily="18" charset="0"/>
              </a:rPr>
              <a:t>protection to allow the implementation of security features</a:t>
            </a:r>
            <a:r>
              <a:rPr lang="en-GB" sz="3200" dirty="0">
                <a:solidFill>
                  <a:srgbClr val="000000"/>
                </a:solidFill>
                <a:latin typeface="Rockwell" panose="02060603020205020403" pitchFamily="18" charset="0"/>
                <a:ea typeface="Times New Roman" panose="02020603050405020304" pitchFamily="18" charset="0"/>
              </a:rPr>
              <a:t>. Most contemporary operating systems are </a:t>
            </a:r>
            <a:r>
              <a:rPr lang="en-GB" sz="3200" dirty="0" smtClean="0">
                <a:solidFill>
                  <a:srgbClr val="000000"/>
                </a:solidFill>
                <a:latin typeface="Rockwell" panose="02060603020205020403" pitchFamily="18" charset="0"/>
                <a:ea typeface="Times New Roman" panose="02020603050405020304" pitchFamily="18" charset="0"/>
              </a:rPr>
              <a:t>now </a:t>
            </a:r>
            <a:r>
              <a:rPr lang="en-GB" sz="3200" dirty="0">
                <a:solidFill>
                  <a:srgbClr val="000000"/>
                </a:solidFill>
                <a:latin typeface="Rockwell" panose="02060603020205020403" pitchFamily="18" charset="0"/>
                <a:ea typeface="Times New Roman" panose="02020603050405020304" pitchFamily="18" charset="0"/>
              </a:rPr>
              <a:t>designed to provide security </a:t>
            </a:r>
            <a:r>
              <a:rPr lang="en-GB" sz="3200" dirty="0" smtClean="0">
                <a:solidFill>
                  <a:srgbClr val="000000"/>
                </a:solidFill>
                <a:latin typeface="Rockwell" panose="02060603020205020403" pitchFamily="18" charset="0"/>
                <a:ea typeface="Times New Roman" panose="02020603050405020304" pitchFamily="18" charset="0"/>
              </a:rPr>
              <a:t>features</a:t>
            </a:r>
            <a:endParaRPr lang="en-GB" sz="3200" dirty="0">
              <a:latin typeface="Rockwell" panose="02060603020205020403" pitchFamily="18" charset="0"/>
            </a:endParaRPr>
          </a:p>
        </p:txBody>
      </p:sp>
      <p:sp>
        <p:nvSpPr>
          <p:cNvPr id="7" name="Rectangle 6"/>
          <p:cNvSpPr/>
          <p:nvPr/>
        </p:nvSpPr>
        <p:spPr>
          <a:xfrm>
            <a:off x="343615" y="156236"/>
            <a:ext cx="5161991" cy="572336"/>
          </a:xfrm>
          <a:prstGeom prst="rect">
            <a:avLst/>
          </a:prstGeom>
        </p:spPr>
        <p:txBody>
          <a:bodyPr wrap="none">
            <a:spAutoFit/>
          </a:bodyPr>
          <a:lstStyle/>
          <a:p>
            <a:pPr marL="6350" marR="0" indent="-6350">
              <a:lnSpc>
                <a:spcPct val="104000"/>
              </a:lnSpc>
              <a:spcBef>
                <a:spcPts val="0"/>
              </a:spcBef>
              <a:spcAft>
                <a:spcPts val="25"/>
              </a:spcAft>
            </a:pPr>
            <a:r>
              <a:rPr lang="en-GB" sz="3200" b="1" dirty="0">
                <a:latin typeface="Rockwell" panose="02060603020205020403" pitchFamily="18" charset="0"/>
                <a:ea typeface="Times New Roman" panose="02020603050405020304" pitchFamily="18" charset="0"/>
              </a:rPr>
              <a:t>System </a:t>
            </a:r>
            <a:r>
              <a:rPr lang="en-GB" sz="3200" b="1" dirty="0" smtClean="0">
                <a:latin typeface="Rockwell" panose="02060603020205020403" pitchFamily="18" charset="0"/>
                <a:ea typeface="Times New Roman" panose="02020603050405020304" pitchFamily="18" charset="0"/>
              </a:rPr>
              <a:t>Protection(</a:t>
            </a:r>
            <a:r>
              <a:rPr lang="en-GB" sz="3200" b="1" dirty="0" err="1" smtClean="0">
                <a:latin typeface="Rockwell" panose="02060603020205020403" pitchFamily="18" charset="0"/>
                <a:ea typeface="Times New Roman" panose="02020603050405020304" pitchFamily="18" charset="0"/>
              </a:rPr>
              <a:t>Cont</a:t>
            </a:r>
            <a:r>
              <a:rPr lang="en-GB" sz="3200" b="1" dirty="0" smtClean="0">
                <a:latin typeface="Rockwell" panose="02060603020205020403" pitchFamily="18" charset="0"/>
                <a:ea typeface="Times New Roman" panose="02020603050405020304" pitchFamily="18" charset="0"/>
              </a:rPr>
              <a:t>) </a:t>
            </a:r>
            <a:endParaRPr lang="en-GB" sz="3200" b="1" dirty="0">
              <a:latin typeface="Rockwell" panose="02060603020205020403" pitchFamily="18" charset="0"/>
              <a:ea typeface="Times New Roman" panose="02020603050405020304" pitchFamily="18" charset="0"/>
            </a:endParaRPr>
          </a:p>
        </p:txBody>
      </p:sp>
    </p:spTree>
    <p:extLst>
      <p:ext uri="{BB962C8B-B14F-4D97-AF65-F5344CB8AC3E}">
        <p14:creationId xmlns:p14="http://schemas.microsoft.com/office/powerpoint/2010/main" val="310672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9</a:t>
            </a:fld>
            <a:endParaRPr lang="en-US" dirty="0"/>
          </a:p>
        </p:txBody>
      </p:sp>
      <p:sp>
        <p:nvSpPr>
          <p:cNvPr id="3" name="Rectangle 2"/>
          <p:cNvSpPr/>
          <p:nvPr/>
        </p:nvSpPr>
        <p:spPr>
          <a:xfrm>
            <a:off x="615429" y="52259"/>
            <a:ext cx="2772618" cy="769441"/>
          </a:xfrm>
          <a:prstGeom prst="rect">
            <a:avLst/>
          </a:prstGeom>
        </p:spPr>
        <p:txBody>
          <a:bodyPr wrap="none">
            <a:spAutoFit/>
          </a:bodyPr>
          <a:lstStyle/>
          <a:p>
            <a:r>
              <a:rPr lang="en-GB" sz="4400" b="1" dirty="0">
                <a:solidFill>
                  <a:srgbClr val="000000"/>
                </a:solidFill>
                <a:latin typeface="Rockwell" panose="02060603020205020403" pitchFamily="18" charset="0"/>
                <a:ea typeface="Times New Roman" panose="02020603050405020304" pitchFamily="18" charset="0"/>
              </a:rPr>
              <a:t>Intrusion</a:t>
            </a:r>
            <a:endParaRPr lang="en-GB" sz="4400" b="1" dirty="0">
              <a:latin typeface="Rockwell" panose="02060603020205020403" pitchFamily="18" charset="0"/>
            </a:endParaRPr>
          </a:p>
        </p:txBody>
      </p:sp>
      <p:sp>
        <p:nvSpPr>
          <p:cNvPr id="5" name="Rectangle 4"/>
          <p:cNvSpPr/>
          <p:nvPr/>
        </p:nvSpPr>
        <p:spPr>
          <a:xfrm>
            <a:off x="415922" y="832586"/>
            <a:ext cx="11352008" cy="829971"/>
          </a:xfrm>
          <a:prstGeom prst="rect">
            <a:avLst/>
          </a:prstGeom>
        </p:spPr>
        <p:txBody>
          <a:bodyPr wrap="square">
            <a:spAutoFit/>
          </a:bodyPr>
          <a:lstStyle/>
          <a:p>
            <a:pPr>
              <a:lnSpc>
                <a:spcPct val="103000"/>
              </a:lnSpc>
            </a:pPr>
            <a:r>
              <a:rPr lang="en-GB" sz="2400" dirty="0">
                <a:solidFill>
                  <a:srgbClr val="333333"/>
                </a:solidFill>
                <a:latin typeface="Rockwell" panose="02060603020205020403" pitchFamily="18" charset="0"/>
                <a:ea typeface="Times New Roman" panose="02020603050405020304" pitchFamily="18" charset="0"/>
              </a:rPr>
              <a:t>Intrusion is a set of actions that attempt to compromise the integrity, confidentiality, or availability of any resource on a computing platform. </a:t>
            </a:r>
            <a:endParaRPr lang="en-GB" sz="2400" dirty="0">
              <a:solidFill>
                <a:srgbClr val="000000"/>
              </a:solidFill>
              <a:effectLst/>
              <a:latin typeface="Rockwell" panose="02060603020205020403" pitchFamily="18" charset="0"/>
              <a:ea typeface="Times New Roman" panose="02020603050405020304" pitchFamily="18" charset="0"/>
            </a:endParaRPr>
          </a:p>
        </p:txBody>
      </p:sp>
      <p:sp>
        <p:nvSpPr>
          <p:cNvPr id="6" name="Rectangle 5"/>
          <p:cNvSpPr/>
          <p:nvPr/>
        </p:nvSpPr>
        <p:spPr>
          <a:xfrm>
            <a:off x="119743" y="1783500"/>
            <a:ext cx="11669959" cy="4734438"/>
          </a:xfrm>
          <a:prstGeom prst="rect">
            <a:avLst/>
          </a:prstGeom>
        </p:spPr>
        <p:txBody>
          <a:bodyPr wrap="square">
            <a:spAutoFit/>
          </a:bodyPr>
          <a:lstStyle/>
          <a:p>
            <a:pPr>
              <a:lnSpc>
                <a:spcPct val="107000"/>
              </a:lnSpc>
            </a:pPr>
            <a:r>
              <a:rPr lang="en-GB" sz="2600" b="1" dirty="0">
                <a:solidFill>
                  <a:srgbClr val="333333"/>
                </a:solidFill>
                <a:latin typeface="Rockwell" panose="02060603020205020403" pitchFamily="18" charset="0"/>
                <a:ea typeface="Times New Roman" panose="02020603050405020304" pitchFamily="18" charset="0"/>
              </a:rPr>
              <a:t>Categories of Intruders </a:t>
            </a:r>
            <a:endParaRPr lang="en-GB" sz="2600" dirty="0">
              <a:solidFill>
                <a:srgbClr val="000000"/>
              </a:solidFill>
              <a:latin typeface="Rockwell" panose="02060603020205020403" pitchFamily="18" charset="0"/>
              <a:ea typeface="Times New Roman" panose="02020603050405020304" pitchFamily="18" charset="0"/>
            </a:endParaRPr>
          </a:p>
          <a:p>
            <a:pPr>
              <a:lnSpc>
                <a:spcPct val="107000"/>
              </a:lnSpc>
              <a:spcAft>
                <a:spcPts val="165"/>
              </a:spcAft>
            </a:pPr>
            <a:r>
              <a:rPr lang="en-GB" sz="2600" dirty="0">
                <a:solidFill>
                  <a:srgbClr val="333333"/>
                </a:solidFill>
                <a:latin typeface="Rockwell" panose="02060603020205020403" pitchFamily="18" charset="0"/>
                <a:ea typeface="Times New Roman" panose="02020603050405020304" pitchFamily="18" charset="0"/>
              </a:rPr>
              <a:t> </a:t>
            </a:r>
            <a:endParaRPr lang="en-GB" sz="2600" dirty="0">
              <a:solidFill>
                <a:srgbClr val="000000"/>
              </a:solidFill>
              <a:latin typeface="Rockwell" panose="02060603020205020403" pitchFamily="18" charset="0"/>
              <a:ea typeface="Times New Roman" panose="02020603050405020304" pitchFamily="18" charset="0"/>
            </a:endParaRPr>
          </a:p>
          <a:p>
            <a:pPr marL="342900" marR="33655" lvl="0" indent="-342900" algn="just" fontAlgn="base">
              <a:lnSpc>
                <a:spcPct val="103000"/>
              </a:lnSpc>
              <a:spcBef>
                <a:spcPts val="0"/>
              </a:spcBef>
              <a:spcAft>
                <a:spcPts val="240"/>
              </a:spcAft>
              <a:buClr>
                <a:srgbClr val="000000"/>
              </a:buClr>
              <a:buSzPts val="1300"/>
              <a:buFont typeface="Arial" panose="020B0604020202020204" pitchFamily="34" charset="0"/>
              <a:buChar char="•"/>
            </a:pPr>
            <a:r>
              <a:rPr lang="en-GB" sz="26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Casual </a:t>
            </a:r>
            <a:r>
              <a:rPr lang="en-GB" sz="2600" b="1"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Prying.</a:t>
            </a:r>
            <a:r>
              <a:rPr lang="en-GB" sz="26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a:t>
            </a:r>
            <a:r>
              <a:rPr lang="en-GB" sz="26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Many people have terminals </a:t>
            </a:r>
            <a:r>
              <a:rPr lang="en-GB" sz="26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linked to </a:t>
            </a:r>
            <a:r>
              <a:rPr lang="en-GB" sz="26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timesharing systems on their desks, and human nature being what it is, some of them will read other people’s electronic mails and other files if no barriers are placed in the way</a:t>
            </a:r>
            <a:r>
              <a:rPr lang="en-GB" sz="26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a:t>
            </a:r>
          </a:p>
          <a:p>
            <a:pPr marR="33655" lvl="0" algn="just" fontAlgn="base">
              <a:lnSpc>
                <a:spcPct val="103000"/>
              </a:lnSpc>
              <a:spcBef>
                <a:spcPts val="0"/>
              </a:spcBef>
              <a:spcAft>
                <a:spcPts val="240"/>
              </a:spcAft>
              <a:buClr>
                <a:srgbClr val="000000"/>
              </a:buClr>
              <a:buSzPts val="1300"/>
            </a:pPr>
            <a:r>
              <a:rPr lang="en-GB" sz="2600"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a:t>
            </a:r>
            <a:endParaRPr lang="en-GB" sz="26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a:p>
            <a:pPr marL="342900" marR="33655" lvl="0" indent="-342900" algn="just" fontAlgn="base">
              <a:lnSpc>
                <a:spcPct val="103000"/>
              </a:lnSpc>
              <a:spcBef>
                <a:spcPts val="0"/>
              </a:spcBef>
              <a:spcAft>
                <a:spcPts val="225"/>
              </a:spcAft>
              <a:buClr>
                <a:srgbClr val="000000"/>
              </a:buClr>
              <a:buSzPts val="1300"/>
              <a:buFont typeface="Arial" panose="020B0604020202020204" pitchFamily="34" charset="0"/>
              <a:buChar char="•"/>
            </a:pPr>
            <a:r>
              <a:rPr lang="en-GB" sz="2600" b="1"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Snooping by </a:t>
            </a:r>
            <a:r>
              <a:rPr lang="en-GB" sz="2600" b="1" dirty="0" smtClean="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Insiders</a:t>
            </a:r>
            <a:r>
              <a:rPr lang="en-GB" sz="2600" dirty="0">
                <a:solidFill>
                  <a:srgbClr val="000000"/>
                </a:solidFill>
                <a:uFill>
                  <a:solidFill>
                    <a:srgbClr val="000000"/>
                  </a:solidFill>
                </a:uFill>
                <a:latin typeface="Rockwell" panose="02060603020205020403" pitchFamily="18" charset="0"/>
                <a:ea typeface="Arial" panose="020B0604020202020204" pitchFamily="34" charset="0"/>
                <a:cs typeface="Arial" panose="020B0604020202020204" pitchFamily="34" charset="0"/>
              </a:rPr>
              <a:t>. Students, system programmers, operators, and other technical personnel often consider it to be a personal challenge to break the security of a local computer system. They are often highly skilled and are willing to devote a substantial amount of time to the effort. </a:t>
            </a:r>
            <a:endParaRPr lang="en-GB" sz="2600" u="none" strike="noStrike" dirty="0">
              <a:solidFill>
                <a:srgbClr val="000000"/>
              </a:solidFill>
              <a:effectLst/>
              <a:uFill>
                <a:solidFill>
                  <a:srgbClr val="000000"/>
                </a:solidFill>
              </a:uFill>
              <a:latin typeface="Rockwell" panose="02060603020205020403" pitchFamily="18"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32815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689</TotalTime>
  <Words>3425</Words>
  <Application>Microsoft Office PowerPoint</Application>
  <PresentationFormat>Widescreen</PresentationFormat>
  <Paragraphs>400</Paragraphs>
  <Slides>44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Courier New</vt:lpstr>
      <vt:lpstr>Rockwell</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 DATA CENTRE</dc:creator>
  <cp:lastModifiedBy>ACE DATA CENTRE</cp:lastModifiedBy>
  <cp:revision>151</cp:revision>
  <dcterms:created xsi:type="dcterms:W3CDTF">2017-09-14T05:44:31Z</dcterms:created>
  <dcterms:modified xsi:type="dcterms:W3CDTF">2017-09-21T13:02:33Z</dcterms:modified>
</cp:coreProperties>
</file>