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34" r:id="rId1"/>
  </p:sldMasterIdLst>
  <p:sldIdLst>
    <p:sldId id="256" r:id="rId2"/>
    <p:sldId id="257" r:id="rId3"/>
    <p:sldId id="266" r:id="rId4"/>
    <p:sldId id="258" r:id="rId5"/>
    <p:sldId id="259" r:id="rId6"/>
    <p:sldId id="263" r:id="rId7"/>
    <p:sldId id="264" r:id="rId8"/>
    <p:sldId id="274" r:id="rId9"/>
    <p:sldId id="269" r:id="rId10"/>
    <p:sldId id="260" r:id="rId11"/>
    <p:sldId id="261" r:id="rId12"/>
    <p:sldId id="275" r:id="rId13"/>
    <p:sldId id="270" r:id="rId14"/>
    <p:sldId id="262" r:id="rId15"/>
    <p:sldId id="273" r:id="rId16"/>
    <p:sldId id="267" r:id="rId17"/>
    <p:sldId id="268" r:id="rId18"/>
    <p:sldId id="276" r:id="rId19"/>
    <p:sldId id="271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4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50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3086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07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4883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29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251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66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9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1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31-Aug-17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4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31-Aug-17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5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31-Aug-17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5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2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31-Aug-17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31-Aug-17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6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5" r:id="rId1"/>
    <p:sldLayoutId id="2147484436" r:id="rId2"/>
    <p:sldLayoutId id="2147484437" r:id="rId3"/>
    <p:sldLayoutId id="2147484438" r:id="rId4"/>
    <p:sldLayoutId id="2147484439" r:id="rId5"/>
    <p:sldLayoutId id="2147484440" r:id="rId6"/>
    <p:sldLayoutId id="2147484441" r:id="rId7"/>
    <p:sldLayoutId id="2147484442" r:id="rId8"/>
    <p:sldLayoutId id="2147484443" r:id="rId9"/>
    <p:sldLayoutId id="2147484444" r:id="rId10"/>
    <p:sldLayoutId id="2147484445" r:id="rId11"/>
    <p:sldLayoutId id="2147484446" r:id="rId12"/>
    <p:sldLayoutId id="2147484447" r:id="rId13"/>
    <p:sldLayoutId id="2147484448" r:id="rId14"/>
    <p:sldLayoutId id="2147484449" r:id="rId15"/>
    <p:sldLayoutId id="214748445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yte" TargetMode="External"/><Relationship Id="rId2" Type="http://schemas.openxmlformats.org/officeDocument/2006/relationships/hyperlink" Target="https://en.wikipedia.org/wiki/Operating_system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Filename_extension" TargetMode="External"/><Relationship Id="rId4" Type="http://schemas.openxmlformats.org/officeDocument/2006/relationships/hyperlink" Target="https://en.wikipedia.org/wiki/File_format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yt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_attribute" TargetMode="External"/><Relationship Id="rId7" Type="http://schemas.openxmlformats.org/officeDocument/2006/relationships/hyperlink" Target="https://en.wikipedia.org/wiki/Close_(system_call)" TargetMode="External"/><Relationship Id="rId2" Type="http://schemas.openxmlformats.org/officeDocument/2006/relationships/hyperlink" Target="https://en.wikipedia.org/wiki/File_system_permiss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Write_(system_call)" TargetMode="External"/><Relationship Id="rId5" Type="http://schemas.openxmlformats.org/officeDocument/2006/relationships/hyperlink" Target="https://en.wikipedia.org/wiki/Read_(system_call)" TargetMode="External"/><Relationship Id="rId4" Type="http://schemas.openxmlformats.org/officeDocument/2006/relationships/hyperlink" Target="https://en.wikipedia.org/wiki/Open_(system_call)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_format" TargetMode="External"/><Relationship Id="rId2" Type="http://schemas.openxmlformats.org/officeDocument/2006/relationships/hyperlink" Target="https://en.wikipedia.org/wiki/Microsoft_Wor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List_of_file_format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_storage" TargetMode="External"/><Relationship Id="rId2" Type="http://schemas.openxmlformats.org/officeDocument/2006/relationships/hyperlink" Target="https://en.wikipedia.org/wiki/Computer_progra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iling_cabinet" TargetMode="External"/><Relationship Id="rId5" Type="http://schemas.openxmlformats.org/officeDocument/2006/relationships/hyperlink" Target="https://en.wikipedia.org/wiki/Document" TargetMode="External"/><Relationship Id="rId4" Type="http://schemas.openxmlformats.org/officeDocument/2006/relationships/hyperlink" Target="https://en.wikipedia.org/wiki/Execution_(computing)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pular_Science" TargetMode="External"/><Relationship Id="rId2" Type="http://schemas.openxmlformats.org/officeDocument/2006/relationships/hyperlink" Target="https://en.wikipedia.org/wiki/RC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Punched_car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urroughs_MCP" TargetMode="External"/><Relationship Id="rId2" Type="http://schemas.openxmlformats.org/officeDocument/2006/relationships/hyperlink" Target="https://en.wikipedia.org/wiki/IBM_35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Register_file" TargetMode="External"/><Relationship Id="rId5" Type="http://schemas.openxmlformats.org/officeDocument/2006/relationships/hyperlink" Target="https://en.wikipedia.org/wiki/File_system" TargetMode="External"/><Relationship Id="rId4" Type="http://schemas.openxmlformats.org/officeDocument/2006/relationships/hyperlink" Target="https://en.wikipedia.org/wiki/Compatible_Time-Sharing_Syste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63296"/>
            <a:ext cx="3429000" cy="679704"/>
          </a:xfrm>
        </p:spPr>
        <p:txBody>
          <a:bodyPr>
            <a:noAutofit/>
          </a:bodyPr>
          <a:lstStyle/>
          <a:p>
            <a:r>
              <a:rPr lang="en-US" sz="6600" dirty="0" smtClean="0">
                <a:solidFill>
                  <a:schemeClr val="tx1"/>
                </a:solidFill>
                <a:effectLst/>
              </a:rPr>
              <a:t/>
            </a:r>
            <a:br>
              <a:rPr lang="en-US" sz="6600" dirty="0" smtClean="0">
                <a:solidFill>
                  <a:schemeClr val="tx1"/>
                </a:solidFill>
                <a:effectLst/>
              </a:rPr>
            </a:br>
            <a:r>
              <a:rPr lang="en-US" sz="6600" dirty="0">
                <a:solidFill>
                  <a:schemeClr val="tx1"/>
                </a:solidFill>
              </a:rPr>
              <a:t/>
            </a:r>
            <a:br>
              <a:rPr lang="en-US" sz="6600" dirty="0">
                <a:solidFill>
                  <a:schemeClr val="tx1"/>
                </a:solidFill>
              </a:rPr>
            </a:br>
            <a:r>
              <a:rPr lang="en-US" sz="6600" dirty="0" smtClean="0">
                <a:solidFill>
                  <a:schemeClr val="tx1"/>
                </a:solidFill>
                <a:effectLst/>
              </a:rPr>
              <a:t>CSC 432</a:t>
            </a:r>
            <a:endParaRPr lang="en-US" sz="6600" dirty="0">
              <a:solidFill>
                <a:schemeClr val="tx1"/>
              </a:solidFill>
            </a:endParaRPr>
          </a:p>
        </p:txBody>
      </p:sp>
      <p:pic>
        <p:nvPicPr>
          <p:cNvPr id="4" name="Picture 3" descr="Image result for fil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971801"/>
            <a:ext cx="3886200" cy="2346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Image result for fil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971800"/>
            <a:ext cx="1905000" cy="23469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85800" y="1917192"/>
            <a:ext cx="7467600" cy="59740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Introduction to file processing </a:t>
            </a:r>
            <a:br>
              <a:rPr lang="en-US" sz="3200" dirty="0" smtClean="0"/>
            </a:br>
            <a:r>
              <a:rPr lang="en-US" sz="32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Lecture </a:t>
            </a:r>
            <a:r>
              <a:rPr lang="en-US" sz="3200" dirty="0" smtClean="0"/>
              <a:t>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6720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6927"/>
            <a:ext cx="4191000" cy="9144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File </a:t>
            </a:r>
            <a:r>
              <a:rPr lang="en-US" sz="4000" b="1" dirty="0" smtClean="0">
                <a:solidFill>
                  <a:schemeClr val="tx1"/>
                </a:solidFill>
              </a:rPr>
              <a:t>Contents</a:t>
            </a:r>
            <a:r>
              <a:rPr lang="en-US" sz="4000" dirty="0">
                <a:solidFill>
                  <a:schemeClr val="tx1"/>
                </a:solidFill>
              </a:rPr>
              <a:t/>
            </a:r>
            <a:br>
              <a:rPr lang="en-US" sz="4000" dirty="0">
                <a:solidFill>
                  <a:schemeClr val="tx1"/>
                </a:solidFill>
              </a:rPr>
            </a:b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458200" cy="559356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3600" dirty="0"/>
              <a:t>On most modern </a:t>
            </a:r>
            <a:r>
              <a:rPr lang="en-US" sz="3600" u="sng" dirty="0">
                <a:hlinkClick r:id="rId2" tooltip="Operating systems"/>
              </a:rPr>
              <a:t>operating systems</a:t>
            </a:r>
            <a:r>
              <a:rPr lang="en-US" sz="3600" dirty="0"/>
              <a:t>, files are organized into one-dimensional arrays of </a:t>
            </a:r>
            <a:r>
              <a:rPr lang="en-US" sz="3600" u="sng" dirty="0">
                <a:hlinkClick r:id="rId3" tooltip="Byte"/>
              </a:rPr>
              <a:t>bytes</a:t>
            </a:r>
            <a:r>
              <a:rPr lang="en-US" sz="3600" dirty="0"/>
              <a:t>. </a:t>
            </a:r>
            <a:endParaRPr lang="en-US" sz="3600" dirty="0" smtClean="0"/>
          </a:p>
          <a:p>
            <a:pPr algn="just"/>
            <a:endParaRPr lang="en-US" sz="3600" dirty="0"/>
          </a:p>
          <a:p>
            <a:pPr marL="68580" indent="0" algn="just">
              <a:buNone/>
            </a:pPr>
            <a:r>
              <a:rPr lang="en-US" sz="3600" dirty="0" smtClean="0"/>
              <a:t>The </a:t>
            </a:r>
            <a:r>
              <a:rPr lang="en-US" sz="3600" u="sng" dirty="0">
                <a:hlinkClick r:id="rId4" tooltip="File format"/>
              </a:rPr>
              <a:t>format</a:t>
            </a:r>
            <a:r>
              <a:rPr lang="en-US" sz="3600" dirty="0"/>
              <a:t> of a file is defined by its content since a file is solely a container for data, although, on some platforms the format is usually indicated by its </a:t>
            </a:r>
            <a:r>
              <a:rPr lang="en-US" sz="3600" u="sng" dirty="0">
                <a:hlinkClick r:id="rId5" tooltip="Filename extension"/>
              </a:rPr>
              <a:t>filename extension</a:t>
            </a:r>
            <a:r>
              <a:rPr lang="en-US" sz="3600" dirty="0"/>
              <a:t>, specifying the rules for how the bytes must be organized and interpreted meaningfully. </a:t>
            </a:r>
          </a:p>
        </p:txBody>
      </p:sp>
    </p:spTree>
    <p:extLst>
      <p:ext uri="{BB962C8B-B14F-4D97-AF65-F5344CB8AC3E}">
        <p14:creationId xmlns:p14="http://schemas.microsoft.com/office/powerpoint/2010/main" val="12963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0"/>
            <a:ext cx="3200400" cy="9144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File </a:t>
            </a:r>
            <a:r>
              <a:rPr lang="en-US" sz="4400" b="1" dirty="0" smtClean="0">
                <a:solidFill>
                  <a:schemeClr val="tx1"/>
                </a:solidFill>
              </a:rPr>
              <a:t>Size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562600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At any instant in time, a file might have a size, normally expressed as number of </a:t>
            </a:r>
            <a:r>
              <a:rPr lang="en-US" sz="2800" u="sng" dirty="0">
                <a:hlinkClick r:id="rId2" tooltip="Byte"/>
              </a:rPr>
              <a:t>bytes</a:t>
            </a:r>
            <a:r>
              <a:rPr lang="en-US" sz="2800" dirty="0"/>
              <a:t> that indicates how much storage is associated with the file. </a:t>
            </a:r>
            <a:endParaRPr lang="en-US" sz="2800" dirty="0" smtClean="0"/>
          </a:p>
          <a:p>
            <a:pPr algn="just"/>
            <a:r>
              <a:rPr lang="en-US" sz="2800" dirty="0" smtClean="0"/>
              <a:t>In </a:t>
            </a:r>
            <a:r>
              <a:rPr lang="en-US" sz="2800" dirty="0"/>
              <a:t>most modern </a:t>
            </a:r>
            <a:r>
              <a:rPr lang="en-US" sz="2800" dirty="0" smtClean="0"/>
              <a:t>OS, the </a:t>
            </a:r>
            <a:r>
              <a:rPr lang="en-US" sz="2800" dirty="0"/>
              <a:t>size can be any non-negative whole number of bytes up to a system limit. </a:t>
            </a:r>
          </a:p>
          <a:p>
            <a:pPr algn="just"/>
            <a:r>
              <a:rPr lang="en-US" sz="2800" dirty="0"/>
              <a:t>The general definition of a file does not require that its size have any real meaning, however, unless the data within the file happens to correspond to data within a pool of persistent storage. </a:t>
            </a:r>
          </a:p>
        </p:txBody>
      </p:sp>
    </p:spTree>
    <p:extLst>
      <p:ext uri="{BB962C8B-B14F-4D97-AF65-F5344CB8AC3E}">
        <p14:creationId xmlns:p14="http://schemas.microsoft.com/office/powerpoint/2010/main" val="347585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1447800"/>
          </a:xfrm>
        </p:spPr>
        <p:txBody>
          <a:bodyPr>
            <a:noAutofit/>
          </a:bodyPr>
          <a:lstStyle/>
          <a:p>
            <a:r>
              <a:rPr lang="en-US" sz="3600" dirty="0"/>
              <a:t>A special case is a zero byte file; these files can be newly created files that have not yet had any data written to them, </a:t>
            </a:r>
            <a:endParaRPr lang="en-US" sz="3600" dirty="0" smtClean="0"/>
          </a:p>
          <a:p>
            <a:r>
              <a:rPr lang="en-US" sz="3600" dirty="0" smtClean="0"/>
              <a:t>or </a:t>
            </a:r>
            <a:r>
              <a:rPr lang="en-US" sz="3600" dirty="0"/>
              <a:t>may serve as some kind of flag in the file system, or are accidents (the results of aborted disk operations). </a:t>
            </a:r>
          </a:p>
          <a:p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06514"/>
            <a:ext cx="44199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The ZERO byte File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636167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88900"/>
            <a:ext cx="4267199" cy="8255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File Structure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12040"/>
            <a:ext cx="7924800" cy="4983960"/>
          </a:xfrm>
        </p:spPr>
        <p:txBody>
          <a:bodyPr>
            <a:noAutofit/>
          </a:bodyPr>
          <a:lstStyle/>
          <a:p>
            <a:pPr marL="68580" indent="0" algn="just">
              <a:buNone/>
            </a:pPr>
            <a:r>
              <a:rPr lang="en-US" sz="3000" dirty="0"/>
              <a:t>Four terms are in common use when discussing files:</a:t>
            </a:r>
          </a:p>
          <a:p>
            <a:pPr algn="just"/>
            <a:r>
              <a:rPr lang="en-US" sz="3000" b="1" u="sng" dirty="0" smtClean="0">
                <a:solidFill>
                  <a:srgbClr val="FFC000"/>
                </a:solidFill>
              </a:rPr>
              <a:t>Field:</a:t>
            </a:r>
            <a:r>
              <a:rPr lang="en-US" sz="3000" dirty="0" smtClean="0"/>
              <a:t> </a:t>
            </a:r>
            <a:r>
              <a:rPr lang="en-US" sz="3000" dirty="0"/>
              <a:t>A </a:t>
            </a:r>
            <a:r>
              <a:rPr lang="en-US" sz="3000" b="1" dirty="0"/>
              <a:t>field </a:t>
            </a:r>
            <a:r>
              <a:rPr lang="en-US" sz="3000" dirty="0"/>
              <a:t>is the basic element of data.</a:t>
            </a:r>
          </a:p>
          <a:p>
            <a:pPr algn="just"/>
            <a:r>
              <a:rPr lang="en-US" sz="3000" b="1" u="sng" dirty="0" smtClean="0">
                <a:solidFill>
                  <a:srgbClr val="FFC000"/>
                </a:solidFill>
              </a:rPr>
              <a:t>Record:</a:t>
            </a:r>
            <a:r>
              <a:rPr lang="en-US" sz="3000" dirty="0" smtClean="0"/>
              <a:t> </a:t>
            </a:r>
            <a:r>
              <a:rPr lang="en-US" sz="3000" dirty="0"/>
              <a:t>A </a:t>
            </a:r>
            <a:r>
              <a:rPr lang="en-US" sz="3000" b="1" dirty="0"/>
              <a:t>record </a:t>
            </a:r>
            <a:r>
              <a:rPr lang="en-US" sz="3000" dirty="0"/>
              <a:t>is a collection of related fields that can be treated as a </a:t>
            </a:r>
            <a:r>
              <a:rPr lang="en-US" sz="3000" dirty="0" smtClean="0"/>
              <a:t>single unit </a:t>
            </a:r>
            <a:r>
              <a:rPr lang="en-US" sz="3000" dirty="0"/>
              <a:t>by some </a:t>
            </a:r>
            <a:r>
              <a:rPr lang="en-US" sz="3000" dirty="0" smtClean="0"/>
              <a:t>application program</a:t>
            </a:r>
            <a:r>
              <a:rPr lang="en-US" sz="3000" dirty="0"/>
              <a:t>.</a:t>
            </a:r>
          </a:p>
          <a:p>
            <a:pPr algn="just"/>
            <a:r>
              <a:rPr lang="en-US" sz="3000" b="1" u="sng" dirty="0" smtClean="0">
                <a:solidFill>
                  <a:srgbClr val="FFC000"/>
                </a:solidFill>
              </a:rPr>
              <a:t>File: </a:t>
            </a:r>
            <a:r>
              <a:rPr lang="en-US" sz="3000" dirty="0"/>
              <a:t>A </a:t>
            </a:r>
            <a:r>
              <a:rPr lang="en-US" sz="3000" b="1" dirty="0"/>
              <a:t>file </a:t>
            </a:r>
            <a:r>
              <a:rPr lang="en-US" sz="3000" dirty="0"/>
              <a:t>is a collection of similar records</a:t>
            </a:r>
          </a:p>
          <a:p>
            <a:pPr algn="just"/>
            <a:r>
              <a:rPr lang="en-US" sz="3000" b="1" u="sng" dirty="0" smtClean="0">
                <a:solidFill>
                  <a:srgbClr val="FFC000"/>
                </a:solidFill>
              </a:rPr>
              <a:t>Database:</a:t>
            </a:r>
            <a:r>
              <a:rPr lang="en-US" sz="3000" dirty="0" smtClean="0"/>
              <a:t> </a:t>
            </a:r>
            <a:r>
              <a:rPr lang="en-US" sz="3000" dirty="0"/>
              <a:t>A </a:t>
            </a:r>
            <a:r>
              <a:rPr lang="en-US" sz="3000" b="1" dirty="0"/>
              <a:t>database </a:t>
            </a:r>
            <a:r>
              <a:rPr lang="en-US" sz="3000" dirty="0"/>
              <a:t>is a collection of related data.</a:t>
            </a:r>
          </a:p>
        </p:txBody>
      </p:sp>
    </p:spTree>
    <p:extLst>
      <p:ext uri="{BB962C8B-B14F-4D97-AF65-F5344CB8AC3E}">
        <p14:creationId xmlns:p14="http://schemas.microsoft.com/office/powerpoint/2010/main" val="33969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76200"/>
            <a:ext cx="3962400" cy="914400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File Attributes</a:t>
            </a:r>
            <a:br>
              <a:rPr lang="en-US" sz="4400" b="1" dirty="0">
                <a:solidFill>
                  <a:schemeClr val="tx1"/>
                </a:solidFill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562600"/>
          </a:xfrm>
        </p:spPr>
        <p:txBody>
          <a:bodyPr>
            <a:noAutofit/>
          </a:bodyPr>
          <a:lstStyle/>
          <a:p>
            <a:pPr marL="68580" indent="0" algn="just">
              <a:buNone/>
            </a:pPr>
            <a:r>
              <a:rPr lang="en-US" sz="3000" dirty="0" smtClean="0"/>
              <a:t>A </a:t>
            </a:r>
            <a:r>
              <a:rPr lang="en-US" sz="3000" dirty="0"/>
              <a:t>file has certain other attributes, which vary from one operating system to another, but typically consists of </a:t>
            </a:r>
            <a:r>
              <a:rPr lang="en-US" sz="3000" dirty="0" smtClean="0"/>
              <a:t>the following</a:t>
            </a:r>
            <a:r>
              <a:rPr lang="en-US" sz="3000" dirty="0" smtClean="0"/>
              <a:t>:</a:t>
            </a:r>
          </a:p>
          <a:p>
            <a:pPr marL="68580" indent="0" algn="just">
              <a:buNone/>
            </a:pPr>
            <a:endParaRPr lang="en-US" sz="3000" b="1" dirty="0"/>
          </a:p>
          <a:p>
            <a:pPr algn="just"/>
            <a:r>
              <a:rPr lang="en-US" sz="3000" dirty="0"/>
              <a:t>Name, Identifier, Type, Location, Size, Protection, Time, date and user identification</a:t>
            </a:r>
            <a:r>
              <a:rPr lang="en-US" sz="3000" dirty="0" smtClean="0"/>
              <a:t>.</a:t>
            </a:r>
            <a:r>
              <a:rPr lang="en-US" sz="3000" dirty="0"/>
              <a:t> </a:t>
            </a:r>
            <a:endParaRPr lang="en-US" sz="3000" dirty="0" smtClean="0"/>
          </a:p>
          <a:p>
            <a:pPr algn="just"/>
            <a:endParaRPr lang="en-US" sz="3000" b="1" dirty="0"/>
          </a:p>
          <a:p>
            <a:pPr marL="68580" indent="0" algn="just">
              <a:buNone/>
            </a:pPr>
            <a:r>
              <a:rPr lang="en-US" sz="3000" dirty="0"/>
              <a:t>The information </a:t>
            </a:r>
            <a:r>
              <a:rPr lang="en-US" sz="3000" dirty="0" smtClean="0"/>
              <a:t>about </a:t>
            </a:r>
            <a:r>
              <a:rPr lang="en-US" sz="3000" dirty="0"/>
              <a:t>files </a:t>
            </a:r>
            <a:r>
              <a:rPr lang="en-US" sz="3000" dirty="0" smtClean="0"/>
              <a:t>are </a:t>
            </a:r>
            <a:r>
              <a:rPr lang="en-US" sz="3000" dirty="0"/>
              <a:t>kept in the directory structure that also resides on secondary storage</a:t>
            </a:r>
            <a:r>
              <a:rPr lang="en-US" sz="3000" dirty="0" smtClean="0"/>
              <a:t>.</a:t>
            </a:r>
            <a:r>
              <a:rPr lang="en-US" sz="3000" dirty="0"/>
              <a:t> </a:t>
            </a:r>
            <a:endParaRPr lang="en-US" sz="3000" b="1" dirty="0"/>
          </a:p>
          <a:p>
            <a:pPr algn="just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40630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772400" cy="9144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Other </a:t>
            </a:r>
            <a:r>
              <a:rPr lang="en-US" sz="4000" b="1" dirty="0">
                <a:solidFill>
                  <a:schemeClr val="tx1"/>
                </a:solidFill>
              </a:rPr>
              <a:t>File Attributes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50" y="976744"/>
            <a:ext cx="7940550" cy="5867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698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4191000" cy="9144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File </a:t>
            </a:r>
            <a:r>
              <a:rPr lang="en-US" sz="4000" b="1" dirty="0" smtClean="0">
                <a:solidFill>
                  <a:schemeClr val="tx1"/>
                </a:solidFill>
              </a:rPr>
              <a:t>Operations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839200" cy="6096000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US" sz="2400" dirty="0" smtClean="0"/>
              <a:t>Basic </a:t>
            </a:r>
            <a:r>
              <a:rPr lang="en-US" sz="2400" dirty="0"/>
              <a:t>operations that programs can perform on </a:t>
            </a:r>
            <a:r>
              <a:rPr lang="en-US" sz="2400" dirty="0" smtClean="0"/>
              <a:t>files </a:t>
            </a:r>
            <a:r>
              <a:rPr lang="en-US" sz="2400" dirty="0"/>
              <a:t>are:</a:t>
            </a:r>
          </a:p>
          <a:p>
            <a:pPr lvl="0"/>
            <a:r>
              <a:rPr lang="en-US" sz="2400" b="1" u="sng" dirty="0">
                <a:solidFill>
                  <a:srgbClr val="FFC000"/>
                </a:solidFill>
              </a:rPr>
              <a:t>Create</a:t>
            </a:r>
            <a:r>
              <a:rPr lang="en-US" sz="2400" dirty="0"/>
              <a:t> a new file</a:t>
            </a:r>
          </a:p>
          <a:p>
            <a:pPr lvl="0"/>
            <a:r>
              <a:rPr lang="en-US" sz="2400" b="1" u="sng" dirty="0">
                <a:solidFill>
                  <a:schemeClr val="accent3"/>
                </a:solidFill>
              </a:rPr>
              <a:t>Change</a:t>
            </a:r>
            <a:r>
              <a:rPr lang="en-US" sz="2400" b="1" u="sng" dirty="0"/>
              <a:t> </a:t>
            </a:r>
            <a:r>
              <a:rPr lang="en-US" sz="2400" dirty="0"/>
              <a:t>the </a:t>
            </a:r>
            <a:r>
              <a:rPr lang="en-US" sz="2400" dirty="0">
                <a:hlinkClick r:id="rId2" tooltip="File system permissions"/>
              </a:rPr>
              <a:t>access permissions</a:t>
            </a:r>
            <a:r>
              <a:rPr lang="en-US" sz="2400" dirty="0"/>
              <a:t> and </a:t>
            </a:r>
            <a:r>
              <a:rPr lang="en-US" sz="2400" dirty="0">
                <a:hlinkClick r:id="rId3" tooltip="File attribute"/>
              </a:rPr>
              <a:t>attributes</a:t>
            </a:r>
            <a:r>
              <a:rPr lang="en-US" sz="2400" dirty="0"/>
              <a:t> of a file</a:t>
            </a:r>
          </a:p>
          <a:p>
            <a:pPr lvl="0"/>
            <a:r>
              <a:rPr lang="en-US" sz="2400" b="1" u="sng" dirty="0">
                <a:solidFill>
                  <a:srgbClr val="FFC000"/>
                </a:solidFill>
                <a:hlinkClick r:id="rId4" tooltip="Open (system call)"/>
              </a:rPr>
              <a:t>Open</a:t>
            </a:r>
            <a:r>
              <a:rPr lang="en-US" sz="2400" dirty="0"/>
              <a:t> a file, which makes the file contents available to the program</a:t>
            </a:r>
          </a:p>
          <a:p>
            <a:pPr lvl="0"/>
            <a:r>
              <a:rPr lang="en-US" sz="2400" b="1" u="sng" dirty="0">
                <a:solidFill>
                  <a:srgbClr val="FFC000"/>
                </a:solidFill>
                <a:hlinkClick r:id="rId5" tooltip="Read (system call)"/>
              </a:rPr>
              <a:t>Read</a:t>
            </a:r>
            <a:r>
              <a:rPr lang="en-US" sz="2400" dirty="0"/>
              <a:t> data from a file</a:t>
            </a:r>
          </a:p>
          <a:p>
            <a:pPr lvl="0"/>
            <a:r>
              <a:rPr lang="en-US" sz="2400" b="1" u="sng" dirty="0">
                <a:solidFill>
                  <a:srgbClr val="FFC000"/>
                </a:solidFill>
                <a:hlinkClick r:id="rId6" tooltip="Write (system call)"/>
              </a:rPr>
              <a:t>Write</a:t>
            </a:r>
            <a:r>
              <a:rPr lang="en-US" sz="2400" dirty="0"/>
              <a:t> data to a file</a:t>
            </a:r>
          </a:p>
          <a:p>
            <a:pPr lvl="0"/>
            <a:r>
              <a:rPr lang="en-US" sz="2400" b="1" dirty="0">
                <a:solidFill>
                  <a:srgbClr val="FFC000"/>
                </a:solidFill>
                <a:hlinkClick r:id="rId7" tooltip="Close (system call)"/>
              </a:rPr>
              <a:t>Close</a:t>
            </a:r>
            <a:r>
              <a:rPr lang="en-US" sz="2400" dirty="0"/>
              <a:t> a file, terminating the association between it and the </a:t>
            </a:r>
            <a:r>
              <a:rPr lang="en-US" sz="2400" dirty="0" smtClean="0"/>
              <a:t>program</a:t>
            </a:r>
          </a:p>
          <a:p>
            <a:r>
              <a:rPr lang="en-US" sz="2400" b="1" u="sng" dirty="0">
                <a:solidFill>
                  <a:srgbClr val="FFC000"/>
                </a:solidFill>
              </a:rPr>
              <a:t>Deleting</a:t>
            </a:r>
            <a:r>
              <a:rPr lang="en-US" sz="2400" dirty="0"/>
              <a:t> a </a:t>
            </a:r>
            <a:r>
              <a:rPr lang="en-US" sz="2400" dirty="0" smtClean="0"/>
              <a:t>file</a:t>
            </a:r>
          </a:p>
          <a:p>
            <a:pPr lvl="0"/>
            <a:r>
              <a:rPr lang="en-US" sz="2400" b="1" u="sng" dirty="0">
                <a:solidFill>
                  <a:srgbClr val="FFC000"/>
                </a:solidFill>
              </a:rPr>
              <a:t>Truncating a file</a:t>
            </a:r>
            <a:r>
              <a:rPr lang="en-US" sz="2400" dirty="0"/>
              <a:t>: Several operating systems or programming languages use </a:t>
            </a:r>
            <a:r>
              <a:rPr lang="en-US" sz="2400" i="1" dirty="0"/>
              <a:t>truncate</a:t>
            </a:r>
            <a:r>
              <a:rPr lang="en-US" sz="2400" dirty="0"/>
              <a:t> as a command or function for limiting the size of a field, data stream, or </a:t>
            </a:r>
            <a:r>
              <a:rPr lang="en-US" sz="2400" i="1" dirty="0"/>
              <a:t>file</a:t>
            </a:r>
            <a:endParaRPr lang="en-US" sz="2400" b="1" dirty="0"/>
          </a:p>
          <a:p>
            <a:endParaRPr lang="en-US" sz="2400" b="1" dirty="0"/>
          </a:p>
          <a:p>
            <a:pPr lvl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425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5943600" cy="9144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File </a:t>
            </a:r>
            <a:r>
              <a:rPr lang="en-US" b="1" dirty="0" smtClean="0">
                <a:solidFill>
                  <a:schemeClr val="tx1"/>
                </a:solidFill>
              </a:rPr>
              <a:t>Naming Convention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86800" cy="5562600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US" sz="3000" dirty="0"/>
              <a:t>There are few constraints on the format of the </a:t>
            </a:r>
            <a:r>
              <a:rPr lang="en-US" sz="3000" dirty="0" smtClean="0"/>
              <a:t>file name</a:t>
            </a:r>
            <a:r>
              <a:rPr lang="en-US" sz="3000" dirty="0"/>
              <a:t>: </a:t>
            </a:r>
            <a:endParaRPr lang="en-US" sz="3000" dirty="0" smtClean="0"/>
          </a:p>
          <a:p>
            <a:r>
              <a:rPr lang="en-US" sz="3000" dirty="0" smtClean="0"/>
              <a:t>Can be alphabetical </a:t>
            </a:r>
            <a:r>
              <a:rPr lang="en-US" sz="3000" dirty="0" err="1" smtClean="0"/>
              <a:t>i.e</a:t>
            </a:r>
            <a:r>
              <a:rPr lang="en-US" sz="3000" dirty="0" smtClean="0"/>
              <a:t>, comprise </a:t>
            </a:r>
            <a:r>
              <a:rPr lang="en-US" sz="3000" dirty="0"/>
              <a:t>the letters </a:t>
            </a:r>
            <a:r>
              <a:rPr lang="en-US" sz="3000" dirty="0" smtClean="0"/>
              <a:t>A-Z</a:t>
            </a:r>
          </a:p>
          <a:p>
            <a:r>
              <a:rPr lang="en-US" sz="3000" dirty="0" smtClean="0"/>
              <a:t>Can be numeric 0-9 </a:t>
            </a:r>
            <a:r>
              <a:rPr lang="en-US" sz="3000" dirty="0"/>
              <a:t>and </a:t>
            </a:r>
            <a:endParaRPr lang="en-US" sz="3000" dirty="0" smtClean="0"/>
          </a:p>
          <a:p>
            <a:r>
              <a:rPr lang="en-US" sz="3000" dirty="0" smtClean="0"/>
              <a:t>Can be special </a:t>
            </a:r>
            <a:r>
              <a:rPr lang="en-US" sz="3000" dirty="0"/>
              <a:t>characters </a:t>
            </a:r>
            <a:r>
              <a:rPr lang="en-US" sz="3000" b="1" u="sng" dirty="0">
                <a:solidFill>
                  <a:srgbClr val="FFC000"/>
                </a:solidFill>
              </a:rPr>
              <a:t>$ # &amp; + @ ! ( ) - { } ' </a:t>
            </a:r>
            <a:r>
              <a:rPr lang="en-US" sz="3000" b="1" u="sng" dirty="0" smtClean="0">
                <a:solidFill>
                  <a:srgbClr val="FFC000"/>
                </a:solidFill>
              </a:rPr>
              <a:t>`_ </a:t>
            </a:r>
            <a:r>
              <a:rPr lang="en-US" sz="3000" b="1" u="sng" dirty="0">
                <a:solidFill>
                  <a:srgbClr val="FFC000"/>
                </a:solidFill>
              </a:rPr>
              <a:t>~ </a:t>
            </a:r>
            <a:endParaRPr lang="en-US" sz="3000" b="1" u="sng" dirty="0" smtClean="0">
              <a:solidFill>
                <a:srgbClr val="FFC000"/>
              </a:solidFill>
            </a:endParaRPr>
          </a:p>
          <a:p>
            <a:r>
              <a:rPr lang="en-US" sz="3000" dirty="0" smtClean="0"/>
              <a:t>As </a:t>
            </a:r>
            <a:r>
              <a:rPr lang="en-US" sz="3000" dirty="0"/>
              <a:t>well as space</a:t>
            </a:r>
            <a:r>
              <a:rPr lang="en-US" sz="3000" dirty="0" smtClean="0"/>
              <a:t>.</a:t>
            </a:r>
          </a:p>
          <a:p>
            <a:pPr marL="68580" indent="0">
              <a:buNone/>
            </a:pPr>
            <a:r>
              <a:rPr lang="en-US" sz="3000" dirty="0" smtClean="0"/>
              <a:t>Symbols </a:t>
            </a:r>
            <a:r>
              <a:rPr lang="en-US" sz="3000" dirty="0"/>
              <a:t>that can not be used to identify a file </a:t>
            </a:r>
            <a:r>
              <a:rPr lang="en-US" sz="3000" dirty="0" smtClean="0"/>
              <a:t>are; </a:t>
            </a:r>
            <a:r>
              <a:rPr lang="en-US" sz="3000" b="1" u="sng" dirty="0">
                <a:solidFill>
                  <a:srgbClr val="FFC000"/>
                </a:solidFill>
              </a:rPr>
              <a:t>* | &lt; &gt; \ ^ = ? </a:t>
            </a:r>
            <a:r>
              <a:rPr lang="en-US" sz="3000" b="1" u="sng" dirty="0" smtClean="0">
                <a:solidFill>
                  <a:srgbClr val="FFC000"/>
                </a:solidFill>
              </a:rPr>
              <a:t>/ [ </a:t>
            </a:r>
            <a:r>
              <a:rPr lang="en-US" sz="3000" b="1" u="sng" dirty="0">
                <a:solidFill>
                  <a:srgbClr val="FFC000"/>
                </a:solidFill>
              </a:rPr>
              <a:t>] ' ; , </a:t>
            </a:r>
            <a:r>
              <a:rPr lang="en-US" sz="3000" dirty="0"/>
              <a:t>plus control characters. </a:t>
            </a:r>
          </a:p>
        </p:txBody>
      </p:sp>
    </p:spTree>
    <p:extLst>
      <p:ext uri="{BB962C8B-B14F-4D97-AF65-F5344CB8AC3E}">
        <p14:creationId xmlns:p14="http://schemas.microsoft.com/office/powerpoint/2010/main" val="66215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76200"/>
            <a:ext cx="4800600" cy="914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File Naming </a:t>
            </a:r>
            <a:r>
              <a:rPr lang="en-US" sz="4000" dirty="0" smtClean="0">
                <a:solidFill>
                  <a:schemeClr val="tx1"/>
                </a:solidFill>
              </a:rPr>
              <a:t>(</a:t>
            </a:r>
            <a:r>
              <a:rPr lang="en-US" sz="4000" dirty="0" err="1" smtClean="0">
                <a:solidFill>
                  <a:schemeClr val="tx1"/>
                </a:solidFill>
              </a:rPr>
              <a:t>Cont</a:t>
            </a:r>
            <a:r>
              <a:rPr lang="en-US" sz="4000" dirty="0" smtClean="0">
                <a:solidFill>
                  <a:schemeClr val="tx1"/>
                </a:solidFill>
              </a:rPr>
              <a:t>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5364960"/>
          </a:xfrm>
        </p:spPr>
        <p:txBody>
          <a:bodyPr>
            <a:noAutofit/>
          </a:bodyPr>
          <a:lstStyle/>
          <a:p>
            <a:pPr algn="just"/>
            <a:r>
              <a:rPr lang="en-US" sz="3100" dirty="0"/>
              <a:t>There are different rules for different operating systems </a:t>
            </a:r>
            <a:r>
              <a:rPr lang="en-US" sz="3100" dirty="0" smtClean="0"/>
              <a:t>which </a:t>
            </a:r>
            <a:r>
              <a:rPr lang="en-US" sz="3100" dirty="0"/>
              <a:t>can present problems when files are moved from </a:t>
            </a:r>
            <a:r>
              <a:rPr lang="en-US" sz="3100" dirty="0" smtClean="0"/>
              <a:t>one computer </a:t>
            </a:r>
            <a:r>
              <a:rPr lang="en-US" sz="3100" dirty="0"/>
              <a:t>to another. </a:t>
            </a:r>
            <a:endParaRPr lang="en-US" sz="3100" dirty="0" smtClean="0"/>
          </a:p>
          <a:p>
            <a:pPr algn="just"/>
            <a:r>
              <a:rPr lang="en-US" sz="3100" dirty="0" smtClean="0"/>
              <a:t>For instance, MS </a:t>
            </a:r>
            <a:r>
              <a:rPr lang="en-US" sz="3100" dirty="0"/>
              <a:t>Windows is case insensitive, so files like MYEBOOKS, </a:t>
            </a:r>
            <a:r>
              <a:rPr lang="en-US" sz="3100" dirty="0" err="1"/>
              <a:t>myebooks</a:t>
            </a:r>
            <a:r>
              <a:rPr lang="en-US" sz="3100" dirty="0"/>
              <a:t>, </a:t>
            </a:r>
            <a:r>
              <a:rPr lang="en-US" sz="3100" dirty="0" err="1"/>
              <a:t>MyEbooks</a:t>
            </a:r>
            <a:r>
              <a:rPr lang="en-US" sz="3100" dirty="0"/>
              <a:t> are all the same to Microsoft Windows. </a:t>
            </a:r>
          </a:p>
          <a:p>
            <a:pPr algn="just"/>
            <a:r>
              <a:rPr lang="en-US" sz="3100" dirty="0" smtClean="0"/>
              <a:t>However</a:t>
            </a:r>
            <a:r>
              <a:rPr lang="en-US" sz="3100" dirty="0"/>
              <a:t>, under the UNIX operating system, all three would be different files as, in this instance, file names are case sensitive.</a:t>
            </a:r>
          </a:p>
        </p:txBody>
      </p:sp>
    </p:spTree>
    <p:extLst>
      <p:ext uri="{BB962C8B-B14F-4D97-AF65-F5344CB8AC3E}">
        <p14:creationId xmlns:p14="http://schemas.microsoft.com/office/powerpoint/2010/main" val="144978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76200"/>
            <a:ext cx="3352800" cy="9144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File Extensions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49617"/>
            <a:ext cx="8294469" cy="4938713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solidFill>
                  <a:schemeClr val="tx1"/>
                </a:solidFill>
              </a:rPr>
              <a:t>On Windows </a:t>
            </a:r>
            <a:r>
              <a:rPr lang="en-US" sz="3200" dirty="0" smtClean="0">
                <a:solidFill>
                  <a:schemeClr val="tx1"/>
                </a:solidFill>
              </a:rPr>
              <a:t>OS, </a:t>
            </a:r>
            <a:r>
              <a:rPr lang="en-US" sz="3200" dirty="0">
                <a:solidFill>
                  <a:schemeClr val="tx1"/>
                </a:solidFill>
              </a:rPr>
              <a:t>extensions consist of a dot (period) at the end of a file name, followed by a few letters to identify the type of file. </a:t>
            </a:r>
            <a:endParaRPr lang="en-US" sz="3200" dirty="0" smtClean="0">
              <a:solidFill>
                <a:schemeClr val="tx1"/>
              </a:solidFill>
            </a:endParaRPr>
          </a:p>
          <a:p>
            <a:pPr algn="just"/>
            <a:endParaRPr lang="en-US" sz="1100" dirty="0" smtClean="0">
              <a:solidFill>
                <a:schemeClr val="tx1"/>
              </a:solidFill>
            </a:endParaRPr>
          </a:p>
          <a:p>
            <a:pPr algn="just"/>
            <a:r>
              <a:rPr lang="en-US" sz="3200" dirty="0" smtClean="0">
                <a:solidFill>
                  <a:schemeClr val="tx1"/>
                </a:solidFill>
              </a:rPr>
              <a:t>An </a:t>
            </a:r>
            <a:r>
              <a:rPr lang="en-US" sz="3200" dirty="0">
                <a:solidFill>
                  <a:schemeClr val="tx1"/>
                </a:solidFill>
              </a:rPr>
              <a:t>extension of .txt identifies a text file; </a:t>
            </a:r>
            <a:endParaRPr lang="en-US" sz="3200" dirty="0" smtClean="0">
              <a:solidFill>
                <a:schemeClr val="tx1"/>
              </a:solidFill>
            </a:endParaRPr>
          </a:p>
          <a:p>
            <a:pPr algn="just"/>
            <a:r>
              <a:rPr lang="en-US" sz="3200" dirty="0" smtClean="0">
                <a:solidFill>
                  <a:schemeClr val="tx1"/>
                </a:solidFill>
              </a:rPr>
              <a:t>a </a:t>
            </a:r>
            <a:r>
              <a:rPr lang="en-US" sz="3200" dirty="0">
                <a:solidFill>
                  <a:schemeClr val="tx1"/>
                </a:solidFill>
              </a:rPr>
              <a:t>.doc extension identifies any type of document or documentation, commonly in the </a:t>
            </a:r>
            <a:r>
              <a:rPr lang="en-US" sz="3200" u="sng" dirty="0">
                <a:solidFill>
                  <a:schemeClr val="tx1"/>
                </a:solidFill>
                <a:hlinkClick r:id="rId2" tooltip="Microsoft Word"/>
              </a:rPr>
              <a:t>Microsoft Word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u="sng" dirty="0">
                <a:solidFill>
                  <a:schemeClr val="tx1"/>
                </a:solidFill>
                <a:hlinkClick r:id="rId3" tooltip="File format"/>
              </a:rPr>
              <a:t>file format</a:t>
            </a:r>
            <a:r>
              <a:rPr lang="en-US" sz="3200" dirty="0">
                <a:solidFill>
                  <a:schemeClr val="tx1"/>
                </a:solidFill>
              </a:rPr>
              <a:t>; </a:t>
            </a:r>
            <a:r>
              <a:rPr lang="en-US" sz="3200" u="sng" dirty="0">
                <a:solidFill>
                  <a:schemeClr val="tx1"/>
                </a:solidFill>
                <a:hlinkClick r:id="rId4" tooltip="List of file formats"/>
              </a:rPr>
              <a:t>and so on</a:t>
            </a:r>
            <a:r>
              <a:rPr lang="en-US" sz="3200" dirty="0">
                <a:solidFill>
                  <a:schemeClr val="tx1"/>
                </a:solidFill>
              </a:rPr>
              <a:t>. 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68580" indent="0" algn="just">
              <a:buNone/>
            </a:pP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5056773"/>
            <a:ext cx="8286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820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6781800" cy="9144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Introduction to </a:t>
            </a:r>
            <a:r>
              <a:rPr lang="en-US" b="1" dirty="0" smtClean="0">
                <a:solidFill>
                  <a:schemeClr val="tx1"/>
                </a:solidFill>
              </a:rPr>
              <a:t>File </a:t>
            </a:r>
            <a:r>
              <a:rPr lang="en-US" b="1" dirty="0">
                <a:solidFill>
                  <a:schemeClr val="tx1"/>
                </a:solidFill>
              </a:rPr>
              <a:t>P</a:t>
            </a:r>
            <a:r>
              <a:rPr lang="en-US" b="1" dirty="0" smtClean="0">
                <a:solidFill>
                  <a:schemeClr val="tx1"/>
                </a:solidFill>
              </a:rPr>
              <a:t>rocessing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382000" cy="5638800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smtClean="0"/>
              <a:t>What </a:t>
            </a:r>
            <a:r>
              <a:rPr lang="en-US" sz="2400" b="1" dirty="0"/>
              <a:t>is a File  </a:t>
            </a:r>
            <a:endParaRPr lang="en-US" sz="2400" dirty="0"/>
          </a:p>
          <a:p>
            <a:pPr marL="68580" indent="0" algn="just">
              <a:buNone/>
            </a:pPr>
            <a:r>
              <a:rPr lang="en-US" sz="2400" dirty="0"/>
              <a:t>A file is a named collection of related information that is recorded on secondary storage</a:t>
            </a:r>
            <a:r>
              <a:rPr lang="en-US" sz="2400" dirty="0" smtClean="0"/>
              <a:t>.</a:t>
            </a:r>
          </a:p>
          <a:p>
            <a:pPr marL="68580" indent="0" algn="just">
              <a:buNone/>
            </a:pPr>
            <a:endParaRPr lang="en-US" sz="900" dirty="0" smtClean="0"/>
          </a:p>
          <a:p>
            <a:pPr algn="just"/>
            <a:r>
              <a:rPr lang="en-US" sz="2400" dirty="0" smtClean="0"/>
              <a:t> </a:t>
            </a:r>
            <a:r>
              <a:rPr lang="en-US" sz="2400" dirty="0"/>
              <a:t>From a user’s perspective, a file is the smallest allotment of logical secondary storage; that is, data cannot be written to secondary storage unless they are within a file. Commonly, files represent programs (both source and object forms) and data. </a:t>
            </a:r>
            <a:endParaRPr lang="en-US" sz="2400" dirty="0" smtClean="0"/>
          </a:p>
          <a:p>
            <a:pPr marL="68580" indent="0" algn="just">
              <a:buNone/>
            </a:pPr>
            <a:endParaRPr lang="en-US" sz="900" dirty="0"/>
          </a:p>
          <a:p>
            <a:pPr algn="just"/>
            <a:r>
              <a:rPr lang="en-US" sz="2400" dirty="0" smtClean="0"/>
              <a:t>Data </a:t>
            </a:r>
            <a:r>
              <a:rPr lang="en-US" sz="2400" dirty="0"/>
              <a:t>files may be numeric, alphabetic, or alphanumeric etc. Files may be free form, such as text files, or may be formatted rigidly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A </a:t>
            </a:r>
            <a:r>
              <a:rPr lang="en-US" sz="2400" dirty="0"/>
              <a:t>file is a sequence of bits, bytes, lines, or records, the meaning of which is defined by the file’s </a:t>
            </a:r>
            <a:r>
              <a:rPr lang="en-US" sz="2400" dirty="0" smtClean="0"/>
              <a:t>creator/ </a:t>
            </a:r>
            <a:r>
              <a:rPr lang="en-US" sz="2400" dirty="0"/>
              <a:t>user.</a:t>
            </a:r>
          </a:p>
        </p:txBody>
      </p:sp>
    </p:spTree>
    <p:extLst>
      <p:ext uri="{BB962C8B-B14F-4D97-AF65-F5344CB8AC3E}">
        <p14:creationId xmlns:p14="http://schemas.microsoft.com/office/powerpoint/2010/main" val="139798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52400"/>
            <a:ext cx="4343400" cy="9144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Assignment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001000" cy="5562600"/>
          </a:xfrm>
        </p:spPr>
        <p:txBody>
          <a:bodyPr>
            <a:normAutofit/>
          </a:bodyPr>
          <a:lstStyle/>
          <a:p>
            <a:r>
              <a:rPr lang="en-US" dirty="0"/>
              <a:t>What is a file?</a:t>
            </a:r>
          </a:p>
          <a:p>
            <a:r>
              <a:rPr lang="en-US" dirty="0" smtClean="0"/>
              <a:t>What </a:t>
            </a:r>
            <a:r>
              <a:rPr lang="en-US" dirty="0"/>
              <a:t>are the terms commonly used in discussing structure of </a:t>
            </a:r>
            <a:r>
              <a:rPr lang="en-US" dirty="0" smtClean="0"/>
              <a:t>a file</a:t>
            </a:r>
            <a:r>
              <a:rPr lang="en-US" dirty="0"/>
              <a:t>?</a:t>
            </a:r>
          </a:p>
          <a:p>
            <a:r>
              <a:rPr lang="en-US" dirty="0" smtClean="0"/>
              <a:t>How </a:t>
            </a:r>
            <a:r>
              <a:rPr lang="en-US" dirty="0"/>
              <a:t>can you distinguish one file from another?</a:t>
            </a:r>
            <a:endParaRPr lang="en-US" dirty="0" smtClean="0"/>
          </a:p>
          <a:p>
            <a:r>
              <a:rPr lang="en-US" dirty="0" smtClean="0"/>
              <a:t>Explain </a:t>
            </a:r>
            <a:r>
              <a:rPr lang="en-US" dirty="0"/>
              <a:t>how Operating System differentiates one file from another.</a:t>
            </a:r>
          </a:p>
          <a:p>
            <a:r>
              <a:rPr lang="en-US" dirty="0"/>
              <a:t>(iii) What types of file extensions will the following contain:</a:t>
            </a:r>
          </a:p>
          <a:p>
            <a:r>
              <a:rPr lang="en-US" dirty="0"/>
              <a:t>· A movie in a Video CD</a:t>
            </a:r>
          </a:p>
          <a:p>
            <a:r>
              <a:rPr lang="en-US" dirty="0"/>
              <a:t>· A word processed file</a:t>
            </a:r>
          </a:p>
          <a:p>
            <a:r>
              <a:rPr lang="en-US" dirty="0"/>
              <a:t>· A file in a Musical CD</a:t>
            </a:r>
          </a:p>
          <a:p>
            <a:r>
              <a:rPr lang="en-US" dirty="0"/>
              <a:t>· A Scanned image</a:t>
            </a:r>
          </a:p>
          <a:p>
            <a:r>
              <a:rPr lang="en-US" dirty="0"/>
              <a:t>· A picture taken with a digital camera.</a:t>
            </a:r>
          </a:p>
          <a:p>
            <a:r>
              <a:rPr lang="en-US" dirty="0"/>
              <a:t>(iv) Discuss how to name a file and give examples of valid and invalid filenames</a:t>
            </a:r>
          </a:p>
        </p:txBody>
      </p:sp>
    </p:spTree>
    <p:extLst>
      <p:ext uri="{BB962C8B-B14F-4D97-AF65-F5344CB8AC3E}">
        <p14:creationId xmlns:p14="http://schemas.microsoft.com/office/powerpoint/2010/main" val="226784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0"/>
            <a:ext cx="3810000" cy="9144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Computer </a:t>
            </a:r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8839200" cy="5136360"/>
          </a:xfrm>
        </p:spPr>
        <p:txBody>
          <a:bodyPr>
            <a:noAutofit/>
          </a:bodyPr>
          <a:lstStyle/>
          <a:p>
            <a:pPr marL="525780" indent="-457200" algn="just"/>
            <a:r>
              <a:rPr lang="en-US" sz="2800" dirty="0"/>
              <a:t>A computer file is a </a:t>
            </a:r>
            <a:r>
              <a:rPr lang="en-US" sz="2800" dirty="0" smtClean="0"/>
              <a:t>resource/ location </a:t>
            </a:r>
            <a:r>
              <a:rPr lang="en-US" sz="2800" dirty="0"/>
              <a:t>for storing information, which is available to a </a:t>
            </a:r>
            <a:r>
              <a:rPr lang="en-US" sz="2800" u="sng" dirty="0">
                <a:hlinkClick r:id="rId2" tooltip="Computer program"/>
              </a:rPr>
              <a:t>computer program</a:t>
            </a:r>
            <a:r>
              <a:rPr lang="en-US" sz="2800" dirty="0"/>
              <a:t> and is usually based on some kind of durable </a:t>
            </a:r>
            <a:r>
              <a:rPr lang="en-US" sz="2800" u="sng" dirty="0">
                <a:hlinkClick r:id="rId3" tooltip="Computer storage"/>
              </a:rPr>
              <a:t>storage</a:t>
            </a:r>
            <a:r>
              <a:rPr lang="en-US" sz="2800" dirty="0"/>
              <a:t>. </a:t>
            </a:r>
            <a:endParaRPr lang="en-US" sz="2800" dirty="0" smtClean="0"/>
          </a:p>
          <a:p>
            <a:pPr marL="525780" indent="-457200" algn="just"/>
            <a:endParaRPr lang="en-US" sz="2800" dirty="0"/>
          </a:p>
          <a:p>
            <a:pPr marL="525780" indent="-457200" algn="just"/>
            <a:r>
              <a:rPr lang="en-US" sz="2800" dirty="0" smtClean="0"/>
              <a:t>A </a:t>
            </a:r>
            <a:r>
              <a:rPr lang="en-US" sz="2800" dirty="0"/>
              <a:t>file is "durable" in the sense that it remains available for other programs to use after the program that created it has finished </a:t>
            </a:r>
            <a:r>
              <a:rPr lang="en-US" sz="2800" u="sng" dirty="0">
                <a:hlinkClick r:id="rId4" tooltip="Execution (computing)"/>
              </a:rPr>
              <a:t>executing</a:t>
            </a:r>
            <a:r>
              <a:rPr lang="en-US" sz="2800" dirty="0"/>
              <a:t>. </a:t>
            </a:r>
            <a:endParaRPr lang="en-US" sz="2800" dirty="0" smtClean="0"/>
          </a:p>
          <a:p>
            <a:pPr marL="525780" indent="-457200" algn="just"/>
            <a:endParaRPr lang="en-US" sz="2800" dirty="0"/>
          </a:p>
          <a:p>
            <a:pPr marL="525780" indent="-457200" algn="just"/>
            <a:r>
              <a:rPr lang="en-US" sz="2800" dirty="0" smtClean="0"/>
              <a:t>Computer </a:t>
            </a:r>
            <a:r>
              <a:rPr lang="en-US" sz="2800" dirty="0"/>
              <a:t>files can be considered as the modern counterpart of paper </a:t>
            </a:r>
            <a:r>
              <a:rPr lang="en-US" sz="2800" u="sng" dirty="0">
                <a:hlinkClick r:id="rId5" tooltip="Document"/>
              </a:rPr>
              <a:t>documents</a:t>
            </a:r>
            <a:r>
              <a:rPr lang="en-US" sz="2800" dirty="0"/>
              <a:t> which traditionally are kept in office and library </a:t>
            </a:r>
            <a:r>
              <a:rPr lang="en-US" sz="2800" u="sng" dirty="0">
                <a:hlinkClick r:id="rId6" tooltip="Filing cabinet"/>
              </a:rPr>
              <a:t>files</a:t>
            </a:r>
            <a:r>
              <a:rPr lang="en-US" sz="2800" dirty="0"/>
              <a:t>, and this is the </a:t>
            </a:r>
            <a:r>
              <a:rPr lang="en-US" sz="2800" dirty="0" smtClean="0"/>
              <a:t>source </a:t>
            </a:r>
            <a:r>
              <a:rPr lang="en-US" sz="2800" dirty="0"/>
              <a:t>of the </a:t>
            </a:r>
            <a:r>
              <a:rPr lang="en-US" sz="2800" dirty="0" smtClean="0"/>
              <a:t>term.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4516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0"/>
            <a:ext cx="4724400" cy="9144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Short </a:t>
            </a:r>
            <a:r>
              <a:rPr lang="en-US" b="1" dirty="0" smtClean="0">
                <a:solidFill>
                  <a:schemeClr val="tx1"/>
                </a:solidFill>
              </a:rPr>
              <a:t>History </a:t>
            </a:r>
            <a:r>
              <a:rPr lang="en-US" b="1" dirty="0">
                <a:solidFill>
                  <a:schemeClr val="tx1"/>
                </a:solidFill>
              </a:rPr>
              <a:t>of </a:t>
            </a:r>
            <a:r>
              <a:rPr lang="en-US" b="1" dirty="0" smtClean="0">
                <a:solidFill>
                  <a:schemeClr val="tx1"/>
                </a:solidFill>
              </a:rPr>
              <a:t>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153400" cy="5791200"/>
          </a:xfrm>
        </p:spPr>
        <p:txBody>
          <a:bodyPr>
            <a:noAutofit/>
          </a:bodyPr>
          <a:lstStyle/>
          <a:p>
            <a:pPr algn="just"/>
            <a:r>
              <a:rPr lang="en-US" sz="2650" dirty="0"/>
              <a:t>The word file ultimately comes from the Latin </a:t>
            </a:r>
            <a:r>
              <a:rPr lang="en-US" sz="2650" dirty="0" smtClean="0"/>
              <a:t>word “</a:t>
            </a:r>
            <a:r>
              <a:rPr lang="en-US" sz="2650" dirty="0" err="1" smtClean="0"/>
              <a:t>filum</a:t>
            </a:r>
            <a:r>
              <a:rPr lang="en-US" sz="2650" dirty="0" smtClean="0"/>
              <a:t> meaning a </a:t>
            </a:r>
            <a:r>
              <a:rPr lang="en-US" sz="2650" dirty="0"/>
              <a:t>thread". The word "file" was used publicly in the context of computer storage as early as February, 1950. In </a:t>
            </a:r>
            <a:r>
              <a:rPr lang="en-US" sz="2650" u="sng" dirty="0">
                <a:hlinkClick r:id="rId2" tooltip="RCA"/>
              </a:rPr>
              <a:t>RCA</a:t>
            </a:r>
            <a:r>
              <a:rPr lang="en-US" sz="2650" dirty="0"/>
              <a:t> (Radio Corporation of America) advertisement in </a:t>
            </a:r>
            <a:r>
              <a:rPr lang="en-US" sz="2650" u="sng" dirty="0">
                <a:hlinkClick r:id="rId3" tooltip="Popular Science"/>
              </a:rPr>
              <a:t>Popular Science Magazine</a:t>
            </a:r>
            <a:r>
              <a:rPr lang="en-US" sz="2650" dirty="0"/>
              <a:t> describing a new "memory" vacuum tube it had developed, RCA stated</a:t>
            </a:r>
            <a:r>
              <a:rPr lang="en-US" sz="2650" dirty="0" smtClean="0"/>
              <a:t>:</a:t>
            </a:r>
          </a:p>
          <a:p>
            <a:pPr marL="0" indent="0" algn="just">
              <a:buNone/>
            </a:pPr>
            <a:endParaRPr lang="en-US" sz="2650" dirty="0"/>
          </a:p>
          <a:p>
            <a:pPr algn="just"/>
            <a:r>
              <a:rPr lang="en-US" sz="2650" dirty="0"/>
              <a:t>"...the results of countless computations can be kept "on file" and taken out again. Such a "file" now exists in a "memory" tube developed at RCA Laboratories.  In 1952, "file" was used in referring to information stored on </a:t>
            </a:r>
            <a:r>
              <a:rPr lang="en-US" sz="2650" u="sng" dirty="0">
                <a:hlinkClick r:id="rId4" tooltip="Punched card"/>
              </a:rPr>
              <a:t>punched cards</a:t>
            </a:r>
            <a:r>
              <a:rPr lang="en-US" sz="2650" dirty="0"/>
              <a:t>. </a:t>
            </a:r>
          </a:p>
          <a:p>
            <a:pPr algn="just"/>
            <a:endParaRPr lang="en-US" sz="2650" dirty="0"/>
          </a:p>
        </p:txBody>
      </p:sp>
    </p:spTree>
    <p:extLst>
      <p:ext uri="{BB962C8B-B14F-4D97-AF65-F5344CB8AC3E}">
        <p14:creationId xmlns:p14="http://schemas.microsoft.com/office/powerpoint/2010/main" val="242333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9144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Short </a:t>
            </a:r>
            <a:r>
              <a:rPr lang="en-US" b="1" dirty="0" smtClean="0">
                <a:solidFill>
                  <a:schemeClr val="tx1"/>
                </a:solidFill>
              </a:rPr>
              <a:t>History </a:t>
            </a:r>
            <a:r>
              <a:rPr lang="en-US" b="1" dirty="0">
                <a:solidFill>
                  <a:schemeClr val="tx1"/>
                </a:solidFill>
              </a:rPr>
              <a:t>of F</a:t>
            </a:r>
            <a:r>
              <a:rPr lang="en-US" b="1" dirty="0" smtClean="0">
                <a:solidFill>
                  <a:schemeClr val="tx1"/>
                </a:solidFill>
              </a:rPr>
              <a:t>ile (</a:t>
            </a:r>
            <a:r>
              <a:rPr lang="en-US" b="1" dirty="0" err="1" smtClean="0">
                <a:solidFill>
                  <a:schemeClr val="tx1"/>
                </a:solidFill>
              </a:rPr>
              <a:t>Cont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/>
              <a:t>In early usage, people regarded the underlying hardware (rather than the contents) as a file. For example, the </a:t>
            </a:r>
            <a:r>
              <a:rPr lang="en-US" sz="2800" u="sng" dirty="0">
                <a:hlinkClick r:id="rId2" tooltip="IBM 350"/>
              </a:rPr>
              <a:t>IBM 350</a:t>
            </a:r>
            <a:r>
              <a:rPr lang="en-US" sz="2800" dirty="0"/>
              <a:t> disk drives were called "disk files". </a:t>
            </a:r>
            <a:endParaRPr lang="en-US" sz="2800" dirty="0" smtClean="0"/>
          </a:p>
          <a:p>
            <a:pPr marL="0" indent="0" algn="just">
              <a:buNone/>
            </a:pPr>
            <a:endParaRPr lang="en-US" sz="2800" dirty="0" smtClean="0"/>
          </a:p>
          <a:p>
            <a:pPr algn="just"/>
            <a:r>
              <a:rPr lang="en-US" sz="2800" dirty="0" smtClean="0"/>
              <a:t>Around 1961, </a:t>
            </a:r>
            <a:r>
              <a:rPr lang="en-US" sz="2800" dirty="0"/>
              <a:t>the </a:t>
            </a:r>
            <a:r>
              <a:rPr lang="en-US" sz="2800" u="sng" dirty="0">
                <a:hlinkClick r:id="rId3" tooltip="Burroughs MCP"/>
              </a:rPr>
              <a:t>Burroughs MCP</a:t>
            </a:r>
            <a:r>
              <a:rPr lang="en-US" sz="2800" dirty="0"/>
              <a:t> and the MIT </a:t>
            </a:r>
            <a:r>
              <a:rPr lang="en-US" sz="2800" u="sng" dirty="0">
                <a:hlinkClick r:id="rId4" tooltip="Compatible Time-Sharing System"/>
              </a:rPr>
              <a:t>Compatible Time-Sharing System</a:t>
            </a:r>
            <a:r>
              <a:rPr lang="en-US" sz="2800" dirty="0"/>
              <a:t> introduced the concept of a "</a:t>
            </a:r>
            <a:r>
              <a:rPr lang="en-US" sz="2800" u="sng" dirty="0">
                <a:hlinkClick r:id="rId5" tooltip="File system"/>
              </a:rPr>
              <a:t>file system</a:t>
            </a:r>
            <a:r>
              <a:rPr lang="en-US" sz="2800" dirty="0"/>
              <a:t>", which managed several virtual "files" on one storage device, giving the term its present-day meaning. </a:t>
            </a:r>
            <a:endParaRPr lang="en-US" sz="2800" dirty="0" smtClean="0"/>
          </a:p>
          <a:p>
            <a:pPr algn="just"/>
            <a:endParaRPr lang="en-US" sz="2800" dirty="0"/>
          </a:p>
          <a:p>
            <a:pPr algn="just"/>
            <a:r>
              <a:rPr lang="en-US" sz="2800" dirty="0" smtClean="0"/>
              <a:t>Although </a:t>
            </a:r>
            <a:r>
              <a:rPr lang="en-US" sz="2800" dirty="0"/>
              <a:t>the </a:t>
            </a:r>
            <a:r>
              <a:rPr lang="en-US" sz="2800" dirty="0" smtClean="0"/>
              <a:t>term </a:t>
            </a:r>
            <a:r>
              <a:rPr lang="en-US" sz="2800" dirty="0"/>
              <a:t>"</a:t>
            </a:r>
            <a:r>
              <a:rPr lang="en-US" sz="2800" u="sng" dirty="0">
                <a:hlinkClick r:id="rId6" tooltip="Register file"/>
              </a:rPr>
              <a:t>register file</a:t>
            </a:r>
            <a:r>
              <a:rPr lang="en-US" sz="2800" dirty="0"/>
              <a:t>" shows the early concept of files, it has largely </a:t>
            </a:r>
            <a:r>
              <a:rPr lang="en-US" sz="2800" dirty="0" smtClean="0"/>
              <a:t>disappeared because ‘file’ is now in vogue.</a:t>
            </a:r>
            <a:endParaRPr lang="en-US" sz="2800" dirty="0"/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2262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0"/>
            <a:ext cx="3200400" cy="762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File </a:t>
            </a:r>
            <a:r>
              <a:rPr lang="en-US" b="1" dirty="0">
                <a:solidFill>
                  <a:schemeClr val="tx1"/>
                </a:solidFill>
              </a:rPr>
              <a:t>S</a:t>
            </a:r>
            <a:r>
              <a:rPr lang="en-US" b="1" dirty="0" smtClean="0">
                <a:solidFill>
                  <a:schemeClr val="tx1"/>
                </a:solidFill>
              </a:rPr>
              <a:t>ystem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3200400"/>
          </a:xfrm>
        </p:spPr>
        <p:txBody>
          <a:bodyPr>
            <a:noAutofit/>
          </a:bodyPr>
          <a:lstStyle/>
          <a:p>
            <a:pPr marL="411480" algn="just"/>
            <a:r>
              <a:rPr lang="en-US" sz="2400" dirty="0"/>
              <a:t>For most users, the file system is the most visible aspect of an operating system. It provides the mechanism for on-line storage </a:t>
            </a:r>
            <a:r>
              <a:rPr lang="en-US" sz="2400" dirty="0" smtClean="0"/>
              <a:t>and access </a:t>
            </a:r>
            <a:r>
              <a:rPr lang="en-US" sz="2400" dirty="0"/>
              <a:t>to both data and programs of the operating system and all the users of the computer system. </a:t>
            </a:r>
            <a:endParaRPr lang="en-US" sz="2400" dirty="0" smtClean="0"/>
          </a:p>
          <a:p>
            <a:pPr marL="411480" algn="just"/>
            <a:r>
              <a:rPr lang="en-US" sz="2400" dirty="0" smtClean="0"/>
              <a:t>The </a:t>
            </a:r>
            <a:r>
              <a:rPr lang="en-US" sz="2400" dirty="0"/>
              <a:t>file system consists of two distinct parts: a collection of files, each storing related data, and a directory structure, which organizes and provides information about all the files in the system</a:t>
            </a:r>
            <a:r>
              <a:rPr lang="en-US" sz="2400" dirty="0" smtClean="0"/>
              <a:t>.</a:t>
            </a:r>
          </a:p>
          <a:p>
            <a:pPr marL="411480" algn="just"/>
            <a:r>
              <a:rPr lang="en-US" sz="2400" dirty="0"/>
              <a:t>The information in a file is defined by its creator. Many different types of information may be stored in a file – source programs, object programs, executable programs, numeric data, text, payroll records, graphic images, sound recordings, and so on.</a:t>
            </a:r>
            <a:endParaRPr lang="en-US" sz="2400" b="1" dirty="0"/>
          </a:p>
          <a:p>
            <a:pPr algn="just"/>
            <a:endParaRPr lang="en-US" sz="2400" b="1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27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76200"/>
            <a:ext cx="3200400" cy="914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File Concepts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620000" cy="5181600"/>
          </a:xfrm>
        </p:spPr>
        <p:txBody>
          <a:bodyPr>
            <a:noAutofit/>
          </a:bodyPr>
          <a:lstStyle/>
          <a:p>
            <a:pPr algn="just"/>
            <a:r>
              <a:rPr lang="en-US" b="1" dirty="0"/>
              <a:t>Computers can store information on several different storage </a:t>
            </a:r>
            <a:r>
              <a:rPr lang="en-US" b="1" dirty="0" smtClean="0"/>
              <a:t>media </a:t>
            </a:r>
            <a:r>
              <a:rPr lang="en-US" b="1" dirty="0"/>
              <a:t>such </a:t>
            </a:r>
            <a:r>
              <a:rPr lang="en-US" b="1" dirty="0" smtClean="0"/>
              <a:t>as:</a:t>
            </a:r>
          </a:p>
          <a:p>
            <a:pPr marL="0" indent="0" algn="just">
              <a:buNone/>
            </a:pPr>
            <a:endParaRPr lang="en-US" b="1" dirty="0" smtClean="0"/>
          </a:p>
          <a:p>
            <a:pPr algn="just"/>
            <a:r>
              <a:rPr lang="en-US" b="1" dirty="0" smtClean="0"/>
              <a:t> </a:t>
            </a:r>
            <a:r>
              <a:rPr lang="en-US" b="1" dirty="0"/>
              <a:t>M</a:t>
            </a:r>
            <a:r>
              <a:rPr lang="en-US" b="1" dirty="0" smtClean="0"/>
              <a:t>agnetic disks</a:t>
            </a:r>
          </a:p>
          <a:p>
            <a:pPr marL="0" indent="0" algn="just">
              <a:buNone/>
            </a:pPr>
            <a:endParaRPr lang="en-US" b="1" dirty="0" smtClean="0"/>
          </a:p>
          <a:p>
            <a:pPr algn="just"/>
            <a:r>
              <a:rPr lang="en-US" b="1" dirty="0"/>
              <a:t>M</a:t>
            </a:r>
            <a:r>
              <a:rPr lang="en-US" b="1" dirty="0" smtClean="0"/>
              <a:t>agnetic tapes</a:t>
            </a:r>
          </a:p>
          <a:p>
            <a:pPr marL="0" indent="0" algn="just">
              <a:buNone/>
            </a:pPr>
            <a:endParaRPr lang="en-US" b="1" dirty="0" smtClean="0"/>
          </a:p>
          <a:p>
            <a:pPr algn="just"/>
            <a:r>
              <a:rPr lang="en-US" b="1" dirty="0"/>
              <a:t>O</a:t>
            </a:r>
            <a:r>
              <a:rPr lang="en-US" b="1" dirty="0" smtClean="0"/>
              <a:t>ptical </a:t>
            </a:r>
            <a:r>
              <a:rPr lang="en-US" b="1" dirty="0"/>
              <a:t>disks. </a:t>
            </a:r>
            <a:endParaRPr lang="en-US" b="1" dirty="0" smtClean="0"/>
          </a:p>
          <a:p>
            <a:pPr marL="0" indent="0" algn="just">
              <a:buNone/>
            </a:pPr>
            <a:endParaRPr lang="en-US" b="1" dirty="0" smtClean="0"/>
          </a:p>
          <a:p>
            <a:pPr algn="just"/>
            <a:r>
              <a:rPr lang="en-US" b="1" dirty="0" smtClean="0"/>
              <a:t>This makes the </a:t>
            </a:r>
            <a:r>
              <a:rPr lang="en-US" b="1" dirty="0"/>
              <a:t>computer system </a:t>
            </a:r>
            <a:r>
              <a:rPr lang="en-US" b="1" dirty="0" smtClean="0"/>
              <a:t>very convenient </a:t>
            </a:r>
            <a:r>
              <a:rPr lang="en-US" b="1" dirty="0"/>
              <a:t>to </a:t>
            </a:r>
            <a:r>
              <a:rPr lang="en-US" b="1" dirty="0" smtClean="0"/>
              <a:t>use.</a:t>
            </a:r>
          </a:p>
          <a:p>
            <a:pPr marL="0" indent="0" algn="just">
              <a:buNone/>
            </a:pPr>
            <a:endParaRPr lang="en-US" b="1" dirty="0" smtClean="0"/>
          </a:p>
          <a:p>
            <a:pPr algn="just"/>
            <a:r>
              <a:rPr lang="en-US" b="1" dirty="0" smtClean="0"/>
              <a:t>The OS </a:t>
            </a:r>
            <a:r>
              <a:rPr lang="en-US" b="1" dirty="0"/>
              <a:t>provides a uniform logical view of information storage. </a:t>
            </a:r>
            <a:r>
              <a:rPr lang="en-US" b="1" dirty="0" smtClean="0"/>
              <a:t>It abstracts </a:t>
            </a:r>
            <a:r>
              <a:rPr lang="en-US" b="1" dirty="0"/>
              <a:t>from the physical properties of its storage devices to define a logical storage unit (the file).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7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5562599" cy="7620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File </a:t>
            </a:r>
            <a:r>
              <a:rPr lang="en-US" sz="4000" dirty="0" smtClean="0">
                <a:solidFill>
                  <a:schemeClr val="tx1"/>
                </a:solidFill>
              </a:rPr>
              <a:t>Concepts (</a:t>
            </a:r>
            <a:r>
              <a:rPr lang="en-US" sz="4000" dirty="0" err="1" smtClean="0">
                <a:solidFill>
                  <a:schemeClr val="tx1"/>
                </a:solidFill>
              </a:rPr>
              <a:t>Cont</a:t>
            </a:r>
            <a:r>
              <a:rPr lang="en-US" sz="4000" dirty="0" smtClean="0">
                <a:solidFill>
                  <a:schemeClr val="tx1"/>
                </a:solidFill>
              </a:rPr>
              <a:t>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1"/>
            <a:ext cx="8686800" cy="3200400"/>
          </a:xfrm>
        </p:spPr>
        <p:txBody>
          <a:bodyPr>
            <a:noAutofit/>
          </a:bodyPr>
          <a:lstStyle/>
          <a:p>
            <a:r>
              <a:rPr lang="en-US" sz="3600" dirty="0"/>
              <a:t>Files are mapped, by the operating system, onto physical devices. </a:t>
            </a:r>
            <a:endParaRPr lang="en-US" sz="3600" dirty="0" smtClean="0"/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sz="3600" dirty="0" smtClean="0"/>
              <a:t>These days, the </a:t>
            </a:r>
            <a:r>
              <a:rPr lang="en-US" sz="3600" dirty="0"/>
              <a:t>storage devices are usually </a:t>
            </a:r>
            <a:r>
              <a:rPr lang="en-US" sz="3600" dirty="0" smtClean="0"/>
              <a:t>non-volatile</a:t>
            </a:r>
            <a:r>
              <a:rPr lang="en-US" sz="3600" dirty="0"/>
              <a:t>, so the contents are persistent through power failures and system reboots.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12473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5486400" cy="9144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The Use of File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10600" cy="3962400"/>
          </a:xfrm>
        </p:spPr>
        <p:txBody>
          <a:bodyPr>
            <a:noAutofit/>
          </a:bodyPr>
          <a:lstStyle/>
          <a:p>
            <a:pPr marL="68580" indent="0" algn="just">
              <a:buNone/>
            </a:pPr>
            <a:r>
              <a:rPr lang="en-US" sz="2400" dirty="0" smtClean="0"/>
              <a:t>One </a:t>
            </a:r>
            <a:r>
              <a:rPr lang="en-US" sz="2400" dirty="0"/>
              <a:t>of the most important parts of an </a:t>
            </a:r>
            <a:r>
              <a:rPr lang="en-US" sz="2400" dirty="0" smtClean="0"/>
              <a:t>OS is the </a:t>
            </a:r>
            <a:r>
              <a:rPr lang="en-US" sz="2400" dirty="0"/>
              <a:t>file system</a:t>
            </a:r>
            <a:r>
              <a:rPr lang="en-US" sz="2400" dirty="0" smtClean="0"/>
              <a:t>. </a:t>
            </a:r>
            <a:r>
              <a:rPr lang="en-US" sz="2400" dirty="0"/>
              <a:t>The file system permits users to create data </a:t>
            </a:r>
            <a:r>
              <a:rPr lang="en-US" sz="2400" dirty="0" smtClean="0"/>
              <a:t>collections bank called files</a:t>
            </a:r>
            <a:r>
              <a:rPr lang="en-US" sz="2400" dirty="0"/>
              <a:t>, </a:t>
            </a:r>
            <a:r>
              <a:rPr lang="en-US" sz="2400" dirty="0" smtClean="0"/>
              <a:t>with desirable </a:t>
            </a:r>
            <a:r>
              <a:rPr lang="en-US" sz="2400" dirty="0"/>
              <a:t>properties, such </a:t>
            </a:r>
            <a:r>
              <a:rPr lang="en-US" sz="2400" dirty="0" smtClean="0"/>
              <a:t>as:</a:t>
            </a:r>
          </a:p>
          <a:p>
            <a:pPr algn="just"/>
            <a:r>
              <a:rPr lang="en-US" sz="2400" b="1" dirty="0"/>
              <a:t>Long-term existence: </a:t>
            </a:r>
            <a:r>
              <a:rPr lang="en-US" sz="2400" dirty="0"/>
              <a:t>Files are stored on disk or other secondary storage and do </a:t>
            </a:r>
            <a:r>
              <a:rPr lang="en-US" sz="2400" dirty="0" smtClean="0"/>
              <a:t>not disappear </a:t>
            </a:r>
            <a:r>
              <a:rPr lang="en-US" sz="2400" dirty="0"/>
              <a:t>when a user logs off.</a:t>
            </a:r>
          </a:p>
          <a:p>
            <a:pPr algn="just"/>
            <a:r>
              <a:rPr lang="en-US" sz="2400" b="1" dirty="0" smtClean="0"/>
              <a:t>Sharable </a:t>
            </a:r>
            <a:r>
              <a:rPr lang="en-US" sz="2400" b="1" dirty="0"/>
              <a:t>between processes: </a:t>
            </a:r>
            <a:r>
              <a:rPr lang="en-US" sz="2400" dirty="0"/>
              <a:t>Files have names and can have associated </a:t>
            </a:r>
            <a:r>
              <a:rPr lang="en-US" sz="2400" dirty="0" smtClean="0"/>
              <a:t>access permissions </a:t>
            </a:r>
            <a:r>
              <a:rPr lang="en-US" sz="2400" dirty="0"/>
              <a:t>that permit controlled sharing.</a:t>
            </a:r>
          </a:p>
          <a:p>
            <a:pPr algn="just"/>
            <a:r>
              <a:rPr lang="en-US" sz="2400" b="1" dirty="0" smtClean="0"/>
              <a:t>Structure</a:t>
            </a:r>
            <a:r>
              <a:rPr lang="en-US" sz="2400" b="1" dirty="0"/>
              <a:t>: </a:t>
            </a:r>
            <a:r>
              <a:rPr lang="en-US" sz="2400" dirty="0"/>
              <a:t>Depending on the file system, a file can have an internal structure that </a:t>
            </a:r>
            <a:r>
              <a:rPr lang="en-US" sz="2400" dirty="0" smtClean="0"/>
              <a:t>is convenient </a:t>
            </a:r>
            <a:r>
              <a:rPr lang="en-US" sz="2400" dirty="0"/>
              <a:t>for particular applications. In addition, files can be organized into </a:t>
            </a:r>
            <a:r>
              <a:rPr lang="en-US" sz="2400" dirty="0" smtClean="0"/>
              <a:t>hierarchical or </a:t>
            </a:r>
            <a:r>
              <a:rPr lang="en-US" sz="2400" dirty="0"/>
              <a:t>more complex structure to reflect the relationships among files.</a:t>
            </a:r>
          </a:p>
        </p:txBody>
      </p:sp>
    </p:spTree>
    <p:extLst>
      <p:ext uri="{BB962C8B-B14F-4D97-AF65-F5344CB8AC3E}">
        <p14:creationId xmlns:p14="http://schemas.microsoft.com/office/powerpoint/2010/main" val="250375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336</TotalTime>
  <Words>1552</Words>
  <Application>Microsoft Office PowerPoint</Application>
  <PresentationFormat>On-screen Show (4:3)</PresentationFormat>
  <Paragraphs>113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  CSC 432</vt:lpstr>
      <vt:lpstr>Introduction to File Processing </vt:lpstr>
      <vt:lpstr>Computer File</vt:lpstr>
      <vt:lpstr>Short History of File</vt:lpstr>
      <vt:lpstr>Short History of File (Cont)</vt:lpstr>
      <vt:lpstr>File System </vt:lpstr>
      <vt:lpstr>File Concepts</vt:lpstr>
      <vt:lpstr>File Concepts (Cont)</vt:lpstr>
      <vt:lpstr>The Use of File System</vt:lpstr>
      <vt:lpstr>File Contents </vt:lpstr>
      <vt:lpstr>File Size</vt:lpstr>
      <vt:lpstr>PowerPoint Presentation</vt:lpstr>
      <vt:lpstr>File Structure</vt:lpstr>
      <vt:lpstr>File Attributes </vt:lpstr>
      <vt:lpstr>Other File Attributes</vt:lpstr>
      <vt:lpstr>File Operations</vt:lpstr>
      <vt:lpstr>File Naming Convention</vt:lpstr>
      <vt:lpstr>File Naming (Cont)</vt:lpstr>
      <vt:lpstr>File Extensions </vt:lpstr>
      <vt:lpstr>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file processing</dc:title>
  <dc:creator>User</dc:creator>
  <cp:lastModifiedBy>ACE DATA CENTRE</cp:lastModifiedBy>
  <cp:revision>40</cp:revision>
  <dcterms:created xsi:type="dcterms:W3CDTF">2006-08-16T00:00:00Z</dcterms:created>
  <dcterms:modified xsi:type="dcterms:W3CDTF">2017-08-31T10:33:16Z</dcterms:modified>
</cp:coreProperties>
</file>