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7" r:id="rId1"/>
  </p:sldMasterIdLst>
  <p:notesMasterIdLst>
    <p:notesMasterId r:id="rId43"/>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300" r:id="rId25"/>
    <p:sldId id="280" r:id="rId26"/>
    <p:sldId id="290" r:id="rId27"/>
    <p:sldId id="291" r:id="rId28"/>
    <p:sldId id="301" r:id="rId29"/>
    <p:sldId id="314" r:id="rId30"/>
    <p:sldId id="302" r:id="rId31"/>
    <p:sldId id="315" r:id="rId32"/>
    <p:sldId id="303" r:id="rId33"/>
    <p:sldId id="316" r:id="rId34"/>
    <p:sldId id="304" r:id="rId35"/>
    <p:sldId id="305" r:id="rId36"/>
    <p:sldId id="306" r:id="rId37"/>
    <p:sldId id="317" r:id="rId38"/>
    <p:sldId id="307" r:id="rId39"/>
    <p:sldId id="318" r:id="rId40"/>
    <p:sldId id="308" r:id="rId41"/>
    <p:sldId id="309"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8" d="100"/>
          <a:sy n="88" d="100"/>
        </p:scale>
        <p:origin x="576" y="9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F3EADD-281D-4D25-AFC7-FD53C3356259}" type="datetimeFigureOut">
              <a:rPr lang="en-GB" smtClean="0"/>
              <a:t>14/09/2017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B64834-8602-43BE-A6C6-102768042B94}" type="slidenum">
              <a:rPr lang="en-GB" smtClean="0"/>
              <a:t>‹#›</a:t>
            </a:fld>
            <a:endParaRPr lang="en-GB"/>
          </a:p>
        </p:txBody>
      </p:sp>
    </p:spTree>
    <p:extLst>
      <p:ext uri="{BB962C8B-B14F-4D97-AF65-F5344CB8AC3E}">
        <p14:creationId xmlns:p14="http://schemas.microsoft.com/office/powerpoint/2010/main" val="3663545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FB64834-8602-43BE-A6C6-102768042B94}" type="slidenum">
              <a:rPr lang="en-GB" smtClean="0"/>
              <a:t>2</a:t>
            </a:fld>
            <a:endParaRPr lang="en-GB"/>
          </a:p>
        </p:txBody>
      </p:sp>
    </p:spTree>
    <p:extLst>
      <p:ext uri="{BB962C8B-B14F-4D97-AF65-F5344CB8AC3E}">
        <p14:creationId xmlns:p14="http://schemas.microsoft.com/office/powerpoint/2010/main" val="2518404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FB64834-8602-43BE-A6C6-102768042B94}" type="slidenum">
              <a:rPr lang="en-GB" smtClean="0"/>
              <a:t>35</a:t>
            </a:fld>
            <a:endParaRPr lang="en-GB"/>
          </a:p>
        </p:txBody>
      </p:sp>
    </p:spTree>
    <p:extLst>
      <p:ext uri="{BB962C8B-B14F-4D97-AF65-F5344CB8AC3E}">
        <p14:creationId xmlns:p14="http://schemas.microsoft.com/office/powerpoint/2010/main" val="2441015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FB64834-8602-43BE-A6C6-102768042B94}" type="slidenum">
              <a:rPr lang="en-GB" smtClean="0"/>
              <a:t>36</a:t>
            </a:fld>
            <a:endParaRPr lang="en-GB"/>
          </a:p>
        </p:txBody>
      </p:sp>
    </p:spTree>
    <p:extLst>
      <p:ext uri="{BB962C8B-B14F-4D97-AF65-F5344CB8AC3E}">
        <p14:creationId xmlns:p14="http://schemas.microsoft.com/office/powerpoint/2010/main" val="3817146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FB64834-8602-43BE-A6C6-102768042B94}" type="slidenum">
              <a:rPr lang="en-GB" smtClean="0"/>
              <a:t>37</a:t>
            </a:fld>
            <a:endParaRPr lang="en-GB"/>
          </a:p>
        </p:txBody>
      </p:sp>
    </p:spTree>
    <p:extLst>
      <p:ext uri="{BB962C8B-B14F-4D97-AF65-F5344CB8AC3E}">
        <p14:creationId xmlns:p14="http://schemas.microsoft.com/office/powerpoint/2010/main" val="2503275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FB64834-8602-43BE-A6C6-102768042B94}" type="slidenum">
              <a:rPr lang="en-GB" smtClean="0"/>
              <a:t>38</a:t>
            </a:fld>
            <a:endParaRPr lang="en-GB"/>
          </a:p>
        </p:txBody>
      </p:sp>
    </p:spTree>
    <p:extLst>
      <p:ext uri="{BB962C8B-B14F-4D97-AF65-F5344CB8AC3E}">
        <p14:creationId xmlns:p14="http://schemas.microsoft.com/office/powerpoint/2010/main" val="3685243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FB64834-8602-43BE-A6C6-102768042B94}" type="slidenum">
              <a:rPr lang="en-GB" smtClean="0"/>
              <a:t>39</a:t>
            </a:fld>
            <a:endParaRPr lang="en-GB"/>
          </a:p>
        </p:txBody>
      </p:sp>
    </p:spTree>
    <p:extLst>
      <p:ext uri="{BB962C8B-B14F-4D97-AF65-F5344CB8AC3E}">
        <p14:creationId xmlns:p14="http://schemas.microsoft.com/office/powerpoint/2010/main" val="2370314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FB64834-8602-43BE-A6C6-102768042B94}" type="slidenum">
              <a:rPr lang="en-GB" smtClean="0"/>
              <a:t>40</a:t>
            </a:fld>
            <a:endParaRPr lang="en-GB"/>
          </a:p>
        </p:txBody>
      </p:sp>
    </p:spTree>
    <p:extLst>
      <p:ext uri="{BB962C8B-B14F-4D97-AF65-F5344CB8AC3E}">
        <p14:creationId xmlns:p14="http://schemas.microsoft.com/office/powerpoint/2010/main" val="3498144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FB64834-8602-43BE-A6C6-102768042B94}" type="slidenum">
              <a:rPr lang="en-GB" smtClean="0"/>
              <a:t>41</a:t>
            </a:fld>
            <a:endParaRPr lang="en-GB"/>
          </a:p>
        </p:txBody>
      </p:sp>
    </p:spTree>
    <p:extLst>
      <p:ext uri="{BB962C8B-B14F-4D97-AF65-F5344CB8AC3E}">
        <p14:creationId xmlns:p14="http://schemas.microsoft.com/office/powerpoint/2010/main" val="1671533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FB64834-8602-43BE-A6C6-102768042B94}" type="slidenum">
              <a:rPr lang="en-GB" smtClean="0"/>
              <a:t>27</a:t>
            </a:fld>
            <a:endParaRPr lang="en-GB"/>
          </a:p>
        </p:txBody>
      </p:sp>
    </p:spTree>
    <p:extLst>
      <p:ext uri="{BB962C8B-B14F-4D97-AF65-F5344CB8AC3E}">
        <p14:creationId xmlns:p14="http://schemas.microsoft.com/office/powerpoint/2010/main" val="4078125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FB64834-8602-43BE-A6C6-102768042B94}" type="slidenum">
              <a:rPr lang="en-GB" smtClean="0"/>
              <a:t>28</a:t>
            </a:fld>
            <a:endParaRPr lang="en-GB"/>
          </a:p>
        </p:txBody>
      </p:sp>
    </p:spTree>
    <p:extLst>
      <p:ext uri="{BB962C8B-B14F-4D97-AF65-F5344CB8AC3E}">
        <p14:creationId xmlns:p14="http://schemas.microsoft.com/office/powerpoint/2010/main" val="3796855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FB64834-8602-43BE-A6C6-102768042B94}" type="slidenum">
              <a:rPr lang="en-GB" smtClean="0"/>
              <a:t>29</a:t>
            </a:fld>
            <a:endParaRPr lang="en-GB"/>
          </a:p>
        </p:txBody>
      </p:sp>
    </p:spTree>
    <p:extLst>
      <p:ext uri="{BB962C8B-B14F-4D97-AF65-F5344CB8AC3E}">
        <p14:creationId xmlns:p14="http://schemas.microsoft.com/office/powerpoint/2010/main" val="3343562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FB64834-8602-43BE-A6C6-102768042B94}" type="slidenum">
              <a:rPr lang="en-GB" smtClean="0"/>
              <a:t>30</a:t>
            </a:fld>
            <a:endParaRPr lang="en-GB"/>
          </a:p>
        </p:txBody>
      </p:sp>
    </p:spTree>
    <p:extLst>
      <p:ext uri="{BB962C8B-B14F-4D97-AF65-F5344CB8AC3E}">
        <p14:creationId xmlns:p14="http://schemas.microsoft.com/office/powerpoint/2010/main" val="3618436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FB64834-8602-43BE-A6C6-102768042B94}" type="slidenum">
              <a:rPr lang="en-GB" smtClean="0"/>
              <a:t>31</a:t>
            </a:fld>
            <a:endParaRPr lang="en-GB"/>
          </a:p>
        </p:txBody>
      </p:sp>
    </p:spTree>
    <p:extLst>
      <p:ext uri="{BB962C8B-B14F-4D97-AF65-F5344CB8AC3E}">
        <p14:creationId xmlns:p14="http://schemas.microsoft.com/office/powerpoint/2010/main" val="1856018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FB64834-8602-43BE-A6C6-102768042B94}" type="slidenum">
              <a:rPr lang="en-GB" smtClean="0"/>
              <a:t>32</a:t>
            </a:fld>
            <a:endParaRPr lang="en-GB"/>
          </a:p>
        </p:txBody>
      </p:sp>
    </p:spTree>
    <p:extLst>
      <p:ext uri="{BB962C8B-B14F-4D97-AF65-F5344CB8AC3E}">
        <p14:creationId xmlns:p14="http://schemas.microsoft.com/office/powerpoint/2010/main" val="2260509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FB64834-8602-43BE-A6C6-102768042B94}" type="slidenum">
              <a:rPr lang="en-GB" smtClean="0"/>
              <a:t>33</a:t>
            </a:fld>
            <a:endParaRPr lang="en-GB"/>
          </a:p>
        </p:txBody>
      </p:sp>
    </p:spTree>
    <p:extLst>
      <p:ext uri="{BB962C8B-B14F-4D97-AF65-F5344CB8AC3E}">
        <p14:creationId xmlns:p14="http://schemas.microsoft.com/office/powerpoint/2010/main" val="253743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FB64834-8602-43BE-A6C6-102768042B94}" type="slidenum">
              <a:rPr lang="en-GB" smtClean="0"/>
              <a:t>34</a:t>
            </a:fld>
            <a:endParaRPr lang="en-GB"/>
          </a:p>
        </p:txBody>
      </p:sp>
    </p:spTree>
    <p:extLst>
      <p:ext uri="{BB962C8B-B14F-4D97-AF65-F5344CB8AC3E}">
        <p14:creationId xmlns:p14="http://schemas.microsoft.com/office/powerpoint/2010/main" val="1277975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B38C2C2-3C3C-4562-97CF-5B1449041EC2}" type="datetime1">
              <a:rPr lang="en-US" smtClean="0"/>
              <a:t>14-Sep-17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62655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02A5D6-C0BB-4B24-BBDC-8BD911FDB851}" type="datetime1">
              <a:rPr lang="en-US" smtClean="0"/>
              <a:t>14-Sep-17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5014958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02A5D6-C0BB-4B24-BBDC-8BD911FDB851}" type="datetime1">
              <a:rPr lang="en-US" smtClean="0"/>
              <a:t>14-Sep-17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6572975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02A5D6-C0BB-4B24-BBDC-8BD911FDB851}" type="datetime1">
              <a:rPr lang="en-US" smtClean="0"/>
              <a:t>14-Sep-17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9242389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02A5D6-C0BB-4B24-BBDC-8BD911FDB851}" type="datetime1">
              <a:rPr lang="en-US" smtClean="0"/>
              <a:t>14-Sep-17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5639307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02A5D6-C0BB-4B24-BBDC-8BD911FDB851}" type="datetime1">
              <a:rPr lang="en-US" smtClean="0"/>
              <a:t>14-Sep-17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1550824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294775-0572-45B7-AB1C-C537D475EFF3}" type="datetime1">
              <a:rPr lang="en-US" smtClean="0"/>
              <a:t>14-Sep-17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51514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0A3CAD-7BDB-4B19-92B7-73681911277D}" type="datetime1">
              <a:rPr lang="en-US" smtClean="0"/>
              <a:t>14-Sep-17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25554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672B5E-C538-420A-94A1-06B704296670}" type="datetime1">
              <a:rPr lang="en-US" smtClean="0"/>
              <a:t>14-Sep-17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16231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2E51D1-4951-4484-8A8E-416A2F033AB6}" type="datetime1">
              <a:rPr lang="en-US" smtClean="0"/>
              <a:t>14-Sep-17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10936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36A16F3-0179-48B5-B4DB-C198EE0549F2}" type="datetime1">
              <a:rPr lang="en-US" smtClean="0"/>
              <a:t>14-Sep-17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07311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F44FB4-DA36-44A6-A515-D6F9D48A9E6D}" type="datetime1">
              <a:rPr lang="en-US" smtClean="0"/>
              <a:t>14-Sep-17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7218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48B036-5906-4465-A406-8F2CADCF6CC4}" type="datetime1">
              <a:rPr lang="en-US" smtClean="0"/>
              <a:t>14-Sep-17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28739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215D9C-A5FB-4AB7-AAEE-6ED3DB16877D}" type="datetime1">
              <a:rPr lang="en-US" smtClean="0"/>
              <a:t>14-Sep-17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65686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85C822-6790-46F5-8F4F-267F2BC2FDBA}" type="datetime1">
              <a:rPr lang="en-US" smtClean="0"/>
              <a:t>14-Sep-17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22525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5" name="Date Placeholder 4"/>
          <p:cNvSpPr>
            <a:spLocks noGrp="1"/>
          </p:cNvSpPr>
          <p:nvPr>
            <p:ph type="dt" sz="half" idx="10"/>
          </p:nvPr>
        </p:nvSpPr>
        <p:spPr/>
        <p:txBody>
          <a:bodyPr/>
          <a:lstStyle/>
          <a:p>
            <a:fld id="{7CEFF530-F3F2-4D41-86B6-28DCB7F128CC}" type="datetime1">
              <a:rPr lang="en-US" smtClean="0"/>
              <a:t>14-Sep-17</a:t>
            </a:fld>
            <a:endParaRPr lang="en-US" dirty="0"/>
          </a:p>
        </p:txBody>
      </p:sp>
    </p:spTree>
    <p:extLst>
      <p:ext uri="{BB962C8B-B14F-4D97-AF65-F5344CB8AC3E}">
        <p14:creationId xmlns:p14="http://schemas.microsoft.com/office/powerpoint/2010/main" val="2020101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702A5D6-C0BB-4B24-BBDC-8BD911FDB851}" type="datetime1">
              <a:rPr lang="en-US" smtClean="0"/>
              <a:t>14-Sep-17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72441807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pSp>
        <p:nvGrpSpPr>
          <p:cNvPr id="5" name="Group 4"/>
          <p:cNvGrpSpPr/>
          <p:nvPr/>
        </p:nvGrpSpPr>
        <p:grpSpPr>
          <a:xfrm>
            <a:off x="3554" y="0"/>
            <a:ext cx="13052168" cy="6857368"/>
            <a:chOff x="3554" y="0"/>
            <a:chExt cx="13052710" cy="6858000"/>
          </a:xfrm>
        </p:grpSpPr>
        <p:pic>
          <p:nvPicPr>
            <p:cNvPr id="6" name="Picture 5"/>
            <p:cNvPicPr/>
            <p:nvPr/>
          </p:nvPicPr>
          <p:blipFill>
            <a:blip r:embed="rId2"/>
            <a:stretch>
              <a:fillRect/>
            </a:stretch>
          </p:blipFill>
          <p:spPr>
            <a:xfrm>
              <a:off x="3554" y="0"/>
              <a:ext cx="12188952" cy="6858000"/>
            </a:xfrm>
            <a:prstGeom prst="rect">
              <a:avLst/>
            </a:prstGeom>
          </p:spPr>
        </p:pic>
        <p:pic>
          <p:nvPicPr>
            <p:cNvPr id="7" name="Picture 6"/>
            <p:cNvPicPr/>
            <p:nvPr/>
          </p:nvPicPr>
          <p:blipFill>
            <a:blip r:embed="rId3"/>
            <a:stretch>
              <a:fillRect/>
            </a:stretch>
          </p:blipFill>
          <p:spPr>
            <a:xfrm>
              <a:off x="841005" y="570116"/>
              <a:ext cx="743458" cy="792086"/>
            </a:xfrm>
            <a:prstGeom prst="rect">
              <a:avLst/>
            </a:prstGeom>
          </p:spPr>
        </p:pic>
        <p:sp>
          <p:nvSpPr>
            <p:cNvPr id="8" name="Rectangle 7"/>
            <p:cNvSpPr/>
            <p:nvPr/>
          </p:nvSpPr>
          <p:spPr>
            <a:xfrm>
              <a:off x="9095865" y="87630"/>
              <a:ext cx="3960399"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800">
                  <a:solidFill>
                    <a:srgbClr val="000000"/>
                  </a:solidFill>
                  <a:effectLst/>
                  <a:latin typeface="Calibri" panose="020F0502020204030204" pitchFamily="34" charset="0"/>
                  <a:ea typeface="Calibri" panose="020F0502020204030204" pitchFamily="34" charset="0"/>
                </a:rPr>
                <a:t>www.covenantuniversity.edu.ng</a:t>
              </a:r>
              <a:endParaRPr lang="en-GB" sz="1100">
                <a:solidFill>
                  <a:srgbClr val="000000"/>
                </a:solidFill>
                <a:effectLst/>
                <a:latin typeface="Calibri" panose="020F0502020204030204" pitchFamily="34" charset="0"/>
                <a:ea typeface="Calibri" panose="020F0502020204030204" pitchFamily="34" charset="0"/>
              </a:endParaRPr>
            </a:p>
          </p:txBody>
        </p:sp>
        <p:sp>
          <p:nvSpPr>
            <p:cNvPr id="9" name="Rectangle 8"/>
            <p:cNvSpPr/>
            <p:nvPr/>
          </p:nvSpPr>
          <p:spPr>
            <a:xfrm>
              <a:off x="12075919" y="87630"/>
              <a:ext cx="68712"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800">
                  <a:solidFill>
                    <a:srgbClr val="000000"/>
                  </a:solidFill>
                  <a:effectLst/>
                  <a:latin typeface="Calibri" panose="020F0502020204030204" pitchFamily="34" charset="0"/>
                  <a:ea typeface="Calibri" panose="020F0502020204030204" pitchFamily="34" charset="0"/>
                </a:rPr>
                <a:t> </a:t>
              </a:r>
              <a:endParaRPr lang="en-GB" sz="1100">
                <a:solidFill>
                  <a:srgbClr val="000000"/>
                </a:solidFill>
                <a:effectLst/>
                <a:latin typeface="Calibri" panose="020F0502020204030204" pitchFamily="34" charset="0"/>
                <a:ea typeface="Calibri" panose="020F0502020204030204" pitchFamily="34" charset="0"/>
              </a:endParaRPr>
            </a:p>
          </p:txBody>
        </p:sp>
        <p:pic>
          <p:nvPicPr>
            <p:cNvPr id="10" name="Picture 9"/>
            <p:cNvPicPr/>
            <p:nvPr/>
          </p:nvPicPr>
          <p:blipFill>
            <a:blip r:embed="rId4"/>
            <a:stretch>
              <a:fillRect/>
            </a:stretch>
          </p:blipFill>
          <p:spPr>
            <a:xfrm>
              <a:off x="1345055" y="570166"/>
              <a:ext cx="4608449" cy="743776"/>
            </a:xfrm>
            <a:prstGeom prst="rect">
              <a:avLst/>
            </a:prstGeom>
          </p:spPr>
        </p:pic>
        <p:sp>
          <p:nvSpPr>
            <p:cNvPr id="11" name="Rectangle 10"/>
            <p:cNvSpPr/>
            <p:nvPr/>
          </p:nvSpPr>
          <p:spPr>
            <a:xfrm>
              <a:off x="1724912" y="1158621"/>
              <a:ext cx="3982780" cy="27458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600">
                  <a:solidFill>
                    <a:srgbClr val="662C5B"/>
                  </a:solidFill>
                  <a:effectLst/>
                  <a:latin typeface="Calibri" panose="020F0502020204030204" pitchFamily="34" charset="0"/>
                  <a:ea typeface="Calibri" panose="020F0502020204030204" pitchFamily="34" charset="0"/>
                </a:rPr>
                <a:t>Raising a new Generation of Leaders</a:t>
              </a:r>
              <a:endParaRPr lang="en-GB" sz="1100">
                <a:solidFill>
                  <a:srgbClr val="000000"/>
                </a:solidFill>
                <a:effectLst/>
                <a:latin typeface="Calibri" panose="020F0502020204030204" pitchFamily="34" charset="0"/>
                <a:ea typeface="Calibri" panose="020F0502020204030204" pitchFamily="34" charset="0"/>
              </a:endParaRPr>
            </a:p>
          </p:txBody>
        </p:sp>
        <p:sp>
          <p:nvSpPr>
            <p:cNvPr id="12" name="Rectangle 11"/>
            <p:cNvSpPr/>
            <p:nvPr/>
          </p:nvSpPr>
          <p:spPr>
            <a:xfrm>
              <a:off x="4721350" y="1158621"/>
              <a:ext cx="60925" cy="27458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600">
                  <a:solidFill>
                    <a:srgbClr val="662C5B"/>
                  </a:solidFill>
                  <a:effectLst/>
                  <a:latin typeface="Calibri" panose="020F0502020204030204" pitchFamily="34" charset="0"/>
                  <a:ea typeface="Calibri" panose="020F0502020204030204" pitchFamily="34"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13" name="Shape 6935"/>
            <p:cNvSpPr/>
            <p:nvPr/>
          </p:nvSpPr>
          <p:spPr>
            <a:xfrm>
              <a:off x="306386" y="1371600"/>
              <a:ext cx="11888660" cy="3124200"/>
            </a:xfrm>
            <a:custGeom>
              <a:avLst/>
              <a:gdLst/>
              <a:ahLst/>
              <a:cxnLst/>
              <a:rect l="0" t="0" r="0" b="0"/>
              <a:pathLst>
                <a:path w="11888660" h="3124200">
                  <a:moveTo>
                    <a:pt x="0" y="0"/>
                  </a:moveTo>
                  <a:lnTo>
                    <a:pt x="11888660" y="0"/>
                  </a:lnTo>
                  <a:lnTo>
                    <a:pt x="11888660" y="3124200"/>
                  </a:lnTo>
                  <a:lnTo>
                    <a:pt x="0" y="3124200"/>
                  </a:lnTo>
                  <a:lnTo>
                    <a:pt x="0" y="0"/>
                  </a:lnTo>
                </a:path>
              </a:pathLst>
            </a:custGeom>
            <a:ln w="0" cap="flat">
              <a:miter lim="127000"/>
            </a:ln>
          </p:spPr>
          <p:style>
            <a:lnRef idx="0">
              <a:srgbClr val="000000">
                <a:alpha val="0"/>
              </a:srgbClr>
            </a:lnRef>
            <a:fillRef idx="1">
              <a:srgbClr val="660033">
                <a:alpha val="61960"/>
              </a:srgbClr>
            </a:fillRef>
            <a:effectRef idx="0">
              <a:scrgbClr r="0" g="0" b="0"/>
            </a:effectRef>
            <a:fontRef idx="none"/>
          </p:style>
          <p:txBody>
            <a:bodyPr/>
            <a:lstStyle/>
            <a:p>
              <a:endParaRPr lang="en-GB"/>
            </a:p>
          </p:txBody>
        </p:sp>
        <p:sp>
          <p:nvSpPr>
            <p:cNvPr id="14" name="Rectangle 13"/>
            <p:cNvSpPr/>
            <p:nvPr/>
          </p:nvSpPr>
          <p:spPr>
            <a:xfrm>
              <a:off x="6251192" y="893242"/>
              <a:ext cx="278702" cy="12340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6600" b="1">
                  <a:solidFill>
                    <a:srgbClr val="FFFFFF"/>
                  </a:solidFill>
                  <a:effectLst/>
                  <a:latin typeface="Times New Roman" panose="02020603050405020304" pitchFamily="18" charset="0"/>
                  <a:ea typeface="Times New Roman" panose="02020603050405020304"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15" name="Rectangle 14"/>
            <p:cNvSpPr/>
            <p:nvPr/>
          </p:nvSpPr>
          <p:spPr>
            <a:xfrm>
              <a:off x="6251192" y="1899463"/>
              <a:ext cx="278702" cy="12340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6600" b="1">
                  <a:solidFill>
                    <a:srgbClr val="FFFFFF"/>
                  </a:solidFill>
                  <a:effectLst/>
                  <a:latin typeface="Times New Roman" panose="02020603050405020304" pitchFamily="18" charset="0"/>
                  <a:ea typeface="Times New Roman" panose="02020603050405020304"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16" name="Rectangle 15"/>
            <p:cNvSpPr/>
            <p:nvPr/>
          </p:nvSpPr>
          <p:spPr>
            <a:xfrm>
              <a:off x="6251192" y="2887988"/>
              <a:ext cx="202794" cy="897968"/>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4800" i="1">
                  <a:solidFill>
                    <a:srgbClr val="FFFFFF"/>
                  </a:solidFill>
                  <a:effectLst/>
                  <a:latin typeface="Times New Roman" panose="02020603050405020304" pitchFamily="18" charset="0"/>
                  <a:ea typeface="Times New Roman" panose="02020603050405020304"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17" name="Rectangle 16"/>
            <p:cNvSpPr/>
            <p:nvPr/>
          </p:nvSpPr>
          <p:spPr>
            <a:xfrm>
              <a:off x="6251192" y="3619780"/>
              <a:ext cx="202692" cy="89752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4800">
                  <a:solidFill>
                    <a:srgbClr val="FFFFFF"/>
                  </a:solidFill>
                  <a:effectLst/>
                  <a:latin typeface="Times New Roman" panose="02020603050405020304" pitchFamily="18" charset="0"/>
                  <a:ea typeface="Times New Roman" panose="02020603050405020304"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18" name="Rectangle 17"/>
            <p:cNvSpPr/>
            <p:nvPr/>
          </p:nvSpPr>
          <p:spPr>
            <a:xfrm>
              <a:off x="6251192" y="4473773"/>
              <a:ext cx="202794" cy="74740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4800">
                  <a:solidFill>
                    <a:srgbClr val="FFFFFF"/>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19" name="Rectangle 18"/>
            <p:cNvSpPr/>
            <p:nvPr/>
          </p:nvSpPr>
          <p:spPr>
            <a:xfrm>
              <a:off x="2111386" y="3189766"/>
              <a:ext cx="9166683" cy="37351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6600" dirty="0" smtClean="0">
                  <a:solidFill>
                    <a:schemeClr val="bg1"/>
                  </a:solidFill>
                  <a:effectLst/>
                  <a:latin typeface="Rockwell" panose="02060603020205020403" pitchFamily="18" charset="0"/>
                  <a:ea typeface="Rockwell" panose="02060603020205020403" pitchFamily="18" charset="0"/>
                  <a:cs typeface="Rockwell" panose="02060603020205020403" pitchFamily="18" charset="0"/>
                </a:rPr>
                <a:t>FILE PROCESSING</a:t>
              </a:r>
              <a:endParaRPr lang="en-GB" sz="3600" dirty="0">
                <a:solidFill>
                  <a:schemeClr val="bg1"/>
                </a:solidFill>
                <a:effectLst/>
                <a:latin typeface="Calibri" panose="020F0502020204030204" pitchFamily="34" charset="0"/>
                <a:ea typeface="Calibri" panose="020F0502020204030204" pitchFamily="34" charset="0"/>
              </a:endParaRPr>
            </a:p>
          </p:txBody>
        </p:sp>
        <p:sp>
          <p:nvSpPr>
            <p:cNvPr id="20" name="Rectangle 19"/>
            <p:cNvSpPr/>
            <p:nvPr/>
          </p:nvSpPr>
          <p:spPr>
            <a:xfrm>
              <a:off x="11474829" y="4701935"/>
              <a:ext cx="101346" cy="37351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400">
                  <a:solidFill>
                    <a:srgbClr val="00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22" name="Rectangle 21"/>
            <p:cNvSpPr/>
            <p:nvPr/>
          </p:nvSpPr>
          <p:spPr>
            <a:xfrm>
              <a:off x="8676384" y="5140847"/>
              <a:ext cx="101346" cy="37351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400">
                  <a:solidFill>
                    <a:srgbClr val="00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grpSp>
      <p:sp>
        <p:nvSpPr>
          <p:cNvPr id="23" name="Rectangle 33"/>
          <p:cNvSpPr>
            <a:spLocks noChangeArrowheads="1"/>
          </p:cNvSpPr>
          <p:nvPr/>
        </p:nvSpPr>
        <p:spPr bwMode="auto">
          <a:xfrm>
            <a:off x="-91440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1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rPr>
              <a:t/>
            </a:r>
            <a:br>
              <a:rPr kumimoji="0" lang="en-GB" altLang="en-US" sz="11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rPr>
            </a:br>
            <a:r>
              <a:rPr kumimoji="0" lang="en-GB" altLang="en-US" sz="11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rPr>
              <a:t/>
            </a:r>
            <a:br>
              <a:rPr kumimoji="0" lang="en-GB" altLang="en-US" sz="11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rPr>
            </a:b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sp>
        <p:nvSpPr>
          <p:cNvPr id="21" name="Rectangle 20"/>
          <p:cNvSpPr/>
          <p:nvPr/>
        </p:nvSpPr>
        <p:spPr>
          <a:xfrm>
            <a:off x="2358722" y="1896555"/>
            <a:ext cx="9166302" cy="373481"/>
          </a:xfrm>
          <a:prstGeom prst="rect">
            <a:avLst/>
          </a:prstGeom>
          <a:ln>
            <a:noFill/>
          </a:ln>
        </p:spPr>
        <p:txBody>
          <a:bodyPr vert="horz" lIns="0" tIns="0" rIns="0" bIns="0" rtlCol="0">
            <a:noAutofit/>
          </a:bodyPr>
          <a:lstStyle/>
          <a:p>
            <a:pPr marL="0" marR="0" algn="ctr">
              <a:lnSpc>
                <a:spcPct val="107000"/>
              </a:lnSpc>
              <a:spcBef>
                <a:spcPts val="0"/>
              </a:spcBef>
              <a:spcAft>
                <a:spcPts val="800"/>
              </a:spcAft>
            </a:pPr>
            <a:r>
              <a:rPr lang="en-GB" sz="6600" dirty="0" smtClean="0">
                <a:solidFill>
                  <a:schemeClr val="bg1"/>
                </a:solidFill>
                <a:effectLst/>
                <a:latin typeface="Rockwell" panose="02060603020205020403" pitchFamily="18" charset="0"/>
                <a:ea typeface="Rockwell" panose="02060603020205020403" pitchFamily="18" charset="0"/>
                <a:cs typeface="Rockwell" panose="02060603020205020403" pitchFamily="18" charset="0"/>
              </a:rPr>
              <a:t>CSC 432</a:t>
            </a:r>
            <a:endParaRPr lang="en-GB" sz="3600" dirty="0">
              <a:solidFill>
                <a:schemeClr val="bg1"/>
              </a:solidFill>
              <a:effectLst/>
              <a:latin typeface="Calibri" panose="020F0502020204030204" pitchFamily="34" charset="0"/>
              <a:ea typeface="Calibri" panose="020F0502020204030204" pitchFamily="34" charset="0"/>
            </a:endParaRPr>
          </a:p>
        </p:txBody>
      </p:sp>
      <p:sp>
        <p:nvSpPr>
          <p:cNvPr id="2" name="Slide Number Placeholder 1"/>
          <p:cNvSpPr>
            <a:spLocks noGrp="1"/>
          </p:cNvSpPr>
          <p:nvPr>
            <p:ph type="sldNum" sz="quarter" idx="12"/>
          </p:nvPr>
        </p:nvSpPr>
        <p:spPr/>
        <p:txBody>
          <a:bodyPr/>
          <a:lstStyle/>
          <a:p>
            <a:fld id="{48F63A3B-78C7-47BE-AE5E-E10140E04643}" type="slidenum">
              <a:rPr lang="en-US" smtClean="0"/>
              <a:t>1</a:t>
            </a:fld>
            <a:endParaRPr lang="en-US" dirty="0"/>
          </a:p>
        </p:txBody>
      </p:sp>
      <p:sp>
        <p:nvSpPr>
          <p:cNvPr id="24" name="Rectangle 23"/>
          <p:cNvSpPr/>
          <p:nvPr/>
        </p:nvSpPr>
        <p:spPr>
          <a:xfrm>
            <a:off x="2728919" y="4708152"/>
            <a:ext cx="9166302" cy="37348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6600" dirty="0" smtClean="0">
                <a:solidFill>
                  <a:schemeClr val="bg1"/>
                </a:solidFill>
                <a:effectLst/>
                <a:latin typeface="Rockwell" panose="02060603020205020403" pitchFamily="18" charset="0"/>
                <a:ea typeface="Rockwell" panose="02060603020205020403" pitchFamily="18" charset="0"/>
                <a:cs typeface="Rockwell" panose="02060603020205020403" pitchFamily="18" charset="0"/>
              </a:rPr>
              <a:t>LECTURE THREE</a:t>
            </a:r>
            <a:endParaRPr lang="en-GB" sz="3600" dirty="0">
              <a:solidFill>
                <a:schemeClr val="bg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34855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14629" y="997243"/>
            <a:ext cx="11762744" cy="5399151"/>
            <a:chOff x="0" y="0"/>
            <a:chExt cx="11762854" cy="5399151"/>
          </a:xfrm>
        </p:grpSpPr>
        <p:sp>
          <p:nvSpPr>
            <p:cNvPr id="5" name="Shape 669"/>
            <p:cNvSpPr/>
            <p:nvPr/>
          </p:nvSpPr>
          <p:spPr>
            <a:xfrm>
              <a:off x="8450440" y="502577"/>
              <a:ext cx="1799971" cy="0"/>
            </a:xfrm>
            <a:custGeom>
              <a:avLst/>
              <a:gdLst/>
              <a:ahLst/>
              <a:cxnLst/>
              <a:rect l="0" t="0" r="0" b="0"/>
              <a:pathLst>
                <a:path w="1799971">
                  <a:moveTo>
                    <a:pt x="0" y="0"/>
                  </a:moveTo>
                  <a:lnTo>
                    <a:pt x="1799971" y="0"/>
                  </a:lnTo>
                </a:path>
              </a:pathLst>
            </a:custGeom>
            <a:ln w="28575" cap="flat">
              <a:round/>
            </a:ln>
          </p:spPr>
          <p:style>
            <a:lnRef idx="1">
              <a:srgbClr val="662C5B"/>
            </a:lnRef>
            <a:fillRef idx="0">
              <a:srgbClr val="000000">
                <a:alpha val="0"/>
              </a:srgbClr>
            </a:fillRef>
            <a:effectRef idx="0">
              <a:scrgbClr r="0" g="0" b="0"/>
            </a:effectRef>
            <a:fontRef idx="none"/>
          </p:style>
          <p:txBody>
            <a:bodyPr/>
            <a:lstStyle/>
            <a:p>
              <a:endParaRPr lang="en-GB"/>
            </a:p>
          </p:txBody>
        </p:sp>
        <p:sp>
          <p:nvSpPr>
            <p:cNvPr id="6" name="Shape 670"/>
            <p:cNvSpPr/>
            <p:nvPr/>
          </p:nvSpPr>
          <p:spPr>
            <a:xfrm>
              <a:off x="10286606" y="502577"/>
              <a:ext cx="720090" cy="0"/>
            </a:xfrm>
            <a:custGeom>
              <a:avLst/>
              <a:gdLst/>
              <a:ahLst/>
              <a:cxnLst/>
              <a:rect l="0" t="0" r="0" b="0"/>
              <a:pathLst>
                <a:path w="720090">
                  <a:moveTo>
                    <a:pt x="0" y="0"/>
                  </a:moveTo>
                  <a:lnTo>
                    <a:pt x="720090" y="0"/>
                  </a:lnTo>
                </a:path>
              </a:pathLst>
            </a:custGeom>
            <a:ln w="28575" cap="flat">
              <a:round/>
            </a:ln>
          </p:spPr>
          <p:style>
            <a:lnRef idx="1">
              <a:srgbClr val="00B050"/>
            </a:lnRef>
            <a:fillRef idx="0">
              <a:srgbClr val="000000">
                <a:alpha val="0"/>
              </a:srgbClr>
            </a:fillRef>
            <a:effectRef idx="0">
              <a:scrgbClr r="0" g="0" b="0"/>
            </a:effectRef>
            <a:fontRef idx="none"/>
          </p:style>
          <p:txBody>
            <a:bodyPr/>
            <a:lstStyle/>
            <a:p>
              <a:endParaRPr lang="en-GB"/>
            </a:p>
          </p:txBody>
        </p:sp>
        <p:sp>
          <p:nvSpPr>
            <p:cNvPr id="7" name="Shape 671"/>
            <p:cNvSpPr/>
            <p:nvPr/>
          </p:nvSpPr>
          <p:spPr>
            <a:xfrm>
              <a:off x="11042891" y="502577"/>
              <a:ext cx="719963" cy="0"/>
            </a:xfrm>
            <a:custGeom>
              <a:avLst/>
              <a:gdLst/>
              <a:ahLst/>
              <a:cxnLst/>
              <a:rect l="0" t="0" r="0" b="0"/>
              <a:pathLst>
                <a:path w="719963">
                  <a:moveTo>
                    <a:pt x="0" y="0"/>
                  </a:moveTo>
                  <a:lnTo>
                    <a:pt x="719963" y="0"/>
                  </a:lnTo>
                </a:path>
              </a:pathLst>
            </a:custGeom>
            <a:ln w="28575" cap="flat">
              <a:round/>
            </a:ln>
          </p:spPr>
          <p:style>
            <a:lnRef idx="1">
              <a:srgbClr val="C00000"/>
            </a:lnRef>
            <a:fillRef idx="0">
              <a:srgbClr val="000000">
                <a:alpha val="0"/>
              </a:srgbClr>
            </a:fillRef>
            <a:effectRef idx="0">
              <a:scrgbClr r="0" g="0" b="0"/>
            </a:effectRef>
            <a:fontRef idx="none"/>
          </p:style>
          <p:txBody>
            <a:bodyPr/>
            <a:lstStyle/>
            <a:p>
              <a:endParaRPr lang="en-GB"/>
            </a:p>
          </p:txBody>
        </p:sp>
        <p:sp>
          <p:nvSpPr>
            <p:cNvPr id="8" name="Shape 6944"/>
            <p:cNvSpPr/>
            <p:nvPr/>
          </p:nvSpPr>
          <p:spPr>
            <a:xfrm>
              <a:off x="0" y="0"/>
              <a:ext cx="11716385" cy="5399151"/>
            </a:xfrm>
            <a:custGeom>
              <a:avLst/>
              <a:gdLst/>
              <a:ahLst/>
              <a:cxnLst/>
              <a:rect l="0" t="0" r="0" b="0"/>
              <a:pathLst>
                <a:path w="11716385" h="5399151">
                  <a:moveTo>
                    <a:pt x="0" y="0"/>
                  </a:moveTo>
                  <a:lnTo>
                    <a:pt x="11716385" y="0"/>
                  </a:lnTo>
                  <a:lnTo>
                    <a:pt x="11716385" y="5399151"/>
                  </a:lnTo>
                  <a:lnTo>
                    <a:pt x="0" y="5399151"/>
                  </a:lnTo>
                  <a:lnTo>
                    <a:pt x="0" y="0"/>
                  </a:lnTo>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GB"/>
            </a:p>
          </p:txBody>
        </p:sp>
        <p:sp>
          <p:nvSpPr>
            <p:cNvPr id="9" name="Rectangle 8"/>
            <p:cNvSpPr/>
            <p:nvPr/>
          </p:nvSpPr>
          <p:spPr>
            <a:xfrm>
              <a:off x="91605" y="55468"/>
              <a:ext cx="5457811" cy="34176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200">
                  <a:solidFill>
                    <a:srgbClr val="000000"/>
                  </a:solidFill>
                  <a:effectLst/>
                  <a:latin typeface="Rockwell" panose="02060603020205020403" pitchFamily="18" charset="0"/>
                  <a:ea typeface="Rockwell" panose="02060603020205020403" pitchFamily="18" charset="0"/>
                  <a:cs typeface="Rockwell" panose="02060603020205020403" pitchFamily="18" charset="0"/>
                </a:rPr>
                <a:t>We must consider the following:</a:t>
              </a:r>
              <a:endParaRPr lang="en-GB" sz="1100">
                <a:solidFill>
                  <a:srgbClr val="000000"/>
                </a:solidFill>
                <a:effectLst/>
                <a:latin typeface="Calibri" panose="020F0502020204030204" pitchFamily="34" charset="0"/>
                <a:ea typeface="Calibri" panose="020F0502020204030204" pitchFamily="34" charset="0"/>
              </a:endParaRPr>
            </a:p>
          </p:txBody>
        </p:sp>
        <p:sp>
          <p:nvSpPr>
            <p:cNvPr id="10" name="Rectangle 9"/>
            <p:cNvSpPr/>
            <p:nvPr/>
          </p:nvSpPr>
          <p:spPr>
            <a:xfrm>
              <a:off x="4196067" y="55468"/>
              <a:ext cx="92731" cy="34176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200">
                  <a:solidFill>
                    <a:srgbClr val="00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11" name="Rectangle 10"/>
            <p:cNvSpPr/>
            <p:nvPr/>
          </p:nvSpPr>
          <p:spPr>
            <a:xfrm>
              <a:off x="91605" y="429920"/>
              <a:ext cx="169884" cy="36422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200">
                  <a:solidFill>
                    <a:srgbClr val="C00000"/>
                  </a:solidFill>
                  <a:effectLst/>
                  <a:latin typeface="Wingdings" panose="05000000000000000000" pitchFamily="2" charset="2"/>
                  <a:ea typeface="Wingdings" panose="05000000000000000000" pitchFamily="2" charset="2"/>
                  <a:cs typeface="Wingdings" panose="05000000000000000000" pitchFamily="2" charset="2"/>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12" name="Rectangle 11"/>
            <p:cNvSpPr/>
            <p:nvPr/>
          </p:nvSpPr>
          <p:spPr>
            <a:xfrm>
              <a:off x="434505" y="451708"/>
              <a:ext cx="1260037" cy="34176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200">
                  <a:solidFill>
                    <a:srgbClr val="C00000"/>
                  </a:solidFill>
                  <a:effectLst/>
                  <a:latin typeface="Rockwell" panose="02060603020205020403" pitchFamily="18" charset="0"/>
                  <a:ea typeface="Rockwell" panose="02060603020205020403" pitchFamily="18" charset="0"/>
                  <a:cs typeface="Rockwell" panose="02060603020205020403" pitchFamily="18" charset="0"/>
                </a:rPr>
                <a:t>Create:</a:t>
              </a:r>
              <a:endParaRPr lang="en-GB" sz="1100">
                <a:solidFill>
                  <a:srgbClr val="000000"/>
                </a:solidFill>
                <a:effectLst/>
                <a:latin typeface="Calibri" panose="020F0502020204030204" pitchFamily="34" charset="0"/>
                <a:ea typeface="Calibri" panose="020F0502020204030204" pitchFamily="34" charset="0"/>
              </a:endParaRPr>
            </a:p>
          </p:txBody>
        </p:sp>
        <p:sp>
          <p:nvSpPr>
            <p:cNvPr id="13" name="Rectangle 12"/>
            <p:cNvSpPr/>
            <p:nvPr/>
          </p:nvSpPr>
          <p:spPr>
            <a:xfrm>
              <a:off x="1380858" y="451708"/>
              <a:ext cx="92732" cy="34176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200">
                  <a:solidFill>
                    <a:srgbClr val="C0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14" name="Rectangle 13"/>
            <p:cNvSpPr/>
            <p:nvPr/>
          </p:nvSpPr>
          <p:spPr>
            <a:xfrm>
              <a:off x="1006005" y="827090"/>
              <a:ext cx="131823" cy="282623"/>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700">
                  <a:solidFill>
                    <a:srgbClr val="000000"/>
                  </a:solidFill>
                  <a:effectLst/>
                  <a:latin typeface="Wingdings" panose="05000000000000000000" pitchFamily="2" charset="2"/>
                  <a:ea typeface="Wingdings" panose="05000000000000000000" pitchFamily="2" charset="2"/>
                  <a:cs typeface="Wingdings" panose="05000000000000000000" pitchFamily="2" charset="2"/>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15" name="Rectangle 14"/>
            <p:cNvSpPr/>
            <p:nvPr/>
          </p:nvSpPr>
          <p:spPr>
            <a:xfrm>
              <a:off x="1234554" y="843997"/>
              <a:ext cx="2857792" cy="26519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700">
                  <a:solidFill>
                    <a:srgbClr val="000000"/>
                  </a:solidFill>
                  <a:effectLst/>
                  <a:latin typeface="Rockwell" panose="02060603020205020403" pitchFamily="18" charset="0"/>
                  <a:ea typeface="Rockwell" panose="02060603020205020403" pitchFamily="18" charset="0"/>
                  <a:cs typeface="Rockwell" panose="02060603020205020403" pitchFamily="18" charset="0"/>
                </a:rPr>
                <a:t>Make a new directory</a:t>
              </a:r>
              <a:endParaRPr lang="en-GB" sz="1100">
                <a:solidFill>
                  <a:srgbClr val="000000"/>
                </a:solidFill>
                <a:effectLst/>
                <a:latin typeface="Calibri" panose="020F0502020204030204" pitchFamily="34" charset="0"/>
                <a:ea typeface="Calibri" panose="020F0502020204030204" pitchFamily="34" charset="0"/>
              </a:endParaRPr>
            </a:p>
          </p:txBody>
        </p:sp>
        <p:sp>
          <p:nvSpPr>
            <p:cNvPr id="16" name="Rectangle 15"/>
            <p:cNvSpPr/>
            <p:nvPr/>
          </p:nvSpPr>
          <p:spPr>
            <a:xfrm>
              <a:off x="3383775" y="843997"/>
              <a:ext cx="71956" cy="26519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700">
                  <a:solidFill>
                    <a:srgbClr val="00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17" name="Rectangle 16"/>
            <p:cNvSpPr/>
            <p:nvPr/>
          </p:nvSpPr>
          <p:spPr>
            <a:xfrm>
              <a:off x="91605" y="1158773"/>
              <a:ext cx="169884" cy="36422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200">
                  <a:solidFill>
                    <a:srgbClr val="C00000"/>
                  </a:solidFill>
                  <a:effectLst/>
                  <a:latin typeface="Wingdings" panose="05000000000000000000" pitchFamily="2" charset="2"/>
                  <a:ea typeface="Wingdings" panose="05000000000000000000" pitchFamily="2" charset="2"/>
                  <a:cs typeface="Wingdings" panose="05000000000000000000" pitchFamily="2" charset="2"/>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18" name="Rectangle 17"/>
            <p:cNvSpPr/>
            <p:nvPr/>
          </p:nvSpPr>
          <p:spPr>
            <a:xfrm>
              <a:off x="434505" y="1180561"/>
              <a:ext cx="3131361" cy="34176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200">
                  <a:solidFill>
                    <a:srgbClr val="C00000"/>
                  </a:solidFill>
                  <a:effectLst/>
                  <a:latin typeface="Rockwell" panose="02060603020205020403" pitchFamily="18" charset="0"/>
                  <a:ea typeface="Rockwell" panose="02060603020205020403" pitchFamily="18" charset="0"/>
                  <a:cs typeface="Rockwell" panose="02060603020205020403" pitchFamily="18" charset="0"/>
                </a:rPr>
                <a:t>Add, Delete entry:</a:t>
              </a:r>
              <a:endParaRPr lang="en-GB" sz="1100">
                <a:solidFill>
                  <a:srgbClr val="000000"/>
                </a:solidFill>
                <a:effectLst/>
                <a:latin typeface="Calibri" panose="020F0502020204030204" pitchFamily="34" charset="0"/>
                <a:ea typeface="Calibri" panose="020F0502020204030204" pitchFamily="34" charset="0"/>
              </a:endParaRPr>
            </a:p>
          </p:txBody>
        </p:sp>
        <p:sp>
          <p:nvSpPr>
            <p:cNvPr id="19" name="Rectangle 18"/>
            <p:cNvSpPr/>
            <p:nvPr/>
          </p:nvSpPr>
          <p:spPr>
            <a:xfrm>
              <a:off x="2789416" y="1180561"/>
              <a:ext cx="92732" cy="34176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200">
                  <a:solidFill>
                    <a:srgbClr val="C0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20" name="Rectangle 19"/>
            <p:cNvSpPr/>
            <p:nvPr/>
          </p:nvSpPr>
          <p:spPr>
            <a:xfrm>
              <a:off x="1006005" y="1555943"/>
              <a:ext cx="131823" cy="282623"/>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700">
                  <a:solidFill>
                    <a:srgbClr val="000000"/>
                  </a:solidFill>
                  <a:effectLst/>
                  <a:latin typeface="Wingdings" panose="05000000000000000000" pitchFamily="2" charset="2"/>
                  <a:ea typeface="Wingdings" panose="05000000000000000000" pitchFamily="2" charset="2"/>
                  <a:cs typeface="Wingdings" panose="05000000000000000000" pitchFamily="2" charset="2"/>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21" name="Rectangle 20"/>
            <p:cNvSpPr/>
            <p:nvPr/>
          </p:nvSpPr>
          <p:spPr>
            <a:xfrm>
              <a:off x="1234554" y="1572850"/>
              <a:ext cx="7720843" cy="26519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700">
                  <a:solidFill>
                    <a:srgbClr val="000000"/>
                  </a:solidFill>
                  <a:effectLst/>
                  <a:latin typeface="Rockwell" panose="02060603020205020403" pitchFamily="18" charset="0"/>
                  <a:ea typeface="Rockwell" panose="02060603020205020403" pitchFamily="18" charset="0"/>
                  <a:cs typeface="Rockwell" panose="02060603020205020403" pitchFamily="18" charset="0"/>
                </a:rPr>
                <a:t>Invoked by file create &amp; destroy, directory create &amp; destroy</a:t>
              </a:r>
              <a:endParaRPr lang="en-GB" sz="1100">
                <a:solidFill>
                  <a:srgbClr val="000000"/>
                </a:solidFill>
                <a:effectLst/>
                <a:latin typeface="Calibri" panose="020F0502020204030204" pitchFamily="34" charset="0"/>
                <a:ea typeface="Calibri" panose="020F0502020204030204" pitchFamily="34" charset="0"/>
              </a:endParaRPr>
            </a:p>
          </p:txBody>
        </p:sp>
        <p:sp>
          <p:nvSpPr>
            <p:cNvPr id="22" name="Rectangle 21"/>
            <p:cNvSpPr/>
            <p:nvPr/>
          </p:nvSpPr>
          <p:spPr>
            <a:xfrm>
              <a:off x="7042011" y="1572850"/>
              <a:ext cx="71956" cy="26519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700">
                  <a:solidFill>
                    <a:srgbClr val="00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23" name="Rectangle 22"/>
            <p:cNvSpPr/>
            <p:nvPr/>
          </p:nvSpPr>
          <p:spPr>
            <a:xfrm>
              <a:off x="91605" y="1888768"/>
              <a:ext cx="169884" cy="36422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200">
                  <a:solidFill>
                    <a:srgbClr val="C00000"/>
                  </a:solidFill>
                  <a:effectLst/>
                  <a:latin typeface="Wingdings" panose="05000000000000000000" pitchFamily="2" charset="2"/>
                  <a:ea typeface="Wingdings" panose="05000000000000000000" pitchFamily="2" charset="2"/>
                  <a:cs typeface="Wingdings" panose="05000000000000000000" pitchFamily="2" charset="2"/>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24" name="Rectangle 23"/>
            <p:cNvSpPr/>
            <p:nvPr/>
          </p:nvSpPr>
          <p:spPr>
            <a:xfrm>
              <a:off x="434505" y="1910557"/>
              <a:ext cx="1618352" cy="34176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200">
                  <a:solidFill>
                    <a:srgbClr val="C00000"/>
                  </a:solidFill>
                  <a:effectLst/>
                  <a:latin typeface="Rockwell" panose="02060603020205020403" pitchFamily="18" charset="0"/>
                  <a:ea typeface="Rockwell" panose="02060603020205020403" pitchFamily="18" charset="0"/>
                  <a:cs typeface="Rockwell" panose="02060603020205020403" pitchFamily="18" charset="0"/>
                </a:rPr>
                <a:t>Find, List:</a:t>
              </a:r>
              <a:endParaRPr lang="en-GB" sz="1100">
                <a:solidFill>
                  <a:srgbClr val="000000"/>
                </a:solidFill>
                <a:effectLst/>
                <a:latin typeface="Calibri" panose="020F0502020204030204" pitchFamily="34" charset="0"/>
                <a:ea typeface="Calibri" panose="020F0502020204030204" pitchFamily="34" charset="0"/>
              </a:endParaRPr>
            </a:p>
          </p:txBody>
        </p:sp>
        <p:sp>
          <p:nvSpPr>
            <p:cNvPr id="25" name="Rectangle 24"/>
            <p:cNvSpPr/>
            <p:nvPr/>
          </p:nvSpPr>
          <p:spPr>
            <a:xfrm>
              <a:off x="1650606" y="1910557"/>
              <a:ext cx="92732" cy="34176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200">
                  <a:solidFill>
                    <a:srgbClr val="C0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26" name="Rectangle 25"/>
            <p:cNvSpPr/>
            <p:nvPr/>
          </p:nvSpPr>
          <p:spPr>
            <a:xfrm>
              <a:off x="1006005" y="2286193"/>
              <a:ext cx="131823" cy="282623"/>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700">
                  <a:solidFill>
                    <a:srgbClr val="000000"/>
                  </a:solidFill>
                  <a:effectLst/>
                  <a:latin typeface="Wingdings" panose="05000000000000000000" pitchFamily="2" charset="2"/>
                  <a:ea typeface="Wingdings" panose="05000000000000000000" pitchFamily="2" charset="2"/>
                  <a:cs typeface="Wingdings" panose="05000000000000000000" pitchFamily="2" charset="2"/>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27" name="Rectangle 26"/>
            <p:cNvSpPr/>
            <p:nvPr/>
          </p:nvSpPr>
          <p:spPr>
            <a:xfrm>
              <a:off x="1234554" y="2303100"/>
              <a:ext cx="5026247" cy="26519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700">
                  <a:solidFill>
                    <a:srgbClr val="000000"/>
                  </a:solidFill>
                  <a:effectLst/>
                  <a:latin typeface="Rockwell" panose="02060603020205020403" pitchFamily="18" charset="0"/>
                  <a:ea typeface="Rockwell" panose="02060603020205020403" pitchFamily="18" charset="0"/>
                  <a:cs typeface="Rockwell" panose="02060603020205020403" pitchFamily="18" charset="0"/>
                </a:rPr>
                <a:t>Search or enumerate directory entries</a:t>
              </a:r>
              <a:endParaRPr lang="en-GB" sz="1100">
                <a:solidFill>
                  <a:srgbClr val="000000"/>
                </a:solidFill>
                <a:effectLst/>
                <a:latin typeface="Calibri" panose="020F0502020204030204" pitchFamily="34" charset="0"/>
                <a:ea typeface="Calibri" panose="020F0502020204030204" pitchFamily="34" charset="0"/>
              </a:endParaRPr>
            </a:p>
          </p:txBody>
        </p:sp>
        <p:sp>
          <p:nvSpPr>
            <p:cNvPr id="28" name="Rectangle 27"/>
            <p:cNvSpPr/>
            <p:nvPr/>
          </p:nvSpPr>
          <p:spPr>
            <a:xfrm>
              <a:off x="5014709" y="2303100"/>
              <a:ext cx="71956" cy="26519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700">
                  <a:solidFill>
                    <a:srgbClr val="00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29" name="Rectangle 28"/>
            <p:cNvSpPr/>
            <p:nvPr/>
          </p:nvSpPr>
          <p:spPr>
            <a:xfrm>
              <a:off x="91605" y="2619019"/>
              <a:ext cx="169884" cy="36422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200">
                  <a:solidFill>
                    <a:srgbClr val="C00000"/>
                  </a:solidFill>
                  <a:effectLst/>
                  <a:latin typeface="Wingdings" panose="05000000000000000000" pitchFamily="2" charset="2"/>
                  <a:ea typeface="Wingdings" panose="05000000000000000000" pitchFamily="2" charset="2"/>
                  <a:cs typeface="Wingdings" panose="05000000000000000000" pitchFamily="2" charset="2"/>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30" name="Rectangle 29"/>
            <p:cNvSpPr/>
            <p:nvPr/>
          </p:nvSpPr>
          <p:spPr>
            <a:xfrm>
              <a:off x="434505" y="2640807"/>
              <a:ext cx="1488528" cy="34176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200">
                  <a:solidFill>
                    <a:srgbClr val="C00000"/>
                  </a:solidFill>
                  <a:effectLst/>
                  <a:latin typeface="Rockwell" panose="02060603020205020403" pitchFamily="18" charset="0"/>
                  <a:ea typeface="Rockwell" panose="02060603020205020403" pitchFamily="18" charset="0"/>
                  <a:cs typeface="Rockwell" panose="02060603020205020403" pitchFamily="18" charset="0"/>
                </a:rPr>
                <a:t>Rename:</a:t>
              </a:r>
              <a:endParaRPr lang="en-GB" sz="1100">
                <a:solidFill>
                  <a:srgbClr val="000000"/>
                </a:solidFill>
                <a:effectLst/>
                <a:latin typeface="Calibri" panose="020F0502020204030204" pitchFamily="34" charset="0"/>
                <a:ea typeface="Calibri" panose="020F0502020204030204" pitchFamily="34" charset="0"/>
              </a:endParaRPr>
            </a:p>
          </p:txBody>
        </p:sp>
        <p:sp>
          <p:nvSpPr>
            <p:cNvPr id="31" name="Rectangle 30"/>
            <p:cNvSpPr/>
            <p:nvPr/>
          </p:nvSpPr>
          <p:spPr>
            <a:xfrm>
              <a:off x="1553070" y="2640807"/>
              <a:ext cx="92732" cy="34176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200">
                  <a:solidFill>
                    <a:srgbClr val="C0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32" name="Rectangle 31"/>
            <p:cNvSpPr/>
            <p:nvPr/>
          </p:nvSpPr>
          <p:spPr>
            <a:xfrm>
              <a:off x="1006005" y="3016190"/>
              <a:ext cx="131823" cy="28262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700">
                  <a:solidFill>
                    <a:srgbClr val="000000"/>
                  </a:solidFill>
                  <a:effectLst/>
                  <a:latin typeface="Wingdings" panose="05000000000000000000" pitchFamily="2" charset="2"/>
                  <a:ea typeface="Wingdings" panose="05000000000000000000" pitchFamily="2" charset="2"/>
                  <a:cs typeface="Wingdings" panose="05000000000000000000" pitchFamily="2" charset="2"/>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33" name="Rectangle 32"/>
            <p:cNvSpPr/>
            <p:nvPr/>
          </p:nvSpPr>
          <p:spPr>
            <a:xfrm>
              <a:off x="1234554" y="3033096"/>
              <a:ext cx="8581144" cy="26519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700">
                  <a:solidFill>
                    <a:srgbClr val="000000"/>
                  </a:solidFill>
                  <a:effectLst/>
                  <a:latin typeface="Rockwell" panose="02060603020205020403" pitchFamily="18" charset="0"/>
                  <a:ea typeface="Rockwell" panose="02060603020205020403" pitchFamily="18" charset="0"/>
                  <a:cs typeface="Rockwell" panose="02060603020205020403" pitchFamily="18" charset="0"/>
                </a:rPr>
                <a:t>Change name of an entry without changing anything else about it</a:t>
              </a:r>
              <a:endParaRPr lang="en-GB" sz="1100">
                <a:solidFill>
                  <a:srgbClr val="000000"/>
                </a:solidFill>
                <a:effectLst/>
                <a:latin typeface="Calibri" panose="020F0502020204030204" pitchFamily="34" charset="0"/>
                <a:ea typeface="Calibri" panose="020F0502020204030204" pitchFamily="34" charset="0"/>
              </a:endParaRPr>
            </a:p>
          </p:txBody>
        </p:sp>
        <p:sp>
          <p:nvSpPr>
            <p:cNvPr id="34" name="Rectangle 33"/>
            <p:cNvSpPr/>
            <p:nvPr/>
          </p:nvSpPr>
          <p:spPr>
            <a:xfrm>
              <a:off x="7688186" y="3033096"/>
              <a:ext cx="71956" cy="26519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700">
                  <a:solidFill>
                    <a:srgbClr val="00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35" name="Rectangle 34"/>
            <p:cNvSpPr/>
            <p:nvPr/>
          </p:nvSpPr>
          <p:spPr>
            <a:xfrm>
              <a:off x="91605" y="3347636"/>
              <a:ext cx="170070" cy="364623"/>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200">
                  <a:solidFill>
                    <a:srgbClr val="C00000"/>
                  </a:solidFill>
                  <a:effectLst/>
                  <a:latin typeface="Wingdings" panose="05000000000000000000" pitchFamily="2" charset="2"/>
                  <a:ea typeface="Wingdings" panose="05000000000000000000" pitchFamily="2" charset="2"/>
                  <a:cs typeface="Wingdings" panose="05000000000000000000" pitchFamily="2" charset="2"/>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36" name="Rectangle 35"/>
            <p:cNvSpPr/>
            <p:nvPr/>
          </p:nvSpPr>
          <p:spPr>
            <a:xfrm>
              <a:off x="434505" y="3369449"/>
              <a:ext cx="2112878" cy="34214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200">
                  <a:solidFill>
                    <a:srgbClr val="C00000"/>
                  </a:solidFill>
                  <a:effectLst/>
                  <a:latin typeface="Rockwell" panose="02060603020205020403" pitchFamily="18" charset="0"/>
                  <a:ea typeface="Rockwell" panose="02060603020205020403" pitchFamily="18" charset="0"/>
                  <a:cs typeface="Rockwell" panose="02060603020205020403" pitchFamily="18" charset="0"/>
                </a:rPr>
                <a:t>Link, Unlink:</a:t>
              </a:r>
              <a:endParaRPr lang="en-GB" sz="1100">
                <a:solidFill>
                  <a:srgbClr val="000000"/>
                </a:solidFill>
                <a:effectLst/>
                <a:latin typeface="Calibri" panose="020F0502020204030204" pitchFamily="34" charset="0"/>
                <a:ea typeface="Calibri" panose="020F0502020204030204" pitchFamily="34" charset="0"/>
              </a:endParaRPr>
            </a:p>
          </p:txBody>
        </p:sp>
        <p:sp>
          <p:nvSpPr>
            <p:cNvPr id="37" name="Rectangle 36"/>
            <p:cNvSpPr/>
            <p:nvPr/>
          </p:nvSpPr>
          <p:spPr>
            <a:xfrm>
              <a:off x="2022462" y="3369449"/>
              <a:ext cx="92833" cy="34214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200">
                  <a:solidFill>
                    <a:srgbClr val="C0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38" name="Rectangle 37"/>
            <p:cNvSpPr/>
            <p:nvPr/>
          </p:nvSpPr>
          <p:spPr>
            <a:xfrm>
              <a:off x="1006005" y="3745042"/>
              <a:ext cx="131823" cy="282623"/>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700">
                  <a:solidFill>
                    <a:srgbClr val="000000"/>
                  </a:solidFill>
                  <a:effectLst/>
                  <a:latin typeface="Wingdings" panose="05000000000000000000" pitchFamily="2" charset="2"/>
                  <a:ea typeface="Wingdings" panose="05000000000000000000" pitchFamily="2" charset="2"/>
                  <a:cs typeface="Wingdings" panose="05000000000000000000" pitchFamily="2" charset="2"/>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39" name="Rectangle 38"/>
            <p:cNvSpPr/>
            <p:nvPr/>
          </p:nvSpPr>
          <p:spPr>
            <a:xfrm>
              <a:off x="1234554" y="3761950"/>
              <a:ext cx="7538940" cy="26519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700">
                  <a:solidFill>
                    <a:srgbClr val="000000"/>
                  </a:solidFill>
                  <a:effectLst/>
                  <a:latin typeface="Rockwell" panose="02060603020205020403" pitchFamily="18" charset="0"/>
                  <a:ea typeface="Rockwell" panose="02060603020205020403" pitchFamily="18" charset="0"/>
                  <a:cs typeface="Rockwell" panose="02060603020205020403" pitchFamily="18" charset="0"/>
                </a:rPr>
                <a:t>Add or remove entry pointing to another entry elsewhere</a:t>
              </a:r>
              <a:endParaRPr lang="en-GB" sz="1100">
                <a:solidFill>
                  <a:srgbClr val="000000"/>
                </a:solidFill>
                <a:effectLst/>
                <a:latin typeface="Calibri" panose="020F0502020204030204" pitchFamily="34" charset="0"/>
                <a:ea typeface="Calibri" panose="020F0502020204030204" pitchFamily="34" charset="0"/>
              </a:endParaRPr>
            </a:p>
          </p:txBody>
        </p:sp>
        <p:sp>
          <p:nvSpPr>
            <p:cNvPr id="40" name="Rectangle 39"/>
            <p:cNvSpPr/>
            <p:nvPr/>
          </p:nvSpPr>
          <p:spPr>
            <a:xfrm>
              <a:off x="6904850" y="3761950"/>
              <a:ext cx="71956" cy="26519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700">
                  <a:solidFill>
                    <a:srgbClr val="00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41" name="Rectangle 40"/>
            <p:cNvSpPr/>
            <p:nvPr/>
          </p:nvSpPr>
          <p:spPr>
            <a:xfrm>
              <a:off x="1006005" y="4080322"/>
              <a:ext cx="131823" cy="282623"/>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700">
                  <a:solidFill>
                    <a:srgbClr val="000000"/>
                  </a:solidFill>
                  <a:effectLst/>
                  <a:latin typeface="Wingdings" panose="05000000000000000000" pitchFamily="2" charset="2"/>
                  <a:ea typeface="Wingdings" panose="05000000000000000000" pitchFamily="2" charset="2"/>
                  <a:cs typeface="Wingdings" panose="05000000000000000000" pitchFamily="2" charset="2"/>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42" name="Rectangle 41"/>
            <p:cNvSpPr/>
            <p:nvPr/>
          </p:nvSpPr>
          <p:spPr>
            <a:xfrm>
              <a:off x="1234554" y="4097229"/>
              <a:ext cx="6447516" cy="26519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700">
                  <a:solidFill>
                    <a:srgbClr val="000000"/>
                  </a:solidFill>
                  <a:effectLst/>
                  <a:latin typeface="Rockwell" panose="02060603020205020403" pitchFamily="18" charset="0"/>
                  <a:ea typeface="Rockwell" panose="02060603020205020403" pitchFamily="18" charset="0"/>
                  <a:cs typeface="Rockwell" panose="02060603020205020403" pitchFamily="18" charset="0"/>
                </a:rPr>
                <a:t>Introduces possibility of loops in directory graph</a:t>
              </a:r>
              <a:endParaRPr lang="en-GB" sz="1100">
                <a:solidFill>
                  <a:srgbClr val="000000"/>
                </a:solidFill>
                <a:effectLst/>
                <a:latin typeface="Calibri" panose="020F0502020204030204" pitchFamily="34" charset="0"/>
                <a:ea typeface="Calibri" panose="020F0502020204030204" pitchFamily="34" charset="0"/>
              </a:endParaRPr>
            </a:p>
          </p:txBody>
        </p:sp>
        <p:sp>
          <p:nvSpPr>
            <p:cNvPr id="43" name="Rectangle 42"/>
            <p:cNvSpPr/>
            <p:nvPr/>
          </p:nvSpPr>
          <p:spPr>
            <a:xfrm>
              <a:off x="6083033" y="4097229"/>
              <a:ext cx="71956" cy="26519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700">
                  <a:solidFill>
                    <a:srgbClr val="00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44" name="Rectangle 43"/>
            <p:cNvSpPr/>
            <p:nvPr/>
          </p:nvSpPr>
          <p:spPr>
            <a:xfrm>
              <a:off x="91605" y="4411624"/>
              <a:ext cx="169884" cy="36422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200">
                  <a:solidFill>
                    <a:srgbClr val="C00000"/>
                  </a:solidFill>
                  <a:effectLst/>
                  <a:latin typeface="Wingdings" panose="05000000000000000000" pitchFamily="2" charset="2"/>
                  <a:ea typeface="Wingdings" panose="05000000000000000000" pitchFamily="2" charset="2"/>
                  <a:cs typeface="Wingdings" panose="05000000000000000000" pitchFamily="2" charset="2"/>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45" name="Rectangle 44"/>
            <p:cNvSpPr/>
            <p:nvPr/>
          </p:nvSpPr>
          <p:spPr>
            <a:xfrm>
              <a:off x="434505" y="4433412"/>
              <a:ext cx="1415826" cy="34176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200">
                  <a:solidFill>
                    <a:srgbClr val="C00000"/>
                  </a:solidFill>
                  <a:effectLst/>
                  <a:latin typeface="Rockwell" panose="02060603020205020403" pitchFamily="18" charset="0"/>
                  <a:ea typeface="Rockwell" panose="02060603020205020403" pitchFamily="18" charset="0"/>
                  <a:cs typeface="Rockwell" panose="02060603020205020403" pitchFamily="18" charset="0"/>
                </a:rPr>
                <a:t>Destroy:</a:t>
              </a:r>
              <a:endParaRPr lang="en-GB" sz="1100">
                <a:solidFill>
                  <a:srgbClr val="000000"/>
                </a:solidFill>
                <a:effectLst/>
                <a:latin typeface="Calibri" panose="020F0502020204030204" pitchFamily="34" charset="0"/>
                <a:ea typeface="Calibri" panose="020F0502020204030204" pitchFamily="34" charset="0"/>
              </a:endParaRPr>
            </a:p>
          </p:txBody>
        </p:sp>
        <p:sp>
          <p:nvSpPr>
            <p:cNvPr id="46" name="Rectangle 45"/>
            <p:cNvSpPr/>
            <p:nvPr/>
          </p:nvSpPr>
          <p:spPr>
            <a:xfrm>
              <a:off x="1498206" y="4433412"/>
              <a:ext cx="92732" cy="34176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200">
                  <a:solidFill>
                    <a:srgbClr val="C0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47" name="Rectangle 46"/>
            <p:cNvSpPr/>
            <p:nvPr/>
          </p:nvSpPr>
          <p:spPr>
            <a:xfrm>
              <a:off x="1006005" y="4809049"/>
              <a:ext cx="131823" cy="282623"/>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700">
                  <a:solidFill>
                    <a:srgbClr val="000000"/>
                  </a:solidFill>
                  <a:effectLst/>
                  <a:latin typeface="Wingdings" panose="05000000000000000000" pitchFamily="2" charset="2"/>
                  <a:ea typeface="Wingdings" panose="05000000000000000000" pitchFamily="2" charset="2"/>
                  <a:cs typeface="Wingdings" panose="05000000000000000000" pitchFamily="2" charset="2"/>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48" name="Rectangle 47"/>
            <p:cNvSpPr/>
            <p:nvPr/>
          </p:nvSpPr>
          <p:spPr>
            <a:xfrm>
              <a:off x="1234554" y="4825955"/>
              <a:ext cx="4577820" cy="26519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700">
                  <a:solidFill>
                    <a:srgbClr val="000000"/>
                  </a:solidFill>
                  <a:effectLst/>
                  <a:latin typeface="Rockwell" panose="02060603020205020403" pitchFamily="18" charset="0"/>
                  <a:ea typeface="Rockwell" panose="02060603020205020403" pitchFamily="18" charset="0"/>
                  <a:cs typeface="Rockwell" panose="02060603020205020403" pitchFamily="18" charset="0"/>
                </a:rPr>
                <a:t>Removes directory; must be empty</a:t>
              </a:r>
              <a:endParaRPr lang="en-GB" sz="1100">
                <a:solidFill>
                  <a:srgbClr val="000000"/>
                </a:solidFill>
                <a:effectLst/>
                <a:latin typeface="Calibri" panose="020F0502020204030204" pitchFamily="34" charset="0"/>
                <a:ea typeface="Calibri" panose="020F0502020204030204" pitchFamily="34" charset="0"/>
              </a:endParaRPr>
            </a:p>
          </p:txBody>
        </p:sp>
        <p:sp>
          <p:nvSpPr>
            <p:cNvPr id="49" name="Rectangle 48"/>
            <p:cNvSpPr/>
            <p:nvPr/>
          </p:nvSpPr>
          <p:spPr>
            <a:xfrm>
              <a:off x="4677905" y="4825955"/>
              <a:ext cx="71956" cy="26519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700">
                  <a:solidFill>
                    <a:srgbClr val="00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grpSp>
      <p:sp>
        <p:nvSpPr>
          <p:cNvPr id="50" name="Rectangle 49"/>
          <p:cNvSpPr/>
          <p:nvPr/>
        </p:nvSpPr>
        <p:spPr>
          <a:xfrm>
            <a:off x="121255" y="158684"/>
            <a:ext cx="6664453" cy="685124"/>
          </a:xfrm>
          <a:prstGeom prst="rect">
            <a:avLst/>
          </a:prstGeom>
        </p:spPr>
        <p:txBody>
          <a:bodyPr wrap="none">
            <a:spAutoFit/>
          </a:bodyPr>
          <a:lstStyle/>
          <a:p>
            <a:pPr marL="241300" marR="0">
              <a:lnSpc>
                <a:spcPct val="107000"/>
              </a:lnSpc>
              <a:spcBef>
                <a:spcPts val="0"/>
              </a:spcBef>
              <a:spcAft>
                <a:spcPts val="2510"/>
              </a:spcAft>
            </a:pPr>
            <a:r>
              <a:rPr lang="en-GB" sz="3600" b="1" dirty="0" smtClean="0">
                <a:solidFill>
                  <a:srgbClr val="0D0D0D"/>
                </a:solidFill>
                <a:latin typeface="Rockwell" panose="02060603020205020403" pitchFamily="18" charset="0"/>
                <a:ea typeface="Rockwell" panose="02060603020205020403" pitchFamily="18" charset="0"/>
                <a:cs typeface="Rockwell" panose="02060603020205020403" pitchFamily="18" charset="0"/>
              </a:rPr>
              <a:t>Directory Operations(</a:t>
            </a:r>
            <a:r>
              <a:rPr lang="en-GB" sz="3600" b="1" dirty="0" err="1" smtClean="0">
                <a:solidFill>
                  <a:srgbClr val="0D0D0D"/>
                </a:solidFill>
                <a:latin typeface="Rockwell" panose="02060603020205020403" pitchFamily="18" charset="0"/>
                <a:ea typeface="Rockwell" panose="02060603020205020403" pitchFamily="18" charset="0"/>
                <a:cs typeface="Rockwell" panose="02060603020205020403" pitchFamily="18" charset="0"/>
              </a:rPr>
              <a:t>Cont</a:t>
            </a:r>
            <a:r>
              <a:rPr lang="en-GB" sz="3600" b="1" dirty="0" smtClean="0">
                <a:solidFill>
                  <a:srgbClr val="0D0D0D"/>
                </a:solidFill>
                <a:latin typeface="Rockwell" panose="02060603020205020403" pitchFamily="18" charset="0"/>
                <a:ea typeface="Rockwell" panose="02060603020205020403" pitchFamily="18" charset="0"/>
                <a:cs typeface="Rockwell" panose="02060603020205020403" pitchFamily="18" charset="0"/>
              </a:rPr>
              <a:t>)</a:t>
            </a:r>
            <a:endParaRPr lang="en-GB" sz="3600" dirty="0">
              <a:solidFill>
                <a:srgbClr val="000000"/>
              </a:solidFill>
              <a:effectLst/>
              <a:latin typeface="Calibri" panose="020F0502020204030204" pitchFamily="34" charset="0"/>
              <a:ea typeface="Calibri" panose="020F0502020204030204" pitchFamily="34" charset="0"/>
            </a:endParaRPr>
          </a:p>
        </p:txBody>
      </p:sp>
      <p:sp>
        <p:nvSpPr>
          <p:cNvPr id="2" name="Slide Number Placeholder 1"/>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1891222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72085" y="211335"/>
            <a:ext cx="11847834" cy="6142153"/>
            <a:chOff x="0" y="-293490"/>
            <a:chExt cx="11848274" cy="6142153"/>
          </a:xfrm>
        </p:grpSpPr>
        <p:sp>
          <p:nvSpPr>
            <p:cNvPr id="5" name="Shape 733"/>
            <p:cNvSpPr/>
            <p:nvPr/>
          </p:nvSpPr>
          <p:spPr>
            <a:xfrm>
              <a:off x="8535860" y="917062"/>
              <a:ext cx="1799971" cy="0"/>
            </a:xfrm>
            <a:custGeom>
              <a:avLst/>
              <a:gdLst/>
              <a:ahLst/>
              <a:cxnLst/>
              <a:rect l="0" t="0" r="0" b="0"/>
              <a:pathLst>
                <a:path w="1799971">
                  <a:moveTo>
                    <a:pt x="0" y="0"/>
                  </a:moveTo>
                  <a:lnTo>
                    <a:pt x="1799971" y="0"/>
                  </a:lnTo>
                </a:path>
              </a:pathLst>
            </a:custGeom>
            <a:ln w="28575" cap="flat">
              <a:round/>
            </a:ln>
          </p:spPr>
          <p:style>
            <a:lnRef idx="1">
              <a:srgbClr val="662C5B"/>
            </a:lnRef>
            <a:fillRef idx="0">
              <a:srgbClr val="000000">
                <a:alpha val="0"/>
              </a:srgbClr>
            </a:fillRef>
            <a:effectRef idx="0">
              <a:scrgbClr r="0" g="0" b="0"/>
            </a:effectRef>
            <a:fontRef idx="none"/>
          </p:style>
          <p:txBody>
            <a:bodyPr/>
            <a:lstStyle/>
            <a:p>
              <a:endParaRPr lang="en-GB"/>
            </a:p>
          </p:txBody>
        </p:sp>
        <p:sp>
          <p:nvSpPr>
            <p:cNvPr id="6" name="Shape 734"/>
            <p:cNvSpPr/>
            <p:nvPr/>
          </p:nvSpPr>
          <p:spPr>
            <a:xfrm>
              <a:off x="10372027" y="917062"/>
              <a:ext cx="720090" cy="0"/>
            </a:xfrm>
            <a:custGeom>
              <a:avLst/>
              <a:gdLst/>
              <a:ahLst/>
              <a:cxnLst/>
              <a:rect l="0" t="0" r="0" b="0"/>
              <a:pathLst>
                <a:path w="720090">
                  <a:moveTo>
                    <a:pt x="0" y="0"/>
                  </a:moveTo>
                  <a:lnTo>
                    <a:pt x="720090" y="0"/>
                  </a:lnTo>
                </a:path>
              </a:pathLst>
            </a:custGeom>
            <a:ln w="28575" cap="flat">
              <a:round/>
            </a:ln>
          </p:spPr>
          <p:style>
            <a:lnRef idx="1">
              <a:srgbClr val="00B050"/>
            </a:lnRef>
            <a:fillRef idx="0">
              <a:srgbClr val="000000">
                <a:alpha val="0"/>
              </a:srgbClr>
            </a:fillRef>
            <a:effectRef idx="0">
              <a:scrgbClr r="0" g="0" b="0"/>
            </a:effectRef>
            <a:fontRef idx="none"/>
          </p:style>
          <p:txBody>
            <a:bodyPr/>
            <a:lstStyle/>
            <a:p>
              <a:endParaRPr lang="en-GB"/>
            </a:p>
          </p:txBody>
        </p:sp>
        <p:sp>
          <p:nvSpPr>
            <p:cNvPr id="7" name="Shape 735"/>
            <p:cNvSpPr/>
            <p:nvPr/>
          </p:nvSpPr>
          <p:spPr>
            <a:xfrm>
              <a:off x="11128311" y="917062"/>
              <a:ext cx="719963" cy="0"/>
            </a:xfrm>
            <a:custGeom>
              <a:avLst/>
              <a:gdLst/>
              <a:ahLst/>
              <a:cxnLst/>
              <a:rect l="0" t="0" r="0" b="0"/>
              <a:pathLst>
                <a:path w="719963">
                  <a:moveTo>
                    <a:pt x="0" y="0"/>
                  </a:moveTo>
                  <a:lnTo>
                    <a:pt x="719963" y="0"/>
                  </a:lnTo>
                </a:path>
              </a:pathLst>
            </a:custGeom>
            <a:ln w="28575" cap="flat">
              <a:round/>
            </a:ln>
          </p:spPr>
          <p:style>
            <a:lnRef idx="1">
              <a:srgbClr val="C00000"/>
            </a:lnRef>
            <a:fillRef idx="0">
              <a:srgbClr val="000000">
                <a:alpha val="0"/>
              </a:srgbClr>
            </a:fillRef>
            <a:effectRef idx="0">
              <a:scrgbClr r="0" g="0" b="0"/>
            </a:effectRef>
            <a:fontRef idx="none"/>
          </p:style>
          <p:txBody>
            <a:bodyPr/>
            <a:lstStyle/>
            <a:p>
              <a:endParaRPr lang="en-GB"/>
            </a:p>
          </p:txBody>
        </p:sp>
        <p:sp>
          <p:nvSpPr>
            <p:cNvPr id="8" name="Rectangle 7"/>
            <p:cNvSpPr/>
            <p:nvPr/>
          </p:nvSpPr>
          <p:spPr>
            <a:xfrm>
              <a:off x="139578" y="-293490"/>
              <a:ext cx="9208527" cy="559458"/>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3600" b="1" dirty="0">
                  <a:solidFill>
                    <a:srgbClr val="0D0D0D"/>
                  </a:solidFill>
                  <a:effectLst/>
                  <a:latin typeface="Rockwell" panose="02060603020205020403" pitchFamily="18" charset="0"/>
                  <a:ea typeface="Rockwell" panose="02060603020205020403" pitchFamily="18" charset="0"/>
                  <a:cs typeface="Rockwell" panose="02060603020205020403" pitchFamily="18" charset="0"/>
                </a:rPr>
                <a:t>Directories </a:t>
              </a:r>
              <a:r>
                <a:rPr lang="en-GB" sz="3600" b="1" dirty="0" smtClean="0">
                  <a:solidFill>
                    <a:srgbClr val="0D0D0D"/>
                  </a:solidFill>
                  <a:effectLst/>
                  <a:latin typeface="Rockwell" panose="02060603020205020403" pitchFamily="18" charset="0"/>
                  <a:ea typeface="Rockwell" panose="02060603020205020403" pitchFamily="18" charset="0"/>
                  <a:cs typeface="Rockwell" panose="02060603020205020403" pitchFamily="18" charset="0"/>
                </a:rPr>
                <a:t>Operations(</a:t>
              </a:r>
              <a:r>
                <a:rPr lang="en-GB" sz="3600" b="1" dirty="0" err="1" smtClean="0">
                  <a:solidFill>
                    <a:srgbClr val="0D0D0D"/>
                  </a:solidFill>
                  <a:effectLst/>
                  <a:latin typeface="Rockwell" panose="02060603020205020403" pitchFamily="18" charset="0"/>
                  <a:ea typeface="Rockwell" panose="02060603020205020403" pitchFamily="18" charset="0"/>
                  <a:cs typeface="Rockwell" panose="02060603020205020403" pitchFamily="18" charset="0"/>
                </a:rPr>
                <a:t>Cont</a:t>
              </a:r>
              <a:r>
                <a:rPr lang="en-GB" sz="3600" b="1" dirty="0" smtClean="0">
                  <a:solidFill>
                    <a:srgbClr val="0D0D0D"/>
                  </a:solidFill>
                  <a:effectLst/>
                  <a:latin typeface="Rockwell" panose="02060603020205020403" pitchFamily="18" charset="0"/>
                  <a:ea typeface="Rockwell" panose="02060603020205020403" pitchFamily="18" charset="0"/>
                  <a:cs typeface="Rockwell" panose="02060603020205020403" pitchFamily="18" charset="0"/>
                </a:rPr>
                <a:t>)</a:t>
              </a:r>
              <a:endParaRPr lang="en-GB" sz="1100" dirty="0">
                <a:solidFill>
                  <a:srgbClr val="000000"/>
                </a:solidFill>
                <a:effectLst/>
                <a:latin typeface="Calibri" panose="020F0502020204030204" pitchFamily="34" charset="0"/>
                <a:ea typeface="Calibri" panose="020F0502020204030204" pitchFamily="34" charset="0"/>
              </a:endParaRPr>
            </a:p>
          </p:txBody>
        </p:sp>
        <p:sp>
          <p:nvSpPr>
            <p:cNvPr id="9" name="Rectangle 8"/>
            <p:cNvSpPr/>
            <p:nvPr/>
          </p:nvSpPr>
          <p:spPr>
            <a:xfrm>
              <a:off x="5638991" y="0"/>
              <a:ext cx="152121" cy="559458"/>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3600" b="1">
                  <a:solidFill>
                    <a:srgbClr val="0D0D0D"/>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10" name="Shape 6945"/>
            <p:cNvSpPr/>
            <p:nvPr/>
          </p:nvSpPr>
          <p:spPr>
            <a:xfrm>
              <a:off x="0" y="643187"/>
              <a:ext cx="11716385" cy="5205476"/>
            </a:xfrm>
            <a:custGeom>
              <a:avLst/>
              <a:gdLst/>
              <a:ahLst/>
              <a:cxnLst/>
              <a:rect l="0" t="0" r="0" b="0"/>
              <a:pathLst>
                <a:path w="11716385" h="5205476">
                  <a:moveTo>
                    <a:pt x="0" y="0"/>
                  </a:moveTo>
                  <a:lnTo>
                    <a:pt x="11716385" y="0"/>
                  </a:lnTo>
                  <a:lnTo>
                    <a:pt x="11716385" y="5205476"/>
                  </a:lnTo>
                  <a:lnTo>
                    <a:pt x="0" y="5205476"/>
                  </a:lnTo>
                  <a:lnTo>
                    <a:pt x="0" y="0"/>
                  </a:lnTo>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GB" sz="2800"/>
            </a:p>
          </p:txBody>
        </p:sp>
        <p:sp>
          <p:nvSpPr>
            <p:cNvPr id="11" name="Rectangle 10"/>
            <p:cNvSpPr/>
            <p:nvPr/>
          </p:nvSpPr>
          <p:spPr>
            <a:xfrm>
              <a:off x="91377" y="674403"/>
              <a:ext cx="216301" cy="46374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800">
                  <a:solidFill>
                    <a:srgbClr val="C00000"/>
                  </a:solidFill>
                  <a:effectLst/>
                  <a:latin typeface="Wingdings" panose="05000000000000000000" pitchFamily="2" charset="2"/>
                  <a:ea typeface="Wingdings" panose="05000000000000000000" pitchFamily="2" charset="2"/>
                  <a:cs typeface="Wingdings" panose="05000000000000000000" pitchFamily="2" charset="2"/>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12" name="Rectangle 11"/>
            <p:cNvSpPr/>
            <p:nvPr/>
          </p:nvSpPr>
          <p:spPr>
            <a:xfrm>
              <a:off x="434277" y="702144"/>
              <a:ext cx="8900917" cy="43514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800" dirty="0">
                  <a:solidFill>
                    <a:srgbClr val="C00000"/>
                  </a:solidFill>
                  <a:effectLst/>
                  <a:latin typeface="Rockwell" panose="02060603020205020403" pitchFamily="18" charset="0"/>
                  <a:ea typeface="Rockwell" panose="02060603020205020403" pitchFamily="18" charset="0"/>
                  <a:cs typeface="Rockwell" panose="02060603020205020403" pitchFamily="18" charset="0"/>
                </a:rPr>
                <a:t>Orphan: a file not named in any directory</a:t>
              </a:r>
              <a:endParaRPr lang="en-GB" sz="1100" dirty="0">
                <a:solidFill>
                  <a:srgbClr val="000000"/>
                </a:solidFill>
                <a:effectLst/>
                <a:latin typeface="Calibri" panose="020F0502020204030204" pitchFamily="34" charset="0"/>
                <a:ea typeface="Calibri" panose="020F0502020204030204" pitchFamily="34" charset="0"/>
              </a:endParaRPr>
            </a:p>
          </p:txBody>
        </p:sp>
        <p:sp>
          <p:nvSpPr>
            <p:cNvPr id="13" name="Rectangle 12"/>
            <p:cNvSpPr/>
            <p:nvPr/>
          </p:nvSpPr>
          <p:spPr>
            <a:xfrm>
              <a:off x="7130098" y="702144"/>
              <a:ext cx="118068" cy="43514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800">
                  <a:solidFill>
                    <a:srgbClr val="C0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14" name="Rectangle 13"/>
            <p:cNvSpPr/>
            <p:nvPr/>
          </p:nvSpPr>
          <p:spPr>
            <a:xfrm>
              <a:off x="1006081" y="1145145"/>
              <a:ext cx="155031" cy="33238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000000"/>
                  </a:solidFill>
                  <a:effectLst/>
                  <a:latin typeface="Wingdings" panose="05000000000000000000" pitchFamily="2" charset="2"/>
                  <a:ea typeface="Wingdings" panose="05000000000000000000" pitchFamily="2" charset="2"/>
                  <a:cs typeface="Wingdings" panose="05000000000000000000" pitchFamily="2" charset="2"/>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15" name="Rectangle 14"/>
            <p:cNvSpPr/>
            <p:nvPr/>
          </p:nvSpPr>
          <p:spPr>
            <a:xfrm>
              <a:off x="1234631" y="1165028"/>
              <a:ext cx="7883565" cy="31188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000000"/>
                  </a:solidFill>
                  <a:effectLst/>
                  <a:latin typeface="Rockwell" panose="02060603020205020403" pitchFamily="18" charset="0"/>
                  <a:ea typeface="Rockwell" panose="02060603020205020403" pitchFamily="18" charset="0"/>
                  <a:cs typeface="Rockwell" panose="02060603020205020403" pitchFamily="18" charset="0"/>
                </a:rPr>
                <a:t>Cannot be opened by any application (or even OS)</a:t>
              </a:r>
              <a:endParaRPr lang="en-GB" sz="1100">
                <a:solidFill>
                  <a:srgbClr val="000000"/>
                </a:solidFill>
                <a:effectLst/>
                <a:latin typeface="Calibri" panose="020F0502020204030204" pitchFamily="34" charset="0"/>
                <a:ea typeface="Calibri" panose="020F0502020204030204" pitchFamily="34" charset="0"/>
              </a:endParaRPr>
            </a:p>
          </p:txBody>
        </p:sp>
        <p:sp>
          <p:nvSpPr>
            <p:cNvPr id="16" name="Rectangle 15"/>
            <p:cNvSpPr/>
            <p:nvPr/>
          </p:nvSpPr>
          <p:spPr>
            <a:xfrm>
              <a:off x="7165150" y="1165028"/>
              <a:ext cx="84624" cy="31188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00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17" name="Rectangle 16"/>
            <p:cNvSpPr/>
            <p:nvPr/>
          </p:nvSpPr>
          <p:spPr>
            <a:xfrm>
              <a:off x="1006081" y="1517381"/>
              <a:ext cx="155031" cy="33238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000000"/>
                  </a:solidFill>
                  <a:effectLst/>
                  <a:latin typeface="Wingdings" panose="05000000000000000000" pitchFamily="2" charset="2"/>
                  <a:ea typeface="Wingdings" panose="05000000000000000000" pitchFamily="2" charset="2"/>
                  <a:cs typeface="Wingdings" panose="05000000000000000000" pitchFamily="2" charset="2"/>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18" name="Rectangle 17"/>
            <p:cNvSpPr/>
            <p:nvPr/>
          </p:nvSpPr>
          <p:spPr>
            <a:xfrm>
              <a:off x="1234631" y="1537265"/>
              <a:ext cx="3929258" cy="31188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000000"/>
                  </a:solidFill>
                  <a:effectLst/>
                  <a:latin typeface="Rockwell" panose="02060603020205020403" pitchFamily="18" charset="0"/>
                  <a:ea typeface="Rockwell" panose="02060603020205020403" pitchFamily="18" charset="0"/>
                  <a:cs typeface="Rockwell" panose="02060603020205020403" pitchFamily="18" charset="0"/>
                </a:rPr>
                <a:t>May not even have name!</a:t>
              </a:r>
              <a:endParaRPr lang="en-GB" sz="1100">
                <a:solidFill>
                  <a:srgbClr val="000000"/>
                </a:solidFill>
                <a:effectLst/>
                <a:latin typeface="Calibri" panose="020F0502020204030204" pitchFamily="34" charset="0"/>
                <a:ea typeface="Calibri" panose="020F0502020204030204" pitchFamily="34" charset="0"/>
              </a:endParaRPr>
            </a:p>
          </p:txBody>
        </p:sp>
        <p:sp>
          <p:nvSpPr>
            <p:cNvPr id="19" name="Rectangle 18"/>
            <p:cNvSpPr/>
            <p:nvPr/>
          </p:nvSpPr>
          <p:spPr>
            <a:xfrm>
              <a:off x="4190047" y="1537265"/>
              <a:ext cx="84624" cy="31188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00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20" name="Rectangle 19"/>
            <p:cNvSpPr/>
            <p:nvPr/>
          </p:nvSpPr>
          <p:spPr>
            <a:xfrm>
              <a:off x="1234631" y="1907597"/>
              <a:ext cx="84624" cy="31188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403152"/>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21" name="Rectangle 20"/>
            <p:cNvSpPr/>
            <p:nvPr/>
          </p:nvSpPr>
          <p:spPr>
            <a:xfrm>
              <a:off x="91377" y="2255172"/>
              <a:ext cx="216301" cy="46374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800">
                  <a:solidFill>
                    <a:srgbClr val="C00000"/>
                  </a:solidFill>
                  <a:effectLst/>
                  <a:latin typeface="Wingdings" panose="05000000000000000000" pitchFamily="2" charset="2"/>
                  <a:ea typeface="Wingdings" panose="05000000000000000000" pitchFamily="2" charset="2"/>
                  <a:cs typeface="Wingdings" panose="05000000000000000000" pitchFamily="2" charset="2"/>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22" name="Rectangle 21"/>
            <p:cNvSpPr/>
            <p:nvPr/>
          </p:nvSpPr>
          <p:spPr>
            <a:xfrm>
              <a:off x="434277" y="2282913"/>
              <a:ext cx="1140066" cy="43514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800">
                  <a:solidFill>
                    <a:srgbClr val="C00000"/>
                  </a:solidFill>
                  <a:effectLst/>
                  <a:latin typeface="Rockwell" panose="02060603020205020403" pitchFamily="18" charset="0"/>
                  <a:ea typeface="Rockwell" panose="02060603020205020403" pitchFamily="18" charset="0"/>
                  <a:cs typeface="Rockwell" panose="02060603020205020403" pitchFamily="18" charset="0"/>
                </a:rPr>
                <a:t>Tools</a:t>
              </a:r>
              <a:endParaRPr lang="en-GB" sz="1100">
                <a:solidFill>
                  <a:srgbClr val="000000"/>
                </a:solidFill>
                <a:effectLst/>
                <a:latin typeface="Calibri" panose="020F0502020204030204" pitchFamily="34" charset="0"/>
                <a:ea typeface="Calibri" panose="020F0502020204030204" pitchFamily="34" charset="0"/>
              </a:endParaRPr>
            </a:p>
          </p:txBody>
        </p:sp>
        <p:sp>
          <p:nvSpPr>
            <p:cNvPr id="23" name="Rectangle 22"/>
            <p:cNvSpPr/>
            <p:nvPr/>
          </p:nvSpPr>
          <p:spPr>
            <a:xfrm>
              <a:off x="1292543" y="2282913"/>
              <a:ext cx="118068" cy="43514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800">
                  <a:solidFill>
                    <a:srgbClr val="C0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24" name="Rectangle 23"/>
            <p:cNvSpPr/>
            <p:nvPr/>
          </p:nvSpPr>
          <p:spPr>
            <a:xfrm>
              <a:off x="1006081" y="2727691"/>
              <a:ext cx="155031" cy="33238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000000"/>
                  </a:solidFill>
                  <a:effectLst/>
                  <a:latin typeface="Wingdings" panose="05000000000000000000" pitchFamily="2" charset="2"/>
                  <a:ea typeface="Wingdings" panose="05000000000000000000" pitchFamily="2" charset="2"/>
                  <a:cs typeface="Wingdings" panose="05000000000000000000" pitchFamily="2" charset="2"/>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25" name="Rectangle 24"/>
            <p:cNvSpPr/>
            <p:nvPr/>
          </p:nvSpPr>
          <p:spPr>
            <a:xfrm>
              <a:off x="1234631" y="2747575"/>
              <a:ext cx="920031" cy="31188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000000"/>
                  </a:solidFill>
                  <a:effectLst/>
                  <a:latin typeface="Rockwell" panose="02060603020205020403" pitchFamily="18" charset="0"/>
                  <a:ea typeface="Rockwell" panose="02060603020205020403" pitchFamily="18" charset="0"/>
                  <a:cs typeface="Rockwell" panose="02060603020205020403" pitchFamily="18" charset="0"/>
                </a:rPr>
                <a:t>FSCK </a:t>
              </a:r>
              <a:endParaRPr lang="en-GB" sz="1100">
                <a:solidFill>
                  <a:srgbClr val="000000"/>
                </a:solidFill>
                <a:effectLst/>
                <a:latin typeface="Calibri" panose="020F0502020204030204" pitchFamily="34" charset="0"/>
                <a:ea typeface="Calibri" panose="020F0502020204030204" pitchFamily="34" charset="0"/>
              </a:endParaRPr>
            </a:p>
          </p:txBody>
        </p:sp>
        <p:sp>
          <p:nvSpPr>
            <p:cNvPr id="26" name="Rectangle 25"/>
            <p:cNvSpPr/>
            <p:nvPr/>
          </p:nvSpPr>
          <p:spPr>
            <a:xfrm>
              <a:off x="1925003" y="2747575"/>
              <a:ext cx="169248" cy="31188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000000"/>
                  </a:solidFill>
                  <a:effectLst/>
                  <a:latin typeface="Rockwell" panose="02060603020205020403" pitchFamily="18" charset="0"/>
                  <a:ea typeface="Rockwell" panose="02060603020205020403" pitchFamily="18" charset="0"/>
                  <a:cs typeface="Rockwell" panose="02060603020205020403" pitchFamily="18" charset="0"/>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27" name="Rectangle 26"/>
            <p:cNvSpPr/>
            <p:nvPr/>
          </p:nvSpPr>
          <p:spPr>
            <a:xfrm>
              <a:off x="2053019" y="2747575"/>
              <a:ext cx="84624" cy="31188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00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28" name="Rectangle 27"/>
            <p:cNvSpPr/>
            <p:nvPr/>
          </p:nvSpPr>
          <p:spPr>
            <a:xfrm>
              <a:off x="2115503" y="2747575"/>
              <a:ext cx="6153851" cy="31188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000000"/>
                  </a:solidFill>
                  <a:effectLst/>
                  <a:latin typeface="Rockwell" panose="02060603020205020403" pitchFamily="18" charset="0"/>
                  <a:ea typeface="Rockwell" panose="02060603020205020403" pitchFamily="18" charset="0"/>
                  <a:cs typeface="Rockwell" panose="02060603020205020403" pitchFamily="18" charset="0"/>
                </a:rPr>
                <a:t>check &amp; repair file system, find orphans</a:t>
              </a:r>
              <a:endParaRPr lang="en-GB" sz="1100">
                <a:solidFill>
                  <a:srgbClr val="000000"/>
                </a:solidFill>
                <a:effectLst/>
                <a:latin typeface="Calibri" panose="020F0502020204030204" pitchFamily="34" charset="0"/>
                <a:ea typeface="Calibri" panose="020F0502020204030204" pitchFamily="34" charset="0"/>
              </a:endParaRPr>
            </a:p>
          </p:txBody>
        </p:sp>
        <p:sp>
          <p:nvSpPr>
            <p:cNvPr id="29" name="Rectangle 28"/>
            <p:cNvSpPr/>
            <p:nvPr/>
          </p:nvSpPr>
          <p:spPr>
            <a:xfrm>
              <a:off x="6744526" y="2747575"/>
              <a:ext cx="84624" cy="31188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00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30" name="Rectangle 29"/>
            <p:cNvSpPr/>
            <p:nvPr/>
          </p:nvSpPr>
          <p:spPr>
            <a:xfrm>
              <a:off x="1006081" y="3098023"/>
              <a:ext cx="155031" cy="33238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000000"/>
                  </a:solidFill>
                  <a:effectLst/>
                  <a:latin typeface="Wingdings" panose="05000000000000000000" pitchFamily="2" charset="2"/>
                  <a:ea typeface="Wingdings" panose="05000000000000000000" pitchFamily="2" charset="2"/>
                  <a:cs typeface="Wingdings" panose="05000000000000000000" pitchFamily="2" charset="2"/>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31" name="Rectangle 30"/>
            <p:cNvSpPr/>
            <p:nvPr/>
          </p:nvSpPr>
          <p:spPr>
            <a:xfrm>
              <a:off x="1234631" y="3117907"/>
              <a:ext cx="2578660" cy="31188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000000"/>
                  </a:solidFill>
                  <a:effectLst/>
                  <a:latin typeface="Rockwell" panose="02060603020205020403" pitchFamily="18" charset="0"/>
                  <a:ea typeface="Rockwell" panose="02060603020205020403" pitchFamily="18" charset="0"/>
                  <a:cs typeface="Rockwell" panose="02060603020205020403" pitchFamily="18" charset="0"/>
                </a:rPr>
                <a:t>Delete_on_close</a:t>
              </a:r>
              <a:endParaRPr lang="en-GB" sz="1100">
                <a:solidFill>
                  <a:srgbClr val="000000"/>
                </a:solidFill>
                <a:effectLst/>
                <a:latin typeface="Calibri" panose="020F0502020204030204" pitchFamily="34" charset="0"/>
                <a:ea typeface="Calibri" panose="020F0502020204030204" pitchFamily="34" charset="0"/>
              </a:endParaRPr>
            </a:p>
          </p:txBody>
        </p:sp>
        <p:sp>
          <p:nvSpPr>
            <p:cNvPr id="32" name="Rectangle 31"/>
            <p:cNvSpPr/>
            <p:nvPr/>
          </p:nvSpPr>
          <p:spPr>
            <a:xfrm>
              <a:off x="3175064" y="3117907"/>
              <a:ext cx="84624" cy="31188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00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33" name="Rectangle 32"/>
            <p:cNvSpPr/>
            <p:nvPr/>
          </p:nvSpPr>
          <p:spPr>
            <a:xfrm>
              <a:off x="3232976" y="3117907"/>
              <a:ext cx="3487183" cy="31188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000000"/>
                  </a:solidFill>
                  <a:effectLst/>
                  <a:latin typeface="Rockwell" panose="02060603020205020403" pitchFamily="18" charset="0"/>
                  <a:ea typeface="Rockwell" panose="02060603020205020403" pitchFamily="18" charset="0"/>
                  <a:cs typeface="Rockwell" panose="02060603020205020403" pitchFamily="18" charset="0"/>
                </a:rPr>
                <a:t>attribute (in metadata)</a:t>
              </a:r>
              <a:endParaRPr lang="en-GB" sz="1100">
                <a:solidFill>
                  <a:srgbClr val="000000"/>
                </a:solidFill>
                <a:effectLst/>
                <a:latin typeface="Calibri" panose="020F0502020204030204" pitchFamily="34" charset="0"/>
                <a:ea typeface="Calibri" panose="020F0502020204030204" pitchFamily="34" charset="0"/>
              </a:endParaRPr>
            </a:p>
          </p:txBody>
        </p:sp>
        <p:sp>
          <p:nvSpPr>
            <p:cNvPr id="34" name="Rectangle 33"/>
            <p:cNvSpPr/>
            <p:nvPr/>
          </p:nvSpPr>
          <p:spPr>
            <a:xfrm>
              <a:off x="5856034" y="3117907"/>
              <a:ext cx="84624" cy="31188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00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35" name="Rectangle 34"/>
            <p:cNvSpPr/>
            <p:nvPr/>
          </p:nvSpPr>
          <p:spPr>
            <a:xfrm>
              <a:off x="1234631" y="3488239"/>
              <a:ext cx="84624" cy="31188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403152"/>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36" name="Rectangle 35"/>
            <p:cNvSpPr/>
            <p:nvPr/>
          </p:nvSpPr>
          <p:spPr>
            <a:xfrm>
              <a:off x="91377" y="3835960"/>
              <a:ext cx="216486" cy="464138"/>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800">
                  <a:solidFill>
                    <a:srgbClr val="C00000"/>
                  </a:solidFill>
                  <a:effectLst/>
                  <a:latin typeface="Wingdings" panose="05000000000000000000" pitchFamily="2" charset="2"/>
                  <a:ea typeface="Wingdings" panose="05000000000000000000" pitchFamily="2" charset="2"/>
                  <a:cs typeface="Wingdings" panose="05000000000000000000" pitchFamily="2" charset="2"/>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37" name="Rectangle 36"/>
            <p:cNvSpPr/>
            <p:nvPr/>
          </p:nvSpPr>
          <p:spPr>
            <a:xfrm>
              <a:off x="434277" y="3863725"/>
              <a:ext cx="5953850" cy="43551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800">
                  <a:solidFill>
                    <a:srgbClr val="C00000"/>
                  </a:solidFill>
                  <a:effectLst/>
                  <a:latin typeface="Rockwell" panose="02060603020205020403" pitchFamily="18" charset="0"/>
                  <a:ea typeface="Rockwell" panose="02060603020205020403" pitchFamily="18" charset="0"/>
                  <a:cs typeface="Rockwell" panose="02060603020205020403" pitchFamily="18" charset="0"/>
                </a:rPr>
                <a:t>Special directory entry: “..” </a:t>
              </a:r>
              <a:endParaRPr lang="en-GB" sz="1100">
                <a:solidFill>
                  <a:srgbClr val="000000"/>
                </a:solidFill>
                <a:effectLst/>
                <a:latin typeface="Calibri" panose="020F0502020204030204" pitchFamily="34" charset="0"/>
                <a:ea typeface="Calibri" panose="020F0502020204030204" pitchFamily="34" charset="0"/>
              </a:endParaRPr>
            </a:p>
          </p:txBody>
        </p:sp>
        <p:sp>
          <p:nvSpPr>
            <p:cNvPr id="38" name="Rectangle 37"/>
            <p:cNvSpPr/>
            <p:nvPr/>
          </p:nvSpPr>
          <p:spPr>
            <a:xfrm>
              <a:off x="4915472" y="3898571"/>
              <a:ext cx="101448" cy="37388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400">
                  <a:solidFill>
                    <a:srgbClr val="C0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39" name="Rectangle 38"/>
            <p:cNvSpPr/>
            <p:nvPr/>
          </p:nvSpPr>
          <p:spPr>
            <a:xfrm>
              <a:off x="4991672" y="3898571"/>
              <a:ext cx="578250" cy="37388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400">
                  <a:solidFill>
                    <a:srgbClr val="C00000"/>
                  </a:solidFill>
                  <a:effectLst/>
                  <a:latin typeface="Rockwell" panose="02060603020205020403" pitchFamily="18" charset="0"/>
                  <a:ea typeface="Rockwell" panose="02060603020205020403" pitchFamily="18" charset="0"/>
                  <a:cs typeface="Rockwell" panose="02060603020205020403" pitchFamily="18" charset="0"/>
                </a:rPr>
                <a:t>i.e.</a:t>
              </a:r>
              <a:endParaRPr lang="en-GB" sz="1100">
                <a:solidFill>
                  <a:srgbClr val="000000"/>
                </a:solidFill>
                <a:effectLst/>
                <a:latin typeface="Calibri" panose="020F0502020204030204" pitchFamily="34" charset="0"/>
                <a:ea typeface="Calibri" panose="020F0502020204030204" pitchFamily="34" charset="0"/>
              </a:endParaRPr>
            </a:p>
          </p:txBody>
        </p:sp>
        <p:sp>
          <p:nvSpPr>
            <p:cNvPr id="40" name="Rectangle 39"/>
            <p:cNvSpPr/>
            <p:nvPr/>
          </p:nvSpPr>
          <p:spPr>
            <a:xfrm>
              <a:off x="5426266" y="3863725"/>
              <a:ext cx="118169" cy="43551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800">
                  <a:solidFill>
                    <a:srgbClr val="C0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41" name="Rectangle 40"/>
            <p:cNvSpPr/>
            <p:nvPr/>
          </p:nvSpPr>
          <p:spPr>
            <a:xfrm>
              <a:off x="5514658" y="3863725"/>
              <a:ext cx="4112296" cy="43551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800">
                  <a:solidFill>
                    <a:srgbClr val="C00000"/>
                  </a:solidFill>
                  <a:effectLst/>
                  <a:latin typeface="Rockwell" panose="02060603020205020403" pitchFamily="18" charset="0"/>
                  <a:ea typeface="Rockwell" panose="02060603020205020403" pitchFamily="18" charset="0"/>
                  <a:cs typeface="Rockwell" panose="02060603020205020403" pitchFamily="18" charset="0"/>
                </a:rPr>
                <a:t>parent in hierarchy</a:t>
              </a:r>
              <a:endParaRPr lang="en-GB" sz="1100">
                <a:solidFill>
                  <a:srgbClr val="000000"/>
                </a:solidFill>
                <a:effectLst/>
                <a:latin typeface="Calibri" panose="020F0502020204030204" pitchFamily="34" charset="0"/>
                <a:ea typeface="Calibri" panose="020F0502020204030204" pitchFamily="34" charset="0"/>
              </a:endParaRPr>
            </a:p>
          </p:txBody>
        </p:sp>
        <p:sp>
          <p:nvSpPr>
            <p:cNvPr id="42" name="Rectangle 41"/>
            <p:cNvSpPr/>
            <p:nvPr/>
          </p:nvSpPr>
          <p:spPr>
            <a:xfrm>
              <a:off x="8607234" y="3863725"/>
              <a:ext cx="118169" cy="43551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800">
                  <a:solidFill>
                    <a:srgbClr val="C0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43" name="Rectangle 42"/>
            <p:cNvSpPr/>
            <p:nvPr/>
          </p:nvSpPr>
          <p:spPr>
            <a:xfrm>
              <a:off x="1006081" y="4308461"/>
              <a:ext cx="155031" cy="33238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000000"/>
                  </a:solidFill>
                  <a:effectLst/>
                  <a:latin typeface="Wingdings" panose="05000000000000000000" pitchFamily="2" charset="2"/>
                  <a:ea typeface="Wingdings" panose="05000000000000000000" pitchFamily="2" charset="2"/>
                  <a:cs typeface="Wingdings" panose="05000000000000000000" pitchFamily="2" charset="2"/>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44" name="Rectangle 43"/>
            <p:cNvSpPr/>
            <p:nvPr/>
          </p:nvSpPr>
          <p:spPr>
            <a:xfrm>
              <a:off x="1234631" y="4328344"/>
              <a:ext cx="8331734" cy="31188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000000"/>
                  </a:solidFill>
                  <a:effectLst/>
                  <a:latin typeface="Rockwell" panose="02060603020205020403" pitchFamily="18" charset="0"/>
                  <a:ea typeface="Rockwell" panose="02060603020205020403" pitchFamily="18" charset="0"/>
                  <a:cs typeface="Rockwell" panose="02060603020205020403" pitchFamily="18" charset="0"/>
                </a:rPr>
                <a:t>Essential for maintaining integrity of directory system</a:t>
              </a:r>
              <a:endParaRPr lang="en-GB" sz="1100">
                <a:solidFill>
                  <a:srgbClr val="000000"/>
                </a:solidFill>
                <a:effectLst/>
                <a:latin typeface="Calibri" panose="020F0502020204030204" pitchFamily="34" charset="0"/>
                <a:ea typeface="Calibri" panose="020F0502020204030204" pitchFamily="34" charset="0"/>
              </a:endParaRPr>
            </a:p>
          </p:txBody>
        </p:sp>
        <p:sp>
          <p:nvSpPr>
            <p:cNvPr id="45" name="Rectangle 44"/>
            <p:cNvSpPr/>
            <p:nvPr/>
          </p:nvSpPr>
          <p:spPr>
            <a:xfrm>
              <a:off x="7502335" y="4328344"/>
              <a:ext cx="84624" cy="31188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00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46" name="Rectangle 45"/>
            <p:cNvSpPr/>
            <p:nvPr/>
          </p:nvSpPr>
          <p:spPr>
            <a:xfrm>
              <a:off x="1006081" y="4678793"/>
              <a:ext cx="155031" cy="33238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000000"/>
                  </a:solidFill>
                  <a:effectLst/>
                  <a:latin typeface="Wingdings" panose="05000000000000000000" pitchFamily="2" charset="2"/>
                  <a:ea typeface="Wingdings" panose="05000000000000000000" pitchFamily="2" charset="2"/>
                  <a:cs typeface="Wingdings" panose="05000000000000000000" pitchFamily="2" charset="2"/>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47" name="Rectangle 46"/>
            <p:cNvSpPr/>
            <p:nvPr/>
          </p:nvSpPr>
          <p:spPr>
            <a:xfrm>
              <a:off x="1234631" y="4698676"/>
              <a:ext cx="3991880" cy="31188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000000"/>
                  </a:solidFill>
                  <a:effectLst/>
                  <a:latin typeface="Rockwell" panose="02060603020205020403" pitchFamily="18" charset="0"/>
                  <a:ea typeface="Rockwell" panose="02060603020205020403" pitchFamily="18" charset="0"/>
                  <a:cs typeface="Rockwell" panose="02060603020205020403" pitchFamily="18" charset="0"/>
                </a:rPr>
                <a:t>Useful for relative naming</a:t>
              </a:r>
              <a:endParaRPr lang="en-GB" sz="1100">
                <a:solidFill>
                  <a:srgbClr val="000000"/>
                </a:solidFill>
                <a:effectLst/>
                <a:latin typeface="Calibri" panose="020F0502020204030204" pitchFamily="34" charset="0"/>
                <a:ea typeface="Calibri" panose="020F0502020204030204" pitchFamily="34" charset="0"/>
              </a:endParaRPr>
            </a:p>
          </p:txBody>
        </p:sp>
        <p:sp>
          <p:nvSpPr>
            <p:cNvPr id="48" name="Rectangle 47"/>
            <p:cNvSpPr/>
            <p:nvPr/>
          </p:nvSpPr>
          <p:spPr>
            <a:xfrm>
              <a:off x="4237292" y="4698676"/>
              <a:ext cx="84624" cy="31188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00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grpSp>
      <p:sp>
        <p:nvSpPr>
          <p:cNvPr id="2" name="Slide Number Placeholder 1"/>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331491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675861" y="6559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3805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3600" b="1" i="0" u="none" strike="noStrike" cap="none" normalizeH="0" baseline="0" dirty="0" smtClean="0">
                <a:ln>
                  <a:noFill/>
                </a:ln>
                <a:solidFill>
                  <a:srgbClr val="0D0D0D"/>
                </a:solidFill>
                <a:effectLst/>
                <a:latin typeface="Arial" panose="020B0604020202020204" pitchFamily="34" charset="0"/>
                <a:ea typeface="Rockwell" panose="02060603020205020403" pitchFamily="18" charset="0"/>
                <a:cs typeface="Rockwell" panose="02060603020205020403" pitchFamily="18" charset="0"/>
              </a:rPr>
              <a:t>Directories — Summary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876387" y="1541808"/>
            <a:ext cx="10535478"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3600" b="0" i="0" u="none" strike="noStrike" cap="none" normalizeH="0" baseline="0" dirty="0" smtClean="0">
                <a:ln>
                  <a:noFill/>
                </a:ln>
                <a:solidFill>
                  <a:srgbClr val="000000"/>
                </a:solidFill>
                <a:effectLst/>
                <a:latin typeface="Arial" panose="020B0604020202020204" pitchFamily="34" charset="0"/>
                <a:ea typeface="Rockwell" panose="02060603020205020403" pitchFamily="18" charset="0"/>
                <a:cs typeface="Rockwell" panose="02060603020205020403" pitchFamily="18" charset="0"/>
              </a:rPr>
              <a:t>Directories are fundamental mechanism for interpreting file names in an operating system </a:t>
            </a:r>
            <a:endParaRPr kumimoji="0" lang="en-GB" altLang="en-US" sz="1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smtClean="0">
                <a:ln>
                  <a:noFill/>
                </a:ln>
                <a:solidFill>
                  <a:srgbClr val="000000"/>
                </a:solidFill>
                <a:effectLst/>
                <a:latin typeface="Arial" panose="020B0604020202020204" pitchFamily="34" charset="0"/>
                <a:ea typeface="Rockwell" panose="02060603020205020403" pitchFamily="18" charset="0"/>
                <a:cs typeface="Rockwell" panose="02060603020205020403" pitchFamily="18" charset="0"/>
              </a:rPr>
              <a:t> </a:t>
            </a:r>
            <a:endParaRPr kumimoji="0" lang="en-GB" altLang="en-US" sz="1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3600" b="0" i="0" u="none" strike="noStrike" cap="none" normalizeH="0" baseline="0" dirty="0" smtClean="0">
                <a:ln>
                  <a:noFill/>
                </a:ln>
                <a:solidFill>
                  <a:srgbClr val="000000"/>
                </a:solidFill>
                <a:effectLst/>
                <a:latin typeface="Arial" panose="020B0604020202020204" pitchFamily="34" charset="0"/>
                <a:ea typeface="Rockwell" panose="02060603020205020403" pitchFamily="18" charset="0"/>
                <a:cs typeface="Rockwell" panose="02060603020205020403" pitchFamily="18" charset="0"/>
              </a:rPr>
              <a:t>Directories are widely used by the following: </a:t>
            </a:r>
          </a:p>
          <a:p>
            <a:pPr marL="0" marR="0" lvl="0" indent="0" algn="l" defTabSz="914400" rtl="0" eaLnBrk="0" fontAlgn="base" latinLnBrk="0" hangingPunct="0">
              <a:lnSpc>
                <a:spcPct val="100000"/>
              </a:lnSpc>
              <a:spcBef>
                <a:spcPct val="0"/>
              </a:spcBef>
              <a:spcAft>
                <a:spcPct val="0"/>
              </a:spcAft>
              <a:buClrTx/>
              <a:buSzTx/>
              <a:buFontTx/>
              <a:buChar char="•"/>
              <a:tabLst/>
            </a:pPr>
            <a:endParaRPr lang="en-GB" altLang="en-US" sz="3600" dirty="0">
              <a:solidFill>
                <a:srgbClr val="000000"/>
              </a:solidFill>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GB" altLang="en-US" sz="1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4400" b="0" i="0" u="none" strike="noStrike" cap="none" normalizeH="0" baseline="0" dirty="0" smtClean="0">
                <a:ln>
                  <a:noFill/>
                </a:ln>
                <a:solidFill>
                  <a:srgbClr val="7A0000"/>
                </a:solidFill>
                <a:effectLst/>
                <a:latin typeface="Arial" panose="020B0604020202020204" pitchFamily="34" charset="0"/>
                <a:ea typeface="Wingdings" panose="05000000000000000000" pitchFamily="2" charset="2"/>
                <a:cs typeface="Wingdings" panose="05000000000000000000" pitchFamily="2" charset="2"/>
              </a:rPr>
              <a:t>§</a:t>
            </a:r>
            <a:r>
              <a:rPr kumimoji="0" lang="en-GB" altLang="en-US" sz="44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system,  </a:t>
            </a:r>
            <a:endParaRPr kumimoji="0" lang="en-GB" altLang="en-US" sz="1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4400" b="0" i="0" u="none" strike="noStrike" cap="none" normalizeH="0" baseline="0" dirty="0" smtClean="0">
                <a:ln>
                  <a:noFill/>
                </a:ln>
                <a:solidFill>
                  <a:srgbClr val="7A0000"/>
                </a:solidFill>
                <a:effectLst/>
                <a:latin typeface="Arial" panose="020B0604020202020204" pitchFamily="34" charset="0"/>
                <a:ea typeface="Wingdings" panose="05000000000000000000" pitchFamily="2" charset="2"/>
                <a:cs typeface="Wingdings" panose="05000000000000000000" pitchFamily="2" charset="2"/>
              </a:rPr>
              <a:t>§</a:t>
            </a:r>
            <a:r>
              <a:rPr kumimoji="0" lang="en-GB" altLang="en-US" sz="44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applications, and  </a:t>
            </a:r>
            <a:endParaRPr kumimoji="0" lang="en-GB" altLang="en-US" sz="1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4400" b="0" i="0" u="none" strike="noStrike" cap="none" normalizeH="0" baseline="0" dirty="0" smtClean="0">
                <a:ln>
                  <a:noFill/>
                </a:ln>
                <a:solidFill>
                  <a:srgbClr val="7A0000"/>
                </a:solidFill>
                <a:effectLst/>
                <a:latin typeface="Arial" panose="020B0604020202020204" pitchFamily="34" charset="0"/>
                <a:ea typeface="Wingdings" panose="05000000000000000000" pitchFamily="2" charset="2"/>
                <a:cs typeface="Wingdings" panose="05000000000000000000" pitchFamily="2" charset="2"/>
              </a:rPr>
              <a:t>§</a:t>
            </a:r>
            <a:r>
              <a:rPr kumimoji="0" lang="en-GB" altLang="en-US" sz="44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users </a:t>
            </a:r>
            <a:endParaRPr kumimoji="0" lang="en-GB"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2" name="Slide Number Placeholder 1"/>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4116854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ChangeArrowheads="1"/>
          </p:cNvSpPr>
          <p:nvPr/>
        </p:nvSpPr>
        <p:spPr bwMode="auto">
          <a:xfrm>
            <a:off x="820345" y="1863833"/>
            <a:ext cx="6463308"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cs typeface="Rockwell" panose="02060603020205020403" pitchFamily="18" charset="0"/>
              </a:rPr>
              <a:t>	</a:t>
            </a:r>
            <a:r>
              <a:rPr kumimoji="0" lang="en-GB" altLang="en-US" sz="4100" b="0" i="0" u="none" strike="noStrike" cap="none" normalizeH="0" baseline="0" dirty="0" smtClean="0">
                <a:ln>
                  <a:noFill/>
                </a:ln>
                <a:solidFill>
                  <a:srgbClr val="C0504D"/>
                </a:solidFill>
                <a:effectLst/>
                <a:latin typeface="Arial" panose="020B0604020202020204" pitchFamily="34" charset="0"/>
                <a:ea typeface="Arial" panose="020B0604020202020204" pitchFamily="34" charset="0"/>
                <a:cs typeface="Rockwell" panose="02060603020205020403" pitchFamily="18" charset="0"/>
              </a:rPr>
              <a:t>• </a:t>
            </a:r>
            <a:r>
              <a:rPr kumimoji="0" lang="en-GB" altLang="en-US" sz="4000" b="0" i="0" u="none" strike="noStrike" cap="none" normalizeH="0" baseline="0" dirty="0" smtClean="0">
                <a:ln>
                  <a:noFill/>
                </a:ln>
                <a:solidFill>
                  <a:srgbClr val="C0504D"/>
                </a:solidFill>
                <a:effectLst/>
                <a:latin typeface="Arial" panose="020B0604020202020204" pitchFamily="34" charset="0"/>
                <a:ea typeface="Rockwell" panose="02060603020205020403" pitchFamily="18" charset="0"/>
                <a:cs typeface="Rockwell" panose="02060603020205020403" pitchFamily="18" charset="0"/>
              </a:rPr>
              <a:t>Different File Systems 	</a:t>
            </a: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8"/>
          <p:cNvSpPr>
            <a:spLocks noChangeArrowheads="1"/>
          </p:cNvSpPr>
          <p:nvPr/>
        </p:nvSpPr>
        <p:spPr bwMode="auto">
          <a:xfrm>
            <a:off x="655982" y="2944067"/>
            <a:ext cx="1025265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40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FAT/FAT32 </a:t>
            </a:r>
            <a:endParaRPr kumimoji="0" lang="en-GB"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40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NTFS </a:t>
            </a:r>
            <a:endParaRPr kumimoji="0" lang="en-GB"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40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CDFS </a:t>
            </a:r>
            <a:endParaRPr kumimoji="0" lang="en-GB"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40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UDF </a:t>
            </a:r>
            <a:endParaRPr kumimoji="0" lang="en-GB"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p:nvPr/>
        </p:nvSpPr>
        <p:spPr>
          <a:xfrm>
            <a:off x="655982" y="340713"/>
            <a:ext cx="3134191" cy="646331"/>
          </a:xfrm>
          <a:prstGeom prst="rect">
            <a:avLst/>
          </a:prstGeom>
        </p:spPr>
        <p:txBody>
          <a:bodyPr wrap="none">
            <a:spAutoFit/>
          </a:bodyPr>
          <a:lstStyle/>
          <a:p>
            <a:pPr lvl="0" defTabSz="914400" eaLnBrk="0" fontAlgn="base" hangingPunct="0">
              <a:spcBef>
                <a:spcPct val="0"/>
              </a:spcBef>
              <a:spcAft>
                <a:spcPct val="0"/>
              </a:spcAft>
            </a:pPr>
            <a:r>
              <a:rPr lang="en-GB" altLang="en-US" sz="3600" b="1" dirty="0">
                <a:solidFill>
                  <a:srgbClr val="0D0D0D"/>
                </a:solidFill>
                <a:latin typeface="Arial" panose="020B0604020202020204" pitchFamily="34" charset="0"/>
                <a:ea typeface="Rockwell" panose="02060603020205020403" pitchFamily="18" charset="0"/>
                <a:cs typeface="Rockwell" panose="02060603020205020403" pitchFamily="18" charset="0"/>
              </a:rPr>
              <a:t>File Systems </a:t>
            </a:r>
          </a:p>
        </p:txBody>
      </p:sp>
      <p:sp>
        <p:nvSpPr>
          <p:cNvPr id="3" name="Slide Number Placeholder 2"/>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803171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2929" y="651029"/>
            <a:ext cx="11261558" cy="6120458"/>
          </a:xfrm>
          <a:prstGeom prst="rect">
            <a:avLst/>
          </a:prstGeom>
        </p:spPr>
        <p:txBody>
          <a:bodyPr wrap="square">
            <a:spAutoFit/>
          </a:bodyPr>
          <a:lstStyle/>
          <a:p>
            <a:pPr>
              <a:lnSpc>
                <a:spcPct val="107000"/>
              </a:lnSpc>
            </a:pPr>
            <a:r>
              <a:rPr lang="en-GB" sz="4400" dirty="0">
                <a:solidFill>
                  <a:srgbClr val="C0504D"/>
                </a:solidFill>
                <a:latin typeface="Arial" panose="020B0604020202020204" pitchFamily="34" charset="0"/>
                <a:ea typeface="Arial" panose="020B0604020202020204" pitchFamily="34" charset="0"/>
              </a:rPr>
              <a:t>• </a:t>
            </a:r>
            <a:r>
              <a:rPr lang="en-GB" sz="4400" dirty="0">
                <a:solidFill>
                  <a:srgbClr val="C0504D"/>
                </a:solidFill>
                <a:latin typeface="Rockwell" panose="02060603020205020403" pitchFamily="18" charset="0"/>
                <a:ea typeface="Rockwell" panose="02060603020205020403" pitchFamily="18" charset="0"/>
                <a:cs typeface="Rockwell" panose="02060603020205020403" pitchFamily="18" charset="0"/>
              </a:rPr>
              <a:t>FAT/FAT32 </a:t>
            </a:r>
            <a:endParaRPr lang="en-GB" sz="1200" dirty="0">
              <a:solidFill>
                <a:srgbClr val="000000"/>
              </a:solidFill>
              <a:latin typeface="Calibri" panose="020F0502020204030204" pitchFamily="34" charset="0"/>
              <a:ea typeface="Calibri" panose="020F0502020204030204" pitchFamily="34" charset="0"/>
            </a:endParaRPr>
          </a:p>
          <a:p>
            <a:pPr marL="342900" marR="0" lvl="0" indent="-342900" fontAlgn="base">
              <a:lnSpc>
                <a:spcPct val="107000"/>
              </a:lnSpc>
              <a:spcBef>
                <a:spcPts val="0"/>
              </a:spcBef>
              <a:spcAft>
                <a:spcPts val="760"/>
              </a:spcAft>
              <a:buClr>
                <a:srgbClr val="7A0000"/>
              </a:buClr>
              <a:buSzPts val="1750"/>
              <a:buFont typeface="Wingdings" panose="05000000000000000000" pitchFamily="2" charset="2"/>
              <a:buChar char=""/>
            </a:pPr>
            <a:r>
              <a:rPr lang="en-GB" sz="2000" dirty="0">
                <a:solidFill>
                  <a:srgbClr val="7A0000"/>
                </a:solidFill>
                <a:uFill>
                  <a:solidFill>
                    <a:srgbClr val="000000"/>
                  </a:solidFill>
                </a:uFill>
                <a:latin typeface="Rockwell" panose="02060603020205020403" pitchFamily="18" charset="0"/>
                <a:ea typeface="Rockwell" panose="02060603020205020403" pitchFamily="18" charset="0"/>
                <a:cs typeface="Rockwell" panose="02060603020205020403" pitchFamily="18" charset="0"/>
              </a:rPr>
              <a:t>FAT – File Allocation Table </a:t>
            </a:r>
            <a:endParaRPr lang="en-GB" sz="1200" dirty="0">
              <a:solidFill>
                <a:srgbClr val="000000"/>
              </a:solidFill>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marL="911225" marR="0" indent="-6350">
              <a:lnSpc>
                <a:spcPct val="107000"/>
              </a:lnSpc>
              <a:spcBef>
                <a:spcPts val="0"/>
              </a:spcBef>
              <a:spcAft>
                <a:spcPts val="870"/>
              </a:spcAft>
            </a:pPr>
            <a:r>
              <a:rPr lang="en-GB" dirty="0">
                <a:solidFill>
                  <a:srgbClr val="403152"/>
                </a:solidFill>
                <a:latin typeface="Calibri" panose="020F0502020204030204" pitchFamily="34" charset="0"/>
                <a:ea typeface="Calibri" panose="020F0502020204030204" pitchFamily="34" charset="0"/>
              </a:rPr>
              <a:t>‒ </a:t>
            </a:r>
            <a:r>
              <a:rPr lang="en-GB" dirty="0">
                <a:solidFill>
                  <a:srgbClr val="403152"/>
                </a:solidFill>
                <a:latin typeface="Rockwell" panose="02060603020205020403" pitchFamily="18" charset="0"/>
                <a:ea typeface="Rockwell" panose="02060603020205020403" pitchFamily="18" charset="0"/>
                <a:cs typeface="Rockwell" panose="02060603020205020403" pitchFamily="18" charset="0"/>
              </a:rPr>
              <a:t>Older and for management of smaller disk </a:t>
            </a:r>
            <a:endParaRPr lang="en-GB" sz="1200" dirty="0">
              <a:solidFill>
                <a:srgbClr val="000000"/>
              </a:solidFill>
              <a:latin typeface="Calibri" panose="020F0502020204030204" pitchFamily="34" charset="0"/>
              <a:ea typeface="Calibri" panose="020F0502020204030204" pitchFamily="34" charset="0"/>
            </a:endParaRPr>
          </a:p>
          <a:p>
            <a:pPr marL="911225" marR="0" indent="-6350">
              <a:lnSpc>
                <a:spcPct val="107000"/>
              </a:lnSpc>
              <a:spcBef>
                <a:spcPts val="0"/>
              </a:spcBef>
              <a:spcAft>
                <a:spcPts val="870"/>
              </a:spcAft>
            </a:pPr>
            <a:r>
              <a:rPr lang="en-GB" dirty="0">
                <a:solidFill>
                  <a:srgbClr val="403152"/>
                </a:solidFill>
                <a:latin typeface="Calibri" panose="020F0502020204030204" pitchFamily="34" charset="0"/>
                <a:ea typeface="Calibri" panose="020F0502020204030204" pitchFamily="34" charset="0"/>
              </a:rPr>
              <a:t>‒ </a:t>
            </a:r>
            <a:r>
              <a:rPr lang="en-GB" dirty="0">
                <a:solidFill>
                  <a:srgbClr val="403152"/>
                </a:solidFill>
                <a:latin typeface="Rockwell" panose="02060603020205020403" pitchFamily="18" charset="0"/>
                <a:ea typeface="Rockwell" panose="02060603020205020403" pitchFamily="18" charset="0"/>
                <a:cs typeface="Rockwell" panose="02060603020205020403" pitchFamily="18" charset="0"/>
              </a:rPr>
              <a:t>Compatible with NT/2k/9x/3.1/MS-DOS/OS/2 </a:t>
            </a:r>
            <a:endParaRPr lang="en-GB" sz="1200" dirty="0">
              <a:solidFill>
                <a:srgbClr val="000000"/>
              </a:solidFill>
              <a:latin typeface="Calibri" panose="020F0502020204030204" pitchFamily="34" charset="0"/>
              <a:ea typeface="Calibri" panose="020F0502020204030204" pitchFamily="34" charset="0"/>
            </a:endParaRPr>
          </a:p>
          <a:p>
            <a:pPr marL="911225" marR="0" indent="-6350">
              <a:lnSpc>
                <a:spcPct val="107000"/>
              </a:lnSpc>
              <a:spcBef>
                <a:spcPts val="0"/>
              </a:spcBef>
              <a:spcAft>
                <a:spcPts val="870"/>
              </a:spcAft>
            </a:pPr>
            <a:r>
              <a:rPr lang="en-GB" dirty="0">
                <a:solidFill>
                  <a:srgbClr val="403152"/>
                </a:solidFill>
                <a:latin typeface="Calibri" panose="020F0502020204030204" pitchFamily="34" charset="0"/>
                <a:ea typeface="Calibri" panose="020F0502020204030204" pitchFamily="34" charset="0"/>
              </a:rPr>
              <a:t>‒ </a:t>
            </a:r>
            <a:r>
              <a:rPr lang="en-GB" dirty="0">
                <a:solidFill>
                  <a:srgbClr val="403152"/>
                </a:solidFill>
                <a:latin typeface="Rockwell" panose="02060603020205020403" pitchFamily="18" charset="0"/>
                <a:ea typeface="Rockwell" panose="02060603020205020403" pitchFamily="18" charset="0"/>
                <a:cs typeface="Rockwell" panose="02060603020205020403" pitchFamily="18" charset="0"/>
              </a:rPr>
              <a:t>No security </a:t>
            </a:r>
            <a:endParaRPr lang="en-GB" sz="1200" dirty="0">
              <a:solidFill>
                <a:srgbClr val="000000"/>
              </a:solidFill>
              <a:latin typeface="Calibri" panose="020F0502020204030204" pitchFamily="34" charset="0"/>
              <a:ea typeface="Calibri" panose="020F0502020204030204" pitchFamily="34" charset="0"/>
            </a:endParaRPr>
          </a:p>
          <a:p>
            <a:pPr marL="911225" marR="0" indent="-6350">
              <a:lnSpc>
                <a:spcPct val="107000"/>
              </a:lnSpc>
              <a:spcBef>
                <a:spcPts val="0"/>
              </a:spcBef>
              <a:spcAft>
                <a:spcPts val="870"/>
              </a:spcAft>
            </a:pPr>
            <a:r>
              <a:rPr lang="en-GB" dirty="0">
                <a:solidFill>
                  <a:srgbClr val="403152"/>
                </a:solidFill>
                <a:latin typeface="Calibri" panose="020F0502020204030204" pitchFamily="34" charset="0"/>
                <a:ea typeface="Calibri" panose="020F0502020204030204" pitchFamily="34" charset="0"/>
              </a:rPr>
              <a:t>‒ </a:t>
            </a:r>
            <a:r>
              <a:rPr lang="en-GB" dirty="0">
                <a:solidFill>
                  <a:srgbClr val="403152"/>
                </a:solidFill>
                <a:latin typeface="Rockwell" panose="02060603020205020403" pitchFamily="18" charset="0"/>
                <a:ea typeface="Rockwell" panose="02060603020205020403" pitchFamily="18" charset="0"/>
                <a:cs typeface="Rockwell" panose="02060603020205020403" pitchFamily="18" charset="0"/>
              </a:rPr>
              <a:t>Filenames up to 255 characters and not case sensitive </a:t>
            </a:r>
            <a:endParaRPr lang="en-GB" sz="1200" dirty="0">
              <a:solidFill>
                <a:srgbClr val="000000"/>
              </a:solidFill>
              <a:latin typeface="Calibri" panose="020F0502020204030204" pitchFamily="34" charset="0"/>
              <a:ea typeface="Calibri" panose="020F0502020204030204" pitchFamily="34" charset="0"/>
            </a:endParaRPr>
          </a:p>
          <a:p>
            <a:pPr marL="911225" marR="0" indent="-6350">
              <a:lnSpc>
                <a:spcPct val="107000"/>
              </a:lnSpc>
              <a:spcBef>
                <a:spcPts val="0"/>
              </a:spcBef>
              <a:spcAft>
                <a:spcPts val="870"/>
              </a:spcAft>
            </a:pPr>
            <a:r>
              <a:rPr lang="en-GB" dirty="0">
                <a:solidFill>
                  <a:srgbClr val="403152"/>
                </a:solidFill>
                <a:latin typeface="Calibri" panose="020F0502020204030204" pitchFamily="34" charset="0"/>
                <a:ea typeface="Calibri" panose="020F0502020204030204" pitchFamily="34" charset="0"/>
              </a:rPr>
              <a:t>‒ </a:t>
            </a:r>
            <a:r>
              <a:rPr lang="en-GB" dirty="0">
                <a:solidFill>
                  <a:srgbClr val="403152"/>
                </a:solidFill>
                <a:latin typeface="Rockwell" panose="02060603020205020403" pitchFamily="18" charset="0"/>
                <a:ea typeface="Rockwell" panose="02060603020205020403" pitchFamily="18" charset="0"/>
                <a:cs typeface="Rockwell" panose="02060603020205020403" pitchFamily="18" charset="0"/>
              </a:rPr>
              <a:t>Volume size is 2GB in all systems, except for NT and W2k which is 4GB </a:t>
            </a:r>
            <a:endParaRPr lang="en-GB" sz="1200" dirty="0">
              <a:solidFill>
                <a:srgbClr val="000000"/>
              </a:solidFill>
              <a:latin typeface="Calibri" panose="020F0502020204030204" pitchFamily="34" charset="0"/>
              <a:ea typeface="Calibri" panose="020F0502020204030204" pitchFamily="34" charset="0"/>
            </a:endParaRPr>
          </a:p>
          <a:p>
            <a:pPr marL="911225" marR="0" indent="-6350">
              <a:lnSpc>
                <a:spcPct val="107000"/>
              </a:lnSpc>
              <a:spcBef>
                <a:spcPts val="0"/>
              </a:spcBef>
              <a:spcAft>
                <a:spcPts val="1070"/>
              </a:spcAft>
            </a:pPr>
            <a:r>
              <a:rPr lang="en-GB" dirty="0">
                <a:solidFill>
                  <a:srgbClr val="403152"/>
                </a:solidFill>
                <a:latin typeface="Calibri" panose="020F0502020204030204" pitchFamily="34" charset="0"/>
                <a:ea typeface="Calibri" panose="020F0502020204030204" pitchFamily="34" charset="0"/>
              </a:rPr>
              <a:t>‒ </a:t>
            </a:r>
            <a:r>
              <a:rPr lang="en-GB" dirty="0">
                <a:solidFill>
                  <a:srgbClr val="403152"/>
                </a:solidFill>
                <a:latin typeface="Rockwell" panose="02060603020205020403" pitchFamily="18" charset="0"/>
                <a:ea typeface="Rockwell" panose="02060603020205020403" pitchFamily="18" charset="0"/>
                <a:cs typeface="Rockwell" panose="02060603020205020403" pitchFamily="18" charset="0"/>
              </a:rPr>
              <a:t>You can format floppy disks </a:t>
            </a:r>
            <a:endParaRPr lang="en-GB" sz="1200" dirty="0">
              <a:solidFill>
                <a:srgbClr val="000000"/>
              </a:solidFill>
              <a:latin typeface="Calibri" panose="020F0502020204030204" pitchFamily="34" charset="0"/>
              <a:ea typeface="Calibri" panose="020F0502020204030204" pitchFamily="34" charset="0"/>
            </a:endParaRPr>
          </a:p>
          <a:p>
            <a:pPr marL="342900" marR="0" lvl="0" indent="-342900" fontAlgn="base">
              <a:lnSpc>
                <a:spcPct val="107000"/>
              </a:lnSpc>
              <a:spcBef>
                <a:spcPts val="0"/>
              </a:spcBef>
              <a:spcAft>
                <a:spcPts val="760"/>
              </a:spcAft>
              <a:buClr>
                <a:srgbClr val="7A0000"/>
              </a:buClr>
              <a:buSzPts val="1750"/>
              <a:buFont typeface="Wingdings" panose="05000000000000000000" pitchFamily="2" charset="2"/>
              <a:buChar char=""/>
            </a:pPr>
            <a:r>
              <a:rPr lang="en-GB" sz="2000" dirty="0">
                <a:solidFill>
                  <a:srgbClr val="7A0000"/>
                </a:solidFill>
                <a:uFill>
                  <a:solidFill>
                    <a:srgbClr val="000000"/>
                  </a:solidFill>
                </a:uFill>
                <a:latin typeface="Rockwell" panose="02060603020205020403" pitchFamily="18" charset="0"/>
                <a:ea typeface="Rockwell" panose="02060603020205020403" pitchFamily="18" charset="0"/>
                <a:cs typeface="Rockwell" panose="02060603020205020403" pitchFamily="18" charset="0"/>
              </a:rPr>
              <a:t>FAT32 - File Allocation Table </a:t>
            </a:r>
            <a:endParaRPr lang="en-GB" sz="1200" dirty="0">
              <a:solidFill>
                <a:srgbClr val="000000"/>
              </a:solidFill>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marL="911225" marR="0" indent="-6350">
              <a:lnSpc>
                <a:spcPct val="107000"/>
              </a:lnSpc>
              <a:spcBef>
                <a:spcPts val="0"/>
              </a:spcBef>
              <a:spcAft>
                <a:spcPts val="870"/>
              </a:spcAft>
            </a:pPr>
            <a:r>
              <a:rPr lang="en-GB" dirty="0">
                <a:solidFill>
                  <a:srgbClr val="403152"/>
                </a:solidFill>
                <a:latin typeface="Calibri" panose="020F0502020204030204" pitchFamily="34" charset="0"/>
                <a:ea typeface="Calibri" panose="020F0502020204030204" pitchFamily="34" charset="0"/>
              </a:rPr>
              <a:t>‒ </a:t>
            </a:r>
            <a:r>
              <a:rPr lang="en-GB" dirty="0">
                <a:solidFill>
                  <a:srgbClr val="403152"/>
                </a:solidFill>
                <a:latin typeface="Rockwell" panose="02060603020205020403" pitchFamily="18" charset="0"/>
                <a:ea typeface="Rockwell" panose="02060603020205020403" pitchFamily="18" charset="0"/>
                <a:cs typeface="Rockwell" panose="02060603020205020403" pitchFamily="18" charset="0"/>
              </a:rPr>
              <a:t>Only supported by W2k, Windows 98, and Windows 95 </a:t>
            </a:r>
            <a:endParaRPr lang="en-GB" sz="1200" dirty="0">
              <a:solidFill>
                <a:srgbClr val="000000"/>
              </a:solidFill>
              <a:latin typeface="Calibri" panose="020F0502020204030204" pitchFamily="34" charset="0"/>
              <a:ea typeface="Calibri" panose="020F0502020204030204" pitchFamily="34" charset="0"/>
            </a:endParaRPr>
          </a:p>
          <a:p>
            <a:pPr marL="911225" marR="0" indent="-6350">
              <a:lnSpc>
                <a:spcPct val="107000"/>
              </a:lnSpc>
              <a:spcBef>
                <a:spcPts val="0"/>
              </a:spcBef>
              <a:spcAft>
                <a:spcPts val="870"/>
              </a:spcAft>
            </a:pPr>
            <a:r>
              <a:rPr lang="en-GB" dirty="0">
                <a:solidFill>
                  <a:srgbClr val="403152"/>
                </a:solidFill>
                <a:latin typeface="Calibri" panose="020F0502020204030204" pitchFamily="34" charset="0"/>
                <a:ea typeface="Calibri" panose="020F0502020204030204" pitchFamily="34" charset="0"/>
              </a:rPr>
              <a:t>‒ </a:t>
            </a:r>
            <a:r>
              <a:rPr lang="en-GB" dirty="0">
                <a:solidFill>
                  <a:srgbClr val="403152"/>
                </a:solidFill>
                <a:latin typeface="Rockwell" panose="02060603020205020403" pitchFamily="18" charset="0"/>
                <a:ea typeface="Rockwell" panose="02060603020205020403" pitchFamily="18" charset="0"/>
                <a:cs typeface="Rockwell" panose="02060603020205020403" pitchFamily="18" charset="0"/>
              </a:rPr>
              <a:t>No Security </a:t>
            </a:r>
            <a:endParaRPr lang="en-GB" sz="1200" dirty="0">
              <a:solidFill>
                <a:srgbClr val="000000"/>
              </a:solidFill>
              <a:latin typeface="Calibri" panose="020F0502020204030204" pitchFamily="34" charset="0"/>
              <a:ea typeface="Calibri" panose="020F0502020204030204" pitchFamily="34" charset="0"/>
            </a:endParaRPr>
          </a:p>
          <a:p>
            <a:pPr marL="911225" marR="0" indent="-6350">
              <a:lnSpc>
                <a:spcPct val="107000"/>
              </a:lnSpc>
              <a:spcBef>
                <a:spcPts val="0"/>
              </a:spcBef>
              <a:spcAft>
                <a:spcPts val="870"/>
              </a:spcAft>
            </a:pPr>
            <a:r>
              <a:rPr lang="en-GB" dirty="0">
                <a:solidFill>
                  <a:srgbClr val="403152"/>
                </a:solidFill>
                <a:latin typeface="Calibri" panose="020F0502020204030204" pitchFamily="34" charset="0"/>
                <a:ea typeface="Calibri" panose="020F0502020204030204" pitchFamily="34" charset="0"/>
              </a:rPr>
              <a:t>‒ </a:t>
            </a:r>
            <a:r>
              <a:rPr lang="en-GB" dirty="0">
                <a:solidFill>
                  <a:srgbClr val="403152"/>
                </a:solidFill>
                <a:latin typeface="Rockwell" panose="02060603020205020403" pitchFamily="18" charset="0"/>
                <a:ea typeface="Rockwell" panose="02060603020205020403" pitchFamily="18" charset="0"/>
                <a:cs typeface="Rockwell" panose="02060603020205020403" pitchFamily="18" charset="0"/>
              </a:rPr>
              <a:t>Filename up to 255 characters and not case sensitive </a:t>
            </a:r>
            <a:endParaRPr lang="en-GB" sz="1200" dirty="0">
              <a:solidFill>
                <a:srgbClr val="000000"/>
              </a:solidFill>
              <a:latin typeface="Calibri" panose="020F0502020204030204" pitchFamily="34" charset="0"/>
              <a:ea typeface="Calibri" panose="020F0502020204030204" pitchFamily="34" charset="0"/>
            </a:endParaRPr>
          </a:p>
          <a:p>
            <a:pPr marL="911225" marR="0" indent="-6350">
              <a:lnSpc>
                <a:spcPct val="107000"/>
              </a:lnSpc>
              <a:spcBef>
                <a:spcPts val="0"/>
              </a:spcBef>
              <a:spcAft>
                <a:spcPts val="870"/>
              </a:spcAft>
            </a:pPr>
            <a:r>
              <a:rPr lang="en-GB" dirty="0">
                <a:solidFill>
                  <a:srgbClr val="403152"/>
                </a:solidFill>
                <a:latin typeface="Calibri" panose="020F0502020204030204" pitchFamily="34" charset="0"/>
                <a:ea typeface="Calibri" panose="020F0502020204030204" pitchFamily="34" charset="0"/>
              </a:rPr>
              <a:t>‒ </a:t>
            </a:r>
            <a:r>
              <a:rPr lang="en-GB" dirty="0">
                <a:solidFill>
                  <a:srgbClr val="403152"/>
                </a:solidFill>
                <a:latin typeface="Rockwell" panose="02060603020205020403" pitchFamily="18" charset="0"/>
                <a:ea typeface="Rockwell" panose="02060603020205020403" pitchFamily="18" charset="0"/>
                <a:cs typeface="Rockwell" panose="02060603020205020403" pitchFamily="18" charset="0"/>
              </a:rPr>
              <a:t>Additional 32 bit application support </a:t>
            </a:r>
            <a:endParaRPr lang="en-GB" sz="1200" dirty="0">
              <a:solidFill>
                <a:srgbClr val="000000"/>
              </a:solidFill>
              <a:latin typeface="Calibri" panose="020F0502020204030204" pitchFamily="34" charset="0"/>
              <a:ea typeface="Calibri" panose="020F0502020204030204" pitchFamily="34" charset="0"/>
            </a:endParaRPr>
          </a:p>
          <a:p>
            <a:pPr marL="911225" marR="0" indent="-6350">
              <a:lnSpc>
                <a:spcPct val="107000"/>
              </a:lnSpc>
              <a:spcBef>
                <a:spcPts val="0"/>
              </a:spcBef>
              <a:spcAft>
                <a:spcPts val="870"/>
              </a:spcAft>
            </a:pPr>
            <a:r>
              <a:rPr lang="en-GB" dirty="0">
                <a:solidFill>
                  <a:srgbClr val="403152"/>
                </a:solidFill>
                <a:latin typeface="Calibri" panose="020F0502020204030204" pitchFamily="34" charset="0"/>
                <a:ea typeface="Calibri" panose="020F0502020204030204" pitchFamily="34" charset="0"/>
              </a:rPr>
              <a:t>‒ </a:t>
            </a:r>
            <a:r>
              <a:rPr lang="en-GB" dirty="0">
                <a:solidFill>
                  <a:srgbClr val="403152"/>
                </a:solidFill>
                <a:latin typeface="Rockwell" panose="02060603020205020403" pitchFamily="18" charset="0"/>
                <a:ea typeface="Rockwell" panose="02060603020205020403" pitchFamily="18" charset="0"/>
                <a:cs typeface="Rockwell" panose="02060603020205020403" pitchFamily="18" charset="0"/>
              </a:rPr>
              <a:t>Volume is up to 32GB </a:t>
            </a:r>
            <a:endParaRPr lang="en-GB" sz="1200" dirty="0">
              <a:solidFill>
                <a:srgbClr val="000000"/>
              </a:solidFill>
              <a:effectLst/>
              <a:latin typeface="Calibri" panose="020F0502020204030204" pitchFamily="34" charset="0"/>
              <a:ea typeface="Calibri" panose="020F0502020204030204" pitchFamily="34" charset="0"/>
            </a:endParaRPr>
          </a:p>
        </p:txBody>
      </p:sp>
      <p:sp>
        <p:nvSpPr>
          <p:cNvPr id="2" name="Rectangle 1"/>
          <p:cNvSpPr/>
          <p:nvPr/>
        </p:nvSpPr>
        <p:spPr>
          <a:xfrm>
            <a:off x="352929" y="164250"/>
            <a:ext cx="4009431" cy="584775"/>
          </a:xfrm>
          <a:prstGeom prst="rect">
            <a:avLst/>
          </a:prstGeom>
        </p:spPr>
        <p:txBody>
          <a:bodyPr wrap="none">
            <a:spAutoFit/>
          </a:bodyPr>
          <a:lstStyle/>
          <a:p>
            <a:pPr lvl="0" defTabSz="914400" eaLnBrk="0" fontAlgn="base" hangingPunct="0">
              <a:spcBef>
                <a:spcPct val="0"/>
              </a:spcBef>
              <a:spcAft>
                <a:spcPct val="0"/>
              </a:spcAft>
            </a:pPr>
            <a:r>
              <a:rPr lang="en-GB" altLang="en-US" sz="3200" b="1" dirty="0">
                <a:solidFill>
                  <a:srgbClr val="0D0D0D"/>
                </a:solidFill>
                <a:latin typeface="Arial" panose="020B0604020202020204" pitchFamily="34" charset="0"/>
                <a:ea typeface="Rockwell" panose="02060603020205020403" pitchFamily="18" charset="0"/>
                <a:cs typeface="Rockwell" panose="02060603020205020403" pitchFamily="18" charset="0"/>
              </a:rPr>
              <a:t>File </a:t>
            </a:r>
            <a:r>
              <a:rPr lang="en-GB" altLang="en-US" sz="3200" b="1" dirty="0" smtClean="0">
                <a:solidFill>
                  <a:srgbClr val="0D0D0D"/>
                </a:solidFill>
                <a:latin typeface="Arial" panose="020B0604020202020204" pitchFamily="34" charset="0"/>
                <a:ea typeface="Rockwell" panose="02060603020205020403" pitchFamily="18" charset="0"/>
                <a:cs typeface="Rockwell" panose="02060603020205020403" pitchFamily="18" charset="0"/>
              </a:rPr>
              <a:t>Systems(</a:t>
            </a:r>
            <a:r>
              <a:rPr lang="en-GB" altLang="en-US" sz="3200" b="1" dirty="0" err="1" smtClean="0">
                <a:solidFill>
                  <a:srgbClr val="0D0D0D"/>
                </a:solidFill>
                <a:latin typeface="Arial" panose="020B0604020202020204" pitchFamily="34" charset="0"/>
                <a:ea typeface="Rockwell" panose="02060603020205020403" pitchFamily="18" charset="0"/>
                <a:cs typeface="Rockwell" panose="02060603020205020403" pitchFamily="18" charset="0"/>
              </a:rPr>
              <a:t>Cont</a:t>
            </a:r>
            <a:r>
              <a:rPr lang="en-GB" altLang="en-US" sz="3200" b="1" dirty="0" smtClean="0">
                <a:solidFill>
                  <a:srgbClr val="0D0D0D"/>
                </a:solidFill>
                <a:latin typeface="Arial" panose="020B0604020202020204" pitchFamily="34" charset="0"/>
                <a:ea typeface="Rockwell" panose="02060603020205020403" pitchFamily="18" charset="0"/>
                <a:cs typeface="Rockwell" panose="02060603020205020403" pitchFamily="18" charset="0"/>
              </a:rPr>
              <a:t>) </a:t>
            </a:r>
            <a:endParaRPr lang="en-GB" altLang="en-US" sz="3200" b="1" dirty="0">
              <a:solidFill>
                <a:srgbClr val="0D0D0D"/>
              </a:solidFill>
              <a:latin typeface="Arial" panose="020B0604020202020204" pitchFamily="34" charset="0"/>
              <a:ea typeface="Rockwell" panose="02060603020205020403" pitchFamily="18" charset="0"/>
              <a:cs typeface="Rockwell" panose="02060603020205020403" pitchFamily="18" charset="0"/>
            </a:endParaRPr>
          </a:p>
        </p:txBody>
      </p:sp>
      <p:sp>
        <p:nvSpPr>
          <p:cNvPr id="3" name="Slide Number Placeholder 2"/>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111969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9"/>
          <p:cNvSpPr>
            <a:spLocks noChangeArrowheads="1"/>
          </p:cNvSpPr>
          <p:nvPr/>
        </p:nvSpPr>
        <p:spPr bwMode="auto">
          <a:xfrm>
            <a:off x="596348" y="848295"/>
            <a:ext cx="468820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800" b="0" i="0" u="none" strike="noStrike" cap="none" normalizeH="0" baseline="0" dirty="0" smtClean="0">
                <a:ln>
                  <a:noFill/>
                </a:ln>
                <a:solidFill>
                  <a:srgbClr val="C0504D"/>
                </a:solidFill>
                <a:effectLst/>
                <a:latin typeface="Arial" panose="020B0604020202020204" pitchFamily="34" charset="0"/>
                <a:ea typeface="Arial" panose="020B0604020202020204" pitchFamily="34" charset="0"/>
              </a:rPr>
              <a:t>• </a:t>
            </a:r>
            <a:r>
              <a:rPr kumimoji="0" lang="en-GB" altLang="en-US" sz="2800" b="0" i="0" u="none" strike="noStrike" cap="none" normalizeH="0" baseline="0" dirty="0" smtClean="0">
                <a:ln>
                  <a:noFill/>
                </a:ln>
                <a:solidFill>
                  <a:srgbClr val="C0504D"/>
                </a:solidFill>
                <a:effectLst/>
                <a:latin typeface="Arial" panose="020B0604020202020204" pitchFamily="34" charset="0"/>
                <a:ea typeface="Rockwell" panose="02060603020205020403" pitchFamily="18" charset="0"/>
                <a:cs typeface="Rockwell" panose="02060603020205020403" pitchFamily="18" charset="0"/>
              </a:rPr>
              <a:t>NTFS - </a:t>
            </a:r>
            <a:r>
              <a:rPr kumimoji="0" lang="en-GB" altLang="en-US" b="0" i="0" u="none" strike="noStrike" cap="none" normalizeH="0" baseline="0" dirty="0" smtClean="0">
                <a:ln>
                  <a:noFill/>
                </a:ln>
                <a:solidFill>
                  <a:srgbClr val="000000"/>
                </a:solidFill>
                <a:effectLst/>
                <a:latin typeface="Arial" panose="020B0604020202020204" pitchFamily="34" charset="0"/>
                <a:ea typeface="Rockwell" panose="02060603020205020403" pitchFamily="18" charset="0"/>
                <a:cs typeface="Rockwell" panose="02060603020205020403" pitchFamily="18" charset="0"/>
              </a:rPr>
              <a:t>New Technology File System</a:t>
            </a:r>
            <a:r>
              <a:rPr kumimoji="0" lang="en-GB" altLang="en-US" b="0" i="0" u="none" strike="noStrike" cap="none" normalizeH="0" baseline="0" dirty="0" smtClean="0">
                <a:ln>
                  <a:noFill/>
                </a:ln>
                <a:solidFill>
                  <a:srgbClr val="C0504D"/>
                </a:solidFill>
                <a:effectLst/>
                <a:latin typeface="Arial" panose="020B0604020202020204" pitchFamily="34" charset="0"/>
                <a:ea typeface="Rockwell" panose="02060603020205020403" pitchFamily="18" charset="0"/>
                <a:cs typeface="Rockwell" panose="02060603020205020403" pitchFamily="18" charset="0"/>
              </a:rPr>
              <a:t> </a:t>
            </a:r>
            <a:endParaRPr kumimoji="0" lang="en-GB" altLang="en-US" sz="7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0"/>
          <p:cNvSpPr>
            <a:spLocks noChangeArrowheads="1"/>
          </p:cNvSpPr>
          <p:nvPr/>
        </p:nvSpPr>
        <p:spPr bwMode="auto">
          <a:xfrm>
            <a:off x="297828" y="1378277"/>
            <a:ext cx="11156238"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22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is a proprietary file system developed by Microsoft and it is the default file system of Windows NT family </a:t>
            </a:r>
            <a:endParaRPr kumimoji="0" lang="en-GB" altLang="en-US" sz="2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22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Only available in Windows 2000 and NT </a:t>
            </a:r>
            <a:endParaRPr kumimoji="0" lang="en-GB" altLang="en-US" sz="2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22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Starting with Windows NT 3.1,  </a:t>
            </a:r>
            <a:endParaRPr kumimoji="0" lang="en-GB" altLang="en-US" sz="2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22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Allows for security permission on files and folders </a:t>
            </a:r>
            <a:endParaRPr kumimoji="0" lang="en-GB" altLang="en-US" sz="2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22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Supports Encryption File System (EFS) </a:t>
            </a:r>
            <a:endParaRPr kumimoji="0" lang="en-GB" altLang="en-US" sz="2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22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Naming conventions similar to FAT/FAT32 </a:t>
            </a:r>
            <a:endParaRPr kumimoji="0" lang="en-GB" altLang="en-US" sz="2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22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Theoretical size of volume can be 16 </a:t>
            </a:r>
            <a:r>
              <a:rPr kumimoji="0" lang="en-GB" altLang="en-US" sz="2200" b="0" i="0" u="none" strike="noStrike" cap="none" normalizeH="0" baseline="0" dirty="0" err="1"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exabytes</a:t>
            </a:r>
            <a:r>
              <a:rPr kumimoji="0" lang="en-GB" altLang="en-US" sz="22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 </a:t>
            </a:r>
            <a:endParaRPr kumimoji="0" lang="en-GB" altLang="en-US" sz="2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200"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 </a:t>
            </a:r>
            <a:endParaRPr kumimoji="0" lang="en-GB" altLang="en-US" sz="2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200" b="0" i="0" u="none" strike="noStrike" cap="none" normalizeH="0" baseline="0" dirty="0" smtClean="0">
                <a:ln>
                  <a:noFill/>
                </a:ln>
                <a:solidFill>
                  <a:srgbClr val="403152"/>
                </a:solidFill>
                <a:effectLst/>
                <a:latin typeface="Arial" panose="020B0604020202020204" pitchFamily="34" charset="0"/>
                <a:ea typeface="Calibri" panose="020F0502020204030204" pitchFamily="34" charset="0"/>
              </a:rPr>
              <a:t>‒ </a:t>
            </a:r>
            <a:r>
              <a:rPr kumimoji="0" lang="en-GB" altLang="en-US" sz="2200"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Functional limit of 2TB</a:t>
            </a:r>
            <a:r>
              <a:rPr kumimoji="0" lang="en-GB" altLang="en-US" sz="2200" b="1"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 </a:t>
            </a:r>
            <a:endParaRPr kumimoji="0" lang="en-GB" altLang="en-US" sz="2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22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Additional Features </a:t>
            </a:r>
            <a:endParaRPr kumimoji="0" lang="en-GB" altLang="en-US" sz="2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200" b="0" i="0" u="none" strike="noStrike" cap="none" normalizeH="0" baseline="0" dirty="0" smtClean="0">
                <a:ln>
                  <a:noFill/>
                </a:ln>
                <a:solidFill>
                  <a:srgbClr val="403152"/>
                </a:solidFill>
                <a:effectLst/>
                <a:latin typeface="Arial" panose="020B0604020202020204" pitchFamily="34" charset="0"/>
                <a:ea typeface="Calibri" panose="020F0502020204030204" pitchFamily="34" charset="0"/>
              </a:rPr>
              <a:t>‒ </a:t>
            </a:r>
            <a:r>
              <a:rPr kumimoji="0" lang="en-GB" altLang="en-US" sz="2200"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Supports compressions for files </a:t>
            </a:r>
            <a:endParaRPr kumimoji="0" lang="en-GB" altLang="en-US" sz="2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200" b="0" i="0" u="none" strike="noStrike" cap="none" normalizeH="0" baseline="0" dirty="0" smtClean="0">
                <a:ln>
                  <a:noFill/>
                </a:ln>
                <a:solidFill>
                  <a:srgbClr val="403152"/>
                </a:solidFill>
                <a:effectLst/>
                <a:latin typeface="Arial" panose="020B0604020202020204" pitchFamily="34" charset="0"/>
                <a:ea typeface="Calibri" panose="020F0502020204030204" pitchFamily="34" charset="0"/>
              </a:rPr>
              <a:t>‒ </a:t>
            </a:r>
            <a:r>
              <a:rPr kumimoji="0" lang="en-GB" altLang="en-US" sz="2200"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Highly reliable and recoverable file system </a:t>
            </a:r>
            <a:endParaRPr kumimoji="0" lang="en-GB" altLang="en-US" sz="2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200" b="0" i="0" u="none" strike="noStrike" cap="none" normalizeH="0" baseline="0" dirty="0" smtClean="0">
                <a:ln>
                  <a:noFill/>
                </a:ln>
                <a:solidFill>
                  <a:srgbClr val="403152"/>
                </a:solidFill>
                <a:effectLst/>
                <a:latin typeface="Arial" panose="020B0604020202020204" pitchFamily="34" charset="0"/>
                <a:ea typeface="Calibri" panose="020F0502020204030204" pitchFamily="34" charset="0"/>
              </a:rPr>
              <a:t>‒ </a:t>
            </a:r>
            <a:r>
              <a:rPr kumimoji="0" lang="en-GB" altLang="en-US" sz="2200"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NTFS allows for mounting of a space in a different volume </a:t>
            </a:r>
            <a:endParaRPr kumimoji="0" lang="en-GB" altLang="en-US" sz="2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200" b="0" i="0" u="none" strike="noStrike" cap="none" normalizeH="0" baseline="0" dirty="0" smtClean="0">
                <a:ln>
                  <a:noFill/>
                </a:ln>
                <a:solidFill>
                  <a:srgbClr val="403152"/>
                </a:solidFill>
                <a:effectLst/>
                <a:latin typeface="Arial" panose="020B0604020202020204" pitchFamily="34" charset="0"/>
                <a:ea typeface="Calibri" panose="020F0502020204030204" pitchFamily="34" charset="0"/>
              </a:rPr>
              <a:t>‒ </a:t>
            </a:r>
            <a:r>
              <a:rPr kumimoji="0" lang="en-GB" altLang="en-US" sz="2200"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NTFS supports disk quotas </a:t>
            </a:r>
            <a:endParaRPr kumimoji="0" lang="en-GB" altLang="en-US" sz="22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352929" y="164250"/>
            <a:ext cx="4009431" cy="584775"/>
          </a:xfrm>
          <a:prstGeom prst="rect">
            <a:avLst/>
          </a:prstGeom>
        </p:spPr>
        <p:txBody>
          <a:bodyPr wrap="none">
            <a:spAutoFit/>
          </a:bodyPr>
          <a:lstStyle/>
          <a:p>
            <a:pPr lvl="0" defTabSz="914400" eaLnBrk="0" fontAlgn="base" hangingPunct="0">
              <a:spcBef>
                <a:spcPct val="0"/>
              </a:spcBef>
              <a:spcAft>
                <a:spcPct val="0"/>
              </a:spcAft>
            </a:pPr>
            <a:r>
              <a:rPr lang="en-GB" altLang="en-US" sz="3200" b="1" dirty="0">
                <a:solidFill>
                  <a:srgbClr val="0D0D0D"/>
                </a:solidFill>
                <a:latin typeface="Arial" panose="020B0604020202020204" pitchFamily="34" charset="0"/>
                <a:ea typeface="Rockwell" panose="02060603020205020403" pitchFamily="18" charset="0"/>
                <a:cs typeface="Rockwell" panose="02060603020205020403" pitchFamily="18" charset="0"/>
              </a:rPr>
              <a:t>File </a:t>
            </a:r>
            <a:r>
              <a:rPr lang="en-GB" altLang="en-US" sz="3200" b="1" dirty="0" smtClean="0">
                <a:solidFill>
                  <a:srgbClr val="0D0D0D"/>
                </a:solidFill>
                <a:latin typeface="Arial" panose="020B0604020202020204" pitchFamily="34" charset="0"/>
                <a:ea typeface="Rockwell" panose="02060603020205020403" pitchFamily="18" charset="0"/>
                <a:cs typeface="Rockwell" panose="02060603020205020403" pitchFamily="18" charset="0"/>
              </a:rPr>
              <a:t>Systems(</a:t>
            </a:r>
            <a:r>
              <a:rPr lang="en-GB" altLang="en-US" sz="3200" b="1" dirty="0" err="1" smtClean="0">
                <a:solidFill>
                  <a:srgbClr val="0D0D0D"/>
                </a:solidFill>
                <a:latin typeface="Arial" panose="020B0604020202020204" pitchFamily="34" charset="0"/>
                <a:ea typeface="Rockwell" panose="02060603020205020403" pitchFamily="18" charset="0"/>
                <a:cs typeface="Rockwell" panose="02060603020205020403" pitchFamily="18" charset="0"/>
              </a:rPr>
              <a:t>Cont</a:t>
            </a:r>
            <a:r>
              <a:rPr lang="en-GB" altLang="en-US" sz="3200" b="1" dirty="0" smtClean="0">
                <a:solidFill>
                  <a:srgbClr val="0D0D0D"/>
                </a:solidFill>
                <a:latin typeface="Arial" panose="020B0604020202020204" pitchFamily="34" charset="0"/>
                <a:ea typeface="Rockwell" panose="02060603020205020403" pitchFamily="18" charset="0"/>
                <a:cs typeface="Rockwell" panose="02060603020205020403" pitchFamily="18" charset="0"/>
              </a:rPr>
              <a:t>) </a:t>
            </a:r>
            <a:endParaRPr lang="en-GB" altLang="en-US" sz="3200" b="1" dirty="0">
              <a:solidFill>
                <a:srgbClr val="0D0D0D"/>
              </a:solidFill>
              <a:latin typeface="Arial" panose="020B0604020202020204" pitchFamily="34" charset="0"/>
              <a:ea typeface="Rockwell" panose="02060603020205020403" pitchFamily="18" charset="0"/>
              <a:cs typeface="Rockwell" panose="02060603020205020403" pitchFamily="18" charset="0"/>
            </a:endParaRPr>
          </a:p>
        </p:txBody>
      </p:sp>
      <p:sp>
        <p:nvSpPr>
          <p:cNvPr id="3" name="Slide Number Placeholder 2"/>
          <p:cNvSpPr>
            <a:spLocks noGrp="1"/>
          </p:cNvSpPr>
          <p:nvPr>
            <p:ph type="sldNum" sz="quarter" idx="12"/>
          </p:nvPr>
        </p:nvSpPr>
        <p:spPr/>
        <p:txBody>
          <a:bodyPr/>
          <a:lstStyle/>
          <a:p>
            <a:fld id="{48F63A3B-78C7-47BE-AE5E-E10140E04643}" type="slidenum">
              <a:rPr lang="en-US" smtClean="0"/>
              <a:t>15</a:t>
            </a:fld>
            <a:endParaRPr lang="en-US" dirty="0"/>
          </a:p>
        </p:txBody>
      </p:sp>
    </p:spTree>
    <p:extLst>
      <p:ext uri="{BB962C8B-B14F-4D97-AF65-F5344CB8AC3E}">
        <p14:creationId xmlns:p14="http://schemas.microsoft.com/office/powerpoint/2010/main" val="3330118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79088" y="1504535"/>
            <a:ext cx="10418301" cy="4904676"/>
          </a:xfrm>
          <a:prstGeom prst="rect">
            <a:avLst/>
          </a:prstGeom>
        </p:spPr>
        <p:txBody>
          <a:bodyPr wrap="square">
            <a:spAutoFit/>
          </a:bodyPr>
          <a:lstStyle/>
          <a:p>
            <a:pPr marL="361950" marR="0" indent="-6350">
              <a:lnSpc>
                <a:spcPct val="107000"/>
              </a:lnSpc>
              <a:spcBef>
                <a:spcPts val="0"/>
              </a:spcBef>
              <a:spcAft>
                <a:spcPts val="0"/>
              </a:spcAft>
            </a:pPr>
            <a:r>
              <a:rPr lang="en-GB" sz="5400" b="1" kern="0" dirty="0">
                <a:solidFill>
                  <a:srgbClr val="C0504D"/>
                </a:solidFill>
                <a:latin typeface="Rockwell" panose="02060603020205020403" pitchFamily="18" charset="0"/>
                <a:ea typeface="Rockwell" panose="02060603020205020403" pitchFamily="18" charset="0"/>
                <a:cs typeface="Rockwell" panose="02060603020205020403" pitchFamily="18" charset="0"/>
              </a:rPr>
              <a:t>CDFS/UDF </a:t>
            </a:r>
          </a:p>
          <a:p>
            <a:pPr marL="342900" marR="0" lvl="0" indent="-342900" fontAlgn="base">
              <a:lnSpc>
                <a:spcPct val="107000"/>
              </a:lnSpc>
              <a:spcBef>
                <a:spcPts val="0"/>
              </a:spcBef>
              <a:spcAft>
                <a:spcPts val="950"/>
              </a:spcAft>
              <a:buClr>
                <a:srgbClr val="7A0000"/>
              </a:buClr>
              <a:buSzPts val="1850"/>
              <a:buFont typeface="Wingdings" panose="05000000000000000000" pitchFamily="2" charset="2"/>
              <a:buChar char=""/>
            </a:pPr>
            <a:r>
              <a:rPr lang="en-GB" sz="2800" dirty="0">
                <a:solidFill>
                  <a:srgbClr val="7A0000"/>
                </a:solidFill>
                <a:uFill>
                  <a:solidFill>
                    <a:srgbClr val="000000"/>
                  </a:solidFill>
                </a:uFill>
                <a:latin typeface="Rockwell" panose="02060603020205020403" pitchFamily="18" charset="0"/>
                <a:ea typeface="Rockwell" panose="02060603020205020403" pitchFamily="18" charset="0"/>
                <a:cs typeface="Rockwell" panose="02060603020205020403" pitchFamily="18" charset="0"/>
              </a:rPr>
              <a:t>CDFS – Compact Disk File System </a:t>
            </a:r>
            <a:endParaRPr lang="en-GB" sz="1600" dirty="0">
              <a:solidFill>
                <a:srgbClr val="000000"/>
              </a:solidFill>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marL="911225" marR="0" indent="-6350">
              <a:lnSpc>
                <a:spcPct val="107000"/>
              </a:lnSpc>
              <a:spcBef>
                <a:spcPts val="0"/>
              </a:spcBef>
              <a:spcAft>
                <a:spcPts val="1070"/>
              </a:spcAft>
            </a:pPr>
            <a:r>
              <a:rPr lang="en-GB" sz="2400" dirty="0">
                <a:solidFill>
                  <a:srgbClr val="403152"/>
                </a:solidFill>
                <a:latin typeface="Calibri" panose="020F0502020204030204" pitchFamily="34" charset="0"/>
                <a:ea typeface="Calibri" panose="020F0502020204030204" pitchFamily="34" charset="0"/>
              </a:rPr>
              <a:t>‒ </a:t>
            </a:r>
            <a:r>
              <a:rPr lang="en-GB" sz="2400" dirty="0">
                <a:solidFill>
                  <a:srgbClr val="403152"/>
                </a:solidFill>
                <a:latin typeface="Rockwell" panose="02060603020205020403" pitchFamily="18" charset="0"/>
                <a:ea typeface="Rockwell" panose="02060603020205020403" pitchFamily="18" charset="0"/>
                <a:cs typeface="Rockwell" panose="02060603020205020403" pitchFamily="18" charset="0"/>
              </a:rPr>
              <a:t>Supports access to compact discs </a:t>
            </a:r>
            <a:endParaRPr lang="en-GB" sz="1600" dirty="0">
              <a:solidFill>
                <a:srgbClr val="000000"/>
              </a:solidFill>
              <a:latin typeface="Calibri" panose="020F0502020204030204" pitchFamily="34" charset="0"/>
              <a:ea typeface="Calibri" panose="020F0502020204030204" pitchFamily="34" charset="0"/>
            </a:endParaRPr>
          </a:p>
          <a:p>
            <a:pPr marL="742950" marR="3539490" lvl="1" indent="-285750" fontAlgn="base">
              <a:lnSpc>
                <a:spcPct val="107000"/>
              </a:lnSpc>
              <a:spcBef>
                <a:spcPts val="0"/>
              </a:spcBef>
              <a:spcAft>
                <a:spcPts val="1280"/>
              </a:spcAft>
              <a:buClr>
                <a:srgbClr val="000000"/>
              </a:buClr>
              <a:buSzPts val="1650"/>
              <a:buFont typeface="Arial" panose="020B0604020202020204" pitchFamily="34" charset="0"/>
              <a:buChar char="•"/>
            </a:pPr>
            <a:r>
              <a:rPr lang="en-GB" sz="2400" dirty="0">
                <a:solidFill>
                  <a:srgbClr val="000000"/>
                </a:solidFill>
                <a:uFill>
                  <a:solidFill>
                    <a:srgbClr val="000000"/>
                  </a:solidFill>
                </a:uFill>
                <a:latin typeface="Rockwell" panose="02060603020205020403" pitchFamily="18" charset="0"/>
                <a:ea typeface="Rockwell" panose="02060603020205020403" pitchFamily="18" charset="0"/>
                <a:cs typeface="Rockwell" panose="02060603020205020403" pitchFamily="18" charset="0"/>
              </a:rPr>
              <a:t>Not used for Hard disk and only for CD-ROM </a:t>
            </a:r>
            <a:endParaRPr lang="en-GB" sz="16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07000"/>
              </a:lnSpc>
              <a:spcBef>
                <a:spcPts val="0"/>
              </a:spcBef>
              <a:spcAft>
                <a:spcPts val="950"/>
              </a:spcAft>
              <a:buClr>
                <a:srgbClr val="7A0000"/>
              </a:buClr>
              <a:buSzPts val="1850"/>
              <a:buFont typeface="Wingdings" panose="05000000000000000000" pitchFamily="2" charset="2"/>
              <a:buChar char=""/>
            </a:pPr>
            <a:r>
              <a:rPr lang="en-GB" sz="2800" dirty="0">
                <a:solidFill>
                  <a:srgbClr val="7A0000"/>
                </a:solidFill>
                <a:uFill>
                  <a:solidFill>
                    <a:srgbClr val="000000"/>
                  </a:solidFill>
                </a:uFill>
                <a:latin typeface="Rockwell" panose="02060603020205020403" pitchFamily="18" charset="0"/>
                <a:ea typeface="Rockwell" panose="02060603020205020403" pitchFamily="18" charset="0"/>
                <a:cs typeface="Rockwell" panose="02060603020205020403" pitchFamily="18" charset="0"/>
              </a:rPr>
              <a:t>UDF - Universal Disk Format (UDF) </a:t>
            </a:r>
            <a:endParaRPr lang="en-GB" sz="1600" dirty="0">
              <a:solidFill>
                <a:srgbClr val="000000"/>
              </a:solidFill>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marL="742950" marR="3539490" lvl="1" indent="-285750" fontAlgn="base">
              <a:lnSpc>
                <a:spcPct val="107000"/>
              </a:lnSpc>
              <a:spcBef>
                <a:spcPts val="0"/>
              </a:spcBef>
              <a:spcAft>
                <a:spcPts val="910"/>
              </a:spcAft>
              <a:buClr>
                <a:srgbClr val="000000"/>
              </a:buClr>
              <a:buSzPts val="1650"/>
              <a:buFont typeface="Arial" panose="020B0604020202020204" pitchFamily="34" charset="0"/>
              <a:buChar char="•"/>
            </a:pPr>
            <a:r>
              <a:rPr lang="en-GB" sz="2400" dirty="0">
                <a:solidFill>
                  <a:srgbClr val="000000"/>
                </a:solidFill>
                <a:uFill>
                  <a:solidFill>
                    <a:srgbClr val="000000"/>
                  </a:solidFill>
                </a:uFill>
                <a:latin typeface="Rockwell" panose="02060603020205020403" pitchFamily="18" charset="0"/>
                <a:ea typeface="Rockwell" panose="02060603020205020403" pitchFamily="18" charset="0"/>
                <a:cs typeface="Rockwell" panose="02060603020205020403" pitchFamily="18" charset="0"/>
              </a:rPr>
              <a:t>Used to access read-only digital video discs (DVD) </a:t>
            </a:r>
            <a:r>
              <a:rPr lang="en-GB" sz="1600" dirty="0">
                <a:solidFill>
                  <a:srgbClr val="000000"/>
                </a:solidFill>
                <a:latin typeface="Calibri" panose="020F0502020204030204" pitchFamily="34" charset="0"/>
                <a:ea typeface="Calibri" panose="020F0502020204030204" pitchFamily="34" charset="0"/>
              </a:rPr>
              <a:t/>
            </a:r>
            <a:br>
              <a:rPr lang="en-GB" sz="1600" dirty="0">
                <a:solidFill>
                  <a:srgbClr val="000000"/>
                </a:solidFill>
                <a:latin typeface="Calibri" panose="020F0502020204030204" pitchFamily="34" charset="0"/>
                <a:ea typeface="Calibri" panose="020F0502020204030204" pitchFamily="34" charset="0"/>
              </a:rPr>
            </a:br>
            <a:endParaRPr lang="en-GB" sz="2800" dirty="0"/>
          </a:p>
        </p:txBody>
      </p:sp>
      <p:sp>
        <p:nvSpPr>
          <p:cNvPr id="3" name="Rectangle 2"/>
          <p:cNvSpPr/>
          <p:nvPr/>
        </p:nvSpPr>
        <p:spPr>
          <a:xfrm>
            <a:off x="352929" y="164250"/>
            <a:ext cx="4009431" cy="584775"/>
          </a:xfrm>
          <a:prstGeom prst="rect">
            <a:avLst/>
          </a:prstGeom>
        </p:spPr>
        <p:txBody>
          <a:bodyPr wrap="none">
            <a:spAutoFit/>
          </a:bodyPr>
          <a:lstStyle/>
          <a:p>
            <a:pPr lvl="0" defTabSz="914400" eaLnBrk="0" fontAlgn="base" hangingPunct="0">
              <a:spcBef>
                <a:spcPct val="0"/>
              </a:spcBef>
              <a:spcAft>
                <a:spcPct val="0"/>
              </a:spcAft>
            </a:pPr>
            <a:r>
              <a:rPr lang="en-GB" altLang="en-US" sz="3200" b="1" dirty="0">
                <a:solidFill>
                  <a:srgbClr val="0D0D0D"/>
                </a:solidFill>
                <a:latin typeface="Arial" panose="020B0604020202020204" pitchFamily="34" charset="0"/>
                <a:ea typeface="Rockwell" panose="02060603020205020403" pitchFamily="18" charset="0"/>
                <a:cs typeface="Rockwell" panose="02060603020205020403" pitchFamily="18" charset="0"/>
              </a:rPr>
              <a:t>File </a:t>
            </a:r>
            <a:r>
              <a:rPr lang="en-GB" altLang="en-US" sz="3200" b="1" dirty="0" smtClean="0">
                <a:solidFill>
                  <a:srgbClr val="0D0D0D"/>
                </a:solidFill>
                <a:latin typeface="Arial" panose="020B0604020202020204" pitchFamily="34" charset="0"/>
                <a:ea typeface="Rockwell" panose="02060603020205020403" pitchFamily="18" charset="0"/>
                <a:cs typeface="Rockwell" panose="02060603020205020403" pitchFamily="18" charset="0"/>
              </a:rPr>
              <a:t>Systems(</a:t>
            </a:r>
            <a:r>
              <a:rPr lang="en-GB" altLang="en-US" sz="3200" b="1" dirty="0" err="1" smtClean="0">
                <a:solidFill>
                  <a:srgbClr val="0D0D0D"/>
                </a:solidFill>
                <a:latin typeface="Arial" panose="020B0604020202020204" pitchFamily="34" charset="0"/>
                <a:ea typeface="Rockwell" panose="02060603020205020403" pitchFamily="18" charset="0"/>
                <a:cs typeface="Rockwell" panose="02060603020205020403" pitchFamily="18" charset="0"/>
              </a:rPr>
              <a:t>Cont</a:t>
            </a:r>
            <a:r>
              <a:rPr lang="en-GB" altLang="en-US" sz="3200" b="1" dirty="0" smtClean="0">
                <a:solidFill>
                  <a:srgbClr val="0D0D0D"/>
                </a:solidFill>
                <a:latin typeface="Arial" panose="020B0604020202020204" pitchFamily="34" charset="0"/>
                <a:ea typeface="Rockwell" panose="02060603020205020403" pitchFamily="18" charset="0"/>
                <a:cs typeface="Rockwell" panose="02060603020205020403" pitchFamily="18" charset="0"/>
              </a:rPr>
              <a:t>) </a:t>
            </a:r>
            <a:endParaRPr lang="en-GB" altLang="en-US" sz="3200" b="1" dirty="0">
              <a:solidFill>
                <a:srgbClr val="0D0D0D"/>
              </a:solidFill>
              <a:latin typeface="Arial" panose="020B0604020202020204" pitchFamily="34" charset="0"/>
              <a:ea typeface="Rockwell" panose="02060603020205020403" pitchFamily="18" charset="0"/>
              <a:cs typeface="Rockwell" panose="02060603020205020403" pitchFamily="18" charset="0"/>
            </a:endParaRPr>
          </a:p>
        </p:txBody>
      </p:sp>
      <p:sp>
        <p:nvSpPr>
          <p:cNvPr id="2" name="Slide Number Placeholder 1"/>
          <p:cNvSpPr>
            <a:spLocks noGrp="1"/>
          </p:cNvSpPr>
          <p:nvPr>
            <p:ph type="sldNum" sz="quarter" idx="12"/>
          </p:nvPr>
        </p:nvSpPr>
        <p:spPr/>
        <p:txBody>
          <a:bodyPr/>
          <a:lstStyle/>
          <a:p>
            <a:fld id="{48F63A3B-78C7-47BE-AE5E-E10140E04643}" type="slidenum">
              <a:rPr lang="en-US" smtClean="0"/>
              <a:t>16</a:t>
            </a:fld>
            <a:endParaRPr lang="en-US" dirty="0"/>
          </a:p>
        </p:txBody>
      </p:sp>
    </p:spTree>
    <p:extLst>
      <p:ext uri="{BB962C8B-B14F-4D97-AF65-F5344CB8AC3E}">
        <p14:creationId xmlns:p14="http://schemas.microsoft.com/office/powerpoint/2010/main" val="2197905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75259" y="1032565"/>
            <a:ext cx="10262763" cy="5175648"/>
          </a:xfrm>
          <a:prstGeom prst="rect">
            <a:avLst/>
          </a:prstGeom>
        </p:spPr>
        <p:txBody>
          <a:bodyPr wrap="square">
            <a:spAutoFit/>
          </a:bodyPr>
          <a:lstStyle/>
          <a:p>
            <a:pPr marL="361950" marR="0" indent="-6350">
              <a:lnSpc>
                <a:spcPct val="107000"/>
              </a:lnSpc>
              <a:spcBef>
                <a:spcPts val="0"/>
              </a:spcBef>
              <a:spcAft>
                <a:spcPts val="0"/>
              </a:spcAft>
            </a:pPr>
            <a:r>
              <a:rPr lang="en-GB" sz="6000" b="1" kern="0" dirty="0">
                <a:solidFill>
                  <a:srgbClr val="C0504D"/>
                </a:solidFill>
                <a:latin typeface="Rockwell" panose="02060603020205020403" pitchFamily="18" charset="0"/>
                <a:ea typeface="Rockwell" panose="02060603020205020403" pitchFamily="18" charset="0"/>
                <a:cs typeface="Rockwell" panose="02060603020205020403" pitchFamily="18" charset="0"/>
              </a:rPr>
              <a:t>Converting to NTFS </a:t>
            </a:r>
          </a:p>
          <a:p>
            <a:pPr marL="342900" marR="0" lvl="0" indent="-342900" fontAlgn="base">
              <a:lnSpc>
                <a:spcPct val="107000"/>
              </a:lnSpc>
              <a:spcBef>
                <a:spcPts val="0"/>
              </a:spcBef>
              <a:spcAft>
                <a:spcPts val="1185"/>
              </a:spcAft>
              <a:buClr>
                <a:srgbClr val="7A0000"/>
              </a:buClr>
              <a:buSzPts val="1850"/>
              <a:buFont typeface="Wingdings" panose="05000000000000000000" pitchFamily="2" charset="2"/>
              <a:buChar char=""/>
            </a:pPr>
            <a:r>
              <a:rPr lang="en-GB" sz="3200" dirty="0">
                <a:solidFill>
                  <a:srgbClr val="7A0000"/>
                </a:solidFill>
                <a:uFill>
                  <a:solidFill>
                    <a:srgbClr val="000000"/>
                  </a:solidFill>
                </a:uFill>
                <a:latin typeface="Rockwell" panose="02060603020205020403" pitchFamily="18" charset="0"/>
                <a:ea typeface="Rockwell" panose="02060603020205020403" pitchFamily="18" charset="0"/>
                <a:cs typeface="Rockwell" panose="02060603020205020403" pitchFamily="18" charset="0"/>
              </a:rPr>
              <a:t>FAT can be converted to NTFS without the loss of data </a:t>
            </a:r>
            <a:endParaRPr lang="en-GB" dirty="0">
              <a:solidFill>
                <a:srgbClr val="000000"/>
              </a:solidFill>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marL="342900" marR="0" lvl="0" indent="-342900" fontAlgn="base">
              <a:lnSpc>
                <a:spcPct val="107000"/>
              </a:lnSpc>
              <a:spcBef>
                <a:spcPts val="0"/>
              </a:spcBef>
              <a:spcAft>
                <a:spcPts val="950"/>
              </a:spcAft>
              <a:buClr>
                <a:srgbClr val="7A0000"/>
              </a:buClr>
              <a:buSzPts val="1850"/>
              <a:buFont typeface="Wingdings" panose="05000000000000000000" pitchFamily="2" charset="2"/>
              <a:buChar char=""/>
            </a:pPr>
            <a:r>
              <a:rPr lang="en-GB" sz="3200" dirty="0">
                <a:solidFill>
                  <a:srgbClr val="7A0000"/>
                </a:solidFill>
                <a:uFill>
                  <a:solidFill>
                    <a:srgbClr val="000000"/>
                  </a:solidFill>
                </a:uFill>
                <a:latin typeface="Rockwell" panose="02060603020205020403" pitchFamily="18" charset="0"/>
                <a:ea typeface="Rockwell" panose="02060603020205020403" pitchFamily="18" charset="0"/>
                <a:cs typeface="Rockwell" panose="02060603020205020403" pitchFamily="18" charset="0"/>
              </a:rPr>
              <a:t>Convert command is run in the command window </a:t>
            </a:r>
            <a:endParaRPr lang="en-GB" dirty="0">
              <a:solidFill>
                <a:srgbClr val="000000"/>
              </a:solidFill>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marL="911225" marR="0" indent="-6350">
              <a:lnSpc>
                <a:spcPct val="107000"/>
              </a:lnSpc>
              <a:spcBef>
                <a:spcPts val="0"/>
              </a:spcBef>
              <a:spcAft>
                <a:spcPts val="1285"/>
              </a:spcAft>
            </a:pPr>
            <a:r>
              <a:rPr lang="en-GB" sz="2800" dirty="0">
                <a:solidFill>
                  <a:srgbClr val="403152"/>
                </a:solidFill>
                <a:latin typeface="Calibri" panose="020F0502020204030204" pitchFamily="34" charset="0"/>
                <a:ea typeface="Calibri" panose="020F0502020204030204" pitchFamily="34" charset="0"/>
              </a:rPr>
              <a:t>‒ </a:t>
            </a:r>
            <a:r>
              <a:rPr lang="en-GB" sz="2800" dirty="0">
                <a:solidFill>
                  <a:srgbClr val="403152"/>
                </a:solidFill>
                <a:latin typeface="Rockwell" panose="02060603020205020403" pitchFamily="18" charset="0"/>
                <a:ea typeface="Rockwell" panose="02060603020205020403" pitchFamily="18" charset="0"/>
                <a:cs typeface="Rockwell" panose="02060603020205020403" pitchFamily="18" charset="0"/>
              </a:rPr>
              <a:t>Convert D: /FS:NTFS /V</a:t>
            </a:r>
            <a:r>
              <a:rPr lang="en-GB" sz="2800" b="1" dirty="0">
                <a:solidFill>
                  <a:srgbClr val="403152"/>
                </a:solidFill>
                <a:latin typeface="Rockwell" panose="02060603020205020403" pitchFamily="18" charset="0"/>
                <a:ea typeface="Rockwell" panose="02060603020205020403" pitchFamily="18" charset="0"/>
                <a:cs typeface="Rockwell" panose="02060603020205020403" pitchFamily="18" charset="0"/>
              </a:rPr>
              <a:t> </a:t>
            </a:r>
            <a:endParaRPr lang="en-GB" dirty="0">
              <a:solidFill>
                <a:srgbClr val="000000"/>
              </a:solidFill>
              <a:latin typeface="Calibri" panose="020F0502020204030204" pitchFamily="34" charset="0"/>
              <a:ea typeface="Calibri" panose="020F0502020204030204" pitchFamily="34" charset="0"/>
            </a:endParaRPr>
          </a:p>
          <a:p>
            <a:pPr marL="342900" marR="0" lvl="0" indent="-342900" fontAlgn="base">
              <a:lnSpc>
                <a:spcPct val="107000"/>
              </a:lnSpc>
              <a:spcBef>
                <a:spcPts val="0"/>
              </a:spcBef>
              <a:spcAft>
                <a:spcPts val="735"/>
              </a:spcAft>
              <a:buClr>
                <a:srgbClr val="7A0000"/>
              </a:buClr>
              <a:buSzPts val="1850"/>
              <a:buFont typeface="Wingdings" panose="05000000000000000000" pitchFamily="2" charset="2"/>
              <a:buChar char=""/>
            </a:pPr>
            <a:r>
              <a:rPr lang="en-GB" sz="3200" dirty="0">
                <a:solidFill>
                  <a:srgbClr val="7A0000"/>
                </a:solidFill>
                <a:uFill>
                  <a:solidFill>
                    <a:srgbClr val="000000"/>
                  </a:solidFill>
                </a:uFill>
                <a:latin typeface="Rockwell" panose="02060603020205020403" pitchFamily="18" charset="0"/>
                <a:ea typeface="Rockwell" panose="02060603020205020403" pitchFamily="18" charset="0"/>
                <a:cs typeface="Rockwell" panose="02060603020205020403" pitchFamily="18" charset="0"/>
              </a:rPr>
              <a:t>NTFS can be downgraded to FAT but it requires back up of data </a:t>
            </a:r>
            <a:endParaRPr lang="en-GB" dirty="0">
              <a:solidFill>
                <a:srgbClr val="000000"/>
              </a:solidFill>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marL="914400" marR="0">
              <a:lnSpc>
                <a:spcPct val="107000"/>
              </a:lnSpc>
              <a:spcBef>
                <a:spcPts val="0"/>
              </a:spcBef>
              <a:spcAft>
                <a:spcPts val="890"/>
              </a:spcAft>
            </a:pPr>
            <a:r>
              <a:rPr lang="en-GB" sz="2800" b="1" dirty="0">
                <a:solidFill>
                  <a:srgbClr val="403152"/>
                </a:solidFill>
                <a:latin typeface="Rockwell" panose="02060603020205020403" pitchFamily="18" charset="0"/>
                <a:ea typeface="Rockwell" panose="02060603020205020403" pitchFamily="18" charset="0"/>
                <a:cs typeface="Rockwell" panose="02060603020205020403" pitchFamily="18" charset="0"/>
              </a:rPr>
              <a:t> </a:t>
            </a:r>
            <a:endParaRPr lang="en-GB" dirty="0">
              <a:solidFill>
                <a:srgbClr val="000000"/>
              </a:solidFill>
              <a:effectLst/>
              <a:latin typeface="Calibri" panose="020F0502020204030204" pitchFamily="34" charset="0"/>
              <a:ea typeface="Calibri" panose="020F0502020204030204" pitchFamily="34" charset="0"/>
            </a:endParaRPr>
          </a:p>
        </p:txBody>
      </p:sp>
      <p:sp>
        <p:nvSpPr>
          <p:cNvPr id="3" name="Rectangle 2"/>
          <p:cNvSpPr/>
          <p:nvPr/>
        </p:nvSpPr>
        <p:spPr>
          <a:xfrm>
            <a:off x="352929" y="164250"/>
            <a:ext cx="4009431" cy="584775"/>
          </a:xfrm>
          <a:prstGeom prst="rect">
            <a:avLst/>
          </a:prstGeom>
        </p:spPr>
        <p:txBody>
          <a:bodyPr wrap="none">
            <a:spAutoFit/>
          </a:bodyPr>
          <a:lstStyle/>
          <a:p>
            <a:pPr lvl="0" defTabSz="914400" eaLnBrk="0" fontAlgn="base" hangingPunct="0">
              <a:spcBef>
                <a:spcPct val="0"/>
              </a:spcBef>
              <a:spcAft>
                <a:spcPct val="0"/>
              </a:spcAft>
            </a:pPr>
            <a:r>
              <a:rPr lang="en-GB" altLang="en-US" sz="3200" b="1" dirty="0">
                <a:solidFill>
                  <a:srgbClr val="0D0D0D"/>
                </a:solidFill>
                <a:latin typeface="Arial" panose="020B0604020202020204" pitchFamily="34" charset="0"/>
                <a:ea typeface="Rockwell" panose="02060603020205020403" pitchFamily="18" charset="0"/>
                <a:cs typeface="Rockwell" panose="02060603020205020403" pitchFamily="18" charset="0"/>
              </a:rPr>
              <a:t>File </a:t>
            </a:r>
            <a:r>
              <a:rPr lang="en-GB" altLang="en-US" sz="3200" b="1" dirty="0" smtClean="0">
                <a:solidFill>
                  <a:srgbClr val="0D0D0D"/>
                </a:solidFill>
                <a:latin typeface="Arial" panose="020B0604020202020204" pitchFamily="34" charset="0"/>
                <a:ea typeface="Rockwell" panose="02060603020205020403" pitchFamily="18" charset="0"/>
                <a:cs typeface="Rockwell" panose="02060603020205020403" pitchFamily="18" charset="0"/>
              </a:rPr>
              <a:t>Systems(</a:t>
            </a:r>
            <a:r>
              <a:rPr lang="en-GB" altLang="en-US" sz="3200" b="1" dirty="0" err="1" smtClean="0">
                <a:solidFill>
                  <a:srgbClr val="0D0D0D"/>
                </a:solidFill>
                <a:latin typeface="Arial" panose="020B0604020202020204" pitchFamily="34" charset="0"/>
                <a:ea typeface="Rockwell" panose="02060603020205020403" pitchFamily="18" charset="0"/>
                <a:cs typeface="Rockwell" panose="02060603020205020403" pitchFamily="18" charset="0"/>
              </a:rPr>
              <a:t>Cont</a:t>
            </a:r>
            <a:r>
              <a:rPr lang="en-GB" altLang="en-US" sz="3200" b="1" dirty="0" smtClean="0">
                <a:solidFill>
                  <a:srgbClr val="0D0D0D"/>
                </a:solidFill>
                <a:latin typeface="Arial" panose="020B0604020202020204" pitchFamily="34" charset="0"/>
                <a:ea typeface="Rockwell" panose="02060603020205020403" pitchFamily="18" charset="0"/>
                <a:cs typeface="Rockwell" panose="02060603020205020403" pitchFamily="18" charset="0"/>
              </a:rPr>
              <a:t>) </a:t>
            </a:r>
            <a:endParaRPr lang="en-GB" altLang="en-US" sz="3200" b="1" dirty="0">
              <a:solidFill>
                <a:srgbClr val="0D0D0D"/>
              </a:solidFill>
              <a:latin typeface="Arial" panose="020B0604020202020204" pitchFamily="34" charset="0"/>
              <a:ea typeface="Rockwell" panose="02060603020205020403" pitchFamily="18" charset="0"/>
              <a:cs typeface="Rockwell" panose="02060603020205020403" pitchFamily="18" charset="0"/>
            </a:endParaRPr>
          </a:p>
        </p:txBody>
      </p:sp>
      <p:sp>
        <p:nvSpPr>
          <p:cNvPr id="2" name="Slide Number Placeholder 1"/>
          <p:cNvSpPr>
            <a:spLocks noGrp="1"/>
          </p:cNvSpPr>
          <p:nvPr>
            <p:ph type="sldNum" sz="quarter" idx="12"/>
          </p:nvPr>
        </p:nvSpPr>
        <p:spPr/>
        <p:txBody>
          <a:bodyPr/>
          <a:lstStyle/>
          <a:p>
            <a:fld id="{48F63A3B-78C7-47BE-AE5E-E10140E04643}" type="slidenum">
              <a:rPr lang="en-US" smtClean="0"/>
              <a:t>17</a:t>
            </a:fld>
            <a:endParaRPr lang="en-US" dirty="0"/>
          </a:p>
        </p:txBody>
      </p:sp>
    </p:spTree>
    <p:extLst>
      <p:ext uri="{BB962C8B-B14F-4D97-AF65-F5344CB8AC3E}">
        <p14:creationId xmlns:p14="http://schemas.microsoft.com/office/powerpoint/2010/main" val="4205343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3912" y="994324"/>
            <a:ext cx="10604529" cy="4976106"/>
          </a:xfrm>
          <a:prstGeom prst="rect">
            <a:avLst/>
          </a:prstGeom>
        </p:spPr>
        <p:txBody>
          <a:bodyPr wrap="square">
            <a:spAutoFit/>
          </a:bodyPr>
          <a:lstStyle/>
          <a:p>
            <a:pPr marL="361950" marR="0" indent="-6350">
              <a:lnSpc>
                <a:spcPct val="107000"/>
              </a:lnSpc>
              <a:spcBef>
                <a:spcPts val="0"/>
              </a:spcBef>
              <a:spcAft>
                <a:spcPts val="0"/>
              </a:spcAft>
            </a:pPr>
            <a:r>
              <a:rPr lang="en-GB" sz="4800" b="1" kern="0" dirty="0">
                <a:solidFill>
                  <a:srgbClr val="C0504D"/>
                </a:solidFill>
                <a:latin typeface="Rockwell" panose="02060603020205020403" pitchFamily="18" charset="0"/>
                <a:ea typeface="Rockwell" panose="02060603020205020403" pitchFamily="18" charset="0"/>
                <a:cs typeface="Rockwell" panose="02060603020205020403" pitchFamily="18" charset="0"/>
              </a:rPr>
              <a:t>Compression </a:t>
            </a:r>
          </a:p>
          <a:p>
            <a:pPr marL="342900" marR="0" lvl="0" indent="-342900" fontAlgn="base">
              <a:lnSpc>
                <a:spcPct val="107000"/>
              </a:lnSpc>
              <a:spcBef>
                <a:spcPts val="0"/>
              </a:spcBef>
              <a:spcAft>
                <a:spcPts val="950"/>
              </a:spcAft>
              <a:buClr>
                <a:srgbClr val="7A0000"/>
              </a:buClr>
              <a:buSzPts val="1850"/>
              <a:buFont typeface="Wingdings" panose="05000000000000000000" pitchFamily="2" charset="2"/>
              <a:buChar char=""/>
            </a:pPr>
            <a:r>
              <a:rPr lang="en-GB" sz="2400" dirty="0">
                <a:solidFill>
                  <a:srgbClr val="7A0000"/>
                </a:solidFill>
                <a:uFill>
                  <a:solidFill>
                    <a:srgbClr val="000000"/>
                  </a:solidFill>
                </a:uFill>
                <a:latin typeface="Rockwell" panose="02060603020205020403" pitchFamily="18" charset="0"/>
                <a:ea typeface="Rockwell" panose="02060603020205020403" pitchFamily="18" charset="0"/>
                <a:cs typeface="Rockwell" panose="02060603020205020403" pitchFamily="18" charset="0"/>
              </a:rPr>
              <a:t>In W2k (Windows 2000) all files and folders have ability to be compressed </a:t>
            </a:r>
            <a:endParaRPr lang="en-GB" sz="1400" dirty="0">
              <a:solidFill>
                <a:srgbClr val="000000"/>
              </a:solidFill>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marL="911225" marR="0" indent="-6350">
              <a:lnSpc>
                <a:spcPct val="107000"/>
              </a:lnSpc>
              <a:spcBef>
                <a:spcPts val="0"/>
              </a:spcBef>
              <a:spcAft>
                <a:spcPts val="1285"/>
              </a:spcAft>
            </a:pPr>
            <a:r>
              <a:rPr lang="en-GB" sz="2000" dirty="0">
                <a:solidFill>
                  <a:srgbClr val="403152"/>
                </a:solidFill>
                <a:latin typeface="Calibri" panose="020F0502020204030204" pitchFamily="34" charset="0"/>
                <a:ea typeface="Calibri" panose="020F0502020204030204" pitchFamily="34" charset="0"/>
              </a:rPr>
              <a:t>‒ </a:t>
            </a:r>
            <a:r>
              <a:rPr lang="en-GB" sz="2000" dirty="0">
                <a:solidFill>
                  <a:srgbClr val="403152"/>
                </a:solidFill>
                <a:latin typeface="Rockwell" panose="02060603020205020403" pitchFamily="18" charset="0"/>
                <a:ea typeface="Rockwell" panose="02060603020205020403" pitchFamily="18" charset="0"/>
                <a:cs typeface="Rockwell" panose="02060603020205020403" pitchFamily="18" charset="0"/>
              </a:rPr>
              <a:t>Recommended for large files that are not used frequently </a:t>
            </a:r>
            <a:endParaRPr lang="en-GB" sz="1400" dirty="0">
              <a:solidFill>
                <a:srgbClr val="000000"/>
              </a:solidFill>
              <a:latin typeface="Calibri" panose="020F0502020204030204" pitchFamily="34" charset="0"/>
              <a:ea typeface="Calibri" panose="020F0502020204030204" pitchFamily="34" charset="0"/>
            </a:endParaRPr>
          </a:p>
          <a:p>
            <a:pPr marL="342900" marR="0" lvl="0" indent="-342900" fontAlgn="base">
              <a:lnSpc>
                <a:spcPct val="107000"/>
              </a:lnSpc>
              <a:spcBef>
                <a:spcPts val="0"/>
              </a:spcBef>
              <a:spcAft>
                <a:spcPts val="1170"/>
              </a:spcAft>
              <a:buClr>
                <a:srgbClr val="7A0000"/>
              </a:buClr>
              <a:buSzPts val="1850"/>
              <a:buFont typeface="Wingdings" panose="05000000000000000000" pitchFamily="2" charset="2"/>
              <a:buChar char=""/>
            </a:pPr>
            <a:r>
              <a:rPr lang="en-GB" sz="2400" dirty="0">
                <a:solidFill>
                  <a:srgbClr val="7A0000"/>
                </a:solidFill>
                <a:uFill>
                  <a:solidFill>
                    <a:srgbClr val="000000"/>
                  </a:solidFill>
                </a:uFill>
                <a:latin typeface="Rockwell" panose="02060603020205020403" pitchFamily="18" charset="0"/>
                <a:ea typeface="Rockwell" panose="02060603020205020403" pitchFamily="18" charset="0"/>
                <a:cs typeface="Rockwell" panose="02060603020205020403" pitchFamily="18" charset="0"/>
              </a:rPr>
              <a:t>All files and folders moved between NTFS volumes inherit destination folders compression attribute </a:t>
            </a:r>
            <a:endParaRPr lang="en-GB" sz="1400" dirty="0">
              <a:solidFill>
                <a:srgbClr val="000000"/>
              </a:solidFill>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marL="342900" marR="0" lvl="0" indent="-342900" fontAlgn="base">
              <a:lnSpc>
                <a:spcPct val="107000"/>
              </a:lnSpc>
              <a:spcBef>
                <a:spcPts val="0"/>
              </a:spcBef>
              <a:spcAft>
                <a:spcPts val="1185"/>
              </a:spcAft>
              <a:buClr>
                <a:srgbClr val="7A0000"/>
              </a:buClr>
              <a:buSzPts val="1850"/>
              <a:buFont typeface="Wingdings" panose="05000000000000000000" pitchFamily="2" charset="2"/>
              <a:buChar char=""/>
            </a:pPr>
            <a:r>
              <a:rPr lang="en-GB" sz="2400" dirty="0">
                <a:solidFill>
                  <a:srgbClr val="7A0000"/>
                </a:solidFill>
                <a:uFill>
                  <a:solidFill>
                    <a:srgbClr val="000000"/>
                  </a:solidFill>
                </a:uFill>
                <a:latin typeface="Rockwell" panose="02060603020205020403" pitchFamily="18" charset="0"/>
                <a:ea typeface="Rockwell" panose="02060603020205020403" pitchFamily="18" charset="0"/>
                <a:cs typeface="Rockwell" panose="02060603020205020403" pitchFamily="18" charset="0"/>
              </a:rPr>
              <a:t>Files and Folders that are moved within the same NTFS volume retain their compression attribute </a:t>
            </a:r>
            <a:endParaRPr lang="en-GB" sz="1400" dirty="0">
              <a:solidFill>
                <a:srgbClr val="000000"/>
              </a:solidFill>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marL="342900" marR="0" lvl="0" indent="-342900" fontAlgn="base">
              <a:lnSpc>
                <a:spcPct val="107000"/>
              </a:lnSpc>
              <a:spcBef>
                <a:spcPts val="0"/>
              </a:spcBef>
              <a:spcAft>
                <a:spcPts val="720"/>
              </a:spcAft>
              <a:buClr>
                <a:srgbClr val="7A0000"/>
              </a:buClr>
              <a:buSzPts val="1850"/>
              <a:buFont typeface="Wingdings" panose="05000000000000000000" pitchFamily="2" charset="2"/>
              <a:buChar char=""/>
            </a:pPr>
            <a:r>
              <a:rPr lang="en-GB" sz="2400" dirty="0">
                <a:solidFill>
                  <a:srgbClr val="7A0000"/>
                </a:solidFill>
                <a:uFill>
                  <a:solidFill>
                    <a:srgbClr val="000000"/>
                  </a:solidFill>
                </a:uFill>
                <a:latin typeface="Rockwell" panose="02060603020205020403" pitchFamily="18" charset="0"/>
                <a:ea typeface="Rockwell" panose="02060603020205020403" pitchFamily="18" charset="0"/>
                <a:cs typeface="Rockwell" panose="02060603020205020403" pitchFamily="18" charset="0"/>
              </a:rPr>
              <a:t>When moved or copied to a FAT volume, the compression attribute is lost </a:t>
            </a:r>
            <a:endParaRPr lang="en-GB" sz="1400" u="none" strike="noStrike" dirty="0">
              <a:solidFill>
                <a:srgbClr val="000000"/>
              </a:solidFill>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p:txBody>
      </p:sp>
      <p:sp>
        <p:nvSpPr>
          <p:cNvPr id="3" name="Rectangle 2"/>
          <p:cNvSpPr/>
          <p:nvPr/>
        </p:nvSpPr>
        <p:spPr>
          <a:xfrm>
            <a:off x="352929" y="164250"/>
            <a:ext cx="4009431" cy="584775"/>
          </a:xfrm>
          <a:prstGeom prst="rect">
            <a:avLst/>
          </a:prstGeom>
        </p:spPr>
        <p:txBody>
          <a:bodyPr wrap="none">
            <a:spAutoFit/>
          </a:bodyPr>
          <a:lstStyle/>
          <a:p>
            <a:pPr lvl="0" defTabSz="914400" eaLnBrk="0" fontAlgn="base" hangingPunct="0">
              <a:spcBef>
                <a:spcPct val="0"/>
              </a:spcBef>
              <a:spcAft>
                <a:spcPct val="0"/>
              </a:spcAft>
            </a:pPr>
            <a:r>
              <a:rPr lang="en-GB" altLang="en-US" sz="3200" b="1" dirty="0">
                <a:solidFill>
                  <a:srgbClr val="0D0D0D"/>
                </a:solidFill>
                <a:latin typeface="Arial" panose="020B0604020202020204" pitchFamily="34" charset="0"/>
                <a:ea typeface="Rockwell" panose="02060603020205020403" pitchFamily="18" charset="0"/>
                <a:cs typeface="Rockwell" panose="02060603020205020403" pitchFamily="18" charset="0"/>
              </a:rPr>
              <a:t>File </a:t>
            </a:r>
            <a:r>
              <a:rPr lang="en-GB" altLang="en-US" sz="3200" b="1" dirty="0" smtClean="0">
                <a:solidFill>
                  <a:srgbClr val="0D0D0D"/>
                </a:solidFill>
                <a:latin typeface="Arial" panose="020B0604020202020204" pitchFamily="34" charset="0"/>
                <a:ea typeface="Rockwell" panose="02060603020205020403" pitchFamily="18" charset="0"/>
                <a:cs typeface="Rockwell" panose="02060603020205020403" pitchFamily="18" charset="0"/>
              </a:rPr>
              <a:t>Systems(</a:t>
            </a:r>
            <a:r>
              <a:rPr lang="en-GB" altLang="en-US" sz="3200" b="1" dirty="0" err="1" smtClean="0">
                <a:solidFill>
                  <a:srgbClr val="0D0D0D"/>
                </a:solidFill>
                <a:latin typeface="Arial" panose="020B0604020202020204" pitchFamily="34" charset="0"/>
                <a:ea typeface="Rockwell" panose="02060603020205020403" pitchFamily="18" charset="0"/>
                <a:cs typeface="Rockwell" panose="02060603020205020403" pitchFamily="18" charset="0"/>
              </a:rPr>
              <a:t>Cont</a:t>
            </a:r>
            <a:r>
              <a:rPr lang="en-GB" altLang="en-US" sz="3200" b="1" dirty="0" smtClean="0">
                <a:solidFill>
                  <a:srgbClr val="0D0D0D"/>
                </a:solidFill>
                <a:latin typeface="Arial" panose="020B0604020202020204" pitchFamily="34" charset="0"/>
                <a:ea typeface="Rockwell" panose="02060603020205020403" pitchFamily="18" charset="0"/>
                <a:cs typeface="Rockwell" panose="02060603020205020403" pitchFamily="18" charset="0"/>
              </a:rPr>
              <a:t>) </a:t>
            </a:r>
            <a:endParaRPr lang="en-GB" altLang="en-US" sz="3200" b="1" dirty="0">
              <a:solidFill>
                <a:srgbClr val="0D0D0D"/>
              </a:solidFill>
              <a:latin typeface="Arial" panose="020B0604020202020204" pitchFamily="34" charset="0"/>
              <a:ea typeface="Rockwell" panose="02060603020205020403" pitchFamily="18" charset="0"/>
              <a:cs typeface="Rockwell" panose="02060603020205020403" pitchFamily="18" charset="0"/>
            </a:endParaRPr>
          </a:p>
        </p:txBody>
      </p:sp>
      <p:sp>
        <p:nvSpPr>
          <p:cNvPr id="2" name="Slide Number Placeholder 1"/>
          <p:cNvSpPr>
            <a:spLocks noGrp="1"/>
          </p:cNvSpPr>
          <p:nvPr>
            <p:ph type="sldNum" sz="quarter" idx="12"/>
          </p:nvPr>
        </p:nvSpPr>
        <p:spPr/>
        <p:txBody>
          <a:bodyPr/>
          <a:lstStyle/>
          <a:p>
            <a:fld id="{48F63A3B-78C7-47BE-AE5E-E10140E04643}" type="slidenum">
              <a:rPr lang="en-US" smtClean="0"/>
              <a:t>18</a:t>
            </a:fld>
            <a:endParaRPr lang="en-US" dirty="0"/>
          </a:p>
        </p:txBody>
      </p:sp>
    </p:spTree>
    <p:extLst>
      <p:ext uri="{BB962C8B-B14F-4D97-AF65-F5344CB8AC3E}">
        <p14:creationId xmlns:p14="http://schemas.microsoft.com/office/powerpoint/2010/main" val="3400566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900799" y="950123"/>
            <a:ext cx="9269896" cy="366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4000" b="0" i="0" u="none" strike="noStrike" cap="none" normalizeH="0" baseline="0" dirty="0" smtClean="0">
                <a:ln>
                  <a:noFill/>
                </a:ln>
                <a:solidFill>
                  <a:srgbClr val="C0504D"/>
                </a:solidFill>
                <a:effectLst/>
                <a:latin typeface="Arial" panose="020B0604020202020204" pitchFamily="34" charset="0"/>
                <a:ea typeface="Rockwell" panose="02060603020205020403" pitchFamily="18" charset="0"/>
                <a:cs typeface="Rockwell" panose="02060603020205020403" pitchFamily="18" charset="0"/>
              </a:rPr>
              <a:t>Disk Storage Types</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4000" dirty="0">
              <a:solidFill>
                <a:srgbClr val="C0504D"/>
              </a:solidFill>
              <a:ea typeface="Rockwell" panose="02060603020205020403" pitchFamily="18" charset="0"/>
              <a:cs typeface="Rockwell" panose="020606030202050204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4000" b="0" i="0" u="none" strike="noStrike" cap="none" normalizeH="0" baseline="0" dirty="0" smtClean="0">
                <a:ln>
                  <a:noFill/>
                </a:ln>
                <a:solidFill>
                  <a:srgbClr val="C0504D"/>
                </a:solidFill>
                <a:effectLst/>
                <a:latin typeface="Arial" panose="020B0604020202020204" pitchFamily="34" charset="0"/>
                <a:ea typeface="Rockwell" panose="02060603020205020403" pitchFamily="18" charset="0"/>
                <a:cs typeface="Rockwell" panose="02060603020205020403" pitchFamily="18" charset="0"/>
              </a:rPr>
              <a:t> </a:t>
            </a:r>
            <a:r>
              <a:rPr kumimoji="0" lang="en-GB" altLang="en-US" sz="28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Basic Disks </a:t>
            </a:r>
            <a:endParaRPr kumimoji="0" lang="en-GB" alt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smtClean="0">
                <a:ln>
                  <a:noFill/>
                </a:ln>
                <a:solidFill>
                  <a:srgbClr val="403152"/>
                </a:solidFill>
                <a:effectLst/>
                <a:latin typeface="Arial" panose="020B0604020202020204" pitchFamily="34" charset="0"/>
                <a:ea typeface="Calibri" panose="020F0502020204030204" pitchFamily="34" charset="0"/>
              </a:rPr>
              <a:t>‒ </a:t>
            </a:r>
            <a:r>
              <a:rPr kumimoji="0" lang="en-GB" altLang="en-US" sz="2400"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Contains primary or extended partitions </a:t>
            </a:r>
            <a:endParaRPr kumimoji="0" lang="en-GB" alt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smtClean="0">
                <a:ln>
                  <a:noFill/>
                </a:ln>
                <a:solidFill>
                  <a:srgbClr val="000000"/>
                </a:solidFill>
                <a:effectLst/>
                <a:latin typeface="Arial" panose="020B0604020202020204" pitchFamily="34" charset="0"/>
                <a:ea typeface="Arial" panose="020B0604020202020204" pitchFamily="34" charset="0"/>
              </a:rPr>
              <a:t>• </a:t>
            </a:r>
            <a:r>
              <a:rPr kumimoji="0" lang="en-GB" altLang="en-US" sz="2400" b="0" i="0" u="none" strike="noStrike" cap="none" normalizeH="0" baseline="0" dirty="0" smtClean="0">
                <a:ln>
                  <a:noFill/>
                </a:ln>
                <a:solidFill>
                  <a:srgbClr val="000000"/>
                </a:solidFill>
                <a:effectLst/>
                <a:latin typeface="Arial" panose="020B0604020202020204" pitchFamily="34" charset="0"/>
                <a:ea typeface="Rockwell" panose="02060603020205020403" pitchFamily="18" charset="0"/>
                <a:cs typeface="Rockwell" panose="02060603020205020403" pitchFamily="18" charset="0"/>
              </a:rPr>
              <a:t>Can have up to maximum 4 partitions </a:t>
            </a:r>
            <a:endParaRPr kumimoji="0" lang="en-GB" alt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smtClean="0">
                <a:ln>
                  <a:noFill/>
                </a:ln>
                <a:solidFill>
                  <a:srgbClr val="000000"/>
                </a:solidFill>
                <a:effectLst/>
                <a:latin typeface="Arial" panose="020B0604020202020204" pitchFamily="34" charset="0"/>
                <a:ea typeface="Arial" panose="020B0604020202020204" pitchFamily="34" charset="0"/>
              </a:rPr>
              <a:t>» </a:t>
            </a:r>
            <a:r>
              <a:rPr kumimoji="0" lang="en-GB" altLang="en-US" sz="2400" b="0" i="0" u="none" strike="noStrike" cap="none" normalizeH="0" baseline="0" dirty="0" smtClean="0">
                <a:ln>
                  <a:noFill/>
                </a:ln>
                <a:solidFill>
                  <a:srgbClr val="000000"/>
                </a:solidFill>
                <a:effectLst/>
                <a:latin typeface="Arial" panose="020B0604020202020204" pitchFamily="34" charset="0"/>
                <a:ea typeface="Rockwell" panose="02060603020205020403" pitchFamily="18" charset="0"/>
                <a:cs typeface="Rockwell" panose="02060603020205020403" pitchFamily="18" charset="0"/>
              </a:rPr>
              <a:t>Maximum of 4 Primary and 1 extended </a:t>
            </a:r>
            <a:endParaRPr kumimoji="0" lang="en-GB" alt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smtClean="0">
                <a:ln>
                  <a:noFill/>
                </a:ln>
                <a:solidFill>
                  <a:srgbClr val="403152"/>
                </a:solidFill>
                <a:effectLst/>
                <a:latin typeface="Arial" panose="020B0604020202020204" pitchFamily="34" charset="0"/>
                <a:ea typeface="Calibri" panose="020F0502020204030204" pitchFamily="34" charset="0"/>
              </a:rPr>
              <a:t>‒ </a:t>
            </a:r>
            <a:r>
              <a:rPr kumimoji="0" lang="en-GB" altLang="en-US" sz="2400"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Clustering is only available on this </a:t>
            </a:r>
            <a:endParaRPr kumimoji="0" lang="en-GB" alt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900799" y="4060141"/>
            <a:ext cx="9668031"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6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rPr>
              <a:t/>
            </a:r>
            <a:br>
              <a:rPr kumimoji="0" lang="en-GB" altLang="en-US" sz="16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rPr>
            </a:br>
            <a:r>
              <a:rPr kumimoji="0" lang="en-GB" altLang="en-US" sz="28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Dynamic Disks </a:t>
            </a:r>
            <a:endParaRPr kumimoji="0" lang="en-GB" alt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smtClean="0">
                <a:ln>
                  <a:noFill/>
                </a:ln>
                <a:solidFill>
                  <a:srgbClr val="403152"/>
                </a:solidFill>
                <a:effectLst/>
                <a:latin typeface="Arial" panose="020B0604020202020204" pitchFamily="34" charset="0"/>
                <a:ea typeface="Calibri" panose="020F0502020204030204" pitchFamily="34" charset="0"/>
              </a:rPr>
              <a:t>‒ </a:t>
            </a:r>
            <a:r>
              <a:rPr kumimoji="0" lang="en-GB" altLang="en-US" sz="2400"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Support unlimited number of volumes that can span physical drives </a:t>
            </a:r>
            <a:endParaRPr kumimoji="0" lang="en-GB" alt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smtClean="0">
                <a:ln>
                  <a:noFill/>
                </a:ln>
                <a:solidFill>
                  <a:srgbClr val="403152"/>
                </a:solidFill>
                <a:effectLst/>
                <a:latin typeface="Arial" panose="020B0604020202020204" pitchFamily="34" charset="0"/>
                <a:ea typeface="Calibri" panose="020F0502020204030204" pitchFamily="34" charset="0"/>
              </a:rPr>
              <a:t>‒ </a:t>
            </a:r>
            <a:r>
              <a:rPr kumimoji="0" lang="en-GB" altLang="en-US" sz="2400"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Supports fault-tolerance </a:t>
            </a:r>
            <a:endParaRPr kumimoji="0" lang="en-GB" alt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smtClean="0">
                <a:ln>
                  <a:noFill/>
                </a:ln>
                <a:solidFill>
                  <a:srgbClr val="403152"/>
                </a:solidFill>
                <a:effectLst/>
                <a:latin typeface="Arial" panose="020B0604020202020204" pitchFamily="34" charset="0"/>
                <a:ea typeface="Calibri" panose="020F0502020204030204" pitchFamily="34" charset="0"/>
              </a:rPr>
              <a:t>‒ </a:t>
            </a:r>
            <a:r>
              <a:rPr kumimoji="0" lang="en-GB" altLang="en-US" sz="2400"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Only supported by Windows 2000 </a:t>
            </a:r>
            <a:endParaRPr kumimoji="0" lang="en-GB"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352929" y="164250"/>
            <a:ext cx="4009431" cy="584775"/>
          </a:xfrm>
          <a:prstGeom prst="rect">
            <a:avLst/>
          </a:prstGeom>
        </p:spPr>
        <p:txBody>
          <a:bodyPr wrap="none">
            <a:spAutoFit/>
          </a:bodyPr>
          <a:lstStyle/>
          <a:p>
            <a:pPr lvl="0" defTabSz="914400" eaLnBrk="0" fontAlgn="base" hangingPunct="0">
              <a:spcBef>
                <a:spcPct val="0"/>
              </a:spcBef>
              <a:spcAft>
                <a:spcPct val="0"/>
              </a:spcAft>
            </a:pPr>
            <a:r>
              <a:rPr lang="en-GB" altLang="en-US" sz="3200" b="1" dirty="0">
                <a:solidFill>
                  <a:srgbClr val="0D0D0D"/>
                </a:solidFill>
                <a:latin typeface="Arial" panose="020B0604020202020204" pitchFamily="34" charset="0"/>
                <a:ea typeface="Rockwell" panose="02060603020205020403" pitchFamily="18" charset="0"/>
                <a:cs typeface="Rockwell" panose="02060603020205020403" pitchFamily="18" charset="0"/>
              </a:rPr>
              <a:t>File </a:t>
            </a:r>
            <a:r>
              <a:rPr lang="en-GB" altLang="en-US" sz="3200" b="1" dirty="0" smtClean="0">
                <a:solidFill>
                  <a:srgbClr val="0D0D0D"/>
                </a:solidFill>
                <a:latin typeface="Arial" panose="020B0604020202020204" pitchFamily="34" charset="0"/>
                <a:ea typeface="Rockwell" panose="02060603020205020403" pitchFamily="18" charset="0"/>
                <a:cs typeface="Rockwell" panose="02060603020205020403" pitchFamily="18" charset="0"/>
              </a:rPr>
              <a:t>Systems(</a:t>
            </a:r>
            <a:r>
              <a:rPr lang="en-GB" altLang="en-US" sz="3200" b="1" dirty="0" err="1" smtClean="0">
                <a:solidFill>
                  <a:srgbClr val="0D0D0D"/>
                </a:solidFill>
                <a:latin typeface="Arial" panose="020B0604020202020204" pitchFamily="34" charset="0"/>
                <a:ea typeface="Rockwell" panose="02060603020205020403" pitchFamily="18" charset="0"/>
                <a:cs typeface="Rockwell" panose="02060603020205020403" pitchFamily="18" charset="0"/>
              </a:rPr>
              <a:t>Cont</a:t>
            </a:r>
            <a:r>
              <a:rPr lang="en-GB" altLang="en-US" sz="3200" b="1" dirty="0" smtClean="0">
                <a:solidFill>
                  <a:srgbClr val="0D0D0D"/>
                </a:solidFill>
                <a:latin typeface="Arial" panose="020B0604020202020204" pitchFamily="34" charset="0"/>
                <a:ea typeface="Rockwell" panose="02060603020205020403" pitchFamily="18" charset="0"/>
                <a:cs typeface="Rockwell" panose="02060603020205020403" pitchFamily="18" charset="0"/>
              </a:rPr>
              <a:t>) </a:t>
            </a:r>
            <a:endParaRPr lang="en-GB" altLang="en-US" sz="3200" b="1" dirty="0">
              <a:solidFill>
                <a:srgbClr val="0D0D0D"/>
              </a:solidFill>
              <a:latin typeface="Arial" panose="020B0604020202020204" pitchFamily="34" charset="0"/>
              <a:ea typeface="Rockwell" panose="02060603020205020403" pitchFamily="18" charset="0"/>
              <a:cs typeface="Rockwell" panose="02060603020205020403" pitchFamily="18" charset="0"/>
            </a:endParaRPr>
          </a:p>
        </p:txBody>
      </p:sp>
      <p:sp>
        <p:nvSpPr>
          <p:cNvPr id="2" name="Slide Number Placeholder 1"/>
          <p:cNvSpPr>
            <a:spLocks noGrp="1"/>
          </p:cNvSpPr>
          <p:nvPr>
            <p:ph type="sldNum" sz="quarter" idx="12"/>
          </p:nvPr>
        </p:nvSpPr>
        <p:spPr/>
        <p:txBody>
          <a:bodyPr/>
          <a:lstStyle/>
          <a:p>
            <a:fld id="{48F63A3B-78C7-47BE-AE5E-E10140E04643}" type="slidenum">
              <a:rPr lang="en-US" smtClean="0"/>
              <a:t>19</a:t>
            </a:fld>
            <a:endParaRPr lang="en-US" dirty="0"/>
          </a:p>
        </p:txBody>
      </p:sp>
    </p:spTree>
    <p:extLst>
      <p:ext uri="{BB962C8B-B14F-4D97-AF65-F5344CB8AC3E}">
        <p14:creationId xmlns:p14="http://schemas.microsoft.com/office/powerpoint/2010/main" val="115088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51185" y="1344140"/>
            <a:ext cx="3352713" cy="487506"/>
          </a:xfrm>
          <a:prstGeom prst="rect">
            <a:avLst/>
          </a:prstGeom>
        </p:spPr>
        <p:txBody>
          <a:bodyPr wrap="none">
            <a:spAutoFit/>
          </a:bodyPr>
          <a:lstStyle/>
          <a:p>
            <a:pPr marL="241300" marR="0">
              <a:lnSpc>
                <a:spcPct val="107000"/>
              </a:lnSpc>
              <a:spcBef>
                <a:spcPts val="0"/>
              </a:spcBef>
              <a:spcAft>
                <a:spcPts val="2510"/>
              </a:spcAft>
            </a:pPr>
            <a:r>
              <a:rPr lang="en-GB" sz="2400" b="1" dirty="0">
                <a:solidFill>
                  <a:srgbClr val="0D0D0D"/>
                </a:solidFill>
                <a:latin typeface="Rockwell" panose="02060603020205020403" pitchFamily="18" charset="0"/>
                <a:ea typeface="Rockwell" panose="02060603020205020403" pitchFamily="18" charset="0"/>
                <a:cs typeface="Rockwell" panose="02060603020205020403" pitchFamily="18" charset="0"/>
              </a:rPr>
              <a:t>What is Directory? </a:t>
            </a:r>
            <a:endParaRPr lang="en-GB" sz="2400" dirty="0">
              <a:solidFill>
                <a:srgbClr val="000000"/>
              </a:solidFill>
              <a:effectLst/>
              <a:latin typeface="Calibri" panose="020F0502020204030204" pitchFamily="34" charset="0"/>
              <a:ea typeface="Calibri" panose="020F0502020204030204" pitchFamily="34" charset="0"/>
            </a:endParaRPr>
          </a:p>
        </p:txBody>
      </p:sp>
      <p:sp>
        <p:nvSpPr>
          <p:cNvPr id="22" name="Rectangle 19"/>
          <p:cNvSpPr>
            <a:spLocks noChangeArrowheads="1"/>
          </p:cNvSpPr>
          <p:nvPr/>
        </p:nvSpPr>
        <p:spPr bwMode="auto">
          <a:xfrm>
            <a:off x="516835" y="2104846"/>
            <a:ext cx="352051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smtClean="0">
                <a:ln>
                  <a:noFill/>
                </a:ln>
                <a:solidFill>
                  <a:srgbClr val="000000"/>
                </a:solidFill>
                <a:effectLst/>
                <a:latin typeface="Arial" panose="020B0604020202020204" pitchFamily="34" charset="0"/>
                <a:ea typeface="Rockwell" panose="02060603020205020403" pitchFamily="18" charset="0"/>
                <a:cs typeface="Rockwell" panose="02060603020205020403" pitchFamily="18" charset="0"/>
              </a:rPr>
              <a:t>It is a special kind of file </a:t>
            </a:r>
            <a:endParaRPr kumimoji="0" lang="en-GB"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342900" y="3156285"/>
            <a:ext cx="935865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smtClean="0">
                <a:ln>
                  <a:noFill/>
                </a:ln>
                <a:solidFill>
                  <a:srgbClr val="000000"/>
                </a:solidFill>
                <a:effectLst/>
                <a:latin typeface="Arial" panose="020B0604020202020204" pitchFamily="34" charset="0"/>
                <a:ea typeface="Rockwell" panose="02060603020205020403" pitchFamily="18" charset="0"/>
                <a:cs typeface="Rockwell" panose="02060603020205020403" pitchFamily="18" charset="0"/>
              </a:rPr>
              <a:t>Directory is a tool for users &amp; applications to organize and find files </a:t>
            </a:r>
            <a:endParaRPr kumimoji="0" lang="en-GB"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22"/>
          <p:cNvSpPr>
            <a:spLocks noChangeArrowheads="1"/>
          </p:cNvSpPr>
          <p:nvPr/>
        </p:nvSpPr>
        <p:spPr bwMode="auto">
          <a:xfrm>
            <a:off x="342900" y="4140556"/>
            <a:ext cx="1121454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smtClean="0">
                <a:ln>
                  <a:noFill/>
                </a:ln>
                <a:solidFill>
                  <a:srgbClr val="C00000"/>
                </a:solidFill>
                <a:effectLst/>
                <a:latin typeface="Arial" panose="020B0604020202020204" pitchFamily="34" charset="0"/>
                <a:ea typeface="Wingdings" panose="05000000000000000000" pitchFamily="2" charset="2"/>
                <a:cs typeface="Wingdings" panose="05000000000000000000" pitchFamily="2" charset="2"/>
              </a:rPr>
              <a:t>§</a:t>
            </a:r>
            <a:r>
              <a:rPr kumimoji="0" lang="en-GB" altLang="en-US" sz="2400" b="0" i="0" u="none" strike="noStrike" cap="none" normalizeH="0" baseline="0" dirty="0" smtClean="0">
                <a:ln>
                  <a:noFill/>
                </a:ln>
                <a:solidFill>
                  <a:srgbClr val="C00000"/>
                </a:solidFill>
                <a:effectLst/>
                <a:latin typeface="Arial" panose="020B0604020202020204" pitchFamily="34" charset="0"/>
                <a:ea typeface="Rockwell" panose="02060603020205020403" pitchFamily="18" charset="0"/>
                <a:cs typeface="Rockwell" panose="02060603020205020403" pitchFamily="18" charset="0"/>
              </a:rPr>
              <a:t>User-friendly names </a:t>
            </a:r>
            <a:endParaRPr kumimoji="0" lang="en-GB"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smtClean="0">
                <a:ln>
                  <a:noFill/>
                </a:ln>
                <a:solidFill>
                  <a:srgbClr val="C00000"/>
                </a:solidFill>
                <a:effectLst/>
                <a:latin typeface="Arial" panose="020B0604020202020204" pitchFamily="34" charset="0"/>
                <a:ea typeface="Wingdings" panose="05000000000000000000" pitchFamily="2" charset="2"/>
                <a:cs typeface="Wingdings" panose="05000000000000000000" pitchFamily="2" charset="2"/>
              </a:rPr>
              <a:t>§</a:t>
            </a:r>
            <a:r>
              <a:rPr kumimoji="0" lang="en-GB" altLang="en-US" sz="2400" b="0" i="0" u="none" strike="noStrike" cap="none" normalizeH="0" baseline="0" dirty="0" smtClean="0">
                <a:ln>
                  <a:noFill/>
                </a:ln>
                <a:solidFill>
                  <a:srgbClr val="C00000"/>
                </a:solidFill>
                <a:effectLst/>
                <a:latin typeface="Arial" panose="020B0604020202020204" pitchFamily="34" charset="0"/>
                <a:ea typeface="Rockwell" panose="02060603020205020403" pitchFamily="18" charset="0"/>
                <a:cs typeface="Rockwell" panose="02060603020205020403" pitchFamily="18" charset="0"/>
              </a:rPr>
              <a:t>Names that are meaningful over long periods of time </a:t>
            </a:r>
            <a:endParaRPr kumimoji="0" lang="en-GB"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2400" b="0" i="0" u="none" strike="noStrike" cap="none" normalizeH="0" baseline="0" dirty="0" smtClean="0">
                <a:ln>
                  <a:noFill/>
                </a:ln>
                <a:solidFill>
                  <a:srgbClr val="000000"/>
                </a:solidFill>
                <a:effectLst/>
                <a:latin typeface="Arial" panose="020B0604020202020204" pitchFamily="34" charset="0"/>
                <a:ea typeface="Rockwell" panose="02060603020205020403" pitchFamily="18" charset="0"/>
                <a:cs typeface="Rockwell" panose="02060603020205020403" pitchFamily="18" charset="0"/>
              </a:rPr>
              <a:t>In a directory, the data structure for OS is to locate files (i.e., containers) on disk </a:t>
            </a:r>
            <a:endParaRPr kumimoji="0" lang="en-GB"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684638" y="218306"/>
            <a:ext cx="4788427" cy="937501"/>
          </a:xfrm>
          <a:prstGeom prst="rect">
            <a:avLst/>
          </a:prstGeom>
        </p:spPr>
        <p:txBody>
          <a:bodyPr wrap="none">
            <a:spAutoFit/>
          </a:bodyPr>
          <a:lstStyle/>
          <a:p>
            <a:pPr marL="241300" marR="0">
              <a:lnSpc>
                <a:spcPct val="107000"/>
              </a:lnSpc>
              <a:spcBef>
                <a:spcPts val="0"/>
              </a:spcBef>
              <a:spcAft>
                <a:spcPts val="2510"/>
              </a:spcAft>
            </a:pPr>
            <a:r>
              <a:rPr lang="en-GB" sz="5400" b="1" dirty="0" smtClean="0">
                <a:solidFill>
                  <a:srgbClr val="0D0D0D"/>
                </a:solidFill>
                <a:latin typeface="Rockwell" panose="02060603020205020403" pitchFamily="18" charset="0"/>
                <a:ea typeface="Rockwell" panose="02060603020205020403" pitchFamily="18" charset="0"/>
                <a:cs typeface="Rockwell" panose="02060603020205020403" pitchFamily="18" charset="0"/>
              </a:rPr>
              <a:t>DIRECTORY</a:t>
            </a:r>
            <a:endParaRPr lang="en-GB" sz="5400" dirty="0">
              <a:solidFill>
                <a:srgbClr val="000000"/>
              </a:solidFill>
              <a:effectLst/>
              <a:latin typeface="Calibri" panose="020F0502020204030204" pitchFamily="34" charset="0"/>
              <a:ea typeface="Calibri" panose="020F0502020204030204" pitchFamily="34" charset="0"/>
            </a:endParaRPr>
          </a:p>
        </p:txBody>
      </p:sp>
      <p:sp>
        <p:nvSpPr>
          <p:cNvPr id="2" name="Slide Number Placeholder 1"/>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3231027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4019" y="1146872"/>
            <a:ext cx="11026507" cy="5430461"/>
          </a:xfrm>
          <a:prstGeom prst="rect">
            <a:avLst/>
          </a:prstGeom>
        </p:spPr>
        <p:txBody>
          <a:bodyPr wrap="square">
            <a:spAutoFit/>
          </a:bodyPr>
          <a:lstStyle/>
          <a:p>
            <a:pPr marL="361950" marR="0" indent="-6350">
              <a:lnSpc>
                <a:spcPct val="107000"/>
              </a:lnSpc>
              <a:spcBef>
                <a:spcPts val="0"/>
              </a:spcBef>
              <a:spcAft>
                <a:spcPts val="0"/>
              </a:spcAft>
            </a:pPr>
            <a:r>
              <a:rPr lang="en-GB" sz="4800" b="1" kern="0" dirty="0">
                <a:solidFill>
                  <a:srgbClr val="C0504D"/>
                </a:solidFill>
                <a:latin typeface="Rockwell" panose="02060603020205020403" pitchFamily="18" charset="0"/>
                <a:ea typeface="Rockwell" panose="02060603020205020403" pitchFamily="18" charset="0"/>
                <a:cs typeface="Rockwell" panose="02060603020205020403" pitchFamily="18" charset="0"/>
              </a:rPr>
              <a:t>Partition </a:t>
            </a:r>
          </a:p>
          <a:p>
            <a:pPr marL="342900" marR="0" lvl="0" indent="-342900" fontAlgn="base">
              <a:lnSpc>
                <a:spcPct val="107000"/>
              </a:lnSpc>
              <a:spcBef>
                <a:spcPts val="0"/>
              </a:spcBef>
              <a:spcAft>
                <a:spcPts val="950"/>
              </a:spcAft>
              <a:buClr>
                <a:srgbClr val="7A0000"/>
              </a:buClr>
              <a:buSzPts val="1850"/>
              <a:buFont typeface="Wingdings" panose="05000000000000000000" pitchFamily="2" charset="2"/>
              <a:buChar char=""/>
            </a:pPr>
            <a:r>
              <a:rPr lang="en-GB" sz="2400" dirty="0">
                <a:solidFill>
                  <a:srgbClr val="7A0000"/>
                </a:solidFill>
                <a:uFill>
                  <a:solidFill>
                    <a:srgbClr val="000000"/>
                  </a:solidFill>
                </a:uFill>
                <a:latin typeface="Rockwell" panose="02060603020205020403" pitchFamily="18" charset="0"/>
                <a:ea typeface="Rockwell" panose="02060603020205020403" pitchFamily="18" charset="0"/>
                <a:cs typeface="Rockwell" panose="02060603020205020403" pitchFamily="18" charset="0"/>
              </a:rPr>
              <a:t>Primary </a:t>
            </a:r>
            <a:endParaRPr lang="en-GB" sz="1400" dirty="0">
              <a:solidFill>
                <a:srgbClr val="000000"/>
              </a:solidFill>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marL="911225" marR="0" indent="-6350">
              <a:lnSpc>
                <a:spcPct val="107000"/>
              </a:lnSpc>
              <a:spcBef>
                <a:spcPts val="0"/>
              </a:spcBef>
              <a:spcAft>
                <a:spcPts val="1070"/>
              </a:spcAft>
            </a:pPr>
            <a:r>
              <a:rPr lang="en-GB" sz="2400" dirty="0">
                <a:solidFill>
                  <a:srgbClr val="403152"/>
                </a:solidFill>
                <a:latin typeface="Calibri" panose="020F0502020204030204" pitchFamily="34" charset="0"/>
                <a:ea typeface="Calibri" panose="020F0502020204030204" pitchFamily="34" charset="0"/>
              </a:rPr>
              <a:t>‒ </a:t>
            </a:r>
            <a:r>
              <a:rPr lang="en-GB" sz="2000" dirty="0">
                <a:solidFill>
                  <a:srgbClr val="403152"/>
                </a:solidFill>
                <a:latin typeface="Rockwell" panose="02060603020205020403" pitchFamily="18" charset="0"/>
                <a:ea typeface="Rockwell" panose="02060603020205020403" pitchFamily="18" charset="0"/>
                <a:cs typeface="Rockwell" panose="02060603020205020403" pitchFamily="18" charset="0"/>
              </a:rPr>
              <a:t>The OS is booted from this partition </a:t>
            </a:r>
            <a:endParaRPr lang="en-GB" sz="1400" dirty="0">
              <a:solidFill>
                <a:srgbClr val="000000"/>
              </a:solidFill>
              <a:latin typeface="Calibri" panose="020F0502020204030204" pitchFamily="34" charset="0"/>
              <a:ea typeface="Calibri" panose="020F0502020204030204" pitchFamily="34" charset="0"/>
            </a:endParaRPr>
          </a:p>
          <a:p>
            <a:pPr marL="911225" marR="0" indent="-6350">
              <a:lnSpc>
                <a:spcPct val="107000"/>
              </a:lnSpc>
              <a:spcBef>
                <a:spcPts val="0"/>
              </a:spcBef>
              <a:spcAft>
                <a:spcPts val="1270"/>
              </a:spcAft>
            </a:pPr>
            <a:r>
              <a:rPr lang="en-GB" sz="2400" dirty="0">
                <a:solidFill>
                  <a:srgbClr val="403152"/>
                </a:solidFill>
                <a:latin typeface="Calibri" panose="020F0502020204030204" pitchFamily="34" charset="0"/>
                <a:ea typeface="Calibri" panose="020F0502020204030204" pitchFamily="34" charset="0"/>
              </a:rPr>
              <a:t>‒ </a:t>
            </a:r>
            <a:r>
              <a:rPr lang="en-GB" sz="2000" dirty="0">
                <a:solidFill>
                  <a:srgbClr val="403152"/>
                </a:solidFill>
                <a:latin typeface="Rockwell" panose="02060603020205020403" pitchFamily="18" charset="0"/>
                <a:ea typeface="Rockwell" panose="02060603020205020403" pitchFamily="18" charset="0"/>
                <a:cs typeface="Rockwell" panose="02060603020205020403" pitchFamily="18" charset="0"/>
              </a:rPr>
              <a:t>Can only have 4 per disk </a:t>
            </a:r>
            <a:endParaRPr lang="en-GB" sz="1400" dirty="0">
              <a:solidFill>
                <a:srgbClr val="000000"/>
              </a:solidFill>
              <a:latin typeface="Calibri" panose="020F0502020204030204" pitchFamily="34" charset="0"/>
              <a:ea typeface="Calibri" panose="020F0502020204030204" pitchFamily="34" charset="0"/>
            </a:endParaRPr>
          </a:p>
          <a:p>
            <a:pPr marL="342900" marR="0" lvl="0" indent="-342900" fontAlgn="base">
              <a:lnSpc>
                <a:spcPct val="107000"/>
              </a:lnSpc>
              <a:spcBef>
                <a:spcPts val="0"/>
              </a:spcBef>
              <a:spcAft>
                <a:spcPts val="950"/>
              </a:spcAft>
              <a:buClr>
                <a:srgbClr val="7A0000"/>
              </a:buClr>
              <a:buSzPts val="1850"/>
              <a:buFont typeface="Wingdings" panose="05000000000000000000" pitchFamily="2" charset="2"/>
              <a:buChar char=""/>
            </a:pPr>
            <a:r>
              <a:rPr lang="en-GB" sz="2400" dirty="0">
                <a:solidFill>
                  <a:srgbClr val="7A0000"/>
                </a:solidFill>
                <a:uFill>
                  <a:solidFill>
                    <a:srgbClr val="000000"/>
                  </a:solidFill>
                </a:uFill>
                <a:latin typeface="Rockwell" panose="02060603020205020403" pitchFamily="18" charset="0"/>
                <a:ea typeface="Rockwell" panose="02060603020205020403" pitchFamily="18" charset="0"/>
                <a:cs typeface="Rockwell" panose="02060603020205020403" pitchFamily="18" charset="0"/>
              </a:rPr>
              <a:t>Extended </a:t>
            </a:r>
            <a:endParaRPr lang="en-GB" sz="1400" dirty="0">
              <a:solidFill>
                <a:srgbClr val="000000"/>
              </a:solidFill>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marL="911225" marR="0" indent="-6350">
              <a:lnSpc>
                <a:spcPct val="107000"/>
              </a:lnSpc>
              <a:spcBef>
                <a:spcPts val="0"/>
              </a:spcBef>
              <a:spcAft>
                <a:spcPts val="1070"/>
              </a:spcAft>
            </a:pPr>
            <a:r>
              <a:rPr lang="en-GB" sz="2400" dirty="0">
                <a:solidFill>
                  <a:srgbClr val="403152"/>
                </a:solidFill>
                <a:latin typeface="Calibri" panose="020F0502020204030204" pitchFamily="34" charset="0"/>
                <a:ea typeface="Calibri" panose="020F0502020204030204" pitchFamily="34" charset="0"/>
              </a:rPr>
              <a:t>‒ </a:t>
            </a:r>
            <a:r>
              <a:rPr lang="en-GB" sz="2000" dirty="0">
                <a:solidFill>
                  <a:srgbClr val="403152"/>
                </a:solidFill>
                <a:latin typeface="Rockwell" panose="02060603020205020403" pitchFamily="18" charset="0"/>
                <a:ea typeface="Rockwell" panose="02060603020205020403" pitchFamily="18" charset="0"/>
                <a:cs typeface="Rockwell" panose="02060603020205020403" pitchFamily="18" charset="0"/>
              </a:rPr>
              <a:t>Can only have 1 per disk </a:t>
            </a:r>
            <a:endParaRPr lang="en-GB" sz="1400" dirty="0">
              <a:solidFill>
                <a:srgbClr val="000000"/>
              </a:solidFill>
              <a:latin typeface="Calibri" panose="020F0502020204030204" pitchFamily="34" charset="0"/>
              <a:ea typeface="Calibri" panose="020F0502020204030204" pitchFamily="34" charset="0"/>
            </a:endParaRPr>
          </a:p>
          <a:p>
            <a:pPr marL="911225" marR="0" indent="-6350">
              <a:lnSpc>
                <a:spcPct val="107000"/>
              </a:lnSpc>
              <a:spcBef>
                <a:spcPts val="0"/>
              </a:spcBef>
              <a:spcAft>
                <a:spcPts val="1070"/>
              </a:spcAft>
            </a:pPr>
            <a:r>
              <a:rPr lang="en-GB" sz="2400" dirty="0">
                <a:solidFill>
                  <a:srgbClr val="403152"/>
                </a:solidFill>
                <a:latin typeface="Calibri" panose="020F0502020204030204" pitchFamily="34" charset="0"/>
                <a:ea typeface="Calibri" panose="020F0502020204030204" pitchFamily="34" charset="0"/>
              </a:rPr>
              <a:t>‒ </a:t>
            </a:r>
            <a:r>
              <a:rPr lang="en-GB" sz="2000" dirty="0">
                <a:solidFill>
                  <a:srgbClr val="403152"/>
                </a:solidFill>
                <a:latin typeface="Rockwell" panose="02060603020205020403" pitchFamily="18" charset="0"/>
                <a:ea typeface="Rockwell" panose="02060603020205020403" pitchFamily="18" charset="0"/>
                <a:cs typeface="Rockwell" panose="02060603020205020403" pitchFamily="18" charset="0"/>
              </a:rPr>
              <a:t>Not bootable </a:t>
            </a:r>
            <a:endParaRPr lang="en-GB" sz="1400" dirty="0">
              <a:solidFill>
                <a:srgbClr val="000000"/>
              </a:solidFill>
              <a:latin typeface="Calibri" panose="020F0502020204030204" pitchFamily="34" charset="0"/>
              <a:ea typeface="Calibri" panose="020F0502020204030204" pitchFamily="34" charset="0"/>
            </a:endParaRPr>
          </a:p>
          <a:p>
            <a:pPr marL="911225" marR="0" indent="-6350">
              <a:lnSpc>
                <a:spcPct val="107000"/>
              </a:lnSpc>
              <a:spcBef>
                <a:spcPts val="0"/>
              </a:spcBef>
              <a:spcAft>
                <a:spcPts val="1070"/>
              </a:spcAft>
            </a:pPr>
            <a:r>
              <a:rPr lang="en-GB" sz="2400" dirty="0">
                <a:solidFill>
                  <a:srgbClr val="403152"/>
                </a:solidFill>
                <a:latin typeface="Calibri" panose="020F0502020204030204" pitchFamily="34" charset="0"/>
                <a:ea typeface="Calibri" panose="020F0502020204030204" pitchFamily="34" charset="0"/>
              </a:rPr>
              <a:t>‒ </a:t>
            </a:r>
            <a:r>
              <a:rPr lang="en-GB" sz="2000" dirty="0">
                <a:solidFill>
                  <a:srgbClr val="403152"/>
                </a:solidFill>
                <a:latin typeface="Rockwell" panose="02060603020205020403" pitchFamily="18" charset="0"/>
                <a:ea typeface="Rockwell" panose="02060603020205020403" pitchFamily="18" charset="0"/>
                <a:cs typeface="Rockwell" panose="02060603020205020403" pitchFamily="18" charset="0"/>
              </a:rPr>
              <a:t>Can be subdivided into one or more logical drives </a:t>
            </a:r>
            <a:endParaRPr lang="en-GB" sz="1400" dirty="0">
              <a:solidFill>
                <a:srgbClr val="000000"/>
              </a:solidFill>
              <a:latin typeface="Calibri" panose="020F0502020204030204" pitchFamily="34" charset="0"/>
              <a:ea typeface="Calibri" panose="020F0502020204030204" pitchFamily="34" charset="0"/>
            </a:endParaRPr>
          </a:p>
          <a:p>
            <a:pPr marL="911225" marR="0" indent="-6350">
              <a:lnSpc>
                <a:spcPct val="107000"/>
              </a:lnSpc>
              <a:spcBef>
                <a:spcPts val="0"/>
              </a:spcBef>
              <a:spcAft>
                <a:spcPts val="840"/>
              </a:spcAft>
            </a:pPr>
            <a:r>
              <a:rPr lang="en-GB" sz="2400" dirty="0">
                <a:solidFill>
                  <a:srgbClr val="403152"/>
                </a:solidFill>
                <a:latin typeface="Calibri" panose="020F0502020204030204" pitchFamily="34" charset="0"/>
                <a:ea typeface="Calibri" panose="020F0502020204030204" pitchFamily="34" charset="0"/>
              </a:rPr>
              <a:t>‒ </a:t>
            </a:r>
            <a:r>
              <a:rPr lang="en-GB" sz="2000" dirty="0">
                <a:solidFill>
                  <a:srgbClr val="403152"/>
                </a:solidFill>
                <a:latin typeface="Rockwell" panose="02060603020205020403" pitchFamily="18" charset="0"/>
                <a:ea typeface="Rockwell" panose="02060603020205020403" pitchFamily="18" charset="0"/>
                <a:cs typeface="Rockwell" panose="02060603020205020403" pitchFamily="18" charset="0"/>
              </a:rPr>
              <a:t>Logical drives can be formatted with FAT, FAT32, or NTFS </a:t>
            </a:r>
            <a:endParaRPr lang="en-GB" sz="1400" dirty="0">
              <a:solidFill>
                <a:srgbClr val="000000"/>
              </a:solidFill>
              <a:latin typeface="Calibri" panose="020F0502020204030204" pitchFamily="34" charset="0"/>
              <a:ea typeface="Calibri" panose="020F0502020204030204" pitchFamily="34" charset="0"/>
            </a:endParaRPr>
          </a:p>
          <a:p>
            <a:pPr marL="1371600" marR="0">
              <a:lnSpc>
                <a:spcPct val="107000"/>
              </a:lnSpc>
              <a:spcBef>
                <a:spcPts val="0"/>
              </a:spcBef>
              <a:spcAft>
                <a:spcPts val="890"/>
              </a:spcAft>
            </a:pPr>
            <a:r>
              <a:rPr lang="en-GB" sz="2000" dirty="0">
                <a:solidFill>
                  <a:srgbClr val="000000"/>
                </a:solidFill>
                <a:latin typeface="Rockwell" panose="02060603020205020403" pitchFamily="18" charset="0"/>
                <a:ea typeface="Rockwell" panose="02060603020205020403" pitchFamily="18" charset="0"/>
                <a:cs typeface="Rockwell" panose="02060603020205020403" pitchFamily="18" charset="0"/>
              </a:rPr>
              <a:t> </a:t>
            </a:r>
            <a:endParaRPr lang="en-GB" sz="1400" dirty="0">
              <a:solidFill>
                <a:srgbClr val="000000"/>
              </a:solidFill>
              <a:effectLst/>
              <a:latin typeface="Calibri" panose="020F0502020204030204" pitchFamily="34" charset="0"/>
              <a:ea typeface="Calibri" panose="020F0502020204030204" pitchFamily="34" charset="0"/>
            </a:endParaRPr>
          </a:p>
        </p:txBody>
      </p:sp>
      <p:sp>
        <p:nvSpPr>
          <p:cNvPr id="3" name="Rectangle 2"/>
          <p:cNvSpPr/>
          <p:nvPr/>
        </p:nvSpPr>
        <p:spPr>
          <a:xfrm>
            <a:off x="352929" y="164250"/>
            <a:ext cx="4974439" cy="707886"/>
          </a:xfrm>
          <a:prstGeom prst="rect">
            <a:avLst/>
          </a:prstGeom>
        </p:spPr>
        <p:txBody>
          <a:bodyPr wrap="none">
            <a:spAutoFit/>
          </a:bodyPr>
          <a:lstStyle/>
          <a:p>
            <a:pPr lvl="0" defTabSz="914400" eaLnBrk="0" fontAlgn="base" hangingPunct="0">
              <a:spcBef>
                <a:spcPct val="0"/>
              </a:spcBef>
              <a:spcAft>
                <a:spcPct val="0"/>
              </a:spcAft>
            </a:pPr>
            <a:r>
              <a:rPr lang="en-GB" altLang="en-US" sz="4000" b="1" dirty="0">
                <a:solidFill>
                  <a:srgbClr val="0D0D0D"/>
                </a:solidFill>
                <a:latin typeface="Arial" panose="020B0604020202020204" pitchFamily="34" charset="0"/>
                <a:ea typeface="Rockwell" panose="02060603020205020403" pitchFamily="18" charset="0"/>
                <a:cs typeface="Rockwell" panose="02060603020205020403" pitchFamily="18" charset="0"/>
              </a:rPr>
              <a:t>File </a:t>
            </a:r>
            <a:r>
              <a:rPr lang="en-GB" altLang="en-US" sz="4000" b="1" dirty="0" smtClean="0">
                <a:solidFill>
                  <a:srgbClr val="0D0D0D"/>
                </a:solidFill>
                <a:latin typeface="Arial" panose="020B0604020202020204" pitchFamily="34" charset="0"/>
                <a:ea typeface="Rockwell" panose="02060603020205020403" pitchFamily="18" charset="0"/>
                <a:cs typeface="Rockwell" panose="02060603020205020403" pitchFamily="18" charset="0"/>
              </a:rPr>
              <a:t>Systems(</a:t>
            </a:r>
            <a:r>
              <a:rPr lang="en-GB" altLang="en-US" sz="4000" b="1" dirty="0" err="1" smtClean="0">
                <a:solidFill>
                  <a:srgbClr val="0D0D0D"/>
                </a:solidFill>
                <a:latin typeface="Arial" panose="020B0604020202020204" pitchFamily="34" charset="0"/>
                <a:ea typeface="Rockwell" panose="02060603020205020403" pitchFamily="18" charset="0"/>
                <a:cs typeface="Rockwell" panose="02060603020205020403" pitchFamily="18" charset="0"/>
              </a:rPr>
              <a:t>Cont</a:t>
            </a:r>
            <a:r>
              <a:rPr lang="en-GB" altLang="en-US" sz="4000" b="1" dirty="0" smtClean="0">
                <a:solidFill>
                  <a:srgbClr val="0D0D0D"/>
                </a:solidFill>
                <a:latin typeface="Arial" panose="020B0604020202020204" pitchFamily="34" charset="0"/>
                <a:ea typeface="Rockwell" panose="02060603020205020403" pitchFamily="18" charset="0"/>
                <a:cs typeface="Rockwell" panose="02060603020205020403" pitchFamily="18" charset="0"/>
              </a:rPr>
              <a:t>) </a:t>
            </a:r>
            <a:endParaRPr lang="en-GB" altLang="en-US" sz="4000" b="1" dirty="0">
              <a:solidFill>
                <a:srgbClr val="0D0D0D"/>
              </a:solidFill>
              <a:latin typeface="Arial" panose="020B0604020202020204" pitchFamily="34" charset="0"/>
              <a:ea typeface="Rockwell" panose="02060603020205020403" pitchFamily="18" charset="0"/>
              <a:cs typeface="Rockwell" panose="02060603020205020403" pitchFamily="18" charset="0"/>
            </a:endParaRPr>
          </a:p>
        </p:txBody>
      </p:sp>
      <p:sp>
        <p:nvSpPr>
          <p:cNvPr id="2" name="Slide Number Placeholder 1"/>
          <p:cNvSpPr>
            <a:spLocks noGrp="1"/>
          </p:cNvSpPr>
          <p:nvPr>
            <p:ph type="sldNum" sz="quarter" idx="12"/>
          </p:nvPr>
        </p:nvSpPr>
        <p:spPr/>
        <p:txBody>
          <a:bodyPr/>
          <a:lstStyle/>
          <a:p>
            <a:fld id="{48F63A3B-78C7-47BE-AE5E-E10140E04643}" type="slidenum">
              <a:rPr lang="en-US" smtClean="0"/>
              <a:t>20</a:t>
            </a:fld>
            <a:endParaRPr lang="en-US" dirty="0"/>
          </a:p>
        </p:txBody>
      </p:sp>
    </p:spTree>
    <p:extLst>
      <p:ext uri="{BB962C8B-B14F-4D97-AF65-F5344CB8AC3E}">
        <p14:creationId xmlns:p14="http://schemas.microsoft.com/office/powerpoint/2010/main" val="1154177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517532" y="112887"/>
            <a:ext cx="551918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3600" b="0" i="0" u="none" strike="noStrike" cap="none" normalizeH="0" baseline="0" dirty="0" smtClean="0">
                <a:ln>
                  <a:noFill/>
                </a:ln>
                <a:solidFill>
                  <a:srgbClr val="C0504D"/>
                </a:solidFill>
                <a:effectLst/>
                <a:latin typeface="Arial" panose="020B0604020202020204" pitchFamily="34" charset="0"/>
                <a:ea typeface="Rockwell" panose="02060603020205020403" pitchFamily="18" charset="0"/>
                <a:cs typeface="Rockwell" panose="02060603020205020403" pitchFamily="18" charset="0"/>
              </a:rPr>
              <a:t>Volume Types Description </a:t>
            </a:r>
            <a:endParaRPr kumimoji="0" lang="en-GB" altLang="en-US" sz="32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401053" y="886626"/>
            <a:ext cx="11502189" cy="5541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7592" tIns="0" rIns="0" bIns="10791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GB" altLang="en-US" sz="32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Dynamic disks support 5 volume types: </a:t>
            </a:r>
          </a:p>
          <a:p>
            <a:pPr marR="0" lvl="0" algn="l" defTabSz="914400" rtl="0" eaLnBrk="0" fontAlgn="base" latinLnBrk="0" hangingPunct="0">
              <a:lnSpc>
                <a:spcPct val="100000"/>
              </a:lnSpc>
              <a:spcBef>
                <a:spcPct val="0"/>
              </a:spcBef>
              <a:spcAft>
                <a:spcPct val="0"/>
              </a:spcAft>
              <a:buClrTx/>
              <a:buSzTx/>
              <a:tabLst/>
            </a:pPr>
            <a:endParaRPr kumimoji="0" lang="en-GB" altLang="en-US" sz="900" b="1"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1"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Simple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Simple volumes are the dynamic-disk equivalent of the primary partitions and logical drives found on basic disks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2400" b="1"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1"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Spanned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Spanned volumes combine areas of unallocated space from multiple disks into one logical volume. The areas of unallocated space can be different sizes. Spanned volumes require two disks, and you can use up to 32 disks.</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 </a:t>
            </a:r>
            <a:endParaRPr kumimoji="0" lang="en-GB" altLang="en-US" sz="2400" b="1"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1"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Striped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Striped volumes improve disk input/output (I/O) performance by distributing I/O requests across disks. Striped volumes are composed of stripes of data of equal size written across each disk in the volume. </a:t>
            </a:r>
            <a:endParaRPr kumimoji="0" lang="en-GB"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2" name="Slide Number Placeholder 1"/>
          <p:cNvSpPr>
            <a:spLocks noGrp="1"/>
          </p:cNvSpPr>
          <p:nvPr>
            <p:ph type="sldNum" sz="quarter" idx="12"/>
          </p:nvPr>
        </p:nvSpPr>
        <p:spPr/>
        <p:txBody>
          <a:bodyPr/>
          <a:lstStyle/>
          <a:p>
            <a:fld id="{48F63A3B-78C7-47BE-AE5E-E10140E04643}" type="slidenum">
              <a:rPr lang="en-US" smtClean="0"/>
              <a:t>21</a:t>
            </a:fld>
            <a:endParaRPr lang="en-US" dirty="0"/>
          </a:p>
        </p:txBody>
      </p:sp>
    </p:spTree>
    <p:extLst>
      <p:ext uri="{BB962C8B-B14F-4D97-AF65-F5344CB8AC3E}">
        <p14:creationId xmlns:p14="http://schemas.microsoft.com/office/powerpoint/2010/main" val="4208798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417443" y="305569"/>
            <a:ext cx="6304783"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3200" b="0" i="0" u="none" strike="noStrike" cap="none" normalizeH="0" baseline="0" dirty="0" smtClean="0">
                <a:ln>
                  <a:noFill/>
                </a:ln>
                <a:solidFill>
                  <a:srgbClr val="C0504D"/>
                </a:solidFill>
                <a:effectLst/>
                <a:latin typeface="Arial" panose="020B0604020202020204" pitchFamily="34" charset="0"/>
                <a:ea typeface="Arial" panose="020B0604020202020204" pitchFamily="34" charset="0"/>
                <a:cs typeface="Rockwell" panose="02060603020205020403" pitchFamily="18" charset="0"/>
              </a:rPr>
              <a:t>• </a:t>
            </a:r>
            <a:r>
              <a:rPr kumimoji="0" lang="en-GB" altLang="en-US" sz="3200" b="0" i="0" u="none" strike="noStrike" cap="none" normalizeH="0" baseline="0" dirty="0" smtClean="0">
                <a:ln>
                  <a:noFill/>
                </a:ln>
                <a:solidFill>
                  <a:srgbClr val="C0504D"/>
                </a:solidFill>
                <a:effectLst/>
                <a:latin typeface="Arial" panose="020B0604020202020204" pitchFamily="34" charset="0"/>
                <a:ea typeface="Rockwell" panose="02060603020205020403" pitchFamily="18" charset="0"/>
                <a:cs typeface="Rockwell" panose="02060603020205020403" pitchFamily="18" charset="0"/>
              </a:rPr>
              <a:t>Volume Types Description(</a:t>
            </a:r>
            <a:r>
              <a:rPr kumimoji="0" lang="en-GB" altLang="en-US" sz="3200" b="0" i="0" u="none" strike="noStrike" cap="none" normalizeH="0" baseline="0" dirty="0" err="1" smtClean="0">
                <a:ln>
                  <a:noFill/>
                </a:ln>
                <a:solidFill>
                  <a:srgbClr val="C0504D"/>
                </a:solidFill>
                <a:effectLst/>
                <a:latin typeface="Arial" panose="020B0604020202020204" pitchFamily="34" charset="0"/>
                <a:ea typeface="Rockwell" panose="02060603020205020403" pitchFamily="18" charset="0"/>
                <a:cs typeface="Rockwell" panose="02060603020205020403" pitchFamily="18" charset="0"/>
              </a:rPr>
              <a:t>Cont</a:t>
            </a:r>
            <a:r>
              <a:rPr kumimoji="0" lang="en-GB" altLang="en-US" sz="3200" b="0" i="0" u="none" strike="noStrike" cap="none" normalizeH="0" baseline="0" dirty="0" smtClean="0">
                <a:ln>
                  <a:noFill/>
                </a:ln>
                <a:solidFill>
                  <a:srgbClr val="C0504D"/>
                </a:solidFill>
                <a:effectLst/>
                <a:latin typeface="Arial" panose="020B0604020202020204" pitchFamily="34" charset="0"/>
                <a:ea typeface="Rockwell" panose="02060603020205020403" pitchFamily="18" charset="0"/>
                <a:cs typeface="Rockwell" panose="02060603020205020403" pitchFamily="18" charset="0"/>
              </a:rPr>
              <a:t>) </a:t>
            </a:r>
            <a:endParaRPr kumimoji="0" lang="en-GB" altLang="en-US" sz="28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695739" y="798322"/>
            <a:ext cx="11319798"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smtClean="0">
                <a:ln>
                  <a:noFill/>
                </a:ln>
                <a:solidFill>
                  <a:srgbClr val="7A0000"/>
                </a:solidFill>
                <a:effectLst/>
                <a:latin typeface="Arial" panose="020B0604020202020204" pitchFamily="34" charset="0"/>
                <a:ea typeface="Wingdings" panose="05000000000000000000" pitchFamily="2" charset="2"/>
                <a:cs typeface="Wingdings" panose="05000000000000000000" pitchFamily="2" charset="2"/>
              </a:rPr>
              <a:t>§ </a:t>
            </a:r>
            <a:r>
              <a:rPr kumimoji="0" lang="en-GB" altLang="en-US" sz="24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Dynamic disks support 5 volume types: </a:t>
            </a:r>
            <a:r>
              <a:rPr kumimoji="0" lang="en-GB" altLang="en-US" sz="2800" b="1"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Mirrored </a:t>
            </a:r>
            <a:endParaRPr kumimoji="0" lang="en-GB" altLang="en-US" sz="105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smtClean="0">
                <a:ln>
                  <a:noFill/>
                </a:ln>
                <a:solidFill>
                  <a:srgbClr val="403152"/>
                </a:solidFill>
                <a:effectLst/>
                <a:latin typeface="Arial" panose="020B0604020202020204" pitchFamily="34" charset="0"/>
                <a:ea typeface="Calibri" panose="020F0502020204030204" pitchFamily="34" charset="0"/>
              </a:rPr>
              <a:t>‒ </a:t>
            </a:r>
            <a:r>
              <a:rPr kumimoji="0" lang="en-GB" altLang="en-US" sz="2400"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A mirrored volume is a fault-tolerant volume that provides a copy of a volume on another disk.  </a:t>
            </a:r>
            <a:endParaRPr kumimoji="0" lang="en-GB" altLang="en-US" sz="105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smtClean="0">
                <a:ln>
                  <a:noFill/>
                </a:ln>
                <a:solidFill>
                  <a:srgbClr val="403152"/>
                </a:solidFill>
                <a:effectLst/>
                <a:latin typeface="Arial" panose="020B0604020202020204" pitchFamily="34" charset="0"/>
                <a:ea typeface="Calibri" panose="020F0502020204030204" pitchFamily="34" charset="0"/>
              </a:rPr>
              <a:t>‒ </a:t>
            </a:r>
            <a:r>
              <a:rPr kumimoji="0" lang="en-GB" altLang="en-US" sz="2400"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Mirrored volumes provide data redundancy by duplicating the information contained on the volume.  </a:t>
            </a:r>
            <a:endParaRPr kumimoji="0" lang="en-GB" altLang="en-US" sz="105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smtClean="0">
                <a:ln>
                  <a:noFill/>
                </a:ln>
                <a:solidFill>
                  <a:srgbClr val="403152"/>
                </a:solidFill>
                <a:effectLst/>
                <a:latin typeface="Arial" panose="020B0604020202020204" pitchFamily="34" charset="0"/>
                <a:ea typeface="Calibri" panose="020F0502020204030204" pitchFamily="34" charset="0"/>
              </a:rPr>
              <a:t>‒ </a:t>
            </a:r>
            <a:r>
              <a:rPr kumimoji="0" lang="en-GB" altLang="en-US" sz="2400"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The two disks that make up a mirrored volume are known as mirrors.  </a:t>
            </a:r>
            <a:endParaRPr kumimoji="0" lang="en-GB" altLang="en-US" sz="105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smtClean="0">
                <a:ln>
                  <a:noFill/>
                </a:ln>
                <a:solidFill>
                  <a:srgbClr val="403152"/>
                </a:solidFill>
                <a:effectLst/>
                <a:latin typeface="Arial" panose="020B0604020202020204" pitchFamily="34" charset="0"/>
                <a:ea typeface="Calibri" panose="020F0502020204030204" pitchFamily="34" charset="0"/>
              </a:rPr>
              <a:t>‒ </a:t>
            </a:r>
            <a:r>
              <a:rPr kumimoji="0" lang="en-GB" altLang="en-US" sz="2400"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Each mirror is always located on a different disk. If one of the disks fails, the data on the failed disk becomes unavailable, but the system continues to operate by using the unaffected disk. </a:t>
            </a:r>
            <a:endParaRPr kumimoji="0" lang="en-GB"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9"/>
          <p:cNvSpPr/>
          <p:nvPr/>
        </p:nvSpPr>
        <p:spPr>
          <a:xfrm>
            <a:off x="962525" y="4380863"/>
            <a:ext cx="9994235" cy="1828193"/>
          </a:xfrm>
          <a:prstGeom prst="rect">
            <a:avLst/>
          </a:prstGeom>
        </p:spPr>
        <p:txBody>
          <a:bodyPr wrap="square">
            <a:spAutoFit/>
          </a:bodyPr>
          <a:lstStyle/>
          <a:p>
            <a:pPr marL="977900" marR="0" indent="-6350">
              <a:lnSpc>
                <a:spcPct val="107000"/>
              </a:lnSpc>
              <a:spcBef>
                <a:spcPts val="0"/>
              </a:spcBef>
              <a:spcAft>
                <a:spcPts val="1155"/>
              </a:spcAft>
            </a:pPr>
            <a:r>
              <a:rPr lang="en-GB" sz="2000" b="1" dirty="0">
                <a:solidFill>
                  <a:srgbClr val="403152"/>
                </a:solidFill>
                <a:latin typeface="Rockwell" panose="02060603020205020403" pitchFamily="18" charset="0"/>
                <a:ea typeface="Rockwell" panose="02060603020205020403" pitchFamily="18" charset="0"/>
                <a:cs typeface="Rockwell" panose="02060603020205020403" pitchFamily="18" charset="0"/>
              </a:rPr>
              <a:t>Raid-5 </a:t>
            </a:r>
          </a:p>
          <a:p>
            <a:pPr marL="1209675" marR="0" indent="-228600">
              <a:lnSpc>
                <a:spcPct val="105000"/>
              </a:lnSpc>
              <a:spcBef>
                <a:spcPts val="0"/>
              </a:spcBef>
              <a:spcAft>
                <a:spcPts val="1215"/>
              </a:spcAft>
            </a:pPr>
            <a:r>
              <a:rPr lang="en-GB" sz="2400" dirty="0">
                <a:solidFill>
                  <a:srgbClr val="403152"/>
                </a:solidFill>
                <a:latin typeface="Calibri" panose="020F0502020204030204" pitchFamily="34" charset="0"/>
                <a:ea typeface="Calibri" panose="020F0502020204030204" pitchFamily="34" charset="0"/>
              </a:rPr>
              <a:t>‒ </a:t>
            </a:r>
            <a:r>
              <a:rPr lang="en-GB" sz="2000" dirty="0">
                <a:solidFill>
                  <a:srgbClr val="403152"/>
                </a:solidFill>
                <a:latin typeface="Rockwell" panose="02060603020205020403" pitchFamily="18" charset="0"/>
                <a:ea typeface="Rockwell" panose="02060603020205020403" pitchFamily="18" charset="0"/>
                <a:cs typeface="Rockwell" panose="02060603020205020403" pitchFamily="18" charset="0"/>
              </a:rPr>
              <a:t>A RAID-5 volume is a fault-tolerant volume that stripes data and parity across three or more disks.  </a:t>
            </a:r>
            <a:endParaRPr lang="en-GB" sz="1100" dirty="0">
              <a:solidFill>
                <a:srgbClr val="000000"/>
              </a:solidFill>
              <a:latin typeface="Calibri" panose="020F0502020204030204" pitchFamily="34" charset="0"/>
              <a:ea typeface="Calibri" panose="020F0502020204030204" pitchFamily="34" charset="0"/>
            </a:endParaRPr>
          </a:p>
          <a:p>
            <a:pPr marL="987425" marR="0" indent="-6350">
              <a:lnSpc>
                <a:spcPct val="105000"/>
              </a:lnSpc>
              <a:spcBef>
                <a:spcPts val="0"/>
              </a:spcBef>
              <a:spcAft>
                <a:spcPts val="825"/>
              </a:spcAft>
            </a:pPr>
            <a:r>
              <a:rPr lang="en-GB" sz="2400" dirty="0">
                <a:solidFill>
                  <a:srgbClr val="403152"/>
                </a:solidFill>
                <a:latin typeface="Calibri" panose="020F0502020204030204" pitchFamily="34" charset="0"/>
                <a:ea typeface="Calibri" panose="020F0502020204030204" pitchFamily="34" charset="0"/>
              </a:rPr>
              <a:t>‒ </a:t>
            </a:r>
            <a:r>
              <a:rPr lang="en-GB" sz="2000" dirty="0">
                <a:solidFill>
                  <a:srgbClr val="403152"/>
                </a:solidFill>
                <a:latin typeface="Rockwell" panose="02060603020205020403" pitchFamily="18" charset="0"/>
                <a:ea typeface="Rockwell" panose="02060603020205020403" pitchFamily="18" charset="0"/>
                <a:cs typeface="Rockwell" panose="02060603020205020403" pitchFamily="18" charset="0"/>
              </a:rPr>
              <a:t>Parity is a calculated value that is used to reconstruct data if one disk fails. </a:t>
            </a:r>
            <a:endParaRPr lang="en-GB" sz="1100" dirty="0">
              <a:solidFill>
                <a:srgbClr val="000000"/>
              </a:solidFill>
              <a:effectLst/>
              <a:latin typeface="Calibri" panose="020F0502020204030204" pitchFamily="34" charset="0"/>
              <a:ea typeface="Calibri" panose="020F0502020204030204" pitchFamily="34" charset="0"/>
            </a:endParaRPr>
          </a:p>
        </p:txBody>
      </p:sp>
      <p:sp>
        <p:nvSpPr>
          <p:cNvPr id="2" name="Slide Number Placeholder 1"/>
          <p:cNvSpPr>
            <a:spLocks noGrp="1"/>
          </p:cNvSpPr>
          <p:nvPr>
            <p:ph type="sldNum" sz="quarter" idx="12"/>
          </p:nvPr>
        </p:nvSpPr>
        <p:spPr/>
        <p:txBody>
          <a:bodyPr/>
          <a:lstStyle/>
          <a:p>
            <a:fld id="{48F63A3B-78C7-47BE-AE5E-E10140E04643}" type="slidenum">
              <a:rPr lang="en-US" smtClean="0"/>
              <a:t>22</a:t>
            </a:fld>
            <a:endParaRPr lang="en-US" dirty="0"/>
          </a:p>
        </p:txBody>
      </p:sp>
    </p:spTree>
    <p:extLst>
      <p:ext uri="{BB962C8B-B14F-4D97-AF65-F5344CB8AC3E}">
        <p14:creationId xmlns:p14="http://schemas.microsoft.com/office/powerpoint/2010/main" val="2425242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4278023" y="5172896"/>
            <a:ext cx="3354070" cy="929005"/>
            <a:chOff x="0" y="0"/>
            <a:chExt cx="3354597" cy="929499"/>
          </a:xfrm>
        </p:grpSpPr>
        <p:sp>
          <p:nvSpPr>
            <p:cNvPr id="17" name="Shape 11058"/>
            <p:cNvSpPr/>
            <p:nvPr/>
          </p:nvSpPr>
          <p:spPr>
            <a:xfrm>
              <a:off x="0" y="0"/>
              <a:ext cx="3354597" cy="314130"/>
            </a:xfrm>
            <a:custGeom>
              <a:avLst/>
              <a:gdLst/>
              <a:ahLst/>
              <a:cxnLst/>
              <a:rect l="0" t="0" r="0" b="0"/>
              <a:pathLst>
                <a:path w="3354597" h="314130">
                  <a:moveTo>
                    <a:pt x="0" y="0"/>
                  </a:moveTo>
                  <a:lnTo>
                    <a:pt x="3354597" y="0"/>
                  </a:lnTo>
                  <a:lnTo>
                    <a:pt x="3354597" y="314130"/>
                  </a:lnTo>
                  <a:lnTo>
                    <a:pt x="0" y="314130"/>
                  </a:lnTo>
                  <a:lnTo>
                    <a:pt x="0" y="0"/>
                  </a:lnTo>
                </a:path>
              </a:pathLst>
            </a:custGeom>
            <a:ln w="12506" cap="flat">
              <a:round/>
            </a:ln>
          </p:spPr>
          <p:style>
            <a:lnRef idx="1">
              <a:srgbClr val="000000"/>
            </a:lnRef>
            <a:fillRef idx="1">
              <a:srgbClr val="800000"/>
            </a:fillRef>
            <a:effectRef idx="0">
              <a:scrgbClr r="0" g="0" b="0"/>
            </a:effectRef>
            <a:fontRef idx="none"/>
          </p:style>
          <p:txBody>
            <a:bodyPr/>
            <a:lstStyle/>
            <a:p>
              <a:endParaRPr lang="en-GB"/>
            </a:p>
          </p:txBody>
        </p:sp>
        <p:sp>
          <p:nvSpPr>
            <p:cNvPr id="18" name="Shape 680"/>
            <p:cNvSpPr/>
            <p:nvPr/>
          </p:nvSpPr>
          <p:spPr>
            <a:xfrm>
              <a:off x="419667" y="156857"/>
              <a:ext cx="527955" cy="0"/>
            </a:xfrm>
            <a:custGeom>
              <a:avLst/>
              <a:gdLst/>
              <a:ahLst/>
              <a:cxnLst/>
              <a:rect l="0" t="0" r="0" b="0"/>
              <a:pathLst>
                <a:path w="527955">
                  <a:moveTo>
                    <a:pt x="0" y="0"/>
                  </a:moveTo>
                  <a:lnTo>
                    <a:pt x="527955" y="0"/>
                  </a:lnTo>
                </a:path>
              </a:pathLst>
            </a:custGeom>
            <a:ln w="12506" cap="flat">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19" name="Shape 681"/>
            <p:cNvSpPr/>
            <p:nvPr/>
          </p:nvSpPr>
          <p:spPr>
            <a:xfrm>
              <a:off x="922497" y="100694"/>
              <a:ext cx="234936" cy="112760"/>
            </a:xfrm>
            <a:custGeom>
              <a:avLst/>
              <a:gdLst/>
              <a:ahLst/>
              <a:cxnLst/>
              <a:rect l="0" t="0" r="0" b="0"/>
              <a:pathLst>
                <a:path w="234936" h="112760">
                  <a:moveTo>
                    <a:pt x="0" y="0"/>
                  </a:moveTo>
                  <a:lnTo>
                    <a:pt x="234936" y="56163"/>
                  </a:lnTo>
                  <a:lnTo>
                    <a:pt x="0" y="112760"/>
                  </a:lnTo>
                  <a:lnTo>
                    <a:pt x="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GB"/>
            </a:p>
          </p:txBody>
        </p:sp>
        <p:sp>
          <p:nvSpPr>
            <p:cNvPr id="20" name="Rectangle 19"/>
            <p:cNvSpPr/>
            <p:nvPr/>
          </p:nvSpPr>
          <p:spPr>
            <a:xfrm>
              <a:off x="1375680" y="94437"/>
              <a:ext cx="515561" cy="20523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100">
                  <a:solidFill>
                    <a:srgbClr val="000000"/>
                  </a:solidFill>
                  <a:effectLst/>
                  <a:latin typeface="Arial" panose="020B0604020202020204" pitchFamily="34" charset="0"/>
                  <a:ea typeface="Arial" panose="020B0604020202020204" pitchFamily="34" charset="0"/>
                </a:rPr>
                <a:t>Data</a:t>
              </a:r>
              <a:endParaRPr lang="en-GB" sz="1100">
                <a:solidFill>
                  <a:srgbClr val="000000"/>
                </a:solidFill>
                <a:effectLst/>
                <a:latin typeface="Calibri" panose="020F0502020204030204" pitchFamily="34" charset="0"/>
                <a:ea typeface="Calibri" panose="020F0502020204030204" pitchFamily="34" charset="0"/>
              </a:endParaRPr>
            </a:p>
          </p:txBody>
        </p:sp>
        <p:sp>
          <p:nvSpPr>
            <p:cNvPr id="21" name="Shape 11059"/>
            <p:cNvSpPr/>
            <p:nvPr/>
          </p:nvSpPr>
          <p:spPr>
            <a:xfrm>
              <a:off x="0" y="615368"/>
              <a:ext cx="3354597" cy="314130"/>
            </a:xfrm>
            <a:custGeom>
              <a:avLst/>
              <a:gdLst/>
              <a:ahLst/>
              <a:cxnLst/>
              <a:rect l="0" t="0" r="0" b="0"/>
              <a:pathLst>
                <a:path w="3354597" h="314130">
                  <a:moveTo>
                    <a:pt x="0" y="0"/>
                  </a:moveTo>
                  <a:lnTo>
                    <a:pt x="3354597" y="0"/>
                  </a:lnTo>
                  <a:lnTo>
                    <a:pt x="3354597" y="314130"/>
                  </a:lnTo>
                  <a:lnTo>
                    <a:pt x="0" y="314130"/>
                  </a:lnTo>
                  <a:lnTo>
                    <a:pt x="0" y="0"/>
                  </a:lnTo>
                </a:path>
              </a:pathLst>
            </a:custGeom>
            <a:ln w="12506" cap="flat">
              <a:round/>
            </a:ln>
          </p:spPr>
          <p:style>
            <a:lnRef idx="1">
              <a:srgbClr val="000000"/>
            </a:lnRef>
            <a:fillRef idx="1">
              <a:srgbClr val="800000"/>
            </a:fillRef>
            <a:effectRef idx="0">
              <a:scrgbClr r="0" g="0" b="0"/>
            </a:effectRef>
            <a:fontRef idx="none"/>
          </p:style>
          <p:txBody>
            <a:bodyPr/>
            <a:lstStyle/>
            <a:p>
              <a:endParaRPr lang="en-GB"/>
            </a:p>
          </p:txBody>
        </p:sp>
        <p:sp>
          <p:nvSpPr>
            <p:cNvPr id="22" name="Shape 684"/>
            <p:cNvSpPr/>
            <p:nvPr/>
          </p:nvSpPr>
          <p:spPr>
            <a:xfrm>
              <a:off x="419667" y="772218"/>
              <a:ext cx="527955" cy="0"/>
            </a:xfrm>
            <a:custGeom>
              <a:avLst/>
              <a:gdLst/>
              <a:ahLst/>
              <a:cxnLst/>
              <a:rect l="0" t="0" r="0" b="0"/>
              <a:pathLst>
                <a:path w="527955">
                  <a:moveTo>
                    <a:pt x="0" y="0"/>
                  </a:moveTo>
                  <a:lnTo>
                    <a:pt x="527955" y="0"/>
                  </a:lnTo>
                </a:path>
              </a:pathLst>
            </a:custGeom>
            <a:ln w="12506" cap="flat">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23" name="Shape 685"/>
            <p:cNvSpPr/>
            <p:nvPr/>
          </p:nvSpPr>
          <p:spPr>
            <a:xfrm>
              <a:off x="922497" y="716055"/>
              <a:ext cx="234936" cy="112755"/>
            </a:xfrm>
            <a:custGeom>
              <a:avLst/>
              <a:gdLst/>
              <a:ahLst/>
              <a:cxnLst/>
              <a:rect l="0" t="0" r="0" b="0"/>
              <a:pathLst>
                <a:path w="234936" h="112755">
                  <a:moveTo>
                    <a:pt x="0" y="0"/>
                  </a:moveTo>
                  <a:lnTo>
                    <a:pt x="234936" y="56163"/>
                  </a:lnTo>
                  <a:lnTo>
                    <a:pt x="0" y="112755"/>
                  </a:lnTo>
                  <a:lnTo>
                    <a:pt x="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GB"/>
            </a:p>
          </p:txBody>
        </p:sp>
        <p:sp>
          <p:nvSpPr>
            <p:cNvPr id="24" name="Rectangle 23"/>
            <p:cNvSpPr/>
            <p:nvPr/>
          </p:nvSpPr>
          <p:spPr>
            <a:xfrm>
              <a:off x="1375680" y="703561"/>
              <a:ext cx="515561" cy="20523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100">
                  <a:solidFill>
                    <a:srgbClr val="000000"/>
                  </a:solidFill>
                  <a:effectLst/>
                  <a:latin typeface="Arial" panose="020B0604020202020204" pitchFamily="34" charset="0"/>
                  <a:ea typeface="Arial" panose="020B0604020202020204" pitchFamily="34" charset="0"/>
                </a:rPr>
                <a:t>Data</a:t>
              </a:r>
              <a:endParaRPr lang="en-GB" sz="1100">
                <a:solidFill>
                  <a:srgbClr val="000000"/>
                </a:solidFill>
                <a:effectLst/>
                <a:latin typeface="Calibri" panose="020F0502020204030204" pitchFamily="34" charset="0"/>
                <a:ea typeface="Calibri" panose="020F0502020204030204" pitchFamily="34" charset="0"/>
              </a:endParaRPr>
            </a:p>
          </p:txBody>
        </p:sp>
        <p:sp>
          <p:nvSpPr>
            <p:cNvPr id="25" name="Shape 687"/>
            <p:cNvSpPr/>
            <p:nvPr/>
          </p:nvSpPr>
          <p:spPr>
            <a:xfrm>
              <a:off x="1996256" y="791367"/>
              <a:ext cx="519471" cy="0"/>
            </a:xfrm>
            <a:custGeom>
              <a:avLst/>
              <a:gdLst/>
              <a:ahLst/>
              <a:cxnLst/>
              <a:rect l="0" t="0" r="0" b="0"/>
              <a:pathLst>
                <a:path w="519471">
                  <a:moveTo>
                    <a:pt x="0" y="0"/>
                  </a:moveTo>
                  <a:lnTo>
                    <a:pt x="519471" y="0"/>
                  </a:lnTo>
                </a:path>
              </a:pathLst>
            </a:custGeom>
            <a:ln w="12506" cap="flat">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26" name="Shape 688"/>
            <p:cNvSpPr/>
            <p:nvPr/>
          </p:nvSpPr>
          <p:spPr>
            <a:xfrm>
              <a:off x="2498993" y="734788"/>
              <a:ext cx="226615" cy="112746"/>
            </a:xfrm>
            <a:custGeom>
              <a:avLst/>
              <a:gdLst/>
              <a:ahLst/>
              <a:cxnLst/>
              <a:rect l="0" t="0" r="0" b="0"/>
              <a:pathLst>
                <a:path w="226615" h="112746">
                  <a:moveTo>
                    <a:pt x="0" y="0"/>
                  </a:moveTo>
                  <a:lnTo>
                    <a:pt x="226615" y="56579"/>
                  </a:lnTo>
                  <a:lnTo>
                    <a:pt x="0" y="112746"/>
                  </a:lnTo>
                  <a:lnTo>
                    <a:pt x="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GB"/>
            </a:p>
          </p:txBody>
        </p:sp>
        <p:sp>
          <p:nvSpPr>
            <p:cNvPr id="27" name="Shape 690"/>
            <p:cNvSpPr/>
            <p:nvPr/>
          </p:nvSpPr>
          <p:spPr>
            <a:xfrm>
              <a:off x="2121766" y="119409"/>
              <a:ext cx="997803" cy="351578"/>
            </a:xfrm>
            <a:custGeom>
              <a:avLst/>
              <a:gdLst/>
              <a:ahLst/>
              <a:cxnLst/>
              <a:rect l="0" t="0" r="0" b="0"/>
              <a:pathLst>
                <a:path w="997803" h="351578">
                  <a:moveTo>
                    <a:pt x="0" y="0"/>
                  </a:moveTo>
                  <a:lnTo>
                    <a:pt x="176411" y="6250"/>
                  </a:lnTo>
                  <a:lnTo>
                    <a:pt x="343757" y="12483"/>
                  </a:lnTo>
                  <a:lnTo>
                    <a:pt x="503434" y="24965"/>
                  </a:lnTo>
                  <a:lnTo>
                    <a:pt x="645678" y="43698"/>
                  </a:lnTo>
                  <a:lnTo>
                    <a:pt x="763518" y="62830"/>
                  </a:lnTo>
                  <a:lnTo>
                    <a:pt x="863926" y="87795"/>
                  </a:lnTo>
                  <a:lnTo>
                    <a:pt x="939231" y="119409"/>
                  </a:lnTo>
                  <a:lnTo>
                    <a:pt x="981068" y="144375"/>
                  </a:lnTo>
                  <a:lnTo>
                    <a:pt x="997803" y="175589"/>
                  </a:lnTo>
                  <a:lnTo>
                    <a:pt x="981068" y="207204"/>
                  </a:lnTo>
                  <a:lnTo>
                    <a:pt x="939231" y="238419"/>
                  </a:lnTo>
                  <a:lnTo>
                    <a:pt x="872293" y="263801"/>
                  </a:lnTo>
                  <a:lnTo>
                    <a:pt x="780252" y="288749"/>
                  </a:lnTo>
                  <a:lnTo>
                    <a:pt x="662413" y="307481"/>
                  </a:lnTo>
                  <a:lnTo>
                    <a:pt x="520168" y="326613"/>
                  </a:lnTo>
                  <a:lnTo>
                    <a:pt x="368859" y="339096"/>
                  </a:lnTo>
                  <a:lnTo>
                    <a:pt x="209880" y="351578"/>
                  </a:lnTo>
                </a:path>
              </a:pathLst>
            </a:custGeom>
            <a:ln w="12506" cap="flat">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28" name="Shape 691"/>
            <p:cNvSpPr/>
            <p:nvPr/>
          </p:nvSpPr>
          <p:spPr>
            <a:xfrm>
              <a:off x="2121766" y="414408"/>
              <a:ext cx="234983" cy="113176"/>
            </a:xfrm>
            <a:custGeom>
              <a:avLst/>
              <a:gdLst/>
              <a:ahLst/>
              <a:cxnLst/>
              <a:rect l="0" t="0" r="0" b="0"/>
              <a:pathLst>
                <a:path w="234983" h="113176">
                  <a:moveTo>
                    <a:pt x="226615" y="0"/>
                  </a:moveTo>
                  <a:lnTo>
                    <a:pt x="234983" y="113176"/>
                  </a:lnTo>
                  <a:lnTo>
                    <a:pt x="0" y="56579"/>
                  </a:lnTo>
                  <a:lnTo>
                    <a:pt x="226615"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GB"/>
            </a:p>
          </p:txBody>
        </p:sp>
        <p:sp>
          <p:nvSpPr>
            <p:cNvPr id="29" name="Rectangle 28"/>
            <p:cNvSpPr/>
            <p:nvPr/>
          </p:nvSpPr>
          <p:spPr>
            <a:xfrm>
              <a:off x="1492823" y="405247"/>
              <a:ext cx="773364" cy="158873"/>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850">
                  <a:solidFill>
                    <a:srgbClr val="000000"/>
                  </a:solidFill>
                  <a:effectLst/>
                  <a:latin typeface="Arial" panose="020B0604020202020204" pitchFamily="34" charset="0"/>
                  <a:ea typeface="Arial" panose="020B0604020202020204" pitchFamily="34" charset="0"/>
                </a:rPr>
                <a:t>To Disk 2</a:t>
              </a:r>
              <a:endParaRPr lang="en-GB" sz="1100">
                <a:solidFill>
                  <a:srgbClr val="000000"/>
                </a:solidFill>
                <a:effectLst/>
                <a:latin typeface="Calibri" panose="020F0502020204030204" pitchFamily="34" charset="0"/>
                <a:ea typeface="Calibri" panose="020F0502020204030204" pitchFamily="34" charset="0"/>
              </a:endParaRPr>
            </a:p>
          </p:txBody>
        </p:sp>
      </p:grpSp>
      <p:sp>
        <p:nvSpPr>
          <p:cNvPr id="30" name="Rectangle 26"/>
          <p:cNvSpPr>
            <a:spLocks noChangeArrowheads="1"/>
          </p:cNvSpPr>
          <p:nvPr/>
        </p:nvSpPr>
        <p:spPr bwMode="auto">
          <a:xfrm>
            <a:off x="0" y="253891"/>
            <a:ext cx="3901558" cy="907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3002"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4100" b="0" i="0" u="none" strike="noStrike" cap="none" normalizeH="0" baseline="0" dirty="0" smtClean="0">
                <a:ln>
                  <a:noFill/>
                </a:ln>
                <a:solidFill>
                  <a:srgbClr val="C0504D"/>
                </a:solidFill>
                <a:effectLst/>
                <a:latin typeface="Arial" panose="020B0604020202020204" pitchFamily="34" charset="0"/>
                <a:ea typeface="Arial" panose="020B0604020202020204" pitchFamily="34" charset="0"/>
                <a:cs typeface="Rockwell" panose="02060603020205020403" pitchFamily="18" charset="0"/>
              </a:rPr>
              <a:t>• </a:t>
            </a:r>
            <a:r>
              <a:rPr kumimoji="0" lang="en-GB" altLang="en-US" sz="4000" b="0" i="0" u="none" strike="noStrike" cap="none" normalizeH="0" baseline="0" dirty="0" smtClean="0">
                <a:ln>
                  <a:noFill/>
                </a:ln>
                <a:solidFill>
                  <a:srgbClr val="C0504D"/>
                </a:solidFill>
                <a:effectLst/>
                <a:latin typeface="Arial" panose="020B0604020202020204" pitchFamily="34" charset="0"/>
                <a:ea typeface="Rockwell" panose="02060603020205020403" pitchFamily="18" charset="0"/>
                <a:cs typeface="Rockwell" panose="02060603020205020403" pitchFamily="18" charset="0"/>
              </a:rPr>
              <a:t>Volume Types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1" name="Rectangle 27"/>
          <p:cNvSpPr>
            <a:spLocks noChangeArrowheads="1"/>
          </p:cNvSpPr>
          <p:nvPr/>
        </p:nvSpPr>
        <p:spPr bwMode="auto">
          <a:xfrm>
            <a:off x="409262" y="1153170"/>
            <a:ext cx="10722698"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24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Simple </a:t>
            </a:r>
            <a:endParaRPr kumimoji="0" lang="en-GB" altLang="en-US" sz="105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smtClean="0">
                <a:ln>
                  <a:noFill/>
                </a:ln>
                <a:solidFill>
                  <a:srgbClr val="403152"/>
                </a:solidFill>
                <a:effectLst/>
                <a:latin typeface="Arial" panose="020B0604020202020204" pitchFamily="34" charset="0"/>
                <a:ea typeface="Calibri" panose="020F0502020204030204" pitchFamily="34" charset="0"/>
              </a:rPr>
              <a:t>‒ </a:t>
            </a:r>
            <a:r>
              <a:rPr kumimoji="0" lang="en-GB" altLang="en-US" sz="2000"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Can be formatted with FAT, FAT32, or NTFS </a:t>
            </a:r>
            <a:endParaRPr kumimoji="0" lang="en-GB" altLang="en-US" sz="105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smtClean="0">
                <a:ln>
                  <a:noFill/>
                </a:ln>
                <a:solidFill>
                  <a:srgbClr val="403152"/>
                </a:solidFill>
                <a:effectLst/>
                <a:latin typeface="Arial" panose="020B0604020202020204" pitchFamily="34" charset="0"/>
                <a:ea typeface="Calibri" panose="020F0502020204030204" pitchFamily="34" charset="0"/>
              </a:rPr>
              <a:t>‒ </a:t>
            </a:r>
            <a:r>
              <a:rPr kumimoji="0" lang="en-GB" altLang="en-US" sz="2000"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No fault tolerance </a:t>
            </a:r>
            <a:endParaRPr kumimoji="0" lang="en-GB" altLang="en-US" sz="105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smtClean="0">
                <a:ln>
                  <a:noFill/>
                </a:ln>
                <a:solidFill>
                  <a:srgbClr val="403152"/>
                </a:solidFill>
                <a:effectLst/>
                <a:latin typeface="Arial" panose="020B0604020202020204" pitchFamily="34" charset="0"/>
                <a:ea typeface="Calibri" panose="020F0502020204030204" pitchFamily="34" charset="0"/>
              </a:rPr>
              <a:t>‒ </a:t>
            </a:r>
            <a:r>
              <a:rPr kumimoji="0" lang="en-GB" altLang="en-US" sz="2000"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Supported by all 4 </a:t>
            </a:r>
            <a:r>
              <a:rPr kumimoji="0" lang="en-GB" altLang="en-US" sz="2000" b="0" i="0" u="none" strike="noStrike" cap="none" normalizeH="0" baseline="0" dirty="0" err="1"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flavors</a:t>
            </a:r>
            <a:r>
              <a:rPr kumimoji="0" lang="en-GB" altLang="en-US" sz="2000"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 of Windows 2000 </a:t>
            </a:r>
            <a:endParaRPr kumimoji="0" lang="en-GB" altLang="en-US" sz="105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 </a:t>
            </a:r>
            <a:endParaRPr kumimoji="0" lang="en-GB" altLang="en-US" sz="105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GB" altLang="en-US" sz="24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	</a:t>
            </a:r>
            <a:endParaRPr kumimoji="0" lang="en-GB"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32" name="Rectangle 29"/>
          <p:cNvSpPr>
            <a:spLocks noChangeArrowheads="1"/>
          </p:cNvSpPr>
          <p:nvPr/>
        </p:nvSpPr>
        <p:spPr bwMode="auto">
          <a:xfrm>
            <a:off x="356189" y="3248499"/>
            <a:ext cx="1032134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en-GB" altLang="en-US" sz="2800" dirty="0">
                <a:solidFill>
                  <a:srgbClr val="7A0000"/>
                </a:solidFill>
                <a:ea typeface="Rockwell" panose="02060603020205020403" pitchFamily="18" charset="0"/>
                <a:cs typeface="Rockwell" panose="02060603020205020403" pitchFamily="18" charset="0"/>
              </a:rPr>
              <a:t>Spanned</a:t>
            </a:r>
            <a:endParaRPr kumimoji="0" lang="en-GB" altLang="en-US" sz="2800" b="0" i="0" u="none" strike="noStrike" cap="none" normalizeH="0" baseline="0" dirty="0" smtClean="0">
              <a:ln>
                <a:noFill/>
              </a:ln>
              <a:solidFill>
                <a:srgbClr val="403152"/>
              </a:solidFill>
              <a:effectLst/>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smtClean="0">
                <a:ln>
                  <a:noFill/>
                </a:ln>
                <a:solidFill>
                  <a:srgbClr val="403152"/>
                </a:solidFill>
                <a:effectLst/>
                <a:latin typeface="Arial" panose="020B0604020202020204" pitchFamily="34" charset="0"/>
                <a:ea typeface="Calibri" panose="020F0502020204030204" pitchFamily="34" charset="0"/>
              </a:rPr>
              <a:t>‒ </a:t>
            </a:r>
            <a:r>
              <a:rPr kumimoji="0" lang="en-GB" altLang="en-US" sz="1600"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Combines free space from 2 to 32 physical disks into a single volume </a:t>
            </a:r>
            <a:endParaRPr kumimoji="0" lang="en-GB" altLang="en-US" sz="9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smtClean="0">
                <a:ln>
                  <a:noFill/>
                </a:ln>
                <a:solidFill>
                  <a:srgbClr val="403152"/>
                </a:solidFill>
                <a:effectLst/>
                <a:latin typeface="Arial" panose="020B0604020202020204" pitchFamily="34" charset="0"/>
                <a:ea typeface="Calibri" panose="020F0502020204030204" pitchFamily="34" charset="0"/>
              </a:rPr>
              <a:t>‒ </a:t>
            </a:r>
            <a:r>
              <a:rPr kumimoji="0" lang="en-GB" altLang="en-US" sz="1600"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No fault tolerance  </a:t>
            </a:r>
            <a:endParaRPr kumimoji="0" lang="en-GB" altLang="en-US" sz="9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smtClean="0">
                <a:ln>
                  <a:noFill/>
                </a:ln>
                <a:solidFill>
                  <a:srgbClr val="403152"/>
                </a:solidFill>
                <a:effectLst/>
                <a:latin typeface="Arial" panose="020B0604020202020204" pitchFamily="34" charset="0"/>
                <a:ea typeface="Calibri" panose="020F0502020204030204" pitchFamily="34" charset="0"/>
              </a:rPr>
              <a:t>‒ </a:t>
            </a:r>
            <a:r>
              <a:rPr kumimoji="0" lang="en-GB" altLang="en-US" sz="1600"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No Gain of speed or loss of speed in a spanned volume </a:t>
            </a:r>
            <a:endParaRPr kumimoji="0" lang="en-GB" altLang="en-US" sz="9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smtClean="0">
                <a:ln>
                  <a:noFill/>
                </a:ln>
                <a:solidFill>
                  <a:srgbClr val="403152"/>
                </a:solidFill>
                <a:effectLst/>
                <a:latin typeface="Arial" panose="020B0604020202020204" pitchFamily="34" charset="0"/>
                <a:ea typeface="Calibri" panose="020F0502020204030204" pitchFamily="34" charset="0"/>
              </a:rPr>
              <a:t>‒ </a:t>
            </a:r>
            <a:r>
              <a:rPr kumimoji="0" lang="en-GB" altLang="en-US" sz="1600"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Supported by all 4 </a:t>
            </a:r>
            <a:r>
              <a:rPr kumimoji="0" lang="en-GB" altLang="en-US" sz="1600" b="0" i="0" u="none" strike="noStrike" cap="none" normalizeH="0" baseline="0" dirty="0" err="1"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flavors</a:t>
            </a:r>
            <a:r>
              <a:rPr kumimoji="0" lang="en-GB" altLang="en-US" sz="1600"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 of Windows 2000 </a:t>
            </a:r>
            <a:endParaRPr kumimoji="0" lang="en-GB" altLang="en-US" sz="9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smtClean="0">
                <a:ln>
                  <a:noFill/>
                </a:ln>
                <a:solidFill>
                  <a:srgbClr val="000000"/>
                </a:solidFill>
                <a:effectLst/>
                <a:latin typeface="Arial" panose="020B0604020202020204" pitchFamily="34" charset="0"/>
                <a:ea typeface="Rockwell" panose="02060603020205020403" pitchFamily="18" charset="0"/>
                <a:cs typeface="Rockwell" panose="02060603020205020403" pitchFamily="18" charset="0"/>
              </a:rPr>
              <a:t> </a:t>
            </a:r>
            <a:endParaRPr kumimoji="0" lang="en-GB" altLang="en-US" sz="9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4" name="Shape 11057"/>
          <p:cNvSpPr/>
          <p:nvPr/>
        </p:nvSpPr>
        <p:spPr>
          <a:xfrm>
            <a:off x="7397102" y="3104373"/>
            <a:ext cx="3511550" cy="188560"/>
          </a:xfrm>
          <a:custGeom>
            <a:avLst/>
            <a:gdLst/>
            <a:ahLst/>
            <a:cxnLst/>
            <a:rect l="0" t="0" r="0" b="0"/>
            <a:pathLst>
              <a:path w="3511890" h="327068">
                <a:moveTo>
                  <a:pt x="0" y="0"/>
                </a:moveTo>
                <a:lnTo>
                  <a:pt x="3511890" y="0"/>
                </a:lnTo>
                <a:lnTo>
                  <a:pt x="3511890" y="327068"/>
                </a:lnTo>
                <a:lnTo>
                  <a:pt x="0" y="327068"/>
                </a:lnTo>
                <a:lnTo>
                  <a:pt x="0" y="0"/>
                </a:lnTo>
              </a:path>
            </a:pathLst>
          </a:custGeom>
          <a:ln w="12986" cap="flat">
            <a:round/>
          </a:ln>
        </p:spPr>
        <p:style>
          <a:lnRef idx="1">
            <a:srgbClr val="000000"/>
          </a:lnRef>
          <a:fillRef idx="1">
            <a:srgbClr val="800000"/>
          </a:fillRef>
          <a:effectRef idx="0">
            <a:scrgbClr r="0" g="0" b="0"/>
          </a:effectRef>
          <a:fontRef idx="none"/>
        </p:style>
        <p:txBody>
          <a:bodyPr/>
          <a:lstStyle/>
          <a:p>
            <a:endParaRPr lang="en-GB"/>
          </a:p>
        </p:txBody>
      </p:sp>
      <p:sp>
        <p:nvSpPr>
          <p:cNvPr id="2" name="Rectangle 1"/>
          <p:cNvSpPr/>
          <p:nvPr/>
        </p:nvSpPr>
        <p:spPr>
          <a:xfrm>
            <a:off x="5899711" y="3003704"/>
            <a:ext cx="906017" cy="369332"/>
          </a:xfrm>
          <a:prstGeom prst="rect">
            <a:avLst/>
          </a:prstGeom>
        </p:spPr>
        <p:txBody>
          <a:bodyPr wrap="none">
            <a:spAutoFit/>
          </a:bodyPr>
          <a:lstStyle/>
          <a:p>
            <a:pPr lvl="0" defTabSz="914400" eaLnBrk="0" fontAlgn="base" hangingPunct="0">
              <a:spcBef>
                <a:spcPct val="0"/>
              </a:spcBef>
              <a:spcAft>
                <a:spcPct val="0"/>
              </a:spcAft>
              <a:buFontTx/>
              <a:buChar char="•"/>
            </a:pPr>
            <a:r>
              <a:rPr lang="en-GB" altLang="en-US" dirty="0" smtClean="0">
                <a:solidFill>
                  <a:srgbClr val="7A0000"/>
                </a:solidFill>
                <a:latin typeface="Arial" panose="020B0604020202020204" pitchFamily="34" charset="0"/>
                <a:ea typeface="Rockwell" panose="02060603020205020403" pitchFamily="18" charset="0"/>
                <a:cs typeface="Rockwell" panose="02060603020205020403" pitchFamily="18" charset="0"/>
              </a:rPr>
              <a:t>Disc 1</a:t>
            </a:r>
            <a:endParaRPr lang="en-GB" altLang="en-US" sz="900" dirty="0">
              <a:latin typeface="Arial" panose="020B0604020202020204" pitchFamily="34" charset="0"/>
            </a:endParaRPr>
          </a:p>
        </p:txBody>
      </p:sp>
      <p:sp>
        <p:nvSpPr>
          <p:cNvPr id="35" name="Rectangle 34"/>
          <p:cNvSpPr/>
          <p:nvPr/>
        </p:nvSpPr>
        <p:spPr>
          <a:xfrm>
            <a:off x="2709197" y="5096439"/>
            <a:ext cx="906017" cy="369332"/>
          </a:xfrm>
          <a:prstGeom prst="rect">
            <a:avLst/>
          </a:prstGeom>
        </p:spPr>
        <p:txBody>
          <a:bodyPr wrap="none">
            <a:spAutoFit/>
          </a:bodyPr>
          <a:lstStyle/>
          <a:p>
            <a:pPr lvl="0" defTabSz="914400" eaLnBrk="0" fontAlgn="base" hangingPunct="0">
              <a:spcBef>
                <a:spcPct val="0"/>
              </a:spcBef>
              <a:spcAft>
                <a:spcPct val="0"/>
              </a:spcAft>
              <a:buFontTx/>
              <a:buChar char="•"/>
            </a:pPr>
            <a:r>
              <a:rPr lang="en-GB" altLang="en-US" dirty="0" smtClean="0">
                <a:solidFill>
                  <a:srgbClr val="7A0000"/>
                </a:solidFill>
                <a:latin typeface="Arial" panose="020B0604020202020204" pitchFamily="34" charset="0"/>
                <a:ea typeface="Rockwell" panose="02060603020205020403" pitchFamily="18" charset="0"/>
                <a:cs typeface="Rockwell" panose="02060603020205020403" pitchFamily="18" charset="0"/>
              </a:rPr>
              <a:t>Disc 1</a:t>
            </a:r>
            <a:endParaRPr lang="en-GB" altLang="en-US" sz="900" dirty="0">
              <a:latin typeface="Arial" panose="020B0604020202020204" pitchFamily="34" charset="0"/>
            </a:endParaRPr>
          </a:p>
        </p:txBody>
      </p:sp>
      <p:sp>
        <p:nvSpPr>
          <p:cNvPr id="36" name="Rectangle 35"/>
          <p:cNvSpPr/>
          <p:nvPr/>
        </p:nvSpPr>
        <p:spPr>
          <a:xfrm>
            <a:off x="2831232" y="5760038"/>
            <a:ext cx="906017" cy="369332"/>
          </a:xfrm>
          <a:prstGeom prst="rect">
            <a:avLst/>
          </a:prstGeom>
        </p:spPr>
        <p:txBody>
          <a:bodyPr wrap="none">
            <a:spAutoFit/>
          </a:bodyPr>
          <a:lstStyle/>
          <a:p>
            <a:pPr lvl="0" defTabSz="914400" eaLnBrk="0" fontAlgn="base" hangingPunct="0">
              <a:spcBef>
                <a:spcPct val="0"/>
              </a:spcBef>
              <a:spcAft>
                <a:spcPct val="0"/>
              </a:spcAft>
              <a:buFontTx/>
              <a:buChar char="•"/>
            </a:pPr>
            <a:r>
              <a:rPr lang="en-GB" altLang="en-US" dirty="0" smtClean="0">
                <a:solidFill>
                  <a:srgbClr val="7A0000"/>
                </a:solidFill>
                <a:latin typeface="Arial" panose="020B0604020202020204" pitchFamily="34" charset="0"/>
                <a:ea typeface="Rockwell" panose="02060603020205020403" pitchFamily="18" charset="0"/>
                <a:cs typeface="Rockwell" panose="02060603020205020403" pitchFamily="18" charset="0"/>
              </a:rPr>
              <a:t>Disc 2</a:t>
            </a:r>
            <a:endParaRPr lang="en-GB" altLang="en-US" sz="900" dirty="0">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48F63A3B-78C7-47BE-AE5E-E10140E04643}" type="slidenum">
              <a:rPr lang="en-US" smtClean="0"/>
              <a:t>23</a:t>
            </a:fld>
            <a:endParaRPr lang="en-US" dirty="0"/>
          </a:p>
        </p:txBody>
      </p:sp>
    </p:spTree>
    <p:extLst>
      <p:ext uri="{BB962C8B-B14F-4D97-AF65-F5344CB8AC3E}">
        <p14:creationId xmlns:p14="http://schemas.microsoft.com/office/powerpoint/2010/main" val="2308387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370939" y="126917"/>
            <a:ext cx="4855345"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3002"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4000" b="0" i="0" u="none" strike="noStrike" cap="none" normalizeH="0" baseline="0" dirty="0" smtClean="0">
                <a:ln>
                  <a:noFill/>
                </a:ln>
                <a:solidFill>
                  <a:srgbClr val="C0504D"/>
                </a:solidFill>
                <a:effectLst/>
                <a:latin typeface="Arial" panose="020B0604020202020204" pitchFamily="34" charset="0"/>
                <a:ea typeface="Rockwell" panose="02060603020205020403" pitchFamily="18" charset="0"/>
                <a:cs typeface="Rockwell" panose="02060603020205020403" pitchFamily="18" charset="0"/>
              </a:rPr>
              <a:t>Volume Types(</a:t>
            </a:r>
            <a:r>
              <a:rPr kumimoji="0" lang="en-GB" altLang="en-US" sz="4000" b="0" i="0" u="none" strike="noStrike" cap="none" normalizeH="0" baseline="0" dirty="0" err="1" smtClean="0">
                <a:ln>
                  <a:noFill/>
                </a:ln>
                <a:solidFill>
                  <a:srgbClr val="C0504D"/>
                </a:solidFill>
                <a:effectLst/>
                <a:latin typeface="Arial" panose="020B0604020202020204" pitchFamily="34" charset="0"/>
                <a:ea typeface="Rockwell" panose="02060603020205020403" pitchFamily="18" charset="0"/>
                <a:cs typeface="Rockwell" panose="02060603020205020403" pitchFamily="18" charset="0"/>
              </a:rPr>
              <a:t>Cont</a:t>
            </a:r>
            <a:r>
              <a:rPr kumimoji="0" lang="en-GB" altLang="en-US" sz="4000" b="0" i="0" u="none" strike="noStrike" cap="none" normalizeH="0" baseline="0" dirty="0" smtClean="0">
                <a:ln>
                  <a:noFill/>
                </a:ln>
                <a:solidFill>
                  <a:srgbClr val="C0504D"/>
                </a:solidFill>
                <a:effectLst/>
                <a:latin typeface="Arial" panose="020B0604020202020204" pitchFamily="34" charset="0"/>
                <a:ea typeface="Rockwell" panose="02060603020205020403" pitchFamily="18" charset="0"/>
                <a:cs typeface="Rockwell" panose="02060603020205020403" pitchFamily="18" charset="0"/>
              </a:rPr>
              <a:t>)</a:t>
            </a:r>
            <a:r>
              <a:rPr kumimoji="0" lang="en-GB" altLang="en-US" sz="4000" b="0" i="0" u="none" strike="noStrike" cap="none" normalizeH="0" baseline="0" dirty="0" smtClean="0">
                <a:ln>
                  <a:noFill/>
                </a:ln>
                <a:solidFill>
                  <a:srgbClr val="000000"/>
                </a:solidFill>
                <a:effectLst/>
                <a:latin typeface="Arial" panose="020B0604020202020204" pitchFamily="34" charset="0"/>
                <a:ea typeface="Rockwell" panose="02060603020205020403" pitchFamily="18" charset="0"/>
                <a:cs typeface="Rockwell" panose="02060603020205020403" pitchFamily="18" charset="0"/>
              </a:rPr>
              <a:t> </a:t>
            </a:r>
            <a:endParaRPr kumimoji="0" lang="en-GB" altLang="en-US" sz="4000" b="0" i="0" u="none" strike="noStrike" cap="none" normalizeH="0" baseline="0" dirty="0" smtClean="0">
              <a:ln>
                <a:noFill/>
              </a:ln>
              <a:solidFill>
                <a:srgbClr val="C0504D"/>
              </a:solidFill>
              <a:effectLst/>
              <a:latin typeface="Arial" panose="020B0604020202020204" pitchFamily="34" charset="0"/>
              <a:ea typeface="Rockwell" panose="02060603020205020403" pitchFamily="18" charset="0"/>
              <a:cs typeface="Rockwell" panose="020606030202050204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a:spLocks noChangeArrowheads="1"/>
          </p:cNvSpPr>
          <p:nvPr/>
        </p:nvSpPr>
        <p:spPr bwMode="auto">
          <a:xfrm>
            <a:off x="445847" y="781075"/>
            <a:ext cx="11056342" cy="218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800" b="0" i="0" u="none" strike="noStrike" cap="none" normalizeH="0" baseline="0" dirty="0" smtClean="0">
                <a:ln>
                  <a:noFill/>
                </a:ln>
                <a:solidFill>
                  <a:srgbClr val="7A0000"/>
                </a:solidFill>
                <a:effectLst/>
                <a:latin typeface="Arial" panose="020B0604020202020204" pitchFamily="34" charset="0"/>
                <a:ea typeface="Wingdings" panose="05000000000000000000" pitchFamily="2" charset="2"/>
                <a:cs typeface="Wingdings" panose="05000000000000000000" pitchFamily="2" charset="2"/>
              </a:rPr>
              <a:t>§ </a:t>
            </a:r>
            <a:r>
              <a:rPr kumimoji="0" lang="en-GB" altLang="en-US" sz="28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Striped </a:t>
            </a:r>
            <a:endParaRPr kumimoji="0" lang="en-GB" alt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smtClean="0">
                <a:ln>
                  <a:noFill/>
                </a:ln>
                <a:solidFill>
                  <a:srgbClr val="403152"/>
                </a:solidFill>
                <a:effectLst/>
                <a:latin typeface="Arial" panose="020B0604020202020204" pitchFamily="34" charset="0"/>
                <a:ea typeface="Calibri" panose="020F0502020204030204" pitchFamily="34" charset="0"/>
              </a:rPr>
              <a:t>‒ </a:t>
            </a:r>
            <a:r>
              <a:rPr kumimoji="0" lang="en-GB" altLang="en-US"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Similar to spanned that it allows from 2 to 32 physical disks into a single volume </a:t>
            </a:r>
            <a:endParaRPr kumimoji="0" lang="en-GB" altLang="en-US" sz="1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smtClean="0">
                <a:ln>
                  <a:noFill/>
                </a:ln>
                <a:solidFill>
                  <a:srgbClr val="403152"/>
                </a:solidFill>
                <a:effectLst/>
                <a:latin typeface="Arial" panose="020B0604020202020204" pitchFamily="34" charset="0"/>
                <a:ea typeface="Calibri" panose="020F0502020204030204" pitchFamily="34" charset="0"/>
              </a:rPr>
              <a:t>‒ </a:t>
            </a:r>
            <a:r>
              <a:rPr kumimoji="0" lang="en-GB" altLang="en-US"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Data is stored a block at a time, evenly and sequentially, among all of the disks in the striped volume </a:t>
            </a:r>
            <a:endParaRPr kumimoji="0" lang="en-GB" altLang="en-US" sz="1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smtClean="0">
                <a:ln>
                  <a:noFill/>
                </a:ln>
                <a:solidFill>
                  <a:srgbClr val="403152"/>
                </a:solidFill>
                <a:effectLst/>
                <a:latin typeface="Arial" panose="020B0604020202020204" pitchFamily="34" charset="0"/>
                <a:ea typeface="Calibri" panose="020F0502020204030204" pitchFamily="34" charset="0"/>
              </a:rPr>
              <a:t>‒ </a:t>
            </a:r>
            <a:r>
              <a:rPr kumimoji="0" lang="en-GB" altLang="en-US"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Fastest disk access </a:t>
            </a:r>
            <a:endParaRPr kumimoji="0" lang="en-GB" altLang="en-US" sz="1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smtClean="0">
                <a:ln>
                  <a:noFill/>
                </a:ln>
                <a:solidFill>
                  <a:srgbClr val="403152"/>
                </a:solidFill>
                <a:effectLst/>
                <a:latin typeface="Arial" panose="020B0604020202020204" pitchFamily="34" charset="0"/>
                <a:ea typeface="Calibri" panose="020F0502020204030204" pitchFamily="34" charset="0"/>
              </a:rPr>
              <a:t>‒ </a:t>
            </a:r>
            <a:r>
              <a:rPr kumimoji="0" lang="en-GB" altLang="en-US"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No fault tolerance </a:t>
            </a:r>
            <a:endParaRPr kumimoji="0" lang="en-GB" altLang="en-US" sz="1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smtClean="0">
                <a:ln>
                  <a:noFill/>
                </a:ln>
                <a:solidFill>
                  <a:srgbClr val="403152"/>
                </a:solidFill>
                <a:effectLst/>
                <a:latin typeface="Arial" panose="020B0604020202020204" pitchFamily="34" charset="0"/>
                <a:ea typeface="Calibri" panose="020F0502020204030204" pitchFamily="34" charset="0"/>
              </a:rPr>
              <a:t>‒ </a:t>
            </a:r>
            <a:r>
              <a:rPr kumimoji="0" lang="en-GB" altLang="en-US"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Also known as RAID 0 </a:t>
            </a:r>
            <a:endParaRPr kumimoji="0" lang="en-GB" altLang="en-US" sz="1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smtClean="0">
                <a:ln>
                  <a:noFill/>
                </a:ln>
                <a:solidFill>
                  <a:srgbClr val="403152"/>
                </a:solidFill>
                <a:effectLst/>
                <a:latin typeface="Arial" panose="020B0604020202020204" pitchFamily="34" charset="0"/>
                <a:ea typeface="Calibri" panose="020F0502020204030204" pitchFamily="34" charset="0"/>
              </a:rPr>
              <a:t>‒ </a:t>
            </a:r>
            <a:r>
              <a:rPr kumimoji="0" lang="en-GB" altLang="en-US"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Supported by all 4 </a:t>
            </a:r>
            <a:r>
              <a:rPr kumimoji="0" lang="en-GB" altLang="en-US" b="0" i="0" u="none" strike="noStrike" cap="none" normalizeH="0" baseline="0" dirty="0" err="1"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flavors</a:t>
            </a:r>
            <a:r>
              <a:rPr kumimoji="0" lang="en-GB" altLang="en-US"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 of Windows 2000 </a:t>
            </a:r>
            <a:endParaRPr kumimoji="0" lang="en-GB" altLang="en-US" sz="2000" b="0" i="0" u="none" strike="noStrike" cap="none" normalizeH="0" baseline="0" dirty="0" smtClean="0">
              <a:ln>
                <a:noFill/>
              </a:ln>
              <a:solidFill>
                <a:schemeClr val="tx1"/>
              </a:solidFill>
              <a:effectLst/>
              <a:latin typeface="Arial" panose="020B0604020202020204" pitchFamily="34" charset="0"/>
            </a:endParaRPr>
          </a:p>
        </p:txBody>
      </p:sp>
      <p:grpSp>
        <p:nvGrpSpPr>
          <p:cNvPr id="8" name="Group 7"/>
          <p:cNvGrpSpPr/>
          <p:nvPr/>
        </p:nvGrpSpPr>
        <p:grpSpPr>
          <a:xfrm>
            <a:off x="1920792" y="3403241"/>
            <a:ext cx="8476981" cy="2244855"/>
            <a:chOff x="0" y="0"/>
            <a:chExt cx="8476981" cy="2245045"/>
          </a:xfrm>
        </p:grpSpPr>
        <p:sp>
          <p:nvSpPr>
            <p:cNvPr id="9" name="Rectangle 8"/>
            <p:cNvSpPr/>
            <p:nvPr/>
          </p:nvSpPr>
          <p:spPr>
            <a:xfrm>
              <a:off x="0" y="163771"/>
              <a:ext cx="67395" cy="248388"/>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600">
                  <a:solidFill>
                    <a:srgbClr val="00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10" name="Rectangle 9"/>
            <p:cNvSpPr/>
            <p:nvPr/>
          </p:nvSpPr>
          <p:spPr>
            <a:xfrm>
              <a:off x="1600175" y="533666"/>
              <a:ext cx="118068" cy="43514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800">
                  <a:solidFill>
                    <a:srgbClr val="00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11" name="Shape 744"/>
            <p:cNvSpPr/>
            <p:nvPr/>
          </p:nvSpPr>
          <p:spPr>
            <a:xfrm>
              <a:off x="4115581" y="0"/>
              <a:ext cx="3956589" cy="370952"/>
            </a:xfrm>
            <a:custGeom>
              <a:avLst/>
              <a:gdLst/>
              <a:ahLst/>
              <a:cxnLst/>
              <a:rect l="0" t="0" r="0" b="0"/>
              <a:pathLst>
                <a:path w="3956589" h="370952">
                  <a:moveTo>
                    <a:pt x="0" y="0"/>
                  </a:moveTo>
                  <a:lnTo>
                    <a:pt x="3956589" y="0"/>
                  </a:lnTo>
                  <a:lnTo>
                    <a:pt x="3956589" y="370952"/>
                  </a:lnTo>
                  <a:lnTo>
                    <a:pt x="0" y="370952"/>
                  </a:lnTo>
                  <a:lnTo>
                    <a:pt x="0" y="0"/>
                  </a:lnTo>
                  <a:close/>
                </a:path>
              </a:pathLst>
            </a:custGeom>
            <a:ln w="14807" cap="flat">
              <a:round/>
            </a:ln>
          </p:spPr>
          <p:style>
            <a:lnRef idx="1">
              <a:srgbClr val="000000"/>
            </a:lnRef>
            <a:fillRef idx="0">
              <a:srgbClr val="FFFFFF"/>
            </a:fillRef>
            <a:effectRef idx="0">
              <a:scrgbClr r="0" g="0" b="0"/>
            </a:effectRef>
            <a:fontRef idx="none"/>
          </p:style>
          <p:txBody>
            <a:bodyPr/>
            <a:lstStyle/>
            <a:p>
              <a:endParaRPr lang="en-GB"/>
            </a:p>
          </p:txBody>
        </p:sp>
        <p:sp>
          <p:nvSpPr>
            <p:cNvPr id="12" name="Rectangle 11"/>
            <p:cNvSpPr/>
            <p:nvPr/>
          </p:nvSpPr>
          <p:spPr>
            <a:xfrm>
              <a:off x="2799820" y="59730"/>
              <a:ext cx="1201709" cy="363788"/>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950">
                  <a:solidFill>
                    <a:srgbClr val="000000"/>
                  </a:solidFill>
                  <a:effectLst/>
                  <a:latin typeface="Arial" panose="020B0604020202020204" pitchFamily="34" charset="0"/>
                  <a:ea typeface="Arial" panose="020B0604020202020204" pitchFamily="34" charset="0"/>
                </a:rPr>
                <a:t>Disk 1</a:t>
              </a:r>
              <a:endParaRPr lang="en-GB" sz="1100">
                <a:solidFill>
                  <a:srgbClr val="000000"/>
                </a:solidFill>
                <a:effectLst/>
                <a:latin typeface="Calibri" panose="020F0502020204030204" pitchFamily="34" charset="0"/>
                <a:ea typeface="Calibri" panose="020F0502020204030204" pitchFamily="34" charset="0"/>
              </a:endParaRPr>
            </a:p>
          </p:txBody>
        </p:sp>
        <p:sp>
          <p:nvSpPr>
            <p:cNvPr id="13" name="Rectangle 12"/>
            <p:cNvSpPr/>
            <p:nvPr/>
          </p:nvSpPr>
          <p:spPr>
            <a:xfrm>
              <a:off x="5737731" y="111687"/>
              <a:ext cx="607998" cy="242273"/>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300">
                  <a:solidFill>
                    <a:srgbClr val="000000"/>
                  </a:solidFill>
                  <a:effectLst/>
                  <a:latin typeface="Arial" panose="020B0604020202020204" pitchFamily="34" charset="0"/>
                  <a:ea typeface="Arial" panose="020B0604020202020204" pitchFamily="34" charset="0"/>
                </a:rPr>
                <a:t>Data</a:t>
              </a:r>
              <a:endParaRPr lang="en-GB" sz="1100">
                <a:solidFill>
                  <a:srgbClr val="000000"/>
                </a:solidFill>
                <a:effectLst/>
                <a:latin typeface="Calibri" panose="020F0502020204030204" pitchFamily="34" charset="0"/>
                <a:ea typeface="Calibri" panose="020F0502020204030204" pitchFamily="34" charset="0"/>
              </a:endParaRPr>
            </a:p>
          </p:txBody>
        </p:sp>
        <p:sp>
          <p:nvSpPr>
            <p:cNvPr id="14" name="Rectangle 13"/>
            <p:cNvSpPr/>
            <p:nvPr/>
          </p:nvSpPr>
          <p:spPr>
            <a:xfrm>
              <a:off x="2799820" y="779022"/>
              <a:ext cx="1201709" cy="363788"/>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950">
                  <a:solidFill>
                    <a:srgbClr val="000000"/>
                  </a:solidFill>
                  <a:effectLst/>
                  <a:latin typeface="Arial" panose="020B0604020202020204" pitchFamily="34" charset="0"/>
                  <a:ea typeface="Arial" panose="020B0604020202020204" pitchFamily="34" charset="0"/>
                </a:rPr>
                <a:t>Disk 2</a:t>
              </a:r>
              <a:endParaRPr lang="en-GB" sz="1100">
                <a:solidFill>
                  <a:srgbClr val="000000"/>
                </a:solidFill>
                <a:effectLst/>
                <a:latin typeface="Calibri" panose="020F0502020204030204" pitchFamily="34" charset="0"/>
                <a:ea typeface="Calibri" panose="020F0502020204030204" pitchFamily="34" charset="0"/>
              </a:endParaRPr>
            </a:p>
          </p:txBody>
        </p:sp>
        <p:sp>
          <p:nvSpPr>
            <p:cNvPr id="15" name="Rectangle 14"/>
            <p:cNvSpPr/>
            <p:nvPr/>
          </p:nvSpPr>
          <p:spPr>
            <a:xfrm>
              <a:off x="2799820" y="1468221"/>
              <a:ext cx="1201709" cy="36378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950">
                  <a:solidFill>
                    <a:srgbClr val="000000"/>
                  </a:solidFill>
                  <a:effectLst/>
                  <a:latin typeface="Arial" panose="020B0604020202020204" pitchFamily="34" charset="0"/>
                  <a:ea typeface="Arial" panose="020B0604020202020204" pitchFamily="34" charset="0"/>
                </a:rPr>
                <a:t>Disk 3</a:t>
              </a:r>
              <a:endParaRPr lang="en-GB" sz="1100">
                <a:solidFill>
                  <a:srgbClr val="000000"/>
                </a:solidFill>
                <a:effectLst/>
                <a:latin typeface="Calibri" panose="020F0502020204030204" pitchFamily="34" charset="0"/>
                <a:ea typeface="Calibri" panose="020F0502020204030204" pitchFamily="34" charset="0"/>
              </a:endParaRPr>
            </a:p>
          </p:txBody>
        </p:sp>
        <p:sp>
          <p:nvSpPr>
            <p:cNvPr id="16" name="Shape 11060"/>
            <p:cNvSpPr/>
            <p:nvPr/>
          </p:nvSpPr>
          <p:spPr>
            <a:xfrm>
              <a:off x="4115581" y="0"/>
              <a:ext cx="118596" cy="370952"/>
            </a:xfrm>
            <a:custGeom>
              <a:avLst/>
              <a:gdLst/>
              <a:ahLst/>
              <a:cxnLst/>
              <a:rect l="0" t="0" r="0" b="0"/>
              <a:pathLst>
                <a:path w="118596" h="370952">
                  <a:moveTo>
                    <a:pt x="0" y="0"/>
                  </a:moveTo>
                  <a:lnTo>
                    <a:pt x="118596" y="0"/>
                  </a:lnTo>
                  <a:lnTo>
                    <a:pt x="118596" y="370952"/>
                  </a:lnTo>
                  <a:lnTo>
                    <a:pt x="0" y="370952"/>
                  </a:lnTo>
                  <a:lnTo>
                    <a:pt x="0" y="0"/>
                  </a:lnTo>
                </a:path>
              </a:pathLst>
            </a:custGeom>
            <a:ln w="14807" cap="flat">
              <a:round/>
            </a:ln>
          </p:spPr>
          <p:style>
            <a:lnRef idx="1">
              <a:srgbClr val="000000"/>
            </a:lnRef>
            <a:fillRef idx="1">
              <a:srgbClr val="FF0000"/>
            </a:fillRef>
            <a:effectRef idx="0">
              <a:scrgbClr r="0" g="0" b="0"/>
            </a:effectRef>
            <a:fontRef idx="none"/>
          </p:style>
          <p:txBody>
            <a:bodyPr/>
            <a:lstStyle/>
            <a:p>
              <a:endParaRPr lang="en-GB"/>
            </a:p>
          </p:txBody>
        </p:sp>
        <p:sp>
          <p:nvSpPr>
            <p:cNvPr id="17" name="Shape 11061"/>
            <p:cNvSpPr/>
            <p:nvPr/>
          </p:nvSpPr>
          <p:spPr>
            <a:xfrm>
              <a:off x="4234177" y="0"/>
              <a:ext cx="128480" cy="370952"/>
            </a:xfrm>
            <a:custGeom>
              <a:avLst/>
              <a:gdLst/>
              <a:ahLst/>
              <a:cxnLst/>
              <a:rect l="0" t="0" r="0" b="0"/>
              <a:pathLst>
                <a:path w="128480" h="370952">
                  <a:moveTo>
                    <a:pt x="0" y="0"/>
                  </a:moveTo>
                  <a:lnTo>
                    <a:pt x="128480" y="0"/>
                  </a:lnTo>
                  <a:lnTo>
                    <a:pt x="128480" y="370952"/>
                  </a:lnTo>
                  <a:lnTo>
                    <a:pt x="0" y="370952"/>
                  </a:lnTo>
                  <a:lnTo>
                    <a:pt x="0" y="0"/>
                  </a:lnTo>
                </a:path>
              </a:pathLst>
            </a:custGeom>
            <a:ln w="14807" cap="flat">
              <a:round/>
            </a:ln>
          </p:spPr>
          <p:style>
            <a:lnRef idx="1">
              <a:srgbClr val="000000"/>
            </a:lnRef>
            <a:fillRef idx="1">
              <a:srgbClr val="000000"/>
            </a:fillRef>
            <a:effectRef idx="0">
              <a:scrgbClr r="0" g="0" b="0"/>
            </a:effectRef>
            <a:fontRef idx="none"/>
          </p:style>
          <p:txBody>
            <a:bodyPr/>
            <a:lstStyle/>
            <a:p>
              <a:endParaRPr lang="en-GB"/>
            </a:p>
          </p:txBody>
        </p:sp>
        <p:sp>
          <p:nvSpPr>
            <p:cNvPr id="18" name="Shape 11062"/>
            <p:cNvSpPr/>
            <p:nvPr/>
          </p:nvSpPr>
          <p:spPr>
            <a:xfrm>
              <a:off x="4362652" y="0"/>
              <a:ext cx="119255" cy="370952"/>
            </a:xfrm>
            <a:custGeom>
              <a:avLst/>
              <a:gdLst/>
              <a:ahLst/>
              <a:cxnLst/>
              <a:rect l="0" t="0" r="0" b="0"/>
              <a:pathLst>
                <a:path w="119255" h="370952">
                  <a:moveTo>
                    <a:pt x="0" y="0"/>
                  </a:moveTo>
                  <a:lnTo>
                    <a:pt x="119255" y="0"/>
                  </a:lnTo>
                  <a:lnTo>
                    <a:pt x="119255" y="370952"/>
                  </a:lnTo>
                  <a:lnTo>
                    <a:pt x="0" y="370952"/>
                  </a:lnTo>
                  <a:lnTo>
                    <a:pt x="0" y="0"/>
                  </a:lnTo>
                </a:path>
              </a:pathLst>
            </a:custGeom>
            <a:ln w="14807" cap="flat">
              <a:round/>
            </a:ln>
          </p:spPr>
          <p:style>
            <a:lnRef idx="1">
              <a:srgbClr val="000000"/>
            </a:lnRef>
            <a:fillRef idx="1">
              <a:srgbClr val="FFFF00"/>
            </a:fillRef>
            <a:effectRef idx="0">
              <a:scrgbClr r="0" g="0" b="0"/>
            </a:effectRef>
            <a:fontRef idx="none"/>
          </p:style>
          <p:txBody>
            <a:bodyPr/>
            <a:lstStyle/>
            <a:p>
              <a:endParaRPr lang="en-GB"/>
            </a:p>
          </p:txBody>
        </p:sp>
        <p:sp>
          <p:nvSpPr>
            <p:cNvPr id="19" name="Shape 11063"/>
            <p:cNvSpPr/>
            <p:nvPr/>
          </p:nvSpPr>
          <p:spPr>
            <a:xfrm>
              <a:off x="4481907" y="0"/>
              <a:ext cx="128480" cy="370952"/>
            </a:xfrm>
            <a:custGeom>
              <a:avLst/>
              <a:gdLst/>
              <a:ahLst/>
              <a:cxnLst/>
              <a:rect l="0" t="0" r="0" b="0"/>
              <a:pathLst>
                <a:path w="128480" h="370952">
                  <a:moveTo>
                    <a:pt x="0" y="0"/>
                  </a:moveTo>
                  <a:lnTo>
                    <a:pt x="128480" y="0"/>
                  </a:lnTo>
                  <a:lnTo>
                    <a:pt x="128480" y="370952"/>
                  </a:lnTo>
                  <a:lnTo>
                    <a:pt x="0" y="370952"/>
                  </a:lnTo>
                  <a:lnTo>
                    <a:pt x="0" y="0"/>
                  </a:lnTo>
                </a:path>
              </a:pathLst>
            </a:custGeom>
            <a:ln w="14807" cap="flat">
              <a:round/>
            </a:ln>
          </p:spPr>
          <p:style>
            <a:lnRef idx="1">
              <a:srgbClr val="000000"/>
            </a:lnRef>
            <a:fillRef idx="1">
              <a:srgbClr val="008000"/>
            </a:fillRef>
            <a:effectRef idx="0">
              <a:scrgbClr r="0" g="0" b="0"/>
            </a:effectRef>
            <a:fontRef idx="none"/>
          </p:style>
          <p:txBody>
            <a:bodyPr/>
            <a:lstStyle/>
            <a:p>
              <a:endParaRPr lang="en-GB"/>
            </a:p>
          </p:txBody>
        </p:sp>
        <p:sp>
          <p:nvSpPr>
            <p:cNvPr id="20" name="Shape 753"/>
            <p:cNvSpPr/>
            <p:nvPr/>
          </p:nvSpPr>
          <p:spPr>
            <a:xfrm>
              <a:off x="4115581" y="741411"/>
              <a:ext cx="3956589" cy="370458"/>
            </a:xfrm>
            <a:custGeom>
              <a:avLst/>
              <a:gdLst/>
              <a:ahLst/>
              <a:cxnLst/>
              <a:rect l="0" t="0" r="0" b="0"/>
              <a:pathLst>
                <a:path w="3956589" h="370458">
                  <a:moveTo>
                    <a:pt x="0" y="0"/>
                  </a:moveTo>
                  <a:lnTo>
                    <a:pt x="3956589" y="0"/>
                  </a:lnTo>
                  <a:lnTo>
                    <a:pt x="3956589" y="370458"/>
                  </a:lnTo>
                  <a:lnTo>
                    <a:pt x="0" y="370458"/>
                  </a:lnTo>
                  <a:lnTo>
                    <a:pt x="0" y="0"/>
                  </a:lnTo>
                  <a:close/>
                </a:path>
              </a:pathLst>
            </a:custGeom>
            <a:ln w="14807" cap="flat">
              <a:round/>
            </a:ln>
          </p:spPr>
          <p:style>
            <a:lnRef idx="1">
              <a:srgbClr val="000000"/>
            </a:lnRef>
            <a:fillRef idx="0">
              <a:srgbClr val="FFFFFF"/>
            </a:fillRef>
            <a:effectRef idx="0">
              <a:scrgbClr r="0" g="0" b="0"/>
            </a:effectRef>
            <a:fontRef idx="none"/>
          </p:style>
          <p:txBody>
            <a:bodyPr/>
            <a:lstStyle/>
            <a:p>
              <a:endParaRPr lang="en-GB"/>
            </a:p>
          </p:txBody>
        </p:sp>
        <p:sp>
          <p:nvSpPr>
            <p:cNvPr id="21" name="Rectangle 20"/>
            <p:cNvSpPr/>
            <p:nvPr/>
          </p:nvSpPr>
          <p:spPr>
            <a:xfrm>
              <a:off x="5737731" y="853180"/>
              <a:ext cx="607998" cy="242273"/>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300">
                  <a:solidFill>
                    <a:srgbClr val="000000"/>
                  </a:solidFill>
                  <a:effectLst/>
                  <a:latin typeface="Arial" panose="020B0604020202020204" pitchFamily="34" charset="0"/>
                  <a:ea typeface="Arial" panose="020B0604020202020204" pitchFamily="34" charset="0"/>
                </a:rPr>
                <a:t>Data</a:t>
              </a:r>
              <a:endParaRPr lang="en-GB" sz="1100">
                <a:solidFill>
                  <a:srgbClr val="000000"/>
                </a:solidFill>
                <a:effectLst/>
                <a:latin typeface="Calibri" panose="020F0502020204030204" pitchFamily="34" charset="0"/>
                <a:ea typeface="Calibri" panose="020F0502020204030204" pitchFamily="34" charset="0"/>
              </a:endParaRPr>
            </a:p>
          </p:txBody>
        </p:sp>
        <p:sp>
          <p:nvSpPr>
            <p:cNvPr id="22" name="Shape 11064"/>
            <p:cNvSpPr/>
            <p:nvPr/>
          </p:nvSpPr>
          <p:spPr>
            <a:xfrm>
              <a:off x="4115581" y="741411"/>
              <a:ext cx="118596" cy="370458"/>
            </a:xfrm>
            <a:custGeom>
              <a:avLst/>
              <a:gdLst/>
              <a:ahLst/>
              <a:cxnLst/>
              <a:rect l="0" t="0" r="0" b="0"/>
              <a:pathLst>
                <a:path w="118596" h="370458">
                  <a:moveTo>
                    <a:pt x="0" y="0"/>
                  </a:moveTo>
                  <a:lnTo>
                    <a:pt x="118596" y="0"/>
                  </a:lnTo>
                  <a:lnTo>
                    <a:pt x="118596" y="370458"/>
                  </a:lnTo>
                  <a:lnTo>
                    <a:pt x="0" y="370458"/>
                  </a:lnTo>
                  <a:lnTo>
                    <a:pt x="0" y="0"/>
                  </a:lnTo>
                </a:path>
              </a:pathLst>
            </a:custGeom>
            <a:ln w="14807" cap="flat">
              <a:round/>
            </a:ln>
          </p:spPr>
          <p:style>
            <a:lnRef idx="1">
              <a:srgbClr val="000000"/>
            </a:lnRef>
            <a:fillRef idx="1">
              <a:srgbClr val="FF0000"/>
            </a:fillRef>
            <a:effectRef idx="0">
              <a:scrgbClr r="0" g="0" b="0"/>
            </a:effectRef>
            <a:fontRef idx="none"/>
          </p:style>
          <p:txBody>
            <a:bodyPr/>
            <a:lstStyle/>
            <a:p>
              <a:endParaRPr lang="en-GB"/>
            </a:p>
          </p:txBody>
        </p:sp>
        <p:sp>
          <p:nvSpPr>
            <p:cNvPr id="23" name="Shape 11065"/>
            <p:cNvSpPr/>
            <p:nvPr/>
          </p:nvSpPr>
          <p:spPr>
            <a:xfrm>
              <a:off x="4234177" y="741411"/>
              <a:ext cx="128480" cy="370458"/>
            </a:xfrm>
            <a:custGeom>
              <a:avLst/>
              <a:gdLst/>
              <a:ahLst/>
              <a:cxnLst/>
              <a:rect l="0" t="0" r="0" b="0"/>
              <a:pathLst>
                <a:path w="128480" h="370458">
                  <a:moveTo>
                    <a:pt x="0" y="0"/>
                  </a:moveTo>
                  <a:lnTo>
                    <a:pt x="128480" y="0"/>
                  </a:lnTo>
                  <a:lnTo>
                    <a:pt x="128480" y="370458"/>
                  </a:lnTo>
                  <a:lnTo>
                    <a:pt x="0" y="370458"/>
                  </a:lnTo>
                  <a:lnTo>
                    <a:pt x="0" y="0"/>
                  </a:lnTo>
                </a:path>
              </a:pathLst>
            </a:custGeom>
            <a:ln w="14807" cap="flat">
              <a:round/>
            </a:ln>
          </p:spPr>
          <p:style>
            <a:lnRef idx="1">
              <a:srgbClr val="000000"/>
            </a:lnRef>
            <a:fillRef idx="1">
              <a:srgbClr val="FFFF00"/>
            </a:fillRef>
            <a:effectRef idx="0">
              <a:scrgbClr r="0" g="0" b="0"/>
            </a:effectRef>
            <a:fontRef idx="none"/>
          </p:style>
          <p:txBody>
            <a:bodyPr/>
            <a:lstStyle/>
            <a:p>
              <a:endParaRPr lang="en-GB"/>
            </a:p>
          </p:txBody>
        </p:sp>
        <p:sp>
          <p:nvSpPr>
            <p:cNvPr id="24" name="Shape 11066"/>
            <p:cNvSpPr/>
            <p:nvPr/>
          </p:nvSpPr>
          <p:spPr>
            <a:xfrm>
              <a:off x="4362652" y="741411"/>
              <a:ext cx="119255" cy="370458"/>
            </a:xfrm>
            <a:custGeom>
              <a:avLst/>
              <a:gdLst/>
              <a:ahLst/>
              <a:cxnLst/>
              <a:rect l="0" t="0" r="0" b="0"/>
              <a:pathLst>
                <a:path w="119255" h="370458">
                  <a:moveTo>
                    <a:pt x="0" y="0"/>
                  </a:moveTo>
                  <a:lnTo>
                    <a:pt x="119255" y="0"/>
                  </a:lnTo>
                  <a:lnTo>
                    <a:pt x="119255" y="370458"/>
                  </a:lnTo>
                  <a:lnTo>
                    <a:pt x="0" y="370458"/>
                  </a:lnTo>
                  <a:lnTo>
                    <a:pt x="0" y="0"/>
                  </a:lnTo>
                </a:path>
              </a:pathLst>
            </a:custGeom>
            <a:ln w="14807" cap="flat">
              <a:round/>
            </a:ln>
          </p:spPr>
          <p:style>
            <a:lnRef idx="1">
              <a:srgbClr val="000000"/>
            </a:lnRef>
            <a:fillRef idx="1">
              <a:srgbClr val="FFFF00"/>
            </a:fillRef>
            <a:effectRef idx="0">
              <a:scrgbClr r="0" g="0" b="0"/>
            </a:effectRef>
            <a:fontRef idx="none"/>
          </p:style>
          <p:txBody>
            <a:bodyPr/>
            <a:lstStyle/>
            <a:p>
              <a:endParaRPr lang="en-GB"/>
            </a:p>
          </p:txBody>
        </p:sp>
        <p:sp>
          <p:nvSpPr>
            <p:cNvPr id="25" name="Shape 11067"/>
            <p:cNvSpPr/>
            <p:nvPr/>
          </p:nvSpPr>
          <p:spPr>
            <a:xfrm>
              <a:off x="4481907" y="741411"/>
              <a:ext cx="128480" cy="370458"/>
            </a:xfrm>
            <a:custGeom>
              <a:avLst/>
              <a:gdLst/>
              <a:ahLst/>
              <a:cxnLst/>
              <a:rect l="0" t="0" r="0" b="0"/>
              <a:pathLst>
                <a:path w="128480" h="370458">
                  <a:moveTo>
                    <a:pt x="0" y="0"/>
                  </a:moveTo>
                  <a:lnTo>
                    <a:pt x="128480" y="0"/>
                  </a:lnTo>
                  <a:lnTo>
                    <a:pt x="128480" y="370458"/>
                  </a:lnTo>
                  <a:lnTo>
                    <a:pt x="0" y="370458"/>
                  </a:lnTo>
                  <a:lnTo>
                    <a:pt x="0" y="0"/>
                  </a:lnTo>
                </a:path>
              </a:pathLst>
            </a:custGeom>
            <a:ln w="14807" cap="flat">
              <a:round/>
            </a:ln>
          </p:spPr>
          <p:style>
            <a:lnRef idx="1">
              <a:srgbClr val="000000"/>
            </a:lnRef>
            <a:fillRef idx="1">
              <a:srgbClr val="008000"/>
            </a:fillRef>
            <a:effectRef idx="0">
              <a:scrgbClr r="0" g="0" b="0"/>
            </a:effectRef>
            <a:fontRef idx="none"/>
          </p:style>
          <p:txBody>
            <a:bodyPr/>
            <a:lstStyle/>
            <a:p>
              <a:endParaRPr lang="en-GB"/>
            </a:p>
          </p:txBody>
        </p:sp>
        <p:sp>
          <p:nvSpPr>
            <p:cNvPr id="26" name="Shape 759"/>
            <p:cNvSpPr/>
            <p:nvPr/>
          </p:nvSpPr>
          <p:spPr>
            <a:xfrm>
              <a:off x="4115581" y="1482821"/>
              <a:ext cx="3956589" cy="370459"/>
            </a:xfrm>
            <a:custGeom>
              <a:avLst/>
              <a:gdLst/>
              <a:ahLst/>
              <a:cxnLst/>
              <a:rect l="0" t="0" r="0" b="0"/>
              <a:pathLst>
                <a:path w="3956589" h="370459">
                  <a:moveTo>
                    <a:pt x="0" y="0"/>
                  </a:moveTo>
                  <a:lnTo>
                    <a:pt x="3956589" y="0"/>
                  </a:lnTo>
                  <a:lnTo>
                    <a:pt x="3956589" y="370459"/>
                  </a:lnTo>
                  <a:lnTo>
                    <a:pt x="0" y="370459"/>
                  </a:lnTo>
                  <a:lnTo>
                    <a:pt x="0" y="0"/>
                  </a:lnTo>
                  <a:close/>
                </a:path>
              </a:pathLst>
            </a:custGeom>
            <a:ln w="14807" cap="flat">
              <a:round/>
            </a:ln>
          </p:spPr>
          <p:style>
            <a:lnRef idx="1">
              <a:srgbClr val="000000"/>
            </a:lnRef>
            <a:fillRef idx="0">
              <a:srgbClr val="FFFFFF"/>
            </a:fillRef>
            <a:effectRef idx="0">
              <a:scrgbClr r="0" g="0" b="0"/>
            </a:effectRef>
            <a:fontRef idx="none"/>
          </p:style>
          <p:txBody>
            <a:bodyPr/>
            <a:lstStyle/>
            <a:p>
              <a:endParaRPr lang="en-GB"/>
            </a:p>
          </p:txBody>
        </p:sp>
        <p:sp>
          <p:nvSpPr>
            <p:cNvPr id="27" name="Rectangle 26"/>
            <p:cNvSpPr/>
            <p:nvPr/>
          </p:nvSpPr>
          <p:spPr>
            <a:xfrm>
              <a:off x="5737731" y="1594097"/>
              <a:ext cx="607998" cy="242273"/>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300">
                  <a:solidFill>
                    <a:srgbClr val="000000"/>
                  </a:solidFill>
                  <a:effectLst/>
                  <a:latin typeface="Arial" panose="020B0604020202020204" pitchFamily="34" charset="0"/>
                  <a:ea typeface="Arial" panose="020B0604020202020204" pitchFamily="34" charset="0"/>
                </a:rPr>
                <a:t>Data</a:t>
              </a:r>
              <a:endParaRPr lang="en-GB" sz="1100">
                <a:solidFill>
                  <a:srgbClr val="000000"/>
                </a:solidFill>
                <a:effectLst/>
                <a:latin typeface="Calibri" panose="020F0502020204030204" pitchFamily="34" charset="0"/>
                <a:ea typeface="Calibri" panose="020F0502020204030204" pitchFamily="34" charset="0"/>
              </a:endParaRPr>
            </a:p>
          </p:txBody>
        </p:sp>
        <p:sp>
          <p:nvSpPr>
            <p:cNvPr id="28" name="Shape 11068"/>
            <p:cNvSpPr/>
            <p:nvPr/>
          </p:nvSpPr>
          <p:spPr>
            <a:xfrm>
              <a:off x="4115581" y="1482821"/>
              <a:ext cx="118596" cy="370459"/>
            </a:xfrm>
            <a:custGeom>
              <a:avLst/>
              <a:gdLst/>
              <a:ahLst/>
              <a:cxnLst/>
              <a:rect l="0" t="0" r="0" b="0"/>
              <a:pathLst>
                <a:path w="118596" h="370459">
                  <a:moveTo>
                    <a:pt x="0" y="0"/>
                  </a:moveTo>
                  <a:lnTo>
                    <a:pt x="118596" y="0"/>
                  </a:lnTo>
                  <a:lnTo>
                    <a:pt x="118596" y="370459"/>
                  </a:lnTo>
                  <a:lnTo>
                    <a:pt x="0" y="370459"/>
                  </a:lnTo>
                  <a:lnTo>
                    <a:pt x="0" y="0"/>
                  </a:lnTo>
                </a:path>
              </a:pathLst>
            </a:custGeom>
            <a:ln w="14807" cap="flat">
              <a:round/>
            </a:ln>
          </p:spPr>
          <p:style>
            <a:lnRef idx="1">
              <a:srgbClr val="000000"/>
            </a:lnRef>
            <a:fillRef idx="1">
              <a:srgbClr val="000000"/>
            </a:fillRef>
            <a:effectRef idx="0">
              <a:scrgbClr r="0" g="0" b="0"/>
            </a:effectRef>
            <a:fontRef idx="none"/>
          </p:style>
          <p:txBody>
            <a:bodyPr/>
            <a:lstStyle/>
            <a:p>
              <a:endParaRPr lang="en-GB"/>
            </a:p>
          </p:txBody>
        </p:sp>
        <p:sp>
          <p:nvSpPr>
            <p:cNvPr id="29" name="Shape 11069"/>
            <p:cNvSpPr/>
            <p:nvPr/>
          </p:nvSpPr>
          <p:spPr>
            <a:xfrm>
              <a:off x="4234177" y="1482821"/>
              <a:ext cx="128480" cy="370459"/>
            </a:xfrm>
            <a:custGeom>
              <a:avLst/>
              <a:gdLst/>
              <a:ahLst/>
              <a:cxnLst/>
              <a:rect l="0" t="0" r="0" b="0"/>
              <a:pathLst>
                <a:path w="128480" h="370459">
                  <a:moveTo>
                    <a:pt x="0" y="0"/>
                  </a:moveTo>
                  <a:lnTo>
                    <a:pt x="128480" y="0"/>
                  </a:lnTo>
                  <a:lnTo>
                    <a:pt x="128480" y="370459"/>
                  </a:lnTo>
                  <a:lnTo>
                    <a:pt x="0" y="370459"/>
                  </a:lnTo>
                  <a:lnTo>
                    <a:pt x="0" y="0"/>
                  </a:lnTo>
                </a:path>
              </a:pathLst>
            </a:custGeom>
            <a:ln w="14807" cap="flat">
              <a:round/>
            </a:ln>
          </p:spPr>
          <p:style>
            <a:lnRef idx="1">
              <a:srgbClr val="000000"/>
            </a:lnRef>
            <a:fillRef idx="1">
              <a:srgbClr val="FFFF00"/>
            </a:fillRef>
            <a:effectRef idx="0">
              <a:scrgbClr r="0" g="0" b="0"/>
            </a:effectRef>
            <a:fontRef idx="none"/>
          </p:style>
          <p:txBody>
            <a:bodyPr/>
            <a:lstStyle/>
            <a:p>
              <a:endParaRPr lang="en-GB"/>
            </a:p>
          </p:txBody>
        </p:sp>
        <p:sp>
          <p:nvSpPr>
            <p:cNvPr id="30" name="Shape 11070"/>
            <p:cNvSpPr/>
            <p:nvPr/>
          </p:nvSpPr>
          <p:spPr>
            <a:xfrm>
              <a:off x="4362652" y="1482821"/>
              <a:ext cx="119255" cy="370459"/>
            </a:xfrm>
            <a:custGeom>
              <a:avLst/>
              <a:gdLst/>
              <a:ahLst/>
              <a:cxnLst/>
              <a:rect l="0" t="0" r="0" b="0"/>
              <a:pathLst>
                <a:path w="119255" h="370459">
                  <a:moveTo>
                    <a:pt x="0" y="0"/>
                  </a:moveTo>
                  <a:lnTo>
                    <a:pt x="119255" y="0"/>
                  </a:lnTo>
                  <a:lnTo>
                    <a:pt x="119255" y="370459"/>
                  </a:lnTo>
                  <a:lnTo>
                    <a:pt x="0" y="370459"/>
                  </a:lnTo>
                  <a:lnTo>
                    <a:pt x="0" y="0"/>
                  </a:lnTo>
                </a:path>
              </a:pathLst>
            </a:custGeom>
            <a:ln w="14807" cap="flat">
              <a:round/>
            </a:ln>
          </p:spPr>
          <p:style>
            <a:lnRef idx="1">
              <a:srgbClr val="000000"/>
            </a:lnRef>
            <a:fillRef idx="1">
              <a:srgbClr val="008000"/>
            </a:fillRef>
            <a:effectRef idx="0">
              <a:scrgbClr r="0" g="0" b="0"/>
            </a:effectRef>
            <a:fontRef idx="none"/>
          </p:style>
          <p:txBody>
            <a:bodyPr/>
            <a:lstStyle/>
            <a:p>
              <a:endParaRPr lang="en-GB"/>
            </a:p>
          </p:txBody>
        </p:sp>
        <p:sp>
          <p:nvSpPr>
            <p:cNvPr id="31" name="Shape 11071"/>
            <p:cNvSpPr/>
            <p:nvPr/>
          </p:nvSpPr>
          <p:spPr>
            <a:xfrm>
              <a:off x="4481907" y="1482821"/>
              <a:ext cx="128480" cy="370459"/>
            </a:xfrm>
            <a:custGeom>
              <a:avLst/>
              <a:gdLst/>
              <a:ahLst/>
              <a:cxnLst/>
              <a:rect l="0" t="0" r="0" b="0"/>
              <a:pathLst>
                <a:path w="128480" h="370459">
                  <a:moveTo>
                    <a:pt x="0" y="0"/>
                  </a:moveTo>
                  <a:lnTo>
                    <a:pt x="128480" y="0"/>
                  </a:lnTo>
                  <a:lnTo>
                    <a:pt x="128480" y="370459"/>
                  </a:lnTo>
                  <a:lnTo>
                    <a:pt x="0" y="370459"/>
                  </a:lnTo>
                  <a:lnTo>
                    <a:pt x="0" y="0"/>
                  </a:lnTo>
                </a:path>
              </a:pathLst>
            </a:custGeom>
            <a:ln w="14807" cap="flat">
              <a:round/>
            </a:ln>
          </p:spPr>
          <p:style>
            <a:lnRef idx="1">
              <a:srgbClr val="000000"/>
            </a:lnRef>
            <a:fillRef idx="1">
              <a:srgbClr val="008000"/>
            </a:fillRef>
            <a:effectRef idx="0">
              <a:scrgbClr r="0" g="0" b="0"/>
            </a:effectRef>
            <a:fontRef idx="none"/>
          </p:style>
          <p:txBody>
            <a:bodyPr/>
            <a:lstStyle/>
            <a:p>
              <a:endParaRPr lang="en-GB"/>
            </a:p>
          </p:txBody>
        </p:sp>
        <p:sp>
          <p:nvSpPr>
            <p:cNvPr id="32" name="Rectangle 31"/>
            <p:cNvSpPr/>
            <p:nvPr/>
          </p:nvSpPr>
          <p:spPr>
            <a:xfrm>
              <a:off x="4669680" y="2057670"/>
              <a:ext cx="74703" cy="18737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000">
                  <a:solidFill>
                    <a:srgbClr val="000000"/>
                  </a:solidFill>
                  <a:effectLst/>
                  <a:latin typeface="Arial" panose="020B0604020202020204" pitchFamily="34" charset="0"/>
                  <a:ea typeface="Arial" panose="020B0604020202020204" pitchFamily="34" charset="0"/>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33" name="Rectangle 32"/>
            <p:cNvSpPr/>
            <p:nvPr/>
          </p:nvSpPr>
          <p:spPr>
            <a:xfrm>
              <a:off x="4728882" y="2057670"/>
              <a:ext cx="3748099" cy="18737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000">
                  <a:solidFill>
                    <a:srgbClr val="000000"/>
                  </a:solidFill>
                  <a:effectLst/>
                  <a:latin typeface="Arial" panose="020B0604020202020204" pitchFamily="34" charset="0"/>
                  <a:ea typeface="Arial" panose="020B0604020202020204" pitchFamily="34" charset="0"/>
                </a:rPr>
                <a:t>Different Colors Indicate Different Files</a:t>
              </a:r>
              <a:endParaRPr lang="en-GB" sz="1100">
                <a:solidFill>
                  <a:srgbClr val="000000"/>
                </a:solidFill>
                <a:effectLst/>
                <a:latin typeface="Calibri" panose="020F0502020204030204" pitchFamily="34" charset="0"/>
                <a:ea typeface="Calibri" panose="020F0502020204030204" pitchFamily="34" charset="0"/>
              </a:endParaRPr>
            </a:p>
          </p:txBody>
        </p:sp>
      </p:grpSp>
      <p:sp>
        <p:nvSpPr>
          <p:cNvPr id="3" name="Slide Number Placeholder 2"/>
          <p:cNvSpPr>
            <a:spLocks noGrp="1"/>
          </p:cNvSpPr>
          <p:nvPr>
            <p:ph type="sldNum" sz="quarter" idx="12"/>
          </p:nvPr>
        </p:nvSpPr>
        <p:spPr/>
        <p:txBody>
          <a:bodyPr/>
          <a:lstStyle/>
          <a:p>
            <a:fld id="{48F63A3B-78C7-47BE-AE5E-E10140E04643}" type="slidenum">
              <a:rPr lang="en-US" smtClean="0"/>
              <a:t>24</a:t>
            </a:fld>
            <a:endParaRPr lang="en-US" dirty="0"/>
          </a:p>
        </p:txBody>
      </p:sp>
    </p:spTree>
    <p:extLst>
      <p:ext uri="{BB962C8B-B14F-4D97-AF65-F5344CB8AC3E}">
        <p14:creationId xmlns:p14="http://schemas.microsoft.com/office/powerpoint/2010/main" val="994145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159026" y="418428"/>
            <a:ext cx="4855345"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3002"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4000" b="0" i="0" u="none" strike="noStrike" cap="none" normalizeH="0" baseline="0" dirty="0" smtClean="0">
                <a:ln>
                  <a:noFill/>
                </a:ln>
                <a:solidFill>
                  <a:srgbClr val="C0504D"/>
                </a:solidFill>
                <a:effectLst/>
                <a:latin typeface="Arial" panose="020B0604020202020204" pitchFamily="34" charset="0"/>
                <a:ea typeface="Rockwell" panose="02060603020205020403" pitchFamily="18" charset="0"/>
                <a:cs typeface="Rockwell" panose="02060603020205020403" pitchFamily="18" charset="0"/>
              </a:rPr>
              <a:t>Volume Types(</a:t>
            </a:r>
            <a:r>
              <a:rPr kumimoji="0" lang="en-GB" altLang="en-US" sz="4000" b="0" i="0" u="none" strike="noStrike" cap="none" normalizeH="0" baseline="0" dirty="0" err="1" smtClean="0">
                <a:ln>
                  <a:noFill/>
                </a:ln>
                <a:solidFill>
                  <a:srgbClr val="C0504D"/>
                </a:solidFill>
                <a:effectLst/>
                <a:latin typeface="Arial" panose="020B0604020202020204" pitchFamily="34" charset="0"/>
                <a:ea typeface="Rockwell" panose="02060603020205020403" pitchFamily="18" charset="0"/>
                <a:cs typeface="Rockwell" panose="02060603020205020403" pitchFamily="18" charset="0"/>
              </a:rPr>
              <a:t>Cont</a:t>
            </a:r>
            <a:r>
              <a:rPr kumimoji="0" lang="en-GB" altLang="en-US" sz="4000" b="0" i="0" u="none" strike="noStrike" cap="none" normalizeH="0" baseline="0" dirty="0" smtClean="0">
                <a:ln>
                  <a:noFill/>
                </a:ln>
                <a:solidFill>
                  <a:srgbClr val="C0504D"/>
                </a:solidFill>
                <a:effectLst/>
                <a:latin typeface="Arial" panose="020B0604020202020204" pitchFamily="34" charset="0"/>
                <a:ea typeface="Rockwell" panose="02060603020205020403" pitchFamily="18" charset="0"/>
                <a:cs typeface="Rockwell" panose="02060603020205020403"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6"/>
          <p:cNvSpPr>
            <a:spLocks noChangeArrowheads="1"/>
          </p:cNvSpPr>
          <p:nvPr/>
        </p:nvSpPr>
        <p:spPr bwMode="auto">
          <a:xfrm>
            <a:off x="159026" y="1134721"/>
            <a:ext cx="10075837"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smtClean="0">
                <a:ln>
                  <a:noFill/>
                </a:ln>
                <a:solidFill>
                  <a:srgbClr val="7A0000"/>
                </a:solidFill>
                <a:effectLst/>
                <a:latin typeface="Arial" panose="020B0604020202020204" pitchFamily="34" charset="0"/>
                <a:ea typeface="Wingdings" panose="05000000000000000000" pitchFamily="2" charset="2"/>
                <a:cs typeface="Wingdings" panose="05000000000000000000" pitchFamily="2" charset="2"/>
              </a:rPr>
              <a:t>§ </a:t>
            </a:r>
            <a:r>
              <a:rPr kumimoji="0" lang="en-GB" altLang="en-US" sz="24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Mirrored </a:t>
            </a:r>
            <a:endParaRPr kumimoji="0" lang="en-GB" altLang="en-US" sz="105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smtClean="0">
                <a:ln>
                  <a:noFill/>
                </a:ln>
                <a:solidFill>
                  <a:srgbClr val="403152"/>
                </a:solidFill>
                <a:effectLst/>
                <a:latin typeface="Arial" panose="020B0604020202020204" pitchFamily="34" charset="0"/>
                <a:ea typeface="Calibri" panose="020F0502020204030204" pitchFamily="34" charset="0"/>
              </a:rPr>
              <a:t>‒ </a:t>
            </a:r>
            <a:r>
              <a:rPr kumimoji="0" lang="en-GB" altLang="en-US"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Similar to spanned that it allows from 2 to 32 physical disks into a single volume </a:t>
            </a:r>
            <a:endParaRPr kumimoji="0" lang="en-GB" altLang="en-US" sz="1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smtClean="0">
                <a:ln>
                  <a:noFill/>
                </a:ln>
                <a:solidFill>
                  <a:srgbClr val="403152"/>
                </a:solidFill>
                <a:effectLst/>
                <a:latin typeface="Arial" panose="020B0604020202020204" pitchFamily="34" charset="0"/>
                <a:ea typeface="Calibri" panose="020F0502020204030204" pitchFamily="34" charset="0"/>
              </a:rPr>
              <a:t>‒ </a:t>
            </a:r>
            <a:r>
              <a:rPr kumimoji="0" lang="en-GB" altLang="en-US"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A simple volume that is exactly duplicated onto a second dynamic disk </a:t>
            </a:r>
            <a:endParaRPr kumimoji="0" lang="en-GB" altLang="en-US" sz="1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smtClean="0">
                <a:ln>
                  <a:noFill/>
                </a:ln>
                <a:solidFill>
                  <a:srgbClr val="403152"/>
                </a:solidFill>
                <a:effectLst/>
                <a:latin typeface="Arial" panose="020B0604020202020204" pitchFamily="34" charset="0"/>
                <a:ea typeface="Calibri" panose="020F0502020204030204" pitchFamily="34" charset="0"/>
              </a:rPr>
              <a:t>‒ </a:t>
            </a:r>
            <a:r>
              <a:rPr kumimoji="0" lang="en-GB" altLang="en-US"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No Speed gain or loss </a:t>
            </a:r>
            <a:endParaRPr kumimoji="0" lang="en-GB" altLang="en-US" sz="1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smtClean="0">
                <a:ln>
                  <a:noFill/>
                </a:ln>
                <a:solidFill>
                  <a:srgbClr val="403152"/>
                </a:solidFill>
                <a:effectLst/>
                <a:latin typeface="Arial" panose="020B0604020202020204" pitchFamily="34" charset="0"/>
                <a:ea typeface="Calibri" panose="020F0502020204030204" pitchFamily="34" charset="0"/>
              </a:rPr>
              <a:t>‒ </a:t>
            </a:r>
            <a:r>
              <a:rPr kumimoji="0" lang="en-GB" altLang="en-US"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Supported by Windows 2000 Server, Advanced Server, and </a:t>
            </a:r>
            <a:r>
              <a:rPr kumimoji="0" lang="en-GB" altLang="en-US" b="0" i="0" u="none" strike="noStrike" cap="none" normalizeH="0" baseline="0" dirty="0" err="1"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DataCenter</a:t>
            </a:r>
            <a:r>
              <a:rPr kumimoji="0" lang="en-GB" altLang="en-US"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 Server </a:t>
            </a:r>
            <a:endParaRPr kumimoji="0" lang="en-GB" altLang="en-US" sz="1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smtClean="0">
                <a:ln>
                  <a:noFill/>
                </a:ln>
                <a:solidFill>
                  <a:srgbClr val="403152"/>
                </a:solidFill>
                <a:effectLst/>
                <a:latin typeface="Arial" panose="020B0604020202020204" pitchFamily="34" charset="0"/>
                <a:ea typeface="Calibri" panose="020F0502020204030204" pitchFamily="34" charset="0"/>
              </a:rPr>
              <a:t>‒ </a:t>
            </a:r>
            <a:r>
              <a:rPr kumimoji="0" lang="en-GB" altLang="en-US"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Also known as RAID 1 </a:t>
            </a:r>
            <a:endParaRPr kumimoji="0" lang="en-GB" altLang="en-US" sz="1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smtClean="0">
                <a:ln>
                  <a:noFill/>
                </a:ln>
                <a:solidFill>
                  <a:srgbClr val="403152"/>
                </a:solidFill>
                <a:effectLst/>
                <a:latin typeface="Arial" panose="020B0604020202020204" pitchFamily="34" charset="0"/>
                <a:ea typeface="Calibri" panose="020F0502020204030204" pitchFamily="34" charset="0"/>
              </a:rPr>
              <a:t>‒ </a:t>
            </a:r>
            <a:r>
              <a:rPr kumimoji="0" lang="en-GB" altLang="en-US"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Limited fault tolerance </a:t>
            </a:r>
            <a:endParaRPr kumimoji="0" lang="en-GB" altLang="en-US" sz="2000" b="0" i="0" u="none" strike="noStrike" cap="none" normalizeH="0" baseline="0" dirty="0" smtClean="0">
              <a:ln>
                <a:noFill/>
              </a:ln>
              <a:solidFill>
                <a:schemeClr val="tx1"/>
              </a:solidFill>
              <a:effectLst/>
              <a:latin typeface="Arial" panose="020B0604020202020204" pitchFamily="34" charset="0"/>
            </a:endParaRPr>
          </a:p>
        </p:txBody>
      </p:sp>
      <p:grpSp>
        <p:nvGrpSpPr>
          <p:cNvPr id="52" name="Group 51"/>
          <p:cNvGrpSpPr/>
          <p:nvPr/>
        </p:nvGrpSpPr>
        <p:grpSpPr>
          <a:xfrm>
            <a:off x="4949687" y="4214192"/>
            <a:ext cx="4237355" cy="396875"/>
            <a:chOff x="0" y="0"/>
            <a:chExt cx="4237862" cy="396996"/>
          </a:xfrm>
        </p:grpSpPr>
        <p:sp>
          <p:nvSpPr>
            <p:cNvPr id="53" name="Shape 822"/>
            <p:cNvSpPr/>
            <p:nvPr/>
          </p:nvSpPr>
          <p:spPr>
            <a:xfrm>
              <a:off x="0" y="0"/>
              <a:ext cx="4237862" cy="396996"/>
            </a:xfrm>
            <a:custGeom>
              <a:avLst/>
              <a:gdLst/>
              <a:ahLst/>
              <a:cxnLst/>
              <a:rect l="0" t="0" r="0" b="0"/>
              <a:pathLst>
                <a:path w="4237862" h="396996">
                  <a:moveTo>
                    <a:pt x="0" y="0"/>
                  </a:moveTo>
                  <a:lnTo>
                    <a:pt x="4237862" y="0"/>
                  </a:lnTo>
                  <a:lnTo>
                    <a:pt x="4237862" y="396996"/>
                  </a:lnTo>
                  <a:lnTo>
                    <a:pt x="0" y="396996"/>
                  </a:lnTo>
                  <a:lnTo>
                    <a:pt x="0" y="0"/>
                  </a:lnTo>
                  <a:close/>
                </a:path>
              </a:pathLst>
            </a:custGeom>
            <a:ln w="15805" cap="flat">
              <a:round/>
            </a:ln>
          </p:spPr>
          <p:style>
            <a:lnRef idx="1">
              <a:srgbClr val="000000"/>
            </a:lnRef>
            <a:fillRef idx="0">
              <a:srgbClr val="FFFFFF"/>
            </a:fillRef>
            <a:effectRef idx="0">
              <a:scrgbClr r="0" g="0" b="0"/>
            </a:effectRef>
            <a:fontRef idx="none"/>
          </p:style>
          <p:txBody>
            <a:bodyPr/>
            <a:lstStyle/>
            <a:p>
              <a:endParaRPr lang="en-GB"/>
            </a:p>
          </p:txBody>
        </p:sp>
        <p:sp>
          <p:nvSpPr>
            <p:cNvPr id="54" name="Rectangle 53"/>
            <p:cNvSpPr/>
            <p:nvPr/>
          </p:nvSpPr>
          <p:spPr>
            <a:xfrm>
              <a:off x="1737896" y="119350"/>
              <a:ext cx="651308" cy="25937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400">
                  <a:solidFill>
                    <a:srgbClr val="000000"/>
                  </a:solidFill>
                  <a:effectLst/>
                  <a:latin typeface="Arial" panose="020B0604020202020204" pitchFamily="34" charset="0"/>
                  <a:ea typeface="Arial" panose="020B0604020202020204" pitchFamily="34" charset="0"/>
                </a:rPr>
                <a:t>Data</a:t>
              </a:r>
              <a:endParaRPr lang="en-GB" sz="1100">
                <a:solidFill>
                  <a:srgbClr val="000000"/>
                </a:solidFill>
                <a:effectLst/>
                <a:latin typeface="Calibri" panose="020F0502020204030204" pitchFamily="34" charset="0"/>
                <a:ea typeface="Calibri" panose="020F0502020204030204" pitchFamily="34" charset="0"/>
              </a:endParaRPr>
            </a:p>
          </p:txBody>
        </p:sp>
        <p:sp>
          <p:nvSpPr>
            <p:cNvPr id="55" name="Shape 11072"/>
            <p:cNvSpPr/>
            <p:nvPr/>
          </p:nvSpPr>
          <p:spPr>
            <a:xfrm>
              <a:off x="0" y="0"/>
              <a:ext cx="127608" cy="396996"/>
            </a:xfrm>
            <a:custGeom>
              <a:avLst/>
              <a:gdLst/>
              <a:ahLst/>
              <a:cxnLst/>
              <a:rect l="0" t="0" r="0" b="0"/>
              <a:pathLst>
                <a:path w="127608" h="396996">
                  <a:moveTo>
                    <a:pt x="0" y="0"/>
                  </a:moveTo>
                  <a:lnTo>
                    <a:pt x="127608" y="0"/>
                  </a:lnTo>
                  <a:lnTo>
                    <a:pt x="127608" y="396996"/>
                  </a:lnTo>
                  <a:lnTo>
                    <a:pt x="0" y="396996"/>
                  </a:lnTo>
                  <a:lnTo>
                    <a:pt x="0" y="0"/>
                  </a:lnTo>
                </a:path>
              </a:pathLst>
            </a:custGeom>
            <a:ln w="15805" cap="flat">
              <a:round/>
            </a:ln>
          </p:spPr>
          <p:style>
            <a:lnRef idx="1">
              <a:srgbClr val="000000"/>
            </a:lnRef>
            <a:fillRef idx="1">
              <a:srgbClr val="FF0000"/>
            </a:fillRef>
            <a:effectRef idx="0">
              <a:scrgbClr r="0" g="0" b="0"/>
            </a:effectRef>
            <a:fontRef idx="none"/>
          </p:style>
          <p:txBody>
            <a:bodyPr/>
            <a:lstStyle/>
            <a:p>
              <a:endParaRPr lang="en-GB"/>
            </a:p>
          </p:txBody>
        </p:sp>
        <p:sp>
          <p:nvSpPr>
            <p:cNvPr id="56" name="Shape 11073"/>
            <p:cNvSpPr/>
            <p:nvPr/>
          </p:nvSpPr>
          <p:spPr>
            <a:xfrm>
              <a:off x="127608" y="0"/>
              <a:ext cx="137480" cy="396996"/>
            </a:xfrm>
            <a:custGeom>
              <a:avLst/>
              <a:gdLst/>
              <a:ahLst/>
              <a:cxnLst/>
              <a:rect l="0" t="0" r="0" b="0"/>
              <a:pathLst>
                <a:path w="137480" h="396996">
                  <a:moveTo>
                    <a:pt x="0" y="0"/>
                  </a:moveTo>
                  <a:lnTo>
                    <a:pt x="137480" y="0"/>
                  </a:lnTo>
                  <a:lnTo>
                    <a:pt x="137480" y="396996"/>
                  </a:lnTo>
                  <a:lnTo>
                    <a:pt x="0" y="396996"/>
                  </a:lnTo>
                  <a:lnTo>
                    <a:pt x="0" y="0"/>
                  </a:lnTo>
                </a:path>
              </a:pathLst>
            </a:custGeom>
            <a:ln w="15805" cap="flat">
              <a:round/>
            </a:ln>
          </p:spPr>
          <p:style>
            <a:lnRef idx="1">
              <a:srgbClr val="000000"/>
            </a:lnRef>
            <a:fillRef idx="1">
              <a:srgbClr val="000000"/>
            </a:fillRef>
            <a:effectRef idx="0">
              <a:scrgbClr r="0" g="0" b="0"/>
            </a:effectRef>
            <a:fontRef idx="none"/>
          </p:style>
          <p:txBody>
            <a:bodyPr/>
            <a:lstStyle/>
            <a:p>
              <a:endParaRPr lang="en-GB"/>
            </a:p>
          </p:txBody>
        </p:sp>
        <p:sp>
          <p:nvSpPr>
            <p:cNvPr id="57" name="Shape 11074"/>
            <p:cNvSpPr/>
            <p:nvPr/>
          </p:nvSpPr>
          <p:spPr>
            <a:xfrm>
              <a:off x="265083" y="0"/>
              <a:ext cx="126904" cy="396996"/>
            </a:xfrm>
            <a:custGeom>
              <a:avLst/>
              <a:gdLst/>
              <a:ahLst/>
              <a:cxnLst/>
              <a:rect l="0" t="0" r="0" b="0"/>
              <a:pathLst>
                <a:path w="126904" h="396996">
                  <a:moveTo>
                    <a:pt x="0" y="0"/>
                  </a:moveTo>
                  <a:lnTo>
                    <a:pt x="126904" y="0"/>
                  </a:lnTo>
                  <a:lnTo>
                    <a:pt x="126904" y="396996"/>
                  </a:lnTo>
                  <a:lnTo>
                    <a:pt x="0" y="396996"/>
                  </a:lnTo>
                  <a:lnTo>
                    <a:pt x="0" y="0"/>
                  </a:lnTo>
                </a:path>
              </a:pathLst>
            </a:custGeom>
            <a:ln w="15805" cap="flat">
              <a:round/>
            </a:ln>
          </p:spPr>
          <p:style>
            <a:lnRef idx="1">
              <a:srgbClr val="000000"/>
            </a:lnRef>
            <a:fillRef idx="1">
              <a:srgbClr val="FFFF00"/>
            </a:fillRef>
            <a:effectRef idx="0">
              <a:scrgbClr r="0" g="0" b="0"/>
            </a:effectRef>
            <a:fontRef idx="none"/>
          </p:style>
          <p:txBody>
            <a:bodyPr/>
            <a:lstStyle/>
            <a:p>
              <a:endParaRPr lang="en-GB"/>
            </a:p>
          </p:txBody>
        </p:sp>
        <p:sp>
          <p:nvSpPr>
            <p:cNvPr id="58" name="Shape 11075"/>
            <p:cNvSpPr/>
            <p:nvPr/>
          </p:nvSpPr>
          <p:spPr>
            <a:xfrm>
              <a:off x="391987" y="0"/>
              <a:ext cx="138185" cy="396996"/>
            </a:xfrm>
            <a:custGeom>
              <a:avLst/>
              <a:gdLst/>
              <a:ahLst/>
              <a:cxnLst/>
              <a:rect l="0" t="0" r="0" b="0"/>
              <a:pathLst>
                <a:path w="138185" h="396996">
                  <a:moveTo>
                    <a:pt x="0" y="0"/>
                  </a:moveTo>
                  <a:lnTo>
                    <a:pt x="138185" y="0"/>
                  </a:lnTo>
                  <a:lnTo>
                    <a:pt x="138185" y="396996"/>
                  </a:lnTo>
                  <a:lnTo>
                    <a:pt x="0" y="396996"/>
                  </a:lnTo>
                  <a:lnTo>
                    <a:pt x="0" y="0"/>
                  </a:lnTo>
                </a:path>
              </a:pathLst>
            </a:custGeom>
            <a:ln w="15805" cap="flat">
              <a:round/>
            </a:ln>
          </p:spPr>
          <p:style>
            <a:lnRef idx="1">
              <a:srgbClr val="000000"/>
            </a:lnRef>
            <a:fillRef idx="1">
              <a:srgbClr val="008000"/>
            </a:fillRef>
            <a:effectRef idx="0">
              <a:scrgbClr r="0" g="0" b="0"/>
            </a:effectRef>
            <a:fontRef idx="none"/>
          </p:style>
          <p:txBody>
            <a:bodyPr/>
            <a:lstStyle/>
            <a:p>
              <a:endParaRPr lang="en-GB"/>
            </a:p>
          </p:txBody>
        </p:sp>
      </p:grpSp>
      <p:grpSp>
        <p:nvGrpSpPr>
          <p:cNvPr id="59" name="Group 58"/>
          <p:cNvGrpSpPr/>
          <p:nvPr/>
        </p:nvGrpSpPr>
        <p:grpSpPr>
          <a:xfrm>
            <a:off x="4949687" y="4214192"/>
            <a:ext cx="4237355" cy="396240"/>
            <a:chOff x="0" y="0"/>
            <a:chExt cx="4237862" cy="396469"/>
          </a:xfrm>
        </p:grpSpPr>
        <p:sp>
          <p:nvSpPr>
            <p:cNvPr id="60" name="Shape 830"/>
            <p:cNvSpPr/>
            <p:nvPr/>
          </p:nvSpPr>
          <p:spPr>
            <a:xfrm>
              <a:off x="0" y="0"/>
              <a:ext cx="4237862" cy="396469"/>
            </a:xfrm>
            <a:custGeom>
              <a:avLst/>
              <a:gdLst/>
              <a:ahLst/>
              <a:cxnLst/>
              <a:rect l="0" t="0" r="0" b="0"/>
              <a:pathLst>
                <a:path w="4237862" h="396469">
                  <a:moveTo>
                    <a:pt x="0" y="0"/>
                  </a:moveTo>
                  <a:lnTo>
                    <a:pt x="4237862" y="0"/>
                  </a:lnTo>
                  <a:lnTo>
                    <a:pt x="4237862" y="396469"/>
                  </a:lnTo>
                  <a:lnTo>
                    <a:pt x="0" y="396469"/>
                  </a:lnTo>
                  <a:lnTo>
                    <a:pt x="0" y="0"/>
                  </a:lnTo>
                  <a:close/>
                </a:path>
              </a:pathLst>
            </a:custGeom>
            <a:ln w="15805" cap="flat">
              <a:round/>
            </a:ln>
          </p:spPr>
          <p:style>
            <a:lnRef idx="1">
              <a:srgbClr val="000000"/>
            </a:lnRef>
            <a:fillRef idx="0">
              <a:srgbClr val="FFFFFF"/>
            </a:fillRef>
            <a:effectRef idx="0">
              <a:scrgbClr r="0" g="0" b="0"/>
            </a:effectRef>
            <a:fontRef idx="none"/>
          </p:style>
          <p:txBody>
            <a:bodyPr/>
            <a:lstStyle/>
            <a:p>
              <a:endParaRPr lang="en-GB"/>
            </a:p>
          </p:txBody>
        </p:sp>
        <p:sp>
          <p:nvSpPr>
            <p:cNvPr id="61" name="Rectangle 60"/>
            <p:cNvSpPr/>
            <p:nvPr/>
          </p:nvSpPr>
          <p:spPr>
            <a:xfrm>
              <a:off x="1737896" y="119343"/>
              <a:ext cx="651308" cy="25937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400">
                  <a:solidFill>
                    <a:srgbClr val="000000"/>
                  </a:solidFill>
                  <a:effectLst/>
                  <a:latin typeface="Arial" panose="020B0604020202020204" pitchFamily="34" charset="0"/>
                  <a:ea typeface="Arial" panose="020B0604020202020204" pitchFamily="34" charset="0"/>
                </a:rPr>
                <a:t>Data</a:t>
              </a:r>
              <a:endParaRPr lang="en-GB" sz="1100">
                <a:solidFill>
                  <a:srgbClr val="000000"/>
                </a:solidFill>
                <a:effectLst/>
                <a:latin typeface="Calibri" panose="020F0502020204030204" pitchFamily="34" charset="0"/>
                <a:ea typeface="Calibri" panose="020F0502020204030204" pitchFamily="34" charset="0"/>
              </a:endParaRPr>
            </a:p>
          </p:txBody>
        </p:sp>
        <p:sp>
          <p:nvSpPr>
            <p:cNvPr id="62" name="Shape 11076"/>
            <p:cNvSpPr/>
            <p:nvPr/>
          </p:nvSpPr>
          <p:spPr>
            <a:xfrm>
              <a:off x="0" y="0"/>
              <a:ext cx="127608" cy="396469"/>
            </a:xfrm>
            <a:custGeom>
              <a:avLst/>
              <a:gdLst/>
              <a:ahLst/>
              <a:cxnLst/>
              <a:rect l="0" t="0" r="0" b="0"/>
              <a:pathLst>
                <a:path w="127608" h="396469">
                  <a:moveTo>
                    <a:pt x="0" y="0"/>
                  </a:moveTo>
                  <a:lnTo>
                    <a:pt x="127608" y="0"/>
                  </a:lnTo>
                  <a:lnTo>
                    <a:pt x="127608" y="396469"/>
                  </a:lnTo>
                  <a:lnTo>
                    <a:pt x="0" y="396469"/>
                  </a:lnTo>
                  <a:lnTo>
                    <a:pt x="0" y="0"/>
                  </a:lnTo>
                </a:path>
              </a:pathLst>
            </a:custGeom>
            <a:ln w="15805" cap="flat">
              <a:round/>
            </a:ln>
          </p:spPr>
          <p:style>
            <a:lnRef idx="1">
              <a:srgbClr val="000000"/>
            </a:lnRef>
            <a:fillRef idx="1">
              <a:srgbClr val="FF0000"/>
            </a:fillRef>
            <a:effectRef idx="0">
              <a:scrgbClr r="0" g="0" b="0"/>
            </a:effectRef>
            <a:fontRef idx="none"/>
          </p:style>
          <p:txBody>
            <a:bodyPr/>
            <a:lstStyle/>
            <a:p>
              <a:endParaRPr lang="en-GB"/>
            </a:p>
          </p:txBody>
        </p:sp>
        <p:sp>
          <p:nvSpPr>
            <p:cNvPr id="63" name="Shape 11077"/>
            <p:cNvSpPr/>
            <p:nvPr/>
          </p:nvSpPr>
          <p:spPr>
            <a:xfrm>
              <a:off x="127608" y="0"/>
              <a:ext cx="137480" cy="396469"/>
            </a:xfrm>
            <a:custGeom>
              <a:avLst/>
              <a:gdLst/>
              <a:ahLst/>
              <a:cxnLst/>
              <a:rect l="0" t="0" r="0" b="0"/>
              <a:pathLst>
                <a:path w="137480" h="396469">
                  <a:moveTo>
                    <a:pt x="0" y="0"/>
                  </a:moveTo>
                  <a:lnTo>
                    <a:pt x="137480" y="0"/>
                  </a:lnTo>
                  <a:lnTo>
                    <a:pt x="137480" y="396469"/>
                  </a:lnTo>
                  <a:lnTo>
                    <a:pt x="0" y="396469"/>
                  </a:lnTo>
                  <a:lnTo>
                    <a:pt x="0" y="0"/>
                  </a:lnTo>
                </a:path>
              </a:pathLst>
            </a:custGeom>
            <a:ln w="15805" cap="flat">
              <a:round/>
            </a:ln>
          </p:spPr>
          <p:style>
            <a:lnRef idx="1">
              <a:srgbClr val="000000"/>
            </a:lnRef>
            <a:fillRef idx="1">
              <a:srgbClr val="000000"/>
            </a:fillRef>
            <a:effectRef idx="0">
              <a:scrgbClr r="0" g="0" b="0"/>
            </a:effectRef>
            <a:fontRef idx="none"/>
          </p:style>
          <p:txBody>
            <a:bodyPr/>
            <a:lstStyle/>
            <a:p>
              <a:endParaRPr lang="en-GB"/>
            </a:p>
          </p:txBody>
        </p:sp>
        <p:sp>
          <p:nvSpPr>
            <p:cNvPr id="64" name="Shape 11078"/>
            <p:cNvSpPr/>
            <p:nvPr/>
          </p:nvSpPr>
          <p:spPr>
            <a:xfrm>
              <a:off x="265083" y="0"/>
              <a:ext cx="126904" cy="396469"/>
            </a:xfrm>
            <a:custGeom>
              <a:avLst/>
              <a:gdLst/>
              <a:ahLst/>
              <a:cxnLst/>
              <a:rect l="0" t="0" r="0" b="0"/>
              <a:pathLst>
                <a:path w="126904" h="396469">
                  <a:moveTo>
                    <a:pt x="0" y="0"/>
                  </a:moveTo>
                  <a:lnTo>
                    <a:pt x="126904" y="0"/>
                  </a:lnTo>
                  <a:lnTo>
                    <a:pt x="126904" y="396469"/>
                  </a:lnTo>
                  <a:lnTo>
                    <a:pt x="0" y="396469"/>
                  </a:lnTo>
                  <a:lnTo>
                    <a:pt x="0" y="0"/>
                  </a:lnTo>
                </a:path>
              </a:pathLst>
            </a:custGeom>
            <a:ln w="15805" cap="flat">
              <a:round/>
            </a:ln>
          </p:spPr>
          <p:style>
            <a:lnRef idx="1">
              <a:srgbClr val="000000"/>
            </a:lnRef>
            <a:fillRef idx="1">
              <a:srgbClr val="FFFF00"/>
            </a:fillRef>
            <a:effectRef idx="0">
              <a:scrgbClr r="0" g="0" b="0"/>
            </a:effectRef>
            <a:fontRef idx="none"/>
          </p:style>
          <p:txBody>
            <a:bodyPr/>
            <a:lstStyle/>
            <a:p>
              <a:endParaRPr lang="en-GB"/>
            </a:p>
          </p:txBody>
        </p:sp>
        <p:sp>
          <p:nvSpPr>
            <p:cNvPr id="65" name="Shape 11079"/>
            <p:cNvSpPr/>
            <p:nvPr/>
          </p:nvSpPr>
          <p:spPr>
            <a:xfrm>
              <a:off x="391987" y="0"/>
              <a:ext cx="138185" cy="396469"/>
            </a:xfrm>
            <a:custGeom>
              <a:avLst/>
              <a:gdLst/>
              <a:ahLst/>
              <a:cxnLst/>
              <a:rect l="0" t="0" r="0" b="0"/>
              <a:pathLst>
                <a:path w="138185" h="396469">
                  <a:moveTo>
                    <a:pt x="0" y="0"/>
                  </a:moveTo>
                  <a:lnTo>
                    <a:pt x="138185" y="0"/>
                  </a:lnTo>
                  <a:lnTo>
                    <a:pt x="138185" y="396469"/>
                  </a:lnTo>
                  <a:lnTo>
                    <a:pt x="0" y="396469"/>
                  </a:lnTo>
                  <a:lnTo>
                    <a:pt x="0" y="0"/>
                  </a:lnTo>
                </a:path>
              </a:pathLst>
            </a:custGeom>
            <a:ln w="15805" cap="flat">
              <a:round/>
            </a:ln>
          </p:spPr>
          <p:style>
            <a:lnRef idx="1">
              <a:srgbClr val="000000"/>
            </a:lnRef>
            <a:fillRef idx="1">
              <a:srgbClr val="008000"/>
            </a:fillRef>
            <a:effectRef idx="0">
              <a:scrgbClr r="0" g="0" b="0"/>
            </a:effectRef>
            <a:fontRef idx="none"/>
          </p:style>
          <p:txBody>
            <a:bodyPr/>
            <a:lstStyle/>
            <a:p>
              <a:endParaRPr lang="en-GB"/>
            </a:p>
          </p:txBody>
        </p:sp>
      </p:grpSp>
      <p:sp>
        <p:nvSpPr>
          <p:cNvPr id="6" name="Rectangle 39"/>
          <p:cNvSpPr>
            <a:spLocks noChangeArrowheads="1"/>
          </p:cNvSpPr>
          <p:nvPr/>
        </p:nvSpPr>
        <p:spPr bwMode="auto">
          <a:xfrm>
            <a:off x="2842591" y="4009923"/>
            <a:ext cx="76928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smtClean="0">
                <a:ln>
                  <a:noFill/>
                </a:ln>
                <a:solidFill>
                  <a:srgbClr val="000000"/>
                </a:solidFill>
                <a:effectLst/>
                <a:latin typeface="Arial" panose="020B0604020202020204" pitchFamily="34" charset="0"/>
                <a:ea typeface="Arial" panose="020B0604020202020204" pitchFamily="34" charset="0"/>
              </a:rPr>
              <a:t>Disk 1	</a:t>
            </a: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grpSp>
        <p:nvGrpSpPr>
          <p:cNvPr id="66" name="Group 65"/>
          <p:cNvGrpSpPr/>
          <p:nvPr/>
        </p:nvGrpSpPr>
        <p:grpSpPr>
          <a:xfrm>
            <a:off x="5077280" y="5300126"/>
            <a:ext cx="4237355" cy="396240"/>
            <a:chOff x="0" y="0"/>
            <a:chExt cx="4237862" cy="396469"/>
          </a:xfrm>
        </p:grpSpPr>
        <p:sp>
          <p:nvSpPr>
            <p:cNvPr id="67" name="Shape 830"/>
            <p:cNvSpPr/>
            <p:nvPr/>
          </p:nvSpPr>
          <p:spPr>
            <a:xfrm>
              <a:off x="0" y="0"/>
              <a:ext cx="4237862" cy="396469"/>
            </a:xfrm>
            <a:custGeom>
              <a:avLst/>
              <a:gdLst/>
              <a:ahLst/>
              <a:cxnLst/>
              <a:rect l="0" t="0" r="0" b="0"/>
              <a:pathLst>
                <a:path w="4237862" h="396469">
                  <a:moveTo>
                    <a:pt x="0" y="0"/>
                  </a:moveTo>
                  <a:lnTo>
                    <a:pt x="4237862" y="0"/>
                  </a:lnTo>
                  <a:lnTo>
                    <a:pt x="4237862" y="396469"/>
                  </a:lnTo>
                  <a:lnTo>
                    <a:pt x="0" y="396469"/>
                  </a:lnTo>
                  <a:lnTo>
                    <a:pt x="0" y="0"/>
                  </a:lnTo>
                  <a:close/>
                </a:path>
              </a:pathLst>
            </a:custGeom>
            <a:ln w="15805" cap="flat">
              <a:round/>
            </a:ln>
          </p:spPr>
          <p:style>
            <a:lnRef idx="1">
              <a:srgbClr val="000000"/>
            </a:lnRef>
            <a:fillRef idx="0">
              <a:srgbClr val="FFFFFF"/>
            </a:fillRef>
            <a:effectRef idx="0">
              <a:scrgbClr r="0" g="0" b="0"/>
            </a:effectRef>
            <a:fontRef idx="none"/>
          </p:style>
          <p:txBody>
            <a:bodyPr/>
            <a:lstStyle/>
            <a:p>
              <a:endParaRPr lang="en-GB"/>
            </a:p>
          </p:txBody>
        </p:sp>
        <p:sp>
          <p:nvSpPr>
            <p:cNvPr id="68" name="Rectangle 67"/>
            <p:cNvSpPr/>
            <p:nvPr/>
          </p:nvSpPr>
          <p:spPr>
            <a:xfrm>
              <a:off x="1737896" y="119343"/>
              <a:ext cx="651308" cy="25937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400">
                  <a:solidFill>
                    <a:srgbClr val="000000"/>
                  </a:solidFill>
                  <a:effectLst/>
                  <a:latin typeface="Arial" panose="020B0604020202020204" pitchFamily="34" charset="0"/>
                  <a:ea typeface="Arial" panose="020B0604020202020204" pitchFamily="34" charset="0"/>
                </a:rPr>
                <a:t>Data</a:t>
              </a:r>
              <a:endParaRPr lang="en-GB" sz="1100">
                <a:solidFill>
                  <a:srgbClr val="000000"/>
                </a:solidFill>
                <a:effectLst/>
                <a:latin typeface="Calibri" panose="020F0502020204030204" pitchFamily="34" charset="0"/>
                <a:ea typeface="Calibri" panose="020F0502020204030204" pitchFamily="34" charset="0"/>
              </a:endParaRPr>
            </a:p>
          </p:txBody>
        </p:sp>
        <p:sp>
          <p:nvSpPr>
            <p:cNvPr id="69" name="Shape 11076"/>
            <p:cNvSpPr/>
            <p:nvPr/>
          </p:nvSpPr>
          <p:spPr>
            <a:xfrm>
              <a:off x="0" y="0"/>
              <a:ext cx="127608" cy="396469"/>
            </a:xfrm>
            <a:custGeom>
              <a:avLst/>
              <a:gdLst/>
              <a:ahLst/>
              <a:cxnLst/>
              <a:rect l="0" t="0" r="0" b="0"/>
              <a:pathLst>
                <a:path w="127608" h="396469">
                  <a:moveTo>
                    <a:pt x="0" y="0"/>
                  </a:moveTo>
                  <a:lnTo>
                    <a:pt x="127608" y="0"/>
                  </a:lnTo>
                  <a:lnTo>
                    <a:pt x="127608" y="396469"/>
                  </a:lnTo>
                  <a:lnTo>
                    <a:pt x="0" y="396469"/>
                  </a:lnTo>
                  <a:lnTo>
                    <a:pt x="0" y="0"/>
                  </a:lnTo>
                </a:path>
              </a:pathLst>
            </a:custGeom>
            <a:ln w="15805" cap="flat">
              <a:round/>
            </a:ln>
          </p:spPr>
          <p:style>
            <a:lnRef idx="1">
              <a:srgbClr val="000000"/>
            </a:lnRef>
            <a:fillRef idx="1">
              <a:srgbClr val="FF0000"/>
            </a:fillRef>
            <a:effectRef idx="0">
              <a:scrgbClr r="0" g="0" b="0"/>
            </a:effectRef>
            <a:fontRef idx="none"/>
          </p:style>
          <p:txBody>
            <a:bodyPr/>
            <a:lstStyle/>
            <a:p>
              <a:endParaRPr lang="en-GB"/>
            </a:p>
          </p:txBody>
        </p:sp>
        <p:sp>
          <p:nvSpPr>
            <p:cNvPr id="70" name="Shape 11077"/>
            <p:cNvSpPr/>
            <p:nvPr/>
          </p:nvSpPr>
          <p:spPr>
            <a:xfrm>
              <a:off x="127608" y="0"/>
              <a:ext cx="137480" cy="396469"/>
            </a:xfrm>
            <a:custGeom>
              <a:avLst/>
              <a:gdLst/>
              <a:ahLst/>
              <a:cxnLst/>
              <a:rect l="0" t="0" r="0" b="0"/>
              <a:pathLst>
                <a:path w="137480" h="396469">
                  <a:moveTo>
                    <a:pt x="0" y="0"/>
                  </a:moveTo>
                  <a:lnTo>
                    <a:pt x="137480" y="0"/>
                  </a:lnTo>
                  <a:lnTo>
                    <a:pt x="137480" y="396469"/>
                  </a:lnTo>
                  <a:lnTo>
                    <a:pt x="0" y="396469"/>
                  </a:lnTo>
                  <a:lnTo>
                    <a:pt x="0" y="0"/>
                  </a:lnTo>
                </a:path>
              </a:pathLst>
            </a:custGeom>
            <a:ln w="15805" cap="flat">
              <a:round/>
            </a:ln>
          </p:spPr>
          <p:style>
            <a:lnRef idx="1">
              <a:srgbClr val="000000"/>
            </a:lnRef>
            <a:fillRef idx="1">
              <a:srgbClr val="000000"/>
            </a:fillRef>
            <a:effectRef idx="0">
              <a:scrgbClr r="0" g="0" b="0"/>
            </a:effectRef>
            <a:fontRef idx="none"/>
          </p:style>
          <p:txBody>
            <a:bodyPr/>
            <a:lstStyle/>
            <a:p>
              <a:endParaRPr lang="en-GB"/>
            </a:p>
          </p:txBody>
        </p:sp>
        <p:sp>
          <p:nvSpPr>
            <p:cNvPr id="71" name="Shape 11078"/>
            <p:cNvSpPr/>
            <p:nvPr/>
          </p:nvSpPr>
          <p:spPr>
            <a:xfrm>
              <a:off x="265083" y="0"/>
              <a:ext cx="126904" cy="396469"/>
            </a:xfrm>
            <a:custGeom>
              <a:avLst/>
              <a:gdLst/>
              <a:ahLst/>
              <a:cxnLst/>
              <a:rect l="0" t="0" r="0" b="0"/>
              <a:pathLst>
                <a:path w="126904" h="396469">
                  <a:moveTo>
                    <a:pt x="0" y="0"/>
                  </a:moveTo>
                  <a:lnTo>
                    <a:pt x="126904" y="0"/>
                  </a:lnTo>
                  <a:lnTo>
                    <a:pt x="126904" y="396469"/>
                  </a:lnTo>
                  <a:lnTo>
                    <a:pt x="0" y="396469"/>
                  </a:lnTo>
                  <a:lnTo>
                    <a:pt x="0" y="0"/>
                  </a:lnTo>
                </a:path>
              </a:pathLst>
            </a:custGeom>
            <a:ln w="15805" cap="flat">
              <a:round/>
            </a:ln>
          </p:spPr>
          <p:style>
            <a:lnRef idx="1">
              <a:srgbClr val="000000"/>
            </a:lnRef>
            <a:fillRef idx="1">
              <a:srgbClr val="FFFF00"/>
            </a:fillRef>
            <a:effectRef idx="0">
              <a:scrgbClr r="0" g="0" b="0"/>
            </a:effectRef>
            <a:fontRef idx="none"/>
          </p:style>
          <p:txBody>
            <a:bodyPr/>
            <a:lstStyle/>
            <a:p>
              <a:endParaRPr lang="en-GB"/>
            </a:p>
          </p:txBody>
        </p:sp>
        <p:sp>
          <p:nvSpPr>
            <p:cNvPr id="72" name="Shape 11079"/>
            <p:cNvSpPr/>
            <p:nvPr/>
          </p:nvSpPr>
          <p:spPr>
            <a:xfrm>
              <a:off x="391987" y="0"/>
              <a:ext cx="138185" cy="396469"/>
            </a:xfrm>
            <a:custGeom>
              <a:avLst/>
              <a:gdLst/>
              <a:ahLst/>
              <a:cxnLst/>
              <a:rect l="0" t="0" r="0" b="0"/>
              <a:pathLst>
                <a:path w="138185" h="396469">
                  <a:moveTo>
                    <a:pt x="0" y="0"/>
                  </a:moveTo>
                  <a:lnTo>
                    <a:pt x="138185" y="0"/>
                  </a:lnTo>
                  <a:lnTo>
                    <a:pt x="138185" y="396469"/>
                  </a:lnTo>
                  <a:lnTo>
                    <a:pt x="0" y="396469"/>
                  </a:lnTo>
                  <a:lnTo>
                    <a:pt x="0" y="0"/>
                  </a:lnTo>
                </a:path>
              </a:pathLst>
            </a:custGeom>
            <a:ln w="15805" cap="flat">
              <a:round/>
            </a:ln>
          </p:spPr>
          <p:style>
            <a:lnRef idx="1">
              <a:srgbClr val="000000"/>
            </a:lnRef>
            <a:fillRef idx="1">
              <a:srgbClr val="008000"/>
            </a:fillRef>
            <a:effectRef idx="0">
              <a:scrgbClr r="0" g="0" b="0"/>
            </a:effectRef>
            <a:fontRef idx="none"/>
          </p:style>
          <p:txBody>
            <a:bodyPr/>
            <a:lstStyle/>
            <a:p>
              <a:endParaRPr lang="en-GB"/>
            </a:p>
          </p:txBody>
        </p:sp>
      </p:grpSp>
      <p:sp>
        <p:nvSpPr>
          <p:cNvPr id="73" name="Rectangle 39"/>
          <p:cNvSpPr>
            <a:spLocks noChangeArrowheads="1"/>
          </p:cNvSpPr>
          <p:nvPr/>
        </p:nvSpPr>
        <p:spPr bwMode="auto">
          <a:xfrm>
            <a:off x="2842591" y="5205908"/>
            <a:ext cx="67586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smtClean="0">
                <a:ln>
                  <a:noFill/>
                </a:ln>
                <a:solidFill>
                  <a:srgbClr val="000000"/>
                </a:solidFill>
                <a:effectLst/>
                <a:latin typeface="Arial" panose="020B0604020202020204" pitchFamily="34" charset="0"/>
                <a:ea typeface="Arial" panose="020B0604020202020204" pitchFamily="34" charset="0"/>
              </a:rPr>
              <a:t>Disk 1	</a:t>
            </a: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2"/>
          </p:nvPr>
        </p:nvSpPr>
        <p:spPr/>
        <p:txBody>
          <a:bodyPr/>
          <a:lstStyle/>
          <a:p>
            <a:fld id="{48F63A3B-78C7-47BE-AE5E-E10140E04643}" type="slidenum">
              <a:rPr lang="en-US" smtClean="0"/>
              <a:t>25</a:t>
            </a:fld>
            <a:endParaRPr lang="en-US" dirty="0"/>
          </a:p>
        </p:txBody>
      </p:sp>
    </p:spTree>
    <p:extLst>
      <p:ext uri="{BB962C8B-B14F-4D97-AF65-F5344CB8AC3E}">
        <p14:creationId xmlns:p14="http://schemas.microsoft.com/office/powerpoint/2010/main" val="2545780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755374" y="478063"/>
            <a:ext cx="4778425"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4000" b="0" i="0" u="none" strike="noStrike" cap="none" normalizeH="0" baseline="0" dirty="0" smtClean="0">
                <a:ln>
                  <a:noFill/>
                </a:ln>
                <a:solidFill>
                  <a:srgbClr val="C0504D"/>
                </a:solidFill>
                <a:effectLst/>
                <a:latin typeface="Arial" panose="020B0604020202020204" pitchFamily="34" charset="0"/>
                <a:ea typeface="Rockwell" panose="02060603020205020403" pitchFamily="18" charset="0"/>
                <a:cs typeface="Rockwell" panose="02060603020205020403" pitchFamily="18" charset="0"/>
              </a:rPr>
              <a:t>Volume Types(</a:t>
            </a:r>
            <a:r>
              <a:rPr kumimoji="0" lang="en-GB" altLang="en-US" sz="4000" b="0" i="0" u="none" strike="noStrike" cap="none" normalizeH="0" baseline="0" dirty="0" err="1" smtClean="0">
                <a:ln>
                  <a:noFill/>
                </a:ln>
                <a:solidFill>
                  <a:srgbClr val="C0504D"/>
                </a:solidFill>
                <a:effectLst/>
                <a:latin typeface="Arial" panose="020B0604020202020204" pitchFamily="34" charset="0"/>
                <a:ea typeface="Rockwell" panose="02060603020205020403" pitchFamily="18" charset="0"/>
                <a:cs typeface="Rockwell" panose="02060603020205020403" pitchFamily="18" charset="0"/>
              </a:rPr>
              <a:t>Cont</a:t>
            </a:r>
            <a:r>
              <a:rPr kumimoji="0" lang="en-GB" altLang="en-US" sz="4000" b="0" i="0" u="none" strike="noStrike" cap="none" normalizeH="0" baseline="0" dirty="0" smtClean="0">
                <a:ln>
                  <a:noFill/>
                </a:ln>
                <a:solidFill>
                  <a:srgbClr val="C0504D"/>
                </a:solidFill>
                <a:effectLst/>
                <a:latin typeface="Arial" panose="020B0604020202020204" pitchFamily="34" charset="0"/>
                <a:ea typeface="Rockwell" panose="02060603020205020403" pitchFamily="18" charset="0"/>
                <a:cs typeface="Rockwell" panose="02060603020205020403"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a:spLocks noChangeArrowheads="1"/>
          </p:cNvSpPr>
          <p:nvPr/>
        </p:nvSpPr>
        <p:spPr bwMode="auto">
          <a:xfrm>
            <a:off x="516835" y="1356769"/>
            <a:ext cx="10701131" cy="218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800" b="0" i="0" u="none" strike="noStrike" cap="none" normalizeH="0" baseline="0" dirty="0" smtClean="0">
                <a:ln>
                  <a:noFill/>
                </a:ln>
                <a:solidFill>
                  <a:srgbClr val="7A0000"/>
                </a:solidFill>
                <a:effectLst/>
                <a:latin typeface="Arial" panose="020B0604020202020204" pitchFamily="34" charset="0"/>
                <a:ea typeface="Wingdings" panose="05000000000000000000" pitchFamily="2" charset="2"/>
                <a:cs typeface="Wingdings" panose="05000000000000000000" pitchFamily="2" charset="2"/>
              </a:rPr>
              <a:t>§ </a:t>
            </a:r>
            <a:r>
              <a:rPr kumimoji="0" lang="en-GB" altLang="en-US" sz="28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RAID 3 </a:t>
            </a:r>
            <a:endParaRPr kumimoji="0" lang="en-GB" alt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smtClean="0">
                <a:ln>
                  <a:noFill/>
                </a:ln>
                <a:solidFill>
                  <a:srgbClr val="403152"/>
                </a:solidFill>
                <a:effectLst/>
                <a:latin typeface="Arial" panose="020B0604020202020204" pitchFamily="34" charset="0"/>
                <a:ea typeface="Calibri" panose="020F0502020204030204" pitchFamily="34" charset="0"/>
              </a:rPr>
              <a:t>‒ </a:t>
            </a:r>
            <a:r>
              <a:rPr kumimoji="0" lang="en-GB" altLang="en-US"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Similar to striped, but is fault tolerant </a:t>
            </a:r>
            <a:endParaRPr kumimoji="0" lang="en-GB" altLang="en-US" sz="1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smtClean="0">
                <a:ln>
                  <a:noFill/>
                </a:ln>
                <a:solidFill>
                  <a:srgbClr val="403152"/>
                </a:solidFill>
                <a:effectLst/>
                <a:latin typeface="Arial" panose="020B0604020202020204" pitchFamily="34" charset="0"/>
                <a:ea typeface="Calibri" panose="020F0502020204030204" pitchFamily="34" charset="0"/>
              </a:rPr>
              <a:t>‒ </a:t>
            </a:r>
            <a:r>
              <a:rPr kumimoji="0" lang="en-GB" altLang="en-US"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Logically distributes the information simultaneously across all disks designated for data, parity information is written on separate disk </a:t>
            </a:r>
            <a:endParaRPr kumimoji="0" lang="en-GB" altLang="en-US" sz="1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smtClean="0">
                <a:ln>
                  <a:noFill/>
                </a:ln>
                <a:solidFill>
                  <a:srgbClr val="403152"/>
                </a:solidFill>
                <a:effectLst/>
                <a:latin typeface="Arial" panose="020B0604020202020204" pitchFamily="34" charset="0"/>
                <a:ea typeface="Calibri" panose="020F0502020204030204" pitchFamily="34" charset="0"/>
              </a:rPr>
              <a:t>‒ </a:t>
            </a:r>
            <a:r>
              <a:rPr kumimoji="0" lang="en-GB" altLang="en-US"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Writing is slow but the read performance is the same as a striped volume </a:t>
            </a:r>
            <a:endParaRPr kumimoji="0" lang="en-GB" altLang="en-US" sz="1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smtClean="0">
                <a:ln>
                  <a:noFill/>
                </a:ln>
                <a:solidFill>
                  <a:srgbClr val="403152"/>
                </a:solidFill>
                <a:effectLst/>
                <a:latin typeface="Arial" panose="020B0604020202020204" pitchFamily="34" charset="0"/>
                <a:ea typeface="Calibri" panose="020F0502020204030204" pitchFamily="34" charset="0"/>
              </a:rPr>
              <a:t>‒ </a:t>
            </a:r>
            <a:r>
              <a:rPr kumimoji="0" lang="en-GB" altLang="en-US"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Supported by Windows 2000 Server, Advanced Server, and </a:t>
            </a:r>
            <a:r>
              <a:rPr kumimoji="0" lang="en-GB" altLang="en-US" b="0" i="0" u="none" strike="noStrike" cap="none" normalizeH="0" baseline="0" dirty="0" err="1"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DataCenter</a:t>
            </a:r>
            <a:r>
              <a:rPr kumimoji="0" lang="en-GB" altLang="en-US"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 Server </a:t>
            </a:r>
            <a:endParaRPr kumimoji="0" lang="en-GB" altLang="en-US" sz="1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smtClean="0">
                <a:ln>
                  <a:noFill/>
                </a:ln>
                <a:solidFill>
                  <a:srgbClr val="403152"/>
                </a:solidFill>
                <a:effectLst/>
                <a:latin typeface="Arial" panose="020B0604020202020204" pitchFamily="34" charset="0"/>
                <a:ea typeface="Calibri" panose="020F0502020204030204" pitchFamily="34" charset="0"/>
              </a:rPr>
              <a:t>‒ </a:t>
            </a:r>
            <a:r>
              <a:rPr kumimoji="0" lang="en-GB" altLang="en-US"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Limited fault tolerance </a:t>
            </a:r>
            <a:endParaRPr kumimoji="0" lang="en-GB" altLang="en-US" sz="2000" b="0" i="0" u="none" strike="noStrike" cap="none" normalizeH="0" baseline="0" dirty="0" smtClean="0">
              <a:ln>
                <a:noFill/>
              </a:ln>
              <a:solidFill>
                <a:schemeClr val="tx1"/>
              </a:solidFill>
              <a:effectLst/>
              <a:latin typeface="Arial" panose="020B0604020202020204" pitchFamily="34" charset="0"/>
            </a:endParaRPr>
          </a:p>
        </p:txBody>
      </p:sp>
      <p:grpSp>
        <p:nvGrpSpPr>
          <p:cNvPr id="8" name="Group 7"/>
          <p:cNvGrpSpPr/>
          <p:nvPr/>
        </p:nvGrpSpPr>
        <p:grpSpPr>
          <a:xfrm>
            <a:off x="5442199" y="3944579"/>
            <a:ext cx="3971290" cy="1115697"/>
            <a:chOff x="0" y="0"/>
            <a:chExt cx="3971334" cy="1116246"/>
          </a:xfrm>
        </p:grpSpPr>
        <p:sp>
          <p:nvSpPr>
            <p:cNvPr id="9" name="Shape 889"/>
            <p:cNvSpPr/>
            <p:nvPr/>
          </p:nvSpPr>
          <p:spPr>
            <a:xfrm>
              <a:off x="0" y="0"/>
              <a:ext cx="3971334" cy="372412"/>
            </a:xfrm>
            <a:custGeom>
              <a:avLst/>
              <a:gdLst/>
              <a:ahLst/>
              <a:cxnLst/>
              <a:rect l="0" t="0" r="0" b="0"/>
              <a:pathLst>
                <a:path w="3971334" h="372412">
                  <a:moveTo>
                    <a:pt x="0" y="0"/>
                  </a:moveTo>
                  <a:lnTo>
                    <a:pt x="3971334" y="0"/>
                  </a:lnTo>
                  <a:lnTo>
                    <a:pt x="3971334" y="372412"/>
                  </a:lnTo>
                  <a:lnTo>
                    <a:pt x="0" y="372412"/>
                  </a:lnTo>
                  <a:lnTo>
                    <a:pt x="0" y="0"/>
                  </a:lnTo>
                  <a:close/>
                </a:path>
              </a:pathLst>
            </a:custGeom>
            <a:ln w="14865" cap="flat">
              <a:round/>
            </a:ln>
          </p:spPr>
          <p:style>
            <a:lnRef idx="1">
              <a:srgbClr val="000000"/>
            </a:lnRef>
            <a:fillRef idx="0">
              <a:srgbClr val="FFFFFF"/>
            </a:fillRef>
            <a:effectRef idx="0">
              <a:scrgbClr r="0" g="0" b="0"/>
            </a:effectRef>
            <a:fontRef idx="none"/>
          </p:style>
          <p:txBody>
            <a:bodyPr/>
            <a:lstStyle/>
            <a:p>
              <a:endParaRPr lang="en-GB"/>
            </a:p>
          </p:txBody>
        </p:sp>
        <p:sp>
          <p:nvSpPr>
            <p:cNvPr id="10" name="Rectangle 9"/>
            <p:cNvSpPr/>
            <p:nvPr/>
          </p:nvSpPr>
          <p:spPr>
            <a:xfrm>
              <a:off x="1628194" y="112127"/>
              <a:ext cx="610263" cy="24322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300">
                  <a:solidFill>
                    <a:srgbClr val="000000"/>
                  </a:solidFill>
                  <a:effectLst/>
                  <a:latin typeface="Arial" panose="020B0604020202020204" pitchFamily="34" charset="0"/>
                  <a:ea typeface="Arial" panose="020B0604020202020204" pitchFamily="34" charset="0"/>
                </a:rPr>
                <a:t>Data</a:t>
              </a:r>
              <a:endParaRPr lang="en-GB" sz="1100">
                <a:solidFill>
                  <a:srgbClr val="000000"/>
                </a:solidFill>
                <a:effectLst/>
                <a:latin typeface="Calibri" panose="020F0502020204030204" pitchFamily="34" charset="0"/>
                <a:ea typeface="Calibri" panose="020F0502020204030204" pitchFamily="34" charset="0"/>
              </a:endParaRPr>
            </a:p>
          </p:txBody>
        </p:sp>
        <p:sp>
          <p:nvSpPr>
            <p:cNvPr id="11" name="Shape 11080"/>
            <p:cNvSpPr/>
            <p:nvPr/>
          </p:nvSpPr>
          <p:spPr>
            <a:xfrm>
              <a:off x="0" y="0"/>
              <a:ext cx="119038" cy="372412"/>
            </a:xfrm>
            <a:custGeom>
              <a:avLst/>
              <a:gdLst/>
              <a:ahLst/>
              <a:cxnLst/>
              <a:rect l="0" t="0" r="0" b="0"/>
              <a:pathLst>
                <a:path w="119038" h="372412">
                  <a:moveTo>
                    <a:pt x="0" y="0"/>
                  </a:moveTo>
                  <a:lnTo>
                    <a:pt x="119038" y="0"/>
                  </a:lnTo>
                  <a:lnTo>
                    <a:pt x="119038" y="372412"/>
                  </a:lnTo>
                  <a:lnTo>
                    <a:pt x="0" y="372412"/>
                  </a:lnTo>
                  <a:lnTo>
                    <a:pt x="0" y="0"/>
                  </a:lnTo>
                </a:path>
              </a:pathLst>
            </a:custGeom>
            <a:ln w="14865" cap="flat">
              <a:round/>
            </a:ln>
          </p:spPr>
          <p:style>
            <a:lnRef idx="1">
              <a:srgbClr val="000000"/>
            </a:lnRef>
            <a:fillRef idx="1">
              <a:srgbClr val="FF0000"/>
            </a:fillRef>
            <a:effectRef idx="0">
              <a:scrgbClr r="0" g="0" b="0"/>
            </a:effectRef>
            <a:fontRef idx="none"/>
          </p:style>
          <p:txBody>
            <a:bodyPr/>
            <a:lstStyle/>
            <a:p>
              <a:endParaRPr lang="en-GB"/>
            </a:p>
          </p:txBody>
        </p:sp>
        <p:sp>
          <p:nvSpPr>
            <p:cNvPr id="12" name="Shape 11081"/>
            <p:cNvSpPr/>
            <p:nvPr/>
          </p:nvSpPr>
          <p:spPr>
            <a:xfrm>
              <a:off x="119038" y="0"/>
              <a:ext cx="128959" cy="372412"/>
            </a:xfrm>
            <a:custGeom>
              <a:avLst/>
              <a:gdLst/>
              <a:ahLst/>
              <a:cxnLst/>
              <a:rect l="0" t="0" r="0" b="0"/>
              <a:pathLst>
                <a:path w="128959" h="372412">
                  <a:moveTo>
                    <a:pt x="0" y="0"/>
                  </a:moveTo>
                  <a:lnTo>
                    <a:pt x="128959" y="0"/>
                  </a:lnTo>
                  <a:lnTo>
                    <a:pt x="128959" y="372412"/>
                  </a:lnTo>
                  <a:lnTo>
                    <a:pt x="0" y="372412"/>
                  </a:lnTo>
                  <a:lnTo>
                    <a:pt x="0" y="0"/>
                  </a:lnTo>
                </a:path>
              </a:pathLst>
            </a:custGeom>
            <a:ln w="14865" cap="flat">
              <a:round/>
            </a:ln>
          </p:spPr>
          <p:style>
            <a:lnRef idx="1">
              <a:srgbClr val="000000"/>
            </a:lnRef>
            <a:fillRef idx="1">
              <a:srgbClr val="FF0000"/>
            </a:fillRef>
            <a:effectRef idx="0">
              <a:scrgbClr r="0" g="0" b="0"/>
            </a:effectRef>
            <a:fontRef idx="none"/>
          </p:style>
          <p:txBody>
            <a:bodyPr/>
            <a:lstStyle/>
            <a:p>
              <a:endParaRPr lang="en-GB"/>
            </a:p>
          </p:txBody>
        </p:sp>
        <p:sp>
          <p:nvSpPr>
            <p:cNvPr id="13" name="Shape 11082"/>
            <p:cNvSpPr/>
            <p:nvPr/>
          </p:nvSpPr>
          <p:spPr>
            <a:xfrm>
              <a:off x="247991" y="0"/>
              <a:ext cx="119699" cy="372412"/>
            </a:xfrm>
            <a:custGeom>
              <a:avLst/>
              <a:gdLst/>
              <a:ahLst/>
              <a:cxnLst/>
              <a:rect l="0" t="0" r="0" b="0"/>
              <a:pathLst>
                <a:path w="119699" h="372412">
                  <a:moveTo>
                    <a:pt x="0" y="0"/>
                  </a:moveTo>
                  <a:lnTo>
                    <a:pt x="119699" y="0"/>
                  </a:lnTo>
                  <a:lnTo>
                    <a:pt x="119699" y="372412"/>
                  </a:lnTo>
                  <a:lnTo>
                    <a:pt x="0" y="372412"/>
                  </a:lnTo>
                  <a:lnTo>
                    <a:pt x="0" y="0"/>
                  </a:lnTo>
                </a:path>
              </a:pathLst>
            </a:custGeom>
            <a:ln w="14865" cap="flat">
              <a:round/>
            </a:ln>
          </p:spPr>
          <p:style>
            <a:lnRef idx="1">
              <a:srgbClr val="000000"/>
            </a:lnRef>
            <a:fillRef idx="1">
              <a:srgbClr val="FFFF00"/>
            </a:fillRef>
            <a:effectRef idx="0">
              <a:scrgbClr r="0" g="0" b="0"/>
            </a:effectRef>
            <a:fontRef idx="none"/>
          </p:style>
          <p:txBody>
            <a:bodyPr/>
            <a:lstStyle/>
            <a:p>
              <a:endParaRPr lang="en-GB"/>
            </a:p>
          </p:txBody>
        </p:sp>
        <p:sp>
          <p:nvSpPr>
            <p:cNvPr id="14" name="Shape 11083"/>
            <p:cNvSpPr/>
            <p:nvPr/>
          </p:nvSpPr>
          <p:spPr>
            <a:xfrm>
              <a:off x="367690" y="0"/>
              <a:ext cx="128959" cy="372412"/>
            </a:xfrm>
            <a:custGeom>
              <a:avLst/>
              <a:gdLst/>
              <a:ahLst/>
              <a:cxnLst/>
              <a:rect l="0" t="0" r="0" b="0"/>
              <a:pathLst>
                <a:path w="128959" h="372412">
                  <a:moveTo>
                    <a:pt x="0" y="0"/>
                  </a:moveTo>
                  <a:lnTo>
                    <a:pt x="128959" y="0"/>
                  </a:lnTo>
                  <a:lnTo>
                    <a:pt x="128959" y="372412"/>
                  </a:lnTo>
                  <a:lnTo>
                    <a:pt x="0" y="372412"/>
                  </a:lnTo>
                  <a:lnTo>
                    <a:pt x="0" y="0"/>
                  </a:lnTo>
                </a:path>
              </a:pathLst>
            </a:custGeom>
            <a:ln w="14865" cap="flat">
              <a:round/>
            </a:ln>
          </p:spPr>
          <p:style>
            <a:lnRef idx="1">
              <a:srgbClr val="000000"/>
            </a:lnRef>
            <a:fillRef idx="1">
              <a:srgbClr val="008000"/>
            </a:fillRef>
            <a:effectRef idx="0">
              <a:scrgbClr r="0" g="0" b="0"/>
            </a:effectRef>
            <a:fontRef idx="none"/>
          </p:style>
          <p:txBody>
            <a:bodyPr/>
            <a:lstStyle/>
            <a:p>
              <a:endParaRPr lang="en-GB"/>
            </a:p>
          </p:txBody>
        </p:sp>
        <p:sp>
          <p:nvSpPr>
            <p:cNvPr id="15" name="Shape 898"/>
            <p:cNvSpPr/>
            <p:nvPr/>
          </p:nvSpPr>
          <p:spPr>
            <a:xfrm>
              <a:off x="0" y="744329"/>
              <a:ext cx="3971334" cy="371917"/>
            </a:xfrm>
            <a:custGeom>
              <a:avLst/>
              <a:gdLst/>
              <a:ahLst/>
              <a:cxnLst/>
              <a:rect l="0" t="0" r="0" b="0"/>
              <a:pathLst>
                <a:path w="3971334" h="371917">
                  <a:moveTo>
                    <a:pt x="0" y="0"/>
                  </a:moveTo>
                  <a:lnTo>
                    <a:pt x="3971334" y="0"/>
                  </a:lnTo>
                  <a:lnTo>
                    <a:pt x="3971334" y="371917"/>
                  </a:lnTo>
                  <a:lnTo>
                    <a:pt x="0" y="371917"/>
                  </a:lnTo>
                  <a:lnTo>
                    <a:pt x="0" y="0"/>
                  </a:lnTo>
                  <a:close/>
                </a:path>
              </a:pathLst>
            </a:custGeom>
            <a:ln w="14865" cap="flat">
              <a:round/>
            </a:ln>
          </p:spPr>
          <p:style>
            <a:lnRef idx="1">
              <a:srgbClr val="000000"/>
            </a:lnRef>
            <a:fillRef idx="0">
              <a:srgbClr val="FFFFFF"/>
            </a:fillRef>
            <a:effectRef idx="0">
              <a:scrgbClr r="0" g="0" b="0"/>
            </a:effectRef>
            <a:fontRef idx="none"/>
          </p:style>
          <p:txBody>
            <a:bodyPr/>
            <a:lstStyle/>
            <a:p>
              <a:endParaRPr lang="en-GB"/>
            </a:p>
          </p:txBody>
        </p:sp>
        <p:sp>
          <p:nvSpPr>
            <p:cNvPr id="16" name="Rectangle 15"/>
            <p:cNvSpPr/>
            <p:nvPr/>
          </p:nvSpPr>
          <p:spPr>
            <a:xfrm>
              <a:off x="1628194" y="856538"/>
              <a:ext cx="610263" cy="24322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300">
                  <a:solidFill>
                    <a:srgbClr val="000000"/>
                  </a:solidFill>
                  <a:effectLst/>
                  <a:latin typeface="Arial" panose="020B0604020202020204" pitchFamily="34" charset="0"/>
                  <a:ea typeface="Arial" panose="020B0604020202020204" pitchFamily="34" charset="0"/>
                </a:rPr>
                <a:t>Data</a:t>
              </a:r>
              <a:endParaRPr lang="en-GB" sz="1100">
                <a:solidFill>
                  <a:srgbClr val="000000"/>
                </a:solidFill>
                <a:effectLst/>
                <a:latin typeface="Calibri" panose="020F0502020204030204" pitchFamily="34" charset="0"/>
                <a:ea typeface="Calibri" panose="020F0502020204030204" pitchFamily="34" charset="0"/>
              </a:endParaRPr>
            </a:p>
          </p:txBody>
        </p:sp>
        <p:sp>
          <p:nvSpPr>
            <p:cNvPr id="17" name="Shape 11084"/>
            <p:cNvSpPr/>
            <p:nvPr/>
          </p:nvSpPr>
          <p:spPr>
            <a:xfrm>
              <a:off x="0" y="744329"/>
              <a:ext cx="119038" cy="371917"/>
            </a:xfrm>
            <a:custGeom>
              <a:avLst/>
              <a:gdLst/>
              <a:ahLst/>
              <a:cxnLst/>
              <a:rect l="0" t="0" r="0" b="0"/>
              <a:pathLst>
                <a:path w="119038" h="371917">
                  <a:moveTo>
                    <a:pt x="0" y="0"/>
                  </a:moveTo>
                  <a:lnTo>
                    <a:pt x="119038" y="0"/>
                  </a:lnTo>
                  <a:lnTo>
                    <a:pt x="119038" y="371917"/>
                  </a:lnTo>
                  <a:lnTo>
                    <a:pt x="0" y="371917"/>
                  </a:lnTo>
                  <a:lnTo>
                    <a:pt x="0" y="0"/>
                  </a:lnTo>
                </a:path>
              </a:pathLst>
            </a:custGeom>
            <a:ln w="14865" cap="flat">
              <a:round/>
            </a:ln>
          </p:spPr>
          <p:style>
            <a:lnRef idx="1">
              <a:srgbClr val="000000"/>
            </a:lnRef>
            <a:fillRef idx="1">
              <a:srgbClr val="FF0000"/>
            </a:fillRef>
            <a:effectRef idx="0">
              <a:scrgbClr r="0" g="0" b="0"/>
            </a:effectRef>
            <a:fontRef idx="none"/>
          </p:style>
          <p:txBody>
            <a:bodyPr/>
            <a:lstStyle/>
            <a:p>
              <a:endParaRPr lang="en-GB"/>
            </a:p>
          </p:txBody>
        </p:sp>
        <p:sp>
          <p:nvSpPr>
            <p:cNvPr id="18" name="Shape 11085"/>
            <p:cNvSpPr/>
            <p:nvPr/>
          </p:nvSpPr>
          <p:spPr>
            <a:xfrm>
              <a:off x="119038" y="744329"/>
              <a:ext cx="128959" cy="371917"/>
            </a:xfrm>
            <a:custGeom>
              <a:avLst/>
              <a:gdLst/>
              <a:ahLst/>
              <a:cxnLst/>
              <a:rect l="0" t="0" r="0" b="0"/>
              <a:pathLst>
                <a:path w="128959" h="371917">
                  <a:moveTo>
                    <a:pt x="0" y="0"/>
                  </a:moveTo>
                  <a:lnTo>
                    <a:pt x="128959" y="0"/>
                  </a:lnTo>
                  <a:lnTo>
                    <a:pt x="128959" y="371917"/>
                  </a:lnTo>
                  <a:lnTo>
                    <a:pt x="0" y="371917"/>
                  </a:lnTo>
                  <a:lnTo>
                    <a:pt x="0" y="0"/>
                  </a:lnTo>
                </a:path>
              </a:pathLst>
            </a:custGeom>
            <a:ln w="14865" cap="flat">
              <a:round/>
            </a:ln>
          </p:spPr>
          <p:style>
            <a:lnRef idx="1">
              <a:srgbClr val="000000"/>
            </a:lnRef>
            <a:fillRef idx="1">
              <a:srgbClr val="FFFF00"/>
            </a:fillRef>
            <a:effectRef idx="0">
              <a:scrgbClr r="0" g="0" b="0"/>
            </a:effectRef>
            <a:fontRef idx="none"/>
          </p:style>
          <p:txBody>
            <a:bodyPr/>
            <a:lstStyle/>
            <a:p>
              <a:endParaRPr lang="en-GB"/>
            </a:p>
          </p:txBody>
        </p:sp>
        <p:sp>
          <p:nvSpPr>
            <p:cNvPr id="19" name="Shape 11086"/>
            <p:cNvSpPr/>
            <p:nvPr/>
          </p:nvSpPr>
          <p:spPr>
            <a:xfrm>
              <a:off x="247991" y="744329"/>
              <a:ext cx="119699" cy="371917"/>
            </a:xfrm>
            <a:custGeom>
              <a:avLst/>
              <a:gdLst/>
              <a:ahLst/>
              <a:cxnLst/>
              <a:rect l="0" t="0" r="0" b="0"/>
              <a:pathLst>
                <a:path w="119699" h="371917">
                  <a:moveTo>
                    <a:pt x="0" y="0"/>
                  </a:moveTo>
                  <a:lnTo>
                    <a:pt x="119699" y="0"/>
                  </a:lnTo>
                  <a:lnTo>
                    <a:pt x="119699" y="371917"/>
                  </a:lnTo>
                  <a:lnTo>
                    <a:pt x="0" y="371917"/>
                  </a:lnTo>
                  <a:lnTo>
                    <a:pt x="0" y="0"/>
                  </a:lnTo>
                </a:path>
              </a:pathLst>
            </a:custGeom>
            <a:ln w="14865" cap="flat">
              <a:round/>
            </a:ln>
          </p:spPr>
          <p:style>
            <a:lnRef idx="1">
              <a:srgbClr val="000000"/>
            </a:lnRef>
            <a:fillRef idx="1">
              <a:srgbClr val="FFFF00"/>
            </a:fillRef>
            <a:effectRef idx="0">
              <a:scrgbClr r="0" g="0" b="0"/>
            </a:effectRef>
            <a:fontRef idx="none"/>
          </p:style>
          <p:txBody>
            <a:bodyPr/>
            <a:lstStyle/>
            <a:p>
              <a:endParaRPr lang="en-GB"/>
            </a:p>
          </p:txBody>
        </p:sp>
        <p:sp>
          <p:nvSpPr>
            <p:cNvPr id="20" name="Shape 11087"/>
            <p:cNvSpPr/>
            <p:nvPr/>
          </p:nvSpPr>
          <p:spPr>
            <a:xfrm>
              <a:off x="367690" y="744329"/>
              <a:ext cx="128959" cy="371917"/>
            </a:xfrm>
            <a:custGeom>
              <a:avLst/>
              <a:gdLst/>
              <a:ahLst/>
              <a:cxnLst/>
              <a:rect l="0" t="0" r="0" b="0"/>
              <a:pathLst>
                <a:path w="128959" h="371917">
                  <a:moveTo>
                    <a:pt x="0" y="0"/>
                  </a:moveTo>
                  <a:lnTo>
                    <a:pt x="128959" y="0"/>
                  </a:lnTo>
                  <a:lnTo>
                    <a:pt x="128959" y="371917"/>
                  </a:lnTo>
                  <a:lnTo>
                    <a:pt x="0" y="371917"/>
                  </a:lnTo>
                  <a:lnTo>
                    <a:pt x="0" y="0"/>
                  </a:lnTo>
                </a:path>
              </a:pathLst>
            </a:custGeom>
            <a:ln w="14865" cap="flat">
              <a:round/>
            </a:ln>
          </p:spPr>
          <p:style>
            <a:lnRef idx="1">
              <a:srgbClr val="000000"/>
            </a:lnRef>
            <a:fillRef idx="1">
              <a:srgbClr val="008000"/>
            </a:fillRef>
            <a:effectRef idx="0">
              <a:scrgbClr r="0" g="0" b="0"/>
            </a:effectRef>
            <a:fontRef idx="none"/>
          </p:style>
          <p:txBody>
            <a:bodyPr/>
            <a:lstStyle/>
            <a:p>
              <a:endParaRPr lang="en-GB"/>
            </a:p>
          </p:txBody>
        </p:sp>
      </p:grpSp>
      <p:sp>
        <p:nvSpPr>
          <p:cNvPr id="22" name="Rectangle 7"/>
          <p:cNvSpPr>
            <a:spLocks noChangeArrowheads="1"/>
          </p:cNvSpPr>
          <p:nvPr/>
        </p:nvSpPr>
        <p:spPr bwMode="auto">
          <a:xfrm>
            <a:off x="3922551" y="4049450"/>
            <a:ext cx="1272208" cy="1215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422650" algn="ctr"/>
              </a:tabLst>
              <a:defRPr>
                <a:solidFill>
                  <a:schemeClr val="tx1"/>
                </a:solidFill>
                <a:latin typeface="Arial" panose="020B0604020202020204" pitchFamily="34" charset="0"/>
              </a:defRPr>
            </a:lvl1pPr>
            <a:lvl2pPr eaLnBrk="0" fontAlgn="base" hangingPunct="0">
              <a:spcBef>
                <a:spcPct val="0"/>
              </a:spcBef>
              <a:spcAft>
                <a:spcPct val="0"/>
              </a:spcAft>
              <a:tabLst>
                <a:tab pos="3422650" algn="ctr"/>
              </a:tabLst>
              <a:defRPr>
                <a:solidFill>
                  <a:schemeClr val="tx1"/>
                </a:solidFill>
                <a:latin typeface="Arial" panose="020B0604020202020204" pitchFamily="34" charset="0"/>
              </a:defRPr>
            </a:lvl2pPr>
            <a:lvl3pPr eaLnBrk="0" fontAlgn="base" hangingPunct="0">
              <a:spcBef>
                <a:spcPct val="0"/>
              </a:spcBef>
              <a:spcAft>
                <a:spcPct val="0"/>
              </a:spcAft>
              <a:tabLst>
                <a:tab pos="3422650" algn="ctr"/>
              </a:tabLst>
              <a:defRPr>
                <a:solidFill>
                  <a:schemeClr val="tx1"/>
                </a:solidFill>
                <a:latin typeface="Arial" panose="020B0604020202020204" pitchFamily="34" charset="0"/>
              </a:defRPr>
            </a:lvl3pPr>
            <a:lvl4pPr eaLnBrk="0" fontAlgn="base" hangingPunct="0">
              <a:spcBef>
                <a:spcPct val="0"/>
              </a:spcBef>
              <a:spcAft>
                <a:spcPct val="0"/>
              </a:spcAft>
              <a:tabLst>
                <a:tab pos="3422650" algn="ctr"/>
              </a:tabLst>
              <a:defRPr>
                <a:solidFill>
                  <a:schemeClr val="tx1"/>
                </a:solidFill>
                <a:latin typeface="Arial" panose="020B0604020202020204" pitchFamily="34" charset="0"/>
              </a:defRPr>
            </a:lvl4pPr>
            <a:lvl5pPr eaLnBrk="0" fontAlgn="base" hangingPunct="0">
              <a:spcBef>
                <a:spcPct val="0"/>
              </a:spcBef>
              <a:spcAft>
                <a:spcPct val="0"/>
              </a:spcAft>
              <a:tabLst>
                <a:tab pos="3422650" algn="ctr"/>
              </a:tabLst>
              <a:defRPr>
                <a:solidFill>
                  <a:schemeClr val="tx1"/>
                </a:solidFill>
                <a:latin typeface="Arial" panose="020B0604020202020204" pitchFamily="34" charset="0"/>
              </a:defRPr>
            </a:lvl5pPr>
            <a:lvl6pPr eaLnBrk="0" fontAlgn="base" hangingPunct="0">
              <a:spcBef>
                <a:spcPct val="0"/>
              </a:spcBef>
              <a:spcAft>
                <a:spcPct val="0"/>
              </a:spcAft>
              <a:tabLst>
                <a:tab pos="3422650" algn="ctr"/>
              </a:tabLst>
              <a:defRPr>
                <a:solidFill>
                  <a:schemeClr val="tx1"/>
                </a:solidFill>
                <a:latin typeface="Arial" panose="020B0604020202020204" pitchFamily="34" charset="0"/>
              </a:defRPr>
            </a:lvl6pPr>
            <a:lvl7pPr eaLnBrk="0" fontAlgn="base" hangingPunct="0">
              <a:spcBef>
                <a:spcPct val="0"/>
              </a:spcBef>
              <a:spcAft>
                <a:spcPct val="0"/>
              </a:spcAft>
              <a:tabLst>
                <a:tab pos="3422650" algn="ctr"/>
              </a:tabLst>
              <a:defRPr>
                <a:solidFill>
                  <a:schemeClr val="tx1"/>
                </a:solidFill>
                <a:latin typeface="Arial" panose="020B0604020202020204" pitchFamily="34" charset="0"/>
              </a:defRPr>
            </a:lvl7pPr>
            <a:lvl8pPr eaLnBrk="0" fontAlgn="base" hangingPunct="0">
              <a:spcBef>
                <a:spcPct val="0"/>
              </a:spcBef>
              <a:spcAft>
                <a:spcPct val="0"/>
              </a:spcAft>
              <a:tabLst>
                <a:tab pos="3422650" algn="ctr"/>
              </a:tabLst>
              <a:defRPr>
                <a:solidFill>
                  <a:schemeClr val="tx1"/>
                </a:solidFill>
                <a:latin typeface="Arial" panose="020B0604020202020204" pitchFamily="34" charset="0"/>
              </a:defRPr>
            </a:lvl8pPr>
            <a:lvl9pPr eaLnBrk="0" fontAlgn="base" hangingPunct="0">
              <a:spcBef>
                <a:spcPct val="0"/>
              </a:spcBef>
              <a:spcAft>
                <a:spcPct val="0"/>
              </a:spcAft>
              <a:tabLst>
                <a:tab pos="3422650" algn="ct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422650" algn="ctr"/>
              </a:tabLst>
            </a:pPr>
            <a:r>
              <a:rPr kumimoji="0" lang="en-GB" altLang="en-US" sz="1900" b="0" i="0" u="none" strike="noStrike" cap="none" normalizeH="0" baseline="0" dirty="0" smtClean="0">
                <a:ln>
                  <a:noFill/>
                </a:ln>
                <a:solidFill>
                  <a:srgbClr val="000000"/>
                </a:solidFill>
                <a:effectLst/>
                <a:latin typeface="Arial" panose="020B0604020202020204" pitchFamily="34" charset="0"/>
                <a:ea typeface="Arial" panose="020B0604020202020204" pitchFamily="34" charset="0"/>
              </a:rPr>
              <a:t>Disk 1</a:t>
            </a:r>
            <a:endParaRPr kumimoji="0" lang="en-GB" altLang="en-US" sz="9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422650" algn="ctr"/>
              </a:tabLst>
            </a:pPr>
            <a:r>
              <a:rPr kumimoji="0" lang="en-GB" altLang="en-US" sz="1600"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 </a:t>
            </a:r>
            <a:endParaRPr kumimoji="0" lang="en-GB" altLang="en-US" sz="9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422650" algn="ctr"/>
              </a:tabLst>
            </a:pPr>
            <a:r>
              <a:rPr kumimoji="0" lang="en-GB" altLang="en-US" sz="1600" b="0" i="0" u="none" strike="noStrike" cap="none" normalizeH="0" baseline="0" dirty="0" smtClean="0">
                <a:ln>
                  <a:noFill/>
                </a:ln>
                <a:solidFill>
                  <a:srgbClr val="000000"/>
                </a:solidFill>
                <a:effectLst/>
                <a:latin typeface="Arial" panose="020B0604020202020204" pitchFamily="34" charset="0"/>
                <a:ea typeface="Rockwell" panose="02060603020205020403" pitchFamily="18" charset="0"/>
                <a:cs typeface="Rockwell" panose="02060603020205020403" pitchFamily="18" charset="0"/>
              </a:rPr>
              <a:t> </a:t>
            </a:r>
            <a:r>
              <a:rPr kumimoji="0" lang="en-GB" altLang="en-US" sz="1900" b="0" i="0" u="none" strike="noStrike" cap="none" normalizeH="0" baseline="0" dirty="0" smtClean="0">
                <a:ln>
                  <a:noFill/>
                </a:ln>
                <a:solidFill>
                  <a:srgbClr val="000000"/>
                </a:solidFill>
                <a:effectLst/>
                <a:latin typeface="Arial" panose="020B0604020202020204" pitchFamily="34" charset="0"/>
                <a:ea typeface="Arial" panose="020B0604020202020204" pitchFamily="34" charset="0"/>
              </a:rPr>
              <a:t>Disk 2</a:t>
            </a:r>
            <a:endParaRPr kumimoji="0" lang="en-GB" altLang="en-US" sz="9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422650" algn="ctr"/>
              </a:tabLst>
            </a:pP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48F63A3B-78C7-47BE-AE5E-E10140E04643}" type="slidenum">
              <a:rPr lang="en-US" smtClean="0"/>
              <a:t>26</a:t>
            </a:fld>
            <a:endParaRPr lang="en-US" dirty="0"/>
          </a:p>
        </p:txBody>
      </p:sp>
    </p:spTree>
    <p:extLst>
      <p:ext uri="{BB962C8B-B14F-4D97-AF65-F5344CB8AC3E}">
        <p14:creationId xmlns:p14="http://schemas.microsoft.com/office/powerpoint/2010/main" val="1532201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198783" y="478063"/>
            <a:ext cx="4778425"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4000" b="0" i="0" u="none" strike="noStrike" cap="none" normalizeH="0" baseline="0" dirty="0" smtClean="0">
                <a:ln>
                  <a:noFill/>
                </a:ln>
                <a:solidFill>
                  <a:srgbClr val="C0504D"/>
                </a:solidFill>
                <a:effectLst/>
                <a:latin typeface="Arial" panose="020B0604020202020204" pitchFamily="34" charset="0"/>
                <a:ea typeface="Rockwell" panose="02060603020205020403" pitchFamily="18" charset="0"/>
                <a:cs typeface="Rockwell" panose="02060603020205020403" pitchFamily="18" charset="0"/>
              </a:rPr>
              <a:t>Volume Types(</a:t>
            </a:r>
            <a:r>
              <a:rPr kumimoji="0" lang="en-GB" altLang="en-US" sz="4000" b="0" i="0" u="none" strike="noStrike" cap="none" normalizeH="0" baseline="0" dirty="0" err="1" smtClean="0">
                <a:ln>
                  <a:noFill/>
                </a:ln>
                <a:solidFill>
                  <a:srgbClr val="C0504D"/>
                </a:solidFill>
                <a:effectLst/>
                <a:latin typeface="Arial" panose="020B0604020202020204" pitchFamily="34" charset="0"/>
                <a:ea typeface="Rockwell" panose="02060603020205020403" pitchFamily="18" charset="0"/>
                <a:cs typeface="Rockwell" panose="02060603020205020403" pitchFamily="18" charset="0"/>
              </a:rPr>
              <a:t>Cont</a:t>
            </a:r>
            <a:r>
              <a:rPr kumimoji="0" lang="en-GB" altLang="en-US" sz="4000" b="0" i="0" u="none" strike="noStrike" cap="none" normalizeH="0" baseline="0" dirty="0" smtClean="0">
                <a:ln>
                  <a:noFill/>
                </a:ln>
                <a:solidFill>
                  <a:srgbClr val="C0504D"/>
                </a:solidFill>
                <a:effectLst/>
                <a:latin typeface="Arial" panose="020B0604020202020204" pitchFamily="34" charset="0"/>
                <a:ea typeface="Rockwell" panose="02060603020205020403" pitchFamily="18" charset="0"/>
                <a:cs typeface="Rockwell" panose="02060603020205020403"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a:spLocks noChangeArrowheads="1"/>
          </p:cNvSpPr>
          <p:nvPr/>
        </p:nvSpPr>
        <p:spPr bwMode="auto">
          <a:xfrm>
            <a:off x="357808" y="1150015"/>
            <a:ext cx="10983959" cy="218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800" b="0" i="0" u="none" strike="noStrike" cap="none" normalizeH="0" baseline="0" dirty="0" smtClean="0">
                <a:ln>
                  <a:noFill/>
                </a:ln>
                <a:solidFill>
                  <a:srgbClr val="7A0000"/>
                </a:solidFill>
                <a:effectLst/>
                <a:latin typeface="Arial" panose="020B0604020202020204" pitchFamily="34" charset="0"/>
                <a:ea typeface="Wingdings" panose="05000000000000000000" pitchFamily="2" charset="2"/>
                <a:cs typeface="Wingdings" panose="05000000000000000000" pitchFamily="2" charset="2"/>
              </a:rPr>
              <a:t>§ </a:t>
            </a:r>
            <a:r>
              <a:rPr kumimoji="0" lang="en-GB" altLang="en-US" sz="28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RAID 5</a:t>
            </a:r>
            <a:r>
              <a:rPr kumimoji="0" lang="en-GB" altLang="en-US" sz="20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 </a:t>
            </a:r>
            <a:endParaRPr kumimoji="0" lang="en-GB" altLang="en-US" sz="1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smtClean="0">
                <a:ln>
                  <a:noFill/>
                </a:ln>
                <a:solidFill>
                  <a:srgbClr val="403152"/>
                </a:solidFill>
                <a:effectLst/>
                <a:latin typeface="Arial" panose="020B0604020202020204" pitchFamily="34" charset="0"/>
                <a:ea typeface="Calibri" panose="020F0502020204030204" pitchFamily="34" charset="0"/>
              </a:rPr>
              <a:t>‒ </a:t>
            </a:r>
            <a:r>
              <a:rPr kumimoji="0" lang="en-GB" altLang="en-US"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Similar to striped, but is fault tolerant </a:t>
            </a:r>
            <a:endParaRPr kumimoji="0" lang="en-GB" altLang="en-US" sz="1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smtClean="0">
                <a:ln>
                  <a:noFill/>
                </a:ln>
                <a:solidFill>
                  <a:srgbClr val="403152"/>
                </a:solidFill>
                <a:effectLst/>
                <a:latin typeface="Arial" panose="020B0604020202020204" pitchFamily="34" charset="0"/>
                <a:ea typeface="Calibri" panose="020F0502020204030204" pitchFamily="34" charset="0"/>
              </a:rPr>
              <a:t>‒ </a:t>
            </a:r>
            <a:r>
              <a:rPr kumimoji="0" lang="en-GB" altLang="en-US"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Logically distributes the information simultaneously across all 3 or more disks, also parity information is written across all of the disks </a:t>
            </a:r>
            <a:endParaRPr kumimoji="0" lang="en-GB" altLang="en-US" sz="1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smtClean="0">
                <a:ln>
                  <a:noFill/>
                </a:ln>
                <a:solidFill>
                  <a:srgbClr val="403152"/>
                </a:solidFill>
                <a:effectLst/>
                <a:latin typeface="Arial" panose="020B0604020202020204" pitchFamily="34" charset="0"/>
                <a:ea typeface="Calibri" panose="020F0502020204030204" pitchFamily="34" charset="0"/>
              </a:rPr>
              <a:t>‒ </a:t>
            </a:r>
            <a:r>
              <a:rPr kumimoji="0" lang="en-GB" altLang="en-US"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Writing is slow but the read performance is the same as a striped volume </a:t>
            </a:r>
            <a:endParaRPr kumimoji="0" lang="en-GB" altLang="en-US" sz="1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smtClean="0">
                <a:ln>
                  <a:noFill/>
                </a:ln>
                <a:solidFill>
                  <a:srgbClr val="403152"/>
                </a:solidFill>
                <a:effectLst/>
                <a:latin typeface="Arial" panose="020B0604020202020204" pitchFamily="34" charset="0"/>
                <a:ea typeface="Calibri" panose="020F0502020204030204" pitchFamily="34" charset="0"/>
              </a:rPr>
              <a:t>‒ </a:t>
            </a:r>
            <a:r>
              <a:rPr kumimoji="0" lang="en-GB" altLang="en-US"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Supported by Windows 2000 Server, Advanced Server, and </a:t>
            </a:r>
            <a:r>
              <a:rPr kumimoji="0" lang="en-GB" altLang="en-US" b="0" i="0" u="none" strike="noStrike" cap="none" normalizeH="0" baseline="0" dirty="0" err="1"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DataCenter</a:t>
            </a:r>
            <a:r>
              <a:rPr kumimoji="0" lang="en-GB" altLang="en-US"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 Server </a:t>
            </a:r>
            <a:endParaRPr kumimoji="0" lang="en-GB" altLang="en-US" sz="1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smtClean="0">
                <a:ln>
                  <a:noFill/>
                </a:ln>
                <a:solidFill>
                  <a:srgbClr val="403152"/>
                </a:solidFill>
                <a:effectLst/>
                <a:latin typeface="Arial" panose="020B0604020202020204" pitchFamily="34" charset="0"/>
                <a:ea typeface="Calibri" panose="020F0502020204030204" pitchFamily="34" charset="0"/>
              </a:rPr>
              <a:t>‒ </a:t>
            </a:r>
            <a:r>
              <a:rPr kumimoji="0" lang="en-GB" altLang="en-US" b="0" i="0" u="none" strike="noStrike" cap="none" normalizeH="0" baseline="0" dirty="0" smtClean="0">
                <a:ln>
                  <a:noFill/>
                </a:ln>
                <a:solidFill>
                  <a:srgbClr val="403152"/>
                </a:solidFill>
                <a:effectLst/>
                <a:latin typeface="Arial" panose="020B0604020202020204" pitchFamily="34" charset="0"/>
                <a:ea typeface="Rockwell" panose="02060603020205020403" pitchFamily="18" charset="0"/>
                <a:cs typeface="Rockwell" panose="02060603020205020403" pitchFamily="18" charset="0"/>
              </a:rPr>
              <a:t>Limited fault tolerance </a:t>
            </a:r>
            <a:endParaRPr kumimoji="0" lang="en-GB" altLang="en-US" sz="2000" b="0" i="0" u="none" strike="noStrike" cap="none" normalizeH="0" baseline="0" dirty="0" smtClean="0">
              <a:ln>
                <a:noFill/>
              </a:ln>
              <a:solidFill>
                <a:schemeClr val="tx1"/>
              </a:solidFill>
              <a:effectLst/>
              <a:latin typeface="Arial" panose="020B0604020202020204" pitchFamily="34" charset="0"/>
            </a:endParaRPr>
          </a:p>
        </p:txBody>
      </p:sp>
      <p:grpSp>
        <p:nvGrpSpPr>
          <p:cNvPr id="8" name="Group 7"/>
          <p:cNvGrpSpPr/>
          <p:nvPr/>
        </p:nvGrpSpPr>
        <p:grpSpPr>
          <a:xfrm>
            <a:off x="5114940" y="3695336"/>
            <a:ext cx="4396000" cy="2340031"/>
            <a:chOff x="0" y="0"/>
            <a:chExt cx="4396021" cy="2340506"/>
          </a:xfrm>
        </p:grpSpPr>
        <p:sp>
          <p:nvSpPr>
            <p:cNvPr id="9" name="Shape 973"/>
            <p:cNvSpPr/>
            <p:nvPr/>
          </p:nvSpPr>
          <p:spPr>
            <a:xfrm>
              <a:off x="0" y="2490"/>
              <a:ext cx="3989724" cy="374526"/>
            </a:xfrm>
            <a:custGeom>
              <a:avLst/>
              <a:gdLst/>
              <a:ahLst/>
              <a:cxnLst/>
              <a:rect l="0" t="0" r="0" b="0"/>
              <a:pathLst>
                <a:path w="3989724" h="374526">
                  <a:moveTo>
                    <a:pt x="0" y="0"/>
                  </a:moveTo>
                  <a:lnTo>
                    <a:pt x="3989724" y="0"/>
                  </a:lnTo>
                  <a:lnTo>
                    <a:pt x="3989724" y="374526"/>
                  </a:lnTo>
                  <a:lnTo>
                    <a:pt x="0" y="374526"/>
                  </a:lnTo>
                  <a:lnTo>
                    <a:pt x="0" y="0"/>
                  </a:lnTo>
                  <a:close/>
                </a:path>
              </a:pathLst>
            </a:custGeom>
            <a:ln w="14932" cap="flat">
              <a:round/>
            </a:ln>
          </p:spPr>
          <p:style>
            <a:lnRef idx="1">
              <a:srgbClr val="000000"/>
            </a:lnRef>
            <a:fillRef idx="0">
              <a:srgbClr val="FFFFFF"/>
            </a:fillRef>
            <a:effectRef idx="0">
              <a:scrgbClr r="0" g="0" b="0"/>
            </a:effectRef>
            <a:fontRef idx="none"/>
          </p:style>
          <p:txBody>
            <a:bodyPr/>
            <a:lstStyle/>
            <a:p>
              <a:endParaRPr lang="en-GB"/>
            </a:p>
          </p:txBody>
        </p:sp>
        <p:sp>
          <p:nvSpPr>
            <p:cNvPr id="10" name="Rectangle 9"/>
            <p:cNvSpPr/>
            <p:nvPr/>
          </p:nvSpPr>
          <p:spPr>
            <a:xfrm>
              <a:off x="1628051" y="111006"/>
              <a:ext cx="623349" cy="24726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300">
                  <a:solidFill>
                    <a:srgbClr val="000000"/>
                  </a:solidFill>
                  <a:effectLst/>
                  <a:latin typeface="Arial" panose="020B0604020202020204" pitchFamily="34" charset="0"/>
                  <a:ea typeface="Arial" panose="020B0604020202020204" pitchFamily="34" charset="0"/>
                </a:rPr>
                <a:t>Data</a:t>
              </a:r>
              <a:endParaRPr lang="en-GB" sz="1100">
                <a:solidFill>
                  <a:srgbClr val="000000"/>
                </a:solidFill>
                <a:effectLst/>
                <a:latin typeface="Calibri" panose="020F0502020204030204" pitchFamily="34" charset="0"/>
                <a:ea typeface="Calibri" panose="020F0502020204030204" pitchFamily="34" charset="0"/>
              </a:endParaRPr>
            </a:p>
          </p:txBody>
        </p:sp>
        <p:sp>
          <p:nvSpPr>
            <p:cNvPr id="11" name="Shape 11088"/>
            <p:cNvSpPr/>
            <p:nvPr/>
          </p:nvSpPr>
          <p:spPr>
            <a:xfrm>
              <a:off x="0" y="2490"/>
              <a:ext cx="126151" cy="374526"/>
            </a:xfrm>
            <a:custGeom>
              <a:avLst/>
              <a:gdLst/>
              <a:ahLst/>
              <a:cxnLst/>
              <a:rect l="0" t="0" r="0" b="0"/>
              <a:pathLst>
                <a:path w="126151" h="374526">
                  <a:moveTo>
                    <a:pt x="0" y="0"/>
                  </a:moveTo>
                  <a:lnTo>
                    <a:pt x="126151" y="0"/>
                  </a:lnTo>
                  <a:lnTo>
                    <a:pt x="126151" y="374526"/>
                  </a:lnTo>
                  <a:lnTo>
                    <a:pt x="0" y="374526"/>
                  </a:lnTo>
                  <a:lnTo>
                    <a:pt x="0" y="0"/>
                  </a:lnTo>
                </a:path>
              </a:pathLst>
            </a:custGeom>
            <a:ln w="14932" cap="flat">
              <a:round/>
            </a:ln>
          </p:spPr>
          <p:style>
            <a:lnRef idx="1">
              <a:srgbClr val="000000"/>
            </a:lnRef>
            <a:fillRef idx="1">
              <a:srgbClr val="FF0000"/>
            </a:fillRef>
            <a:effectRef idx="0">
              <a:scrgbClr r="0" g="0" b="0"/>
            </a:effectRef>
            <a:fontRef idx="none"/>
          </p:style>
          <p:txBody>
            <a:bodyPr/>
            <a:lstStyle/>
            <a:p>
              <a:endParaRPr lang="en-GB"/>
            </a:p>
          </p:txBody>
        </p:sp>
        <p:sp>
          <p:nvSpPr>
            <p:cNvPr id="12" name="Shape 11089"/>
            <p:cNvSpPr/>
            <p:nvPr/>
          </p:nvSpPr>
          <p:spPr>
            <a:xfrm>
              <a:off x="126154" y="2490"/>
              <a:ext cx="122833" cy="374526"/>
            </a:xfrm>
            <a:custGeom>
              <a:avLst/>
              <a:gdLst/>
              <a:ahLst/>
              <a:cxnLst/>
              <a:rect l="0" t="0" r="0" b="0"/>
              <a:pathLst>
                <a:path w="122833" h="374526">
                  <a:moveTo>
                    <a:pt x="0" y="0"/>
                  </a:moveTo>
                  <a:lnTo>
                    <a:pt x="122833" y="0"/>
                  </a:lnTo>
                  <a:lnTo>
                    <a:pt x="122833" y="374526"/>
                  </a:lnTo>
                  <a:lnTo>
                    <a:pt x="0" y="374526"/>
                  </a:lnTo>
                  <a:lnTo>
                    <a:pt x="0" y="0"/>
                  </a:lnTo>
                </a:path>
              </a:pathLst>
            </a:custGeom>
            <a:ln w="14932" cap="flat">
              <a:round/>
            </a:ln>
          </p:spPr>
          <p:style>
            <a:lnRef idx="1">
              <a:srgbClr val="000000"/>
            </a:lnRef>
            <a:fillRef idx="1">
              <a:srgbClr val="000000"/>
            </a:fillRef>
            <a:effectRef idx="0">
              <a:scrgbClr r="0" g="0" b="0"/>
            </a:effectRef>
            <a:fontRef idx="none"/>
          </p:style>
          <p:txBody>
            <a:bodyPr/>
            <a:lstStyle/>
            <a:p>
              <a:endParaRPr lang="en-GB"/>
            </a:p>
          </p:txBody>
        </p:sp>
        <p:sp>
          <p:nvSpPr>
            <p:cNvPr id="13" name="Shape 11090"/>
            <p:cNvSpPr/>
            <p:nvPr/>
          </p:nvSpPr>
          <p:spPr>
            <a:xfrm>
              <a:off x="248987" y="2490"/>
              <a:ext cx="126816" cy="374526"/>
            </a:xfrm>
            <a:custGeom>
              <a:avLst/>
              <a:gdLst/>
              <a:ahLst/>
              <a:cxnLst/>
              <a:rect l="0" t="0" r="0" b="0"/>
              <a:pathLst>
                <a:path w="126816" h="374526">
                  <a:moveTo>
                    <a:pt x="0" y="0"/>
                  </a:moveTo>
                  <a:lnTo>
                    <a:pt x="126816" y="0"/>
                  </a:lnTo>
                  <a:lnTo>
                    <a:pt x="126816" y="374526"/>
                  </a:lnTo>
                  <a:lnTo>
                    <a:pt x="0" y="374526"/>
                  </a:lnTo>
                  <a:lnTo>
                    <a:pt x="0" y="0"/>
                  </a:lnTo>
                </a:path>
              </a:pathLst>
            </a:custGeom>
            <a:ln w="14932" cap="flat">
              <a:round/>
            </a:ln>
          </p:spPr>
          <p:style>
            <a:lnRef idx="1">
              <a:srgbClr val="000000"/>
            </a:lnRef>
            <a:fillRef idx="1">
              <a:srgbClr val="FFFF00"/>
            </a:fillRef>
            <a:effectRef idx="0">
              <a:scrgbClr r="0" g="0" b="0"/>
            </a:effectRef>
            <a:fontRef idx="none"/>
          </p:style>
          <p:txBody>
            <a:bodyPr/>
            <a:lstStyle/>
            <a:p>
              <a:endParaRPr lang="en-GB"/>
            </a:p>
          </p:txBody>
        </p:sp>
        <p:sp>
          <p:nvSpPr>
            <p:cNvPr id="14" name="Shape 981"/>
            <p:cNvSpPr/>
            <p:nvPr/>
          </p:nvSpPr>
          <p:spPr>
            <a:xfrm>
              <a:off x="375806" y="2552"/>
              <a:ext cx="122833" cy="374464"/>
            </a:xfrm>
            <a:custGeom>
              <a:avLst/>
              <a:gdLst/>
              <a:ahLst/>
              <a:cxnLst/>
              <a:rect l="0" t="0" r="0" b="0"/>
              <a:pathLst>
                <a:path w="122833" h="374464">
                  <a:moveTo>
                    <a:pt x="0" y="374464"/>
                  </a:moveTo>
                  <a:lnTo>
                    <a:pt x="122833" y="374464"/>
                  </a:lnTo>
                  <a:lnTo>
                    <a:pt x="122833" y="0"/>
                  </a:lnTo>
                  <a:lnTo>
                    <a:pt x="0" y="0"/>
                  </a:lnTo>
                  <a:lnTo>
                    <a:pt x="0" y="374464"/>
                  </a:lnTo>
                </a:path>
              </a:pathLst>
            </a:custGeom>
            <a:ln w="14932" cap="flat">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15" name="Shape 982"/>
            <p:cNvSpPr/>
            <p:nvPr/>
          </p:nvSpPr>
          <p:spPr>
            <a:xfrm>
              <a:off x="0" y="753533"/>
              <a:ext cx="3989724" cy="374526"/>
            </a:xfrm>
            <a:custGeom>
              <a:avLst/>
              <a:gdLst/>
              <a:ahLst/>
              <a:cxnLst/>
              <a:rect l="0" t="0" r="0" b="0"/>
              <a:pathLst>
                <a:path w="3989724" h="374526">
                  <a:moveTo>
                    <a:pt x="0" y="0"/>
                  </a:moveTo>
                  <a:lnTo>
                    <a:pt x="3989724" y="0"/>
                  </a:lnTo>
                  <a:lnTo>
                    <a:pt x="3989724" y="374526"/>
                  </a:lnTo>
                  <a:lnTo>
                    <a:pt x="0" y="374526"/>
                  </a:lnTo>
                  <a:lnTo>
                    <a:pt x="0" y="0"/>
                  </a:lnTo>
                  <a:close/>
                </a:path>
              </a:pathLst>
            </a:custGeom>
            <a:ln w="14932" cap="flat">
              <a:round/>
            </a:ln>
          </p:spPr>
          <p:style>
            <a:lnRef idx="1">
              <a:srgbClr val="000000"/>
            </a:lnRef>
            <a:fillRef idx="0">
              <a:srgbClr val="FFFFFF"/>
            </a:fillRef>
            <a:effectRef idx="0">
              <a:scrgbClr r="0" g="0" b="0"/>
            </a:effectRef>
            <a:fontRef idx="none"/>
          </p:style>
          <p:txBody>
            <a:bodyPr/>
            <a:lstStyle/>
            <a:p>
              <a:endParaRPr lang="en-GB"/>
            </a:p>
          </p:txBody>
        </p:sp>
        <p:sp>
          <p:nvSpPr>
            <p:cNvPr id="16" name="Rectangle 15"/>
            <p:cNvSpPr/>
            <p:nvPr/>
          </p:nvSpPr>
          <p:spPr>
            <a:xfrm>
              <a:off x="1628051" y="859954"/>
              <a:ext cx="623349" cy="24726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300">
                  <a:solidFill>
                    <a:srgbClr val="000000"/>
                  </a:solidFill>
                  <a:effectLst/>
                  <a:latin typeface="Arial" panose="020B0604020202020204" pitchFamily="34" charset="0"/>
                  <a:ea typeface="Arial" panose="020B0604020202020204" pitchFamily="34" charset="0"/>
                </a:rPr>
                <a:t>Data</a:t>
              </a:r>
              <a:endParaRPr lang="en-GB" sz="1100">
                <a:solidFill>
                  <a:srgbClr val="000000"/>
                </a:solidFill>
                <a:effectLst/>
                <a:latin typeface="Calibri" panose="020F0502020204030204" pitchFamily="34" charset="0"/>
                <a:ea typeface="Calibri" panose="020F0502020204030204" pitchFamily="34" charset="0"/>
              </a:endParaRPr>
            </a:p>
          </p:txBody>
        </p:sp>
        <p:sp>
          <p:nvSpPr>
            <p:cNvPr id="17" name="Shape 11091"/>
            <p:cNvSpPr/>
            <p:nvPr/>
          </p:nvSpPr>
          <p:spPr>
            <a:xfrm>
              <a:off x="0" y="753533"/>
              <a:ext cx="126151" cy="374526"/>
            </a:xfrm>
            <a:custGeom>
              <a:avLst/>
              <a:gdLst/>
              <a:ahLst/>
              <a:cxnLst/>
              <a:rect l="0" t="0" r="0" b="0"/>
              <a:pathLst>
                <a:path w="126151" h="374526">
                  <a:moveTo>
                    <a:pt x="0" y="0"/>
                  </a:moveTo>
                  <a:lnTo>
                    <a:pt x="126151" y="0"/>
                  </a:lnTo>
                  <a:lnTo>
                    <a:pt x="126151" y="374526"/>
                  </a:lnTo>
                  <a:lnTo>
                    <a:pt x="0" y="374526"/>
                  </a:lnTo>
                  <a:lnTo>
                    <a:pt x="0" y="0"/>
                  </a:lnTo>
                </a:path>
              </a:pathLst>
            </a:custGeom>
            <a:ln w="14932" cap="flat">
              <a:round/>
            </a:ln>
          </p:spPr>
          <p:style>
            <a:lnRef idx="1">
              <a:srgbClr val="000000"/>
            </a:lnRef>
            <a:fillRef idx="1">
              <a:srgbClr val="FF0000"/>
            </a:fillRef>
            <a:effectRef idx="0">
              <a:scrgbClr r="0" g="0" b="0"/>
            </a:effectRef>
            <a:fontRef idx="none"/>
          </p:style>
          <p:txBody>
            <a:bodyPr/>
            <a:lstStyle/>
            <a:p>
              <a:endParaRPr lang="en-GB"/>
            </a:p>
          </p:txBody>
        </p:sp>
        <p:sp>
          <p:nvSpPr>
            <p:cNvPr id="18" name="Shape 985"/>
            <p:cNvSpPr/>
            <p:nvPr/>
          </p:nvSpPr>
          <p:spPr>
            <a:xfrm>
              <a:off x="126154" y="753533"/>
              <a:ext cx="122833" cy="374526"/>
            </a:xfrm>
            <a:custGeom>
              <a:avLst/>
              <a:gdLst/>
              <a:ahLst/>
              <a:cxnLst/>
              <a:rect l="0" t="0" r="0" b="0"/>
              <a:pathLst>
                <a:path w="122833" h="374526">
                  <a:moveTo>
                    <a:pt x="0" y="374526"/>
                  </a:moveTo>
                  <a:lnTo>
                    <a:pt x="122833" y="374526"/>
                  </a:lnTo>
                  <a:lnTo>
                    <a:pt x="122833" y="0"/>
                  </a:lnTo>
                  <a:lnTo>
                    <a:pt x="0" y="0"/>
                  </a:lnTo>
                  <a:lnTo>
                    <a:pt x="0" y="374526"/>
                  </a:lnTo>
                </a:path>
              </a:pathLst>
            </a:custGeom>
            <a:ln w="14932" cap="flat">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19" name="Shape 11092"/>
            <p:cNvSpPr/>
            <p:nvPr/>
          </p:nvSpPr>
          <p:spPr>
            <a:xfrm>
              <a:off x="248987" y="753533"/>
              <a:ext cx="126816" cy="374526"/>
            </a:xfrm>
            <a:custGeom>
              <a:avLst/>
              <a:gdLst/>
              <a:ahLst/>
              <a:cxnLst/>
              <a:rect l="0" t="0" r="0" b="0"/>
              <a:pathLst>
                <a:path w="126816" h="374526">
                  <a:moveTo>
                    <a:pt x="0" y="0"/>
                  </a:moveTo>
                  <a:lnTo>
                    <a:pt x="126816" y="0"/>
                  </a:lnTo>
                  <a:lnTo>
                    <a:pt x="126816" y="374526"/>
                  </a:lnTo>
                  <a:lnTo>
                    <a:pt x="0" y="374526"/>
                  </a:lnTo>
                  <a:lnTo>
                    <a:pt x="0" y="0"/>
                  </a:lnTo>
                </a:path>
              </a:pathLst>
            </a:custGeom>
            <a:ln w="14932" cap="flat">
              <a:round/>
            </a:ln>
          </p:spPr>
          <p:style>
            <a:lnRef idx="1">
              <a:srgbClr val="000000"/>
            </a:lnRef>
            <a:fillRef idx="1">
              <a:srgbClr val="FFFF00"/>
            </a:fillRef>
            <a:effectRef idx="0">
              <a:scrgbClr r="0" g="0" b="0"/>
            </a:effectRef>
            <a:fontRef idx="none"/>
          </p:style>
          <p:txBody>
            <a:bodyPr/>
            <a:lstStyle/>
            <a:p>
              <a:endParaRPr lang="en-GB"/>
            </a:p>
          </p:txBody>
        </p:sp>
        <p:sp>
          <p:nvSpPr>
            <p:cNvPr id="20" name="Shape 11093"/>
            <p:cNvSpPr/>
            <p:nvPr/>
          </p:nvSpPr>
          <p:spPr>
            <a:xfrm>
              <a:off x="375806" y="753533"/>
              <a:ext cx="122833" cy="374526"/>
            </a:xfrm>
            <a:custGeom>
              <a:avLst/>
              <a:gdLst/>
              <a:ahLst/>
              <a:cxnLst/>
              <a:rect l="0" t="0" r="0" b="0"/>
              <a:pathLst>
                <a:path w="122833" h="374526">
                  <a:moveTo>
                    <a:pt x="0" y="0"/>
                  </a:moveTo>
                  <a:lnTo>
                    <a:pt x="122833" y="0"/>
                  </a:lnTo>
                  <a:lnTo>
                    <a:pt x="122833" y="374526"/>
                  </a:lnTo>
                  <a:lnTo>
                    <a:pt x="0" y="374526"/>
                  </a:lnTo>
                  <a:lnTo>
                    <a:pt x="0" y="0"/>
                  </a:lnTo>
                </a:path>
              </a:pathLst>
            </a:custGeom>
            <a:ln w="14932" cap="flat">
              <a:round/>
            </a:ln>
          </p:spPr>
          <p:style>
            <a:lnRef idx="1">
              <a:srgbClr val="000000"/>
            </a:lnRef>
            <a:fillRef idx="1">
              <a:srgbClr val="008000"/>
            </a:fillRef>
            <a:effectRef idx="0">
              <a:scrgbClr r="0" g="0" b="0"/>
            </a:effectRef>
            <a:fontRef idx="none"/>
          </p:style>
          <p:txBody>
            <a:bodyPr/>
            <a:lstStyle/>
            <a:p>
              <a:endParaRPr lang="en-GB"/>
            </a:p>
          </p:txBody>
        </p:sp>
        <p:sp>
          <p:nvSpPr>
            <p:cNvPr id="21" name="Shape 988"/>
            <p:cNvSpPr/>
            <p:nvPr/>
          </p:nvSpPr>
          <p:spPr>
            <a:xfrm>
              <a:off x="0" y="1502087"/>
              <a:ext cx="3989724" cy="374526"/>
            </a:xfrm>
            <a:custGeom>
              <a:avLst/>
              <a:gdLst/>
              <a:ahLst/>
              <a:cxnLst/>
              <a:rect l="0" t="0" r="0" b="0"/>
              <a:pathLst>
                <a:path w="3989724" h="374526">
                  <a:moveTo>
                    <a:pt x="0" y="0"/>
                  </a:moveTo>
                  <a:lnTo>
                    <a:pt x="3989724" y="0"/>
                  </a:lnTo>
                  <a:lnTo>
                    <a:pt x="3989724" y="374526"/>
                  </a:lnTo>
                  <a:lnTo>
                    <a:pt x="0" y="374526"/>
                  </a:lnTo>
                  <a:lnTo>
                    <a:pt x="0" y="0"/>
                  </a:lnTo>
                  <a:close/>
                </a:path>
              </a:pathLst>
            </a:custGeom>
            <a:ln w="14932" cap="flat">
              <a:round/>
            </a:ln>
          </p:spPr>
          <p:style>
            <a:lnRef idx="1">
              <a:srgbClr val="000000"/>
            </a:lnRef>
            <a:fillRef idx="0">
              <a:srgbClr val="FFFFFF"/>
            </a:fillRef>
            <a:effectRef idx="0">
              <a:scrgbClr r="0" g="0" b="0"/>
            </a:effectRef>
            <a:fontRef idx="none"/>
          </p:style>
          <p:txBody>
            <a:bodyPr/>
            <a:lstStyle/>
            <a:p>
              <a:endParaRPr lang="en-GB"/>
            </a:p>
          </p:txBody>
        </p:sp>
        <p:sp>
          <p:nvSpPr>
            <p:cNvPr id="22" name="Rectangle 21"/>
            <p:cNvSpPr/>
            <p:nvPr/>
          </p:nvSpPr>
          <p:spPr>
            <a:xfrm>
              <a:off x="1628051" y="1608508"/>
              <a:ext cx="623349" cy="24726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300">
                  <a:solidFill>
                    <a:srgbClr val="000000"/>
                  </a:solidFill>
                  <a:effectLst/>
                  <a:latin typeface="Arial" panose="020B0604020202020204" pitchFamily="34" charset="0"/>
                  <a:ea typeface="Arial" panose="020B0604020202020204" pitchFamily="34" charset="0"/>
                </a:rPr>
                <a:t>Data</a:t>
              </a:r>
              <a:endParaRPr lang="en-GB" sz="1100">
                <a:solidFill>
                  <a:srgbClr val="000000"/>
                </a:solidFill>
                <a:effectLst/>
                <a:latin typeface="Calibri" panose="020F0502020204030204" pitchFamily="34" charset="0"/>
                <a:ea typeface="Calibri" panose="020F0502020204030204" pitchFamily="34" charset="0"/>
              </a:endParaRPr>
            </a:p>
          </p:txBody>
        </p:sp>
        <p:sp>
          <p:nvSpPr>
            <p:cNvPr id="23" name="Shape 990"/>
            <p:cNvSpPr/>
            <p:nvPr/>
          </p:nvSpPr>
          <p:spPr>
            <a:xfrm>
              <a:off x="0" y="1502087"/>
              <a:ext cx="126154" cy="374526"/>
            </a:xfrm>
            <a:custGeom>
              <a:avLst/>
              <a:gdLst/>
              <a:ahLst/>
              <a:cxnLst/>
              <a:rect l="0" t="0" r="0" b="0"/>
              <a:pathLst>
                <a:path w="126154" h="374526">
                  <a:moveTo>
                    <a:pt x="0" y="374526"/>
                  </a:moveTo>
                  <a:lnTo>
                    <a:pt x="126154" y="374526"/>
                  </a:lnTo>
                  <a:lnTo>
                    <a:pt x="126154" y="0"/>
                  </a:lnTo>
                  <a:lnTo>
                    <a:pt x="0" y="0"/>
                  </a:lnTo>
                  <a:lnTo>
                    <a:pt x="0" y="374526"/>
                  </a:lnTo>
                </a:path>
              </a:pathLst>
            </a:custGeom>
            <a:ln w="14932" cap="flat">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24" name="Shape 11094"/>
            <p:cNvSpPr/>
            <p:nvPr/>
          </p:nvSpPr>
          <p:spPr>
            <a:xfrm>
              <a:off x="126154" y="1502087"/>
              <a:ext cx="122833" cy="374526"/>
            </a:xfrm>
            <a:custGeom>
              <a:avLst/>
              <a:gdLst/>
              <a:ahLst/>
              <a:cxnLst/>
              <a:rect l="0" t="0" r="0" b="0"/>
              <a:pathLst>
                <a:path w="122833" h="374526">
                  <a:moveTo>
                    <a:pt x="0" y="0"/>
                  </a:moveTo>
                  <a:lnTo>
                    <a:pt x="122833" y="0"/>
                  </a:lnTo>
                  <a:lnTo>
                    <a:pt x="122833" y="374526"/>
                  </a:lnTo>
                  <a:lnTo>
                    <a:pt x="0" y="374526"/>
                  </a:lnTo>
                  <a:lnTo>
                    <a:pt x="0" y="0"/>
                  </a:lnTo>
                </a:path>
              </a:pathLst>
            </a:custGeom>
            <a:ln w="14932" cap="flat">
              <a:round/>
            </a:ln>
          </p:spPr>
          <p:style>
            <a:lnRef idx="1">
              <a:srgbClr val="000000"/>
            </a:lnRef>
            <a:fillRef idx="1">
              <a:srgbClr val="FFFF00"/>
            </a:fillRef>
            <a:effectRef idx="0">
              <a:scrgbClr r="0" g="0" b="0"/>
            </a:effectRef>
            <a:fontRef idx="none"/>
          </p:style>
          <p:txBody>
            <a:bodyPr/>
            <a:lstStyle/>
            <a:p>
              <a:endParaRPr lang="en-GB"/>
            </a:p>
          </p:txBody>
        </p:sp>
        <p:sp>
          <p:nvSpPr>
            <p:cNvPr id="25" name="Shape 11095"/>
            <p:cNvSpPr/>
            <p:nvPr/>
          </p:nvSpPr>
          <p:spPr>
            <a:xfrm>
              <a:off x="248987" y="1502087"/>
              <a:ext cx="126816" cy="374526"/>
            </a:xfrm>
            <a:custGeom>
              <a:avLst/>
              <a:gdLst/>
              <a:ahLst/>
              <a:cxnLst/>
              <a:rect l="0" t="0" r="0" b="0"/>
              <a:pathLst>
                <a:path w="126816" h="374526">
                  <a:moveTo>
                    <a:pt x="0" y="0"/>
                  </a:moveTo>
                  <a:lnTo>
                    <a:pt x="126816" y="0"/>
                  </a:lnTo>
                  <a:lnTo>
                    <a:pt x="126816" y="374526"/>
                  </a:lnTo>
                  <a:lnTo>
                    <a:pt x="0" y="374526"/>
                  </a:lnTo>
                  <a:lnTo>
                    <a:pt x="0" y="0"/>
                  </a:lnTo>
                </a:path>
              </a:pathLst>
            </a:custGeom>
            <a:ln w="14932" cap="flat">
              <a:round/>
            </a:ln>
          </p:spPr>
          <p:style>
            <a:lnRef idx="1">
              <a:srgbClr val="000000"/>
            </a:lnRef>
            <a:fillRef idx="1">
              <a:srgbClr val="008000"/>
            </a:fillRef>
            <a:effectRef idx="0">
              <a:scrgbClr r="0" g="0" b="0"/>
            </a:effectRef>
            <a:fontRef idx="none"/>
          </p:style>
          <p:txBody>
            <a:bodyPr/>
            <a:lstStyle/>
            <a:p>
              <a:endParaRPr lang="en-GB"/>
            </a:p>
          </p:txBody>
        </p:sp>
        <p:sp>
          <p:nvSpPr>
            <p:cNvPr id="26" name="Shape 11096"/>
            <p:cNvSpPr/>
            <p:nvPr/>
          </p:nvSpPr>
          <p:spPr>
            <a:xfrm>
              <a:off x="375806" y="1502087"/>
              <a:ext cx="122833" cy="374526"/>
            </a:xfrm>
            <a:custGeom>
              <a:avLst/>
              <a:gdLst/>
              <a:ahLst/>
              <a:cxnLst/>
              <a:rect l="0" t="0" r="0" b="0"/>
              <a:pathLst>
                <a:path w="122833" h="374526">
                  <a:moveTo>
                    <a:pt x="0" y="0"/>
                  </a:moveTo>
                  <a:lnTo>
                    <a:pt x="122833" y="0"/>
                  </a:lnTo>
                  <a:lnTo>
                    <a:pt x="122833" y="374526"/>
                  </a:lnTo>
                  <a:lnTo>
                    <a:pt x="0" y="374526"/>
                  </a:lnTo>
                  <a:lnTo>
                    <a:pt x="0" y="0"/>
                  </a:lnTo>
                </a:path>
              </a:pathLst>
            </a:custGeom>
            <a:ln w="14932" cap="flat">
              <a:round/>
            </a:ln>
          </p:spPr>
          <p:style>
            <a:lnRef idx="1">
              <a:srgbClr val="000000"/>
            </a:lnRef>
            <a:fillRef idx="1">
              <a:srgbClr val="008000"/>
            </a:fillRef>
            <a:effectRef idx="0">
              <a:scrgbClr r="0" g="0" b="0"/>
            </a:effectRef>
            <a:fontRef idx="none"/>
          </p:style>
          <p:txBody>
            <a:bodyPr/>
            <a:lstStyle/>
            <a:p>
              <a:endParaRPr lang="en-GB"/>
            </a:p>
          </p:txBody>
        </p:sp>
        <p:sp>
          <p:nvSpPr>
            <p:cNvPr id="27" name="Rectangle 26"/>
            <p:cNvSpPr/>
            <p:nvPr/>
          </p:nvSpPr>
          <p:spPr>
            <a:xfrm>
              <a:off x="565038" y="2005863"/>
              <a:ext cx="3830983" cy="184528"/>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000">
                  <a:solidFill>
                    <a:srgbClr val="000000"/>
                  </a:solidFill>
                  <a:effectLst/>
                  <a:latin typeface="Arial" panose="020B0604020202020204" pitchFamily="34" charset="0"/>
                  <a:ea typeface="Arial" panose="020B0604020202020204" pitchFamily="34" charset="0"/>
                </a:rPr>
                <a:t>Different Colors Indicate Different Files</a:t>
              </a:r>
              <a:endParaRPr lang="en-GB" sz="1100">
                <a:solidFill>
                  <a:srgbClr val="000000"/>
                </a:solidFill>
                <a:effectLst/>
                <a:latin typeface="Calibri" panose="020F0502020204030204" pitchFamily="34" charset="0"/>
                <a:ea typeface="Calibri" panose="020F0502020204030204" pitchFamily="34" charset="0"/>
              </a:endParaRPr>
            </a:p>
          </p:txBody>
        </p:sp>
        <p:sp>
          <p:nvSpPr>
            <p:cNvPr id="28" name="Rectangle 27"/>
            <p:cNvSpPr/>
            <p:nvPr/>
          </p:nvSpPr>
          <p:spPr>
            <a:xfrm>
              <a:off x="1268796" y="2155978"/>
              <a:ext cx="73516" cy="184528"/>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000">
                  <a:solidFill>
                    <a:srgbClr val="000000"/>
                  </a:solidFill>
                  <a:effectLst/>
                  <a:latin typeface="Arial" panose="020B0604020202020204" pitchFamily="34" charset="0"/>
                  <a:ea typeface="Arial" panose="020B0604020202020204" pitchFamily="34" charset="0"/>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29" name="Rectangle 28"/>
            <p:cNvSpPr/>
            <p:nvPr/>
          </p:nvSpPr>
          <p:spPr>
            <a:xfrm>
              <a:off x="1325067" y="2155978"/>
              <a:ext cx="1886902" cy="184528"/>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000">
                  <a:solidFill>
                    <a:srgbClr val="000000"/>
                  </a:solidFill>
                  <a:effectLst/>
                  <a:latin typeface="Arial" panose="020B0604020202020204" pitchFamily="34" charset="0"/>
                  <a:ea typeface="Arial" panose="020B0604020202020204" pitchFamily="34" charset="0"/>
                </a:rPr>
                <a:t>"P" Indicates Parity</a:t>
              </a:r>
              <a:endParaRPr lang="en-GB" sz="1100">
                <a:solidFill>
                  <a:srgbClr val="000000"/>
                </a:solidFill>
                <a:effectLst/>
                <a:latin typeface="Calibri" panose="020F0502020204030204" pitchFamily="34" charset="0"/>
                <a:ea typeface="Calibri" panose="020F0502020204030204" pitchFamily="34" charset="0"/>
              </a:endParaRPr>
            </a:p>
          </p:txBody>
        </p:sp>
        <p:sp>
          <p:nvSpPr>
            <p:cNvPr id="30" name="Shape 996"/>
            <p:cNvSpPr/>
            <p:nvPr/>
          </p:nvSpPr>
          <p:spPr>
            <a:xfrm>
              <a:off x="498639" y="1499597"/>
              <a:ext cx="126154" cy="374526"/>
            </a:xfrm>
            <a:custGeom>
              <a:avLst/>
              <a:gdLst/>
              <a:ahLst/>
              <a:cxnLst/>
              <a:rect l="0" t="0" r="0" b="0"/>
              <a:pathLst>
                <a:path w="126154" h="374526">
                  <a:moveTo>
                    <a:pt x="0" y="374526"/>
                  </a:moveTo>
                  <a:lnTo>
                    <a:pt x="126154" y="374526"/>
                  </a:lnTo>
                  <a:lnTo>
                    <a:pt x="126154" y="0"/>
                  </a:lnTo>
                  <a:lnTo>
                    <a:pt x="0" y="0"/>
                  </a:lnTo>
                  <a:lnTo>
                    <a:pt x="0" y="374526"/>
                  </a:lnTo>
                </a:path>
              </a:pathLst>
            </a:custGeom>
            <a:ln w="14932" cap="flat">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31" name="Shape 11097"/>
            <p:cNvSpPr/>
            <p:nvPr/>
          </p:nvSpPr>
          <p:spPr>
            <a:xfrm>
              <a:off x="498639" y="748554"/>
              <a:ext cx="126152" cy="377016"/>
            </a:xfrm>
            <a:custGeom>
              <a:avLst/>
              <a:gdLst/>
              <a:ahLst/>
              <a:cxnLst/>
              <a:rect l="0" t="0" r="0" b="0"/>
              <a:pathLst>
                <a:path w="126152" h="377016">
                  <a:moveTo>
                    <a:pt x="0" y="0"/>
                  </a:moveTo>
                  <a:lnTo>
                    <a:pt x="126152" y="0"/>
                  </a:lnTo>
                  <a:lnTo>
                    <a:pt x="126152" y="377016"/>
                  </a:lnTo>
                  <a:lnTo>
                    <a:pt x="0" y="377016"/>
                  </a:lnTo>
                  <a:lnTo>
                    <a:pt x="0" y="0"/>
                  </a:lnTo>
                </a:path>
              </a:pathLst>
            </a:custGeom>
            <a:ln w="14932" cap="flat">
              <a:round/>
            </a:ln>
          </p:spPr>
          <p:style>
            <a:lnRef idx="1">
              <a:srgbClr val="000000"/>
            </a:lnRef>
            <a:fillRef idx="1">
              <a:srgbClr val="3366FF"/>
            </a:fillRef>
            <a:effectRef idx="0">
              <a:scrgbClr r="0" g="0" b="0"/>
            </a:effectRef>
            <a:fontRef idx="none"/>
          </p:style>
          <p:txBody>
            <a:bodyPr/>
            <a:lstStyle/>
            <a:p>
              <a:endParaRPr lang="en-GB"/>
            </a:p>
          </p:txBody>
        </p:sp>
        <p:sp>
          <p:nvSpPr>
            <p:cNvPr id="32" name="Shape 11098"/>
            <p:cNvSpPr/>
            <p:nvPr/>
          </p:nvSpPr>
          <p:spPr>
            <a:xfrm>
              <a:off x="498639" y="0"/>
              <a:ext cx="126152" cy="374526"/>
            </a:xfrm>
            <a:custGeom>
              <a:avLst/>
              <a:gdLst/>
              <a:ahLst/>
              <a:cxnLst/>
              <a:rect l="0" t="0" r="0" b="0"/>
              <a:pathLst>
                <a:path w="126152" h="374526">
                  <a:moveTo>
                    <a:pt x="0" y="0"/>
                  </a:moveTo>
                  <a:lnTo>
                    <a:pt x="126152" y="0"/>
                  </a:lnTo>
                  <a:lnTo>
                    <a:pt x="126152" y="374526"/>
                  </a:lnTo>
                  <a:lnTo>
                    <a:pt x="0" y="374526"/>
                  </a:lnTo>
                  <a:lnTo>
                    <a:pt x="0" y="0"/>
                  </a:lnTo>
                </a:path>
              </a:pathLst>
            </a:custGeom>
            <a:ln w="14932" cap="flat">
              <a:round/>
            </a:ln>
          </p:spPr>
          <p:style>
            <a:lnRef idx="1">
              <a:srgbClr val="000000"/>
            </a:lnRef>
            <a:fillRef idx="1">
              <a:srgbClr val="3366FF"/>
            </a:fillRef>
            <a:effectRef idx="0">
              <a:scrgbClr r="0" g="0" b="0"/>
            </a:effectRef>
            <a:fontRef idx="none"/>
          </p:style>
          <p:txBody>
            <a:bodyPr/>
            <a:lstStyle/>
            <a:p>
              <a:endParaRPr lang="en-GB"/>
            </a:p>
          </p:txBody>
        </p:sp>
        <p:sp>
          <p:nvSpPr>
            <p:cNvPr id="33" name="Rectangle 32"/>
            <p:cNvSpPr/>
            <p:nvPr/>
          </p:nvSpPr>
          <p:spPr>
            <a:xfrm>
              <a:off x="515246" y="1647363"/>
              <a:ext cx="123690" cy="155003"/>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800">
                  <a:solidFill>
                    <a:srgbClr val="000000"/>
                  </a:solidFill>
                  <a:effectLst/>
                  <a:latin typeface="Arial" panose="020B0604020202020204" pitchFamily="34" charset="0"/>
                  <a:ea typeface="Arial" panose="020B0604020202020204" pitchFamily="34" charset="0"/>
                </a:rPr>
                <a:t>P</a:t>
              </a:r>
              <a:endParaRPr lang="en-GB" sz="1100">
                <a:solidFill>
                  <a:srgbClr val="000000"/>
                </a:solidFill>
                <a:effectLst/>
                <a:latin typeface="Calibri" panose="020F0502020204030204" pitchFamily="34" charset="0"/>
                <a:ea typeface="Calibri" panose="020F0502020204030204" pitchFamily="34" charset="0"/>
              </a:endParaRPr>
            </a:p>
          </p:txBody>
        </p:sp>
        <p:sp>
          <p:nvSpPr>
            <p:cNvPr id="34" name="Rectangle 33"/>
            <p:cNvSpPr/>
            <p:nvPr/>
          </p:nvSpPr>
          <p:spPr>
            <a:xfrm>
              <a:off x="385770" y="147185"/>
              <a:ext cx="123690" cy="155003"/>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800">
                  <a:solidFill>
                    <a:srgbClr val="000000"/>
                  </a:solidFill>
                  <a:effectLst/>
                  <a:latin typeface="Arial" panose="020B0604020202020204" pitchFamily="34" charset="0"/>
                  <a:ea typeface="Arial" panose="020B0604020202020204" pitchFamily="34" charset="0"/>
                </a:rPr>
                <a:t>P</a:t>
              </a:r>
              <a:endParaRPr lang="en-GB" sz="1100">
                <a:solidFill>
                  <a:srgbClr val="000000"/>
                </a:solidFill>
                <a:effectLst/>
                <a:latin typeface="Calibri" panose="020F0502020204030204" pitchFamily="34" charset="0"/>
                <a:ea typeface="Calibri" panose="020F0502020204030204" pitchFamily="34" charset="0"/>
              </a:endParaRPr>
            </a:p>
          </p:txBody>
        </p:sp>
        <p:sp>
          <p:nvSpPr>
            <p:cNvPr id="35" name="Rectangle 34"/>
            <p:cNvSpPr/>
            <p:nvPr/>
          </p:nvSpPr>
          <p:spPr>
            <a:xfrm>
              <a:off x="16606" y="1647363"/>
              <a:ext cx="123690" cy="155003"/>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800">
                  <a:solidFill>
                    <a:srgbClr val="000000"/>
                  </a:solidFill>
                  <a:effectLst/>
                  <a:latin typeface="Arial" panose="020B0604020202020204" pitchFamily="34" charset="0"/>
                  <a:ea typeface="Arial" panose="020B0604020202020204" pitchFamily="34" charset="0"/>
                </a:rPr>
                <a:t>P</a:t>
              </a:r>
              <a:endParaRPr lang="en-GB" sz="1100">
                <a:solidFill>
                  <a:srgbClr val="000000"/>
                </a:solidFill>
                <a:effectLst/>
                <a:latin typeface="Calibri" panose="020F0502020204030204" pitchFamily="34" charset="0"/>
                <a:ea typeface="Calibri" panose="020F0502020204030204" pitchFamily="34" charset="0"/>
              </a:endParaRPr>
            </a:p>
          </p:txBody>
        </p:sp>
        <p:sp>
          <p:nvSpPr>
            <p:cNvPr id="36" name="Rectangle 35"/>
            <p:cNvSpPr/>
            <p:nvPr/>
          </p:nvSpPr>
          <p:spPr>
            <a:xfrm>
              <a:off x="139440" y="873870"/>
              <a:ext cx="123690" cy="155003"/>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800">
                  <a:solidFill>
                    <a:srgbClr val="000000"/>
                  </a:solidFill>
                  <a:effectLst/>
                  <a:latin typeface="Arial" panose="020B0604020202020204" pitchFamily="34" charset="0"/>
                  <a:ea typeface="Arial" panose="020B0604020202020204" pitchFamily="34" charset="0"/>
                </a:rPr>
                <a:t>P</a:t>
              </a:r>
              <a:endParaRPr lang="en-GB" sz="1100">
                <a:solidFill>
                  <a:srgbClr val="000000"/>
                </a:solidFill>
                <a:effectLst/>
                <a:latin typeface="Calibri" panose="020F0502020204030204" pitchFamily="34" charset="0"/>
                <a:ea typeface="Calibri" panose="020F0502020204030204" pitchFamily="34" charset="0"/>
              </a:endParaRPr>
            </a:p>
          </p:txBody>
        </p:sp>
      </p:grpSp>
      <p:sp>
        <p:nvSpPr>
          <p:cNvPr id="37" name="Slide Number Placeholder 36"/>
          <p:cNvSpPr>
            <a:spLocks noGrp="1"/>
          </p:cNvSpPr>
          <p:nvPr>
            <p:ph type="sldNum" sz="quarter" idx="12"/>
          </p:nvPr>
        </p:nvSpPr>
        <p:spPr/>
        <p:txBody>
          <a:bodyPr/>
          <a:lstStyle/>
          <a:p>
            <a:fld id="{48F63A3B-78C7-47BE-AE5E-E10140E04643}" type="slidenum">
              <a:rPr lang="en-US" smtClean="0"/>
              <a:t>27</a:t>
            </a:fld>
            <a:endParaRPr lang="en-US" dirty="0"/>
          </a:p>
        </p:txBody>
      </p:sp>
    </p:spTree>
    <p:extLst>
      <p:ext uri="{BB962C8B-B14F-4D97-AF65-F5344CB8AC3E}">
        <p14:creationId xmlns:p14="http://schemas.microsoft.com/office/powerpoint/2010/main" val="1033111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9485" y="-68750"/>
            <a:ext cx="11375571" cy="7166129"/>
          </a:xfrm>
          <a:prstGeom prst="rect">
            <a:avLst/>
          </a:prstGeom>
        </p:spPr>
        <p:txBody>
          <a:bodyPr wrap="square">
            <a:spAutoFit/>
          </a:bodyPr>
          <a:lstStyle/>
          <a:p>
            <a:pPr>
              <a:lnSpc>
                <a:spcPct val="115000"/>
              </a:lnSpc>
              <a:spcAft>
                <a:spcPts val="1000"/>
              </a:spcAft>
            </a:pPr>
            <a:r>
              <a:rPr lang="en-US" sz="4800" b="1" dirty="0">
                <a:latin typeface="Times New Roman" panose="02020603050405020304" pitchFamily="18" charset="0"/>
                <a:ea typeface="Calibri" panose="020F0502020204030204" pitchFamily="34" charset="0"/>
                <a:cs typeface="Times New Roman" panose="02020603050405020304" pitchFamily="18" charset="0"/>
              </a:rPr>
              <a:t>File Management System</a:t>
            </a:r>
            <a:endParaRPr lang="en-GB" sz="2400" b="1"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spcAft>
                <a:spcPts val="1000"/>
              </a:spcAft>
              <a:buFont typeface="Wingdings" panose="05000000000000000000" pitchFamily="2" charset="2"/>
              <a:buChar char="Ø"/>
            </a:pPr>
            <a:r>
              <a:rPr lang="en-US" sz="3200" b="1" dirty="0">
                <a:latin typeface="Times New Roman" panose="02020603050405020304" pitchFamily="18" charset="0"/>
                <a:ea typeface="Calibri" panose="020F0502020204030204" pitchFamily="34" charset="0"/>
                <a:cs typeface="Times New Roman" panose="02020603050405020304" pitchFamily="18" charset="0"/>
              </a:rPr>
              <a:t>The file management system, FMS is the subsystem of an operating system that manages the data storage </a:t>
            </a:r>
            <a:r>
              <a:rPr lang="en-US" sz="3200" b="1" dirty="0" err="1">
                <a:latin typeface="Times New Roman" panose="02020603050405020304" pitchFamily="18" charset="0"/>
                <a:ea typeface="Calibri" panose="020F0502020204030204" pitchFamily="34" charset="0"/>
                <a:cs typeface="Times New Roman" panose="02020603050405020304" pitchFamily="18" charset="0"/>
              </a:rPr>
              <a:t>organisation</a:t>
            </a:r>
            <a:r>
              <a:rPr lang="en-US" sz="3200" b="1" dirty="0">
                <a:latin typeface="Times New Roman" panose="02020603050405020304" pitchFamily="18" charset="0"/>
                <a:ea typeface="Calibri" panose="020F0502020204030204" pitchFamily="34" charset="0"/>
                <a:cs typeface="Times New Roman" panose="02020603050405020304" pitchFamily="18" charset="0"/>
              </a:rPr>
              <a:t> on secondary storage and provides services to processes data related to their access. </a:t>
            </a:r>
            <a:endParaRPr lang="en-US" sz="3200" b="1" dirty="0"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endParaRPr lang="en-GB" sz="3200" b="1"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spcAft>
                <a:spcPts val="1000"/>
              </a:spcAft>
              <a:buFont typeface="Wingdings" panose="05000000000000000000" pitchFamily="2" charset="2"/>
              <a:buChar char="Ø"/>
            </a:pPr>
            <a:r>
              <a:rPr lang="en-US" sz="3200" b="1" dirty="0">
                <a:latin typeface="Times New Roman" panose="02020603050405020304" pitchFamily="18" charset="0"/>
                <a:ea typeface="Calibri" panose="020F0502020204030204" pitchFamily="34" charset="0"/>
                <a:cs typeface="Times New Roman" panose="02020603050405020304" pitchFamily="18" charset="0"/>
              </a:rPr>
              <a:t>In this sense, it is the interface between  the application programs and the low-level media-I/O (e.g. disk I/O) subsystem, deal with low-level intricacies and allowing them to implement I/O using convenient data-</a:t>
            </a:r>
            <a:r>
              <a:rPr lang="en-US" sz="3200" b="1" dirty="0" err="1">
                <a:latin typeface="Times New Roman" panose="02020603050405020304" pitchFamily="18" charset="0"/>
                <a:ea typeface="Calibri" panose="020F0502020204030204" pitchFamily="34" charset="0"/>
                <a:cs typeface="Times New Roman" panose="02020603050405020304" pitchFamily="18" charset="0"/>
              </a:rPr>
              <a:t>organisational</a:t>
            </a:r>
            <a:r>
              <a:rPr lang="en-US" sz="3200" b="1" dirty="0">
                <a:latin typeface="Times New Roman" panose="02020603050405020304" pitchFamily="18" charset="0"/>
                <a:ea typeface="Calibri" panose="020F0502020204030204" pitchFamily="34" charset="0"/>
                <a:cs typeface="Times New Roman" panose="02020603050405020304" pitchFamily="18" charset="0"/>
              </a:rPr>
              <a:t> abstractions such as files and records. </a:t>
            </a:r>
            <a:endParaRPr lang="en-GB" sz="3200"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0975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5057" y="225171"/>
            <a:ext cx="12181114" cy="6387903"/>
          </a:xfrm>
          <a:prstGeom prst="rect">
            <a:avLst/>
          </a:prstGeom>
        </p:spPr>
        <p:txBody>
          <a:bodyPr wrap="square">
            <a:spAutoFit/>
          </a:bodyPr>
          <a:lstStyle/>
          <a:p>
            <a:pPr>
              <a:lnSpc>
                <a:spcPct val="115000"/>
              </a:lnSpc>
              <a:spcAft>
                <a:spcPts val="1000"/>
              </a:spcAft>
            </a:pPr>
            <a:r>
              <a:rPr lang="en-US" sz="4800" b="1" dirty="0">
                <a:latin typeface="Times New Roman" panose="02020603050405020304" pitchFamily="18" charset="0"/>
                <a:ea typeface="Calibri" panose="020F0502020204030204" pitchFamily="34" charset="0"/>
                <a:cs typeface="Times New Roman" panose="02020603050405020304" pitchFamily="18" charset="0"/>
              </a:rPr>
              <a:t>File Management </a:t>
            </a:r>
            <a:r>
              <a:rPr lang="en-US" sz="4800" b="1" dirty="0" smtClean="0">
                <a:latin typeface="Times New Roman" panose="02020603050405020304" pitchFamily="18" charset="0"/>
                <a:ea typeface="Calibri" panose="020F0502020204030204" pitchFamily="34" charset="0"/>
                <a:cs typeface="Times New Roman" panose="02020603050405020304" pitchFamily="18" charset="0"/>
              </a:rPr>
              <a:t>System(</a:t>
            </a:r>
            <a:r>
              <a:rPr lang="en-US" sz="4800" b="1" dirty="0" err="1" smtClean="0">
                <a:latin typeface="Times New Roman" panose="02020603050405020304" pitchFamily="18" charset="0"/>
                <a:ea typeface="Calibri" panose="020F0502020204030204" pitchFamily="34" charset="0"/>
                <a:cs typeface="Times New Roman" panose="02020603050405020304" pitchFamily="18" charset="0"/>
              </a:rPr>
              <a:t>Cont</a:t>
            </a:r>
            <a:r>
              <a:rPr lang="en-US" sz="4800" b="1" dirty="0" smtClean="0">
                <a:latin typeface="Times New Roman" panose="02020603050405020304" pitchFamily="18" charset="0"/>
                <a:ea typeface="Calibri" panose="020F0502020204030204" pitchFamily="34" charset="0"/>
                <a:cs typeface="Times New Roman" panose="02020603050405020304" pitchFamily="18" charset="0"/>
              </a:rPr>
              <a:t>)</a:t>
            </a:r>
            <a:endParaRPr lang="en-GB" sz="2400" b="1"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spcAft>
                <a:spcPts val="1000"/>
              </a:spcAft>
              <a:buFont typeface="Wingdings" panose="05000000000000000000" pitchFamily="2" charset="2"/>
              <a:buChar char="Ø"/>
            </a:pPr>
            <a:r>
              <a:rPr lang="en-US" sz="2800" b="1" dirty="0" smtClean="0">
                <a:latin typeface="Times New Roman" panose="02020603050405020304" pitchFamily="18" charset="0"/>
                <a:ea typeface="Calibri" panose="020F0502020204030204" pitchFamily="34" charset="0"/>
                <a:cs typeface="Times New Roman" panose="02020603050405020304" pitchFamily="18" charset="0"/>
              </a:rPr>
              <a:t>On </a:t>
            </a:r>
            <a:r>
              <a:rPr lang="en-US" sz="2800" b="1" dirty="0">
                <a:latin typeface="Times New Roman" panose="02020603050405020304" pitchFamily="18" charset="0"/>
                <a:ea typeface="Calibri" panose="020F0502020204030204" pitchFamily="34" charset="0"/>
                <a:cs typeface="Times New Roman" panose="02020603050405020304" pitchFamily="18" charset="0"/>
              </a:rPr>
              <a:t>the other hand, the FMS services often are the only ways through which applications can access the data stored in the files, where data are captured, which can be usefully exploited for the purposes of data protection, maintenance and control. </a:t>
            </a:r>
            <a:endParaRPr lang="en-US" sz="2800" b="1" dirty="0"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endParaRPr lang="en-GB" sz="2800" b="1"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spcAft>
                <a:spcPts val="1000"/>
              </a:spcAft>
              <a:buFont typeface="Wingdings" panose="05000000000000000000" pitchFamily="2" charset="2"/>
              <a:buChar char="Ø"/>
            </a:pPr>
            <a:r>
              <a:rPr lang="en-US" sz="2800" b="1" dirty="0">
                <a:latin typeface="Times New Roman" panose="02020603050405020304" pitchFamily="18" charset="0"/>
                <a:ea typeface="Calibri" panose="020F0502020204030204" pitchFamily="34" charset="0"/>
                <a:cs typeface="Times New Roman" panose="02020603050405020304" pitchFamily="18" charset="0"/>
              </a:rPr>
              <a:t>Typically, the only way that a user or application may access files is through the file management system. This relieves the user or programmer of the necessity of developing special-purpose software for each application and provides the system with a consistent, well-defined means of controlling its most important asset.</a:t>
            </a:r>
            <a:endParaRPr lang="en-GB" sz="28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37029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14629" y="946131"/>
            <a:ext cx="11762744" cy="5322951"/>
            <a:chOff x="0" y="0"/>
            <a:chExt cx="11762854" cy="5322951"/>
          </a:xfrm>
        </p:grpSpPr>
        <p:sp>
          <p:nvSpPr>
            <p:cNvPr id="5" name="Shape 175"/>
            <p:cNvSpPr/>
            <p:nvPr/>
          </p:nvSpPr>
          <p:spPr>
            <a:xfrm>
              <a:off x="8450440" y="426377"/>
              <a:ext cx="1799971" cy="0"/>
            </a:xfrm>
            <a:custGeom>
              <a:avLst/>
              <a:gdLst/>
              <a:ahLst/>
              <a:cxnLst/>
              <a:rect l="0" t="0" r="0" b="0"/>
              <a:pathLst>
                <a:path w="1799971">
                  <a:moveTo>
                    <a:pt x="0" y="0"/>
                  </a:moveTo>
                  <a:lnTo>
                    <a:pt x="1799971" y="0"/>
                  </a:lnTo>
                </a:path>
              </a:pathLst>
            </a:custGeom>
            <a:ln w="28575" cap="flat">
              <a:round/>
            </a:ln>
          </p:spPr>
          <p:style>
            <a:lnRef idx="1">
              <a:srgbClr val="662C5B"/>
            </a:lnRef>
            <a:fillRef idx="0">
              <a:srgbClr val="000000">
                <a:alpha val="0"/>
              </a:srgbClr>
            </a:fillRef>
            <a:effectRef idx="0">
              <a:scrgbClr r="0" g="0" b="0"/>
            </a:effectRef>
            <a:fontRef idx="none"/>
          </p:style>
          <p:txBody>
            <a:bodyPr/>
            <a:lstStyle/>
            <a:p>
              <a:endParaRPr lang="en-GB"/>
            </a:p>
          </p:txBody>
        </p:sp>
        <p:sp>
          <p:nvSpPr>
            <p:cNvPr id="6" name="Shape 176"/>
            <p:cNvSpPr/>
            <p:nvPr/>
          </p:nvSpPr>
          <p:spPr>
            <a:xfrm>
              <a:off x="10286606" y="426377"/>
              <a:ext cx="720090" cy="0"/>
            </a:xfrm>
            <a:custGeom>
              <a:avLst/>
              <a:gdLst/>
              <a:ahLst/>
              <a:cxnLst/>
              <a:rect l="0" t="0" r="0" b="0"/>
              <a:pathLst>
                <a:path w="720090">
                  <a:moveTo>
                    <a:pt x="0" y="0"/>
                  </a:moveTo>
                  <a:lnTo>
                    <a:pt x="720090" y="0"/>
                  </a:lnTo>
                </a:path>
              </a:pathLst>
            </a:custGeom>
            <a:ln w="28575" cap="flat">
              <a:round/>
            </a:ln>
          </p:spPr>
          <p:style>
            <a:lnRef idx="1">
              <a:srgbClr val="00B050"/>
            </a:lnRef>
            <a:fillRef idx="0">
              <a:srgbClr val="000000">
                <a:alpha val="0"/>
              </a:srgbClr>
            </a:fillRef>
            <a:effectRef idx="0">
              <a:scrgbClr r="0" g="0" b="0"/>
            </a:effectRef>
            <a:fontRef idx="none"/>
          </p:style>
          <p:txBody>
            <a:bodyPr/>
            <a:lstStyle/>
            <a:p>
              <a:endParaRPr lang="en-GB"/>
            </a:p>
          </p:txBody>
        </p:sp>
        <p:sp>
          <p:nvSpPr>
            <p:cNvPr id="7" name="Shape 177"/>
            <p:cNvSpPr/>
            <p:nvPr/>
          </p:nvSpPr>
          <p:spPr>
            <a:xfrm>
              <a:off x="11042891" y="426377"/>
              <a:ext cx="719963" cy="0"/>
            </a:xfrm>
            <a:custGeom>
              <a:avLst/>
              <a:gdLst/>
              <a:ahLst/>
              <a:cxnLst/>
              <a:rect l="0" t="0" r="0" b="0"/>
              <a:pathLst>
                <a:path w="719963">
                  <a:moveTo>
                    <a:pt x="0" y="0"/>
                  </a:moveTo>
                  <a:lnTo>
                    <a:pt x="719963" y="0"/>
                  </a:lnTo>
                </a:path>
              </a:pathLst>
            </a:custGeom>
            <a:ln w="28575" cap="flat">
              <a:round/>
            </a:ln>
          </p:spPr>
          <p:style>
            <a:lnRef idx="1">
              <a:srgbClr val="C00000"/>
            </a:lnRef>
            <a:fillRef idx="0">
              <a:srgbClr val="000000">
                <a:alpha val="0"/>
              </a:srgbClr>
            </a:fillRef>
            <a:effectRef idx="0">
              <a:scrgbClr r="0" g="0" b="0"/>
            </a:effectRef>
            <a:fontRef idx="none"/>
          </p:style>
          <p:txBody>
            <a:bodyPr/>
            <a:lstStyle/>
            <a:p>
              <a:endParaRPr lang="en-GB"/>
            </a:p>
          </p:txBody>
        </p:sp>
        <p:sp>
          <p:nvSpPr>
            <p:cNvPr id="8" name="Shape 6938"/>
            <p:cNvSpPr/>
            <p:nvPr/>
          </p:nvSpPr>
          <p:spPr>
            <a:xfrm>
              <a:off x="0" y="0"/>
              <a:ext cx="11716385" cy="5322951"/>
            </a:xfrm>
            <a:custGeom>
              <a:avLst/>
              <a:gdLst/>
              <a:ahLst/>
              <a:cxnLst/>
              <a:rect l="0" t="0" r="0" b="0"/>
              <a:pathLst>
                <a:path w="11716385" h="5322951">
                  <a:moveTo>
                    <a:pt x="0" y="0"/>
                  </a:moveTo>
                  <a:lnTo>
                    <a:pt x="11716385" y="0"/>
                  </a:lnTo>
                  <a:lnTo>
                    <a:pt x="11716385" y="5322951"/>
                  </a:lnTo>
                  <a:lnTo>
                    <a:pt x="0" y="5322951"/>
                  </a:lnTo>
                  <a:lnTo>
                    <a:pt x="0" y="0"/>
                  </a:lnTo>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GB" sz="2000"/>
            </a:p>
          </p:txBody>
        </p:sp>
        <p:sp>
          <p:nvSpPr>
            <p:cNvPr id="9" name="Rectangle 8"/>
            <p:cNvSpPr/>
            <p:nvPr/>
          </p:nvSpPr>
          <p:spPr>
            <a:xfrm>
              <a:off x="91605" y="81665"/>
              <a:ext cx="141884" cy="38103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400" dirty="0">
                  <a:solidFill>
                    <a:srgbClr val="000000"/>
                  </a:solidFill>
                  <a:effectLst/>
                  <a:latin typeface="Arial" panose="020B0604020202020204" pitchFamily="34" charset="0"/>
                  <a:ea typeface="Arial" panose="020B0604020202020204" pitchFamily="34" charset="0"/>
                </a:rPr>
                <a:t>•</a:t>
              </a:r>
              <a:endParaRPr lang="en-GB" sz="1100" dirty="0">
                <a:solidFill>
                  <a:srgbClr val="000000"/>
                </a:solidFill>
                <a:effectLst/>
                <a:latin typeface="Calibri" panose="020F0502020204030204" pitchFamily="34" charset="0"/>
                <a:ea typeface="Calibri" panose="020F0502020204030204" pitchFamily="34" charset="0"/>
              </a:endParaRPr>
            </a:p>
          </p:txBody>
        </p:sp>
        <p:sp>
          <p:nvSpPr>
            <p:cNvPr id="10" name="Rectangle 9"/>
            <p:cNvSpPr/>
            <p:nvPr/>
          </p:nvSpPr>
          <p:spPr>
            <a:xfrm>
              <a:off x="434505" y="92381"/>
              <a:ext cx="2166778" cy="37351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400" dirty="0">
                  <a:solidFill>
                    <a:srgbClr val="000000"/>
                  </a:solidFill>
                  <a:effectLst/>
                  <a:latin typeface="Rockwell" panose="02060603020205020403" pitchFamily="18" charset="0"/>
                  <a:ea typeface="Rockwell" panose="02060603020205020403" pitchFamily="18" charset="0"/>
                  <a:cs typeface="Rockwell" panose="02060603020205020403" pitchFamily="18" charset="0"/>
                </a:rPr>
                <a:t>Single level</a:t>
              </a:r>
              <a:endParaRPr lang="en-GB" sz="1100" dirty="0">
                <a:solidFill>
                  <a:srgbClr val="000000"/>
                </a:solidFill>
                <a:effectLst/>
                <a:latin typeface="Calibri" panose="020F0502020204030204" pitchFamily="34" charset="0"/>
                <a:ea typeface="Calibri" panose="020F0502020204030204" pitchFamily="34" charset="0"/>
              </a:endParaRPr>
            </a:p>
          </p:txBody>
        </p:sp>
        <p:sp>
          <p:nvSpPr>
            <p:cNvPr id="11" name="Rectangle 10"/>
            <p:cNvSpPr/>
            <p:nvPr/>
          </p:nvSpPr>
          <p:spPr>
            <a:xfrm>
              <a:off x="2063610" y="92381"/>
              <a:ext cx="101346" cy="37351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400">
                  <a:solidFill>
                    <a:srgbClr val="00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12" name="Rectangle 11"/>
            <p:cNvSpPr/>
            <p:nvPr/>
          </p:nvSpPr>
          <p:spPr>
            <a:xfrm>
              <a:off x="548805" y="520347"/>
              <a:ext cx="155031" cy="33238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7A0000"/>
                  </a:solidFill>
                  <a:effectLst/>
                  <a:latin typeface="Wingdings" panose="05000000000000000000" pitchFamily="2" charset="2"/>
                  <a:ea typeface="Wingdings" panose="05000000000000000000" pitchFamily="2" charset="2"/>
                  <a:cs typeface="Wingdings" panose="05000000000000000000" pitchFamily="2" charset="2"/>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13" name="Rectangle 12"/>
            <p:cNvSpPr/>
            <p:nvPr/>
          </p:nvSpPr>
          <p:spPr>
            <a:xfrm>
              <a:off x="835317" y="540231"/>
              <a:ext cx="8803934" cy="31188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7A0000"/>
                  </a:solidFill>
                  <a:effectLst/>
                  <a:latin typeface="Rockwell" panose="02060603020205020403" pitchFamily="18" charset="0"/>
                  <a:ea typeface="Rockwell" panose="02060603020205020403" pitchFamily="18" charset="0"/>
                  <a:cs typeface="Rockwell" panose="02060603020205020403" pitchFamily="18" charset="0"/>
                </a:rPr>
                <a:t>One directory per system, one entry pointing to each file</a:t>
              </a:r>
              <a:endParaRPr lang="en-GB" sz="1100">
                <a:solidFill>
                  <a:srgbClr val="000000"/>
                </a:solidFill>
                <a:effectLst/>
                <a:latin typeface="Calibri" panose="020F0502020204030204" pitchFamily="34" charset="0"/>
                <a:ea typeface="Calibri" panose="020F0502020204030204" pitchFamily="34" charset="0"/>
              </a:endParaRPr>
            </a:p>
          </p:txBody>
        </p:sp>
        <p:sp>
          <p:nvSpPr>
            <p:cNvPr id="14" name="Rectangle 13"/>
            <p:cNvSpPr/>
            <p:nvPr/>
          </p:nvSpPr>
          <p:spPr>
            <a:xfrm>
              <a:off x="7459586" y="540231"/>
              <a:ext cx="84624" cy="31188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7A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15" name="Rectangle 14"/>
            <p:cNvSpPr/>
            <p:nvPr/>
          </p:nvSpPr>
          <p:spPr>
            <a:xfrm>
              <a:off x="548805" y="922829"/>
              <a:ext cx="155217" cy="332778"/>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7A0000"/>
                  </a:solidFill>
                  <a:effectLst/>
                  <a:latin typeface="Wingdings" panose="05000000000000000000" pitchFamily="2" charset="2"/>
                  <a:ea typeface="Wingdings" panose="05000000000000000000" pitchFamily="2" charset="2"/>
                  <a:cs typeface="Wingdings" panose="05000000000000000000" pitchFamily="2" charset="2"/>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16" name="Rectangle 15"/>
            <p:cNvSpPr/>
            <p:nvPr/>
          </p:nvSpPr>
          <p:spPr>
            <a:xfrm>
              <a:off x="835317" y="942737"/>
              <a:ext cx="1957492" cy="31225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7A0000"/>
                  </a:solidFill>
                  <a:effectLst/>
                  <a:latin typeface="Rockwell" panose="02060603020205020403" pitchFamily="18" charset="0"/>
                  <a:ea typeface="Rockwell" panose="02060603020205020403" pitchFamily="18" charset="0"/>
                  <a:cs typeface="Rockwell" panose="02060603020205020403" pitchFamily="18" charset="0"/>
                </a:rPr>
                <a:t>Small, single</a:t>
              </a:r>
              <a:endParaRPr lang="en-GB" sz="1100">
                <a:solidFill>
                  <a:srgbClr val="000000"/>
                </a:solidFill>
                <a:effectLst/>
                <a:latin typeface="Calibri" panose="020F0502020204030204" pitchFamily="34" charset="0"/>
                <a:ea typeface="Calibri" panose="020F0502020204030204" pitchFamily="34" charset="0"/>
              </a:endParaRPr>
            </a:p>
          </p:txBody>
        </p:sp>
        <p:sp>
          <p:nvSpPr>
            <p:cNvPr id="17" name="Rectangle 16"/>
            <p:cNvSpPr/>
            <p:nvPr/>
          </p:nvSpPr>
          <p:spPr>
            <a:xfrm>
              <a:off x="2307832" y="942737"/>
              <a:ext cx="119971" cy="31225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7A0000"/>
                  </a:solidFill>
                  <a:effectLst/>
                  <a:latin typeface="Rockwell" panose="02060603020205020403" pitchFamily="18" charset="0"/>
                  <a:ea typeface="Rockwell" panose="02060603020205020403" pitchFamily="18" charset="0"/>
                  <a:cs typeface="Rockwell" panose="02060603020205020403" pitchFamily="18" charset="0"/>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18" name="Rectangle 17"/>
            <p:cNvSpPr/>
            <p:nvPr/>
          </p:nvSpPr>
          <p:spPr>
            <a:xfrm>
              <a:off x="2397747" y="942737"/>
              <a:ext cx="2138466" cy="31225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7A0000"/>
                  </a:solidFill>
                  <a:effectLst/>
                  <a:latin typeface="Rockwell" panose="02060603020205020403" pitchFamily="18" charset="0"/>
                  <a:ea typeface="Rockwell" panose="02060603020205020403" pitchFamily="18" charset="0"/>
                  <a:cs typeface="Rockwell" panose="02060603020205020403" pitchFamily="18" charset="0"/>
                </a:rPr>
                <a:t>user or single</a:t>
              </a:r>
              <a:endParaRPr lang="en-GB" sz="1100">
                <a:solidFill>
                  <a:srgbClr val="000000"/>
                </a:solidFill>
                <a:effectLst/>
                <a:latin typeface="Calibri" panose="020F0502020204030204" pitchFamily="34" charset="0"/>
                <a:ea typeface="Calibri" panose="020F0502020204030204" pitchFamily="34" charset="0"/>
              </a:endParaRPr>
            </a:p>
          </p:txBody>
        </p:sp>
        <p:sp>
          <p:nvSpPr>
            <p:cNvPr id="19" name="Rectangle 18"/>
            <p:cNvSpPr/>
            <p:nvPr/>
          </p:nvSpPr>
          <p:spPr>
            <a:xfrm>
              <a:off x="4005567" y="942737"/>
              <a:ext cx="119971" cy="31225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7A0000"/>
                  </a:solidFill>
                  <a:effectLst/>
                  <a:latin typeface="Rockwell" panose="02060603020205020403" pitchFamily="18" charset="0"/>
                  <a:ea typeface="Rockwell" panose="02060603020205020403" pitchFamily="18" charset="0"/>
                  <a:cs typeface="Rockwell" panose="02060603020205020403" pitchFamily="18" charset="0"/>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20" name="Rectangle 19"/>
            <p:cNvSpPr/>
            <p:nvPr/>
          </p:nvSpPr>
          <p:spPr>
            <a:xfrm>
              <a:off x="4095483" y="942737"/>
              <a:ext cx="1863956" cy="31225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7A0000"/>
                  </a:solidFill>
                  <a:effectLst/>
                  <a:latin typeface="Rockwell" panose="02060603020205020403" pitchFamily="18" charset="0"/>
                  <a:ea typeface="Rockwell" panose="02060603020205020403" pitchFamily="18" charset="0"/>
                  <a:cs typeface="Rockwell" panose="02060603020205020403" pitchFamily="18" charset="0"/>
                </a:rPr>
                <a:t>use systems</a:t>
              </a:r>
              <a:endParaRPr lang="en-GB" sz="1100">
                <a:solidFill>
                  <a:srgbClr val="000000"/>
                </a:solidFill>
                <a:effectLst/>
                <a:latin typeface="Calibri" panose="020F0502020204030204" pitchFamily="34" charset="0"/>
                <a:ea typeface="Calibri" panose="020F0502020204030204" pitchFamily="34" charset="0"/>
              </a:endParaRPr>
            </a:p>
          </p:txBody>
        </p:sp>
        <p:sp>
          <p:nvSpPr>
            <p:cNvPr id="21" name="Rectangle 20"/>
            <p:cNvSpPr/>
            <p:nvPr/>
          </p:nvSpPr>
          <p:spPr>
            <a:xfrm>
              <a:off x="5496293" y="942737"/>
              <a:ext cx="84725" cy="31225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7A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22" name="Rectangle 21"/>
            <p:cNvSpPr/>
            <p:nvPr/>
          </p:nvSpPr>
          <p:spPr>
            <a:xfrm>
              <a:off x="1006005" y="1340375"/>
              <a:ext cx="4749682" cy="28013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800" dirty="0">
                  <a:solidFill>
                    <a:srgbClr val="403152"/>
                  </a:solidFill>
                  <a:effectLst/>
                  <a:latin typeface="Rockwell" panose="02060603020205020403" pitchFamily="18" charset="0"/>
                  <a:ea typeface="Rockwell" panose="02060603020205020403" pitchFamily="18" charset="0"/>
                  <a:cs typeface="Rockwell" panose="02060603020205020403" pitchFamily="18" charset="0"/>
                </a:rPr>
                <a:t>For example: PDA, cell phone, etc.</a:t>
              </a:r>
              <a:endParaRPr lang="en-GB" sz="1100" dirty="0">
                <a:solidFill>
                  <a:srgbClr val="000000"/>
                </a:solidFill>
                <a:effectLst/>
                <a:latin typeface="Calibri" panose="020F0502020204030204" pitchFamily="34" charset="0"/>
                <a:ea typeface="Calibri" panose="020F0502020204030204" pitchFamily="34" charset="0"/>
              </a:endParaRPr>
            </a:p>
          </p:txBody>
        </p:sp>
        <p:sp>
          <p:nvSpPr>
            <p:cNvPr id="23" name="Rectangle 22"/>
            <p:cNvSpPr/>
            <p:nvPr/>
          </p:nvSpPr>
          <p:spPr>
            <a:xfrm>
              <a:off x="4578846" y="1340375"/>
              <a:ext cx="76010" cy="28013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800">
                  <a:solidFill>
                    <a:srgbClr val="403152"/>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24" name="Rectangle 23"/>
            <p:cNvSpPr/>
            <p:nvPr/>
          </p:nvSpPr>
          <p:spPr>
            <a:xfrm>
              <a:off x="91605" y="1715774"/>
              <a:ext cx="141884" cy="38103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400">
                  <a:solidFill>
                    <a:srgbClr val="000000"/>
                  </a:solidFill>
                  <a:effectLst/>
                  <a:latin typeface="Arial" panose="020B0604020202020204" pitchFamily="34" charset="0"/>
                  <a:ea typeface="Arial" panose="020B0604020202020204" pitchFamily="34" charset="0"/>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25" name="Rectangle 24"/>
            <p:cNvSpPr/>
            <p:nvPr/>
          </p:nvSpPr>
          <p:spPr>
            <a:xfrm>
              <a:off x="434505" y="1726490"/>
              <a:ext cx="763338" cy="37351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400">
                  <a:solidFill>
                    <a:srgbClr val="000000"/>
                  </a:solidFill>
                  <a:effectLst/>
                  <a:latin typeface="Rockwell" panose="02060603020205020403" pitchFamily="18" charset="0"/>
                  <a:ea typeface="Rockwell" panose="02060603020205020403" pitchFamily="18" charset="0"/>
                  <a:cs typeface="Rockwell" panose="02060603020205020403" pitchFamily="18" charset="0"/>
                </a:rPr>
                <a:t>Two</a:t>
              </a:r>
              <a:endParaRPr lang="en-GB" sz="1100">
                <a:solidFill>
                  <a:srgbClr val="000000"/>
                </a:solidFill>
                <a:effectLst/>
                <a:latin typeface="Calibri" panose="020F0502020204030204" pitchFamily="34" charset="0"/>
                <a:ea typeface="Calibri" panose="020F0502020204030204" pitchFamily="34" charset="0"/>
              </a:endParaRPr>
            </a:p>
          </p:txBody>
        </p:sp>
        <p:sp>
          <p:nvSpPr>
            <p:cNvPr id="26" name="Rectangle 25"/>
            <p:cNvSpPr/>
            <p:nvPr/>
          </p:nvSpPr>
          <p:spPr>
            <a:xfrm>
              <a:off x="1009053" y="1726490"/>
              <a:ext cx="143506" cy="37351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400">
                  <a:solidFill>
                    <a:srgbClr val="000000"/>
                  </a:solidFill>
                  <a:effectLst/>
                  <a:latin typeface="Rockwell" panose="02060603020205020403" pitchFamily="18" charset="0"/>
                  <a:ea typeface="Rockwell" panose="02060603020205020403" pitchFamily="18" charset="0"/>
                  <a:cs typeface="Rockwell" panose="02060603020205020403" pitchFamily="18" charset="0"/>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27" name="Rectangle 26"/>
            <p:cNvSpPr/>
            <p:nvPr/>
          </p:nvSpPr>
          <p:spPr>
            <a:xfrm>
              <a:off x="1117206" y="1726490"/>
              <a:ext cx="895899" cy="37351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400">
                  <a:solidFill>
                    <a:srgbClr val="000000"/>
                  </a:solidFill>
                  <a:effectLst/>
                  <a:latin typeface="Rockwell" panose="02060603020205020403" pitchFamily="18" charset="0"/>
                  <a:ea typeface="Rockwell" panose="02060603020205020403" pitchFamily="18" charset="0"/>
                  <a:cs typeface="Rockwell" panose="02060603020205020403" pitchFamily="18" charset="0"/>
                </a:rPr>
                <a:t>level</a:t>
              </a:r>
              <a:endParaRPr lang="en-GB" sz="1100">
                <a:solidFill>
                  <a:srgbClr val="000000"/>
                </a:solidFill>
                <a:effectLst/>
                <a:latin typeface="Calibri" panose="020F0502020204030204" pitchFamily="34" charset="0"/>
                <a:ea typeface="Calibri" panose="020F0502020204030204" pitchFamily="34" charset="0"/>
              </a:endParaRPr>
            </a:p>
          </p:txBody>
        </p:sp>
        <p:sp>
          <p:nvSpPr>
            <p:cNvPr id="28" name="Rectangle 27"/>
            <p:cNvSpPr/>
            <p:nvPr/>
          </p:nvSpPr>
          <p:spPr>
            <a:xfrm>
              <a:off x="1790814" y="1726490"/>
              <a:ext cx="101346" cy="37351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400">
                  <a:solidFill>
                    <a:srgbClr val="00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29" name="Rectangle 28"/>
            <p:cNvSpPr/>
            <p:nvPr/>
          </p:nvSpPr>
          <p:spPr>
            <a:xfrm>
              <a:off x="548805" y="2154475"/>
              <a:ext cx="155217" cy="332778"/>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7A0000"/>
                  </a:solidFill>
                  <a:effectLst/>
                  <a:latin typeface="Wingdings" panose="05000000000000000000" pitchFamily="2" charset="2"/>
                  <a:ea typeface="Wingdings" panose="05000000000000000000" pitchFamily="2" charset="2"/>
                  <a:cs typeface="Wingdings" panose="05000000000000000000" pitchFamily="2" charset="2"/>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30" name="Rectangle 29"/>
            <p:cNvSpPr/>
            <p:nvPr/>
          </p:nvSpPr>
          <p:spPr>
            <a:xfrm>
              <a:off x="835317" y="2174383"/>
              <a:ext cx="5745728" cy="31225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7A0000"/>
                  </a:solidFill>
                  <a:effectLst/>
                  <a:latin typeface="Rockwell" panose="02060603020205020403" pitchFamily="18" charset="0"/>
                  <a:ea typeface="Rockwell" panose="02060603020205020403" pitchFamily="18" charset="0"/>
                  <a:cs typeface="Rockwell" panose="02060603020205020403" pitchFamily="18" charset="0"/>
                </a:rPr>
                <a:t>Single “master” directory per system</a:t>
              </a:r>
              <a:endParaRPr lang="en-GB" sz="1100">
                <a:solidFill>
                  <a:srgbClr val="000000"/>
                </a:solidFill>
                <a:effectLst/>
                <a:latin typeface="Calibri" panose="020F0502020204030204" pitchFamily="34" charset="0"/>
                <a:ea typeface="Calibri" panose="020F0502020204030204" pitchFamily="34" charset="0"/>
              </a:endParaRPr>
            </a:p>
          </p:txBody>
        </p:sp>
        <p:sp>
          <p:nvSpPr>
            <p:cNvPr id="31" name="Rectangle 30"/>
            <p:cNvSpPr/>
            <p:nvPr/>
          </p:nvSpPr>
          <p:spPr>
            <a:xfrm>
              <a:off x="5154917" y="2174383"/>
              <a:ext cx="84725" cy="31225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7A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32" name="Rectangle 31"/>
            <p:cNvSpPr/>
            <p:nvPr/>
          </p:nvSpPr>
          <p:spPr>
            <a:xfrm>
              <a:off x="548805" y="2555522"/>
              <a:ext cx="155031" cy="33238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7A0000"/>
                  </a:solidFill>
                  <a:effectLst/>
                  <a:latin typeface="Wingdings" panose="05000000000000000000" pitchFamily="2" charset="2"/>
                  <a:ea typeface="Wingdings" panose="05000000000000000000" pitchFamily="2" charset="2"/>
                  <a:cs typeface="Wingdings" panose="05000000000000000000" pitchFamily="2" charset="2"/>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33" name="Rectangle 32"/>
            <p:cNvSpPr/>
            <p:nvPr/>
          </p:nvSpPr>
          <p:spPr>
            <a:xfrm>
              <a:off x="835317" y="2575406"/>
              <a:ext cx="4792422" cy="31188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7A0000"/>
                  </a:solidFill>
                  <a:effectLst/>
                  <a:latin typeface="Rockwell" panose="02060603020205020403" pitchFamily="18" charset="0"/>
                  <a:ea typeface="Rockwell" panose="02060603020205020403" pitchFamily="18" charset="0"/>
                  <a:cs typeface="Rockwell" panose="02060603020205020403" pitchFamily="18" charset="0"/>
                </a:rPr>
                <a:t>Each entry points to one single</a:t>
              </a:r>
              <a:endParaRPr lang="en-GB" sz="1100">
                <a:solidFill>
                  <a:srgbClr val="000000"/>
                </a:solidFill>
                <a:effectLst/>
                <a:latin typeface="Calibri" panose="020F0502020204030204" pitchFamily="34" charset="0"/>
                <a:ea typeface="Calibri" panose="020F0502020204030204" pitchFamily="34" charset="0"/>
              </a:endParaRPr>
            </a:p>
          </p:txBody>
        </p:sp>
        <p:sp>
          <p:nvSpPr>
            <p:cNvPr id="34" name="Rectangle 33"/>
            <p:cNvSpPr/>
            <p:nvPr/>
          </p:nvSpPr>
          <p:spPr>
            <a:xfrm>
              <a:off x="4440161" y="2575406"/>
              <a:ext cx="119827" cy="31188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7A0000"/>
                  </a:solidFill>
                  <a:effectLst/>
                  <a:latin typeface="Rockwell" panose="02060603020205020403" pitchFamily="18" charset="0"/>
                  <a:ea typeface="Rockwell" panose="02060603020205020403" pitchFamily="18" charset="0"/>
                  <a:cs typeface="Rockwell" panose="02060603020205020403" pitchFamily="18" charset="0"/>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35" name="Rectangle 34"/>
            <p:cNvSpPr/>
            <p:nvPr/>
          </p:nvSpPr>
          <p:spPr>
            <a:xfrm>
              <a:off x="4530077" y="2575406"/>
              <a:ext cx="3666247" cy="31188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7A0000"/>
                  </a:solidFill>
                  <a:effectLst/>
                  <a:latin typeface="Rockwell" panose="02060603020205020403" pitchFamily="18" charset="0"/>
                  <a:ea typeface="Rockwell" panose="02060603020205020403" pitchFamily="18" charset="0"/>
                  <a:cs typeface="Rockwell" panose="02060603020205020403" pitchFamily="18" charset="0"/>
                </a:rPr>
                <a:t>level directory per user</a:t>
              </a:r>
              <a:endParaRPr lang="en-GB" sz="1100">
                <a:solidFill>
                  <a:srgbClr val="000000"/>
                </a:solidFill>
                <a:effectLst/>
                <a:latin typeface="Calibri" panose="020F0502020204030204" pitchFamily="34" charset="0"/>
                <a:ea typeface="Calibri" panose="020F0502020204030204" pitchFamily="34" charset="0"/>
              </a:endParaRPr>
            </a:p>
          </p:txBody>
        </p:sp>
        <p:sp>
          <p:nvSpPr>
            <p:cNvPr id="36" name="Rectangle 35"/>
            <p:cNvSpPr/>
            <p:nvPr/>
          </p:nvSpPr>
          <p:spPr>
            <a:xfrm>
              <a:off x="7288899" y="2575406"/>
              <a:ext cx="84624" cy="31188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7A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37" name="Rectangle 36"/>
            <p:cNvSpPr/>
            <p:nvPr/>
          </p:nvSpPr>
          <p:spPr>
            <a:xfrm>
              <a:off x="548805" y="2956334"/>
              <a:ext cx="155031" cy="33238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7A0000"/>
                  </a:solidFill>
                  <a:effectLst/>
                  <a:latin typeface="Wingdings" panose="05000000000000000000" pitchFamily="2" charset="2"/>
                  <a:ea typeface="Wingdings" panose="05000000000000000000" pitchFamily="2" charset="2"/>
                  <a:cs typeface="Wingdings" panose="05000000000000000000" pitchFamily="2" charset="2"/>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38" name="Rectangle 37"/>
            <p:cNvSpPr/>
            <p:nvPr/>
          </p:nvSpPr>
          <p:spPr>
            <a:xfrm>
              <a:off x="835317" y="2976218"/>
              <a:ext cx="6388768" cy="31188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dirty="0">
                  <a:solidFill>
                    <a:srgbClr val="7A0000"/>
                  </a:solidFill>
                  <a:effectLst/>
                  <a:latin typeface="Rockwell" panose="02060603020205020403" pitchFamily="18" charset="0"/>
                  <a:ea typeface="Rockwell" panose="02060603020205020403" pitchFamily="18" charset="0"/>
                  <a:cs typeface="Rockwell" panose="02060603020205020403" pitchFamily="18" charset="0"/>
                </a:rPr>
                <a:t>Uncommon in modern operating systems</a:t>
              </a:r>
              <a:endParaRPr lang="en-GB" sz="1100" dirty="0">
                <a:solidFill>
                  <a:srgbClr val="000000"/>
                </a:solidFill>
                <a:effectLst/>
                <a:latin typeface="Calibri" panose="020F0502020204030204" pitchFamily="34" charset="0"/>
                <a:ea typeface="Calibri" panose="020F0502020204030204" pitchFamily="34" charset="0"/>
              </a:endParaRPr>
            </a:p>
          </p:txBody>
        </p:sp>
        <p:sp>
          <p:nvSpPr>
            <p:cNvPr id="39" name="Rectangle 38"/>
            <p:cNvSpPr/>
            <p:nvPr/>
          </p:nvSpPr>
          <p:spPr>
            <a:xfrm>
              <a:off x="5639549" y="2976218"/>
              <a:ext cx="84624" cy="31188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7A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40" name="Rectangle 39"/>
            <p:cNvSpPr/>
            <p:nvPr/>
          </p:nvSpPr>
          <p:spPr>
            <a:xfrm>
              <a:off x="91605" y="3375824"/>
              <a:ext cx="142026" cy="381418"/>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400">
                  <a:solidFill>
                    <a:srgbClr val="000000"/>
                  </a:solidFill>
                  <a:effectLst/>
                  <a:latin typeface="Arial" panose="020B0604020202020204" pitchFamily="34" charset="0"/>
                  <a:ea typeface="Arial" panose="020B0604020202020204" pitchFamily="34" charset="0"/>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41" name="Rectangle 40"/>
            <p:cNvSpPr/>
            <p:nvPr/>
          </p:nvSpPr>
          <p:spPr>
            <a:xfrm>
              <a:off x="434505" y="3386550"/>
              <a:ext cx="2269580" cy="37388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400">
                  <a:solidFill>
                    <a:srgbClr val="000000"/>
                  </a:solidFill>
                  <a:effectLst/>
                  <a:latin typeface="Rockwell" panose="02060603020205020403" pitchFamily="18" charset="0"/>
                  <a:ea typeface="Rockwell" panose="02060603020205020403" pitchFamily="18" charset="0"/>
                  <a:cs typeface="Rockwell" panose="02060603020205020403" pitchFamily="18" charset="0"/>
                </a:rPr>
                <a:t>Hierarchical</a:t>
              </a:r>
              <a:endParaRPr lang="en-GB" sz="1100">
                <a:solidFill>
                  <a:srgbClr val="000000"/>
                </a:solidFill>
                <a:effectLst/>
                <a:latin typeface="Calibri" panose="020F0502020204030204" pitchFamily="34" charset="0"/>
                <a:ea typeface="Calibri" panose="020F0502020204030204" pitchFamily="34" charset="0"/>
              </a:endParaRPr>
            </a:p>
          </p:txBody>
        </p:sp>
        <p:sp>
          <p:nvSpPr>
            <p:cNvPr id="42" name="Rectangle 41"/>
            <p:cNvSpPr/>
            <p:nvPr/>
          </p:nvSpPr>
          <p:spPr>
            <a:xfrm>
              <a:off x="2140191" y="3386550"/>
              <a:ext cx="101447" cy="37388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400">
                  <a:solidFill>
                    <a:srgbClr val="00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43" name="Rectangle 42"/>
            <p:cNvSpPr/>
            <p:nvPr/>
          </p:nvSpPr>
          <p:spPr>
            <a:xfrm>
              <a:off x="548805" y="3814728"/>
              <a:ext cx="155031" cy="33238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7A0000"/>
                  </a:solidFill>
                  <a:effectLst/>
                  <a:latin typeface="Wingdings" panose="05000000000000000000" pitchFamily="2" charset="2"/>
                  <a:ea typeface="Wingdings" panose="05000000000000000000" pitchFamily="2" charset="2"/>
                  <a:cs typeface="Wingdings" panose="05000000000000000000" pitchFamily="2" charset="2"/>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44" name="Rectangle 43"/>
            <p:cNvSpPr/>
            <p:nvPr/>
          </p:nvSpPr>
          <p:spPr>
            <a:xfrm>
              <a:off x="835317" y="3834611"/>
              <a:ext cx="5045278" cy="31188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7A0000"/>
                  </a:solidFill>
                  <a:effectLst/>
                  <a:latin typeface="Rockwell" panose="02060603020205020403" pitchFamily="18" charset="0"/>
                  <a:ea typeface="Rockwell" panose="02060603020205020403" pitchFamily="18" charset="0"/>
                  <a:cs typeface="Rockwell" panose="02060603020205020403" pitchFamily="18" charset="0"/>
                </a:rPr>
                <a:t>Any directory entry may point to</a:t>
              </a:r>
              <a:endParaRPr lang="en-GB" sz="1100">
                <a:solidFill>
                  <a:srgbClr val="000000"/>
                </a:solidFill>
                <a:effectLst/>
                <a:latin typeface="Calibri" panose="020F0502020204030204" pitchFamily="34" charset="0"/>
                <a:ea typeface="Calibri" panose="020F0502020204030204" pitchFamily="34" charset="0"/>
              </a:endParaRPr>
            </a:p>
          </p:txBody>
        </p:sp>
        <p:sp>
          <p:nvSpPr>
            <p:cNvPr id="45" name="Rectangle 44"/>
            <p:cNvSpPr/>
            <p:nvPr/>
          </p:nvSpPr>
          <p:spPr>
            <a:xfrm>
              <a:off x="4630661" y="3834611"/>
              <a:ext cx="84624" cy="31188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7A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46" name="Rectangle 45"/>
            <p:cNvSpPr/>
            <p:nvPr/>
          </p:nvSpPr>
          <p:spPr>
            <a:xfrm>
              <a:off x="1006005" y="4214179"/>
              <a:ext cx="139249" cy="29854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800">
                  <a:solidFill>
                    <a:srgbClr val="C00000"/>
                  </a:solidFill>
                  <a:effectLst/>
                  <a:latin typeface="Wingdings" panose="05000000000000000000" pitchFamily="2" charset="2"/>
                  <a:ea typeface="Wingdings" panose="05000000000000000000" pitchFamily="2" charset="2"/>
                  <a:cs typeface="Wingdings" panose="05000000000000000000" pitchFamily="2" charset="2"/>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47" name="Rectangle 46"/>
            <p:cNvSpPr/>
            <p:nvPr/>
          </p:nvSpPr>
          <p:spPr>
            <a:xfrm>
              <a:off x="1234554" y="4232038"/>
              <a:ext cx="1924561" cy="28013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800">
                  <a:solidFill>
                    <a:srgbClr val="C00000"/>
                  </a:solidFill>
                  <a:effectLst/>
                  <a:latin typeface="Rockwell" panose="02060603020205020403" pitchFamily="18" charset="0"/>
                  <a:ea typeface="Rockwell" panose="02060603020205020403" pitchFamily="18" charset="0"/>
                  <a:cs typeface="Rockwell" panose="02060603020205020403" pitchFamily="18" charset="0"/>
                </a:rPr>
                <a:t>Individual file</a:t>
              </a:r>
              <a:endParaRPr lang="en-GB" sz="1100">
                <a:solidFill>
                  <a:srgbClr val="000000"/>
                </a:solidFill>
                <a:effectLst/>
                <a:latin typeface="Calibri" panose="020F0502020204030204" pitchFamily="34" charset="0"/>
                <a:ea typeface="Calibri" panose="020F0502020204030204" pitchFamily="34" charset="0"/>
              </a:endParaRPr>
            </a:p>
          </p:txBody>
        </p:sp>
        <p:sp>
          <p:nvSpPr>
            <p:cNvPr id="48" name="Rectangle 47"/>
            <p:cNvSpPr/>
            <p:nvPr/>
          </p:nvSpPr>
          <p:spPr>
            <a:xfrm>
              <a:off x="2682735" y="4232038"/>
              <a:ext cx="76010" cy="28013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800">
                  <a:solidFill>
                    <a:srgbClr val="C0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49" name="Rectangle 48"/>
            <p:cNvSpPr/>
            <p:nvPr/>
          </p:nvSpPr>
          <p:spPr>
            <a:xfrm>
              <a:off x="1006005" y="4589102"/>
              <a:ext cx="139435" cy="298943"/>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800">
                  <a:solidFill>
                    <a:srgbClr val="C00000"/>
                  </a:solidFill>
                  <a:effectLst/>
                  <a:latin typeface="Wingdings" panose="05000000000000000000" pitchFamily="2" charset="2"/>
                  <a:ea typeface="Wingdings" panose="05000000000000000000" pitchFamily="2" charset="2"/>
                  <a:cs typeface="Wingdings" panose="05000000000000000000" pitchFamily="2" charset="2"/>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50" name="Rectangle 49"/>
            <p:cNvSpPr/>
            <p:nvPr/>
          </p:nvSpPr>
          <p:spPr>
            <a:xfrm>
              <a:off x="1234554" y="4606985"/>
              <a:ext cx="2501612" cy="28051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800">
                  <a:solidFill>
                    <a:srgbClr val="C00000"/>
                  </a:solidFill>
                  <a:effectLst/>
                  <a:latin typeface="Rockwell" panose="02060603020205020403" pitchFamily="18" charset="0"/>
                  <a:ea typeface="Rockwell" panose="02060603020205020403" pitchFamily="18" charset="0"/>
                  <a:cs typeface="Rockwell" panose="02060603020205020403" pitchFamily="18" charset="0"/>
                </a:rPr>
                <a:t>Another directory</a:t>
              </a:r>
              <a:endParaRPr lang="en-GB" sz="1100">
                <a:solidFill>
                  <a:srgbClr val="000000"/>
                </a:solidFill>
                <a:effectLst/>
                <a:latin typeface="Calibri" panose="020F0502020204030204" pitchFamily="34" charset="0"/>
                <a:ea typeface="Calibri" panose="020F0502020204030204" pitchFamily="34" charset="0"/>
              </a:endParaRPr>
            </a:p>
          </p:txBody>
        </p:sp>
        <p:sp>
          <p:nvSpPr>
            <p:cNvPr id="51" name="Rectangle 50"/>
            <p:cNvSpPr/>
            <p:nvPr/>
          </p:nvSpPr>
          <p:spPr>
            <a:xfrm>
              <a:off x="3115552" y="4606985"/>
              <a:ext cx="76111" cy="28051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800">
                  <a:solidFill>
                    <a:srgbClr val="C0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52" name="Rectangle 51"/>
            <p:cNvSpPr/>
            <p:nvPr/>
          </p:nvSpPr>
          <p:spPr>
            <a:xfrm>
              <a:off x="548805" y="4964077"/>
              <a:ext cx="155031" cy="33238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7A0000"/>
                  </a:solidFill>
                  <a:effectLst/>
                  <a:latin typeface="Wingdings" panose="05000000000000000000" pitchFamily="2" charset="2"/>
                  <a:ea typeface="Wingdings" panose="05000000000000000000" pitchFamily="2" charset="2"/>
                  <a:cs typeface="Wingdings" panose="05000000000000000000" pitchFamily="2" charset="2"/>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53" name="Rectangle 52"/>
            <p:cNvSpPr/>
            <p:nvPr/>
          </p:nvSpPr>
          <p:spPr>
            <a:xfrm>
              <a:off x="835317" y="4983961"/>
              <a:ext cx="6875863" cy="31188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7A0000"/>
                  </a:solidFill>
                  <a:effectLst/>
                  <a:latin typeface="Rockwell" panose="02060603020205020403" pitchFamily="18" charset="0"/>
                  <a:ea typeface="Rockwell" panose="02060603020205020403" pitchFamily="18" charset="0"/>
                  <a:cs typeface="Rockwell" panose="02060603020205020403" pitchFamily="18" charset="0"/>
                </a:rPr>
                <a:t>Common in most modern operating systems</a:t>
              </a:r>
              <a:endParaRPr lang="en-GB" sz="1100">
                <a:solidFill>
                  <a:srgbClr val="000000"/>
                </a:solidFill>
                <a:effectLst/>
                <a:latin typeface="Calibri" panose="020F0502020204030204" pitchFamily="34" charset="0"/>
                <a:ea typeface="Calibri" panose="020F0502020204030204" pitchFamily="34" charset="0"/>
              </a:endParaRPr>
            </a:p>
          </p:txBody>
        </p:sp>
        <p:sp>
          <p:nvSpPr>
            <p:cNvPr id="54" name="Rectangle 53"/>
            <p:cNvSpPr/>
            <p:nvPr/>
          </p:nvSpPr>
          <p:spPr>
            <a:xfrm>
              <a:off x="6005309" y="4983961"/>
              <a:ext cx="84624" cy="31188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7A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grpSp>
      <p:sp>
        <p:nvSpPr>
          <p:cNvPr id="55" name="Rectangle 54"/>
          <p:cNvSpPr/>
          <p:nvPr/>
        </p:nvSpPr>
        <p:spPr>
          <a:xfrm>
            <a:off x="534516" y="93377"/>
            <a:ext cx="4958665" cy="685124"/>
          </a:xfrm>
          <a:prstGeom prst="rect">
            <a:avLst/>
          </a:prstGeom>
        </p:spPr>
        <p:txBody>
          <a:bodyPr wrap="none">
            <a:spAutoFit/>
          </a:bodyPr>
          <a:lstStyle/>
          <a:p>
            <a:pPr marL="241300" marR="0">
              <a:lnSpc>
                <a:spcPct val="107000"/>
              </a:lnSpc>
              <a:spcBef>
                <a:spcPts val="0"/>
              </a:spcBef>
              <a:spcAft>
                <a:spcPts val="2510"/>
              </a:spcAft>
            </a:pPr>
            <a:r>
              <a:rPr lang="en-GB" sz="3600" b="1" dirty="0" smtClean="0">
                <a:solidFill>
                  <a:srgbClr val="0D0D0D"/>
                </a:solidFill>
                <a:latin typeface="Rockwell" panose="02060603020205020403" pitchFamily="18" charset="0"/>
                <a:ea typeface="Rockwell" panose="02060603020205020403" pitchFamily="18" charset="0"/>
                <a:cs typeface="Rockwell" panose="02060603020205020403" pitchFamily="18" charset="0"/>
              </a:rPr>
              <a:t>Directory Structure </a:t>
            </a:r>
            <a:endParaRPr lang="en-GB" sz="3600" dirty="0">
              <a:solidFill>
                <a:srgbClr val="000000"/>
              </a:solidFill>
              <a:effectLst/>
              <a:latin typeface="Calibri" panose="020F0502020204030204" pitchFamily="34" charset="0"/>
              <a:ea typeface="Calibri" panose="020F0502020204030204" pitchFamily="34" charset="0"/>
            </a:endParaRPr>
          </a:p>
        </p:txBody>
      </p:sp>
      <p:sp>
        <p:nvSpPr>
          <p:cNvPr id="2" name="Slide Number Placeholder 1"/>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13579047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3914" y="328520"/>
            <a:ext cx="11440886" cy="5963171"/>
          </a:xfrm>
          <a:prstGeom prst="rect">
            <a:avLst/>
          </a:prstGeom>
        </p:spPr>
        <p:txBody>
          <a:bodyPr wrap="square">
            <a:spAutoFit/>
          </a:bodyPr>
          <a:lstStyle/>
          <a:p>
            <a:pPr>
              <a:lnSpc>
                <a:spcPct val="115000"/>
              </a:lnSpc>
              <a:spcAft>
                <a:spcPts val="1000"/>
              </a:spcAft>
            </a:pPr>
            <a:r>
              <a:rPr lang="en-US" sz="5400" b="1" dirty="0">
                <a:latin typeface="Times New Roman" panose="02020603050405020304" pitchFamily="18" charset="0"/>
                <a:ea typeface="Calibri" panose="020F0502020204030204" pitchFamily="34" charset="0"/>
                <a:cs typeface="Times New Roman" panose="02020603050405020304" pitchFamily="18" charset="0"/>
              </a:rPr>
              <a:t>Goals of File Management System</a:t>
            </a:r>
            <a:endParaRPr lang="en-GB" sz="2800" b="1"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b="1" dirty="0">
                <a:latin typeface="Times New Roman" panose="02020603050405020304" pitchFamily="18" charset="0"/>
                <a:ea typeface="Calibri" panose="020F0502020204030204" pitchFamily="34" charset="0"/>
                <a:cs typeface="Times New Roman" panose="02020603050405020304" pitchFamily="18" charset="0"/>
              </a:rPr>
              <a:t>•Data Management: An FMS should provide data management services to applications through convenient abstractions, simplifying and making device-independent of the common operations involved in data access and modification. </a:t>
            </a:r>
            <a:endParaRPr lang="en-US" sz="3200" b="1" dirty="0"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endParaRPr lang="en-GB" sz="3200" b="1"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b="1" dirty="0">
                <a:latin typeface="Times New Roman" panose="02020603050405020304" pitchFamily="18" charset="0"/>
                <a:ea typeface="Calibri" panose="020F0502020204030204" pitchFamily="34" charset="0"/>
                <a:cs typeface="Times New Roman" panose="02020603050405020304" pitchFamily="18" charset="0"/>
              </a:rPr>
              <a:t>• Generality with respect to storage devices: The FMS data abstractions and access methods should remain unchanged irrespective of the devices involved in data storage</a:t>
            </a: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a:t>
            </a:r>
            <a:endParaRPr lang="en-GB" sz="3200"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53686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8970" y="96487"/>
            <a:ext cx="11255830" cy="6228372"/>
          </a:xfrm>
          <a:prstGeom prst="rect">
            <a:avLst/>
          </a:prstGeom>
        </p:spPr>
        <p:txBody>
          <a:bodyPr wrap="square">
            <a:spAutoFit/>
          </a:bodyPr>
          <a:lstStyle/>
          <a:p>
            <a:pPr>
              <a:lnSpc>
                <a:spcPct val="115000"/>
              </a:lnSpc>
              <a:spcAft>
                <a:spcPts val="1000"/>
              </a:spcAft>
            </a:pPr>
            <a:r>
              <a:rPr lang="en-US" sz="3600" b="1" dirty="0">
                <a:latin typeface="Times New Roman" panose="02020603050405020304" pitchFamily="18" charset="0"/>
                <a:ea typeface="Calibri" panose="020F0502020204030204" pitchFamily="34" charset="0"/>
                <a:cs typeface="Times New Roman" panose="02020603050405020304" pitchFamily="18" charset="0"/>
              </a:rPr>
              <a:t>Goals of File Management </a:t>
            </a:r>
            <a:r>
              <a:rPr lang="en-US" sz="3600" b="1" dirty="0" smtClean="0">
                <a:latin typeface="Times New Roman" panose="02020603050405020304" pitchFamily="18" charset="0"/>
                <a:ea typeface="Calibri" panose="020F0502020204030204" pitchFamily="34" charset="0"/>
                <a:cs typeface="Times New Roman" panose="02020603050405020304" pitchFamily="18" charset="0"/>
              </a:rPr>
              <a:t>System(</a:t>
            </a:r>
            <a:r>
              <a:rPr lang="en-US" sz="3600" b="1" dirty="0" err="1" smtClean="0">
                <a:latin typeface="Times New Roman" panose="02020603050405020304" pitchFamily="18" charset="0"/>
                <a:ea typeface="Calibri" panose="020F0502020204030204" pitchFamily="34" charset="0"/>
                <a:cs typeface="Times New Roman" panose="02020603050405020304" pitchFamily="18" charset="0"/>
              </a:rPr>
              <a:t>Cont</a:t>
            </a:r>
            <a:r>
              <a:rPr lang="en-US" sz="3600" b="1" dirty="0" smtClean="0">
                <a:latin typeface="Times New Roman" panose="02020603050405020304" pitchFamily="18" charset="0"/>
                <a:ea typeface="Calibri" panose="020F0502020204030204" pitchFamily="34" charset="0"/>
                <a:cs typeface="Times New Roman" panose="02020603050405020304" pitchFamily="18" charset="0"/>
              </a:rPr>
              <a:t>)</a:t>
            </a:r>
            <a:endParaRPr lang="en-GB" sz="1600" b="1"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b="1"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b="1" dirty="0">
                <a:latin typeface="Times New Roman" panose="02020603050405020304" pitchFamily="18" charset="0"/>
                <a:ea typeface="Calibri" panose="020F0502020204030204" pitchFamily="34" charset="0"/>
                <a:cs typeface="Times New Roman" panose="02020603050405020304" pitchFamily="18" charset="0"/>
              </a:rPr>
              <a:t>Validity: An FMS should guarantee that at any given moment the stored data reflect the operations performed on them, regardless of the time delays involved in actually performing those operations. Appropriate access synchronization mechanism should be used to enforce validity when multiple accesses from independent processes are possible</a:t>
            </a: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a:t>
            </a:r>
          </a:p>
          <a:p>
            <a:pPr>
              <a:lnSpc>
                <a:spcPct val="115000"/>
              </a:lnSpc>
              <a:spcAft>
                <a:spcPts val="1000"/>
              </a:spcAft>
            </a:pPr>
            <a:endParaRPr lang="en-GB" sz="2000" b="1"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 Protection: Illegal or potentially dangerous operations on the data should be controlled by the FMS, by enforcing a well-defined data protection policy. </a:t>
            </a:r>
            <a:endParaRPr lang="en-US" sz="2000" b="1" dirty="0"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endParaRPr lang="en-GB" sz="2000" b="1"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 Concurrency: In multiprogramming systems, concurrent access to the data should be allowed with minimal differences with respect to single-process access, save for access synchronization enforcement. </a:t>
            </a:r>
            <a:endParaRPr lang="en-US" sz="2000" b="1" dirty="0"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endParaRPr lang="en-GB" sz="2000" b="1"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 Performance: The above functionalities should be offered or achieving, at the same a good compromise in terms of data access speed and data transferring rate.</a:t>
            </a:r>
            <a:endParaRPr lang="en-GB"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15669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9342" y="620487"/>
            <a:ext cx="11059885" cy="5874429"/>
          </a:xfrm>
          <a:prstGeom prst="rect">
            <a:avLst/>
          </a:prstGeom>
        </p:spPr>
        <p:txBody>
          <a:bodyPr wrap="square">
            <a:spAutoFit/>
          </a:bodyPr>
          <a:lstStyle/>
          <a:p>
            <a:pPr>
              <a:lnSpc>
                <a:spcPct val="115000"/>
              </a:lnSpc>
              <a:spcAft>
                <a:spcPts val="1000"/>
              </a:spcAft>
            </a:pPr>
            <a:r>
              <a:rPr lang="en-US" sz="3600" b="1" dirty="0">
                <a:latin typeface="Times New Roman" panose="02020603050405020304" pitchFamily="18" charset="0"/>
                <a:ea typeface="Calibri" panose="020F0502020204030204" pitchFamily="34" charset="0"/>
                <a:cs typeface="Times New Roman" panose="02020603050405020304" pitchFamily="18" charset="0"/>
              </a:rPr>
              <a:t>Functions of File Management </a:t>
            </a:r>
            <a:endParaRPr lang="en-GB" sz="1600" b="1"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400" b="1" dirty="0">
                <a:latin typeface="Times New Roman" panose="02020603050405020304" pitchFamily="18" charset="0"/>
                <a:ea typeface="Calibri" panose="020F0502020204030204" pitchFamily="34" charset="0"/>
                <a:cs typeface="Times New Roman" panose="02020603050405020304" pitchFamily="18" charset="0"/>
              </a:rPr>
              <a:t>With respect to meeting user requirements, the extent of such requirements depends on the variety of applications and the environment in which the computer system will be used. For an interactive, general purpose system, the under listed constitutes a minimal set of requirements</a:t>
            </a: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a:t>
            </a:r>
          </a:p>
          <a:p>
            <a:pPr>
              <a:lnSpc>
                <a:spcPct val="115000"/>
              </a:lnSpc>
              <a:spcAft>
                <a:spcPts val="1000"/>
              </a:spcAft>
            </a:pP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 </a:t>
            </a:r>
            <a:endParaRPr lang="en-GB"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 Each user should be able to create, delete, read, write, and modify files. </a:t>
            </a:r>
            <a:endParaRPr lang="en-US" sz="2400" b="1" dirty="0"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endParaRPr lang="en-GB"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 Each user may have controlled access to other users’ files. </a:t>
            </a:r>
            <a:endParaRPr lang="en-US" sz="2400" b="1" dirty="0"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endParaRPr lang="en-GB"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 Each user may control what types of accesses are allowed to the user’s files. </a:t>
            </a:r>
            <a:endParaRPr lang="en-GB" sz="2400"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49727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9856" y="499351"/>
            <a:ext cx="11201401" cy="5595443"/>
          </a:xfrm>
          <a:prstGeom prst="rect">
            <a:avLst/>
          </a:prstGeom>
        </p:spPr>
        <p:txBody>
          <a:bodyPr wrap="square">
            <a:spAutoFit/>
          </a:bodyPr>
          <a:lstStyle/>
          <a:p>
            <a:pPr>
              <a:lnSpc>
                <a:spcPct val="115000"/>
              </a:lnSpc>
              <a:spcAft>
                <a:spcPts val="1000"/>
              </a:spcAft>
            </a:pPr>
            <a:r>
              <a:rPr lang="en-US" sz="4800" b="1" dirty="0">
                <a:latin typeface="Times New Roman" panose="02020603050405020304" pitchFamily="18" charset="0"/>
                <a:ea typeface="Calibri" panose="020F0502020204030204" pitchFamily="34" charset="0"/>
                <a:cs typeface="Times New Roman" panose="02020603050405020304" pitchFamily="18" charset="0"/>
              </a:rPr>
              <a:t>Functions of File </a:t>
            </a:r>
            <a:r>
              <a:rPr lang="en-US" sz="4800" b="1" dirty="0" smtClean="0">
                <a:latin typeface="Times New Roman" panose="02020603050405020304" pitchFamily="18" charset="0"/>
                <a:ea typeface="Calibri" panose="020F0502020204030204" pitchFamily="34" charset="0"/>
                <a:cs typeface="Times New Roman" panose="02020603050405020304" pitchFamily="18" charset="0"/>
              </a:rPr>
              <a:t>Management(</a:t>
            </a:r>
            <a:r>
              <a:rPr lang="en-US" sz="4800" b="1" dirty="0" err="1" smtClean="0">
                <a:latin typeface="Times New Roman" panose="02020603050405020304" pitchFamily="18" charset="0"/>
                <a:ea typeface="Calibri" panose="020F0502020204030204" pitchFamily="34" charset="0"/>
                <a:cs typeface="Times New Roman" panose="02020603050405020304" pitchFamily="18" charset="0"/>
              </a:rPr>
              <a:t>Cont</a:t>
            </a:r>
            <a:r>
              <a:rPr lang="en-US" sz="6000" b="1" dirty="0" smtClean="0">
                <a:latin typeface="Times New Roman" panose="02020603050405020304" pitchFamily="18" charset="0"/>
                <a:ea typeface="Calibri" panose="020F0502020204030204" pitchFamily="34" charset="0"/>
                <a:cs typeface="Times New Roman" panose="02020603050405020304" pitchFamily="18" charset="0"/>
              </a:rPr>
              <a:t>) </a:t>
            </a:r>
            <a:endParaRPr lang="en-GB" sz="3200" b="1"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b="1" dirty="0">
                <a:latin typeface="Times New Roman" panose="02020603050405020304" pitchFamily="18" charset="0"/>
                <a:ea typeface="Calibri" panose="020F0502020204030204" pitchFamily="34" charset="0"/>
                <a:cs typeface="Times New Roman" panose="02020603050405020304" pitchFamily="18" charset="0"/>
              </a:rPr>
              <a:t>Each user should be able to restructure the user’s files in a form appropriate to the problem. </a:t>
            </a:r>
            <a:endParaRPr lang="en-GB" sz="3200" b="1"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b="1" dirty="0">
                <a:latin typeface="Times New Roman" panose="02020603050405020304" pitchFamily="18" charset="0"/>
                <a:ea typeface="Calibri" panose="020F0502020204030204" pitchFamily="34" charset="0"/>
                <a:cs typeface="Times New Roman" panose="02020603050405020304" pitchFamily="18" charset="0"/>
              </a:rPr>
              <a:t>• Each user should be able to move data between files. </a:t>
            </a:r>
            <a:endParaRPr lang="en-GB" sz="3200" b="1"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b="1" dirty="0">
                <a:latin typeface="Times New Roman" panose="02020603050405020304" pitchFamily="18" charset="0"/>
                <a:ea typeface="Calibri" panose="020F0502020204030204" pitchFamily="34" charset="0"/>
                <a:cs typeface="Times New Roman" panose="02020603050405020304" pitchFamily="18" charset="0"/>
              </a:rPr>
              <a:t>• Each user should be able to back up and recover the user’s files in case of damage. </a:t>
            </a:r>
            <a:endParaRPr lang="en-GB" sz="3200" b="1"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b="1" dirty="0">
                <a:latin typeface="Times New Roman" panose="02020603050405020304" pitchFamily="18" charset="0"/>
                <a:ea typeface="Calibri" panose="020F0502020204030204" pitchFamily="34" charset="0"/>
                <a:cs typeface="Times New Roman" panose="02020603050405020304" pitchFamily="18" charset="0"/>
              </a:rPr>
              <a:t>• Each user should be able to access his or her files by name rather than by numeric identifier.</a:t>
            </a:r>
            <a:endParaRPr lang="en-GB" sz="32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89846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0085" y="589622"/>
            <a:ext cx="9742715" cy="5135765"/>
          </a:xfrm>
          <a:prstGeom prst="rect">
            <a:avLst/>
          </a:prstGeom>
        </p:spPr>
        <p:txBody>
          <a:bodyPr wrap="square">
            <a:spAutoFit/>
          </a:bodyPr>
          <a:lstStyle/>
          <a:p>
            <a:pPr>
              <a:lnSpc>
                <a:spcPct val="115000"/>
              </a:lnSpc>
              <a:spcAft>
                <a:spcPts val="1000"/>
              </a:spcAft>
            </a:pPr>
            <a:r>
              <a:rPr lang="en-US" sz="5400" b="1" dirty="0">
                <a:latin typeface="Times New Roman" panose="02020603050405020304" pitchFamily="18" charset="0"/>
                <a:ea typeface="Calibri" panose="020F0502020204030204" pitchFamily="34" charset="0"/>
                <a:cs typeface="Times New Roman" panose="02020603050405020304" pitchFamily="18" charset="0"/>
              </a:rPr>
              <a:t>Fundamental File Processing </a:t>
            </a:r>
            <a:r>
              <a:rPr lang="en-US" sz="5400" b="1" dirty="0" smtClean="0">
                <a:latin typeface="Times New Roman" panose="02020603050405020304" pitchFamily="18" charset="0"/>
                <a:ea typeface="Calibri" panose="020F0502020204030204" pitchFamily="34" charset="0"/>
                <a:cs typeface="Times New Roman" panose="02020603050405020304" pitchFamily="18" charset="0"/>
              </a:rPr>
              <a:t>Operations</a:t>
            </a:r>
          </a:p>
          <a:p>
            <a:pPr>
              <a:lnSpc>
                <a:spcPct val="115000"/>
              </a:lnSpc>
              <a:spcAft>
                <a:spcPts val="1000"/>
              </a:spcAft>
            </a:pPr>
            <a:endParaRPr lang="en-GB"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4000" dirty="0">
                <a:latin typeface="Times New Roman" panose="02020603050405020304" pitchFamily="18" charset="0"/>
                <a:ea typeface="Calibri" panose="020F0502020204030204" pitchFamily="34" charset="0"/>
                <a:cs typeface="Times New Roman" panose="02020603050405020304" pitchFamily="18" charset="0"/>
              </a:rPr>
              <a:t>•Physical files and logical files </a:t>
            </a:r>
            <a:endParaRPr lang="en-GB" sz="4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4000" dirty="0">
                <a:latin typeface="Times New Roman" panose="02020603050405020304" pitchFamily="18" charset="0"/>
                <a:ea typeface="Calibri" panose="020F0502020204030204" pitchFamily="34" charset="0"/>
                <a:cs typeface="Times New Roman" panose="02020603050405020304" pitchFamily="18" charset="0"/>
              </a:rPr>
              <a:t>• Opening and closing files </a:t>
            </a:r>
            <a:endParaRPr lang="en-GB" sz="4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4000" dirty="0">
                <a:latin typeface="Times New Roman" panose="02020603050405020304" pitchFamily="18" charset="0"/>
                <a:ea typeface="Calibri" panose="020F0502020204030204" pitchFamily="34" charset="0"/>
                <a:cs typeface="Times New Roman" panose="02020603050405020304" pitchFamily="18" charset="0"/>
              </a:rPr>
              <a:t>• Reading from files and writing into files</a:t>
            </a:r>
            <a:endParaRPr lang="en-GB" sz="4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84350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2" y="351267"/>
            <a:ext cx="11223170" cy="6002669"/>
          </a:xfrm>
          <a:prstGeom prst="rect">
            <a:avLst/>
          </a:prstGeom>
        </p:spPr>
        <p:txBody>
          <a:bodyPr wrap="square">
            <a:spAutoFit/>
          </a:bodyPr>
          <a:lstStyle/>
          <a:p>
            <a:pPr>
              <a:lnSpc>
                <a:spcPct val="115000"/>
              </a:lnSpc>
              <a:spcAft>
                <a:spcPts val="1000"/>
              </a:spcAft>
            </a:pPr>
            <a:r>
              <a:rPr lang="en-US" sz="3600" b="1" dirty="0">
                <a:latin typeface="Times New Roman" panose="02020603050405020304" pitchFamily="18" charset="0"/>
                <a:ea typeface="Calibri" panose="020F0502020204030204" pitchFamily="34" charset="0"/>
                <a:cs typeface="Times New Roman" panose="02020603050405020304" pitchFamily="18" charset="0"/>
              </a:rPr>
              <a:t>Physical files and logical </a:t>
            </a:r>
            <a:r>
              <a:rPr lang="en-US" sz="3600" b="1" dirty="0" smtClean="0">
                <a:latin typeface="Times New Roman" panose="02020603050405020304" pitchFamily="18" charset="0"/>
                <a:ea typeface="Calibri" panose="020F0502020204030204" pitchFamily="34" charset="0"/>
                <a:cs typeface="Times New Roman" panose="02020603050405020304" pitchFamily="18" charset="0"/>
              </a:rPr>
              <a:t>files</a:t>
            </a:r>
          </a:p>
          <a:p>
            <a:pPr marL="457200" indent="-457200">
              <a:lnSpc>
                <a:spcPct val="115000"/>
              </a:lnSpc>
              <a:spcAft>
                <a:spcPts val="1000"/>
              </a:spcAft>
              <a:buFont typeface="Arial" panose="020B0604020202020204" pitchFamily="34" charset="0"/>
              <a:buChar char="•"/>
            </a:pPr>
            <a:endParaRPr lang="en-GB" sz="2800" dirty="0">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15000"/>
              </a:lnSpc>
              <a:spcAft>
                <a:spcPts val="1000"/>
              </a:spcAft>
              <a:buFont typeface="Arial" panose="020B0604020202020204" pitchFamily="34" charset="0"/>
              <a:buChar char="•"/>
            </a:pPr>
            <a:r>
              <a:rPr lang="en-US" sz="2800" b="1" dirty="0" smtClean="0">
                <a:latin typeface="Times New Roman" panose="02020603050405020304" pitchFamily="18" charset="0"/>
                <a:ea typeface="Calibri" panose="020F0502020204030204" pitchFamily="34" charset="0"/>
                <a:cs typeface="Times New Roman" panose="02020603050405020304" pitchFamily="18" charset="0"/>
              </a:rPr>
              <a:t>Physical </a:t>
            </a:r>
            <a:r>
              <a:rPr lang="en-US" sz="2800" b="1" dirty="0">
                <a:latin typeface="Times New Roman" panose="02020603050405020304" pitchFamily="18" charset="0"/>
                <a:ea typeface="Calibri" panose="020F0502020204030204" pitchFamily="34" charset="0"/>
                <a:cs typeface="Times New Roman" panose="02020603050405020304" pitchFamily="18" charset="0"/>
              </a:rPr>
              <a:t>file:</a:t>
            </a:r>
            <a:r>
              <a:rPr lang="en-US" sz="2800" dirty="0">
                <a:latin typeface="Times New Roman" panose="02020603050405020304" pitchFamily="18" charset="0"/>
                <a:ea typeface="Calibri" panose="020F0502020204030204" pitchFamily="34" charset="0"/>
                <a:cs typeface="Times New Roman" panose="02020603050405020304" pitchFamily="18" charset="0"/>
              </a:rPr>
              <a:t> A collection of bytes stored on a disk or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tape.</a:t>
            </a:r>
          </a:p>
          <a:p>
            <a:pPr>
              <a:lnSpc>
                <a:spcPct val="115000"/>
              </a:lnSpc>
              <a:spcAft>
                <a:spcPts val="1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 </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15000"/>
              </a:lnSpc>
              <a:spcAft>
                <a:spcPts val="1000"/>
              </a:spcAft>
              <a:buFont typeface="Arial" panose="020B0604020202020204" pitchFamily="34" charset="0"/>
              <a:buChar char="•"/>
            </a:pPr>
            <a:r>
              <a:rPr lang="en-US" sz="2800" b="1" dirty="0" smtClean="0">
                <a:latin typeface="Times New Roman" panose="02020603050405020304" pitchFamily="18" charset="0"/>
                <a:ea typeface="Calibri" panose="020F0502020204030204" pitchFamily="34" charset="0"/>
                <a:cs typeface="Times New Roman" panose="02020603050405020304" pitchFamily="18" charset="0"/>
              </a:rPr>
              <a:t>Logical </a:t>
            </a:r>
            <a:r>
              <a:rPr lang="en-US" sz="2800" b="1" dirty="0">
                <a:latin typeface="Times New Roman" panose="02020603050405020304" pitchFamily="18" charset="0"/>
                <a:ea typeface="Calibri" panose="020F0502020204030204" pitchFamily="34" charset="0"/>
                <a:cs typeface="Times New Roman" panose="02020603050405020304" pitchFamily="18" charset="0"/>
              </a:rPr>
              <a:t>file:</a:t>
            </a:r>
            <a:r>
              <a:rPr lang="en-US" sz="2800" dirty="0">
                <a:latin typeface="Times New Roman" panose="02020603050405020304" pitchFamily="18" charset="0"/>
                <a:ea typeface="Calibri" panose="020F0502020204030204" pitchFamily="34" charset="0"/>
                <a:cs typeface="Times New Roman" panose="02020603050405020304" pitchFamily="18" charset="0"/>
              </a:rPr>
              <a:t> A ”channel” (like a telephone line) that connects the program to a physical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file.</a:t>
            </a:r>
          </a:p>
          <a:p>
            <a:pPr marL="171450" indent="-171450">
              <a:lnSpc>
                <a:spcPct val="115000"/>
              </a:lnSpc>
              <a:spcAft>
                <a:spcPts val="1000"/>
              </a:spcAft>
              <a:buFont typeface="Arial" panose="020B0604020202020204" pitchFamily="34" charset="0"/>
              <a:buChar char="•"/>
            </a:pPr>
            <a:endParaRPr lang="en-GB" sz="800" dirty="0">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15000"/>
              </a:lnSpc>
              <a:spcAft>
                <a:spcPts val="1000"/>
              </a:spcAft>
              <a:buFont typeface="Arial" panose="020B0604020202020204" pitchFamily="34" charset="0"/>
              <a:buChar char="•"/>
            </a:pPr>
            <a:r>
              <a:rPr lang="en-US" sz="2800" b="1" dirty="0">
                <a:latin typeface="Times New Roman" panose="02020603050405020304" pitchFamily="18" charset="0"/>
                <a:ea typeface="Calibri" panose="020F0502020204030204" pitchFamily="34" charset="0"/>
                <a:cs typeface="Times New Roman" panose="02020603050405020304" pitchFamily="18" charset="0"/>
              </a:rPr>
              <a:t>The program</a:t>
            </a:r>
            <a:r>
              <a:rPr lang="en-US" sz="2800" dirty="0">
                <a:latin typeface="Times New Roman" panose="02020603050405020304" pitchFamily="18" charset="0"/>
                <a:ea typeface="Calibri" panose="020F0502020204030204" pitchFamily="34" charset="0"/>
                <a:cs typeface="Times New Roman" panose="02020603050405020304" pitchFamily="18" charset="0"/>
              </a:rPr>
              <a:t> (application) sends (or receives) bytes to (from) a file through the logical file</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a:t>
            </a:r>
          </a:p>
          <a:p>
            <a:pPr marL="171450" indent="-171450">
              <a:lnSpc>
                <a:spcPct val="115000"/>
              </a:lnSpc>
              <a:spcAft>
                <a:spcPts val="1000"/>
              </a:spcAft>
              <a:buFont typeface="Arial" panose="020B0604020202020204" pitchFamily="34" charset="0"/>
              <a:buChar char="•"/>
            </a:pPr>
            <a:endParaRPr lang="en-GB" sz="800" dirty="0">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15000"/>
              </a:lnSpc>
              <a:spcAft>
                <a:spcPts val="1000"/>
              </a:spcAft>
              <a:buFont typeface="Arial" panose="020B0604020202020204" pitchFamily="34" charset="0"/>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 The program knows nothing about where the bytes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goes or comes from. </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8290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4029" y="984746"/>
            <a:ext cx="10951028" cy="5529078"/>
          </a:xfrm>
          <a:prstGeom prst="rect">
            <a:avLst/>
          </a:prstGeom>
        </p:spPr>
        <p:txBody>
          <a:bodyPr wrap="square">
            <a:spAutoFit/>
          </a:bodyPr>
          <a:lstStyle/>
          <a:p>
            <a:pPr marL="457200" indent="-457200">
              <a:lnSpc>
                <a:spcPct val="115000"/>
              </a:lnSpc>
              <a:spcAft>
                <a:spcPts val="1000"/>
              </a:spcAft>
              <a:buFont typeface="Wingdings" panose="05000000000000000000" pitchFamily="2" charset="2"/>
              <a:buChar char="§"/>
            </a:pPr>
            <a:r>
              <a:rPr lang="en-US" sz="2800" b="1" dirty="0">
                <a:latin typeface="Times New Roman" panose="02020603050405020304" pitchFamily="18" charset="0"/>
                <a:ea typeface="Calibri" panose="020F0502020204030204" pitchFamily="34" charset="0"/>
                <a:cs typeface="Times New Roman" panose="02020603050405020304" pitchFamily="18" charset="0"/>
              </a:rPr>
              <a:t>The operating system is responsible for associating a logical file and a program to a physical file in disk or tape. </a:t>
            </a:r>
            <a:endParaRPr lang="en-GB" sz="2800" b="1" dirty="0">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15000"/>
              </a:lnSpc>
              <a:spcAft>
                <a:spcPts val="1000"/>
              </a:spcAft>
              <a:buFont typeface="Wingdings" panose="05000000000000000000" pitchFamily="2" charset="2"/>
              <a:buChar char="§"/>
            </a:pPr>
            <a:r>
              <a:rPr lang="en-US" sz="2800" b="1" dirty="0">
                <a:latin typeface="Times New Roman" panose="02020603050405020304" pitchFamily="18" charset="0"/>
                <a:ea typeface="Calibri" panose="020F0502020204030204" pitchFamily="34" charset="0"/>
                <a:cs typeface="Times New Roman" panose="02020603050405020304" pitchFamily="18" charset="0"/>
              </a:rPr>
              <a:t>Writing to or reading from a file in a program is done through the operating system. </a:t>
            </a:r>
            <a:endParaRPr lang="en-GB" sz="2800" b="1" dirty="0">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15000"/>
              </a:lnSpc>
              <a:spcAft>
                <a:spcPts val="1000"/>
              </a:spcAft>
              <a:buFont typeface="Wingdings" panose="05000000000000000000" pitchFamily="2" charset="2"/>
              <a:buChar char="§"/>
            </a:pPr>
            <a:r>
              <a:rPr lang="en-US" sz="2800" b="1" dirty="0">
                <a:latin typeface="Times New Roman" panose="02020603050405020304" pitchFamily="18" charset="0"/>
                <a:ea typeface="Calibri" panose="020F0502020204030204" pitchFamily="34" charset="0"/>
                <a:cs typeface="Times New Roman" panose="02020603050405020304" pitchFamily="18" charset="0"/>
              </a:rPr>
              <a:t>Note that from the program point of view, input devices (keyboard) and output devices (console, printer, </a:t>
            </a:r>
            <a:r>
              <a:rPr lang="en-US" sz="2800" b="1" dirty="0" err="1">
                <a:latin typeface="Times New Roman" panose="02020603050405020304" pitchFamily="18" charset="0"/>
                <a:ea typeface="Calibri" panose="020F0502020204030204" pitchFamily="34" charset="0"/>
                <a:cs typeface="Times New Roman" panose="02020603050405020304" pitchFamily="18" charset="0"/>
              </a:rPr>
              <a:t>etc</a:t>
            </a:r>
            <a:r>
              <a:rPr lang="en-US" sz="2800" b="1" dirty="0">
                <a:latin typeface="Times New Roman" panose="02020603050405020304" pitchFamily="18" charset="0"/>
                <a:ea typeface="Calibri" panose="020F0502020204030204" pitchFamily="34" charset="0"/>
                <a:cs typeface="Times New Roman" panose="02020603050405020304" pitchFamily="18" charset="0"/>
              </a:rPr>
              <a:t>) are treated as files - places where bytes come from or are sent to. </a:t>
            </a:r>
            <a:endParaRPr lang="en-GB" sz="2800" b="1" dirty="0">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15000"/>
              </a:lnSpc>
              <a:spcAft>
                <a:spcPts val="1000"/>
              </a:spcAft>
              <a:buFont typeface="Wingdings" panose="05000000000000000000" pitchFamily="2" charset="2"/>
              <a:buChar char="§"/>
            </a:pPr>
            <a:r>
              <a:rPr lang="en-US" sz="2800" b="1" dirty="0">
                <a:latin typeface="Times New Roman" panose="02020603050405020304" pitchFamily="18" charset="0"/>
                <a:ea typeface="Calibri" panose="020F0502020204030204" pitchFamily="34" charset="0"/>
                <a:cs typeface="Times New Roman" panose="02020603050405020304" pitchFamily="18" charset="0"/>
              </a:rPr>
              <a:t>There may be thousands of physical files on a disk, but a program only have about 20 logical files open at the same time.</a:t>
            </a:r>
            <a:endParaRPr lang="en-GB" sz="2800" b="1" dirty="0">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15000"/>
              </a:lnSpc>
              <a:spcAft>
                <a:spcPts val="1000"/>
              </a:spcAft>
              <a:buFont typeface="Wingdings" panose="05000000000000000000" pitchFamily="2" charset="2"/>
              <a:buChar char="§"/>
            </a:pPr>
            <a:r>
              <a:rPr lang="en-US" sz="2800" b="1" dirty="0">
                <a:latin typeface="Times New Roman" panose="02020603050405020304" pitchFamily="18" charset="0"/>
                <a:ea typeface="Calibri" panose="020F0502020204030204" pitchFamily="34" charset="0"/>
                <a:cs typeface="Times New Roman" panose="02020603050405020304" pitchFamily="18" charset="0"/>
              </a:rPr>
              <a:t>The physical file has a name, for instance myfile.txt </a:t>
            </a:r>
            <a:endParaRPr lang="en-GB" sz="28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2070074" y="371501"/>
            <a:ext cx="6405921" cy="613245"/>
          </a:xfrm>
          <a:prstGeom prst="rect">
            <a:avLst/>
          </a:prstGeom>
        </p:spPr>
        <p:txBody>
          <a:bodyPr wrap="none">
            <a:spAutoFit/>
          </a:bodyPr>
          <a:lstStyle/>
          <a:p>
            <a:pPr>
              <a:lnSpc>
                <a:spcPct val="115000"/>
              </a:lnSpc>
              <a:spcAft>
                <a:spcPts val="1000"/>
              </a:spcAft>
            </a:pPr>
            <a:r>
              <a:rPr lang="en-US" sz="3200" b="1" dirty="0">
                <a:latin typeface="Times New Roman" panose="02020603050405020304" pitchFamily="18" charset="0"/>
                <a:ea typeface="Calibri" panose="020F0502020204030204" pitchFamily="34" charset="0"/>
                <a:cs typeface="Times New Roman" panose="02020603050405020304" pitchFamily="18" charset="0"/>
              </a:rPr>
              <a:t>Physical files and logical </a:t>
            </a: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files(</a:t>
            </a:r>
            <a:r>
              <a:rPr lang="en-US" sz="3200" b="1" dirty="0" err="1" smtClean="0">
                <a:latin typeface="Times New Roman" panose="02020603050405020304" pitchFamily="18" charset="0"/>
                <a:ea typeface="Calibri" panose="020F0502020204030204" pitchFamily="34" charset="0"/>
                <a:cs typeface="Times New Roman" panose="02020603050405020304" pitchFamily="18" charset="0"/>
              </a:rPr>
              <a:t>Cont</a:t>
            </a: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sz="3200" b="1"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13007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6056" y="673743"/>
            <a:ext cx="10918371" cy="6184257"/>
          </a:xfrm>
          <a:prstGeom prst="rect">
            <a:avLst/>
          </a:prstGeom>
        </p:spPr>
        <p:txBody>
          <a:bodyPr wrap="square">
            <a:spAutoFit/>
          </a:bodyPr>
          <a:lstStyle/>
          <a:p>
            <a:pPr marL="342900" indent="-342900">
              <a:lnSpc>
                <a:spcPct val="115000"/>
              </a:lnSpc>
              <a:spcAft>
                <a:spcPts val="1000"/>
              </a:spcAft>
              <a:buFont typeface="Arial" panose="020B0604020202020204" pitchFamily="34" charset="0"/>
              <a:buChar char="•"/>
            </a:pPr>
            <a:r>
              <a:rPr lang="en-US" sz="2800" b="1" dirty="0" smtClean="0">
                <a:latin typeface="Times New Roman" panose="02020603050405020304" pitchFamily="18" charset="0"/>
                <a:ea typeface="Calibri" panose="020F0502020204030204" pitchFamily="34" charset="0"/>
                <a:cs typeface="Times New Roman" panose="02020603050405020304" pitchFamily="18" charset="0"/>
              </a:rPr>
              <a:t>The </a:t>
            </a:r>
            <a:r>
              <a:rPr lang="en-US" sz="2800" b="1" dirty="0">
                <a:latin typeface="Times New Roman" panose="02020603050405020304" pitchFamily="18" charset="0"/>
                <a:ea typeface="Calibri" panose="020F0502020204030204" pitchFamily="34" charset="0"/>
                <a:cs typeface="Times New Roman" panose="02020603050405020304" pitchFamily="18" charset="0"/>
              </a:rPr>
              <a:t>logical file has a logical name used for referring to the file inside the program. </a:t>
            </a:r>
            <a:endParaRPr lang="en-GB" sz="2800" b="1"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Arial" panose="020B0604020202020204" pitchFamily="34" charset="0"/>
              <a:buChar char="•"/>
            </a:pPr>
            <a:r>
              <a:rPr lang="en-US" sz="2800" b="1" dirty="0">
                <a:latin typeface="Times New Roman" panose="02020603050405020304" pitchFamily="18" charset="0"/>
                <a:ea typeface="Calibri" panose="020F0502020204030204" pitchFamily="34" charset="0"/>
                <a:cs typeface="Times New Roman" panose="02020603050405020304" pitchFamily="18" charset="0"/>
              </a:rPr>
              <a:t>This logical name is a variable inside the program, for instance </a:t>
            </a:r>
            <a:r>
              <a:rPr lang="en-US" sz="2800" b="1" dirty="0" err="1">
                <a:latin typeface="Times New Roman" panose="02020603050405020304" pitchFamily="18" charset="0"/>
                <a:ea typeface="Calibri" panose="020F0502020204030204" pitchFamily="34" charset="0"/>
                <a:cs typeface="Times New Roman" panose="02020603050405020304" pitchFamily="18" charset="0"/>
              </a:rPr>
              <a:t>outfile</a:t>
            </a:r>
            <a:r>
              <a:rPr lang="en-US" sz="2800" b="1" dirty="0">
                <a:latin typeface="Times New Roman" panose="02020603050405020304" pitchFamily="18" charset="0"/>
                <a:ea typeface="Calibri" panose="020F0502020204030204" pitchFamily="34" charset="0"/>
                <a:cs typeface="Times New Roman" panose="02020603050405020304" pitchFamily="18" charset="0"/>
              </a:rPr>
              <a:t> In C programming language, this variable is declared as follows:</a:t>
            </a:r>
            <a:endParaRPr lang="en-GB" sz="2800" b="1"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Arial" panose="020B0604020202020204" pitchFamily="34" charset="0"/>
              <a:buChar char="•"/>
            </a:pPr>
            <a:r>
              <a:rPr lang="en-US" sz="2800" b="1" dirty="0">
                <a:latin typeface="Times New Roman" panose="02020603050405020304" pitchFamily="18" charset="0"/>
                <a:ea typeface="Calibri" panose="020F0502020204030204" pitchFamily="34" charset="0"/>
                <a:cs typeface="Times New Roman" panose="02020603050405020304" pitchFamily="18" charset="0"/>
              </a:rPr>
              <a:t> FILE * </a:t>
            </a:r>
            <a:r>
              <a:rPr lang="en-US" sz="2800" b="1" dirty="0" err="1">
                <a:latin typeface="Times New Roman" panose="02020603050405020304" pitchFamily="18" charset="0"/>
                <a:ea typeface="Calibri" panose="020F0502020204030204" pitchFamily="34" charset="0"/>
                <a:cs typeface="Times New Roman" panose="02020603050405020304" pitchFamily="18" charset="0"/>
              </a:rPr>
              <a:t>outfile</a:t>
            </a:r>
            <a:r>
              <a:rPr lang="en-US" sz="2800" b="1" dirty="0">
                <a:latin typeface="Times New Roman" panose="02020603050405020304" pitchFamily="18" charset="0"/>
                <a:ea typeface="Calibri" panose="020F0502020204030204" pitchFamily="34" charset="0"/>
                <a:cs typeface="Times New Roman" panose="02020603050405020304" pitchFamily="18" charset="0"/>
              </a:rPr>
              <a:t>;</a:t>
            </a:r>
            <a:endParaRPr lang="en-GB" sz="2800" b="1"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Arial" panose="020B0604020202020204" pitchFamily="34" charset="0"/>
              <a:buChar char="•"/>
            </a:pPr>
            <a:r>
              <a:rPr lang="en-US" sz="2800" b="1" dirty="0">
                <a:latin typeface="Times New Roman" panose="02020603050405020304" pitchFamily="18" charset="0"/>
                <a:ea typeface="Calibri" panose="020F0502020204030204" pitchFamily="34" charset="0"/>
                <a:cs typeface="Times New Roman" panose="02020603050405020304" pitchFamily="18" charset="0"/>
              </a:rPr>
              <a:t> In C++ the logical name is the name of an object of the class </a:t>
            </a:r>
            <a:r>
              <a:rPr lang="en-US" sz="2800" b="1" dirty="0" err="1">
                <a:latin typeface="Times New Roman" panose="02020603050405020304" pitchFamily="18" charset="0"/>
                <a:ea typeface="Calibri" panose="020F0502020204030204" pitchFamily="34" charset="0"/>
                <a:cs typeface="Times New Roman" panose="02020603050405020304" pitchFamily="18" charset="0"/>
              </a:rPr>
              <a:t>fstream</a:t>
            </a:r>
            <a:r>
              <a:rPr lang="en-US" sz="2800" b="1" dirty="0">
                <a:latin typeface="Times New Roman" panose="02020603050405020304" pitchFamily="18" charset="0"/>
                <a:ea typeface="Calibri" panose="020F0502020204030204" pitchFamily="34" charset="0"/>
                <a:cs typeface="Times New Roman" panose="02020603050405020304" pitchFamily="18" charset="0"/>
              </a:rPr>
              <a:t>: </a:t>
            </a:r>
            <a:endParaRPr lang="en-GB" sz="2800" b="1"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Arial" panose="020B0604020202020204" pitchFamily="34" charset="0"/>
              <a:buChar char="•"/>
            </a:pPr>
            <a:r>
              <a:rPr lang="en-US" sz="2800" b="1" dirty="0" err="1">
                <a:latin typeface="Times New Roman" panose="02020603050405020304" pitchFamily="18" charset="0"/>
                <a:ea typeface="Calibri" panose="020F0502020204030204" pitchFamily="34" charset="0"/>
                <a:cs typeface="Times New Roman" panose="02020603050405020304" pitchFamily="18" charset="0"/>
              </a:rPr>
              <a:t>fstream</a:t>
            </a:r>
            <a:r>
              <a:rPr lang="en-US" sz="2800" b="1" dirty="0">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latin typeface="Times New Roman" panose="02020603050405020304" pitchFamily="18" charset="0"/>
                <a:ea typeface="Calibri" panose="020F0502020204030204" pitchFamily="34" charset="0"/>
                <a:cs typeface="Times New Roman" panose="02020603050405020304" pitchFamily="18" charset="0"/>
              </a:rPr>
              <a:t>outfile</a:t>
            </a:r>
            <a:r>
              <a:rPr lang="en-US" sz="2800" b="1" dirty="0">
                <a:latin typeface="Times New Roman" panose="02020603050405020304" pitchFamily="18" charset="0"/>
                <a:ea typeface="Calibri" panose="020F0502020204030204" pitchFamily="34" charset="0"/>
                <a:cs typeface="Times New Roman" panose="02020603050405020304" pitchFamily="18" charset="0"/>
              </a:rPr>
              <a:t>;</a:t>
            </a:r>
            <a:endParaRPr lang="en-GB" sz="2800" b="1"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Arial" panose="020B0604020202020204" pitchFamily="34" charset="0"/>
              <a:buChar char="•"/>
            </a:pPr>
            <a:r>
              <a:rPr lang="en-US" sz="2800" b="1" dirty="0">
                <a:latin typeface="Times New Roman" panose="02020603050405020304" pitchFamily="18" charset="0"/>
                <a:ea typeface="Calibri" panose="020F0502020204030204" pitchFamily="34" charset="0"/>
                <a:cs typeface="Times New Roman" panose="02020603050405020304" pitchFamily="18" charset="0"/>
              </a:rPr>
              <a:t> In both languages, the logical name </a:t>
            </a:r>
            <a:r>
              <a:rPr lang="en-US" sz="2800" b="1" dirty="0" err="1">
                <a:latin typeface="Times New Roman" panose="02020603050405020304" pitchFamily="18" charset="0"/>
                <a:ea typeface="Calibri" panose="020F0502020204030204" pitchFamily="34" charset="0"/>
                <a:cs typeface="Times New Roman" panose="02020603050405020304" pitchFamily="18" charset="0"/>
              </a:rPr>
              <a:t>outfile</a:t>
            </a:r>
            <a:r>
              <a:rPr lang="en-US" sz="2800" b="1" dirty="0">
                <a:latin typeface="Times New Roman" panose="02020603050405020304" pitchFamily="18" charset="0"/>
                <a:ea typeface="Calibri" panose="020F0502020204030204" pitchFamily="34" charset="0"/>
                <a:cs typeface="Times New Roman" panose="02020603050405020304" pitchFamily="18" charset="0"/>
              </a:rPr>
              <a:t> will be associated to the physical file myfile.txt at the time of opening the file.</a:t>
            </a:r>
            <a:endParaRPr lang="en-GB" sz="2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2070074" y="55812"/>
            <a:ext cx="6405921" cy="613245"/>
          </a:xfrm>
          <a:prstGeom prst="rect">
            <a:avLst/>
          </a:prstGeom>
        </p:spPr>
        <p:txBody>
          <a:bodyPr wrap="none">
            <a:spAutoFit/>
          </a:bodyPr>
          <a:lstStyle/>
          <a:p>
            <a:pPr>
              <a:lnSpc>
                <a:spcPct val="115000"/>
              </a:lnSpc>
              <a:spcAft>
                <a:spcPts val="1000"/>
              </a:spcAft>
            </a:pPr>
            <a:r>
              <a:rPr lang="en-US" sz="3200" b="1" dirty="0">
                <a:latin typeface="Times New Roman" panose="02020603050405020304" pitchFamily="18" charset="0"/>
                <a:ea typeface="Calibri" panose="020F0502020204030204" pitchFamily="34" charset="0"/>
                <a:cs typeface="Times New Roman" panose="02020603050405020304" pitchFamily="18" charset="0"/>
              </a:rPr>
              <a:t>Physical files and logical </a:t>
            </a: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files(</a:t>
            </a:r>
            <a:r>
              <a:rPr lang="en-US" sz="3200" b="1" dirty="0" err="1" smtClean="0">
                <a:latin typeface="Times New Roman" panose="02020603050405020304" pitchFamily="18" charset="0"/>
                <a:ea typeface="Calibri" panose="020F0502020204030204" pitchFamily="34" charset="0"/>
                <a:cs typeface="Times New Roman" panose="02020603050405020304" pitchFamily="18" charset="0"/>
              </a:rPr>
              <a:t>Cont</a:t>
            </a: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sz="3200" b="1"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625568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5429" y="557328"/>
            <a:ext cx="10940142" cy="5719514"/>
          </a:xfrm>
          <a:prstGeom prst="rect">
            <a:avLst/>
          </a:prstGeom>
        </p:spPr>
        <p:txBody>
          <a:bodyPr wrap="square">
            <a:spAutoFit/>
          </a:bodyPr>
          <a:lstStyle/>
          <a:p>
            <a:pPr>
              <a:lnSpc>
                <a:spcPct val="115000"/>
              </a:lnSpc>
              <a:spcAft>
                <a:spcPts val="1000"/>
              </a:spcAft>
            </a:pPr>
            <a:r>
              <a:rPr lang="en-US" sz="3600" b="1" dirty="0">
                <a:latin typeface="Times New Roman" panose="02020603050405020304" pitchFamily="18" charset="0"/>
                <a:ea typeface="Calibri" panose="020F0502020204030204" pitchFamily="34" charset="0"/>
                <a:cs typeface="Times New Roman" panose="02020603050405020304" pitchFamily="18" charset="0"/>
              </a:rPr>
              <a:t>Opening Files</a:t>
            </a:r>
            <a:r>
              <a:rPr lang="en-US" sz="3600" dirty="0">
                <a:latin typeface="Times New Roman" panose="02020603050405020304" pitchFamily="18" charset="0"/>
                <a:ea typeface="Calibri" panose="020F0502020204030204" pitchFamily="34" charset="0"/>
                <a:cs typeface="Times New Roman" panose="02020603050405020304" pitchFamily="18" charset="0"/>
              </a:rPr>
              <a:t> </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Opening a file makes it ready for use by the program. </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There Two options for opening a file : </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 open an existing file</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 • create a new file </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When we open a file we are positioned at the beginning of the file.</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 In C : . . .</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 FILE * </a:t>
            </a:r>
            <a:r>
              <a:rPr lang="en-US" sz="2800" dirty="0" err="1">
                <a:latin typeface="Times New Roman" panose="02020603050405020304" pitchFamily="18" charset="0"/>
                <a:ea typeface="Calibri" panose="020F0502020204030204" pitchFamily="34" charset="0"/>
                <a:cs typeface="Times New Roman" panose="02020603050405020304" pitchFamily="18" charset="0"/>
              </a:rPr>
              <a:t>outfile</a:t>
            </a:r>
            <a:r>
              <a:rPr lang="en-US" sz="2800" dirty="0">
                <a:latin typeface="Times New Roman" panose="02020603050405020304" pitchFamily="18" charset="0"/>
                <a:ea typeface="Calibri" panose="020F0502020204030204" pitchFamily="34" charset="0"/>
                <a:cs typeface="Times New Roman" panose="02020603050405020304" pitchFamily="18" charset="0"/>
              </a:rPr>
              <a:t>;</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outfile</a:t>
            </a:r>
            <a:r>
              <a:rPr lang="en-US" sz="2800" dirty="0">
                <a:latin typeface="Times New Roman" panose="02020603050405020304" pitchFamily="18" charset="0"/>
                <a:ea typeface="Calibri" panose="020F0502020204030204" pitchFamily="34" charset="0"/>
                <a:cs typeface="Times New Roman" panose="02020603050405020304" pitchFamily="18" charset="0"/>
              </a:rPr>
              <a:t> = </a:t>
            </a:r>
            <a:r>
              <a:rPr lang="en-US" sz="2800" dirty="0" err="1">
                <a:latin typeface="Times New Roman" panose="02020603050405020304" pitchFamily="18" charset="0"/>
                <a:ea typeface="Calibri" panose="020F0502020204030204" pitchFamily="34" charset="0"/>
                <a:cs typeface="Times New Roman" panose="02020603050405020304" pitchFamily="18" charset="0"/>
              </a:rPr>
              <a:t>fopen</a:t>
            </a:r>
            <a:r>
              <a:rPr lang="en-US" sz="2800" dirty="0">
                <a:latin typeface="Times New Roman" panose="02020603050405020304" pitchFamily="18" charset="0"/>
                <a:ea typeface="Calibri" panose="020F0502020204030204" pitchFamily="34" charset="0"/>
                <a:cs typeface="Times New Roman" panose="02020603050405020304" pitchFamily="18" charset="0"/>
              </a:rPr>
              <a:t>("myfile.txt", "w</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a:t>
            </a:r>
            <a:endParaRPr lang="en-GB"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90136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30084" y="165443"/>
            <a:ext cx="10428516" cy="5971891"/>
          </a:xfrm>
          <a:prstGeom prst="rect">
            <a:avLst/>
          </a:prstGeom>
        </p:spPr>
        <p:txBody>
          <a:bodyPr wrap="square">
            <a:spAutoFit/>
          </a:bodyPr>
          <a:lstStyle/>
          <a:p>
            <a:pPr>
              <a:lnSpc>
                <a:spcPct val="115000"/>
              </a:lnSpc>
              <a:spcAft>
                <a:spcPts val="1000"/>
              </a:spcAft>
            </a:pPr>
            <a:r>
              <a:rPr lang="en-US" sz="4400" b="1" dirty="0">
                <a:latin typeface="Times New Roman" panose="02020603050405020304" pitchFamily="18" charset="0"/>
                <a:ea typeface="Calibri" panose="020F0502020204030204" pitchFamily="34" charset="0"/>
                <a:cs typeface="Times New Roman" panose="02020603050405020304" pitchFamily="18" charset="0"/>
              </a:rPr>
              <a:t>Opening </a:t>
            </a:r>
            <a:r>
              <a:rPr lang="en-US" sz="4400" b="1" dirty="0" smtClean="0">
                <a:latin typeface="Times New Roman" panose="02020603050405020304" pitchFamily="18" charset="0"/>
                <a:ea typeface="Calibri" panose="020F0502020204030204" pitchFamily="34" charset="0"/>
                <a:cs typeface="Times New Roman" panose="02020603050405020304" pitchFamily="18" charset="0"/>
              </a:rPr>
              <a:t>Files(</a:t>
            </a:r>
            <a:r>
              <a:rPr lang="en-US" sz="4400" b="1" dirty="0" err="1" smtClean="0">
                <a:latin typeface="Times New Roman" panose="02020603050405020304" pitchFamily="18" charset="0"/>
                <a:ea typeface="Calibri" panose="020F0502020204030204" pitchFamily="34" charset="0"/>
                <a:cs typeface="Times New Roman" panose="02020603050405020304" pitchFamily="18" charset="0"/>
              </a:rPr>
              <a:t>Cont</a:t>
            </a:r>
            <a:r>
              <a:rPr lang="en-US" sz="4400" b="1" dirty="0" smtClean="0">
                <a:latin typeface="Times New Roman" panose="02020603050405020304" pitchFamily="18" charset="0"/>
                <a:ea typeface="Calibri" panose="020F0502020204030204" pitchFamily="34" charset="0"/>
                <a:cs typeface="Times New Roman" panose="02020603050405020304" pitchFamily="18" charset="0"/>
              </a:rPr>
              <a:t>)</a:t>
            </a:r>
            <a:r>
              <a:rPr lang="en-US" sz="4400" dirty="0" smtClean="0">
                <a:latin typeface="Times New Roman" panose="02020603050405020304" pitchFamily="18" charset="0"/>
                <a:ea typeface="Calibri" panose="020F0502020204030204" pitchFamily="34" charset="0"/>
                <a:cs typeface="Times New Roman" panose="02020603050405020304" pitchFamily="18" charset="0"/>
              </a:rPr>
              <a:t> </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600" dirty="0" smtClean="0">
                <a:latin typeface="Times New Roman" panose="02020603050405020304" pitchFamily="18" charset="0"/>
                <a:ea typeface="Calibri" panose="020F0502020204030204" pitchFamily="34" charset="0"/>
                <a:cs typeface="Times New Roman" panose="02020603050405020304" pitchFamily="18" charset="0"/>
              </a:rPr>
              <a:t>The </a:t>
            </a:r>
            <a:r>
              <a:rPr lang="en-US" sz="3600" dirty="0">
                <a:latin typeface="Times New Roman" panose="02020603050405020304" pitchFamily="18" charset="0"/>
                <a:ea typeface="Calibri" panose="020F0502020204030204" pitchFamily="34" charset="0"/>
                <a:cs typeface="Times New Roman" panose="02020603050405020304" pitchFamily="18" charset="0"/>
              </a:rPr>
              <a:t>first argument indicates the physical name of the file. </a:t>
            </a:r>
            <a:endParaRPr lang="en-GB" sz="3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600" dirty="0">
                <a:latin typeface="Times New Roman" panose="02020603050405020304" pitchFamily="18" charset="0"/>
                <a:ea typeface="Calibri" panose="020F0502020204030204" pitchFamily="34" charset="0"/>
                <a:cs typeface="Times New Roman" panose="02020603050405020304" pitchFamily="18" charset="0"/>
              </a:rPr>
              <a:t>The second one determines the “mode”, i.e. the way, the file is opened.</a:t>
            </a:r>
            <a:endParaRPr lang="en-GB" sz="3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600" dirty="0">
                <a:latin typeface="Times New Roman" panose="02020603050405020304" pitchFamily="18" charset="0"/>
                <a:ea typeface="Calibri" panose="020F0502020204030204" pitchFamily="34" charset="0"/>
                <a:cs typeface="Times New Roman" panose="02020603050405020304" pitchFamily="18" charset="0"/>
              </a:rPr>
              <a:t>For example : “r” = open for reading, </a:t>
            </a:r>
            <a:endParaRPr lang="en-GB" sz="3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600" dirty="0">
                <a:latin typeface="Times New Roman" panose="02020603050405020304" pitchFamily="18" charset="0"/>
                <a:ea typeface="Calibri" panose="020F0502020204030204" pitchFamily="34" charset="0"/>
                <a:cs typeface="Times New Roman" panose="02020603050405020304" pitchFamily="18" charset="0"/>
              </a:rPr>
              <a:t>“w” = open for writing (file need not to exist),</a:t>
            </a:r>
            <a:endParaRPr lang="en-GB" sz="3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600" dirty="0">
                <a:latin typeface="Times New Roman" panose="02020603050405020304" pitchFamily="18" charset="0"/>
                <a:ea typeface="Calibri" panose="020F0502020204030204" pitchFamily="34" charset="0"/>
                <a:cs typeface="Times New Roman" panose="02020603050405020304" pitchFamily="18" charset="0"/>
              </a:rPr>
              <a:t> “a” = open for appending (file need not to exist).</a:t>
            </a:r>
            <a:endParaRPr lang="en-GB" sz="3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03062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4557" y="863271"/>
            <a:ext cx="6096000" cy="885884"/>
          </a:xfrm>
          <a:prstGeom prst="rect">
            <a:avLst/>
          </a:prstGeom>
        </p:spPr>
        <p:txBody>
          <a:bodyPr>
            <a:spAutoFit/>
          </a:bodyPr>
          <a:lstStyle/>
          <a:p>
            <a:pPr marL="238125" marR="0" indent="-6350">
              <a:lnSpc>
                <a:spcPct val="107000"/>
              </a:lnSpc>
              <a:spcBef>
                <a:spcPts val="0"/>
              </a:spcBef>
              <a:spcAft>
                <a:spcPts val="1080"/>
              </a:spcAft>
            </a:pPr>
            <a:r>
              <a:rPr lang="en-GB" sz="2000" b="1" dirty="0">
                <a:solidFill>
                  <a:srgbClr val="0D0D0D"/>
                </a:solidFill>
                <a:latin typeface="Rockwell" panose="02060603020205020403" pitchFamily="18" charset="0"/>
                <a:ea typeface="Rockwell" panose="02060603020205020403" pitchFamily="18" charset="0"/>
                <a:cs typeface="Rockwell" panose="02060603020205020403" pitchFamily="18" charset="0"/>
              </a:rPr>
              <a:t>Considering what a Directory Stand for! </a:t>
            </a:r>
            <a:endParaRPr lang="en-GB" sz="2000" dirty="0">
              <a:solidFill>
                <a:srgbClr val="000000"/>
              </a:solidFill>
              <a:latin typeface="Calibri" panose="020F0502020204030204" pitchFamily="34" charset="0"/>
              <a:ea typeface="Calibri" panose="020F0502020204030204" pitchFamily="34" charset="0"/>
            </a:endParaRPr>
          </a:p>
          <a:p>
            <a:pPr indent="-6350">
              <a:lnSpc>
                <a:spcPct val="105000"/>
              </a:lnSpc>
              <a:spcAft>
                <a:spcPts val="855"/>
              </a:spcAft>
            </a:pPr>
            <a:r>
              <a:rPr lang="en-GB" sz="2000" dirty="0">
                <a:solidFill>
                  <a:srgbClr val="000000"/>
                </a:solidFill>
                <a:latin typeface="Rockwell" panose="02060603020205020403" pitchFamily="18" charset="0"/>
                <a:ea typeface="Rockwell" panose="02060603020205020403" pitchFamily="18" charset="0"/>
                <a:cs typeface="Rockwell" panose="02060603020205020403" pitchFamily="18" charset="0"/>
              </a:rPr>
              <a:t>The following may be considered: </a:t>
            </a:r>
            <a:endParaRPr lang="en-GB" sz="2000" dirty="0">
              <a:solidFill>
                <a:srgbClr val="000000"/>
              </a:solidFill>
              <a:effectLst/>
              <a:latin typeface="Calibri" panose="020F0502020204030204" pitchFamily="34" charset="0"/>
              <a:ea typeface="Calibri" panose="020F0502020204030204" pitchFamily="34" charset="0"/>
            </a:endParaRPr>
          </a:p>
        </p:txBody>
      </p:sp>
      <p:sp>
        <p:nvSpPr>
          <p:cNvPr id="12" name="Rectangle 8"/>
          <p:cNvSpPr>
            <a:spLocks noChangeArrowheads="1"/>
          </p:cNvSpPr>
          <p:nvPr/>
        </p:nvSpPr>
        <p:spPr bwMode="auto">
          <a:xfrm>
            <a:off x="344557" y="1919544"/>
            <a:ext cx="8847471"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3200" b="0" i="0" u="none" strike="noStrike" cap="none" normalizeH="0" baseline="0" dirty="0" smtClean="0">
                <a:ln>
                  <a:noFill/>
                </a:ln>
                <a:solidFill>
                  <a:srgbClr val="000000"/>
                </a:solidFill>
                <a:effectLst/>
                <a:latin typeface="Arial" panose="020B0604020202020204" pitchFamily="34" charset="0"/>
                <a:ea typeface="Rockwell" panose="02060603020205020403" pitchFamily="18" charset="0"/>
                <a:cs typeface="Rockwell" panose="02060603020205020403" pitchFamily="18" charset="0"/>
              </a:rPr>
              <a:t>Efficiency – locating a file quickly. </a:t>
            </a:r>
            <a:endParaRPr kumimoji="0" lang="en-GB" altLang="en-US" sz="9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3200" b="0" i="0" u="none" strike="noStrike" cap="none" normalizeH="0" baseline="0" dirty="0" smtClean="0">
                <a:ln>
                  <a:noFill/>
                </a:ln>
                <a:solidFill>
                  <a:srgbClr val="000000"/>
                </a:solidFill>
                <a:effectLst/>
                <a:latin typeface="Arial" panose="020B0604020202020204" pitchFamily="34" charset="0"/>
                <a:ea typeface="Rockwell" panose="02060603020205020403" pitchFamily="18" charset="0"/>
                <a:cs typeface="Rockwell" panose="02060603020205020403" pitchFamily="18" charset="0"/>
              </a:rPr>
              <a:t>Naming – convenient to users. </a:t>
            </a:r>
            <a:endParaRPr kumimoji="0" lang="en-GB" altLang="en-US" sz="9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2400" b="0" i="0" u="none" strike="noStrike" cap="none" normalizeH="0" baseline="0" dirty="0" smtClean="0">
                <a:ln>
                  <a:noFill/>
                </a:ln>
                <a:solidFill>
                  <a:srgbClr val="C00000"/>
                </a:solidFill>
                <a:effectLst/>
                <a:latin typeface="Arial" panose="020B0604020202020204" pitchFamily="34" charset="0"/>
                <a:ea typeface="Rockwell" panose="02060603020205020403" pitchFamily="18" charset="0"/>
                <a:cs typeface="Rockwell" panose="02060603020205020403" pitchFamily="18" charset="0"/>
              </a:rPr>
              <a:t>Separate users can use same name for separate files. </a:t>
            </a:r>
            <a:endParaRPr kumimoji="0" lang="en-GB" altLang="en-US" sz="9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0"/>
          <p:cNvSpPr>
            <a:spLocks noChangeArrowheads="1"/>
          </p:cNvSpPr>
          <p:nvPr/>
        </p:nvSpPr>
        <p:spPr bwMode="auto">
          <a:xfrm>
            <a:off x="344557" y="3335316"/>
            <a:ext cx="8992437"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1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rPr>
              <a:t/>
            </a:r>
            <a:br>
              <a:rPr kumimoji="0" lang="en-GB" altLang="en-US" sz="11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rPr>
            </a:br>
            <a:r>
              <a:rPr kumimoji="0" lang="en-GB" altLang="en-US" sz="2400" b="0" i="0" u="none" strike="noStrike" cap="none" normalizeH="0" baseline="0" dirty="0" smtClean="0">
                <a:ln>
                  <a:noFill/>
                </a:ln>
                <a:solidFill>
                  <a:srgbClr val="C00000"/>
                </a:solidFill>
                <a:effectLst/>
                <a:latin typeface="Arial" panose="020B0604020202020204" pitchFamily="34" charset="0"/>
                <a:ea typeface="Rockwell" panose="02060603020205020403" pitchFamily="18" charset="0"/>
                <a:cs typeface="Rockwell" panose="02060603020205020403" pitchFamily="18" charset="0"/>
              </a:rPr>
              <a:t>The same file can have different names for different users. </a:t>
            </a:r>
            <a:endParaRPr kumimoji="0" lang="en-GB" altLang="en-US" sz="9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2400" b="0" i="0" u="none" strike="noStrike" cap="none" normalizeH="0" baseline="0" dirty="0" smtClean="0">
                <a:ln>
                  <a:noFill/>
                </a:ln>
                <a:solidFill>
                  <a:srgbClr val="C00000"/>
                </a:solidFill>
                <a:effectLst/>
                <a:latin typeface="Arial" panose="020B0604020202020204" pitchFamily="34" charset="0"/>
                <a:ea typeface="Rockwell" panose="02060603020205020403" pitchFamily="18" charset="0"/>
                <a:cs typeface="Rockwell" panose="02060603020205020403" pitchFamily="18" charset="0"/>
              </a:rPr>
              <a:t>Names need only be unique within a directory </a:t>
            </a:r>
            <a:endParaRPr kumimoji="0" lang="en-GB" altLang="en-US" sz="9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1"/>
          <p:cNvSpPr>
            <a:spLocks noChangeArrowheads="1"/>
          </p:cNvSpPr>
          <p:nvPr/>
        </p:nvSpPr>
        <p:spPr bwMode="auto">
          <a:xfrm>
            <a:off x="462714" y="4781866"/>
            <a:ext cx="908774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3200" b="0" i="0" u="none" strike="noStrike" cap="none" normalizeH="0" baseline="0" dirty="0" smtClean="0">
                <a:ln>
                  <a:noFill/>
                </a:ln>
                <a:solidFill>
                  <a:srgbClr val="000000"/>
                </a:solidFill>
                <a:effectLst/>
                <a:latin typeface="Arial" panose="020B0604020202020204" pitchFamily="34" charset="0"/>
                <a:ea typeface="Rockwell" panose="02060603020205020403" pitchFamily="18" charset="0"/>
                <a:cs typeface="Rockwell" panose="02060603020205020403" pitchFamily="18" charset="0"/>
              </a:rPr>
              <a:t>Grouping – logical grouping of files by properties </a:t>
            </a:r>
            <a:endParaRPr kumimoji="0" lang="en-GB" altLang="en-US" sz="9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2400" b="0" i="0" u="none" strike="noStrike" cap="none" normalizeH="0" baseline="0" dirty="0" smtClean="0">
                <a:ln>
                  <a:noFill/>
                </a:ln>
                <a:solidFill>
                  <a:srgbClr val="C00000"/>
                </a:solidFill>
                <a:effectLst/>
                <a:latin typeface="Arial" panose="020B0604020202020204" pitchFamily="34" charset="0"/>
                <a:ea typeface="Rockwell" panose="02060603020205020403" pitchFamily="18" charset="0"/>
                <a:cs typeface="Rockwell" panose="02060603020205020403" pitchFamily="18" charset="0"/>
              </a:rPr>
              <a:t>For example: all Java program	</a:t>
            </a:r>
            <a:r>
              <a:rPr kumimoji="0" lang="en-GB" altLang="en-US" sz="2400" b="0" i="0" u="none" strike="noStrike" cap="none" normalizeH="0" baseline="0" dirty="0" err="1" smtClean="0">
                <a:ln>
                  <a:noFill/>
                </a:ln>
                <a:solidFill>
                  <a:srgbClr val="C00000"/>
                </a:solidFill>
                <a:effectLst/>
                <a:latin typeface="Arial" panose="020B0604020202020204" pitchFamily="34" charset="0"/>
                <a:ea typeface="Rockwell" panose="02060603020205020403" pitchFamily="18" charset="0"/>
                <a:cs typeface="Rockwell" panose="02060603020205020403" pitchFamily="18" charset="0"/>
              </a:rPr>
              <a:t>ms</a:t>
            </a:r>
            <a:r>
              <a:rPr kumimoji="0" lang="en-GB" altLang="en-US" sz="2400" b="0" i="0" u="none" strike="noStrike" cap="none" normalizeH="0" baseline="0" dirty="0" smtClean="0">
                <a:ln>
                  <a:noFill/>
                </a:ln>
                <a:solidFill>
                  <a:srgbClr val="C00000"/>
                </a:solidFill>
                <a:effectLst/>
                <a:latin typeface="Arial" panose="020B0604020202020204" pitchFamily="34" charset="0"/>
                <a:ea typeface="Rockwell" panose="02060603020205020403" pitchFamily="18" charset="0"/>
                <a:cs typeface="Rockwell" panose="02060603020205020403" pitchFamily="18" charset="0"/>
              </a:rPr>
              <a:t>, all games, … </a:t>
            </a: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218322" y="122255"/>
            <a:ext cx="6348469" cy="655821"/>
          </a:xfrm>
          <a:prstGeom prst="rect">
            <a:avLst/>
          </a:prstGeom>
        </p:spPr>
        <p:txBody>
          <a:bodyPr wrap="none">
            <a:spAutoFit/>
          </a:bodyPr>
          <a:lstStyle/>
          <a:p>
            <a:pPr marL="241300" marR="0">
              <a:lnSpc>
                <a:spcPct val="107000"/>
              </a:lnSpc>
              <a:spcBef>
                <a:spcPts val="0"/>
              </a:spcBef>
              <a:spcAft>
                <a:spcPts val="2510"/>
              </a:spcAft>
            </a:pPr>
            <a:r>
              <a:rPr lang="en-GB" sz="3600" b="1" dirty="0" smtClean="0">
                <a:solidFill>
                  <a:srgbClr val="0D0D0D"/>
                </a:solidFill>
                <a:latin typeface="Rockwell" panose="02060603020205020403" pitchFamily="18" charset="0"/>
                <a:ea typeface="Rockwell" panose="02060603020205020403" pitchFamily="18" charset="0"/>
                <a:cs typeface="Rockwell" panose="02060603020205020403" pitchFamily="18" charset="0"/>
              </a:rPr>
              <a:t>Directory Structure(</a:t>
            </a:r>
            <a:r>
              <a:rPr lang="en-GB" sz="3600" b="1" dirty="0" err="1" smtClean="0">
                <a:solidFill>
                  <a:srgbClr val="0D0D0D"/>
                </a:solidFill>
                <a:latin typeface="Rockwell" panose="02060603020205020403" pitchFamily="18" charset="0"/>
                <a:ea typeface="Rockwell" panose="02060603020205020403" pitchFamily="18" charset="0"/>
                <a:cs typeface="Rockwell" panose="02060603020205020403" pitchFamily="18" charset="0"/>
              </a:rPr>
              <a:t>Cont</a:t>
            </a:r>
            <a:r>
              <a:rPr lang="en-GB" sz="3600" b="1" dirty="0" smtClean="0">
                <a:solidFill>
                  <a:srgbClr val="0D0D0D"/>
                </a:solidFill>
                <a:latin typeface="Rockwell" panose="02060603020205020403" pitchFamily="18" charset="0"/>
                <a:ea typeface="Rockwell" panose="02060603020205020403" pitchFamily="18" charset="0"/>
                <a:cs typeface="Rockwell" panose="02060603020205020403" pitchFamily="18" charset="0"/>
              </a:rPr>
              <a:t>) </a:t>
            </a:r>
            <a:endParaRPr lang="en-GB" sz="3600" dirty="0">
              <a:solidFill>
                <a:srgbClr val="000000"/>
              </a:solidFill>
              <a:effectLst/>
              <a:latin typeface="Calibri" panose="020F0502020204030204" pitchFamily="34" charset="0"/>
              <a:ea typeface="Calibri" panose="020F0502020204030204" pitchFamily="34" charset="0"/>
            </a:endParaRPr>
          </a:p>
        </p:txBody>
      </p:sp>
      <p:sp>
        <p:nvSpPr>
          <p:cNvPr id="2" name="Slide Number Placeholder 1"/>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31067222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799" y="601101"/>
            <a:ext cx="10776857" cy="5179880"/>
          </a:xfrm>
          <a:prstGeom prst="rect">
            <a:avLst/>
          </a:prstGeom>
        </p:spPr>
        <p:txBody>
          <a:bodyPr wrap="square">
            <a:spAutoFit/>
          </a:bodyPr>
          <a:lstStyle/>
          <a:p>
            <a:pPr>
              <a:lnSpc>
                <a:spcPct val="115000"/>
              </a:lnSpc>
              <a:spcAft>
                <a:spcPts val="1000"/>
              </a:spcAft>
            </a:pPr>
            <a:r>
              <a:rPr lang="en-US" sz="4800" b="1" dirty="0">
                <a:latin typeface="Times New Roman" panose="02020603050405020304" pitchFamily="18" charset="0"/>
                <a:ea typeface="Calibri" panose="020F0502020204030204" pitchFamily="34" charset="0"/>
                <a:cs typeface="Times New Roman" panose="02020603050405020304" pitchFamily="18" charset="0"/>
              </a:rPr>
              <a:t>Reading data</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Arial" panose="020B0604020202020204" pitchFamily="34" charset="0"/>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Read data from a file and place it in a variable inside the program. </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Arial" panose="020B0604020202020204" pitchFamily="34" charset="0"/>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Generic Read function (not specific to any programming language) </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Arial" panose="020B0604020202020204" pitchFamily="34" charset="0"/>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Read(</a:t>
            </a:r>
            <a:r>
              <a:rPr lang="en-US" sz="2800" dirty="0" err="1">
                <a:latin typeface="Times New Roman" panose="02020603050405020304" pitchFamily="18" charset="0"/>
                <a:ea typeface="Calibri" panose="020F0502020204030204" pitchFamily="34" charset="0"/>
                <a:cs typeface="Times New Roman" panose="02020603050405020304" pitchFamily="18" charset="0"/>
              </a:rPr>
              <a:t>Source_file</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Destination_addr</a:t>
            </a:r>
            <a:r>
              <a:rPr lang="en-US" sz="2800" dirty="0">
                <a:latin typeface="Times New Roman" panose="02020603050405020304" pitchFamily="18" charset="0"/>
                <a:ea typeface="Calibri" panose="020F0502020204030204" pitchFamily="34" charset="0"/>
                <a:cs typeface="Times New Roman" panose="02020603050405020304" pitchFamily="18" charset="0"/>
              </a:rPr>
              <a:t>, Size) </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Arial" panose="020B0604020202020204" pitchFamily="34" charset="0"/>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Source file = logical name of a file which has been opened </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Arial" panose="020B0604020202020204" pitchFamily="34" charset="0"/>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Destination </a:t>
            </a:r>
            <a:r>
              <a:rPr lang="en-US" sz="2800" dirty="0" err="1">
                <a:latin typeface="Times New Roman" panose="02020603050405020304" pitchFamily="18" charset="0"/>
                <a:ea typeface="Calibri" panose="020F0502020204030204" pitchFamily="34" charset="0"/>
                <a:cs typeface="Times New Roman" panose="02020603050405020304" pitchFamily="18" charset="0"/>
              </a:rPr>
              <a:t>addr</a:t>
            </a:r>
            <a:r>
              <a:rPr lang="en-US" sz="2800" dirty="0">
                <a:latin typeface="Times New Roman" panose="02020603050405020304" pitchFamily="18" charset="0"/>
                <a:ea typeface="Calibri" panose="020F0502020204030204" pitchFamily="34" charset="0"/>
                <a:cs typeface="Times New Roman" panose="02020603050405020304" pitchFamily="18" charset="0"/>
              </a:rPr>
              <a:t> = first address of the memory block were data should be stored </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Arial" panose="020B0604020202020204" pitchFamily="34" charset="0"/>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Size = number of bytes to be read.</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63211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7829" y="1046221"/>
            <a:ext cx="11027228" cy="4060599"/>
          </a:xfrm>
          <a:prstGeom prst="rect">
            <a:avLst/>
          </a:prstGeom>
        </p:spPr>
        <p:txBody>
          <a:bodyPr wrap="square">
            <a:spAutoFit/>
          </a:bodyPr>
          <a:lstStyle/>
          <a:p>
            <a:pPr>
              <a:lnSpc>
                <a:spcPct val="115000"/>
              </a:lnSpc>
              <a:spcAft>
                <a:spcPts val="1000"/>
              </a:spcAft>
            </a:pPr>
            <a:r>
              <a:rPr lang="en-US" sz="4800" b="1" dirty="0">
                <a:latin typeface="Times New Roman" panose="02020603050405020304" pitchFamily="18" charset="0"/>
                <a:ea typeface="Calibri" panose="020F0502020204030204" pitchFamily="34" charset="0"/>
                <a:cs typeface="Times New Roman" panose="02020603050405020304" pitchFamily="18" charset="0"/>
              </a:rPr>
              <a:t>Writing data</a:t>
            </a:r>
            <a:r>
              <a:rPr lang="en-US" sz="4800" dirty="0">
                <a:latin typeface="Times New Roman" panose="02020603050405020304" pitchFamily="18" charset="0"/>
                <a:ea typeface="Calibri" panose="020F0502020204030204" pitchFamily="34" charset="0"/>
                <a:cs typeface="Times New Roman" panose="02020603050405020304" pitchFamily="18" charset="0"/>
              </a:rPr>
              <a:t> </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Arial" panose="020B0604020202020204" pitchFamily="34" charset="0"/>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Write data from a variable inside the program into the file. </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Arial" panose="020B0604020202020204" pitchFamily="34" charset="0"/>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Generic Write function : Write (</a:t>
            </a:r>
            <a:r>
              <a:rPr lang="en-US" sz="2800" dirty="0" err="1">
                <a:latin typeface="Times New Roman" panose="02020603050405020304" pitchFamily="18" charset="0"/>
                <a:ea typeface="Calibri" panose="020F0502020204030204" pitchFamily="34" charset="0"/>
                <a:cs typeface="Times New Roman" panose="02020603050405020304" pitchFamily="18" charset="0"/>
              </a:rPr>
              <a:t>Destination_File</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Source_addr</a:t>
            </a:r>
            <a:r>
              <a:rPr lang="en-US" sz="2800" dirty="0">
                <a:latin typeface="Times New Roman" panose="02020603050405020304" pitchFamily="18" charset="0"/>
                <a:ea typeface="Calibri" panose="020F0502020204030204" pitchFamily="34" charset="0"/>
                <a:cs typeface="Times New Roman" panose="02020603050405020304" pitchFamily="18" charset="0"/>
              </a:rPr>
              <a:t>, Size) </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Arial" panose="020B0604020202020204" pitchFamily="34" charset="0"/>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Destination file = logical file name of a file which has been opened </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Arial" panose="020B0604020202020204" pitchFamily="34" charset="0"/>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Source </a:t>
            </a:r>
            <a:r>
              <a:rPr lang="en-US" sz="2800" dirty="0" err="1">
                <a:latin typeface="Times New Roman" panose="02020603050405020304" pitchFamily="18" charset="0"/>
                <a:ea typeface="Calibri" panose="020F0502020204030204" pitchFamily="34" charset="0"/>
                <a:cs typeface="Times New Roman" panose="02020603050405020304" pitchFamily="18" charset="0"/>
              </a:rPr>
              <a:t>addr</a:t>
            </a:r>
            <a:r>
              <a:rPr lang="en-US" sz="2800" dirty="0">
                <a:latin typeface="Times New Roman" panose="02020603050405020304" pitchFamily="18" charset="0"/>
                <a:ea typeface="Calibri" panose="020F0502020204030204" pitchFamily="34" charset="0"/>
                <a:cs typeface="Times New Roman" panose="02020603050405020304" pitchFamily="18" charset="0"/>
              </a:rPr>
              <a:t> = first address of the memory block where data is stored </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Arial" panose="020B0604020202020204" pitchFamily="34" charset="0"/>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Size = number of bytes to be written In C (or in C++ using C streams) </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27733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06233" y="1537714"/>
            <a:ext cx="10755777" cy="4553925"/>
            <a:chOff x="91605" y="520029"/>
            <a:chExt cx="12117844" cy="4553925"/>
          </a:xfrm>
        </p:grpSpPr>
        <p:sp>
          <p:nvSpPr>
            <p:cNvPr id="9" name="Rectangle 8"/>
            <p:cNvSpPr/>
            <p:nvPr/>
          </p:nvSpPr>
          <p:spPr>
            <a:xfrm>
              <a:off x="91605" y="520029"/>
              <a:ext cx="38005" cy="140068"/>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900">
                  <a:solidFill>
                    <a:srgbClr val="00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10" name="Rectangle 9"/>
            <p:cNvSpPr/>
            <p:nvPr/>
          </p:nvSpPr>
          <p:spPr>
            <a:xfrm>
              <a:off x="91605" y="788960"/>
              <a:ext cx="142026" cy="38141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400">
                  <a:solidFill>
                    <a:srgbClr val="000000"/>
                  </a:solidFill>
                  <a:effectLst/>
                  <a:latin typeface="Arial" panose="020B0604020202020204" pitchFamily="34" charset="0"/>
                  <a:ea typeface="Arial" panose="020B0604020202020204" pitchFamily="34" charset="0"/>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11" name="Rectangle 10"/>
            <p:cNvSpPr/>
            <p:nvPr/>
          </p:nvSpPr>
          <p:spPr>
            <a:xfrm>
              <a:off x="434505" y="799686"/>
              <a:ext cx="10614639" cy="37388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400" dirty="0">
                  <a:solidFill>
                    <a:srgbClr val="000000"/>
                  </a:solidFill>
                  <a:effectLst/>
                  <a:latin typeface="Rockwell" panose="02060603020205020403" pitchFamily="18" charset="0"/>
                  <a:ea typeface="Rockwell" panose="02060603020205020403" pitchFamily="18" charset="0"/>
                  <a:cs typeface="Rockwell" panose="02060603020205020403" pitchFamily="18" charset="0"/>
                </a:rPr>
                <a:t>Most systems support idea of current (working) directory</a:t>
              </a:r>
              <a:endParaRPr lang="en-GB" sz="1100" dirty="0">
                <a:solidFill>
                  <a:srgbClr val="000000"/>
                </a:solidFill>
                <a:effectLst/>
                <a:latin typeface="Calibri" panose="020F0502020204030204" pitchFamily="34" charset="0"/>
                <a:ea typeface="Calibri" panose="020F0502020204030204" pitchFamily="34" charset="0"/>
              </a:endParaRPr>
            </a:p>
          </p:txBody>
        </p:sp>
        <p:sp>
          <p:nvSpPr>
            <p:cNvPr id="12" name="Rectangle 11"/>
            <p:cNvSpPr/>
            <p:nvPr/>
          </p:nvSpPr>
          <p:spPr>
            <a:xfrm>
              <a:off x="8418182" y="799686"/>
              <a:ext cx="101447" cy="37388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400">
                  <a:solidFill>
                    <a:srgbClr val="00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13" name="Rectangle 12"/>
            <p:cNvSpPr/>
            <p:nvPr/>
          </p:nvSpPr>
          <p:spPr>
            <a:xfrm>
              <a:off x="548805" y="1227864"/>
              <a:ext cx="155031" cy="33238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7A0000"/>
                  </a:solidFill>
                  <a:effectLst/>
                  <a:latin typeface="Wingdings" panose="05000000000000000000" pitchFamily="2" charset="2"/>
                  <a:ea typeface="Wingdings" panose="05000000000000000000" pitchFamily="2" charset="2"/>
                  <a:cs typeface="Wingdings" panose="05000000000000000000" pitchFamily="2" charset="2"/>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14" name="Rectangle 13"/>
            <p:cNvSpPr/>
            <p:nvPr/>
          </p:nvSpPr>
          <p:spPr>
            <a:xfrm>
              <a:off x="835317" y="1247748"/>
              <a:ext cx="2570875" cy="31188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dirty="0">
                  <a:solidFill>
                    <a:srgbClr val="7A0000"/>
                  </a:solidFill>
                  <a:effectLst/>
                  <a:latin typeface="Rockwell" panose="02060603020205020403" pitchFamily="18" charset="0"/>
                  <a:ea typeface="Rockwell" panose="02060603020205020403" pitchFamily="18" charset="0"/>
                  <a:cs typeface="Rockwell" panose="02060603020205020403" pitchFamily="18" charset="0"/>
                </a:rPr>
                <a:t>Absolute names </a:t>
              </a:r>
              <a:endParaRPr lang="en-GB" sz="1100" dirty="0">
                <a:solidFill>
                  <a:srgbClr val="000000"/>
                </a:solidFill>
                <a:effectLst/>
                <a:latin typeface="Calibri" panose="020F0502020204030204" pitchFamily="34" charset="0"/>
                <a:ea typeface="Calibri" panose="020F0502020204030204" pitchFamily="34" charset="0"/>
              </a:endParaRPr>
            </a:p>
          </p:txBody>
        </p:sp>
        <p:sp>
          <p:nvSpPr>
            <p:cNvPr id="15" name="Rectangle 14"/>
            <p:cNvSpPr/>
            <p:nvPr/>
          </p:nvSpPr>
          <p:spPr>
            <a:xfrm>
              <a:off x="2768079" y="1247748"/>
              <a:ext cx="169248" cy="31188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7A0000"/>
                  </a:solidFill>
                  <a:effectLst/>
                  <a:latin typeface="Rockwell" panose="02060603020205020403" pitchFamily="18" charset="0"/>
                  <a:ea typeface="Rockwell" panose="02060603020205020403" pitchFamily="18" charset="0"/>
                  <a:cs typeface="Rockwell" panose="02060603020205020403" pitchFamily="18" charset="0"/>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16" name="Rectangle 15"/>
            <p:cNvSpPr/>
            <p:nvPr/>
          </p:nvSpPr>
          <p:spPr>
            <a:xfrm>
              <a:off x="2896095" y="1247748"/>
              <a:ext cx="84624" cy="31188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7A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17" name="Rectangle 16"/>
            <p:cNvSpPr/>
            <p:nvPr/>
          </p:nvSpPr>
          <p:spPr>
            <a:xfrm>
              <a:off x="2958579" y="1247748"/>
              <a:ext cx="5762888" cy="31188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7A0000"/>
                  </a:solidFill>
                  <a:effectLst/>
                  <a:latin typeface="Rockwell" panose="02060603020205020403" pitchFamily="18" charset="0"/>
                  <a:ea typeface="Rockwell" panose="02060603020205020403" pitchFamily="18" charset="0"/>
                  <a:cs typeface="Rockwell" panose="02060603020205020403" pitchFamily="18" charset="0"/>
                </a:rPr>
                <a:t>fully qualified from root of file system</a:t>
              </a:r>
              <a:endParaRPr lang="en-GB" sz="1100">
                <a:solidFill>
                  <a:srgbClr val="000000"/>
                </a:solidFill>
                <a:effectLst/>
                <a:latin typeface="Calibri" panose="020F0502020204030204" pitchFamily="34" charset="0"/>
                <a:ea typeface="Calibri" panose="020F0502020204030204" pitchFamily="34" charset="0"/>
              </a:endParaRPr>
            </a:p>
          </p:txBody>
        </p:sp>
        <p:sp>
          <p:nvSpPr>
            <p:cNvPr id="18" name="Rectangle 17"/>
            <p:cNvSpPr/>
            <p:nvPr/>
          </p:nvSpPr>
          <p:spPr>
            <a:xfrm>
              <a:off x="7293471" y="1247748"/>
              <a:ext cx="84624" cy="31188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7A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19" name="Rectangle 18"/>
            <p:cNvSpPr/>
            <p:nvPr/>
          </p:nvSpPr>
          <p:spPr>
            <a:xfrm>
              <a:off x="1006005" y="1614960"/>
              <a:ext cx="155031" cy="33238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C00000"/>
                  </a:solidFill>
                  <a:effectLst/>
                  <a:latin typeface="Wingdings" panose="05000000000000000000" pitchFamily="2" charset="2"/>
                  <a:ea typeface="Wingdings" panose="05000000000000000000" pitchFamily="2" charset="2"/>
                  <a:cs typeface="Wingdings" panose="05000000000000000000" pitchFamily="2" charset="2"/>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20" name="Rectangle 19"/>
            <p:cNvSpPr/>
            <p:nvPr/>
          </p:nvSpPr>
          <p:spPr>
            <a:xfrm>
              <a:off x="1234554" y="1650005"/>
              <a:ext cx="203097" cy="316018"/>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b="1">
                  <a:solidFill>
                    <a:srgbClr val="C00000"/>
                  </a:solidFill>
                  <a:effectLst/>
                  <a:latin typeface="Courier New" panose="02070309020205020404" pitchFamily="49" charset="0"/>
                  <a:ea typeface="Courier New" panose="02070309020205020404" pitchFamily="49" charset="0"/>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21" name="Rectangle 20"/>
            <p:cNvSpPr/>
            <p:nvPr/>
          </p:nvSpPr>
          <p:spPr>
            <a:xfrm>
              <a:off x="1386954" y="1650005"/>
              <a:ext cx="608481" cy="316018"/>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b="1">
                  <a:solidFill>
                    <a:srgbClr val="C00000"/>
                  </a:solidFill>
                  <a:effectLst/>
                  <a:latin typeface="Courier New" panose="02070309020205020404" pitchFamily="49" charset="0"/>
                  <a:ea typeface="Courier New" panose="02070309020205020404" pitchFamily="49" charset="0"/>
                </a:rPr>
                <a:t>usr</a:t>
              </a:r>
              <a:endParaRPr lang="en-GB" sz="1100">
                <a:solidFill>
                  <a:srgbClr val="000000"/>
                </a:solidFill>
                <a:effectLst/>
                <a:latin typeface="Calibri" panose="020F0502020204030204" pitchFamily="34" charset="0"/>
                <a:ea typeface="Calibri" panose="020F0502020204030204" pitchFamily="34" charset="0"/>
              </a:endParaRPr>
            </a:p>
          </p:txBody>
        </p:sp>
        <p:sp>
          <p:nvSpPr>
            <p:cNvPr id="22" name="Rectangle 21"/>
            <p:cNvSpPr/>
            <p:nvPr/>
          </p:nvSpPr>
          <p:spPr>
            <a:xfrm>
              <a:off x="1844154" y="1650005"/>
              <a:ext cx="1419249" cy="316018"/>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b="1">
                  <a:solidFill>
                    <a:srgbClr val="C00000"/>
                  </a:solidFill>
                  <a:effectLst/>
                  <a:latin typeface="Courier New" panose="02070309020205020404" pitchFamily="49" charset="0"/>
                  <a:ea typeface="Courier New" panose="02070309020205020404" pitchFamily="49" charset="0"/>
                </a:rPr>
                <a:t>/group/</a:t>
              </a:r>
              <a:endParaRPr lang="en-GB" sz="1100">
                <a:solidFill>
                  <a:srgbClr val="000000"/>
                </a:solidFill>
                <a:effectLst/>
                <a:latin typeface="Calibri" panose="020F0502020204030204" pitchFamily="34" charset="0"/>
                <a:ea typeface="Calibri" panose="020F0502020204030204" pitchFamily="34" charset="0"/>
              </a:endParaRPr>
            </a:p>
          </p:txBody>
        </p:sp>
        <p:sp>
          <p:nvSpPr>
            <p:cNvPr id="23" name="Rectangle 22"/>
            <p:cNvSpPr/>
            <p:nvPr/>
          </p:nvSpPr>
          <p:spPr>
            <a:xfrm>
              <a:off x="2911335" y="1650005"/>
              <a:ext cx="1013866" cy="316018"/>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b="1">
                  <a:solidFill>
                    <a:srgbClr val="C00000"/>
                  </a:solidFill>
                  <a:effectLst/>
                  <a:latin typeface="Courier New" panose="02070309020205020404" pitchFamily="49" charset="0"/>
                  <a:ea typeface="Courier New" panose="02070309020205020404" pitchFamily="49" charset="0"/>
                </a:rPr>
                <a:t>fummy</a:t>
              </a:r>
              <a:endParaRPr lang="en-GB" sz="1100">
                <a:solidFill>
                  <a:srgbClr val="000000"/>
                </a:solidFill>
                <a:effectLst/>
                <a:latin typeface="Calibri" panose="020F0502020204030204" pitchFamily="34" charset="0"/>
                <a:ea typeface="Calibri" panose="020F0502020204030204" pitchFamily="34" charset="0"/>
              </a:endParaRPr>
            </a:p>
          </p:txBody>
        </p:sp>
        <p:sp>
          <p:nvSpPr>
            <p:cNvPr id="24" name="Rectangle 23"/>
            <p:cNvSpPr/>
            <p:nvPr/>
          </p:nvSpPr>
          <p:spPr>
            <a:xfrm>
              <a:off x="3673335" y="1650005"/>
              <a:ext cx="608482" cy="316018"/>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b="1">
                  <a:solidFill>
                    <a:srgbClr val="C00000"/>
                  </a:solidFill>
                  <a:effectLst/>
                  <a:latin typeface="Courier New" panose="02070309020205020404" pitchFamily="49" charset="0"/>
                  <a:ea typeface="Courier New" panose="02070309020205020404" pitchFamily="49" charset="0"/>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25" name="Rectangle 24"/>
            <p:cNvSpPr/>
            <p:nvPr/>
          </p:nvSpPr>
          <p:spPr>
            <a:xfrm>
              <a:off x="4130535" y="1650005"/>
              <a:ext cx="203097" cy="316018"/>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b="1">
                  <a:solidFill>
                    <a:srgbClr val="C00000"/>
                  </a:solidFill>
                  <a:effectLst/>
                  <a:latin typeface="Courier New" panose="02070309020205020404" pitchFamily="49" charset="0"/>
                  <a:ea typeface="Courier New" panose="02070309020205020404" pitchFamily="49"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26" name="Rectangle 25"/>
            <p:cNvSpPr/>
            <p:nvPr/>
          </p:nvSpPr>
          <p:spPr>
            <a:xfrm>
              <a:off x="548805" y="2031032"/>
              <a:ext cx="155217" cy="332778"/>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7A0000"/>
                  </a:solidFill>
                  <a:effectLst/>
                  <a:latin typeface="Wingdings" panose="05000000000000000000" pitchFamily="2" charset="2"/>
                  <a:ea typeface="Wingdings" panose="05000000000000000000" pitchFamily="2" charset="2"/>
                  <a:cs typeface="Wingdings" panose="05000000000000000000" pitchFamily="2" charset="2"/>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27" name="Rectangle 26"/>
            <p:cNvSpPr/>
            <p:nvPr/>
          </p:nvSpPr>
          <p:spPr>
            <a:xfrm>
              <a:off x="835317" y="2050939"/>
              <a:ext cx="2425176" cy="31225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7A0000"/>
                  </a:solidFill>
                  <a:effectLst/>
                  <a:latin typeface="Rockwell" panose="02060603020205020403" pitchFamily="18" charset="0"/>
                  <a:ea typeface="Rockwell" panose="02060603020205020403" pitchFamily="18" charset="0"/>
                  <a:cs typeface="Rockwell" panose="02060603020205020403" pitchFamily="18" charset="0"/>
                </a:rPr>
                <a:t>Relative names </a:t>
              </a:r>
              <a:endParaRPr lang="en-GB" sz="1100">
                <a:solidFill>
                  <a:srgbClr val="000000"/>
                </a:solidFill>
                <a:effectLst/>
                <a:latin typeface="Calibri" panose="020F0502020204030204" pitchFamily="34" charset="0"/>
                <a:ea typeface="Calibri" panose="020F0502020204030204" pitchFamily="34" charset="0"/>
              </a:endParaRPr>
            </a:p>
          </p:txBody>
        </p:sp>
        <p:sp>
          <p:nvSpPr>
            <p:cNvPr id="28" name="Rectangle 27"/>
            <p:cNvSpPr/>
            <p:nvPr/>
          </p:nvSpPr>
          <p:spPr>
            <a:xfrm>
              <a:off x="2658351" y="2050939"/>
              <a:ext cx="169450" cy="31225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7A0000"/>
                  </a:solidFill>
                  <a:effectLst/>
                  <a:latin typeface="Rockwell" panose="02060603020205020403" pitchFamily="18" charset="0"/>
                  <a:ea typeface="Rockwell" panose="02060603020205020403" pitchFamily="18" charset="0"/>
                  <a:cs typeface="Rockwell" panose="02060603020205020403" pitchFamily="18" charset="0"/>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29" name="Rectangle 28"/>
            <p:cNvSpPr/>
            <p:nvPr/>
          </p:nvSpPr>
          <p:spPr>
            <a:xfrm>
              <a:off x="2786367" y="2050939"/>
              <a:ext cx="84725" cy="31225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7A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30" name="Rectangle 29"/>
            <p:cNvSpPr/>
            <p:nvPr/>
          </p:nvSpPr>
          <p:spPr>
            <a:xfrm>
              <a:off x="2848851" y="2050939"/>
              <a:ext cx="6684146" cy="31225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dirty="0">
                  <a:solidFill>
                    <a:srgbClr val="7A0000"/>
                  </a:solidFill>
                  <a:effectLst/>
                  <a:latin typeface="Rockwell" panose="02060603020205020403" pitchFamily="18" charset="0"/>
                  <a:ea typeface="Rockwell" panose="02060603020205020403" pitchFamily="18" charset="0"/>
                  <a:cs typeface="Rockwell" panose="02060603020205020403" pitchFamily="18" charset="0"/>
                </a:rPr>
                <a:t>specified with respect to working directory</a:t>
              </a:r>
              <a:endParaRPr lang="en-GB" sz="1100" dirty="0">
                <a:solidFill>
                  <a:srgbClr val="000000"/>
                </a:solidFill>
                <a:effectLst/>
                <a:latin typeface="Calibri" panose="020F0502020204030204" pitchFamily="34" charset="0"/>
                <a:ea typeface="Calibri" panose="020F0502020204030204" pitchFamily="34" charset="0"/>
              </a:endParaRPr>
            </a:p>
          </p:txBody>
        </p:sp>
        <p:sp>
          <p:nvSpPr>
            <p:cNvPr id="31" name="Rectangle 30"/>
            <p:cNvSpPr/>
            <p:nvPr/>
          </p:nvSpPr>
          <p:spPr>
            <a:xfrm>
              <a:off x="7875638" y="2050939"/>
              <a:ext cx="84725" cy="31225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7A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32" name="Rectangle 31"/>
            <p:cNvSpPr/>
            <p:nvPr/>
          </p:nvSpPr>
          <p:spPr>
            <a:xfrm>
              <a:off x="1006005" y="2418525"/>
              <a:ext cx="139249" cy="29854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800">
                  <a:solidFill>
                    <a:srgbClr val="C00000"/>
                  </a:solidFill>
                  <a:effectLst/>
                  <a:latin typeface="Wingdings" panose="05000000000000000000" pitchFamily="2" charset="2"/>
                  <a:ea typeface="Wingdings" panose="05000000000000000000" pitchFamily="2" charset="2"/>
                  <a:cs typeface="Wingdings" panose="05000000000000000000" pitchFamily="2" charset="2"/>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33" name="Rectangle 32"/>
            <p:cNvSpPr/>
            <p:nvPr/>
          </p:nvSpPr>
          <p:spPr>
            <a:xfrm>
              <a:off x="1234554" y="2450003"/>
              <a:ext cx="1272703" cy="283848"/>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800" b="1">
                  <a:solidFill>
                    <a:srgbClr val="C00000"/>
                  </a:solidFill>
                  <a:effectLst/>
                  <a:latin typeface="Courier New" panose="02070309020205020404" pitchFamily="49" charset="0"/>
                  <a:ea typeface="Courier New" panose="02070309020205020404" pitchFamily="49" charset="0"/>
                </a:rPr>
                <a:t>Fummy.p</a:t>
              </a:r>
              <a:endParaRPr lang="en-GB" sz="1100">
                <a:solidFill>
                  <a:srgbClr val="000000"/>
                </a:solidFill>
                <a:effectLst/>
                <a:latin typeface="Calibri" panose="020F0502020204030204" pitchFamily="34" charset="0"/>
                <a:ea typeface="Calibri" panose="020F0502020204030204" pitchFamily="34" charset="0"/>
              </a:endParaRPr>
            </a:p>
          </p:txBody>
        </p:sp>
        <p:sp>
          <p:nvSpPr>
            <p:cNvPr id="34" name="Rectangle 33"/>
            <p:cNvSpPr/>
            <p:nvPr/>
          </p:nvSpPr>
          <p:spPr>
            <a:xfrm>
              <a:off x="2192007" y="2450003"/>
              <a:ext cx="182423" cy="283848"/>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800" b="1">
                  <a:solidFill>
                    <a:srgbClr val="C00000"/>
                  </a:solidFill>
                  <a:effectLst/>
                  <a:latin typeface="Courier New" panose="02070309020205020404" pitchFamily="49" charset="0"/>
                  <a:ea typeface="Courier New" panose="02070309020205020404" pitchFamily="49" charset="0"/>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35" name="Rectangle 34"/>
            <p:cNvSpPr/>
            <p:nvPr/>
          </p:nvSpPr>
          <p:spPr>
            <a:xfrm>
              <a:off x="2327644" y="2450003"/>
              <a:ext cx="725435" cy="283848"/>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800" b="1">
                  <a:solidFill>
                    <a:srgbClr val="C00000"/>
                  </a:solidFill>
                  <a:effectLst/>
                  <a:latin typeface="Courier New" panose="02070309020205020404" pitchFamily="49" charset="0"/>
                  <a:ea typeface="Courier New" panose="02070309020205020404" pitchFamily="49" charset="0"/>
                </a:rPr>
                <a:t>tola</a:t>
              </a:r>
              <a:endParaRPr lang="en-GB" sz="1100">
                <a:solidFill>
                  <a:srgbClr val="000000"/>
                </a:solidFill>
                <a:effectLst/>
                <a:latin typeface="Calibri" panose="020F0502020204030204" pitchFamily="34" charset="0"/>
                <a:ea typeface="Calibri" panose="020F0502020204030204" pitchFamily="34" charset="0"/>
              </a:endParaRPr>
            </a:p>
          </p:txBody>
        </p:sp>
        <p:sp>
          <p:nvSpPr>
            <p:cNvPr id="36" name="Rectangle 35"/>
            <p:cNvSpPr/>
            <p:nvPr/>
          </p:nvSpPr>
          <p:spPr>
            <a:xfrm>
              <a:off x="2873235" y="2450003"/>
              <a:ext cx="1272703" cy="283848"/>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800" b="1">
                  <a:solidFill>
                    <a:srgbClr val="C00000"/>
                  </a:solidFill>
                  <a:effectLst/>
                  <a:latin typeface="Courier New" panose="02070309020205020404" pitchFamily="49" charset="0"/>
                  <a:ea typeface="Courier New" panose="02070309020205020404" pitchFamily="49" charset="0"/>
                </a:rPr>
                <a:t>/tola2.</a:t>
              </a:r>
              <a:endParaRPr lang="en-GB" sz="1100">
                <a:solidFill>
                  <a:srgbClr val="000000"/>
                </a:solidFill>
                <a:effectLst/>
                <a:latin typeface="Calibri" panose="020F0502020204030204" pitchFamily="34" charset="0"/>
                <a:ea typeface="Calibri" panose="020F0502020204030204" pitchFamily="34" charset="0"/>
              </a:endParaRPr>
            </a:p>
          </p:txBody>
        </p:sp>
        <p:sp>
          <p:nvSpPr>
            <p:cNvPr id="37" name="Rectangle 36"/>
            <p:cNvSpPr/>
            <p:nvPr/>
          </p:nvSpPr>
          <p:spPr>
            <a:xfrm>
              <a:off x="3828783" y="2450003"/>
              <a:ext cx="182423" cy="283848"/>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800" b="1">
                  <a:solidFill>
                    <a:srgbClr val="C00000"/>
                  </a:solidFill>
                  <a:effectLst/>
                  <a:latin typeface="Courier New" panose="02070309020205020404" pitchFamily="49" charset="0"/>
                  <a:ea typeface="Courier New" panose="02070309020205020404" pitchFamily="49"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38" name="Rectangle 37"/>
            <p:cNvSpPr/>
            <p:nvPr/>
          </p:nvSpPr>
          <p:spPr>
            <a:xfrm>
              <a:off x="548805" y="2805458"/>
              <a:ext cx="155031" cy="33238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7A0000"/>
                  </a:solidFill>
                  <a:effectLst/>
                  <a:latin typeface="Wingdings" panose="05000000000000000000" pitchFamily="2" charset="2"/>
                  <a:ea typeface="Wingdings" panose="05000000000000000000" pitchFamily="2" charset="2"/>
                  <a:cs typeface="Wingdings" panose="05000000000000000000" pitchFamily="2" charset="2"/>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39" name="Rectangle 38"/>
            <p:cNvSpPr/>
            <p:nvPr/>
          </p:nvSpPr>
          <p:spPr>
            <a:xfrm>
              <a:off x="835317" y="2825342"/>
              <a:ext cx="2463910" cy="31188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7A0000"/>
                  </a:solidFill>
                  <a:effectLst/>
                  <a:latin typeface="Rockwell" panose="02060603020205020403" pitchFamily="18" charset="0"/>
                  <a:ea typeface="Rockwell" panose="02060603020205020403" pitchFamily="18" charset="0"/>
                  <a:cs typeface="Rockwell" panose="02060603020205020403" pitchFamily="18" charset="0"/>
                </a:rPr>
                <a:t>A special name </a:t>
              </a:r>
              <a:endParaRPr lang="en-GB" sz="1100">
                <a:solidFill>
                  <a:srgbClr val="000000"/>
                </a:solidFill>
                <a:effectLst/>
                <a:latin typeface="Calibri" panose="020F0502020204030204" pitchFamily="34" charset="0"/>
                <a:ea typeface="Calibri" panose="020F0502020204030204" pitchFamily="34" charset="0"/>
              </a:endParaRPr>
            </a:p>
          </p:txBody>
        </p:sp>
        <p:sp>
          <p:nvSpPr>
            <p:cNvPr id="40" name="Rectangle 39"/>
            <p:cNvSpPr/>
            <p:nvPr/>
          </p:nvSpPr>
          <p:spPr>
            <a:xfrm>
              <a:off x="2687307" y="2825342"/>
              <a:ext cx="169248" cy="31188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7A0000"/>
                  </a:solidFill>
                  <a:effectLst/>
                  <a:latin typeface="Rockwell" panose="02060603020205020403" pitchFamily="18" charset="0"/>
                  <a:ea typeface="Rockwell" panose="02060603020205020403" pitchFamily="18" charset="0"/>
                  <a:cs typeface="Rockwell" panose="02060603020205020403" pitchFamily="18" charset="0"/>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41" name="Rectangle 40"/>
            <p:cNvSpPr/>
            <p:nvPr/>
          </p:nvSpPr>
          <p:spPr>
            <a:xfrm>
              <a:off x="2815323" y="2825342"/>
              <a:ext cx="84624" cy="31188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7A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42" name="Rectangle 41"/>
            <p:cNvSpPr/>
            <p:nvPr/>
          </p:nvSpPr>
          <p:spPr>
            <a:xfrm>
              <a:off x="2877807" y="2825342"/>
              <a:ext cx="4200054" cy="31188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7A0000"/>
                  </a:solidFill>
                  <a:effectLst/>
                  <a:latin typeface="Rockwell" panose="02060603020205020403" pitchFamily="18" charset="0"/>
                  <a:ea typeface="Rockwell" panose="02060603020205020403" pitchFamily="18" charset="0"/>
                  <a:cs typeface="Rockwell" panose="02060603020205020403" pitchFamily="18" charset="0"/>
                </a:rPr>
                <a:t>the working directory itself</a:t>
              </a:r>
              <a:endParaRPr lang="en-GB" sz="1100">
                <a:solidFill>
                  <a:srgbClr val="000000"/>
                </a:solidFill>
                <a:effectLst/>
                <a:latin typeface="Calibri" panose="020F0502020204030204" pitchFamily="34" charset="0"/>
                <a:ea typeface="Calibri" panose="020F0502020204030204" pitchFamily="34" charset="0"/>
              </a:endParaRPr>
            </a:p>
          </p:txBody>
        </p:sp>
        <p:sp>
          <p:nvSpPr>
            <p:cNvPr id="43" name="Rectangle 42"/>
            <p:cNvSpPr/>
            <p:nvPr/>
          </p:nvSpPr>
          <p:spPr>
            <a:xfrm>
              <a:off x="6037314" y="2825342"/>
              <a:ext cx="84624" cy="31188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7A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44" name="Rectangle 43"/>
            <p:cNvSpPr/>
            <p:nvPr/>
          </p:nvSpPr>
          <p:spPr>
            <a:xfrm>
              <a:off x="1006005" y="3227774"/>
              <a:ext cx="309319" cy="66316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4000">
                  <a:solidFill>
                    <a:srgbClr val="C00000"/>
                  </a:solidFill>
                  <a:effectLst/>
                  <a:latin typeface="Wingdings" panose="05000000000000000000" pitchFamily="2" charset="2"/>
                  <a:ea typeface="Wingdings" panose="05000000000000000000" pitchFamily="2" charset="2"/>
                  <a:cs typeface="Wingdings" panose="05000000000000000000" pitchFamily="2" charset="2"/>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45" name="Rectangle 44"/>
            <p:cNvSpPr/>
            <p:nvPr/>
          </p:nvSpPr>
          <p:spPr>
            <a:xfrm>
              <a:off x="1237602" y="3267446"/>
              <a:ext cx="817873" cy="62227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4000">
                  <a:solidFill>
                    <a:srgbClr val="C00000"/>
                  </a:solidFill>
                  <a:effectLst/>
                  <a:latin typeface="Rockwell" panose="02060603020205020403" pitchFamily="18" charset="0"/>
                  <a:ea typeface="Rockwell" panose="02060603020205020403" pitchFamily="18" charset="0"/>
                  <a:cs typeface="Rockwell" panose="02060603020205020403" pitchFamily="18" charset="0"/>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46" name="Rectangle 45"/>
            <p:cNvSpPr/>
            <p:nvPr/>
          </p:nvSpPr>
          <p:spPr>
            <a:xfrm>
              <a:off x="1851774" y="3337138"/>
              <a:ext cx="135398" cy="49901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3200">
                  <a:solidFill>
                    <a:srgbClr val="403152"/>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47" name="Rectangle 46"/>
            <p:cNvSpPr/>
            <p:nvPr/>
          </p:nvSpPr>
          <p:spPr>
            <a:xfrm>
              <a:off x="1955406" y="3337138"/>
              <a:ext cx="135398" cy="49901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3200">
                  <a:solidFill>
                    <a:srgbClr val="403152"/>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48" name="Rectangle 47"/>
            <p:cNvSpPr/>
            <p:nvPr/>
          </p:nvSpPr>
          <p:spPr>
            <a:xfrm>
              <a:off x="91605" y="3900302"/>
              <a:ext cx="141884" cy="38103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400">
                  <a:solidFill>
                    <a:srgbClr val="000000"/>
                  </a:solidFill>
                  <a:effectLst/>
                  <a:latin typeface="Arial" panose="020B0604020202020204" pitchFamily="34" charset="0"/>
                  <a:ea typeface="Arial" panose="020B0604020202020204" pitchFamily="34" charset="0"/>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49" name="Rectangle 48"/>
            <p:cNvSpPr/>
            <p:nvPr/>
          </p:nvSpPr>
          <p:spPr>
            <a:xfrm>
              <a:off x="434505" y="3911017"/>
              <a:ext cx="4155592" cy="37351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400">
                  <a:solidFill>
                    <a:srgbClr val="000000"/>
                  </a:solidFill>
                  <a:effectLst/>
                  <a:latin typeface="Rockwell" panose="02060603020205020403" pitchFamily="18" charset="0"/>
                  <a:ea typeface="Rockwell" panose="02060603020205020403" pitchFamily="18" charset="0"/>
                  <a:cs typeface="Rockwell" panose="02060603020205020403" pitchFamily="18" charset="0"/>
                </a:rPr>
                <a:t>Modified Hierarchical </a:t>
              </a:r>
              <a:endParaRPr lang="en-GB" sz="1100">
                <a:solidFill>
                  <a:srgbClr val="000000"/>
                </a:solidFill>
                <a:effectLst/>
                <a:latin typeface="Calibri" panose="020F0502020204030204" pitchFamily="34" charset="0"/>
                <a:ea typeface="Calibri" panose="020F0502020204030204" pitchFamily="34" charset="0"/>
              </a:endParaRPr>
            </a:p>
          </p:txBody>
        </p:sp>
        <p:sp>
          <p:nvSpPr>
            <p:cNvPr id="50" name="Rectangle 49"/>
            <p:cNvSpPr/>
            <p:nvPr/>
          </p:nvSpPr>
          <p:spPr>
            <a:xfrm>
              <a:off x="3560559" y="3911017"/>
              <a:ext cx="202692" cy="37351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400">
                  <a:solidFill>
                    <a:srgbClr val="000000"/>
                  </a:solidFill>
                  <a:effectLst/>
                  <a:latin typeface="Rockwell" panose="02060603020205020403" pitchFamily="18" charset="0"/>
                  <a:ea typeface="Rockwell" panose="02060603020205020403" pitchFamily="18" charset="0"/>
                  <a:cs typeface="Rockwell" panose="02060603020205020403" pitchFamily="18" charset="0"/>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51" name="Rectangle 50"/>
            <p:cNvSpPr/>
            <p:nvPr/>
          </p:nvSpPr>
          <p:spPr>
            <a:xfrm>
              <a:off x="3712959" y="3911017"/>
              <a:ext cx="101346" cy="37351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400">
                  <a:solidFill>
                    <a:srgbClr val="00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52" name="Rectangle 51"/>
            <p:cNvSpPr/>
            <p:nvPr/>
          </p:nvSpPr>
          <p:spPr>
            <a:xfrm>
              <a:off x="3789159" y="3911017"/>
              <a:ext cx="8362668" cy="37351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400">
                  <a:solidFill>
                    <a:srgbClr val="000000"/>
                  </a:solidFill>
                  <a:effectLst/>
                  <a:latin typeface="Rockwell" panose="02060603020205020403" pitchFamily="18" charset="0"/>
                  <a:ea typeface="Rockwell" panose="02060603020205020403" pitchFamily="18" charset="0"/>
                  <a:cs typeface="Rockwell" panose="02060603020205020403" pitchFamily="18" charset="0"/>
                </a:rPr>
                <a:t>Acyclic Graph (no loops) and General Graph</a:t>
              </a:r>
              <a:endParaRPr lang="en-GB" sz="1100">
                <a:solidFill>
                  <a:srgbClr val="000000"/>
                </a:solidFill>
                <a:effectLst/>
                <a:latin typeface="Calibri" panose="020F0502020204030204" pitchFamily="34" charset="0"/>
                <a:ea typeface="Calibri" panose="020F0502020204030204" pitchFamily="34" charset="0"/>
              </a:endParaRPr>
            </a:p>
          </p:txBody>
        </p:sp>
        <p:sp>
          <p:nvSpPr>
            <p:cNvPr id="53" name="Rectangle 52"/>
            <p:cNvSpPr/>
            <p:nvPr/>
          </p:nvSpPr>
          <p:spPr>
            <a:xfrm>
              <a:off x="10079596" y="3911017"/>
              <a:ext cx="101346" cy="37351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400">
                  <a:solidFill>
                    <a:srgbClr val="00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54" name="Rectangle 53"/>
            <p:cNvSpPr/>
            <p:nvPr/>
          </p:nvSpPr>
          <p:spPr>
            <a:xfrm>
              <a:off x="548805" y="4338983"/>
              <a:ext cx="155031" cy="33238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7A0000"/>
                  </a:solidFill>
                  <a:effectLst/>
                  <a:latin typeface="Wingdings" panose="05000000000000000000" pitchFamily="2" charset="2"/>
                  <a:ea typeface="Wingdings" panose="05000000000000000000" pitchFamily="2" charset="2"/>
                  <a:cs typeface="Wingdings" panose="05000000000000000000" pitchFamily="2" charset="2"/>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55" name="Rectangle 54"/>
            <p:cNvSpPr/>
            <p:nvPr/>
          </p:nvSpPr>
          <p:spPr>
            <a:xfrm>
              <a:off x="835317" y="4358867"/>
              <a:ext cx="7727180" cy="31188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7A0000"/>
                  </a:solidFill>
                  <a:effectLst/>
                  <a:latin typeface="Rockwell" panose="02060603020205020403" pitchFamily="18" charset="0"/>
                  <a:ea typeface="Rockwell" panose="02060603020205020403" pitchFamily="18" charset="0"/>
                  <a:cs typeface="Rockwell" panose="02060603020205020403" pitchFamily="18" charset="0"/>
                </a:rPr>
                <a:t>Allow directories and files to have multiple names</a:t>
              </a:r>
              <a:endParaRPr lang="en-GB" sz="1100">
                <a:solidFill>
                  <a:srgbClr val="000000"/>
                </a:solidFill>
                <a:effectLst/>
                <a:latin typeface="Calibri" panose="020F0502020204030204" pitchFamily="34" charset="0"/>
                <a:ea typeface="Calibri" panose="020F0502020204030204" pitchFamily="34" charset="0"/>
              </a:endParaRPr>
            </a:p>
          </p:txBody>
        </p:sp>
        <p:sp>
          <p:nvSpPr>
            <p:cNvPr id="56" name="Rectangle 55"/>
            <p:cNvSpPr/>
            <p:nvPr/>
          </p:nvSpPr>
          <p:spPr>
            <a:xfrm>
              <a:off x="6647295" y="4358867"/>
              <a:ext cx="84624" cy="31188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7A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sp>
          <p:nvSpPr>
            <p:cNvPr id="57" name="Rectangle 56"/>
            <p:cNvSpPr/>
            <p:nvPr/>
          </p:nvSpPr>
          <p:spPr>
            <a:xfrm>
              <a:off x="548805" y="4741574"/>
              <a:ext cx="155031" cy="33238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7A0000"/>
                  </a:solidFill>
                  <a:effectLst/>
                  <a:latin typeface="Wingdings" panose="05000000000000000000" pitchFamily="2" charset="2"/>
                  <a:ea typeface="Wingdings" panose="05000000000000000000" pitchFamily="2" charset="2"/>
                  <a:cs typeface="Wingdings" panose="05000000000000000000" pitchFamily="2" charset="2"/>
                </a:rPr>
                <a:t>§</a:t>
              </a:r>
              <a:endParaRPr lang="en-GB" sz="1100">
                <a:solidFill>
                  <a:srgbClr val="000000"/>
                </a:solidFill>
                <a:effectLst/>
                <a:latin typeface="Calibri" panose="020F0502020204030204" pitchFamily="34" charset="0"/>
                <a:ea typeface="Calibri" panose="020F0502020204030204" pitchFamily="34" charset="0"/>
              </a:endParaRPr>
            </a:p>
          </p:txBody>
        </p:sp>
        <p:sp>
          <p:nvSpPr>
            <p:cNvPr id="58" name="Rectangle 57"/>
            <p:cNvSpPr/>
            <p:nvPr/>
          </p:nvSpPr>
          <p:spPr>
            <a:xfrm>
              <a:off x="835317" y="4761457"/>
              <a:ext cx="11374132" cy="31188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7A0000"/>
                  </a:solidFill>
                  <a:effectLst/>
                  <a:latin typeface="Rockwell" panose="02060603020205020403" pitchFamily="18" charset="0"/>
                  <a:ea typeface="Rockwell" panose="02060603020205020403" pitchFamily="18" charset="0"/>
                  <a:cs typeface="Rockwell" panose="02060603020205020403" pitchFamily="18" charset="0"/>
                </a:rPr>
                <a:t>Links are file names (directory entries) that point to existing (source) files</a:t>
              </a:r>
              <a:endParaRPr lang="en-GB" sz="1100">
                <a:solidFill>
                  <a:srgbClr val="000000"/>
                </a:solidFill>
                <a:effectLst/>
                <a:latin typeface="Calibri" panose="020F0502020204030204" pitchFamily="34" charset="0"/>
                <a:ea typeface="Calibri" panose="020F0502020204030204" pitchFamily="34" charset="0"/>
              </a:endParaRPr>
            </a:p>
          </p:txBody>
        </p:sp>
        <p:sp>
          <p:nvSpPr>
            <p:cNvPr id="59" name="Rectangle 58"/>
            <p:cNvSpPr/>
            <p:nvPr/>
          </p:nvSpPr>
          <p:spPr>
            <a:xfrm>
              <a:off x="9390749" y="4761457"/>
              <a:ext cx="84624" cy="31188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000">
                  <a:solidFill>
                    <a:srgbClr val="7A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Calibri" panose="020F0502020204030204" pitchFamily="34" charset="0"/>
                <a:ea typeface="Calibri" panose="020F0502020204030204" pitchFamily="34" charset="0"/>
              </a:endParaRPr>
            </a:p>
          </p:txBody>
        </p:sp>
      </p:grpSp>
      <p:sp>
        <p:nvSpPr>
          <p:cNvPr id="60" name="Rectangle 59"/>
          <p:cNvSpPr/>
          <p:nvPr/>
        </p:nvSpPr>
        <p:spPr>
          <a:xfrm>
            <a:off x="-39556" y="191417"/>
            <a:ext cx="8107284" cy="619272"/>
          </a:xfrm>
          <a:prstGeom prst="rect">
            <a:avLst/>
          </a:prstGeom>
        </p:spPr>
        <p:txBody>
          <a:bodyPr wrap="none">
            <a:spAutoFit/>
          </a:bodyPr>
          <a:lstStyle/>
          <a:p>
            <a:pPr marL="241300" marR="0">
              <a:lnSpc>
                <a:spcPct val="107000"/>
              </a:lnSpc>
              <a:spcBef>
                <a:spcPts val="0"/>
              </a:spcBef>
              <a:spcAft>
                <a:spcPts val="2510"/>
              </a:spcAft>
            </a:pPr>
            <a:r>
              <a:rPr lang="en-GB" sz="3200" b="1" dirty="0" smtClean="0">
                <a:solidFill>
                  <a:srgbClr val="0D0D0D"/>
                </a:solidFill>
                <a:latin typeface="Rockwell" panose="02060603020205020403" pitchFamily="18" charset="0"/>
                <a:ea typeface="Rockwell" panose="02060603020205020403" pitchFamily="18" charset="0"/>
                <a:cs typeface="Rockwell" panose="02060603020205020403" pitchFamily="18" charset="0"/>
              </a:rPr>
              <a:t>Directory Organisation – Hierarchical</a:t>
            </a:r>
            <a:endParaRPr lang="en-GB" sz="3200" dirty="0">
              <a:solidFill>
                <a:srgbClr val="000000"/>
              </a:solidFill>
              <a:effectLst/>
              <a:latin typeface="Calibri" panose="020F0502020204030204" pitchFamily="34" charset="0"/>
              <a:ea typeface="Calibri" panose="020F0502020204030204" pitchFamily="34" charset="0"/>
            </a:endParaRPr>
          </a:p>
        </p:txBody>
      </p:sp>
      <p:sp>
        <p:nvSpPr>
          <p:cNvPr id="61" name="Rectangle 60"/>
          <p:cNvSpPr/>
          <p:nvPr/>
        </p:nvSpPr>
        <p:spPr>
          <a:xfrm>
            <a:off x="306233" y="958329"/>
            <a:ext cx="6998262" cy="487506"/>
          </a:xfrm>
          <a:prstGeom prst="rect">
            <a:avLst/>
          </a:prstGeom>
        </p:spPr>
        <p:txBody>
          <a:bodyPr wrap="none">
            <a:spAutoFit/>
          </a:bodyPr>
          <a:lstStyle/>
          <a:p>
            <a:pPr marL="241300" marR="0">
              <a:lnSpc>
                <a:spcPct val="107000"/>
              </a:lnSpc>
              <a:spcBef>
                <a:spcPts val="0"/>
              </a:spcBef>
              <a:spcAft>
                <a:spcPts val="2510"/>
              </a:spcAft>
            </a:pPr>
            <a:r>
              <a:rPr lang="en-GB" sz="2400" dirty="0" smtClean="0">
                <a:solidFill>
                  <a:srgbClr val="0D0D0D"/>
                </a:solidFill>
                <a:latin typeface="Rockwell" panose="02060603020205020403" pitchFamily="18" charset="0"/>
                <a:ea typeface="Rockwell" panose="02060603020205020403" pitchFamily="18" charset="0"/>
                <a:cs typeface="Rockwell" panose="02060603020205020403" pitchFamily="18" charset="0"/>
              </a:rPr>
              <a:t>Directory Hierarchical is considered as follows</a:t>
            </a:r>
            <a:endParaRPr lang="en-GB" sz="2400" dirty="0">
              <a:solidFill>
                <a:srgbClr val="000000"/>
              </a:solidFill>
              <a:effectLst/>
              <a:latin typeface="Calibri" panose="020F0502020204030204" pitchFamily="34" charset="0"/>
              <a:ea typeface="Calibri" panose="020F0502020204030204" pitchFamily="34" charset="0"/>
            </a:endParaRPr>
          </a:p>
        </p:txBody>
      </p:sp>
      <p:sp>
        <p:nvSpPr>
          <p:cNvPr id="2" name="Slide Number Placeholder 1"/>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2313281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p:cNvSpPr>
            <a:spLocks noChangeArrowheads="1"/>
          </p:cNvSpPr>
          <p:nvPr/>
        </p:nvSpPr>
        <p:spPr bwMode="auto">
          <a:xfrm>
            <a:off x="395849" y="1407227"/>
            <a:ext cx="10460521"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1" i="0" u="none" strike="noStrike" cap="none" normalizeH="0" baseline="0" dirty="0" smtClean="0">
                <a:ln>
                  <a:noFill/>
                </a:ln>
                <a:solidFill>
                  <a:srgbClr val="000000"/>
                </a:solidFill>
                <a:effectLst/>
                <a:latin typeface="Arial" panose="020B0604020202020204" pitchFamily="34" charset="0"/>
                <a:ea typeface="Rockwell" panose="02060603020205020403" pitchFamily="18" charset="0"/>
                <a:cs typeface="Rockwell" panose="02060603020205020403" pitchFamily="18" charset="0"/>
              </a:rPr>
              <a:t>Symbolic (soft) links: </a:t>
            </a:r>
            <a:r>
              <a:rPr kumimoji="0" lang="en-GB" altLang="en-US" sz="2000" b="1" i="0" u="none" strike="noStrike" cap="none" normalizeH="0" baseline="0" dirty="0" err="1" smtClean="0">
                <a:ln>
                  <a:noFill/>
                </a:ln>
                <a:solidFill>
                  <a:srgbClr val="000000"/>
                </a:solidFill>
                <a:effectLst/>
                <a:latin typeface="Arial" panose="020B0604020202020204" pitchFamily="34" charset="0"/>
                <a:ea typeface="Rockwell" panose="02060603020205020403" pitchFamily="18" charset="0"/>
                <a:cs typeface="Rockwell" panose="02060603020205020403" pitchFamily="18" charset="0"/>
              </a:rPr>
              <a:t>uni</a:t>
            </a:r>
            <a:r>
              <a:rPr kumimoji="0" lang="en-GB" altLang="en-US" sz="2000" b="1" i="0" u="none" strike="noStrike" cap="none" normalizeH="0" baseline="0" dirty="0" smtClean="0">
                <a:ln>
                  <a:noFill/>
                </a:ln>
                <a:solidFill>
                  <a:srgbClr val="000000"/>
                </a:solidFill>
                <a:effectLst/>
                <a:latin typeface="Arial" panose="020B0604020202020204" pitchFamily="34" charset="0"/>
                <a:ea typeface="Rockwell" panose="02060603020205020403" pitchFamily="18" charset="0"/>
                <a:cs typeface="Rockwell" panose="02060603020205020403" pitchFamily="18" charset="0"/>
              </a:rPr>
              <a:t>-directional relationship bet</a:t>
            </a:r>
            <a:r>
              <a:rPr kumimoji="0" lang="en-GB" altLang="en-US" sz="2000" b="1" i="0" u="sng" strike="noStrike" cap="none" normalizeH="0" baseline="0" dirty="0" smtClean="0">
                <a:ln>
                  <a:noFill/>
                </a:ln>
                <a:solidFill>
                  <a:srgbClr val="000000"/>
                </a:solidFill>
                <a:effectLst/>
                <a:latin typeface="Arial" panose="020B0604020202020204" pitchFamily="34" charset="0"/>
                <a:ea typeface="Rockwell" panose="02060603020205020403" pitchFamily="18" charset="0"/>
                <a:cs typeface="Rockwell" panose="02060603020205020403" pitchFamily="18" charset="0"/>
              </a:rPr>
              <a:t>ween a file name </a:t>
            </a:r>
            <a:r>
              <a:rPr kumimoji="0" lang="en-GB" altLang="en-US" sz="2000" b="1" i="0" u="none" strike="noStrike" cap="none" normalizeH="0" baseline="0" dirty="0" smtClean="0">
                <a:ln>
                  <a:noFill/>
                </a:ln>
                <a:solidFill>
                  <a:srgbClr val="000000"/>
                </a:solidFill>
                <a:effectLst/>
                <a:latin typeface="Arial" panose="020B0604020202020204" pitchFamily="34" charset="0"/>
                <a:ea typeface="Rockwell" panose="02060603020205020403" pitchFamily="18" charset="0"/>
                <a:cs typeface="Rockwell" panose="02060603020205020403" pitchFamily="18" charset="0"/>
              </a:rPr>
              <a:t>a</a:t>
            </a:r>
            <a:r>
              <a:rPr kumimoji="0" lang="en-GB" altLang="en-US" sz="2000" b="1" i="0" u="sng" strike="noStrike" cap="none" normalizeH="0" baseline="0" dirty="0" smtClean="0">
                <a:ln>
                  <a:noFill/>
                </a:ln>
                <a:solidFill>
                  <a:srgbClr val="000000"/>
                </a:solidFill>
                <a:effectLst/>
                <a:latin typeface="Arial" panose="020B0604020202020204" pitchFamily="34" charset="0"/>
                <a:ea typeface="Rockwell" panose="02060603020205020403" pitchFamily="18" charset="0"/>
                <a:cs typeface="Rockwell" panose="02060603020205020403" pitchFamily="18" charset="0"/>
              </a:rPr>
              <a:t>nd </a:t>
            </a:r>
            <a:r>
              <a:rPr kumimoji="0" lang="en-GB" altLang="en-US" sz="2000" b="1" i="0" u="none" strike="noStrike" cap="none" normalizeH="0" baseline="0" dirty="0" smtClean="0">
                <a:ln>
                  <a:noFill/>
                </a:ln>
                <a:solidFill>
                  <a:srgbClr val="000000"/>
                </a:solidFill>
                <a:effectLst/>
                <a:latin typeface="Arial" panose="020B0604020202020204" pitchFamily="34" charset="0"/>
                <a:ea typeface="Rockwell" panose="02060603020205020403" pitchFamily="18" charset="0"/>
                <a:cs typeface="Rockwell" panose="02060603020205020403" pitchFamily="18" charset="0"/>
              </a:rPr>
              <a:t>the file </a:t>
            </a:r>
            <a:endParaRPr kumimoji="0" lang="en-GB"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20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Directory entry contains text describing absolute or relative path name of original file </a:t>
            </a:r>
            <a:endParaRPr kumimoji="0" lang="en-GB"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20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If the source file is deleted, the link exists but pointer is invalid </a:t>
            </a:r>
            <a:endParaRPr kumimoji="0" lang="en-GB"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 </a:t>
            </a:r>
            <a:endParaRPr kumimoji="0" lang="en-GB"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2000" b="1" i="0" u="none" strike="noStrike" cap="none" normalizeH="0" baseline="0" dirty="0" smtClean="0">
                <a:ln>
                  <a:noFill/>
                </a:ln>
                <a:solidFill>
                  <a:srgbClr val="000000"/>
                </a:solidFill>
                <a:effectLst/>
                <a:latin typeface="Arial" panose="020B0604020202020204" pitchFamily="34" charset="0"/>
                <a:ea typeface="Rockwell" panose="02060603020205020403" pitchFamily="18" charset="0"/>
                <a:cs typeface="Rockwell" panose="02060603020205020403" pitchFamily="18" charset="0"/>
              </a:rPr>
              <a:t>Hard links:  </a:t>
            </a:r>
            <a:endParaRPr kumimoji="0" lang="en-GB"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2000" b="1" i="0" u="none" strike="noStrike" cap="none" normalizeH="0" baseline="0" dirty="0" smtClean="0">
                <a:ln>
                  <a:noFill/>
                </a:ln>
                <a:solidFill>
                  <a:srgbClr val="000000"/>
                </a:solidFill>
                <a:effectLst/>
                <a:latin typeface="Arial" panose="020B0604020202020204" pitchFamily="34" charset="0"/>
                <a:ea typeface="Rockwell" panose="02060603020205020403" pitchFamily="18" charset="0"/>
                <a:cs typeface="Rockwell" panose="02060603020205020403" pitchFamily="18" charset="0"/>
              </a:rPr>
              <a:t>This is bi-directional relationship between file names and file. The following are the attributes of Hard Links considered: </a:t>
            </a:r>
            <a:endParaRPr kumimoji="0" lang="en-GB"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20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A hard link is directory entry that points to a source file’s metadata </a:t>
            </a:r>
            <a:endParaRPr kumimoji="0" lang="en-GB"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20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Link reference count is decremented when a hard link is deleted </a:t>
            </a:r>
            <a:endParaRPr kumimoji="0" lang="en-GB"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20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File data is deleted and space freed when the link reference count goes to zero </a:t>
            </a:r>
            <a:endParaRPr kumimoji="0" lang="en-GB"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9"/>
          <p:cNvSpPr/>
          <p:nvPr/>
        </p:nvSpPr>
        <p:spPr>
          <a:xfrm>
            <a:off x="395849" y="5089574"/>
            <a:ext cx="7430980" cy="750975"/>
          </a:xfrm>
          <a:prstGeom prst="rect">
            <a:avLst/>
          </a:prstGeom>
        </p:spPr>
        <p:txBody>
          <a:bodyPr wrap="square">
            <a:spAutoFit/>
          </a:bodyPr>
          <a:lstStyle/>
          <a:p>
            <a:pPr marL="342900" marR="0" lvl="0" indent="-342900" fontAlgn="base">
              <a:lnSpc>
                <a:spcPct val="107000"/>
              </a:lnSpc>
              <a:spcBef>
                <a:spcPts val="0"/>
              </a:spcBef>
              <a:spcAft>
                <a:spcPts val="4660"/>
              </a:spcAft>
              <a:buClr>
                <a:srgbClr val="000000"/>
              </a:buClr>
              <a:buSzPts val="2400"/>
              <a:buFont typeface="Wingdings" panose="05000000000000000000" pitchFamily="2" charset="2"/>
              <a:buChar char=""/>
            </a:pPr>
            <a:r>
              <a:rPr lang="en-GB" sz="2000" dirty="0">
                <a:solidFill>
                  <a:srgbClr val="7A0000"/>
                </a:solidFill>
                <a:uFill>
                  <a:solidFill>
                    <a:srgbClr val="000000"/>
                  </a:solidFill>
                </a:uFill>
                <a:latin typeface="Rockwell" panose="02060603020205020403" pitchFamily="18" charset="0"/>
                <a:ea typeface="Rockwell" panose="02060603020205020403" pitchFamily="18" charset="0"/>
                <a:cs typeface="Rockwell" panose="02060603020205020403" pitchFamily="18" charset="0"/>
              </a:rPr>
              <a:t>Metadata maintains reference count of the number of hard links pointing to it – link reference count  </a:t>
            </a:r>
            <a:endParaRPr lang="en-GB" sz="2000" u="none" strike="noStrike" dirty="0">
              <a:solidFill>
                <a:srgbClr val="000000"/>
              </a:solidFill>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p:txBody>
      </p:sp>
      <p:sp>
        <p:nvSpPr>
          <p:cNvPr id="11" name="Rectangle 10"/>
          <p:cNvSpPr/>
          <p:nvPr/>
        </p:nvSpPr>
        <p:spPr>
          <a:xfrm>
            <a:off x="476303" y="356563"/>
            <a:ext cx="1854995" cy="718402"/>
          </a:xfrm>
          <a:prstGeom prst="rect">
            <a:avLst/>
          </a:prstGeom>
        </p:spPr>
        <p:txBody>
          <a:bodyPr wrap="none">
            <a:spAutoFit/>
          </a:bodyPr>
          <a:lstStyle/>
          <a:p>
            <a:pPr marL="241300" marR="0">
              <a:lnSpc>
                <a:spcPct val="107000"/>
              </a:lnSpc>
              <a:spcBef>
                <a:spcPts val="0"/>
              </a:spcBef>
              <a:spcAft>
                <a:spcPts val="2510"/>
              </a:spcAft>
            </a:pPr>
            <a:r>
              <a:rPr lang="en-GB" sz="4000" b="1" dirty="0" smtClean="0">
                <a:solidFill>
                  <a:srgbClr val="0D0D0D"/>
                </a:solidFill>
                <a:latin typeface="Rockwell" panose="02060603020205020403" pitchFamily="18" charset="0"/>
                <a:ea typeface="Rockwell" panose="02060603020205020403" pitchFamily="18" charset="0"/>
                <a:cs typeface="Rockwell" panose="02060603020205020403" pitchFamily="18" charset="0"/>
              </a:rPr>
              <a:t>Links</a:t>
            </a:r>
            <a:endParaRPr lang="en-GB" sz="4000" dirty="0">
              <a:solidFill>
                <a:srgbClr val="000000"/>
              </a:solidFill>
              <a:effectLst/>
              <a:latin typeface="Calibri" panose="020F0502020204030204" pitchFamily="34" charset="0"/>
              <a:ea typeface="Calibri" panose="020F0502020204030204" pitchFamily="34" charset="0"/>
            </a:endParaRPr>
          </a:p>
        </p:txBody>
      </p:sp>
      <p:sp>
        <p:nvSpPr>
          <p:cNvPr id="2" name="Slide Number Placeholder 1"/>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1247825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3765" y="232105"/>
            <a:ext cx="9693492" cy="3263714"/>
          </a:xfrm>
          <a:prstGeom prst="rect">
            <a:avLst/>
          </a:prstGeom>
        </p:spPr>
        <p:txBody>
          <a:bodyPr wrap="square">
            <a:spAutoFit/>
          </a:bodyPr>
          <a:lstStyle/>
          <a:p>
            <a:pPr marL="238125" marR="0" indent="-6350">
              <a:lnSpc>
                <a:spcPct val="107000"/>
              </a:lnSpc>
              <a:spcBef>
                <a:spcPts val="0"/>
              </a:spcBef>
              <a:spcAft>
                <a:spcPts val="0"/>
              </a:spcAft>
            </a:pPr>
            <a:r>
              <a:rPr lang="en-GB" sz="2400" b="1" kern="0" dirty="0">
                <a:solidFill>
                  <a:srgbClr val="0D0D0D"/>
                </a:solidFill>
                <a:latin typeface="Rockwell" panose="02060603020205020403" pitchFamily="18" charset="0"/>
                <a:ea typeface="Rockwell" panose="02060603020205020403" pitchFamily="18" charset="0"/>
                <a:cs typeface="Rockwell" panose="02060603020205020403" pitchFamily="18" charset="0"/>
              </a:rPr>
              <a:t>Example of Unix-Linux Hard Links </a:t>
            </a:r>
          </a:p>
          <a:p>
            <a:pPr indent="-6350">
              <a:lnSpc>
                <a:spcPct val="107000"/>
              </a:lnSpc>
              <a:spcAft>
                <a:spcPts val="815"/>
              </a:spcAft>
            </a:pPr>
            <a:r>
              <a:rPr lang="en-GB" sz="2400" dirty="0">
                <a:solidFill>
                  <a:srgbClr val="000000"/>
                </a:solidFill>
                <a:latin typeface="Rockwell" panose="02060603020205020403" pitchFamily="18" charset="0"/>
                <a:ea typeface="Rockwell" panose="02060603020205020403" pitchFamily="18" charset="0"/>
                <a:cs typeface="Rockwell" panose="02060603020205020403" pitchFamily="18" charset="0"/>
              </a:rPr>
              <a:t>The following are considered: </a:t>
            </a:r>
            <a:endParaRPr lang="en-GB" sz="2400" dirty="0">
              <a:solidFill>
                <a:srgbClr val="000000"/>
              </a:solidFill>
              <a:latin typeface="Calibri" panose="020F0502020204030204" pitchFamily="34" charset="0"/>
              <a:ea typeface="Calibri" panose="020F0502020204030204" pitchFamily="34" charset="0"/>
            </a:endParaRPr>
          </a:p>
          <a:p>
            <a:pPr marL="342900" marR="0" lvl="0" indent="-342900" fontAlgn="base">
              <a:lnSpc>
                <a:spcPct val="105000"/>
              </a:lnSpc>
              <a:spcBef>
                <a:spcPts val="0"/>
              </a:spcBef>
              <a:spcAft>
                <a:spcPts val="140"/>
              </a:spcAft>
              <a:buClr>
                <a:srgbClr val="000000"/>
              </a:buClr>
              <a:buSzPts val="3200"/>
              <a:buFont typeface="Wingdings" panose="05000000000000000000" pitchFamily="2" charset="2"/>
              <a:buChar char=""/>
            </a:pPr>
            <a:r>
              <a:rPr lang="en-GB" sz="2400" dirty="0">
                <a:solidFill>
                  <a:srgbClr val="000000"/>
                </a:solidFill>
                <a:uFill>
                  <a:solidFill>
                    <a:srgbClr val="000000"/>
                  </a:solidFill>
                </a:uFill>
                <a:latin typeface="Rockwell" panose="02060603020205020403" pitchFamily="18" charset="0"/>
                <a:ea typeface="Rockwell" panose="02060603020205020403" pitchFamily="18" charset="0"/>
                <a:cs typeface="Rockwell" panose="02060603020205020403" pitchFamily="18" charset="0"/>
              </a:rPr>
              <a:t>File may have more than one </a:t>
            </a:r>
            <a:r>
              <a:rPr lang="en-GB" sz="2400" i="1" dirty="0">
                <a:solidFill>
                  <a:srgbClr val="000000"/>
                </a:solidFill>
                <a:uFill>
                  <a:solidFill>
                    <a:srgbClr val="000000"/>
                  </a:solidFill>
                </a:uFill>
                <a:latin typeface="Rockwell" panose="02060603020205020403" pitchFamily="18" charset="0"/>
                <a:ea typeface="Rockwell" panose="02060603020205020403" pitchFamily="18" charset="0"/>
                <a:cs typeface="Rockwell" panose="02060603020205020403" pitchFamily="18" charset="0"/>
              </a:rPr>
              <a:t>name </a:t>
            </a:r>
            <a:r>
              <a:rPr lang="en-GB" sz="2400" dirty="0">
                <a:solidFill>
                  <a:srgbClr val="000000"/>
                </a:solidFill>
                <a:uFill>
                  <a:solidFill>
                    <a:srgbClr val="000000"/>
                  </a:solidFill>
                </a:uFill>
                <a:latin typeface="Rockwell" panose="02060603020205020403" pitchFamily="18" charset="0"/>
                <a:ea typeface="Rockwell" panose="02060603020205020403" pitchFamily="18" charset="0"/>
                <a:cs typeface="Rockwell" panose="02060603020205020403" pitchFamily="18" charset="0"/>
              </a:rPr>
              <a:t>or</a:t>
            </a:r>
            <a:r>
              <a:rPr lang="en-GB" sz="2400" i="1" dirty="0">
                <a:solidFill>
                  <a:srgbClr val="000000"/>
                </a:solidFill>
                <a:uFill>
                  <a:solidFill>
                    <a:srgbClr val="000000"/>
                  </a:solidFill>
                </a:uFill>
                <a:latin typeface="Rockwell" panose="02060603020205020403" pitchFamily="18" charset="0"/>
                <a:ea typeface="Rockwell" panose="02060603020205020403" pitchFamily="18" charset="0"/>
                <a:cs typeface="Rockwell" panose="02060603020205020403" pitchFamily="18" charset="0"/>
              </a:rPr>
              <a:t> path</a:t>
            </a:r>
            <a:r>
              <a:rPr lang="en-GB" sz="2400" dirty="0">
                <a:solidFill>
                  <a:srgbClr val="000000"/>
                </a:solidFill>
                <a:uFill>
                  <a:solidFill>
                    <a:srgbClr val="000000"/>
                  </a:solidFill>
                </a:uFill>
                <a:latin typeface="Rockwell" panose="02060603020205020403" pitchFamily="18" charset="0"/>
                <a:ea typeface="Rockwell" panose="02060603020205020403" pitchFamily="18" charset="0"/>
                <a:cs typeface="Rockwell" panose="02060603020205020403" pitchFamily="18" charset="0"/>
              </a:rPr>
              <a:t> </a:t>
            </a:r>
            <a:endParaRPr lang="en-GB" sz="2400" dirty="0">
              <a:solidFill>
                <a:srgbClr val="000000"/>
              </a:solidFill>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marL="743585" marR="0">
              <a:lnSpc>
                <a:spcPct val="107000"/>
              </a:lnSpc>
              <a:spcBef>
                <a:spcPts val="0"/>
              </a:spcBef>
              <a:spcAft>
                <a:spcPts val="2290"/>
              </a:spcAft>
            </a:pPr>
            <a:r>
              <a:rPr lang="en-GB" sz="2400" dirty="0">
                <a:solidFill>
                  <a:srgbClr val="7A0000"/>
                </a:solidFill>
                <a:latin typeface="Rockwell" panose="02060603020205020403" pitchFamily="18" charset="0"/>
                <a:ea typeface="Rockwell" panose="02060603020205020403" pitchFamily="18" charset="0"/>
                <a:cs typeface="Rockwell" panose="02060603020205020403" pitchFamily="18" charset="0"/>
              </a:rPr>
              <a:t> </a:t>
            </a:r>
            <a:endParaRPr lang="en-GB" sz="2400" dirty="0">
              <a:solidFill>
                <a:srgbClr val="000000"/>
              </a:solidFill>
              <a:latin typeface="Calibri" panose="020F0502020204030204" pitchFamily="34" charset="0"/>
              <a:ea typeface="Calibri" panose="020F0502020204030204" pitchFamily="34" charset="0"/>
            </a:endParaRPr>
          </a:p>
          <a:p>
            <a:pPr marL="342900" marR="0" lvl="0" indent="-342900" fontAlgn="base">
              <a:lnSpc>
                <a:spcPct val="105000"/>
              </a:lnSpc>
              <a:spcBef>
                <a:spcPts val="0"/>
              </a:spcBef>
              <a:spcAft>
                <a:spcPts val="140"/>
              </a:spcAft>
              <a:buClr>
                <a:srgbClr val="000000"/>
              </a:buClr>
              <a:buSzPts val="3200"/>
              <a:buFont typeface="Wingdings" panose="05000000000000000000" pitchFamily="2" charset="2"/>
              <a:buChar char=""/>
            </a:pPr>
            <a:r>
              <a:rPr lang="en-GB" sz="2400" b="1" dirty="0" err="1">
                <a:solidFill>
                  <a:srgbClr val="000000"/>
                </a:solidFill>
                <a:uFill>
                  <a:solidFill>
                    <a:srgbClr val="000000"/>
                  </a:solidFill>
                </a:uFill>
                <a:latin typeface="Rockwell" panose="02060603020205020403" pitchFamily="18" charset="0"/>
                <a:ea typeface="Rockwell" panose="02060603020205020403" pitchFamily="18" charset="0"/>
                <a:cs typeface="Rockwell" panose="02060603020205020403" pitchFamily="18" charset="0"/>
              </a:rPr>
              <a:t>rm</a:t>
            </a:r>
            <a:r>
              <a:rPr lang="en-GB" sz="2400" b="1" dirty="0">
                <a:solidFill>
                  <a:srgbClr val="000000"/>
                </a:solidFill>
                <a:uFill>
                  <a:solidFill>
                    <a:srgbClr val="000000"/>
                  </a:solidFill>
                </a:uFill>
                <a:latin typeface="Rockwell" panose="02060603020205020403" pitchFamily="18" charset="0"/>
                <a:ea typeface="Rockwell" panose="02060603020205020403" pitchFamily="18" charset="0"/>
                <a:cs typeface="Rockwell" panose="02060603020205020403" pitchFamily="18" charset="0"/>
              </a:rPr>
              <a:t>, mv</a:t>
            </a:r>
            <a:r>
              <a:rPr lang="en-GB" sz="2400" dirty="0">
                <a:solidFill>
                  <a:srgbClr val="000000"/>
                </a:solidFill>
                <a:uFill>
                  <a:solidFill>
                    <a:srgbClr val="000000"/>
                  </a:solidFill>
                </a:uFill>
                <a:latin typeface="Rockwell" panose="02060603020205020403" pitchFamily="18" charset="0"/>
                <a:ea typeface="Rockwell" panose="02060603020205020403" pitchFamily="18" charset="0"/>
                <a:cs typeface="Rockwell" panose="02060603020205020403" pitchFamily="18" charset="0"/>
              </a:rPr>
              <a:t> </a:t>
            </a:r>
            <a:r>
              <a:rPr lang="en-GB" sz="2400" i="1" dirty="0">
                <a:solidFill>
                  <a:srgbClr val="000000"/>
                </a:solidFill>
                <a:uFill>
                  <a:solidFill>
                    <a:srgbClr val="000000"/>
                  </a:solidFill>
                </a:uFill>
                <a:latin typeface="Rockwell" panose="02060603020205020403" pitchFamily="18" charset="0"/>
                <a:ea typeface="Rockwell" panose="02060603020205020403" pitchFamily="18" charset="0"/>
                <a:cs typeface="Rockwell" panose="02060603020205020403" pitchFamily="18" charset="0"/>
              </a:rPr>
              <a:t>—directory</a:t>
            </a:r>
            <a:r>
              <a:rPr lang="en-GB" sz="2400" dirty="0">
                <a:solidFill>
                  <a:srgbClr val="000000"/>
                </a:solidFill>
                <a:uFill>
                  <a:solidFill>
                    <a:srgbClr val="000000"/>
                  </a:solidFill>
                </a:uFill>
                <a:latin typeface="Rockwell" panose="02060603020205020403" pitchFamily="18" charset="0"/>
                <a:ea typeface="Rockwell" panose="02060603020205020403" pitchFamily="18" charset="0"/>
                <a:cs typeface="Rockwell" panose="02060603020205020403" pitchFamily="18" charset="0"/>
              </a:rPr>
              <a:t> operations, not </a:t>
            </a:r>
            <a:r>
              <a:rPr lang="en-GB" sz="2400" i="1" dirty="0">
                <a:solidFill>
                  <a:srgbClr val="000000"/>
                </a:solidFill>
                <a:uFill>
                  <a:solidFill>
                    <a:srgbClr val="000000"/>
                  </a:solidFill>
                </a:uFill>
                <a:latin typeface="Rockwell" panose="02060603020205020403" pitchFamily="18" charset="0"/>
                <a:ea typeface="Rockwell" panose="02060603020205020403" pitchFamily="18" charset="0"/>
                <a:cs typeface="Rockwell" panose="02060603020205020403" pitchFamily="18" charset="0"/>
              </a:rPr>
              <a:t>file</a:t>
            </a:r>
            <a:r>
              <a:rPr lang="en-GB" sz="2400" dirty="0">
                <a:solidFill>
                  <a:srgbClr val="000000"/>
                </a:solidFill>
                <a:uFill>
                  <a:solidFill>
                    <a:srgbClr val="000000"/>
                  </a:solidFill>
                </a:uFill>
                <a:latin typeface="Rockwell" panose="02060603020205020403" pitchFamily="18" charset="0"/>
                <a:ea typeface="Rockwell" panose="02060603020205020403" pitchFamily="18" charset="0"/>
                <a:cs typeface="Rockwell" panose="02060603020205020403" pitchFamily="18" charset="0"/>
              </a:rPr>
              <a:t> operations! </a:t>
            </a:r>
            <a:endParaRPr lang="en-GB" sz="2400" dirty="0">
              <a:solidFill>
                <a:srgbClr val="000000"/>
              </a:solidFill>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marL="342900" marR="0" lvl="0" indent="-342900" fontAlgn="base">
              <a:lnSpc>
                <a:spcPct val="110000"/>
              </a:lnSpc>
              <a:spcBef>
                <a:spcPts val="0"/>
              </a:spcBef>
              <a:spcAft>
                <a:spcPts val="115"/>
              </a:spcAft>
              <a:buClr>
                <a:srgbClr val="000000"/>
              </a:buClr>
              <a:buSzPts val="3200"/>
              <a:buFont typeface="Wingdings" panose="05000000000000000000" pitchFamily="2" charset="2"/>
              <a:buChar char=""/>
            </a:pPr>
            <a:r>
              <a:rPr lang="en-GB" sz="2400" dirty="0">
                <a:solidFill>
                  <a:srgbClr val="7A0000"/>
                </a:solidFill>
                <a:uFill>
                  <a:solidFill>
                    <a:srgbClr val="000000"/>
                  </a:solidFill>
                </a:uFill>
                <a:latin typeface="Rockwell" panose="02060603020205020403" pitchFamily="18" charset="0"/>
                <a:ea typeface="Rockwell" panose="02060603020205020403" pitchFamily="18" charset="0"/>
                <a:cs typeface="Rockwell" panose="02060603020205020403" pitchFamily="18" charset="0"/>
              </a:rPr>
              <a:t>The </a:t>
            </a:r>
            <a:r>
              <a:rPr lang="en-GB" sz="2400" i="1" dirty="0">
                <a:solidFill>
                  <a:srgbClr val="7A0000"/>
                </a:solidFill>
                <a:uFill>
                  <a:solidFill>
                    <a:srgbClr val="000000"/>
                  </a:solidFill>
                </a:uFill>
                <a:latin typeface="Rockwell" panose="02060603020205020403" pitchFamily="18" charset="0"/>
                <a:ea typeface="Rockwell" panose="02060603020205020403" pitchFamily="18" charset="0"/>
                <a:cs typeface="Rockwell" panose="02060603020205020403" pitchFamily="18" charset="0"/>
              </a:rPr>
              <a:t>real</a:t>
            </a:r>
            <a:r>
              <a:rPr lang="en-GB" sz="2400" dirty="0">
                <a:solidFill>
                  <a:srgbClr val="7A0000"/>
                </a:solidFill>
                <a:uFill>
                  <a:solidFill>
                    <a:srgbClr val="000000"/>
                  </a:solidFill>
                </a:uFill>
                <a:latin typeface="Rockwell" panose="02060603020205020403" pitchFamily="18" charset="0"/>
                <a:ea typeface="Rockwell" panose="02060603020205020403" pitchFamily="18" charset="0"/>
                <a:cs typeface="Rockwell" panose="02060603020205020403" pitchFamily="18" charset="0"/>
              </a:rPr>
              <a:t> name of a Unix file is internal name of its metadata </a:t>
            </a:r>
            <a:endParaRPr lang="en-GB" sz="2400" dirty="0">
              <a:solidFill>
                <a:srgbClr val="000000"/>
              </a:solidFill>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marL="342900" marR="0" lvl="0" indent="-342900" fontAlgn="base">
              <a:lnSpc>
                <a:spcPct val="107000"/>
              </a:lnSpc>
              <a:spcBef>
                <a:spcPts val="0"/>
              </a:spcBef>
              <a:spcAft>
                <a:spcPts val="595"/>
              </a:spcAft>
              <a:buClr>
                <a:srgbClr val="000000"/>
              </a:buClr>
              <a:buSzPts val="3200"/>
              <a:buFont typeface="Wingdings" panose="05000000000000000000" pitchFamily="2" charset="2"/>
              <a:buChar char=""/>
            </a:pPr>
            <a:r>
              <a:rPr lang="en-GB" sz="2400" b="1" dirty="0">
                <a:solidFill>
                  <a:srgbClr val="FF0000"/>
                </a:solidFill>
                <a:uFill>
                  <a:solidFill>
                    <a:srgbClr val="000000"/>
                  </a:solidFill>
                </a:uFill>
                <a:latin typeface="Rockwell" panose="02060603020205020403" pitchFamily="18" charset="0"/>
                <a:ea typeface="Rockwell" panose="02060603020205020403" pitchFamily="18" charset="0"/>
                <a:cs typeface="Rockwell" panose="02060603020205020403" pitchFamily="18" charset="0"/>
              </a:rPr>
              <a:t>Known only to OS! </a:t>
            </a:r>
            <a:endParaRPr lang="en-GB" sz="2400" u="none" strike="noStrike" dirty="0">
              <a:solidFill>
                <a:srgbClr val="000000"/>
              </a:solidFill>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p:txBody>
      </p:sp>
      <p:sp>
        <p:nvSpPr>
          <p:cNvPr id="11" name="Rectangle 7"/>
          <p:cNvSpPr>
            <a:spLocks noChangeArrowheads="1"/>
          </p:cNvSpPr>
          <p:nvPr/>
        </p:nvSpPr>
        <p:spPr bwMode="auto">
          <a:xfrm>
            <a:off x="473765" y="3861085"/>
            <a:ext cx="819487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smtClean="0">
                <a:ln>
                  <a:noFill/>
                </a:ln>
                <a:solidFill>
                  <a:srgbClr val="000000"/>
                </a:solidFill>
                <a:effectLst/>
                <a:latin typeface="Arial" panose="020B0604020202020204" pitchFamily="34" charset="0"/>
                <a:ea typeface="Rockwell" panose="02060603020205020403" pitchFamily="18" charset="0"/>
                <a:cs typeface="Rockwell" panose="02060603020205020403" pitchFamily="18" charset="0"/>
              </a:rPr>
              <a:t>Hard links are not used very often in modern Unix practice </a:t>
            </a:r>
            <a:endParaRPr kumimoji="0" lang="en-GB"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2400" b="0" i="1"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Exception:</a:t>
            </a:r>
            <a:r>
              <a:rPr kumimoji="0" lang="en-GB" altLang="en-US" sz="24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 Linked copies of large directory trees!</a:t>
            </a:r>
            <a:r>
              <a:rPr kumimoji="0" lang="en-GB" altLang="en-US" sz="2400" b="0" i="1"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 </a:t>
            </a:r>
            <a:endParaRPr kumimoji="0" lang="en-GB" altLang="en-US" sz="24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(Usually) safe to regard last element of path as </a:t>
            </a:r>
            <a:r>
              <a:rPr kumimoji="0" lang="en-GB" altLang="en-US" sz="2400" b="0" i="1"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name </a:t>
            </a:r>
            <a:endParaRPr kumimoji="0" lang="en-GB"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2" name="Slide Number Placeholder 1"/>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2541873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auto">
          <a:xfrm>
            <a:off x="202569" y="239205"/>
            <a:ext cx="10977060"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3805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3600" b="1" i="0" u="none" strike="noStrike" cap="none" normalizeH="0" baseline="0" dirty="0" smtClean="0">
                <a:ln>
                  <a:noFill/>
                </a:ln>
                <a:solidFill>
                  <a:srgbClr val="0D0D0D"/>
                </a:solidFill>
                <a:effectLst/>
                <a:latin typeface="Arial" panose="020B0604020202020204" pitchFamily="34" charset="0"/>
                <a:ea typeface="Rockwell" panose="02060603020205020403" pitchFamily="18" charset="0"/>
                <a:cs typeface="Rockwell" panose="02060603020205020403" pitchFamily="18" charset="0"/>
              </a:rPr>
              <a:t>Path Name Translation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smtClean="0">
                <a:ln>
                  <a:noFill/>
                </a:ln>
                <a:solidFill>
                  <a:srgbClr val="000000"/>
                </a:solidFill>
                <a:effectLst/>
                <a:latin typeface="Arial" panose="020B0604020202020204" pitchFamily="34" charset="0"/>
                <a:ea typeface="Rockwell" panose="02060603020205020403" pitchFamily="18" charset="0"/>
                <a:cs typeface="Rockwell" panose="02060603020205020403" pitchFamily="18" charset="0"/>
              </a:rPr>
              <a:t>Lets assume that Mr KKK like or want to open a file in “/home/Debby/</a:t>
            </a:r>
            <a:r>
              <a:rPr kumimoji="0" lang="en-GB" altLang="en-US" sz="2400" b="0" i="0" u="none" strike="noStrike" cap="none" normalizeH="0" baseline="0" dirty="0" err="1" smtClean="0">
                <a:ln>
                  <a:noFill/>
                </a:ln>
                <a:solidFill>
                  <a:srgbClr val="000000"/>
                </a:solidFill>
                <a:effectLst/>
                <a:latin typeface="Arial" panose="020B0604020202020204" pitchFamily="34" charset="0"/>
                <a:ea typeface="Rockwell" panose="02060603020205020403" pitchFamily="18" charset="0"/>
                <a:cs typeface="Rockwell" panose="02060603020205020403" pitchFamily="18" charset="0"/>
              </a:rPr>
              <a:t>fummy.c</a:t>
            </a:r>
            <a:r>
              <a:rPr kumimoji="0" lang="en-GB" altLang="en-US" sz="2400" b="0" i="0" u="none" strike="noStrike" cap="none" normalizeH="0" baseline="0" dirty="0" smtClean="0">
                <a:ln>
                  <a:noFill/>
                </a:ln>
                <a:solidFill>
                  <a:srgbClr val="000000"/>
                </a:solidFill>
                <a:effectLst/>
                <a:latin typeface="Arial" panose="020B0604020202020204" pitchFamily="34" charset="0"/>
                <a:ea typeface="Rockwell" panose="02060603020205020403" pitchFamily="18" charset="0"/>
                <a:cs typeface="Rockwell" panose="02060603020205020403" pitchFamily="18" charset="0"/>
              </a:rPr>
              <a:t>” </a:t>
            </a:r>
            <a:endParaRPr kumimoji="0" lang="en-GB" altLang="en-US" sz="9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smtClean="0">
                <a:ln>
                  <a:noFill/>
                </a:ln>
                <a:solidFill>
                  <a:srgbClr val="000000"/>
                </a:solidFill>
                <a:effectLst/>
                <a:latin typeface="Arial" panose="020B0604020202020204" pitchFamily="34" charset="0"/>
                <a:ea typeface="Arial" panose="020B0604020202020204" pitchFamily="34" charset="0"/>
              </a:rPr>
              <a:t>• </a:t>
            </a:r>
            <a:r>
              <a:rPr kumimoji="0" lang="en-GB" altLang="en-US" sz="2000" b="1" i="0" u="none" strike="noStrike" cap="none" normalizeH="0" baseline="0" dirty="0" err="1" smtClean="0">
                <a:ln>
                  <a:noFill/>
                </a:ln>
                <a:solidFill>
                  <a:srgbClr val="000000"/>
                </a:solidFill>
                <a:effectLst/>
                <a:latin typeface="Arial" panose="020B0604020202020204" pitchFamily="34" charset="0"/>
                <a:ea typeface="Courier New" panose="02070309020205020404" pitchFamily="49" charset="0"/>
              </a:rPr>
              <a:t>fd</a:t>
            </a:r>
            <a:r>
              <a:rPr kumimoji="0" lang="en-GB" altLang="en-US" sz="2000" b="1" i="0" u="none" strike="noStrike" cap="none" normalizeH="0" baseline="0" dirty="0" smtClean="0">
                <a:ln>
                  <a:noFill/>
                </a:ln>
                <a:solidFill>
                  <a:srgbClr val="000000"/>
                </a:solidFill>
                <a:effectLst/>
                <a:latin typeface="Arial" panose="020B0604020202020204" pitchFamily="34" charset="0"/>
                <a:ea typeface="Courier New" panose="02070309020205020404" pitchFamily="49" charset="0"/>
              </a:rPr>
              <a:t> = open(“/home/Debby/</a:t>
            </a:r>
            <a:r>
              <a:rPr kumimoji="0" lang="en-GB" altLang="en-US" sz="2000" b="1" i="0" u="none" strike="noStrike" cap="none" normalizeH="0" baseline="0" dirty="0" err="1" smtClean="0">
                <a:ln>
                  <a:noFill/>
                </a:ln>
                <a:solidFill>
                  <a:srgbClr val="000000"/>
                </a:solidFill>
                <a:effectLst/>
                <a:latin typeface="Arial" panose="020B0604020202020204" pitchFamily="34" charset="0"/>
                <a:ea typeface="Courier New" panose="02070309020205020404" pitchFamily="49" charset="0"/>
              </a:rPr>
              <a:t>fummy.c</a:t>
            </a:r>
            <a:r>
              <a:rPr kumimoji="0" lang="en-GB" altLang="en-US" sz="2000" b="1" i="0" u="none" strike="noStrike" cap="none" normalizeH="0" baseline="0" dirty="0" smtClean="0">
                <a:ln>
                  <a:noFill/>
                </a:ln>
                <a:solidFill>
                  <a:srgbClr val="000000"/>
                </a:solidFill>
                <a:effectLst/>
                <a:latin typeface="Arial" panose="020B0604020202020204" pitchFamily="34" charset="0"/>
                <a:ea typeface="Courier New" panose="02070309020205020404" pitchFamily="49" charset="0"/>
              </a:rPr>
              <a:t>”, O_RDWR); </a:t>
            </a:r>
            <a:endParaRPr kumimoji="0" lang="en-GB" altLang="en-US" sz="9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1" i="0" u="none" strike="noStrike" cap="none" normalizeH="0" baseline="0" dirty="0" smtClean="0">
                <a:ln>
                  <a:noFill/>
                </a:ln>
                <a:solidFill>
                  <a:srgbClr val="000000"/>
                </a:solidFill>
                <a:effectLst/>
                <a:latin typeface="Arial" panose="020B0604020202020204" pitchFamily="34" charset="0"/>
                <a:ea typeface="Courier New" panose="02070309020205020404" pitchFamily="49" charset="0"/>
              </a:rPr>
              <a:t> </a:t>
            </a:r>
            <a:endParaRPr kumimoji="0" lang="en-GB" altLang="en-US" sz="9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3200" b="0" i="0" u="none" strike="noStrike" cap="none" normalizeH="0" baseline="0" dirty="0" smtClean="0">
                <a:ln>
                  <a:noFill/>
                </a:ln>
                <a:solidFill>
                  <a:srgbClr val="C00000"/>
                </a:solidFill>
                <a:effectLst/>
                <a:latin typeface="Arial" panose="020B0604020202020204" pitchFamily="34" charset="0"/>
                <a:ea typeface="Rockwell" panose="02060603020205020403" pitchFamily="18" charset="0"/>
                <a:cs typeface="Rockwell" panose="02060603020205020403" pitchFamily="18" charset="0"/>
              </a:rPr>
              <a:t>What does this means? </a:t>
            </a:r>
            <a:endParaRPr kumimoji="0" lang="en-GB" altLang="en-US" sz="9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000" b="0" i="0" u="none" strike="noStrike" cap="none" normalizeH="0" baseline="0" dirty="0" smtClean="0">
                <a:ln>
                  <a:noFill/>
                </a:ln>
                <a:solidFill>
                  <a:srgbClr val="C00000"/>
                </a:solidFill>
                <a:effectLst/>
                <a:latin typeface="Arial" panose="020B0604020202020204" pitchFamily="34" charset="0"/>
                <a:ea typeface="Rockwell" panose="02060603020205020403" pitchFamily="18" charset="0"/>
                <a:cs typeface="Rockwell" panose="02060603020205020403" pitchFamily="18" charset="0"/>
              </a:rPr>
              <a:t> </a:t>
            </a:r>
            <a:endParaRPr kumimoji="0" lang="en-GB" altLang="en-US" sz="9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2800" b="0" i="0" u="none" strike="noStrike" cap="none" normalizeH="0" baseline="0" dirty="0" smtClean="0">
                <a:ln>
                  <a:noFill/>
                </a:ln>
                <a:solidFill>
                  <a:srgbClr val="000000"/>
                </a:solidFill>
                <a:effectLst/>
                <a:latin typeface="Arial" panose="020B0604020202020204" pitchFamily="34" charset="0"/>
                <a:ea typeface="Rockwell" panose="02060603020205020403" pitchFamily="18" charset="0"/>
                <a:cs typeface="Rockwell" panose="02060603020205020403" pitchFamily="18" charset="0"/>
              </a:rPr>
              <a:t>File System does the following:  </a:t>
            </a:r>
            <a:endParaRPr kumimoji="0" lang="en-GB" altLang="en-US" sz="9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24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Opens directory </a:t>
            </a:r>
            <a:r>
              <a:rPr kumimoji="0" lang="en-GB" altLang="en-US" sz="2000" b="1"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a:t>
            </a:r>
            <a:r>
              <a:rPr kumimoji="0" lang="en-GB" altLang="en-US" sz="24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 – the root directory is in a known place on disk </a:t>
            </a:r>
            <a:endParaRPr kumimoji="0" lang="en-GB" altLang="en-US" sz="9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24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Search root directory for the directory </a:t>
            </a:r>
            <a:r>
              <a:rPr kumimoji="0" lang="en-GB" altLang="en-US" sz="2000" b="1"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home</a:t>
            </a:r>
            <a:r>
              <a:rPr kumimoji="0" lang="en-GB" altLang="en-US" sz="24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 and get its location </a:t>
            </a:r>
            <a:endParaRPr kumimoji="0" lang="en-GB" altLang="en-US" sz="9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24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Open </a:t>
            </a:r>
            <a:r>
              <a:rPr kumimoji="0" lang="en-GB" altLang="en-US" sz="2000" b="1"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home</a:t>
            </a:r>
            <a:r>
              <a:rPr kumimoji="0" lang="en-GB" altLang="en-US" sz="24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 and search for the directory </a:t>
            </a:r>
            <a:r>
              <a:rPr kumimoji="0" lang="en-GB" altLang="en-US" sz="2000" b="1"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Debby</a:t>
            </a:r>
            <a:r>
              <a:rPr kumimoji="0" lang="en-GB" altLang="en-US" sz="24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 and get its location </a:t>
            </a:r>
            <a:endParaRPr kumimoji="0" lang="en-GB" altLang="en-US" sz="9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24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Open Debby and search for the file </a:t>
            </a:r>
            <a:r>
              <a:rPr kumimoji="0" lang="en-GB" altLang="en-US" sz="2000" b="1" i="0" u="none" strike="noStrike" cap="none" normalizeH="0" baseline="0" dirty="0" err="1"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fummy.c</a:t>
            </a:r>
            <a:r>
              <a:rPr kumimoji="0" lang="en-GB" altLang="en-US" sz="2400" b="1"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 </a:t>
            </a:r>
            <a:r>
              <a:rPr kumimoji="0" lang="en-GB" altLang="en-US" sz="24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and get its location </a:t>
            </a:r>
            <a:endParaRPr kumimoji="0" lang="en-GB" altLang="en-US" sz="9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24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Open the file </a:t>
            </a:r>
            <a:r>
              <a:rPr kumimoji="0" lang="en-GB" altLang="en-US" sz="2400" b="1" i="0" u="none" strike="noStrike" cap="none" normalizeH="0" baseline="0" dirty="0" err="1"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fummy</a:t>
            </a:r>
            <a:r>
              <a:rPr kumimoji="0" lang="en-GB" altLang="en-US" sz="2000" b="1" i="0" u="none" strike="noStrike" cap="none" normalizeH="0" baseline="0" dirty="0" err="1"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.c</a:t>
            </a:r>
            <a:r>
              <a:rPr kumimoji="0" lang="en-GB" altLang="en-US" sz="2000" b="1"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 </a:t>
            </a: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7"/>
          <p:cNvSpPr>
            <a:spLocks noChangeArrowheads="1"/>
          </p:cNvSpPr>
          <p:nvPr/>
        </p:nvSpPr>
        <p:spPr bwMode="auto">
          <a:xfrm>
            <a:off x="437322" y="50888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24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Note that the process needs the appropriate permissions </a:t>
            </a: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Slide Number Placeholder 1"/>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4039407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432956" y="298424"/>
            <a:ext cx="691386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3805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3600" b="1" i="0" u="none" strike="noStrike" cap="none" normalizeH="0" baseline="0" dirty="0" smtClean="0">
                <a:ln>
                  <a:noFill/>
                </a:ln>
                <a:solidFill>
                  <a:srgbClr val="0D0D0D"/>
                </a:solidFill>
                <a:effectLst/>
                <a:latin typeface="Arial" panose="020B0604020202020204" pitchFamily="34" charset="0"/>
                <a:ea typeface="Rockwell" panose="02060603020205020403" pitchFamily="18" charset="0"/>
                <a:cs typeface="Rockwell" panose="02060603020205020403" pitchFamily="18" charset="0"/>
              </a:rPr>
              <a:t>Path Name Translation </a:t>
            </a:r>
            <a:r>
              <a:rPr kumimoji="0" lang="en-GB" altLang="en-US" sz="3200" b="1" i="0" u="none" strike="noStrike" cap="none" normalizeH="0" baseline="0" dirty="0" smtClean="0">
                <a:ln>
                  <a:noFill/>
                </a:ln>
                <a:solidFill>
                  <a:srgbClr val="0D0D0D"/>
                </a:solidFill>
                <a:effectLst/>
                <a:latin typeface="Arial" panose="020B0604020202020204" pitchFamily="34" charset="0"/>
                <a:ea typeface="Rockwell" panose="02060603020205020403" pitchFamily="18" charset="0"/>
                <a:cs typeface="Rockwell" panose="02060603020205020403" pitchFamily="18" charset="0"/>
              </a:rPr>
              <a:t>(</a:t>
            </a:r>
            <a:r>
              <a:rPr kumimoji="0" lang="en-GB" altLang="en-US" sz="3200" b="1" i="0" u="none" strike="noStrike" cap="none" normalizeH="0" baseline="0" dirty="0" err="1" smtClean="0">
                <a:ln>
                  <a:noFill/>
                </a:ln>
                <a:solidFill>
                  <a:srgbClr val="0D0D0D"/>
                </a:solidFill>
                <a:effectLst/>
                <a:latin typeface="Arial" panose="020B0604020202020204" pitchFamily="34" charset="0"/>
                <a:ea typeface="Rockwell" panose="02060603020205020403" pitchFamily="18" charset="0"/>
                <a:cs typeface="Rockwell" panose="02060603020205020403" pitchFamily="18" charset="0"/>
              </a:rPr>
              <a:t>Cont</a:t>
            </a:r>
            <a:r>
              <a:rPr kumimoji="0" lang="en-GB" altLang="en-US" sz="3200" b="1" i="0" u="none" strike="noStrike" cap="none" normalizeH="0" baseline="0" dirty="0" smtClean="0">
                <a:ln>
                  <a:noFill/>
                </a:ln>
                <a:solidFill>
                  <a:srgbClr val="0D0D0D"/>
                </a:solidFill>
                <a:effectLst/>
                <a:latin typeface="Arial" panose="020B0604020202020204" pitchFamily="34" charset="0"/>
                <a:ea typeface="Rockwell" panose="02060603020205020403" pitchFamily="18" charset="0"/>
                <a:cs typeface="Rockwell" panose="02060603020205020403" pitchFamily="18" charset="0"/>
              </a:rPr>
              <a:t>) </a:t>
            </a:r>
            <a:endParaRPr kumimoji="0" lang="en-GB" altLang="en-US" sz="3600" b="1" i="0" u="none" strike="noStrike" cap="none" normalizeH="0" baseline="0" dirty="0" smtClean="0">
              <a:ln>
                <a:noFill/>
              </a:ln>
              <a:solidFill>
                <a:srgbClr val="0D0D0D"/>
              </a:solidFill>
              <a:effectLst/>
              <a:latin typeface="Arial" panose="020B0604020202020204" pitchFamily="34" charset="0"/>
              <a:ea typeface="Rockwell" panose="02060603020205020403" pitchFamily="18" charset="0"/>
              <a:cs typeface="Rockwell" panose="020606030202050204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432956" y="1486588"/>
            <a:ext cx="10550994"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3000" b="1" i="0" u="none" strike="noStrike" cap="none" normalizeH="0" baseline="0" dirty="0" smtClean="0">
                <a:ln>
                  <a:noFill/>
                </a:ln>
                <a:solidFill>
                  <a:srgbClr val="000000"/>
                </a:solidFill>
                <a:effectLst/>
                <a:latin typeface="Arial" panose="020B0604020202020204" pitchFamily="34" charset="0"/>
                <a:ea typeface="Rockwell" panose="02060603020205020403" pitchFamily="18" charset="0"/>
                <a:cs typeface="Rockwell" panose="02060603020205020403" pitchFamily="18" charset="0"/>
              </a:rPr>
              <a:t>…</a:t>
            </a:r>
            <a:r>
              <a:rPr kumimoji="0" lang="en-GB" altLang="en-US" sz="3000" b="0" i="0" u="none" strike="noStrike" cap="none" normalizeH="0" baseline="0" dirty="0" smtClean="0">
                <a:ln>
                  <a:noFill/>
                </a:ln>
                <a:solidFill>
                  <a:srgbClr val="000000"/>
                </a:solidFill>
                <a:effectLst/>
                <a:latin typeface="Arial" panose="020B0604020202020204" pitchFamily="34" charset="0"/>
                <a:ea typeface="Rockwell" panose="02060603020205020403" pitchFamily="18" charset="0"/>
                <a:cs typeface="Rockwell" panose="02060603020205020403" pitchFamily="18" charset="0"/>
              </a:rPr>
              <a:t> </a:t>
            </a:r>
            <a:endParaRPr kumimoji="0" lang="en-GB" altLang="en-US" sz="9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3000" b="0" i="0" u="none" strike="noStrike" cap="none" normalizeH="0" baseline="0" dirty="0" smtClean="0">
                <a:ln>
                  <a:noFill/>
                </a:ln>
                <a:solidFill>
                  <a:srgbClr val="000000"/>
                </a:solidFill>
                <a:effectLst/>
                <a:latin typeface="Arial" panose="020B0604020202020204" pitchFamily="34" charset="0"/>
                <a:ea typeface="Rockwell" panose="02060603020205020403" pitchFamily="18" charset="0"/>
                <a:cs typeface="Rockwell" panose="02060603020205020403" pitchFamily="18" charset="0"/>
              </a:rPr>
              <a:t>File Systems spend a lot of time walking down directory paths </a:t>
            </a:r>
            <a:endParaRPr kumimoji="0" lang="en-GB" altLang="en-US" sz="9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
                <a:srgbClr val="000000"/>
              </a:buClr>
              <a:buSzPct val="100000"/>
              <a:buFontTx/>
              <a:buChar char="•"/>
              <a:tabLst/>
            </a:pPr>
            <a:r>
              <a:rPr kumimoji="0" lang="en-GB" altLang="en-US" sz="30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This is why </a:t>
            </a:r>
            <a:r>
              <a:rPr kumimoji="0" lang="en-GB" altLang="en-US" sz="3000" b="1"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open</a:t>
            </a:r>
            <a:r>
              <a:rPr kumimoji="0" lang="en-GB" altLang="en-US" sz="30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 calls are separate from other file operations </a:t>
            </a:r>
            <a:endParaRPr kumimoji="0" lang="en-GB" altLang="en-US" sz="9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
                <a:srgbClr val="000000"/>
              </a:buClr>
              <a:buSzPct val="100000"/>
              <a:buFontTx/>
              <a:buChar char="•"/>
              <a:tabLst/>
            </a:pPr>
            <a:r>
              <a:rPr kumimoji="0" lang="en-GB" altLang="en-US" sz="30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File System attempts to cache prefix lookups to speed up common searches – </a:t>
            </a:r>
            <a:endParaRPr kumimoji="0" lang="en-GB" altLang="en-US" sz="9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3000" b="0" i="0" u="none" strike="noStrike" cap="none" normalizeH="0" baseline="0" dirty="0" smtClean="0">
                <a:ln>
                  <a:noFill/>
                </a:ln>
                <a:solidFill>
                  <a:srgbClr val="C00000"/>
                </a:solidFill>
                <a:effectLst/>
                <a:latin typeface="Arial" panose="020B0604020202020204" pitchFamily="34" charset="0"/>
                <a:ea typeface="Wingdings" panose="05000000000000000000" pitchFamily="2" charset="2"/>
                <a:cs typeface="Wingdings" panose="05000000000000000000" pitchFamily="2" charset="2"/>
              </a:rPr>
              <a:t>§</a:t>
            </a:r>
            <a:r>
              <a:rPr kumimoji="0" lang="en-GB" altLang="en-US" sz="3000" b="0" i="0" u="none" strike="noStrike" cap="none" normalizeH="0" baseline="0" dirty="0" smtClean="0">
                <a:ln>
                  <a:noFill/>
                </a:ln>
                <a:solidFill>
                  <a:srgbClr val="C00000"/>
                </a:solidFill>
                <a:effectLst/>
                <a:latin typeface="Arial" panose="020B0604020202020204" pitchFamily="34" charset="0"/>
                <a:ea typeface="Rockwell" panose="02060603020205020403" pitchFamily="18" charset="0"/>
                <a:cs typeface="Rockwell" panose="02060603020205020403" pitchFamily="18" charset="0"/>
              </a:rPr>
              <a:t>“</a:t>
            </a:r>
            <a:r>
              <a:rPr kumimoji="0" lang="en-GB" altLang="en-US" sz="3000" b="1" i="0" u="none" strike="noStrike" cap="none" normalizeH="0" baseline="0" dirty="0" smtClean="0">
                <a:ln>
                  <a:noFill/>
                </a:ln>
                <a:solidFill>
                  <a:srgbClr val="C00000"/>
                </a:solidFill>
                <a:effectLst/>
                <a:latin typeface="Arial" panose="020B0604020202020204" pitchFamily="34" charset="0"/>
                <a:ea typeface="Rockwell" panose="02060603020205020403" pitchFamily="18" charset="0"/>
                <a:cs typeface="Rockwell" panose="02060603020205020403" pitchFamily="18" charset="0"/>
              </a:rPr>
              <a:t>~</a:t>
            </a:r>
            <a:r>
              <a:rPr kumimoji="0" lang="en-GB" altLang="en-US" sz="3000" b="0" i="0" u="none" strike="noStrike" cap="none" normalizeH="0" baseline="0" dirty="0" smtClean="0">
                <a:ln>
                  <a:noFill/>
                </a:ln>
                <a:solidFill>
                  <a:srgbClr val="C00000"/>
                </a:solidFill>
                <a:effectLst/>
                <a:latin typeface="Arial" panose="020B0604020202020204" pitchFamily="34" charset="0"/>
                <a:ea typeface="Rockwell" panose="02060603020205020403" pitchFamily="18" charset="0"/>
                <a:cs typeface="Rockwell" panose="02060603020205020403" pitchFamily="18" charset="0"/>
              </a:rPr>
              <a:t>” for user’s home directory </a:t>
            </a:r>
            <a:endParaRPr kumimoji="0" lang="en-GB" altLang="en-US" sz="9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3000" b="0" i="0" u="none" strike="noStrike" cap="none" normalizeH="0" baseline="0" dirty="0" smtClean="0">
                <a:ln>
                  <a:noFill/>
                </a:ln>
                <a:solidFill>
                  <a:srgbClr val="C00000"/>
                </a:solidFill>
                <a:effectLst/>
                <a:latin typeface="Arial" panose="020B0604020202020204" pitchFamily="34" charset="0"/>
                <a:ea typeface="Wingdings" panose="05000000000000000000" pitchFamily="2" charset="2"/>
                <a:cs typeface="Wingdings" panose="05000000000000000000" pitchFamily="2" charset="2"/>
              </a:rPr>
              <a:t>§</a:t>
            </a:r>
            <a:r>
              <a:rPr kumimoji="0" lang="en-GB" altLang="en-US" sz="3000" b="0" i="0" u="none" strike="noStrike" cap="none" normalizeH="0" baseline="0" dirty="0" smtClean="0">
                <a:ln>
                  <a:noFill/>
                </a:ln>
                <a:solidFill>
                  <a:srgbClr val="C00000"/>
                </a:solidFill>
                <a:effectLst/>
                <a:latin typeface="Arial" panose="020B0604020202020204" pitchFamily="34" charset="0"/>
                <a:ea typeface="Rockwell" panose="02060603020205020403" pitchFamily="18" charset="0"/>
                <a:cs typeface="Rockwell" panose="02060603020205020403" pitchFamily="18" charset="0"/>
              </a:rPr>
              <a:t>“</a:t>
            </a:r>
            <a:r>
              <a:rPr kumimoji="0" lang="en-GB" altLang="en-US" sz="3000" b="1" i="0" u="none" strike="noStrike" cap="none" normalizeH="0" baseline="0" dirty="0" smtClean="0">
                <a:ln>
                  <a:noFill/>
                </a:ln>
                <a:solidFill>
                  <a:srgbClr val="C00000"/>
                </a:solidFill>
                <a:effectLst/>
                <a:latin typeface="Arial" panose="020B0604020202020204" pitchFamily="34" charset="0"/>
                <a:ea typeface="Rockwell" panose="02060603020205020403" pitchFamily="18" charset="0"/>
                <a:cs typeface="Rockwell" panose="02060603020205020403" pitchFamily="18" charset="0"/>
              </a:rPr>
              <a:t>.</a:t>
            </a:r>
            <a:r>
              <a:rPr kumimoji="0" lang="en-GB" altLang="en-US" sz="3000" b="0" i="0" u="none" strike="noStrike" cap="none" normalizeH="0" baseline="0" dirty="0" smtClean="0">
                <a:ln>
                  <a:noFill/>
                </a:ln>
                <a:solidFill>
                  <a:srgbClr val="C00000"/>
                </a:solidFill>
                <a:effectLst/>
                <a:latin typeface="Arial" panose="020B0604020202020204" pitchFamily="34" charset="0"/>
                <a:ea typeface="Rockwell" panose="02060603020205020403" pitchFamily="18" charset="0"/>
                <a:cs typeface="Rockwell" panose="02060603020205020403" pitchFamily="18" charset="0"/>
              </a:rPr>
              <a:t>” for current working directory </a:t>
            </a:r>
            <a:endParaRPr kumimoji="0" lang="en-GB" altLang="en-US" sz="9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
                <a:srgbClr val="000000"/>
              </a:buClr>
              <a:buSzPct val="100000"/>
              <a:buFontTx/>
              <a:buChar char="•"/>
              <a:tabLst/>
            </a:pPr>
            <a:r>
              <a:rPr kumimoji="0" lang="en-GB" altLang="en-US" sz="3000" b="0" i="0" u="none" strike="noStrike" cap="none" normalizeH="0" baseline="0" dirty="0" smtClean="0">
                <a:ln>
                  <a:noFill/>
                </a:ln>
                <a:solidFill>
                  <a:srgbClr val="7A0000"/>
                </a:solidFill>
                <a:effectLst/>
                <a:latin typeface="Arial" panose="020B0604020202020204" pitchFamily="34" charset="0"/>
                <a:ea typeface="Rockwell" panose="02060603020205020403" pitchFamily="18" charset="0"/>
                <a:cs typeface="Rockwell" panose="02060603020205020403" pitchFamily="18" charset="0"/>
              </a:rPr>
              <a:t>Once open, file system caches the metadata of the file </a:t>
            </a: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Slide Number Placeholder 1"/>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25913536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236</TotalTime>
  <Words>3287</Words>
  <Application>Microsoft Office PowerPoint</Application>
  <PresentationFormat>Widescreen</PresentationFormat>
  <Paragraphs>580</Paragraphs>
  <Slides>41</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Calibri</vt:lpstr>
      <vt:lpstr>Courier New</vt:lpstr>
      <vt:lpstr>Rockwell</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 DATA CENTRE</dc:creator>
  <cp:lastModifiedBy>ACE DATA CENTRE</cp:lastModifiedBy>
  <cp:revision>48</cp:revision>
  <dcterms:created xsi:type="dcterms:W3CDTF">2017-09-14T05:44:31Z</dcterms:created>
  <dcterms:modified xsi:type="dcterms:W3CDTF">2017-09-14T10:32:08Z</dcterms:modified>
</cp:coreProperties>
</file>