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61"/>
  </p:notesMasterIdLst>
  <p:sldIdLst>
    <p:sldId id="321" r:id="rId2"/>
    <p:sldId id="256" r:id="rId3"/>
    <p:sldId id="316" r:id="rId4"/>
    <p:sldId id="317" r:id="rId5"/>
    <p:sldId id="318" r:id="rId6"/>
    <p:sldId id="319" r:id="rId7"/>
    <p:sldId id="257" r:id="rId8"/>
    <p:sldId id="311" r:id="rId9"/>
    <p:sldId id="312" r:id="rId10"/>
    <p:sldId id="313" r:id="rId11"/>
    <p:sldId id="258" r:id="rId12"/>
    <p:sldId id="259" r:id="rId13"/>
    <p:sldId id="260" r:id="rId14"/>
    <p:sldId id="261" r:id="rId15"/>
    <p:sldId id="265" r:id="rId16"/>
    <p:sldId id="266" r:id="rId17"/>
    <p:sldId id="267" r:id="rId18"/>
    <p:sldId id="268" r:id="rId19"/>
    <p:sldId id="269" r:id="rId20"/>
    <p:sldId id="271" r:id="rId21"/>
    <p:sldId id="272" r:id="rId22"/>
    <p:sldId id="273" r:id="rId23"/>
    <p:sldId id="275" r:id="rId24"/>
    <p:sldId id="322" r:id="rId25"/>
    <p:sldId id="276" r:id="rId26"/>
    <p:sldId id="278" r:id="rId27"/>
    <p:sldId id="279" r:id="rId28"/>
    <p:sldId id="280" r:id="rId29"/>
    <p:sldId id="281" r:id="rId30"/>
    <p:sldId id="282" r:id="rId31"/>
    <p:sldId id="320" r:id="rId32"/>
    <p:sldId id="283" r:id="rId33"/>
    <p:sldId id="284" r:id="rId34"/>
    <p:sldId id="285" r:id="rId35"/>
    <p:sldId id="286" r:id="rId36"/>
    <p:sldId id="287" r:id="rId37"/>
    <p:sldId id="288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15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7" autoAdjust="0"/>
    <p:restoredTop sz="94660"/>
  </p:normalViewPr>
  <p:slideViewPr>
    <p:cSldViewPr>
      <p:cViewPr varScale="1">
        <p:scale>
          <a:sx n="88" d="100"/>
          <a:sy n="88" d="100"/>
        </p:scale>
        <p:origin x="11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169FD-903B-49ED-A86E-558D89B52621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734F1-4D0E-4242-BCCD-C1A43F610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3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734F1-4D0E-4242-BCCD-C1A43F610B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9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8FA4-717F-4DD7-B7A1-B75BDE41F1F9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6134-F1E1-4418-BB8A-084EF88C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9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8FA4-717F-4DD7-B7A1-B75BDE41F1F9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6134-F1E1-4418-BB8A-084EF88C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1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8FA4-717F-4DD7-B7A1-B75BDE41F1F9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6134-F1E1-4418-BB8A-084EF88CFD0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27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8FA4-717F-4DD7-B7A1-B75BDE41F1F9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6134-F1E1-4418-BB8A-084EF88C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7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8FA4-717F-4DD7-B7A1-B75BDE41F1F9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6134-F1E1-4418-BB8A-084EF88CFD0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494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8FA4-717F-4DD7-B7A1-B75BDE41F1F9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6134-F1E1-4418-BB8A-084EF88C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7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8FA4-717F-4DD7-B7A1-B75BDE41F1F9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6134-F1E1-4418-BB8A-084EF88C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16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8FA4-717F-4DD7-B7A1-B75BDE41F1F9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6134-F1E1-4418-BB8A-084EF88C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8FA4-717F-4DD7-B7A1-B75BDE41F1F9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6134-F1E1-4418-BB8A-084EF88C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8FA4-717F-4DD7-B7A1-B75BDE41F1F9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6134-F1E1-4418-BB8A-084EF88C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3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8FA4-717F-4DD7-B7A1-B75BDE41F1F9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6134-F1E1-4418-BB8A-084EF88C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9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8FA4-717F-4DD7-B7A1-B75BDE41F1F9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6134-F1E1-4418-BB8A-084EF88C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7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8FA4-717F-4DD7-B7A1-B75BDE41F1F9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6134-F1E1-4418-BB8A-084EF88C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1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8FA4-717F-4DD7-B7A1-B75BDE41F1F9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6134-F1E1-4418-BB8A-084EF88C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6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8FA4-717F-4DD7-B7A1-B75BDE41F1F9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6134-F1E1-4418-BB8A-084EF88C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0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8FA4-717F-4DD7-B7A1-B75BDE41F1F9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6134-F1E1-4418-BB8A-084EF88C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F8FA4-717F-4DD7-B7A1-B75BDE41F1F9}" type="datetimeFigureOut">
              <a:rPr lang="en-US" smtClean="0"/>
              <a:t>07-Sep-17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236134-F1E1-4418-BB8A-084EF88C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7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768096"/>
            <a:ext cx="4724400" cy="679704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8800" dirty="0" smtClean="0">
                <a:solidFill>
                  <a:schemeClr val="tx1"/>
                </a:solidFill>
                <a:effectLst/>
              </a:rPr>
            </a:br>
            <a:r>
              <a:rPr lang="en-US" sz="8800" dirty="0">
                <a:solidFill>
                  <a:schemeClr val="tx1"/>
                </a:solidFill>
              </a:rPr>
              <a:t/>
            </a:r>
            <a:br>
              <a:rPr lang="en-US" sz="8800" dirty="0">
                <a:solidFill>
                  <a:schemeClr val="tx1"/>
                </a:solidFill>
              </a:rPr>
            </a:br>
            <a:r>
              <a:rPr lang="en-US" sz="8800" dirty="0" smtClean="0">
                <a:solidFill>
                  <a:schemeClr val="tx1"/>
                </a:solidFill>
                <a:effectLst/>
              </a:rPr>
              <a:t>CSC 432</a:t>
            </a:r>
            <a:endParaRPr lang="en-US" sz="8800" dirty="0">
              <a:solidFill>
                <a:schemeClr val="tx1"/>
              </a:solidFill>
            </a:endParaRPr>
          </a:p>
        </p:txBody>
      </p:sp>
      <p:pic>
        <p:nvPicPr>
          <p:cNvPr id="4" name="Picture 3" descr="Image result for fi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1801"/>
            <a:ext cx="3886200" cy="234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 result for fil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971800"/>
            <a:ext cx="1905000" cy="2346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85800" y="3136392"/>
            <a:ext cx="7467600" cy="59740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FILE PROCESSING </a:t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3069839" y="5410200"/>
            <a:ext cx="27975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Lecture 2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7874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887" y="76200"/>
            <a:ext cx="7033513" cy="838200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Components of File </a:t>
            </a:r>
            <a:r>
              <a:rPr lang="en-US" dirty="0" smtClean="0">
                <a:solidFill>
                  <a:schemeClr val="tx1"/>
                </a:solidFill>
              </a:rPr>
              <a:t>Structure (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382000" cy="5410200"/>
          </a:xfrm>
        </p:spPr>
        <p:txBody>
          <a:bodyPr>
            <a:noAutofit/>
          </a:bodyPr>
          <a:lstStyle/>
          <a:p>
            <a:pPr algn="just"/>
            <a:r>
              <a:rPr lang="en-US" sz="3600" dirty="0"/>
              <a:t>File</a:t>
            </a:r>
          </a:p>
          <a:p>
            <a:pPr lvl="1" algn="just"/>
            <a:r>
              <a:rPr lang="en-US" sz="3600" dirty="0"/>
              <a:t>Collection of similar records</a:t>
            </a:r>
          </a:p>
          <a:p>
            <a:pPr lvl="1" algn="just"/>
            <a:r>
              <a:rPr lang="en-US" sz="3600" dirty="0"/>
              <a:t>Treated as a single entity</a:t>
            </a:r>
          </a:p>
          <a:p>
            <a:pPr lvl="1" algn="just"/>
            <a:r>
              <a:rPr lang="en-US" sz="3600" dirty="0"/>
              <a:t>Have unique file names</a:t>
            </a:r>
          </a:p>
          <a:p>
            <a:pPr lvl="1" algn="just"/>
            <a:r>
              <a:rPr lang="en-US" sz="3600" dirty="0"/>
              <a:t>May restrict access</a:t>
            </a:r>
          </a:p>
          <a:p>
            <a:pPr algn="just"/>
            <a:r>
              <a:rPr lang="en-US" sz="3600" dirty="0"/>
              <a:t>Database</a:t>
            </a:r>
          </a:p>
          <a:p>
            <a:pPr lvl="1" algn="just"/>
            <a:r>
              <a:rPr lang="en-US" sz="3600" dirty="0"/>
              <a:t>Collection of related data</a:t>
            </a:r>
          </a:p>
          <a:p>
            <a:pPr lvl="1" algn="just"/>
            <a:r>
              <a:rPr lang="en-US" sz="3600" dirty="0"/>
              <a:t>Relationships exist among elements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066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55418"/>
            <a:ext cx="77724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File Organization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610600" cy="4800600"/>
          </a:xfrm>
        </p:spPr>
        <p:txBody>
          <a:bodyPr>
            <a:noAutofit/>
          </a:bodyPr>
          <a:lstStyle/>
          <a:p>
            <a:pPr marL="640080" indent="-571500" algn="just">
              <a:buFont typeface="Wingdings" panose="05000000000000000000" pitchFamily="2" charset="2"/>
              <a:buChar char="Ø"/>
            </a:pPr>
            <a:r>
              <a:rPr lang="en-US" sz="3200" b="1" u="sng" dirty="0" smtClean="0"/>
              <a:t>File organization </a:t>
            </a:r>
            <a:r>
              <a:rPr lang="en-US" sz="3200" dirty="0" smtClean="0"/>
              <a:t>is </a:t>
            </a:r>
            <a:r>
              <a:rPr lang="en-US" sz="3200" dirty="0"/>
              <a:t>the structure </a:t>
            </a:r>
            <a:r>
              <a:rPr lang="en-US" sz="3200" dirty="0" smtClean="0"/>
              <a:t>of a </a:t>
            </a:r>
            <a:r>
              <a:rPr lang="en-US" sz="3200" dirty="0"/>
              <a:t>file (especially a data file</a:t>
            </a:r>
            <a:r>
              <a:rPr lang="en-US" sz="3200" dirty="0" smtClean="0"/>
              <a:t>), </a:t>
            </a:r>
            <a:r>
              <a:rPr lang="en-US" sz="3200" dirty="0"/>
              <a:t>defined in terms of its components and </a:t>
            </a:r>
            <a:r>
              <a:rPr lang="en-US" sz="3200" dirty="0" smtClean="0"/>
              <a:t>how they </a:t>
            </a:r>
            <a:r>
              <a:rPr lang="en-US" sz="3200" dirty="0"/>
              <a:t>are mapped onto </a:t>
            </a:r>
            <a:r>
              <a:rPr lang="en-US" sz="3200" dirty="0" smtClean="0"/>
              <a:t>backup storage. </a:t>
            </a:r>
          </a:p>
          <a:p>
            <a:pPr marL="68580" indent="0" algn="just">
              <a:buNone/>
            </a:pPr>
            <a:endParaRPr lang="en-US" sz="3200" dirty="0" smtClean="0"/>
          </a:p>
          <a:p>
            <a:pPr algn="just"/>
            <a:r>
              <a:rPr lang="en-US" sz="3200" dirty="0" smtClean="0"/>
              <a:t>Any </a:t>
            </a:r>
            <a:r>
              <a:rPr lang="en-US" sz="3200" dirty="0"/>
              <a:t>given file </a:t>
            </a:r>
            <a:r>
              <a:rPr lang="en-US" sz="3200" dirty="0" smtClean="0"/>
              <a:t>organization supports </a:t>
            </a:r>
            <a:r>
              <a:rPr lang="en-US" sz="3200" dirty="0"/>
              <a:t>one or more file access methods</a:t>
            </a:r>
            <a:r>
              <a:rPr lang="en-US" sz="3200" dirty="0" smtClean="0"/>
              <a:t>.</a:t>
            </a:r>
          </a:p>
          <a:p>
            <a:pPr marL="0" indent="0" algn="just">
              <a:buNone/>
            </a:pPr>
            <a:r>
              <a:rPr lang="en-US" sz="3200" dirty="0" smtClean="0"/>
              <a:t> </a:t>
            </a:r>
          </a:p>
          <a:p>
            <a:pPr algn="just"/>
            <a:r>
              <a:rPr lang="en-US" sz="3200" dirty="0" smtClean="0"/>
              <a:t>Access method is </a:t>
            </a:r>
            <a:r>
              <a:rPr lang="en-US" sz="3200" dirty="0"/>
              <a:t>any algorithm used for the storage and retrieval of records from a </a:t>
            </a:r>
            <a:r>
              <a:rPr lang="en-US" sz="3200" dirty="0" smtClean="0"/>
              <a:t>data file.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946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72400" cy="9144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File </a:t>
            </a:r>
            <a:r>
              <a:rPr lang="en-US" b="1" dirty="0" smtClean="0">
                <a:solidFill>
                  <a:schemeClr val="tx1"/>
                </a:solidFill>
              </a:rPr>
              <a:t>Organization </a:t>
            </a:r>
            <a:r>
              <a:rPr lang="en-US" b="1" dirty="0">
                <a:solidFill>
                  <a:schemeClr val="tx1"/>
                </a:solidFill>
              </a:rPr>
              <a:t>Criteria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715000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2800" dirty="0"/>
              <a:t>In choosing a file </a:t>
            </a:r>
            <a:r>
              <a:rPr lang="en-US" sz="2800" dirty="0" smtClean="0"/>
              <a:t>organization method, </a:t>
            </a:r>
            <a:r>
              <a:rPr lang="en-US" sz="2800" dirty="0"/>
              <a:t>several criteria are important</a:t>
            </a:r>
            <a:r>
              <a:rPr lang="en-US" sz="2800" dirty="0" smtClean="0"/>
              <a:t>:</a:t>
            </a:r>
          </a:p>
          <a:p>
            <a:pPr marL="68580" indent="0">
              <a:buNone/>
            </a:pPr>
            <a:endParaRPr lang="en-US" sz="2800" dirty="0"/>
          </a:p>
          <a:p>
            <a:r>
              <a:rPr lang="en-US" sz="2800" dirty="0" smtClean="0"/>
              <a:t>Short </a:t>
            </a:r>
            <a:r>
              <a:rPr lang="en-US" sz="2800" dirty="0"/>
              <a:t>access </a:t>
            </a:r>
            <a:r>
              <a:rPr lang="en-US" sz="2800" dirty="0" smtClean="0"/>
              <a:t>time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Ease </a:t>
            </a:r>
            <a:r>
              <a:rPr lang="en-US" sz="2800" dirty="0"/>
              <a:t>of </a:t>
            </a:r>
            <a:r>
              <a:rPr lang="en-US" sz="2800" dirty="0" smtClean="0"/>
              <a:t>update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Economy </a:t>
            </a:r>
            <a:r>
              <a:rPr lang="en-US" sz="2800" dirty="0"/>
              <a:t>of </a:t>
            </a:r>
            <a:r>
              <a:rPr lang="en-US" sz="2800" dirty="0" smtClean="0"/>
              <a:t>storage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Simple maintenance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Reliability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47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87" y="152400"/>
            <a:ext cx="6347713" cy="685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File Organization 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2209800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3200" dirty="0" smtClean="0"/>
              <a:t>There are five </a:t>
            </a:r>
            <a:r>
              <a:rPr lang="en-US" sz="3200" dirty="0"/>
              <a:t>fundamental </a:t>
            </a:r>
            <a:r>
              <a:rPr lang="en-US" sz="3200" dirty="0" smtClean="0"/>
              <a:t>file organization methods in use. Some algorithms are implemented based on combination two organization methods. </a:t>
            </a:r>
          </a:p>
          <a:p>
            <a:pPr marL="68580" indent="0" algn="just">
              <a:buNone/>
            </a:pPr>
            <a:endParaRPr lang="en-US" sz="3200" dirty="0"/>
          </a:p>
          <a:p>
            <a:pPr algn="just"/>
            <a:r>
              <a:rPr lang="en-US" sz="3200" dirty="0" smtClean="0"/>
              <a:t>The </a:t>
            </a:r>
            <a:r>
              <a:rPr lang="en-US" sz="3200" dirty="0"/>
              <a:t>pile</a:t>
            </a:r>
          </a:p>
          <a:p>
            <a:pPr algn="just"/>
            <a:r>
              <a:rPr lang="en-US" sz="3200" dirty="0" smtClean="0"/>
              <a:t>The </a:t>
            </a:r>
            <a:r>
              <a:rPr lang="en-US" sz="3200" dirty="0"/>
              <a:t>sequential file</a:t>
            </a:r>
          </a:p>
          <a:p>
            <a:pPr algn="just"/>
            <a:r>
              <a:rPr lang="en-US" sz="3200" dirty="0" smtClean="0"/>
              <a:t>The </a:t>
            </a:r>
            <a:r>
              <a:rPr lang="en-US" sz="3200" dirty="0"/>
              <a:t>indexed sequential file</a:t>
            </a:r>
          </a:p>
          <a:p>
            <a:pPr algn="just"/>
            <a:r>
              <a:rPr lang="en-US" sz="3200" dirty="0" smtClean="0"/>
              <a:t>The </a:t>
            </a:r>
            <a:r>
              <a:rPr lang="en-US" sz="3200" dirty="0"/>
              <a:t>indexed file</a:t>
            </a:r>
          </a:p>
          <a:p>
            <a:pPr algn="just"/>
            <a:r>
              <a:rPr lang="en-US" sz="3200" dirty="0" smtClean="0"/>
              <a:t>The direct or hashed </a:t>
            </a:r>
            <a:r>
              <a:rPr lang="en-US" sz="3200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408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20" y="228600"/>
            <a:ext cx="871548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8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88" name="Picture 4" descr="D:\TransMac\Illustrator Files\12-File\12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7950200" cy="637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3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4419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 Drivers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382000" cy="5455440"/>
          </a:xfrm>
        </p:spPr>
        <p:txBody>
          <a:bodyPr>
            <a:normAutofit/>
          </a:bodyPr>
          <a:lstStyle/>
          <a:p>
            <a:pPr algn="just"/>
            <a:r>
              <a:rPr lang="en-US" sz="4000" dirty="0"/>
              <a:t>Lowest </a:t>
            </a:r>
            <a:r>
              <a:rPr lang="en-US" sz="4000" dirty="0" smtClean="0"/>
              <a:t>level.</a:t>
            </a:r>
            <a:endParaRPr lang="en-US" sz="4000" dirty="0"/>
          </a:p>
          <a:p>
            <a:pPr algn="just"/>
            <a:r>
              <a:rPr lang="en-US" sz="4000" dirty="0"/>
              <a:t>Communicates directly with peripheral </a:t>
            </a:r>
            <a:r>
              <a:rPr lang="en-US" sz="4000" dirty="0" smtClean="0"/>
              <a:t>devices.</a:t>
            </a:r>
            <a:endParaRPr lang="en-US" sz="4000" dirty="0"/>
          </a:p>
          <a:p>
            <a:pPr algn="just"/>
            <a:r>
              <a:rPr lang="en-US" sz="4000" dirty="0"/>
              <a:t>Responsible for starting I/O operations on a </a:t>
            </a:r>
            <a:r>
              <a:rPr lang="en-US" sz="4000" dirty="0" smtClean="0"/>
              <a:t>device.</a:t>
            </a:r>
            <a:endParaRPr lang="en-US" sz="4000" dirty="0"/>
          </a:p>
          <a:p>
            <a:pPr algn="just"/>
            <a:r>
              <a:rPr lang="en-US" sz="4000" dirty="0"/>
              <a:t>Processes the completion of an I/O </a:t>
            </a:r>
            <a:r>
              <a:rPr lang="en-US" sz="4000" dirty="0" smtClean="0"/>
              <a:t>request.</a:t>
            </a:r>
            <a:endParaRPr lang="en-US" sz="4000" dirty="0"/>
          </a:p>
          <a:p>
            <a:pPr algn="just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829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4953000" cy="9144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Basic File System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82000" cy="5638800"/>
          </a:xfrm>
        </p:spPr>
        <p:txBody>
          <a:bodyPr>
            <a:normAutofit/>
          </a:bodyPr>
          <a:lstStyle/>
          <a:p>
            <a:r>
              <a:rPr lang="en-US" sz="4400" dirty="0"/>
              <a:t>Physical </a:t>
            </a:r>
            <a:r>
              <a:rPr lang="en-US" sz="4400" dirty="0" smtClean="0"/>
              <a:t>I/O.</a:t>
            </a:r>
            <a:endParaRPr lang="en-US" sz="4400" dirty="0"/>
          </a:p>
          <a:p>
            <a:r>
              <a:rPr lang="en-US" sz="4400" dirty="0"/>
              <a:t>Deals with exchanging blocks of </a:t>
            </a:r>
            <a:r>
              <a:rPr lang="en-US" sz="4400" dirty="0" smtClean="0"/>
              <a:t>data.</a:t>
            </a:r>
            <a:endParaRPr lang="en-US" sz="4400" dirty="0"/>
          </a:p>
          <a:p>
            <a:r>
              <a:rPr lang="en-US" sz="4400" dirty="0"/>
              <a:t>Concerned with the placement of </a:t>
            </a:r>
            <a:r>
              <a:rPr lang="en-US" sz="4400" dirty="0" smtClean="0"/>
              <a:t>blocks.</a:t>
            </a:r>
            <a:endParaRPr lang="en-US" sz="4400" dirty="0"/>
          </a:p>
          <a:p>
            <a:r>
              <a:rPr lang="en-US" sz="4400" dirty="0"/>
              <a:t>Concerned with buffering blocks in main </a:t>
            </a:r>
            <a:r>
              <a:rPr lang="en-US" sz="4400" dirty="0" smtClean="0"/>
              <a:t>memory.</a:t>
            </a:r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6454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9144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Basic I/O Supervisor</a:t>
            </a:r>
          </a:p>
        </p:txBody>
      </p:sp>
      <p:sp>
        <p:nvSpPr>
          <p:cNvPr id="35430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534400" cy="5060160"/>
          </a:xfrm>
        </p:spPr>
        <p:txBody>
          <a:bodyPr>
            <a:normAutofit lnSpcReduction="10000"/>
          </a:bodyPr>
          <a:lstStyle/>
          <a:p>
            <a:r>
              <a:rPr lang="en-US" sz="4400" dirty="0"/>
              <a:t>Responsible for file I/O initiation and </a:t>
            </a:r>
            <a:r>
              <a:rPr lang="en-US" sz="4400" dirty="0" smtClean="0"/>
              <a:t>termination.</a:t>
            </a:r>
            <a:endParaRPr lang="en-US" sz="4400" dirty="0"/>
          </a:p>
          <a:p>
            <a:r>
              <a:rPr lang="en-US" sz="4400" dirty="0"/>
              <a:t>Control structures are </a:t>
            </a:r>
            <a:r>
              <a:rPr lang="en-US" sz="4400" dirty="0" smtClean="0"/>
              <a:t>maintained.</a:t>
            </a:r>
            <a:endParaRPr lang="en-US" sz="4400" dirty="0"/>
          </a:p>
          <a:p>
            <a:r>
              <a:rPr lang="en-US" sz="4400" dirty="0" smtClean="0"/>
              <a:t>Schedules </a:t>
            </a:r>
            <a:r>
              <a:rPr lang="en-US" sz="4400" dirty="0"/>
              <a:t>access to optimize </a:t>
            </a:r>
            <a:r>
              <a:rPr lang="en-US" sz="4400" dirty="0" smtClean="0"/>
              <a:t>performance.</a:t>
            </a:r>
            <a:endParaRPr lang="en-US" sz="4400" dirty="0"/>
          </a:p>
          <a:p>
            <a:r>
              <a:rPr lang="en-US" sz="4400" dirty="0"/>
              <a:t>Part of the operating </a:t>
            </a:r>
            <a:r>
              <a:rPr lang="en-US" sz="4400" dirty="0" smtClean="0"/>
              <a:t>system.</a:t>
            </a:r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4038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599" y="152400"/>
            <a:ext cx="4114801" cy="9144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Logical I/O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10600" cy="4572000"/>
          </a:xfrm>
        </p:spPr>
        <p:txBody>
          <a:bodyPr>
            <a:noAutofit/>
          </a:bodyPr>
          <a:lstStyle/>
          <a:p>
            <a:pPr algn="just"/>
            <a:r>
              <a:rPr lang="en-US" sz="4400" dirty="0"/>
              <a:t>Enables users and applications to access </a:t>
            </a:r>
            <a:r>
              <a:rPr lang="en-US" sz="4400" dirty="0" smtClean="0"/>
              <a:t>records.</a:t>
            </a:r>
            <a:endParaRPr lang="en-US" sz="4400" dirty="0"/>
          </a:p>
          <a:p>
            <a:pPr algn="just"/>
            <a:r>
              <a:rPr lang="en-US" sz="4400" dirty="0"/>
              <a:t>Provides general-purpose record I/O </a:t>
            </a:r>
            <a:r>
              <a:rPr lang="en-US" sz="4400" dirty="0" smtClean="0"/>
              <a:t>capability.</a:t>
            </a:r>
            <a:endParaRPr lang="en-US" sz="4400" dirty="0"/>
          </a:p>
          <a:p>
            <a:pPr algn="just"/>
            <a:r>
              <a:rPr lang="en-US" sz="4400" dirty="0"/>
              <a:t>Maintains basic data about </a:t>
            </a:r>
            <a:r>
              <a:rPr lang="en-US" sz="4400" dirty="0" smtClean="0"/>
              <a:t>file.</a:t>
            </a:r>
            <a:endParaRPr lang="en-US" sz="4400" dirty="0"/>
          </a:p>
          <a:p>
            <a:pPr algn="just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08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771" y="3657600"/>
            <a:ext cx="8077200" cy="1517904"/>
          </a:xfrm>
        </p:spPr>
        <p:txBody>
          <a:bodyPr/>
          <a:lstStyle/>
          <a:p>
            <a:r>
              <a:rPr lang="en-US" cap="none" dirty="0" smtClean="0"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Managing Files Of Records: Sequential And Direct Access.</a:t>
            </a:r>
            <a:br>
              <a:rPr lang="en-US" cap="none" dirty="0" smtClean="0"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endParaRPr lang="en-US" cap="none" dirty="0">
              <a:solidFill>
                <a:schemeClr val="tx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96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6553200" cy="914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File </a:t>
            </a:r>
            <a:r>
              <a:rPr lang="en-US" sz="4000" dirty="0" smtClean="0">
                <a:solidFill>
                  <a:schemeClr val="tx1"/>
                </a:solidFill>
              </a:rPr>
              <a:t>Organization Methods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610600" cy="53649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/>
              <a:t>The </a:t>
            </a:r>
            <a:r>
              <a:rPr lang="en-US" sz="3600" dirty="0" smtClean="0"/>
              <a:t>Pile or Serial File</a:t>
            </a:r>
            <a:endParaRPr lang="en-US" sz="3600" dirty="0"/>
          </a:p>
          <a:p>
            <a:pPr lvl="1"/>
            <a:r>
              <a:rPr lang="en-US" sz="3600" dirty="0"/>
              <a:t>Data are collected in the order they </a:t>
            </a:r>
            <a:r>
              <a:rPr lang="en-US" sz="3600" dirty="0" smtClean="0"/>
              <a:t>arrive.</a:t>
            </a:r>
            <a:endParaRPr lang="en-US" sz="3600" dirty="0"/>
          </a:p>
          <a:p>
            <a:pPr lvl="1"/>
            <a:r>
              <a:rPr lang="en-US" sz="3600" dirty="0"/>
              <a:t>Purpose is to accumulate a mass of data and save </a:t>
            </a:r>
            <a:r>
              <a:rPr lang="en-US" sz="3600" dirty="0" smtClean="0"/>
              <a:t>it.</a:t>
            </a:r>
            <a:endParaRPr lang="en-US" sz="3600" dirty="0"/>
          </a:p>
          <a:p>
            <a:pPr lvl="1"/>
            <a:r>
              <a:rPr lang="en-US" sz="3600" dirty="0"/>
              <a:t>Records may have different </a:t>
            </a:r>
            <a:r>
              <a:rPr lang="en-US" sz="3600" dirty="0" smtClean="0"/>
              <a:t>fields.</a:t>
            </a:r>
            <a:endParaRPr lang="en-US" sz="3600" dirty="0"/>
          </a:p>
          <a:p>
            <a:pPr lvl="1"/>
            <a:r>
              <a:rPr lang="en-US" sz="3600" dirty="0"/>
              <a:t>No </a:t>
            </a:r>
            <a:r>
              <a:rPr lang="en-US" sz="3600" dirty="0" smtClean="0"/>
              <a:t>structure.</a:t>
            </a:r>
            <a:endParaRPr lang="en-US" sz="3600" dirty="0"/>
          </a:p>
          <a:p>
            <a:pPr lvl="1"/>
            <a:r>
              <a:rPr lang="en-US" sz="3600" dirty="0"/>
              <a:t>Record access is by exhaustive </a:t>
            </a:r>
            <a:r>
              <a:rPr lang="en-US" sz="3600" dirty="0" smtClean="0"/>
              <a:t>search.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233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76200"/>
            <a:ext cx="3276600" cy="6096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Pile(</a:t>
            </a:r>
            <a:r>
              <a:rPr lang="en-US" sz="5400" dirty="0" err="1" smtClean="0">
                <a:solidFill>
                  <a:schemeClr val="tx1"/>
                </a:solidFill>
              </a:rPr>
              <a:t>Cont</a:t>
            </a:r>
            <a:r>
              <a:rPr lang="en-US" sz="5400" dirty="0" smtClean="0">
                <a:solidFill>
                  <a:schemeClr val="tx1"/>
                </a:solidFill>
              </a:rPr>
              <a:t>)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365572" name="Picture 4" descr="D:\TransMac\Illustrator Files\12-File\12_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543800" cy="491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3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636"/>
            <a:ext cx="7772400" cy="5749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Sequential File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763000" cy="4876800"/>
          </a:xfrm>
        </p:spPr>
        <p:txBody>
          <a:bodyPr>
            <a:noAutofit/>
          </a:bodyPr>
          <a:lstStyle/>
          <a:p>
            <a:pPr lvl="1" algn="just"/>
            <a:r>
              <a:rPr lang="en-US" sz="2700" dirty="0" smtClean="0"/>
              <a:t>Fixed </a:t>
            </a:r>
            <a:r>
              <a:rPr lang="en-US" sz="2700" dirty="0"/>
              <a:t>format used for records</a:t>
            </a:r>
          </a:p>
          <a:p>
            <a:pPr lvl="1" algn="just"/>
            <a:r>
              <a:rPr lang="en-US" sz="2700" dirty="0"/>
              <a:t>Records are the same length</a:t>
            </a:r>
          </a:p>
          <a:p>
            <a:pPr lvl="1" algn="just"/>
            <a:r>
              <a:rPr lang="en-US" sz="2700" dirty="0"/>
              <a:t>All fields </a:t>
            </a:r>
            <a:r>
              <a:rPr lang="en-US" sz="2700" dirty="0" smtClean="0"/>
              <a:t>are the </a:t>
            </a:r>
            <a:r>
              <a:rPr lang="en-US" sz="2700" dirty="0"/>
              <a:t>same (order and length)</a:t>
            </a:r>
          </a:p>
          <a:p>
            <a:pPr lvl="1" algn="just"/>
            <a:r>
              <a:rPr lang="en-US" sz="2700" dirty="0"/>
              <a:t>Field names and lengths are attributes of the file</a:t>
            </a:r>
          </a:p>
          <a:p>
            <a:pPr lvl="1" algn="just"/>
            <a:r>
              <a:rPr lang="en-US" sz="2700" dirty="0"/>
              <a:t>One field is the key </a:t>
            </a:r>
            <a:r>
              <a:rPr lang="en-US" sz="2700" dirty="0" smtClean="0"/>
              <a:t>field</a:t>
            </a:r>
            <a:endParaRPr lang="en-US" sz="2700" dirty="0"/>
          </a:p>
          <a:p>
            <a:pPr lvl="2" algn="just"/>
            <a:r>
              <a:rPr lang="en-US" sz="2700" dirty="0"/>
              <a:t>Uniquely identifies the record</a:t>
            </a:r>
          </a:p>
          <a:p>
            <a:pPr lvl="2" algn="just"/>
            <a:r>
              <a:rPr lang="en-US" sz="2700" dirty="0"/>
              <a:t>Records are stored in key </a:t>
            </a:r>
            <a:r>
              <a:rPr lang="en-US" sz="2700" dirty="0" smtClean="0"/>
              <a:t>sequence</a:t>
            </a:r>
          </a:p>
          <a:p>
            <a:pPr lvl="1" algn="just"/>
            <a:r>
              <a:rPr lang="en-US" sz="2700" dirty="0"/>
              <a:t>New records are placed in a log </a:t>
            </a:r>
            <a:r>
              <a:rPr lang="en-US" sz="2700" dirty="0" smtClean="0"/>
              <a:t>or </a:t>
            </a:r>
            <a:r>
              <a:rPr lang="en-US" sz="2700" dirty="0"/>
              <a:t>transaction file</a:t>
            </a:r>
          </a:p>
          <a:p>
            <a:pPr lvl="1" algn="just"/>
            <a:r>
              <a:rPr lang="en-US" sz="2700" dirty="0"/>
              <a:t>Batch update is performed to merge the log file with the master file</a:t>
            </a:r>
          </a:p>
          <a:p>
            <a:pPr lvl="2" algn="just"/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31196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6347713" cy="6858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Sequential </a:t>
            </a:r>
            <a:r>
              <a:rPr lang="en-US" sz="4000" dirty="0" smtClean="0">
                <a:solidFill>
                  <a:schemeClr val="tx1"/>
                </a:solidFill>
              </a:rPr>
              <a:t>File(</a:t>
            </a:r>
            <a:r>
              <a:rPr lang="en-US" sz="4000" dirty="0" err="1" smtClean="0">
                <a:solidFill>
                  <a:schemeClr val="tx1"/>
                </a:solidFill>
              </a:rPr>
              <a:t>Cont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66596" name="Picture 4" descr="D:\TransMac\Illustrator Files\12-File\12_3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486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7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6347713" cy="6858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Index and Hashing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838200"/>
            <a:ext cx="8077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A number used to select an element of a list, vector, array or other sequence. Such indices are nearly always non-negative integers.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2934831"/>
            <a:ext cx="8153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A </a:t>
            </a:r>
            <a:r>
              <a:rPr lang="en-GB" sz="2800" dirty="0"/>
              <a:t>list of keys (or keywords), each of which identifies a unique record. Indices make it faster to find specific records and to sort records by the index field -- that is, the field used to identify each record.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5257800"/>
            <a:ext cx="769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Hashing is generating a value or values from a string of text </a:t>
            </a:r>
            <a:r>
              <a:rPr lang="en-GB" sz="2800" dirty="0" smtClean="0"/>
              <a:t>or numbers using </a:t>
            </a:r>
            <a:r>
              <a:rPr lang="en-GB" sz="2800" dirty="0"/>
              <a:t>a mathematical function. </a:t>
            </a:r>
          </a:p>
        </p:txBody>
      </p:sp>
    </p:spTree>
    <p:extLst>
      <p:ext uri="{BB962C8B-B14F-4D97-AF65-F5344CB8AC3E}">
        <p14:creationId xmlns:p14="http://schemas.microsoft.com/office/powerpoint/2010/main" val="17987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762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Indexed Sequential File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914400"/>
            <a:ext cx="8153400" cy="5715000"/>
          </a:xfrm>
        </p:spPr>
        <p:txBody>
          <a:bodyPr>
            <a:noAutofit/>
          </a:bodyPr>
          <a:lstStyle/>
          <a:p>
            <a:pPr lvl="1" algn="just"/>
            <a:r>
              <a:rPr lang="en-US" sz="3200" dirty="0" smtClean="0"/>
              <a:t>Index </a:t>
            </a:r>
            <a:r>
              <a:rPr lang="en-US" sz="3200" dirty="0"/>
              <a:t>provides a lookup capability to quickly reach the vicinity of the desired record</a:t>
            </a:r>
          </a:p>
          <a:p>
            <a:pPr lvl="2" algn="just"/>
            <a:r>
              <a:rPr lang="en-US" sz="3200" dirty="0"/>
              <a:t>Contains key field and a pointer to the main file</a:t>
            </a:r>
          </a:p>
          <a:p>
            <a:pPr lvl="2" algn="just"/>
            <a:r>
              <a:rPr lang="en-US" sz="3200" dirty="0" smtClean="0"/>
              <a:t>Index </a:t>
            </a:r>
            <a:r>
              <a:rPr lang="en-US" sz="3200" dirty="0"/>
              <a:t>is searched to find highest key value that is equal or less than the desired key value</a:t>
            </a:r>
          </a:p>
          <a:p>
            <a:pPr lvl="2" algn="just"/>
            <a:r>
              <a:rPr lang="en-US" sz="3200" dirty="0"/>
              <a:t>Search continues in the main file at the location indicated by the pointer</a:t>
            </a:r>
          </a:p>
        </p:txBody>
      </p:sp>
    </p:spTree>
    <p:extLst>
      <p:ext uri="{BB962C8B-B14F-4D97-AF65-F5344CB8AC3E}">
        <p14:creationId xmlns:p14="http://schemas.microsoft.com/office/powerpoint/2010/main" val="42691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Indexed Sequential File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763000" cy="5517360"/>
          </a:xfrm>
        </p:spPr>
        <p:txBody>
          <a:bodyPr>
            <a:noAutofit/>
          </a:bodyPr>
          <a:lstStyle/>
          <a:p>
            <a:pPr lvl="1" algn="just"/>
            <a:r>
              <a:rPr lang="en-US" sz="3600" dirty="0" smtClean="0"/>
              <a:t>New </a:t>
            </a:r>
            <a:r>
              <a:rPr lang="en-US" sz="3600" dirty="0"/>
              <a:t>records are added to an overflow file</a:t>
            </a:r>
          </a:p>
          <a:p>
            <a:pPr lvl="1" algn="just"/>
            <a:r>
              <a:rPr lang="en-US" sz="3600" dirty="0"/>
              <a:t>Record in main file </a:t>
            </a:r>
            <a:r>
              <a:rPr lang="en-US" sz="3600" dirty="0" smtClean="0"/>
              <a:t>(preceding new records in overflow)  is </a:t>
            </a:r>
            <a:r>
              <a:rPr lang="en-US" sz="3600" dirty="0"/>
              <a:t>updated to contain a pointer to the new record</a:t>
            </a:r>
          </a:p>
          <a:p>
            <a:pPr lvl="1" algn="just"/>
            <a:r>
              <a:rPr lang="en-US" sz="3600" dirty="0"/>
              <a:t>The overflow is merged with the main file during a batch update</a:t>
            </a:r>
          </a:p>
          <a:p>
            <a:pPr lvl="1" algn="just"/>
            <a:r>
              <a:rPr lang="en-US" sz="3600" dirty="0"/>
              <a:t>Multiple indexes for the same key field can be set up to increase efficiency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51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Indexed Sequential </a:t>
            </a:r>
            <a:r>
              <a:rPr lang="en-US" dirty="0" smtClean="0">
                <a:solidFill>
                  <a:schemeClr val="tx1"/>
                </a:solidFill>
              </a:rPr>
              <a:t>File(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69668" name="Picture 1028" descr="D:\TransMac\Illustrator Files\12-File\12_3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657350"/>
            <a:ext cx="7924801" cy="509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3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6347713" cy="9144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Indexed File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534400" cy="4572000"/>
          </a:xfrm>
        </p:spPr>
        <p:txBody>
          <a:bodyPr>
            <a:noAutofit/>
          </a:bodyPr>
          <a:lstStyle/>
          <a:p>
            <a:pPr lvl="1" algn="just"/>
            <a:r>
              <a:rPr lang="en-US" sz="4400" dirty="0" smtClean="0"/>
              <a:t>Uses </a:t>
            </a:r>
            <a:r>
              <a:rPr lang="en-US" sz="4400" dirty="0"/>
              <a:t>multiple indexes for different key fields</a:t>
            </a:r>
          </a:p>
          <a:p>
            <a:pPr lvl="1" algn="just"/>
            <a:r>
              <a:rPr lang="en-US" sz="4400" dirty="0"/>
              <a:t>May contain an exhaustive index that contains one entry for every record in the main file</a:t>
            </a:r>
          </a:p>
          <a:p>
            <a:pPr lvl="1" algn="just"/>
            <a:r>
              <a:rPr lang="en-US" sz="4400" dirty="0"/>
              <a:t>May contain a partial index</a:t>
            </a:r>
          </a:p>
          <a:p>
            <a:pPr algn="just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975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304800"/>
            <a:ext cx="6347713" cy="68580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Indexed </a:t>
            </a:r>
            <a:r>
              <a:rPr lang="en-US" sz="4800" dirty="0" smtClean="0">
                <a:solidFill>
                  <a:schemeClr val="tx1"/>
                </a:solidFill>
              </a:rPr>
              <a:t>File(</a:t>
            </a:r>
            <a:r>
              <a:rPr lang="en-US" sz="4800" dirty="0" err="1" smtClean="0">
                <a:solidFill>
                  <a:schemeClr val="tx1"/>
                </a:solidFill>
              </a:rPr>
              <a:t>Cont</a:t>
            </a:r>
            <a:r>
              <a:rPr lang="en-US" sz="4800" dirty="0" smtClean="0">
                <a:solidFill>
                  <a:schemeClr val="tx1"/>
                </a:solidFill>
              </a:rPr>
              <a:t>)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370692" name="Picture 4" descr="D:\TransMac\Illustrator Files\12-File\12_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229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4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800600"/>
            <a:ext cx="8686800" cy="1752600"/>
          </a:xfrm>
        </p:spPr>
        <p:txBody>
          <a:bodyPr>
            <a:normAutofit/>
          </a:bodyPr>
          <a:lstStyle/>
          <a:p>
            <a:pPr algn="just"/>
            <a:r>
              <a:rPr lang="en-US" sz="3200" b="1" u="sng" dirty="0" smtClean="0"/>
              <a:t>File </a:t>
            </a:r>
            <a:r>
              <a:rPr lang="en-US" sz="3200" b="1" u="sng" dirty="0"/>
              <a:t>processing </a:t>
            </a:r>
            <a:r>
              <a:rPr lang="en-US" sz="3200" dirty="0"/>
              <a:t>refers to an environment in which data </a:t>
            </a:r>
            <a:r>
              <a:rPr lang="en-US" sz="3200" dirty="0" smtClean="0"/>
              <a:t>are physically organized </a:t>
            </a:r>
            <a:r>
              <a:rPr lang="en-US" sz="3200" dirty="0"/>
              <a:t>into files</a:t>
            </a:r>
            <a:r>
              <a:rPr lang="en-US" sz="14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318" y="304799"/>
            <a:ext cx="792068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Introduction</a:t>
            </a:r>
          </a:p>
          <a:p>
            <a:pPr algn="ctr"/>
            <a:endParaRPr lang="en-US" sz="4400" dirty="0" smtClean="0"/>
          </a:p>
          <a:p>
            <a:pPr algn="just"/>
            <a:r>
              <a:rPr lang="en-US" sz="3200" dirty="0" smtClean="0"/>
              <a:t>A </a:t>
            </a:r>
            <a:r>
              <a:rPr lang="en-US" sz="3200" b="1" u="sng" dirty="0"/>
              <a:t>file</a:t>
            </a:r>
            <a:r>
              <a:rPr lang="en-US" sz="3200" dirty="0"/>
              <a:t> is a collection of related information defined by its </a:t>
            </a:r>
            <a:r>
              <a:rPr lang="en-US" sz="3200" dirty="0" smtClean="0"/>
              <a:t>creator. Commonly</a:t>
            </a:r>
            <a:r>
              <a:rPr lang="en-US" sz="3200" dirty="0"/>
              <a:t>, files represent programs (both source and object forms) and</a:t>
            </a:r>
          </a:p>
          <a:p>
            <a:pPr algn="just"/>
            <a:r>
              <a:rPr lang="en-US" sz="3200" dirty="0"/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3499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357"/>
            <a:ext cx="7772400" cy="74964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Direct </a:t>
            </a:r>
            <a:r>
              <a:rPr lang="en-US" dirty="0">
                <a:solidFill>
                  <a:schemeClr val="tx1"/>
                </a:solidFill>
              </a:rPr>
              <a:t>or Hashed File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>
          <a:xfrm>
            <a:off x="113270" y="762000"/>
            <a:ext cx="8497330" cy="5029200"/>
          </a:xfrm>
        </p:spPr>
        <p:txBody>
          <a:bodyPr>
            <a:noAutofit/>
          </a:bodyPr>
          <a:lstStyle/>
          <a:p>
            <a:pPr marL="454914" lvl="1" indent="0" algn="just">
              <a:buNone/>
            </a:pPr>
            <a:r>
              <a:rPr lang="en-US" sz="3600" dirty="0"/>
              <a:t>The direct or hashed file exploits the capability found on disks to access directly any block of a known address. </a:t>
            </a:r>
            <a:endParaRPr lang="en-US" sz="3600" dirty="0" smtClean="0"/>
          </a:p>
          <a:p>
            <a:pPr marL="454914" lvl="1" indent="0" algn="just">
              <a:buNone/>
            </a:pPr>
            <a:endParaRPr lang="en-US" sz="3600" dirty="0" smtClean="0"/>
          </a:p>
          <a:p>
            <a:pPr marL="454914" lvl="1" indent="0" algn="just">
              <a:buNone/>
            </a:pPr>
            <a:r>
              <a:rPr lang="en-US" sz="3600" dirty="0" smtClean="0"/>
              <a:t>A </a:t>
            </a:r>
            <a:r>
              <a:rPr lang="en-US" sz="3600" dirty="0"/>
              <a:t>key field is </a:t>
            </a:r>
            <a:r>
              <a:rPr lang="en-US" sz="3600" dirty="0" smtClean="0"/>
              <a:t>also required </a:t>
            </a:r>
            <a:r>
              <a:rPr lang="en-US" sz="3600" dirty="0"/>
              <a:t>in each record. However, there is no concept of sequential ordering here. The direct file makes use of hashing on the key value. </a:t>
            </a:r>
          </a:p>
        </p:txBody>
      </p:sp>
    </p:spTree>
    <p:extLst>
      <p:ext uri="{BB962C8B-B14F-4D97-AF65-F5344CB8AC3E}">
        <p14:creationId xmlns:p14="http://schemas.microsoft.com/office/powerpoint/2010/main" val="32324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191000"/>
          </a:xfrm>
        </p:spPr>
        <p:txBody>
          <a:bodyPr/>
          <a:lstStyle/>
          <a:p>
            <a:pPr marL="68580" lvl="1" indent="0" algn="just">
              <a:spcBef>
                <a:spcPts val="700"/>
              </a:spcBef>
              <a:buClr>
                <a:schemeClr val="tx2"/>
              </a:buClr>
              <a:buSzPct val="95000"/>
              <a:buNone/>
            </a:pPr>
            <a:r>
              <a:rPr lang="en-US" sz="3400" dirty="0" smtClean="0"/>
              <a:t>Direct </a:t>
            </a:r>
            <a:r>
              <a:rPr lang="en-US" sz="3400" dirty="0"/>
              <a:t>files are often used </a:t>
            </a:r>
            <a:r>
              <a:rPr lang="en-US" sz="3400" dirty="0" smtClean="0"/>
              <a:t>where;</a:t>
            </a:r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3400" dirty="0" smtClean="0"/>
              <a:t> </a:t>
            </a:r>
            <a:r>
              <a:rPr lang="en-US" sz="3400" dirty="0"/>
              <a:t>very rapid access is </a:t>
            </a:r>
            <a:r>
              <a:rPr lang="en-US" sz="3400" dirty="0" smtClean="0"/>
              <a:t>required</a:t>
            </a:r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3400" dirty="0" smtClean="0"/>
              <a:t>where </a:t>
            </a:r>
            <a:r>
              <a:rPr lang="en-US" sz="3400" dirty="0"/>
              <a:t>fixed length records are </a:t>
            </a:r>
            <a:r>
              <a:rPr lang="en-US" sz="3400" dirty="0" smtClean="0"/>
              <a:t>used</a:t>
            </a:r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3400" dirty="0" smtClean="0"/>
              <a:t>and </a:t>
            </a:r>
            <a:r>
              <a:rPr lang="en-US" sz="3400" dirty="0"/>
              <a:t>where records are always accessed one at a time. </a:t>
            </a:r>
            <a:endParaRPr lang="en-US" sz="3400" dirty="0" smtClean="0"/>
          </a:p>
          <a:p>
            <a:pPr marL="68580" lvl="1" indent="0" algn="just">
              <a:spcBef>
                <a:spcPts val="700"/>
              </a:spcBef>
              <a:buClr>
                <a:schemeClr val="tx2"/>
              </a:buClr>
              <a:buSzPct val="95000"/>
              <a:buNone/>
            </a:pPr>
            <a:r>
              <a:rPr lang="en-US" sz="3400" dirty="0" smtClean="0"/>
              <a:t>Examples </a:t>
            </a:r>
            <a:r>
              <a:rPr lang="en-US" sz="3400" dirty="0"/>
              <a:t>are directories, pricing tables, </a:t>
            </a:r>
            <a:r>
              <a:rPr lang="en-US" sz="3400" dirty="0" smtClean="0"/>
              <a:t>schedules and </a:t>
            </a:r>
            <a:r>
              <a:rPr lang="en-US" sz="3400" dirty="0"/>
              <a:t>name lists.</a:t>
            </a:r>
          </a:p>
          <a:p>
            <a:pPr algn="just"/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4757"/>
            <a:ext cx="7772400" cy="74964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Direct </a:t>
            </a:r>
            <a:r>
              <a:rPr lang="en-US" dirty="0">
                <a:solidFill>
                  <a:schemeClr val="tx1"/>
                </a:solidFill>
              </a:rPr>
              <a:t>or Hashed </a:t>
            </a:r>
            <a:r>
              <a:rPr lang="en-US" dirty="0" smtClean="0">
                <a:solidFill>
                  <a:schemeClr val="tx1"/>
                </a:solidFill>
              </a:rPr>
              <a:t>File(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304800"/>
            <a:ext cx="6347713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File Directories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077200" cy="4907760"/>
          </a:xfrm>
        </p:spPr>
        <p:txBody>
          <a:bodyPr>
            <a:noAutofit/>
          </a:bodyPr>
          <a:lstStyle/>
          <a:p>
            <a:pPr algn="just"/>
            <a:r>
              <a:rPr lang="en-US" sz="3600" dirty="0"/>
              <a:t>Contains information about files</a:t>
            </a:r>
          </a:p>
          <a:p>
            <a:pPr lvl="1" algn="just"/>
            <a:r>
              <a:rPr lang="en-US" sz="3600" dirty="0"/>
              <a:t>Attributes</a:t>
            </a:r>
          </a:p>
          <a:p>
            <a:pPr lvl="1" algn="just"/>
            <a:r>
              <a:rPr lang="en-US" sz="3600" dirty="0"/>
              <a:t>Location</a:t>
            </a:r>
          </a:p>
          <a:p>
            <a:pPr lvl="1" algn="just"/>
            <a:r>
              <a:rPr lang="en-US" sz="3600" dirty="0"/>
              <a:t>Ownership</a:t>
            </a:r>
          </a:p>
          <a:p>
            <a:pPr algn="just"/>
            <a:r>
              <a:rPr lang="en-US" sz="3600" dirty="0"/>
              <a:t>Directory itself is a file owned by the operating system</a:t>
            </a:r>
          </a:p>
          <a:p>
            <a:pPr algn="just"/>
            <a:r>
              <a:rPr lang="en-US" sz="3600" dirty="0"/>
              <a:t>Provides mapping between file names and the files themselves</a:t>
            </a:r>
          </a:p>
        </p:txBody>
      </p:sp>
    </p:spTree>
    <p:extLst>
      <p:ext uri="{BB962C8B-B14F-4D97-AF65-F5344CB8AC3E}">
        <p14:creationId xmlns:p14="http://schemas.microsoft.com/office/powerpoint/2010/main" val="29396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9144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Simple Structure </a:t>
            </a:r>
            <a:r>
              <a:rPr lang="en-US" sz="4000" dirty="0" smtClean="0">
                <a:solidFill>
                  <a:schemeClr val="tx1"/>
                </a:solidFill>
              </a:rPr>
              <a:t>of a </a:t>
            </a:r>
            <a:r>
              <a:rPr lang="en-US" sz="4000" dirty="0">
                <a:solidFill>
                  <a:schemeClr val="tx1"/>
                </a:solidFill>
              </a:rPr>
              <a:t>Directory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534400" cy="5638800"/>
          </a:xfrm>
        </p:spPr>
        <p:txBody>
          <a:bodyPr>
            <a:noAutofit/>
          </a:bodyPr>
          <a:lstStyle/>
          <a:p>
            <a:pPr algn="just"/>
            <a:r>
              <a:rPr lang="en-US" sz="4000" dirty="0"/>
              <a:t>List of entries, one for each file</a:t>
            </a:r>
          </a:p>
          <a:p>
            <a:pPr algn="just"/>
            <a:r>
              <a:rPr lang="en-US" sz="4000" dirty="0"/>
              <a:t>Sequential file with the name of the file serving as the key</a:t>
            </a:r>
          </a:p>
          <a:p>
            <a:pPr algn="just"/>
            <a:r>
              <a:rPr lang="en-US" sz="4000" dirty="0"/>
              <a:t>Provides no help in organizing the files</a:t>
            </a:r>
          </a:p>
          <a:p>
            <a:pPr algn="just"/>
            <a:r>
              <a:rPr lang="en-US" sz="4000" dirty="0"/>
              <a:t>Forces user to be careful not to use the same name for two different files</a:t>
            </a:r>
          </a:p>
        </p:txBody>
      </p:sp>
    </p:spTree>
    <p:extLst>
      <p:ext uri="{BB962C8B-B14F-4D97-AF65-F5344CB8AC3E}">
        <p14:creationId xmlns:p14="http://schemas.microsoft.com/office/powerpoint/2010/main" val="220830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762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Two-level Scheme for a Directory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458200" cy="5410200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One directory for each user and a master directory</a:t>
            </a:r>
          </a:p>
          <a:p>
            <a:pPr algn="just"/>
            <a:r>
              <a:rPr lang="en-US" sz="3200" dirty="0"/>
              <a:t>Master directory contains entry for each user</a:t>
            </a:r>
          </a:p>
          <a:p>
            <a:pPr lvl="1" algn="just"/>
            <a:r>
              <a:rPr lang="en-US" sz="3200" dirty="0"/>
              <a:t>Provides address and access control information</a:t>
            </a:r>
          </a:p>
          <a:p>
            <a:pPr algn="just"/>
            <a:r>
              <a:rPr lang="en-US" sz="3200" dirty="0"/>
              <a:t>Each user directory is a simple list of files for that user</a:t>
            </a:r>
          </a:p>
          <a:p>
            <a:pPr algn="just"/>
            <a:r>
              <a:rPr lang="en-US" sz="3200" dirty="0"/>
              <a:t>Still provides no help in structuring collections of files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76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868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Hierarchical </a:t>
            </a:r>
            <a:r>
              <a:rPr lang="en-US" dirty="0">
                <a:solidFill>
                  <a:schemeClr val="tx1"/>
                </a:solidFill>
              </a:rPr>
              <a:t>or Tree-Structured Directory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763000" cy="5410200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Master directory with user directories underneath it</a:t>
            </a:r>
          </a:p>
          <a:p>
            <a:pPr algn="just"/>
            <a:r>
              <a:rPr lang="en-US" sz="3600" dirty="0"/>
              <a:t>Each user directory may have subdirectories and files as </a:t>
            </a:r>
            <a:r>
              <a:rPr lang="en-US" sz="3600" dirty="0" smtClean="0"/>
              <a:t>entries</a:t>
            </a:r>
          </a:p>
          <a:p>
            <a:pPr algn="just"/>
            <a:r>
              <a:rPr lang="en-US" sz="3600" dirty="0"/>
              <a:t>Files can be located by following a path from the </a:t>
            </a:r>
            <a:r>
              <a:rPr lang="en-US" sz="3600" dirty="0" smtClean="0"/>
              <a:t>root or master </a:t>
            </a:r>
            <a:r>
              <a:rPr lang="en-US" sz="3600" dirty="0"/>
              <a:t>directory down various branches</a:t>
            </a:r>
          </a:p>
          <a:p>
            <a:pPr lvl="1" algn="just"/>
            <a:r>
              <a:rPr lang="en-US" sz="3600" dirty="0" smtClean="0"/>
              <a:t>This is known as </a:t>
            </a:r>
            <a:r>
              <a:rPr lang="en-US" sz="3600" dirty="0"/>
              <a:t>the pathname for the file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812" name="Picture 4" descr="D:\TransMac\Illustrator Files\12-File\12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143000"/>
            <a:ext cx="7816850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86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Hierarchical </a:t>
            </a:r>
            <a:r>
              <a:rPr lang="en-US" sz="3200" dirty="0">
                <a:solidFill>
                  <a:schemeClr val="tx1"/>
                </a:solidFill>
              </a:rPr>
              <a:t>or Tree-Structured </a:t>
            </a:r>
            <a:r>
              <a:rPr lang="en-US" sz="3200" dirty="0" smtClean="0">
                <a:solidFill>
                  <a:schemeClr val="tx1"/>
                </a:solidFill>
              </a:rPr>
              <a:t>Directory(</a:t>
            </a:r>
            <a:r>
              <a:rPr lang="en-US" sz="3200" dirty="0" err="1" smtClean="0">
                <a:solidFill>
                  <a:schemeClr val="tx1"/>
                </a:solidFill>
              </a:rPr>
              <a:t>Cont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2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836" name="Picture 4" descr="D:\TransMac\Illustrator Files\12-File\12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086600" cy="550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86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Hierarchical </a:t>
            </a:r>
            <a:r>
              <a:rPr lang="en-US" sz="3200" dirty="0">
                <a:solidFill>
                  <a:schemeClr val="tx1"/>
                </a:solidFill>
              </a:rPr>
              <a:t>or Tree-Structured </a:t>
            </a:r>
            <a:r>
              <a:rPr lang="en-US" sz="3200" dirty="0" smtClean="0">
                <a:solidFill>
                  <a:schemeClr val="tx1"/>
                </a:solidFill>
              </a:rPr>
              <a:t>Directory(</a:t>
            </a:r>
            <a:r>
              <a:rPr lang="en-US" sz="3200" dirty="0" err="1" smtClean="0">
                <a:solidFill>
                  <a:schemeClr val="tx1"/>
                </a:solidFill>
              </a:rPr>
              <a:t>Cont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>
          <a:xfrm>
            <a:off x="261257" y="1219200"/>
            <a:ext cx="8686800" cy="5105400"/>
          </a:xfrm>
        </p:spPr>
        <p:txBody>
          <a:bodyPr>
            <a:normAutofit/>
          </a:bodyPr>
          <a:lstStyle/>
          <a:p>
            <a:pPr algn="just"/>
            <a:r>
              <a:rPr lang="en-US" sz="4400" dirty="0"/>
              <a:t>Can have several files with the same file name as long as they have unique path </a:t>
            </a:r>
            <a:r>
              <a:rPr lang="en-US" sz="4400" dirty="0" smtClean="0"/>
              <a:t>names</a:t>
            </a:r>
          </a:p>
          <a:p>
            <a:pPr algn="just"/>
            <a:r>
              <a:rPr lang="en-US" sz="4400" dirty="0" smtClean="0"/>
              <a:t>Current </a:t>
            </a:r>
            <a:r>
              <a:rPr lang="en-US" sz="4400" dirty="0"/>
              <a:t>directory is the working directory</a:t>
            </a:r>
          </a:p>
          <a:p>
            <a:pPr algn="just"/>
            <a:r>
              <a:rPr lang="en-US" sz="4400" dirty="0"/>
              <a:t>Files are referenced relative to the working </a:t>
            </a:r>
            <a:r>
              <a:rPr lang="en-US" sz="4400" dirty="0" smtClean="0"/>
              <a:t>directory</a:t>
            </a:r>
          </a:p>
          <a:p>
            <a:endParaRPr lang="en-US" sz="4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Hierarchical </a:t>
            </a:r>
            <a:r>
              <a:rPr lang="en-US" sz="3200" dirty="0">
                <a:solidFill>
                  <a:schemeClr val="tx1"/>
                </a:solidFill>
              </a:rPr>
              <a:t>or Tree-Structured </a:t>
            </a:r>
            <a:r>
              <a:rPr lang="en-US" sz="3200" dirty="0" smtClean="0">
                <a:solidFill>
                  <a:schemeClr val="tx1"/>
                </a:solidFill>
              </a:rPr>
              <a:t>Directory(</a:t>
            </a:r>
            <a:r>
              <a:rPr lang="en-US" sz="3200" dirty="0" err="1" smtClean="0">
                <a:solidFill>
                  <a:schemeClr val="tx1"/>
                </a:solidFill>
              </a:rPr>
              <a:t>Cont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4038600" cy="9144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File Sharing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686800" cy="556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 </a:t>
            </a:r>
            <a:r>
              <a:rPr lang="en-US" sz="4000" dirty="0"/>
              <a:t>multiuser </a:t>
            </a:r>
            <a:r>
              <a:rPr lang="en-US" sz="4000" dirty="0" smtClean="0"/>
              <a:t>system allows </a:t>
            </a:r>
            <a:r>
              <a:rPr lang="en-US" sz="4000" dirty="0"/>
              <a:t>files to be shared among </a:t>
            </a:r>
            <a:r>
              <a:rPr lang="en-US" sz="4000" dirty="0" smtClean="0"/>
              <a:t>users simultaneously.</a:t>
            </a:r>
          </a:p>
          <a:p>
            <a:endParaRPr lang="en-US" sz="4000" dirty="0"/>
          </a:p>
          <a:p>
            <a:r>
              <a:rPr lang="en-US" sz="4000" dirty="0"/>
              <a:t>Two issues</a:t>
            </a:r>
          </a:p>
          <a:p>
            <a:pPr lvl="1"/>
            <a:r>
              <a:rPr lang="en-US" sz="4000" dirty="0"/>
              <a:t>Access rights</a:t>
            </a:r>
          </a:p>
          <a:p>
            <a:pPr lvl="1"/>
            <a:r>
              <a:rPr lang="en-US" sz="4000" dirty="0"/>
              <a:t>Management of simultaneous access</a:t>
            </a:r>
          </a:p>
        </p:txBody>
      </p:sp>
    </p:spTree>
    <p:extLst>
      <p:ext uri="{BB962C8B-B14F-4D97-AF65-F5344CB8AC3E}">
        <p14:creationId xmlns:p14="http://schemas.microsoft.com/office/powerpoint/2010/main" val="42293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8640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Files </a:t>
            </a:r>
            <a:r>
              <a:rPr lang="en-US" sz="3600" dirty="0"/>
              <a:t>are normally </a:t>
            </a:r>
            <a:r>
              <a:rPr lang="en-US" sz="3600" dirty="0" err="1"/>
              <a:t>organised</a:t>
            </a:r>
            <a:r>
              <a:rPr lang="en-US" sz="3600" dirty="0"/>
              <a:t> into directories to ease their use. </a:t>
            </a:r>
            <a:r>
              <a:rPr lang="en-US" sz="3600" dirty="0" smtClean="0"/>
              <a:t>But when </a:t>
            </a:r>
            <a:r>
              <a:rPr lang="en-US" sz="3600" dirty="0"/>
              <a:t>multiple users have access to files, it may be desirable to </a:t>
            </a:r>
            <a:r>
              <a:rPr lang="en-US" sz="3600" dirty="0" smtClean="0"/>
              <a:t>control whom </a:t>
            </a:r>
            <a:r>
              <a:rPr lang="en-US" sz="3600" dirty="0"/>
              <a:t>and in what ways files may be accessed. </a:t>
            </a:r>
            <a:endParaRPr lang="en-US" sz="3600" dirty="0" smtClean="0"/>
          </a:p>
          <a:p>
            <a:pPr algn="just"/>
            <a:endParaRPr lang="en-US" sz="3600" dirty="0" smtClean="0"/>
          </a:p>
          <a:p>
            <a:pPr algn="just"/>
            <a:r>
              <a:rPr lang="en-US" sz="3600" b="1" u="sng" dirty="0" smtClean="0"/>
              <a:t>File </a:t>
            </a:r>
            <a:r>
              <a:rPr lang="en-US" sz="3600" b="1" u="sng" dirty="0"/>
              <a:t>management </a:t>
            </a:r>
            <a:r>
              <a:rPr lang="en-US" sz="3600" dirty="0" smtClean="0"/>
              <a:t>is a software process </a:t>
            </a:r>
            <a:r>
              <a:rPr lang="en-US" sz="3600" dirty="0"/>
              <a:t>concerned with the </a:t>
            </a:r>
            <a:r>
              <a:rPr lang="en-US" sz="3600" dirty="0" smtClean="0"/>
              <a:t>overall manipulation/ management </a:t>
            </a:r>
            <a:r>
              <a:rPr lang="en-US" sz="3600" dirty="0"/>
              <a:t>of </a:t>
            </a:r>
            <a:r>
              <a:rPr lang="en-US" sz="3600" dirty="0" smtClean="0"/>
              <a:t>files.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1922065" y="141208"/>
            <a:ext cx="4164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Introduction (</a:t>
            </a:r>
            <a:r>
              <a:rPr lang="en-US" sz="3600" dirty="0" err="1" smtClean="0"/>
              <a:t>Cont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934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0"/>
            <a:ext cx="6347713" cy="8382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Types of Access Rights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4440"/>
            <a:ext cx="7772400" cy="4983960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None</a:t>
            </a:r>
          </a:p>
          <a:p>
            <a:pPr lvl="1" algn="just"/>
            <a:r>
              <a:rPr lang="en-US" sz="3200" dirty="0"/>
              <a:t>User may not know of the existence of the file</a:t>
            </a:r>
          </a:p>
          <a:p>
            <a:pPr lvl="1" algn="just"/>
            <a:r>
              <a:rPr lang="en-US" sz="3200" dirty="0"/>
              <a:t>User is not allowed to read the user directory that includes the file</a:t>
            </a:r>
          </a:p>
          <a:p>
            <a:pPr algn="just"/>
            <a:r>
              <a:rPr lang="en-US" sz="3200" dirty="0"/>
              <a:t>Knowledge</a:t>
            </a:r>
          </a:p>
          <a:p>
            <a:pPr lvl="1" algn="just"/>
            <a:r>
              <a:rPr lang="en-US" sz="3200" dirty="0"/>
              <a:t>User can only determine that the file exists and who its owner is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63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763000" cy="5943600"/>
          </a:xfrm>
        </p:spPr>
        <p:txBody>
          <a:bodyPr>
            <a:noAutofit/>
          </a:bodyPr>
          <a:lstStyle/>
          <a:p>
            <a:r>
              <a:rPr lang="en-US" sz="3200" dirty="0"/>
              <a:t>Execution</a:t>
            </a:r>
          </a:p>
          <a:p>
            <a:pPr lvl="1"/>
            <a:r>
              <a:rPr lang="en-US" sz="3200" dirty="0"/>
              <a:t>The user can load and execute a program but cannot copy it</a:t>
            </a:r>
          </a:p>
          <a:p>
            <a:r>
              <a:rPr lang="en-US" sz="3200" dirty="0"/>
              <a:t>Reading</a:t>
            </a:r>
          </a:p>
          <a:p>
            <a:pPr lvl="1"/>
            <a:r>
              <a:rPr lang="en-US" sz="3200" dirty="0"/>
              <a:t>The user can read the file for any </a:t>
            </a:r>
            <a:r>
              <a:rPr lang="en-US" sz="3200" dirty="0" smtClean="0"/>
              <a:t>purpose including </a:t>
            </a:r>
            <a:r>
              <a:rPr lang="en-US" sz="3200" dirty="0"/>
              <a:t>copying and execution</a:t>
            </a:r>
          </a:p>
          <a:p>
            <a:r>
              <a:rPr lang="en-US" sz="3200" dirty="0"/>
              <a:t>Appending</a:t>
            </a:r>
          </a:p>
          <a:p>
            <a:pPr lvl="1"/>
            <a:r>
              <a:rPr lang="en-US" sz="3200" dirty="0"/>
              <a:t>The user can add data to the file but cannot modify or delete any of the file’s contents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0"/>
            <a:ext cx="7239001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Types of Access Rights(</a:t>
            </a:r>
            <a:r>
              <a:rPr lang="en-US" sz="4400" dirty="0" err="1" smtClean="0">
                <a:solidFill>
                  <a:schemeClr val="tx1"/>
                </a:solidFill>
              </a:rPr>
              <a:t>Cont</a:t>
            </a:r>
            <a:r>
              <a:rPr lang="en-US" sz="4400" dirty="0" smtClean="0">
                <a:solidFill>
                  <a:schemeClr val="tx1"/>
                </a:solidFill>
              </a:rPr>
              <a:t>)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382000" cy="5791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Updating</a:t>
            </a:r>
          </a:p>
          <a:p>
            <a:pPr lvl="1" algn="just">
              <a:lnSpc>
                <a:spcPct val="90000"/>
              </a:lnSpc>
            </a:pPr>
            <a:r>
              <a:rPr lang="en-US" sz="3200" dirty="0"/>
              <a:t>The user can modify, </a:t>
            </a:r>
            <a:r>
              <a:rPr lang="en-US" sz="3200" dirty="0" smtClean="0"/>
              <a:t>delete and </a:t>
            </a:r>
            <a:r>
              <a:rPr lang="en-US" sz="3200" dirty="0"/>
              <a:t>add to the file’s data.  This includes creating the file, rewriting it, and removing all or part of the data</a:t>
            </a:r>
          </a:p>
          <a:p>
            <a:pPr algn="just">
              <a:lnSpc>
                <a:spcPct val="90000"/>
              </a:lnSpc>
            </a:pPr>
            <a:r>
              <a:rPr lang="en-US" sz="3200" dirty="0"/>
              <a:t>Changing protection</a:t>
            </a:r>
          </a:p>
          <a:p>
            <a:pPr lvl="1" algn="just">
              <a:lnSpc>
                <a:spcPct val="90000"/>
              </a:lnSpc>
            </a:pPr>
            <a:r>
              <a:rPr lang="en-US" sz="3200" dirty="0"/>
              <a:t>User can change access rights granted to other </a:t>
            </a:r>
            <a:r>
              <a:rPr lang="en-US" sz="3200" dirty="0" smtClean="0"/>
              <a:t>users (mostly Admin)</a:t>
            </a:r>
            <a:endParaRPr lang="en-US" sz="3200" dirty="0"/>
          </a:p>
          <a:p>
            <a:pPr algn="just">
              <a:lnSpc>
                <a:spcPct val="90000"/>
              </a:lnSpc>
            </a:pPr>
            <a:r>
              <a:rPr lang="en-US" sz="3200" dirty="0"/>
              <a:t>Deletion</a:t>
            </a:r>
          </a:p>
          <a:p>
            <a:pPr lvl="1" algn="just">
              <a:lnSpc>
                <a:spcPct val="90000"/>
              </a:lnSpc>
            </a:pPr>
            <a:r>
              <a:rPr lang="en-US" sz="3200" dirty="0"/>
              <a:t>User can delete the file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0"/>
            <a:ext cx="7239001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Types of Access Rights(</a:t>
            </a:r>
            <a:r>
              <a:rPr lang="en-US" sz="4400" dirty="0" err="1" smtClean="0">
                <a:solidFill>
                  <a:schemeClr val="tx1"/>
                </a:solidFill>
              </a:rPr>
              <a:t>Cont</a:t>
            </a:r>
            <a:r>
              <a:rPr lang="en-US" sz="4400" dirty="0" smtClean="0">
                <a:solidFill>
                  <a:schemeClr val="tx1"/>
                </a:solidFill>
              </a:rPr>
              <a:t>)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266698" y="883440"/>
            <a:ext cx="8572502" cy="5212560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Owners</a:t>
            </a:r>
          </a:p>
          <a:p>
            <a:pPr lvl="1" algn="just"/>
            <a:r>
              <a:rPr lang="en-US" sz="4000" dirty="0"/>
              <a:t>Has all rights previously listed</a:t>
            </a:r>
          </a:p>
          <a:p>
            <a:pPr lvl="1" algn="just"/>
            <a:r>
              <a:rPr lang="en-US" sz="4000" dirty="0"/>
              <a:t>May grant rights to others using the following classes of users</a:t>
            </a:r>
          </a:p>
          <a:p>
            <a:pPr lvl="2" algn="just"/>
            <a:r>
              <a:rPr lang="en-US" sz="4000" dirty="0"/>
              <a:t>Specific user</a:t>
            </a:r>
          </a:p>
          <a:p>
            <a:pPr lvl="2" algn="just"/>
            <a:r>
              <a:rPr lang="en-US" sz="4000" dirty="0"/>
              <a:t>User groups</a:t>
            </a:r>
          </a:p>
          <a:p>
            <a:pPr lvl="2" algn="just"/>
            <a:r>
              <a:rPr lang="en-US" sz="4000" dirty="0"/>
              <a:t>All for public files</a:t>
            </a:r>
          </a:p>
          <a:p>
            <a:pPr algn="just"/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0"/>
            <a:ext cx="7239001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Types of Access Rights(</a:t>
            </a:r>
            <a:r>
              <a:rPr lang="en-US" sz="4400" dirty="0" err="1" smtClean="0">
                <a:solidFill>
                  <a:schemeClr val="tx1"/>
                </a:solidFill>
              </a:rPr>
              <a:t>Cont</a:t>
            </a:r>
            <a:r>
              <a:rPr lang="en-US" sz="4400" dirty="0" smtClean="0">
                <a:solidFill>
                  <a:schemeClr val="tx1"/>
                </a:solidFill>
              </a:rPr>
              <a:t>)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6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887" y="304800"/>
            <a:ext cx="6347713" cy="838200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chemeClr val="tx1"/>
                </a:solidFill>
              </a:rPr>
              <a:t>Simultaneous </a:t>
            </a:r>
            <a:r>
              <a:rPr lang="en-US" sz="4800" dirty="0" smtClean="0">
                <a:solidFill>
                  <a:schemeClr val="tx1"/>
                </a:solidFill>
              </a:rPr>
              <a:t>Access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10600" cy="4907760"/>
          </a:xfrm>
        </p:spPr>
        <p:txBody>
          <a:bodyPr>
            <a:noAutofit/>
          </a:bodyPr>
          <a:lstStyle/>
          <a:p>
            <a:pPr algn="just"/>
            <a:r>
              <a:rPr lang="en-US" sz="4800" dirty="0"/>
              <a:t>User may lock entire file when it is to be updated</a:t>
            </a:r>
          </a:p>
          <a:p>
            <a:pPr algn="just"/>
            <a:r>
              <a:rPr lang="en-US" sz="4800" dirty="0"/>
              <a:t>User may lock the individual records during the update</a:t>
            </a:r>
          </a:p>
          <a:p>
            <a:pPr algn="just"/>
            <a:r>
              <a:rPr lang="en-US" sz="4800" dirty="0"/>
              <a:t>Mutual exclusion and deadlock are issues for shared access</a:t>
            </a:r>
          </a:p>
        </p:txBody>
      </p:sp>
    </p:spTree>
    <p:extLst>
      <p:ext uri="{BB962C8B-B14F-4D97-AF65-F5344CB8AC3E}">
        <p14:creationId xmlns:p14="http://schemas.microsoft.com/office/powerpoint/2010/main" val="2190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019800" cy="91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Record Blocking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763000" cy="5867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dirty="0"/>
              <a:t>Record blocking techniques are used to reduce the computational complexity associated with record </a:t>
            </a:r>
            <a:r>
              <a:rPr lang="en-US" sz="3600" dirty="0" smtClean="0"/>
              <a:t>linkage. It </a:t>
            </a:r>
            <a:r>
              <a:rPr lang="en-US" sz="3600" dirty="0"/>
              <a:t>is a preprocessing step for record </a:t>
            </a:r>
            <a:r>
              <a:rPr lang="en-US" sz="3600" dirty="0" smtClean="0"/>
              <a:t>linkage</a:t>
            </a:r>
            <a:r>
              <a:rPr lang="en-US" sz="3600" dirty="0"/>
              <a:t>.</a:t>
            </a:r>
            <a:endParaRPr lang="en-US" sz="36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sz="3600" dirty="0" smtClean="0"/>
              <a:t>Record </a:t>
            </a:r>
            <a:r>
              <a:rPr lang="en-US" sz="3600" dirty="0"/>
              <a:t>linkage seeks to merge databases and to remove duplicates when unique identifiers are not available. </a:t>
            </a:r>
            <a:r>
              <a:rPr lang="en-US" sz="3600" dirty="0" smtClean="0"/>
              <a:t>This process matches records </a:t>
            </a:r>
            <a:r>
              <a:rPr lang="en-US" sz="3600" dirty="0"/>
              <a:t>across data sets that refer to the same </a:t>
            </a:r>
            <a:r>
              <a:rPr lang="en-US" sz="3600" dirty="0" smtClean="0"/>
              <a:t>entity.</a:t>
            </a:r>
          </a:p>
        </p:txBody>
      </p:sp>
    </p:spTree>
    <p:extLst>
      <p:ext uri="{BB962C8B-B14F-4D97-AF65-F5344CB8AC3E}">
        <p14:creationId xmlns:p14="http://schemas.microsoft.com/office/powerpoint/2010/main" val="11575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52400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Fixed Blocking</a:t>
            </a:r>
          </a:p>
        </p:txBody>
      </p:sp>
      <p:pic>
        <p:nvPicPr>
          <p:cNvPr id="386054" name="Picture 6" descr="D:\TransMac\Illustrator Files\12-File\12_6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305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887" y="76200"/>
            <a:ext cx="6347713" cy="762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Blocking: Spanned</a:t>
            </a:r>
          </a:p>
        </p:txBody>
      </p:sp>
      <p:pic>
        <p:nvPicPr>
          <p:cNvPr id="387078" name="Picture 6" descr="D:\TransMac\Illustrator Files\12-File\12_6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924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28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Variable Blocking </a:t>
            </a:r>
            <a:r>
              <a:rPr lang="en-US" sz="4400" dirty="0" err="1">
                <a:solidFill>
                  <a:schemeClr val="tx1"/>
                </a:solidFill>
              </a:rPr>
              <a:t>Unspanned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388100" name="Picture 4" descr="D:\TransMac\Illustrator Files\12-File\12_6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305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4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381000"/>
            <a:ext cx="8153401" cy="8382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Secondary Storage Management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01001" cy="3048000"/>
          </a:xfrm>
        </p:spPr>
        <p:txBody>
          <a:bodyPr>
            <a:normAutofit/>
          </a:bodyPr>
          <a:lstStyle/>
          <a:p>
            <a:pPr algn="just"/>
            <a:r>
              <a:rPr lang="en-US" sz="4000" dirty="0"/>
              <a:t>Space must be allocated to </a:t>
            </a:r>
            <a:r>
              <a:rPr lang="en-US" sz="4000" dirty="0" smtClean="0"/>
              <a:t>files</a:t>
            </a:r>
          </a:p>
          <a:p>
            <a:pPr marL="0" indent="0" algn="just">
              <a:buNone/>
            </a:pPr>
            <a:endParaRPr lang="en-US" sz="4000" dirty="0"/>
          </a:p>
          <a:p>
            <a:pPr algn="just"/>
            <a:r>
              <a:rPr lang="en-US" sz="4000" dirty="0"/>
              <a:t>Must keep track of the </a:t>
            </a:r>
            <a:r>
              <a:rPr lang="en-US" sz="4000" dirty="0" smtClean="0"/>
              <a:t>available space  </a:t>
            </a:r>
            <a:r>
              <a:rPr lang="en-US" sz="4000" dirty="0"/>
              <a:t>for allocation</a:t>
            </a:r>
          </a:p>
        </p:txBody>
      </p:sp>
    </p:spTree>
    <p:extLst>
      <p:ext uri="{BB962C8B-B14F-4D97-AF65-F5344CB8AC3E}">
        <p14:creationId xmlns:p14="http://schemas.microsoft.com/office/powerpoint/2010/main" val="19345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838200"/>
            <a:ext cx="7924801" cy="2182810"/>
          </a:xfrm>
        </p:spPr>
        <p:txBody>
          <a:bodyPr>
            <a:noAutofit/>
          </a:bodyPr>
          <a:lstStyle/>
          <a:p>
            <a:r>
              <a:rPr lang="en-US" sz="3600" dirty="0"/>
              <a:t>Before data can </a:t>
            </a:r>
            <a:r>
              <a:rPr lang="en-US" sz="3600" dirty="0" smtClean="0"/>
              <a:t>be processed,  </a:t>
            </a:r>
            <a:r>
              <a:rPr lang="en-US" sz="3600" dirty="0"/>
              <a:t>it must </a:t>
            </a:r>
            <a:r>
              <a:rPr lang="en-US" sz="3600" dirty="0" smtClean="0"/>
              <a:t>be systematically </a:t>
            </a:r>
            <a:r>
              <a:rPr lang="en-US" sz="3600" dirty="0" err="1"/>
              <a:t>organised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r>
              <a:rPr lang="en-US" sz="3600" dirty="0" smtClean="0"/>
              <a:t> </a:t>
            </a:r>
          </a:p>
          <a:p>
            <a:r>
              <a:rPr lang="en-US" sz="3600" dirty="0" smtClean="0"/>
              <a:t>The commonest </a:t>
            </a:r>
            <a:r>
              <a:rPr lang="en-US" sz="3600" dirty="0"/>
              <a:t>method is to arrange </a:t>
            </a:r>
            <a:r>
              <a:rPr lang="en-US" sz="3600" dirty="0" smtClean="0"/>
              <a:t>data into </a:t>
            </a:r>
            <a:r>
              <a:rPr lang="en-US" sz="3600" dirty="0"/>
              <a:t>fields, records, files and databases. 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Files </a:t>
            </a:r>
            <a:r>
              <a:rPr lang="en-US" sz="3600" dirty="0"/>
              <a:t>can be considered to be </a:t>
            </a:r>
            <a:r>
              <a:rPr lang="en-US" sz="3600" dirty="0" smtClean="0"/>
              <a:t>the framework </a:t>
            </a:r>
            <a:r>
              <a:rPr lang="en-US" sz="3600" dirty="0"/>
              <a:t>around which data processing revolves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22065" y="141208"/>
            <a:ext cx="4164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Introduction (</a:t>
            </a:r>
            <a:r>
              <a:rPr lang="en-US" sz="3600" dirty="0" err="1" smtClean="0"/>
              <a:t>Cont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59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228600"/>
            <a:ext cx="7772401" cy="762000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Preallocation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458200" cy="4845840"/>
          </a:xfrm>
        </p:spPr>
        <p:txBody>
          <a:bodyPr>
            <a:noAutofit/>
          </a:bodyPr>
          <a:lstStyle/>
          <a:p>
            <a:pPr algn="just"/>
            <a:r>
              <a:rPr lang="en-US" sz="4400" dirty="0"/>
              <a:t>Need the maximum size for the file at the time of creation</a:t>
            </a:r>
          </a:p>
          <a:p>
            <a:pPr algn="just"/>
            <a:r>
              <a:rPr lang="en-US" sz="4400" dirty="0"/>
              <a:t>Difficult to reliably estimate the maximum potential size of the file</a:t>
            </a:r>
          </a:p>
          <a:p>
            <a:pPr algn="just"/>
            <a:r>
              <a:rPr lang="en-US" sz="4400" dirty="0"/>
              <a:t>Tend to overestimated file size so as not to run out of space</a:t>
            </a:r>
          </a:p>
          <a:p>
            <a:pPr algn="just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436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Methods of File Allocation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839200" cy="5867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 smtClean="0"/>
              <a:t>Contiguous allocation</a:t>
            </a:r>
          </a:p>
          <a:p>
            <a:pPr lvl="1" algn="just"/>
            <a:r>
              <a:rPr lang="en-US" sz="4000" dirty="0" smtClean="0"/>
              <a:t>Single set of block is allocated to a file at the time of creation</a:t>
            </a:r>
          </a:p>
          <a:p>
            <a:pPr lvl="1" algn="just"/>
            <a:r>
              <a:rPr lang="en-US" sz="4000" dirty="0" smtClean="0"/>
              <a:t>Only a single entry in the file allocation table</a:t>
            </a:r>
          </a:p>
          <a:p>
            <a:pPr lvl="2" algn="just"/>
            <a:r>
              <a:rPr lang="en-US" sz="4000" dirty="0" smtClean="0"/>
              <a:t>Starting block and length of the file</a:t>
            </a:r>
          </a:p>
          <a:p>
            <a:pPr algn="just"/>
            <a:r>
              <a:rPr lang="en-US" sz="4000" dirty="0" smtClean="0"/>
              <a:t>External fragmentation will occur</a:t>
            </a:r>
          </a:p>
          <a:p>
            <a:pPr marL="68580" indent="0" algn="just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052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196" name="Picture 4" descr="D:\TransMac\Illustrator Files\12-File\12_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305800" cy="52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82166" y="228600"/>
            <a:ext cx="5933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dirty="0"/>
              <a:t>Contiguous </a:t>
            </a:r>
            <a:r>
              <a:rPr lang="en-US" sz="3600" dirty="0" smtClean="0"/>
              <a:t>allocation(</a:t>
            </a:r>
            <a:r>
              <a:rPr lang="en-US" sz="3600" dirty="0" err="1" smtClean="0"/>
              <a:t>Cont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08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152400"/>
            <a:ext cx="7239001" cy="83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Methods of File </a:t>
            </a:r>
            <a:r>
              <a:rPr lang="en-US" dirty="0" smtClean="0">
                <a:solidFill>
                  <a:schemeClr val="tx1"/>
                </a:solidFill>
              </a:rPr>
              <a:t>Allocation(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5029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Chained allocation</a:t>
            </a:r>
          </a:p>
          <a:p>
            <a:pPr lvl="1" algn="just"/>
            <a:r>
              <a:rPr lang="en-US" sz="2800" dirty="0"/>
              <a:t>Allocation </a:t>
            </a:r>
            <a:r>
              <a:rPr lang="en-US" sz="2800" dirty="0" smtClean="0"/>
              <a:t>is based on </a:t>
            </a:r>
            <a:r>
              <a:rPr lang="en-US" sz="2800" dirty="0"/>
              <a:t>individual block</a:t>
            </a:r>
          </a:p>
          <a:p>
            <a:pPr lvl="1" algn="just"/>
            <a:r>
              <a:rPr lang="en-US" sz="2800" dirty="0"/>
              <a:t>Each block contains a pointer to the next block in the chain</a:t>
            </a:r>
          </a:p>
          <a:p>
            <a:pPr lvl="1" algn="just"/>
            <a:r>
              <a:rPr lang="en-US" sz="2800" dirty="0"/>
              <a:t>Only single entry in the file allocation table</a:t>
            </a:r>
          </a:p>
          <a:p>
            <a:pPr lvl="2" algn="just"/>
            <a:r>
              <a:rPr lang="en-US" sz="2800" dirty="0"/>
              <a:t>Starting block and length of file</a:t>
            </a:r>
          </a:p>
          <a:p>
            <a:pPr algn="just"/>
            <a:r>
              <a:rPr lang="en-US" sz="2800" dirty="0"/>
              <a:t>No external fragmentation</a:t>
            </a:r>
          </a:p>
          <a:p>
            <a:pPr algn="just"/>
            <a:r>
              <a:rPr lang="en-US" sz="2800" dirty="0"/>
              <a:t>Best for sequential files</a:t>
            </a:r>
          </a:p>
          <a:p>
            <a:pPr algn="just"/>
            <a:r>
              <a:rPr lang="en-US" sz="2800" dirty="0"/>
              <a:t>No accommodation of the principle of locality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70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268" name="Picture 4" descr="D:\TransMac\Illustrator Files\12-File\12_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4582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23553" y="152400"/>
            <a:ext cx="5911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4000" dirty="0"/>
              <a:t>Chained A</a:t>
            </a:r>
            <a:r>
              <a:rPr lang="en-US" sz="4000" dirty="0" smtClean="0"/>
              <a:t>llocation(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24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Indexed allocation</a:t>
            </a:r>
          </a:p>
          <a:p>
            <a:pPr lvl="1" algn="just"/>
            <a:r>
              <a:rPr lang="en-US" sz="4000" dirty="0"/>
              <a:t>File allocation table contains a separate one-level index for each file</a:t>
            </a:r>
          </a:p>
          <a:p>
            <a:pPr lvl="1" algn="just"/>
            <a:r>
              <a:rPr lang="en-US" sz="4000" dirty="0"/>
              <a:t>The index has one entry for each portion allocated to the file</a:t>
            </a:r>
          </a:p>
          <a:p>
            <a:pPr lvl="1" algn="just"/>
            <a:r>
              <a:rPr lang="en-US" sz="4000" dirty="0"/>
              <a:t>The file allocation table contains block number for the index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152400"/>
            <a:ext cx="7239001" cy="83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Methods of File </a:t>
            </a:r>
            <a:r>
              <a:rPr lang="en-US" dirty="0" smtClean="0">
                <a:solidFill>
                  <a:schemeClr val="tx1"/>
                </a:solidFill>
              </a:rPr>
              <a:t>Allocation(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338" name="Picture 2" descr="D:\TransMac\Illustrator Files\12-File\12_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04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81200" y="228600"/>
            <a:ext cx="52982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Indexed </a:t>
            </a:r>
            <a:r>
              <a:rPr lang="en-US" sz="3600" dirty="0" smtClean="0"/>
              <a:t>allocation(</a:t>
            </a:r>
            <a:r>
              <a:rPr lang="en-US" sz="3600" dirty="0" err="1" smtClean="0"/>
              <a:t>Cont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3111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62" name="Picture 2" descr="D:\TransMac\Illustrator Files\12-File\12_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524000"/>
            <a:ext cx="88265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81200" y="228600"/>
            <a:ext cx="52982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Indexed </a:t>
            </a:r>
            <a:r>
              <a:rPr lang="en-US" sz="3600" dirty="0" smtClean="0"/>
              <a:t>allocation(</a:t>
            </a:r>
            <a:r>
              <a:rPr lang="en-US" sz="3600" dirty="0" err="1" smtClean="0"/>
              <a:t>Cont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1011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3200"/>
            <a:ext cx="6934200" cy="863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UNIX File Management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772400" cy="4831560"/>
          </a:xfrm>
        </p:spPr>
        <p:txBody>
          <a:bodyPr/>
          <a:lstStyle/>
          <a:p>
            <a:r>
              <a:rPr lang="en-US" sz="4000" dirty="0"/>
              <a:t>Types of files</a:t>
            </a:r>
          </a:p>
          <a:p>
            <a:pPr lvl="1"/>
            <a:r>
              <a:rPr lang="en-US" sz="4000" dirty="0"/>
              <a:t>Ordinary</a:t>
            </a:r>
          </a:p>
          <a:p>
            <a:pPr lvl="1"/>
            <a:r>
              <a:rPr lang="en-US" sz="4000" dirty="0"/>
              <a:t>Directory</a:t>
            </a:r>
          </a:p>
          <a:p>
            <a:pPr lvl="1"/>
            <a:r>
              <a:rPr lang="en-US" sz="4000" dirty="0"/>
              <a:t>Special</a:t>
            </a:r>
          </a:p>
          <a:p>
            <a:pPr lvl="1"/>
            <a:r>
              <a:rPr lang="en-US" sz="4000" dirty="0"/>
              <a:t>Named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959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386" name="Picture 2" descr="D:\TransMac\Illustrator Files\12-File\12_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29600" cy="578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3200"/>
            <a:ext cx="6934200" cy="863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UNIX File </a:t>
            </a:r>
            <a:r>
              <a:rPr lang="en-US" dirty="0" smtClean="0">
                <a:solidFill>
                  <a:schemeClr val="tx1"/>
                </a:solidFill>
              </a:rPr>
              <a:t>Management(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06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Elements of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600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file consists of a number of records. Each record is made up of a number of fields and each field consists of a number of characters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sz="3200" dirty="0"/>
              <a:t>Logical Components of File </a:t>
            </a:r>
            <a:r>
              <a:rPr lang="en-US" sz="3200" dirty="0" smtClean="0"/>
              <a:t>deals </a:t>
            </a:r>
            <a:r>
              <a:rPr lang="en-US" sz="3200" dirty="0"/>
              <a:t>with the real-world objects the data represent. These are field, record and </a:t>
            </a:r>
            <a:r>
              <a:rPr lang="en-US" sz="3200" dirty="0" smtClean="0"/>
              <a:t>file.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93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534400" cy="48768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There are several ways that the information in a file can be accessed. Some </a:t>
            </a:r>
            <a:r>
              <a:rPr lang="en-US" sz="2800" dirty="0" smtClean="0"/>
              <a:t>systems provide </a:t>
            </a:r>
            <a:r>
              <a:rPr lang="en-US" sz="2800" dirty="0"/>
              <a:t>only one access method for files. On the other </a:t>
            </a:r>
            <a:r>
              <a:rPr lang="en-US" sz="2800" dirty="0" smtClean="0"/>
              <a:t>hand, </a:t>
            </a:r>
            <a:r>
              <a:rPr lang="en-US" sz="2800" dirty="0"/>
              <a:t>many different access </a:t>
            </a:r>
            <a:r>
              <a:rPr lang="en-US" sz="2800" dirty="0" smtClean="0"/>
              <a:t>methods are supported and provided by some other systems.</a:t>
            </a:r>
          </a:p>
          <a:p>
            <a:pPr marL="0" indent="0" algn="just">
              <a:buNone/>
            </a:pPr>
            <a:r>
              <a:rPr lang="en-US" sz="2800" dirty="0" smtClean="0"/>
              <a:t> </a:t>
            </a:r>
          </a:p>
          <a:p>
            <a:pPr algn="just"/>
            <a:r>
              <a:rPr lang="en-US" sz="2800" dirty="0" smtClean="0"/>
              <a:t>To choose a method for </a:t>
            </a:r>
            <a:r>
              <a:rPr lang="en-US" sz="2800" dirty="0"/>
              <a:t>a particular application is a major design problem. </a:t>
            </a:r>
            <a:r>
              <a:rPr lang="en-US" sz="2800" dirty="0" smtClean="0"/>
              <a:t>Thus, we will look at the </a:t>
            </a:r>
            <a:r>
              <a:rPr lang="en-US" sz="2800" dirty="0"/>
              <a:t>various methods by </a:t>
            </a:r>
            <a:r>
              <a:rPr lang="en-US" sz="2800" dirty="0" smtClean="0"/>
              <a:t>which files </a:t>
            </a:r>
            <a:r>
              <a:rPr lang="en-US" sz="2800" dirty="0"/>
              <a:t>could be organized in memory.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organization determines </a:t>
            </a:r>
            <a:r>
              <a:rPr lang="en-US" sz="2800" dirty="0"/>
              <a:t>the type of access.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Elements of a </a:t>
            </a:r>
            <a:r>
              <a:rPr lang="en-US" dirty="0" smtClean="0">
                <a:solidFill>
                  <a:schemeClr val="tx1"/>
                </a:solidFill>
              </a:rPr>
              <a:t>File (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32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6347713" cy="762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Management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077200" cy="202644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 </a:t>
            </a:r>
            <a:r>
              <a:rPr lang="en-US" sz="2800" b="1" u="sng" dirty="0"/>
              <a:t>file</a:t>
            </a:r>
            <a:r>
              <a:rPr lang="en-US" sz="2800" dirty="0"/>
              <a:t> is a named entity used to save results from a program or provide data to a program. Access control is enforced generally on file level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u="sng" dirty="0"/>
              <a:t>File Management System </a:t>
            </a:r>
            <a:r>
              <a:rPr lang="en-US" sz="2800" dirty="0" smtClean="0"/>
              <a:t>provides </a:t>
            </a:r>
            <a:r>
              <a:rPr lang="en-US" sz="2800" dirty="0"/>
              <a:t>services related to </a:t>
            </a:r>
            <a:r>
              <a:rPr lang="en-US" sz="2800" dirty="0" smtClean="0"/>
              <a:t>the use </a:t>
            </a:r>
            <a:r>
              <a:rPr lang="en-US" sz="2800" dirty="0"/>
              <a:t>of files (e.g. copying, creating, deleting, naming etc.)</a:t>
            </a:r>
          </a:p>
        </p:txBody>
      </p:sp>
    </p:spTree>
    <p:extLst>
      <p:ext uri="{BB962C8B-B14F-4D97-AF65-F5344CB8AC3E}">
        <p14:creationId xmlns:p14="http://schemas.microsoft.com/office/powerpoint/2010/main" val="41698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1287" y="152400"/>
            <a:ext cx="6347713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Components of File Structure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105400"/>
          </a:xfrm>
        </p:spPr>
        <p:txBody>
          <a:bodyPr>
            <a:noAutofit/>
          </a:bodyPr>
          <a:lstStyle/>
          <a:p>
            <a:r>
              <a:rPr lang="en-US" sz="3200" dirty="0"/>
              <a:t>Field</a:t>
            </a:r>
          </a:p>
          <a:p>
            <a:pPr lvl="1"/>
            <a:r>
              <a:rPr lang="en-US" sz="3200" dirty="0"/>
              <a:t>Basic element of data</a:t>
            </a:r>
          </a:p>
          <a:p>
            <a:pPr lvl="1"/>
            <a:r>
              <a:rPr lang="en-US" sz="3200" dirty="0"/>
              <a:t>Contains a single value</a:t>
            </a:r>
          </a:p>
          <a:p>
            <a:pPr lvl="1"/>
            <a:r>
              <a:rPr lang="en-US" sz="3200" dirty="0"/>
              <a:t>Characterized by its length and data type</a:t>
            </a:r>
          </a:p>
          <a:p>
            <a:r>
              <a:rPr lang="en-US" sz="3200" dirty="0"/>
              <a:t>Record</a:t>
            </a:r>
          </a:p>
          <a:p>
            <a:pPr lvl="1"/>
            <a:r>
              <a:rPr lang="en-US" sz="3200" dirty="0"/>
              <a:t>Collection of related fields</a:t>
            </a:r>
          </a:p>
          <a:p>
            <a:pPr lvl="1"/>
            <a:r>
              <a:rPr lang="en-US" sz="3200" dirty="0"/>
              <a:t>Treated as a unit</a:t>
            </a:r>
          </a:p>
          <a:p>
            <a:pPr marL="914400" lvl="2" indent="0">
              <a:buNone/>
            </a:pPr>
            <a:r>
              <a:rPr lang="en-US" sz="3200" dirty="0" smtClean="0"/>
              <a:t>    Example</a:t>
            </a:r>
            <a:r>
              <a:rPr lang="en-US" sz="3200" dirty="0"/>
              <a:t>: employee record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20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5894</TotalTime>
  <Words>1864</Words>
  <Application>Microsoft Office PowerPoint</Application>
  <PresentationFormat>On-screen Show (4:3)</PresentationFormat>
  <Paragraphs>258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Trebuchet MS</vt:lpstr>
      <vt:lpstr>Wingdings</vt:lpstr>
      <vt:lpstr>Wingdings 3</vt:lpstr>
      <vt:lpstr>Facet</vt:lpstr>
      <vt:lpstr>  CSC 432</vt:lpstr>
      <vt:lpstr>Managing Files Of Records: Sequential And Direct Access. </vt:lpstr>
      <vt:lpstr>PowerPoint Presentation</vt:lpstr>
      <vt:lpstr>PowerPoint Presentation</vt:lpstr>
      <vt:lpstr>PowerPoint Presentation</vt:lpstr>
      <vt:lpstr>Elements of a File</vt:lpstr>
      <vt:lpstr>Elements of a File (Cont)</vt:lpstr>
      <vt:lpstr>File Management</vt:lpstr>
      <vt:lpstr>Components of File Structure </vt:lpstr>
      <vt:lpstr>Components of File Structure (Cont) </vt:lpstr>
      <vt:lpstr>File Organization</vt:lpstr>
      <vt:lpstr>File Organization Criteria</vt:lpstr>
      <vt:lpstr>File Organization Methods</vt:lpstr>
      <vt:lpstr>PowerPoint Presentation</vt:lpstr>
      <vt:lpstr>PowerPoint Presentation</vt:lpstr>
      <vt:lpstr>Device Drivers</vt:lpstr>
      <vt:lpstr>Basic File System</vt:lpstr>
      <vt:lpstr>Basic I/O Supervisor</vt:lpstr>
      <vt:lpstr>Logical I/O</vt:lpstr>
      <vt:lpstr>File Organization Methods</vt:lpstr>
      <vt:lpstr>Pile(Cont)</vt:lpstr>
      <vt:lpstr>The Sequential File </vt:lpstr>
      <vt:lpstr>Sequential File(Cont)</vt:lpstr>
      <vt:lpstr>Index and Hashing</vt:lpstr>
      <vt:lpstr>Indexed Sequential File</vt:lpstr>
      <vt:lpstr>Indexed Sequential File</vt:lpstr>
      <vt:lpstr>Indexed Sequential File(Cont)</vt:lpstr>
      <vt:lpstr>Indexed File</vt:lpstr>
      <vt:lpstr>Indexed File(Cont)</vt:lpstr>
      <vt:lpstr>The Direct or Hashed File</vt:lpstr>
      <vt:lpstr>The Direct or Hashed File(Cont)</vt:lpstr>
      <vt:lpstr>File Directories</vt:lpstr>
      <vt:lpstr>Simple Structure of a Directory</vt:lpstr>
      <vt:lpstr>Two-level Scheme for a Directory</vt:lpstr>
      <vt:lpstr>Hierarchical or Tree-Structured Directory</vt:lpstr>
      <vt:lpstr>Hierarchical or Tree-Structured Directory(Cont)</vt:lpstr>
      <vt:lpstr>Hierarchical or Tree-Structured Directory(Cont)</vt:lpstr>
      <vt:lpstr>Hierarchical or Tree-Structured Directory(Cont)</vt:lpstr>
      <vt:lpstr>File Sharing</vt:lpstr>
      <vt:lpstr>Types of Access Rights</vt:lpstr>
      <vt:lpstr>Types of Access Rights(Cont)</vt:lpstr>
      <vt:lpstr>Types of Access Rights(Cont)</vt:lpstr>
      <vt:lpstr>Types of Access Rights(Cont)</vt:lpstr>
      <vt:lpstr>Simultaneous Access</vt:lpstr>
      <vt:lpstr>Record Blocking Methods</vt:lpstr>
      <vt:lpstr>Fixed Blocking</vt:lpstr>
      <vt:lpstr>Variable Blocking: Spanned</vt:lpstr>
      <vt:lpstr>Variable Blocking Unspanned</vt:lpstr>
      <vt:lpstr>Secondary Storage Management</vt:lpstr>
      <vt:lpstr>Preallocation</vt:lpstr>
      <vt:lpstr>Methods of File Allocation</vt:lpstr>
      <vt:lpstr>PowerPoint Presentation</vt:lpstr>
      <vt:lpstr>Methods of File Allocation(Cont)</vt:lpstr>
      <vt:lpstr>PowerPoint Presentation</vt:lpstr>
      <vt:lpstr>Methods of File Allocation(Cont)</vt:lpstr>
      <vt:lpstr>PowerPoint Presentation</vt:lpstr>
      <vt:lpstr>PowerPoint Presentation</vt:lpstr>
      <vt:lpstr>UNIX File Management</vt:lpstr>
      <vt:lpstr>UNIX File Management(Cont)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Files Of Records: Sequential And Direct Access. Week 2</dc:title>
  <dc:creator>Test</dc:creator>
  <cp:lastModifiedBy>ACE DATA CENTRE</cp:lastModifiedBy>
  <cp:revision>77</cp:revision>
  <dcterms:created xsi:type="dcterms:W3CDTF">2016-08-16T12:46:43Z</dcterms:created>
  <dcterms:modified xsi:type="dcterms:W3CDTF">2017-09-07T10:48:09Z</dcterms:modified>
</cp:coreProperties>
</file>