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handoutMasterIdLst>
    <p:handoutMasterId r:id="rId56"/>
  </p:handoutMasterIdLst>
  <p:sldIdLst>
    <p:sldId id="281" r:id="rId3"/>
    <p:sldId id="619" r:id="rId4"/>
    <p:sldId id="620" r:id="rId5"/>
    <p:sldId id="625" r:id="rId6"/>
    <p:sldId id="626" r:id="rId7"/>
    <p:sldId id="630" r:id="rId8"/>
    <p:sldId id="631" r:id="rId9"/>
    <p:sldId id="622" r:id="rId10"/>
    <p:sldId id="627" r:id="rId11"/>
    <p:sldId id="624" r:id="rId12"/>
    <p:sldId id="623" r:id="rId13"/>
    <p:sldId id="628" r:id="rId14"/>
    <p:sldId id="642" r:id="rId15"/>
    <p:sldId id="632" r:id="rId16"/>
    <p:sldId id="621" r:id="rId17"/>
    <p:sldId id="633" r:id="rId18"/>
    <p:sldId id="660" r:id="rId19"/>
    <p:sldId id="637" r:id="rId20"/>
    <p:sldId id="629" r:id="rId21"/>
    <p:sldId id="657" r:id="rId22"/>
    <p:sldId id="634" r:id="rId23"/>
    <p:sldId id="648" r:id="rId24"/>
    <p:sldId id="649" r:id="rId25"/>
    <p:sldId id="311" r:id="rId26"/>
    <p:sldId id="263" r:id="rId27"/>
    <p:sldId id="303" r:id="rId28"/>
    <p:sldId id="294" r:id="rId29"/>
    <p:sldId id="304" r:id="rId30"/>
    <p:sldId id="658" r:id="rId31"/>
    <p:sldId id="636" r:id="rId32"/>
    <p:sldId id="650" r:id="rId33"/>
    <p:sldId id="654" r:id="rId34"/>
    <p:sldId id="260" r:id="rId35"/>
    <p:sldId id="261" r:id="rId36"/>
    <p:sldId id="293" r:id="rId37"/>
    <p:sldId id="262" r:id="rId38"/>
    <p:sldId id="310" r:id="rId39"/>
    <p:sldId id="656" r:id="rId40"/>
    <p:sldId id="635" r:id="rId41"/>
    <p:sldId id="659" r:id="rId42"/>
    <p:sldId id="646" r:id="rId43"/>
    <p:sldId id="647" r:id="rId44"/>
    <p:sldId id="644" r:id="rId45"/>
    <p:sldId id="645" r:id="rId46"/>
    <p:sldId id="652" r:id="rId47"/>
    <p:sldId id="651" r:id="rId48"/>
    <p:sldId id="643" r:id="rId49"/>
    <p:sldId id="638" r:id="rId50"/>
    <p:sldId id="639" r:id="rId51"/>
    <p:sldId id="640" r:id="rId52"/>
    <p:sldId id="641" r:id="rId53"/>
    <p:sldId id="653" r:id="rId54"/>
  </p:sldIdLst>
  <p:sldSz cx="12195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003399"/>
    <a:srgbClr val="180A6C"/>
    <a:srgbClr val="7A0000"/>
    <a:srgbClr val="FFFFFF"/>
    <a:srgbClr val="DDDDDD"/>
    <a:srgbClr val="662C5B"/>
    <a:srgbClr val="000000"/>
    <a:srgbClr val="66003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5" autoAdjust="0"/>
    <p:restoredTop sz="93263" autoAdjust="0"/>
  </p:normalViewPr>
  <p:slideViewPr>
    <p:cSldViewPr>
      <p:cViewPr varScale="1">
        <p:scale>
          <a:sx n="67" d="100"/>
          <a:sy n="67" d="100"/>
        </p:scale>
        <p:origin x="96" y="78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F73B2-7CF1-4832-BF09-2E3D082F4856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2B329-9B4F-43B9-920A-39268306A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63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DA5C1-9818-47C9-A79E-B4D4158DD3E3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98802-2017-4E9A-A8AF-781802F70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2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98802-2017-4E9A-A8AF-781802F703C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98802-2017-4E9A-A8AF-781802F703C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4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81948" cy="6912768"/>
          </a:xfrm>
          <a:prstGeom prst="rect">
            <a:avLst/>
          </a:prstGeom>
          <a:noFill/>
        </p:spPr>
      </p:pic>
      <p:pic>
        <p:nvPicPr>
          <p:cNvPr id="8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03" y="570166"/>
            <a:ext cx="743452" cy="7920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9003276" y="0"/>
            <a:ext cx="323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www.covenantuniversity.edu.ng</a:t>
            </a:r>
            <a:endParaRPr lang="en-GB" sz="1800" dirty="0"/>
          </a:p>
        </p:txBody>
      </p:sp>
      <p:pic>
        <p:nvPicPr>
          <p:cNvPr id="10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5059" y="570169"/>
            <a:ext cx="4608512" cy="7437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1844828"/>
            <a:ext cx="10366375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537575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Rockwell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33093" y="1074222"/>
            <a:ext cx="3220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62C5B"/>
                </a:solidFill>
              </a:rPr>
              <a:t>Raising a new Generation of Leaders</a:t>
            </a:r>
            <a:endParaRPr lang="en-GB" sz="1600" dirty="0">
              <a:solidFill>
                <a:srgbClr val="662C5B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1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41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1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643"/>
            <a:ext cx="274391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59" y="274643"/>
            <a:ext cx="802849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637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5" y="4406904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5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788" y="1600204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81948" cy="6912768"/>
          </a:xfrm>
          <a:prstGeom prst="rect">
            <a:avLst/>
          </a:prstGeom>
          <a:noFill/>
        </p:spPr>
      </p:pic>
      <p:pic>
        <p:nvPicPr>
          <p:cNvPr id="8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941" y="548680"/>
            <a:ext cx="1216557" cy="1296144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914638" y="2204865"/>
            <a:ext cx="10365899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sz="66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1705101" y="4869160"/>
            <a:ext cx="8536623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4000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45059" y="1268760"/>
            <a:ext cx="397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62C5B"/>
                </a:solidFill>
              </a:rPr>
              <a:t>Raising a new Generation of Leaders</a:t>
            </a:r>
            <a:endParaRPr lang="en-GB" sz="2000" dirty="0">
              <a:solidFill>
                <a:srgbClr val="662C5B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003276" y="0"/>
            <a:ext cx="323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www.covenantuniversity.edu.ng</a:t>
            </a:r>
            <a:endParaRPr lang="en-GB" sz="1800" dirty="0"/>
          </a:p>
        </p:txBody>
      </p:sp>
      <p:pic>
        <p:nvPicPr>
          <p:cNvPr id="3074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9035" y="692700"/>
            <a:ext cx="5065714" cy="8175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6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4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6" y="4800600"/>
            <a:ext cx="73167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6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6" y="5367338"/>
            <a:ext cx="73167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2375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74642"/>
            <a:ext cx="808037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963" y="153144"/>
            <a:ext cx="1171421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400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81948" cy="773752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778109" y="6336704"/>
            <a:ext cx="1045349" cy="548680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E708FE-ED12-4ACB-81C9-F40A112777FF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pic>
        <p:nvPicPr>
          <p:cNvPr id="10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6363534"/>
            <a:ext cx="624979" cy="66586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12" y="1412776"/>
            <a:ext cx="1171635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4000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600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200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800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800">
                <a:latin typeface="Rockwell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26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72" y="6317328"/>
            <a:ext cx="5976665" cy="64006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724026" y="6707435"/>
            <a:ext cx="221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www.covenantuniversity.edu.ng</a:t>
            </a:r>
            <a:endParaRPr lang="en-GB" sz="1200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8689876" y="1340768"/>
            <a:ext cx="1800001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10526061" y="1340768"/>
            <a:ext cx="71999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11282245" y="1340768"/>
            <a:ext cx="71999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36" y="4406905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36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205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205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3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3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2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4" y="273055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62" y="1435103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600205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0" y="6356355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E69B-9B3B-437C-9ADF-D56F423A0581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85" y="6356355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5" y="6356355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59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4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A4263-B01D-4F49-B558-EEB448DAF4C2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188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189" y="6356354"/>
            <a:ext cx="2846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86" y="1676400"/>
            <a:ext cx="12039601" cy="3733800"/>
          </a:xfrm>
        </p:spPr>
        <p:txBody>
          <a:bodyPr/>
          <a:lstStyle/>
          <a:p>
            <a:r>
              <a:rPr lang="en-US" b="1" dirty="0"/>
              <a:t>File Processing</a:t>
            </a:r>
            <a:br>
              <a:rPr lang="en-US" b="1" dirty="0"/>
            </a:br>
            <a:r>
              <a:rPr lang="en-US" b="1" dirty="0"/>
              <a:t>(CSC 432)</a:t>
            </a:r>
            <a:br>
              <a:rPr lang="en-US" b="1" dirty="0"/>
            </a:br>
            <a:r>
              <a:rPr lang="en-US" b="1" dirty="0"/>
              <a:t>Lecture 6 – Data Compression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516188" y="5562600"/>
            <a:ext cx="9525000" cy="1066800"/>
          </a:xfrm>
        </p:spPr>
        <p:txBody>
          <a:bodyPr>
            <a:noAutofit/>
          </a:bodyPr>
          <a:lstStyle/>
          <a:p>
            <a:r>
              <a:rPr lang="en-US" sz="3200" b="1" dirty="0"/>
              <a:t>Dr. </a:t>
            </a:r>
            <a:r>
              <a:rPr lang="en-US" sz="3200" b="1" dirty="0" err="1"/>
              <a:t>Iheanetu</a:t>
            </a:r>
            <a:endParaRPr lang="en-US" sz="3200" b="1" dirty="0"/>
          </a:p>
          <a:p>
            <a:r>
              <a:rPr lang="en-US" sz="3200" b="1" dirty="0"/>
              <a:t>CIS Department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E01327-3652-43CF-8C44-A4B434C5B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87" y="2372307"/>
            <a:ext cx="11353800" cy="4249453"/>
          </a:xfrm>
        </p:spPr>
        <p:txBody>
          <a:bodyPr>
            <a:normAutofit lnSpcReduction="10000"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Compression is not automatic, it is based on demand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Space used for compression is broken up into block sizes which can be set with the compression utility desired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The default of one block size is 1MB – called compression chunk size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50EC7A-7B45-446C-8D88-9350971D8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87" y="1605372"/>
            <a:ext cx="9143999" cy="766935"/>
          </a:xfrm>
        </p:spPr>
        <p:txBody>
          <a:bodyPr/>
          <a:lstStyle/>
          <a:p>
            <a:r>
              <a:rPr lang="en-US" dirty="0"/>
              <a:t>How Compression Works Cont’d</a:t>
            </a:r>
          </a:p>
        </p:txBody>
      </p:sp>
    </p:spTree>
    <p:extLst>
      <p:ext uri="{BB962C8B-B14F-4D97-AF65-F5344CB8AC3E}">
        <p14:creationId xmlns:p14="http://schemas.microsoft.com/office/powerpoint/2010/main" val="314066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6B22B4-FBAF-41F1-A3ED-22C1CC8C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87" y="2372307"/>
            <a:ext cx="11887200" cy="4249453"/>
          </a:xfrm>
        </p:spPr>
        <p:txBody>
          <a:bodyPr/>
          <a:lstStyle/>
          <a:p>
            <a:pPr algn="l"/>
            <a:r>
              <a:rPr lang="en-US" dirty="0"/>
              <a:t>To read data, a file (Chunk) is loaded into memory and decompressed there before it can be read, while the data block (chunk) still remains compressed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Multiple algorithms are available but </a:t>
            </a:r>
            <a:r>
              <a:rPr lang="en-US" dirty="0" err="1"/>
              <a:t>Gzip</a:t>
            </a:r>
            <a:r>
              <a:rPr lang="en-US" dirty="0"/>
              <a:t> is very popular and available, has strings 1-9, 1 = fastest, 9 = best, 6 = default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8AF8A2-B011-4804-81ED-2A223DFB29C6}"/>
              </a:ext>
            </a:extLst>
          </p:cNvPr>
          <p:cNvSpPr txBox="1">
            <a:spLocks/>
          </p:cNvSpPr>
          <p:nvPr/>
        </p:nvSpPr>
        <p:spPr>
          <a:xfrm>
            <a:off x="1449387" y="1605372"/>
            <a:ext cx="9143999" cy="766935"/>
          </a:xfrm>
          <a:prstGeom prst="rect">
            <a:avLst/>
          </a:prstGeom>
          <a:solidFill>
            <a:srgbClr val="CC3399">
              <a:alpha val="83137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Compression Works Cont’d</a:t>
            </a:r>
          </a:p>
        </p:txBody>
      </p:sp>
    </p:spTree>
    <p:extLst>
      <p:ext uri="{BB962C8B-B14F-4D97-AF65-F5344CB8AC3E}">
        <p14:creationId xmlns:p14="http://schemas.microsoft.com/office/powerpoint/2010/main" val="132718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E3C273-802D-47F8-99F4-C335F597D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87" y="2372307"/>
            <a:ext cx="11887200" cy="424945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Performance orientation – loading a block into memory for read/ write operations and decompression takes time. Files frequently accessed for reads/writes operations should not be compressed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59AEA2-006E-489C-B746-4A36523F11EF}"/>
              </a:ext>
            </a:extLst>
          </p:cNvPr>
          <p:cNvSpPr txBox="1">
            <a:spLocks/>
          </p:cNvSpPr>
          <p:nvPr/>
        </p:nvSpPr>
        <p:spPr>
          <a:xfrm>
            <a:off x="1449387" y="1605372"/>
            <a:ext cx="9143999" cy="766935"/>
          </a:xfrm>
          <a:prstGeom prst="rect">
            <a:avLst/>
          </a:prstGeom>
          <a:solidFill>
            <a:srgbClr val="CC3399">
              <a:alpha val="83137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Compression Works Cont’d</a:t>
            </a:r>
          </a:p>
        </p:txBody>
      </p:sp>
    </p:spTree>
    <p:extLst>
      <p:ext uri="{BB962C8B-B14F-4D97-AF65-F5344CB8AC3E}">
        <p14:creationId xmlns:p14="http://schemas.microsoft.com/office/powerpoint/2010/main" val="259889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016D-7F32-476B-9C5C-43AC31A53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87" y="1681572"/>
            <a:ext cx="12041188" cy="614535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&amp; Rate Distortion Theories - Claude Shannon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FD5FF-989A-4139-B80E-D8D12B9CB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87" y="2296107"/>
            <a:ext cx="12041188" cy="432565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theoretical background of compression is provided by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b="1" dirty="0"/>
              <a:t>Information theory </a:t>
            </a:r>
            <a:r>
              <a:rPr lang="en-US" dirty="0"/>
              <a:t>for lossless compression and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b="1" dirty="0"/>
              <a:t>Rate–distortion</a:t>
            </a:r>
            <a:r>
              <a:rPr lang="en-US" dirty="0"/>
              <a:t> </a:t>
            </a:r>
            <a:r>
              <a:rPr lang="en-US" b="1" dirty="0"/>
              <a:t>theory</a:t>
            </a:r>
            <a:r>
              <a:rPr lang="en-US" dirty="0"/>
              <a:t> for lossy compression. </a:t>
            </a:r>
          </a:p>
          <a:p>
            <a:pPr algn="l"/>
            <a:r>
              <a:rPr lang="en-US" dirty="0"/>
              <a:t>These areas of study were essentially created by Claude Shannon in the late 1940s and early 1950s. </a:t>
            </a:r>
          </a:p>
        </p:txBody>
      </p:sp>
    </p:spTree>
    <p:extLst>
      <p:ext uri="{BB962C8B-B14F-4D97-AF65-F5344CB8AC3E}">
        <p14:creationId xmlns:p14="http://schemas.microsoft.com/office/powerpoint/2010/main" val="295025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9AF1AD-B22E-439A-8EDA-2AC5577BF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87" y="2372307"/>
            <a:ext cx="11430000" cy="424945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1. Lossy Compression </a:t>
            </a:r>
          </a:p>
          <a:p>
            <a:pPr algn="l"/>
            <a:r>
              <a:rPr lang="en-US" dirty="0"/>
              <a:t>2. Lossless Compression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Compression Efficiency = Ratio of uncompressed file to ratio of compressed file. </a:t>
            </a:r>
          </a:p>
          <a:p>
            <a:pPr algn="l"/>
            <a:r>
              <a:rPr lang="en-US" dirty="0"/>
              <a:t>This is the compression ratio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226CF4-7808-441E-9B78-D714C5324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88" y="1605372"/>
            <a:ext cx="8001000" cy="766935"/>
          </a:xfrm>
        </p:spPr>
        <p:txBody>
          <a:bodyPr/>
          <a:lstStyle/>
          <a:p>
            <a:r>
              <a:rPr lang="en-US" dirty="0"/>
              <a:t>Types of Compression</a:t>
            </a:r>
          </a:p>
        </p:txBody>
      </p:sp>
    </p:spTree>
    <p:extLst>
      <p:ext uri="{BB962C8B-B14F-4D97-AF65-F5344CB8AC3E}">
        <p14:creationId xmlns:p14="http://schemas.microsoft.com/office/powerpoint/2010/main" val="180324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2F32002A-14BE-4BA3-8222-86490FFE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" y="2324440"/>
            <a:ext cx="10591800" cy="445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A546C3-B058-4A47-AFC7-B0E6905C2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687" y="1676400"/>
            <a:ext cx="10365899" cy="64804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263268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FB2E-0A6B-4247-A5E9-7F04B391F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LOSSLESS 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104808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8427ED-9A0A-4172-A38C-320CB839C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101" y="1752600"/>
            <a:ext cx="8536623" cy="486916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Keeps reference to redundant files and can reconstruct them when needed so that decompressed file is identical to uncompressed file</a:t>
            </a:r>
          </a:p>
        </p:txBody>
      </p:sp>
    </p:spTree>
    <p:extLst>
      <p:ext uri="{BB962C8B-B14F-4D97-AF65-F5344CB8AC3E}">
        <p14:creationId xmlns:p14="http://schemas.microsoft.com/office/powerpoint/2010/main" val="3122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B50AE7-1CAA-4EC2-9CF6-FC1CF0B88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87" y="1676400"/>
            <a:ext cx="11887200" cy="4945360"/>
          </a:xfrm>
        </p:spPr>
        <p:txBody>
          <a:bodyPr>
            <a:normAutofit fontScale="850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Lossless data compression algorithms usually exploit statistical redundancy to represent data without losing any information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Compression is reversible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Possible because most real-world data exhibits statistical redundancy</a:t>
            </a:r>
          </a:p>
          <a:p>
            <a:pPr marL="0" indent="0" algn="l"/>
            <a:r>
              <a:rPr lang="en-US" dirty="0"/>
              <a:t>Example</a:t>
            </a:r>
          </a:p>
          <a:p>
            <a:pPr marL="0" indent="0" algn="l"/>
            <a:r>
              <a:rPr lang="en-US" dirty="0"/>
              <a:t>An image may have areas of color that do not change over several pixels; instead of coding "</a:t>
            </a:r>
            <a:r>
              <a:rPr lang="en-US" b="1" dirty="0"/>
              <a:t>red pixel, red pixel, ...</a:t>
            </a:r>
            <a:r>
              <a:rPr lang="en-US" dirty="0"/>
              <a:t>" the data may be encoded as "</a:t>
            </a:r>
            <a:r>
              <a:rPr lang="en-US" b="1" dirty="0"/>
              <a:t>279 red pixels</a:t>
            </a:r>
            <a:r>
              <a:rPr lang="en-US" dirty="0"/>
              <a:t>". </a:t>
            </a:r>
          </a:p>
          <a:p>
            <a:pPr marL="0" indent="0" algn="l"/>
            <a:r>
              <a:rPr lang="en-US" dirty="0"/>
              <a:t>This is a basic example of run-length encoding</a:t>
            </a:r>
          </a:p>
        </p:txBody>
      </p:sp>
    </p:spTree>
    <p:extLst>
      <p:ext uri="{BB962C8B-B14F-4D97-AF65-F5344CB8AC3E}">
        <p14:creationId xmlns:p14="http://schemas.microsoft.com/office/powerpoint/2010/main" val="146163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C2E3B1-470B-40E6-A137-38DB16237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86" y="1676400"/>
            <a:ext cx="11506200" cy="5029199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Data integrity is preserved.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The original data and the data after compression and decompression are exactly the same because the compression and decompression algorithms are exactly the inverse of each other</a:t>
            </a:r>
          </a:p>
          <a:p>
            <a:pPr algn="l"/>
            <a:endParaRPr lang="en-US" sz="1300" dirty="0"/>
          </a:p>
          <a:p>
            <a:pPr algn="l"/>
            <a:r>
              <a:rPr lang="en-US" dirty="0"/>
              <a:t>Examples: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Lempel </a:t>
            </a:r>
            <a:r>
              <a:rPr lang="en-US" dirty="0" err="1"/>
              <a:t>Ziv</a:t>
            </a:r>
            <a:r>
              <a:rPr lang="en-US" dirty="0"/>
              <a:t> (L Z) encoding (dictionary-based encoding)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Run-length encoding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13741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4932-7205-4F29-82A0-9D3E27824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87" y="1605372"/>
            <a:ext cx="9603899" cy="76693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68A03-430F-41E1-8194-822281B87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87" y="2372307"/>
            <a:ext cx="11734800" cy="4249453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itchFamily="18" charset="0"/>
                <a:ea typeface="新細明體" charset="-120"/>
              </a:rPr>
              <a:t>Understand what data compression is and its importance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itchFamily="18" charset="0"/>
                <a:ea typeface="新細明體" charset="-120"/>
              </a:rPr>
              <a:t>Understand data compression types and be able to differentiate between them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itchFamily="18" charset="0"/>
                <a:ea typeface="新細明體" charset="-120"/>
              </a:rPr>
              <a:t>Understand lossless compression encoding techniques - Run-length, Huffman, and Lempel </a:t>
            </a:r>
            <a:r>
              <a:rPr lang="en-US" altLang="zh-TW" dirty="0" err="1">
                <a:latin typeface="Times New Roman" pitchFamily="18" charset="0"/>
                <a:ea typeface="新細明體" charset="-120"/>
              </a:rPr>
              <a:t>Ziv</a:t>
            </a:r>
            <a:endParaRPr lang="en-US" altLang="zh-TW" dirty="0">
              <a:latin typeface="Times New Roman" pitchFamily="18" charset="0"/>
              <a:ea typeface="新細明體" charset="-120"/>
            </a:endParaRPr>
          </a:p>
          <a:p>
            <a:pPr marL="571500" indent="-571500" algn="l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Times New Roman" pitchFamily="18" charset="0"/>
                <a:ea typeface="新細明體" charset="-120"/>
              </a:rPr>
              <a:t>Understand lossy compression methods - JPEG and</a:t>
            </a:r>
            <a:br>
              <a:rPr lang="en-US" altLang="zh-TW" dirty="0">
                <a:latin typeface="Times New Roman" pitchFamily="18" charset="0"/>
                <a:ea typeface="新細明體" charset="-120"/>
              </a:rPr>
            </a:br>
            <a:r>
              <a:rPr lang="en-US" altLang="zh-TW" dirty="0">
                <a:latin typeface="Times New Roman" pitchFamily="18" charset="0"/>
                <a:ea typeface="新細明體" charset="-120"/>
              </a:rPr>
              <a:t>MPEG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TW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新細明體" charset="-12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A37443-BDBB-404C-9EE5-83A71ECA2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Lempel-Ziv Welch (L ZW) Encoding </a:t>
            </a:r>
          </a:p>
        </p:txBody>
      </p:sp>
    </p:spTree>
    <p:extLst>
      <p:ext uri="{BB962C8B-B14F-4D97-AF65-F5344CB8AC3E}">
        <p14:creationId xmlns:p14="http://schemas.microsoft.com/office/powerpoint/2010/main" val="90303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14D01D-6217-4D39-B4E0-BE5B93CC7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87" y="2334207"/>
            <a:ext cx="11430000" cy="4371393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Most popular algorithm for lossless compression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Use a table-based compression model where table entries are substituted for repeated strings of data.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Table is often Huffman encoded</a:t>
            </a:r>
          </a:p>
        </p:txBody>
      </p:sp>
    </p:spTree>
    <p:extLst>
      <p:ext uri="{BB962C8B-B14F-4D97-AF65-F5344CB8AC3E}">
        <p14:creationId xmlns:p14="http://schemas.microsoft.com/office/powerpoint/2010/main" val="333348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C084-4900-4FC7-974B-D1721EEA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7" y="1617192"/>
            <a:ext cx="8458200" cy="516408"/>
          </a:xfrm>
        </p:spPr>
        <p:txBody>
          <a:bodyPr>
            <a:normAutofit fontScale="90000"/>
          </a:bodyPr>
          <a:lstStyle/>
          <a:p>
            <a:r>
              <a:rPr lang="en-US" dirty="0"/>
              <a:t>How LZW compression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28DE-D976-418E-938E-526E0EDF1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87" y="2133600"/>
            <a:ext cx="11582400" cy="4572000"/>
          </a:xfrm>
        </p:spPr>
        <p:txBody>
          <a:bodyPr>
            <a:normAutofit fontScale="925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dirty="0"/>
              <a:t>Looks for repeated strings in a file and adds them to a dictionary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Tries to find optimal mapping by looking at sub strings and sub-sub strings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Can compress certain text files to roughly half their size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Example “Mississippi’ </a:t>
            </a:r>
            <a:r>
              <a:rPr lang="en-US" dirty="0">
                <a:sym typeface="Wingdings" panose="05000000000000000000" pitchFamily="2" charset="2"/>
              </a:rPr>
              <a:t> “</a:t>
            </a:r>
            <a:r>
              <a:rPr lang="en-US" dirty="0" err="1">
                <a:sym typeface="Wingdings" panose="05000000000000000000" pitchFamily="2" charset="2"/>
              </a:rPr>
              <a:t>M&amp;i</a:t>
            </a:r>
            <a:r>
              <a:rPr lang="en-US" dirty="0">
                <a:sym typeface="Wingdings" panose="05000000000000000000" pitchFamily="2" charset="2"/>
              </a:rPr>
              <a:t>&amp;#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” where ‘</a:t>
            </a:r>
            <a:r>
              <a:rPr lang="en-US" dirty="0" err="1">
                <a:sym typeface="Wingdings" panose="05000000000000000000" pitchFamily="2" charset="2"/>
              </a:rPr>
              <a:t>iss</a:t>
            </a:r>
            <a:r>
              <a:rPr lang="en-US" dirty="0">
                <a:sym typeface="Wingdings" panose="05000000000000000000" pitchFamily="2" charset="2"/>
              </a:rPr>
              <a:t>’= &amp; and ‘pp’ =#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9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E8CE-7CB8-41B1-BC24-26D1A9E38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638" y="2204865"/>
            <a:ext cx="10365899" cy="843135"/>
          </a:xfrm>
        </p:spPr>
        <p:txBody>
          <a:bodyPr/>
          <a:lstStyle/>
          <a:p>
            <a:r>
              <a:rPr lang="en-US" dirty="0"/>
              <a:t>Pros and Cons of LZW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E276-6076-4D05-8EA4-BFF7807C1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87" y="3048000"/>
            <a:ext cx="10011537" cy="357376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Useful only when redundancy is high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Dictionary can grow large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Does not work well with human languages because the dictionary will grow really large</a:t>
            </a:r>
          </a:p>
        </p:txBody>
      </p:sp>
    </p:spTree>
    <p:extLst>
      <p:ext uri="{BB962C8B-B14F-4D97-AF65-F5344CB8AC3E}">
        <p14:creationId xmlns:p14="http://schemas.microsoft.com/office/powerpoint/2010/main" val="1829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97617F9-DF7D-4966-9578-641C2D1E0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Lempel Ziv encoding</a:t>
            </a:r>
            <a:endParaRPr lang="zh-TW" alt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EE6706C-DD9E-4C19-927A-D694804FC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2787" y="1600200"/>
            <a:ext cx="8229600" cy="48529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/>
              <a:t>LZ encoding is an example of a category of algorithms called </a:t>
            </a:r>
            <a:r>
              <a:rPr lang="en-US" altLang="zh-TW" dirty="0">
                <a:solidFill>
                  <a:schemeClr val="folHlink"/>
                </a:solidFill>
              </a:rPr>
              <a:t>dictionary-based</a:t>
            </a:r>
            <a:r>
              <a:rPr lang="en-US" altLang="zh-TW" dirty="0"/>
              <a:t> encoding.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chemeClr val="folHlink"/>
                </a:solidFill>
              </a:rPr>
              <a:t>idea</a:t>
            </a:r>
            <a:r>
              <a:rPr lang="en-US" altLang="zh-TW" dirty="0"/>
              <a:t> is to create a dictionary (</a:t>
            </a:r>
            <a:r>
              <a:rPr lang="en-US" altLang="zh-TW" dirty="0">
                <a:solidFill>
                  <a:schemeClr val="folHlink"/>
                </a:solidFill>
              </a:rPr>
              <a:t>table</a:t>
            </a:r>
            <a:r>
              <a:rPr lang="en-US" altLang="zh-TW" dirty="0"/>
              <a:t>) of strings used during the communication session.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/>
              <a:t>The compression algorithm extracts the </a:t>
            </a:r>
            <a:r>
              <a:rPr lang="en-US" altLang="zh-TW" dirty="0">
                <a:solidFill>
                  <a:schemeClr val="folHlink"/>
                </a:solidFill>
              </a:rPr>
              <a:t>smallest substring</a:t>
            </a:r>
            <a:r>
              <a:rPr lang="en-US" altLang="zh-TW" dirty="0"/>
              <a:t> that cannot be found in the dictionary from the remaining non-compressed string.</a:t>
            </a:r>
          </a:p>
        </p:txBody>
      </p:sp>
    </p:spTree>
    <p:extLst>
      <p:ext uri="{BB962C8B-B14F-4D97-AF65-F5344CB8AC3E}">
        <p14:creationId xmlns:p14="http://schemas.microsoft.com/office/powerpoint/2010/main" val="1347817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989D4DC8-053C-42AD-9EAE-EB4B64488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2" y="0"/>
            <a:ext cx="176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b="1">
                <a:latin typeface="Times New Roman" panose="02020603050405020304" pitchFamily="18" charset="0"/>
              </a:rPr>
              <a:t>Figure 15-8:Part I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F0473CA7-5E2D-4875-9F35-09390795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7" y="1412875"/>
            <a:ext cx="591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3200" b="1">
                <a:latin typeface="Times New Roman" panose="02020603050405020304" pitchFamily="18" charset="0"/>
              </a:rPr>
              <a:t>Example of Lempel Ziv encoding</a:t>
            </a:r>
          </a:p>
        </p:txBody>
      </p:sp>
      <p:pic>
        <p:nvPicPr>
          <p:cNvPr id="17412" name="Picture 12">
            <a:extLst>
              <a:ext uri="{FF2B5EF4-FFF2-40B4-BE49-F238E27FC236}">
                <a16:creationId xmlns:a16="http://schemas.microsoft.com/office/drawing/2014/main" id="{15285D49-5AF6-4486-B05E-1DA0E5D9C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133600"/>
            <a:ext cx="8007350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55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73CF8CAF-2975-42D5-A3A1-B664E477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0"/>
            <a:ext cx="1789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b="1">
                <a:latin typeface="Times New Roman" panose="02020603050405020304" pitchFamily="18" charset="0"/>
              </a:rPr>
              <a:t>Figure 15-8:Part 2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14E9A4EF-1D8F-4600-9617-5C75A397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862" y="404814"/>
            <a:ext cx="591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3200" b="1">
                <a:latin typeface="Times New Roman" panose="02020603050405020304" pitchFamily="18" charset="0"/>
              </a:rPr>
              <a:t>Example of Lempel Ziv encoding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853BF56C-E1F4-4EAF-BA58-1E039556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1052514"/>
            <a:ext cx="740410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22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CC425831-0697-4C9D-9887-50BD305B6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2" y="0"/>
            <a:ext cx="181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b="1">
                <a:latin typeface="Times New Roman" panose="02020603050405020304" pitchFamily="18" charset="0"/>
              </a:rPr>
              <a:t>Figure 15-9: Part I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CDBFFCE2-5E23-40C8-BC9F-B9A600307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1268414"/>
            <a:ext cx="591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3200" b="1">
                <a:latin typeface="Times New Roman" panose="02020603050405020304" pitchFamily="18" charset="0"/>
              </a:rPr>
              <a:t>Example of Lempel Ziv decoding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104A9CF0-BDF3-466E-8332-86C164A8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1989139"/>
            <a:ext cx="7623175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09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0BD57B6A-A26C-4E99-9235-B73A803E3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0"/>
            <a:ext cx="1897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b="1">
                <a:latin typeface="Times New Roman" panose="02020603050405020304" pitchFamily="18" charset="0"/>
              </a:rPr>
              <a:t>Figure 15-9: Part II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EBD7C861-0EC0-4413-923F-8D304B41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476250"/>
            <a:ext cx="591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3200" b="1">
                <a:latin typeface="Times New Roman" panose="02020603050405020304" pitchFamily="18" charset="0"/>
              </a:rPr>
              <a:t>Example of Lempel Ziv decoding</a:t>
            </a:r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5FE1FE0E-983E-43F3-9C7B-7AF459F67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1143000"/>
            <a:ext cx="6635750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555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00455D-1869-45B8-89C5-A252224D8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Huffman Encoding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45B5-7130-4571-A95D-391F6CB2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637" y="1676401"/>
            <a:ext cx="10365899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 of Data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966C8-B56E-4DDB-B099-9FBE762DD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87" y="2286001"/>
            <a:ext cx="11353800" cy="4335759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80A6C"/>
                </a:solidFill>
              </a:rPr>
              <a:t>Process of reducing the amount of data required to represent a given information quantity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80A6C"/>
                </a:solidFill>
              </a:rPr>
              <a:t>Encoding information using fewer </a:t>
            </a:r>
            <a:r>
              <a:rPr lang="en-US" altLang="zh-TW" dirty="0">
                <a:solidFill>
                  <a:srgbClr val="CC3399"/>
                </a:solidFill>
              </a:rPr>
              <a:t>bits</a:t>
            </a:r>
            <a:r>
              <a:rPr lang="en-US" altLang="zh-TW" dirty="0">
                <a:solidFill>
                  <a:srgbClr val="180A6C"/>
                </a:solidFill>
              </a:rPr>
              <a:t> than the original representation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The art of reducing the number of </a:t>
            </a:r>
            <a:r>
              <a:rPr lang="en-US" dirty="0">
                <a:solidFill>
                  <a:srgbClr val="CC3399"/>
                </a:solidFill>
              </a:rPr>
              <a:t>bits</a:t>
            </a:r>
            <a:r>
              <a:rPr lang="en-US" dirty="0"/>
              <a:t> needed to store or transmit data </a:t>
            </a:r>
            <a:endParaRPr lang="en-US" altLang="zh-TW" dirty="0">
              <a:solidFill>
                <a:srgbClr val="180A6C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80A6C"/>
                </a:solidFill>
              </a:rPr>
              <a:t>Data compression </a:t>
            </a:r>
            <a:r>
              <a:rPr lang="en-US" altLang="zh-TW" dirty="0"/>
              <a:t>means sending or storing a </a:t>
            </a:r>
            <a:r>
              <a:rPr lang="en-US" altLang="zh-TW" dirty="0">
                <a:solidFill>
                  <a:schemeClr val="folHlink"/>
                </a:solidFill>
              </a:rPr>
              <a:t>smaller </a:t>
            </a:r>
            <a:r>
              <a:rPr lang="en-US" altLang="zh-TW" dirty="0"/>
              <a:t>number of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32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81155-D09A-4D3A-B8C8-75BD0FCEC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87" y="2138535"/>
            <a:ext cx="11430000" cy="4483225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Relies on assigning the shortest possible symbol to represent the bit string that occurs most frequently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Used in PDF compression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Given a sequence of elements, organizes elements into a tree, based on probability of occurrence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Once tree is created, each element has a Huffman code, which is a sequence of 0s and 1s representing its path through the tree </a:t>
            </a:r>
          </a:p>
        </p:txBody>
      </p:sp>
    </p:spTree>
    <p:extLst>
      <p:ext uri="{BB962C8B-B14F-4D97-AF65-F5344CB8AC3E}">
        <p14:creationId xmlns:p14="http://schemas.microsoft.com/office/powerpoint/2010/main" val="1114534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1E27-89C8-4C32-B49D-7172607A8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912" y="1681572"/>
            <a:ext cx="9145350" cy="614535"/>
          </a:xfrm>
        </p:spPr>
        <p:txBody>
          <a:bodyPr>
            <a:normAutofit fontScale="90000"/>
          </a:bodyPr>
          <a:lstStyle/>
          <a:p>
            <a:r>
              <a:rPr lang="en-US" dirty="0"/>
              <a:t>Pros and 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488F5-BF30-48D8-9A05-B3664B333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87" y="2296107"/>
            <a:ext cx="11506200" cy="4325653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Very fast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Lossless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Dictionary stays small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Implementation is difficult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High space complexity due to tree construction</a:t>
            </a:r>
          </a:p>
        </p:txBody>
      </p:sp>
    </p:spTree>
    <p:extLst>
      <p:ext uri="{BB962C8B-B14F-4D97-AF65-F5344CB8AC3E}">
        <p14:creationId xmlns:p14="http://schemas.microsoft.com/office/powerpoint/2010/main" val="153526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B7E5C0-CAB6-42C4-85BE-07060934E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87" y="1828800"/>
            <a:ext cx="10896600" cy="4792960"/>
          </a:xfrm>
        </p:spPr>
        <p:txBody>
          <a:bodyPr/>
          <a:lstStyle/>
          <a:p>
            <a:pPr marL="0" lvl="0" indent="0" algn="l" fontAlgn="base">
              <a:spcAft>
                <a:spcPct val="0"/>
              </a:spcAft>
              <a:buClr>
                <a:srgbClr val="EAEAEA"/>
              </a:buClr>
              <a:defRPr/>
            </a:pPr>
            <a:r>
              <a:rPr kumimoji="1" lang="en-US" altLang="zh-TW" sz="3200" kern="0" dirty="0">
                <a:solidFill>
                  <a:srgbClr val="003399"/>
                </a:solidFill>
                <a:ea typeface="新細明體"/>
              </a:rPr>
              <a:t>In Huffman coding, you assign shorter codes to symbols that occur more frequently and longer codes to those that occur less frequently.</a:t>
            </a:r>
          </a:p>
          <a:p>
            <a:pPr marL="0" lvl="0" indent="0" algn="l" fontAlgn="base">
              <a:spcAft>
                <a:spcPct val="0"/>
              </a:spcAft>
              <a:buClr>
                <a:srgbClr val="EAEAEA"/>
              </a:buClr>
              <a:defRPr/>
            </a:pPr>
            <a:r>
              <a:rPr kumimoji="1" lang="en-US" altLang="zh-TW" sz="3200" kern="0" dirty="0">
                <a:solidFill>
                  <a:srgbClr val="003399"/>
                </a:solidFill>
                <a:ea typeface="新細明體"/>
              </a:rPr>
              <a:t>For example: </a:t>
            </a:r>
          </a:p>
          <a:p>
            <a:pPr marL="0" lvl="0" indent="0" algn="l" fontAlgn="base">
              <a:spcAft>
                <a:spcPct val="0"/>
              </a:spcAft>
              <a:buClr>
                <a:srgbClr val="EAEAEA"/>
              </a:buClr>
              <a:defRPr/>
            </a:pPr>
            <a:endParaRPr kumimoji="1" lang="en-US" altLang="zh-TW" sz="3200" kern="0" dirty="0">
              <a:solidFill>
                <a:srgbClr val="003399"/>
              </a:solidFill>
              <a:ea typeface="新細明體"/>
            </a:endParaRPr>
          </a:p>
          <a:p>
            <a:pPr marL="0" lvl="0" indent="0" algn="l" fontAlgn="base">
              <a:spcAft>
                <a:spcPct val="0"/>
              </a:spcAft>
              <a:buClr>
                <a:srgbClr val="EAEAEA"/>
              </a:buClr>
              <a:defRPr/>
            </a:pPr>
            <a:endParaRPr kumimoji="1" lang="en-US" altLang="zh-TW" sz="3200" kern="0" dirty="0">
              <a:solidFill>
                <a:srgbClr val="003399"/>
              </a:solidFill>
              <a:ea typeface="新細明體"/>
            </a:endParaRPr>
          </a:p>
          <a:p>
            <a:pPr marL="0" lvl="0" indent="0" algn="l" fontAlgn="base">
              <a:spcAft>
                <a:spcPct val="0"/>
              </a:spcAft>
              <a:buClr>
                <a:srgbClr val="EAEAEA"/>
              </a:buClr>
              <a:defRPr/>
            </a:pPr>
            <a:endParaRPr kumimoji="1" lang="en-US" altLang="zh-TW" sz="3200" kern="0" dirty="0">
              <a:solidFill>
                <a:srgbClr val="003399"/>
              </a:solidFill>
              <a:ea typeface="新細明體"/>
            </a:endParaRPr>
          </a:p>
          <a:p>
            <a:pPr marL="0" lvl="0" indent="0" algn="l" fontAlgn="base">
              <a:spcAft>
                <a:spcPct val="0"/>
              </a:spcAft>
              <a:buClr>
                <a:srgbClr val="EAEAEA"/>
              </a:buClr>
              <a:defRPr/>
            </a:pPr>
            <a:r>
              <a:rPr kumimoji="1" lang="en-US" altLang="zh-TW" sz="3200" kern="0" dirty="0">
                <a:solidFill>
                  <a:srgbClr val="003399"/>
                </a:solidFill>
                <a:ea typeface="新細明體"/>
              </a:rPr>
              <a:t>	Table 1 - </a:t>
            </a:r>
            <a:r>
              <a:rPr lang="en-US" altLang="zh-TW" sz="3200" dirty="0">
                <a:solidFill>
                  <a:srgbClr val="003399"/>
                </a:solidFill>
                <a:ea typeface="新細明體" charset="-120"/>
              </a:rPr>
              <a:t>Frequency of characters</a:t>
            </a:r>
            <a:endParaRPr kumimoji="1" lang="en-US" altLang="zh-TW" sz="3200" kern="0" dirty="0">
              <a:solidFill>
                <a:srgbClr val="003399"/>
              </a:solidFill>
              <a:ea typeface="新細明體"/>
            </a:endParaRPr>
          </a:p>
          <a:p>
            <a:pPr marL="0" lvl="0" indent="0" algn="l" fontAlgn="base">
              <a:spcAft>
                <a:spcPct val="0"/>
              </a:spcAft>
              <a:buClr>
                <a:srgbClr val="EAEAEA"/>
              </a:buClr>
              <a:defRPr/>
            </a:pPr>
            <a:endParaRPr kumimoji="1" lang="en-US" altLang="zh-TW" sz="3200" kern="0" dirty="0">
              <a:solidFill>
                <a:srgbClr val="003399"/>
              </a:solidFill>
              <a:ea typeface="新細明體"/>
            </a:endParaRP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723FC60-6146-4B98-AF07-38350F1B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437063"/>
            <a:ext cx="6858000" cy="115411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2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charset="-120"/>
              </a:rPr>
              <a:t>Character	 A	 B	 C	 D	 E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2800" b="1" dirty="0">
                <a:latin typeface="Times New Roman" pitchFamily="18" charset="0"/>
                <a:ea typeface="新細明體" charset="-120"/>
              </a:rPr>
              <a:t>------------------------------------------------------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2800" b="1" dirty="0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Frequency	17	12	12	27	32</a:t>
            </a:r>
          </a:p>
        </p:txBody>
      </p:sp>
    </p:spTree>
    <p:extLst>
      <p:ext uri="{BB962C8B-B14F-4D97-AF65-F5344CB8AC3E}">
        <p14:creationId xmlns:p14="http://schemas.microsoft.com/office/powerpoint/2010/main" val="1059785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7A9E6666-917A-4307-80C6-7829052E5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0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b="1">
                <a:latin typeface="Times New Roman" panose="02020603050405020304" pitchFamily="18" charset="0"/>
              </a:rPr>
              <a:t>Figure 15-4</a:t>
            </a:r>
          </a:p>
        </p:txBody>
      </p:sp>
      <p:sp>
        <p:nvSpPr>
          <p:cNvPr id="11267" name="Text Box 5">
            <a:extLst>
              <a:ext uri="{FF2B5EF4-FFF2-40B4-BE49-F238E27FC236}">
                <a16:creationId xmlns:a16="http://schemas.microsoft.com/office/drawing/2014/main" id="{F0B847C8-09BE-4CF7-96F7-6F44B6D50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333375"/>
            <a:ext cx="301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200" b="1">
                <a:latin typeface="Times New Roman" panose="02020603050405020304" pitchFamily="18" charset="0"/>
              </a:rPr>
              <a:t>Huffman coding</a:t>
            </a:r>
          </a:p>
        </p:txBody>
      </p:sp>
      <p:pic>
        <p:nvPicPr>
          <p:cNvPr id="11268" name="Picture 10">
            <a:extLst>
              <a:ext uri="{FF2B5EF4-FFF2-40B4-BE49-F238E27FC236}">
                <a16:creationId xmlns:a16="http://schemas.microsoft.com/office/drawing/2014/main" id="{7E8E2078-F45E-439B-AB0C-17B20219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38" y="981076"/>
            <a:ext cx="7070725" cy="533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496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>
            <a:extLst>
              <a:ext uri="{FF2B5EF4-FFF2-40B4-BE49-F238E27FC236}">
                <a16:creationId xmlns:a16="http://schemas.microsoft.com/office/drawing/2014/main" id="{6CE0CB0C-C2C0-4318-B4FF-185D2B98C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0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b="1">
                <a:latin typeface="Times New Roman" panose="02020603050405020304" pitchFamily="18" charset="0"/>
              </a:rPr>
              <a:t>Figure 15-5</a:t>
            </a:r>
          </a:p>
        </p:txBody>
      </p:sp>
      <p:sp>
        <p:nvSpPr>
          <p:cNvPr id="12291" name="Text Box 10">
            <a:extLst>
              <a:ext uri="{FF2B5EF4-FFF2-40B4-BE49-F238E27FC236}">
                <a16:creationId xmlns:a16="http://schemas.microsoft.com/office/drawing/2014/main" id="{65CE69B5-FD25-4F85-B843-C09888BC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1" y="1916114"/>
            <a:ext cx="3513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200" b="1">
                <a:latin typeface="Times New Roman" panose="02020603050405020304" pitchFamily="18" charset="0"/>
              </a:rPr>
              <a:t>Final tree and code</a:t>
            </a:r>
          </a:p>
        </p:txBody>
      </p:sp>
      <p:pic>
        <p:nvPicPr>
          <p:cNvPr id="12292" name="Picture 12">
            <a:extLst>
              <a:ext uri="{FF2B5EF4-FFF2-40B4-BE49-F238E27FC236}">
                <a16:creationId xmlns:a16="http://schemas.microsoft.com/office/drawing/2014/main" id="{8EFB4507-3F41-4EBE-80A1-2A75793F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2852738"/>
            <a:ext cx="6130925" cy="2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21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050923BD-0A73-4AC7-AF1D-BE560F68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0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b="1">
                <a:latin typeface="Times New Roman" panose="02020603050405020304" pitchFamily="18" charset="0"/>
              </a:rPr>
              <a:t>Figure 15-6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ECA7417B-D09F-42E0-92AC-0E6F7371D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1196975"/>
            <a:ext cx="3421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3200" b="1">
                <a:latin typeface="Times New Roman" panose="02020603050405020304" pitchFamily="18" charset="0"/>
              </a:rPr>
              <a:t>Huffman encoding</a:t>
            </a:r>
          </a:p>
        </p:txBody>
      </p:sp>
      <p:pic>
        <p:nvPicPr>
          <p:cNvPr id="13316" name="Picture 8">
            <a:extLst>
              <a:ext uri="{FF2B5EF4-FFF2-40B4-BE49-F238E27FC236}">
                <a16:creationId xmlns:a16="http://schemas.microsoft.com/office/drawing/2014/main" id="{18195150-B604-4323-8D73-2F5B186D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989139"/>
            <a:ext cx="7593013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728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>
            <a:extLst>
              <a:ext uri="{FF2B5EF4-FFF2-40B4-BE49-F238E27FC236}">
                <a16:creationId xmlns:a16="http://schemas.microsoft.com/office/drawing/2014/main" id="{3B6C977C-2450-41C2-BAE4-2A5E96BB6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0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b="1">
                <a:latin typeface="Times New Roman" panose="02020603050405020304" pitchFamily="18" charset="0"/>
              </a:rPr>
              <a:t>Figure 15-7</a:t>
            </a:r>
          </a:p>
        </p:txBody>
      </p:sp>
      <p:sp>
        <p:nvSpPr>
          <p:cNvPr id="14339" name="Text Box 10">
            <a:extLst>
              <a:ext uri="{FF2B5EF4-FFF2-40B4-BE49-F238E27FC236}">
                <a16:creationId xmlns:a16="http://schemas.microsoft.com/office/drawing/2014/main" id="{69D87EB1-6D99-4DA2-83D5-9CFD258E9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228600"/>
            <a:ext cx="3421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3200" b="1">
                <a:latin typeface="Times New Roman" panose="02020603050405020304" pitchFamily="18" charset="0"/>
              </a:rPr>
              <a:t>Huffman decoding</a:t>
            </a:r>
          </a:p>
        </p:txBody>
      </p:sp>
      <p:pic>
        <p:nvPicPr>
          <p:cNvPr id="14340" name="Picture 14">
            <a:extLst>
              <a:ext uri="{FF2B5EF4-FFF2-40B4-BE49-F238E27FC236}">
                <a16:creationId xmlns:a16="http://schemas.microsoft.com/office/drawing/2014/main" id="{67B12097-7CAE-43A1-972D-C0E0ECDC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7" y="1719264"/>
            <a:ext cx="852805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162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E0F3E14C-C204-4CA3-B137-90EC86F18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Huffman coding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7681E55-9936-469F-9471-5A4215ADD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The beauty of Huffman coding is that </a:t>
            </a:r>
            <a:r>
              <a:rPr lang="en-US" altLang="zh-TW" sz="2800" dirty="0">
                <a:solidFill>
                  <a:schemeClr val="folHlink"/>
                </a:solidFill>
              </a:rPr>
              <a:t>no code in the prefix of another code.</a:t>
            </a:r>
          </a:p>
          <a:p>
            <a:pPr eaLnBrk="1" hangingPunct="1">
              <a:defRPr/>
            </a:pPr>
            <a:r>
              <a:rPr lang="en-US" altLang="zh-TW" sz="2800" dirty="0"/>
              <a:t>There is </a:t>
            </a:r>
            <a:r>
              <a:rPr lang="en-US" altLang="zh-TW" sz="2800" dirty="0">
                <a:solidFill>
                  <a:schemeClr val="folHlink"/>
                </a:solidFill>
              </a:rPr>
              <a:t>no ambiguity</a:t>
            </a:r>
            <a:r>
              <a:rPr lang="en-US" altLang="zh-TW" sz="2800" dirty="0"/>
              <a:t> in encoding.</a:t>
            </a:r>
          </a:p>
          <a:p>
            <a:pPr eaLnBrk="1" hangingPunct="1">
              <a:defRPr/>
            </a:pPr>
            <a:r>
              <a:rPr lang="en-US" altLang="zh-TW" sz="2800" dirty="0"/>
              <a:t>The receiver can decode the received data</a:t>
            </a:r>
            <a:r>
              <a:rPr lang="en-US" altLang="zh-TW" sz="2800" dirty="0">
                <a:solidFill>
                  <a:schemeClr val="folHlink"/>
                </a:solidFill>
              </a:rPr>
              <a:t> without ambiguity</a:t>
            </a:r>
            <a:r>
              <a:rPr lang="en-US" altLang="zh-TW" sz="2800" dirty="0"/>
              <a:t>.</a:t>
            </a:r>
          </a:p>
          <a:p>
            <a:pPr eaLnBrk="1" hangingPunct="1">
              <a:defRPr/>
            </a:pPr>
            <a:r>
              <a:rPr lang="en-US" altLang="zh-TW" sz="2800" dirty="0"/>
              <a:t>Huffman code is called </a:t>
            </a:r>
            <a:r>
              <a:rPr lang="en-US" altLang="zh-TW" sz="2800" dirty="0">
                <a:solidFill>
                  <a:schemeClr val="folHlink"/>
                </a:solidFill>
              </a:rPr>
              <a:t>instantaneous code</a:t>
            </a:r>
            <a:r>
              <a:rPr lang="en-US" altLang="zh-TW" sz="2800" dirty="0"/>
              <a:t> because the decoder can unambiguously decode the bits instantaneously with the minimum number of bits.</a:t>
            </a:r>
          </a:p>
        </p:txBody>
      </p:sp>
    </p:spTree>
    <p:extLst>
      <p:ext uri="{BB962C8B-B14F-4D97-AF65-F5344CB8AC3E}">
        <p14:creationId xmlns:p14="http://schemas.microsoft.com/office/powerpoint/2010/main" val="2792716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3D962D-BA7E-4DE1-ACB0-01BA84565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Run-length Encoding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22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F15DAB-2419-4F17-B7A1-A9452EB0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87" y="2133601"/>
            <a:ext cx="11277600" cy="4724399"/>
          </a:xfrm>
        </p:spPr>
        <p:txBody>
          <a:bodyPr>
            <a:normAutofit/>
          </a:bodyPr>
          <a:lstStyle/>
          <a:p>
            <a:pPr algn="l"/>
            <a:endParaRPr lang="en-US" sz="3700" dirty="0"/>
          </a:p>
          <a:p>
            <a:pPr algn="l"/>
            <a:r>
              <a:rPr lang="en-US" sz="3700" dirty="0"/>
              <a:t>Tries to replaces the consecutive occurrences of a given symbol with only one copy of the symbol along with a count of how many times that symbol occurs. Hence the names </a:t>
            </a:r>
            <a:r>
              <a:rPr lang="en-US" sz="3700" b="1" dirty="0"/>
              <a:t>run length.</a:t>
            </a:r>
          </a:p>
          <a:p>
            <a:pPr algn="l"/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33121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3D85-CBD6-481B-855C-EAA25201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387" y="1681572"/>
            <a:ext cx="10365899" cy="614535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Data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68A73-DC59-49C1-9A66-F7C06034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87" y="2296107"/>
            <a:ext cx="11582400" cy="4325653"/>
          </a:xfrm>
        </p:spPr>
        <p:txBody>
          <a:bodyPr>
            <a:normAutofit/>
          </a:bodyPr>
          <a:lstStyle/>
          <a:p>
            <a:pPr marL="0" indent="0" algn="l"/>
            <a:r>
              <a:rPr lang="en-US" dirty="0"/>
              <a:t>Compression reduces the size of a file. Data compression helps to: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>
                <a:solidFill>
                  <a:srgbClr val="CC3399"/>
                </a:solidFill>
              </a:rPr>
              <a:t>space</a:t>
            </a:r>
            <a:r>
              <a:rPr lang="en-US" dirty="0"/>
              <a:t> when storing data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>
                <a:solidFill>
                  <a:srgbClr val="CC3399"/>
                </a:solidFill>
              </a:rPr>
              <a:t>time</a:t>
            </a:r>
            <a:r>
              <a:rPr lang="en-US" dirty="0"/>
              <a:t> when transmitting data (bandwidth maximization)</a:t>
            </a:r>
          </a:p>
          <a:p>
            <a:pPr marL="0" indent="0" algn="l"/>
            <a:r>
              <a:rPr lang="en-US" b="1" dirty="0"/>
              <a:t>Note</a:t>
            </a:r>
            <a:r>
              <a:rPr lang="en-US" dirty="0"/>
              <a:t>: Compression strategy depends on data type</a:t>
            </a:r>
          </a:p>
          <a:p>
            <a:pPr marL="0" indent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69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803B6D-76E8-4F72-B3E4-8115DCBC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87" y="1676400"/>
            <a:ext cx="11734800" cy="4945360"/>
          </a:xfrm>
        </p:spPr>
        <p:txBody>
          <a:bodyPr/>
          <a:lstStyle/>
          <a:p>
            <a:pPr algn="l"/>
            <a:r>
              <a:rPr lang="en-US" dirty="0"/>
              <a:t>It does not need knowledge of the frequency of occurrence of symbols and can be very efficient if data are represented as 0s and 1s.</a:t>
            </a:r>
          </a:p>
          <a:p>
            <a:pPr algn="l"/>
            <a:r>
              <a:rPr lang="en-US" dirty="0"/>
              <a:t>For example: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1099C-2CBE-4948-B302-85D8A4F6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87" y="4419600"/>
            <a:ext cx="7260965" cy="22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21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AFA6BC-481C-4B1A-B1DD-CBC2D25E5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87" y="1828800"/>
            <a:ext cx="11658600" cy="4792960"/>
          </a:xfrm>
        </p:spPr>
        <p:txBody>
          <a:bodyPr/>
          <a:lstStyle/>
          <a:p>
            <a:pPr algn="l"/>
            <a:r>
              <a:rPr lang="en-US" dirty="0"/>
              <a:t>This method of compression must be used carefully. If there is not a lot of repetition in the data then it is possible the run length encoding scheme would actually increase the size of a file.</a:t>
            </a:r>
          </a:p>
        </p:txBody>
      </p:sp>
    </p:spTree>
    <p:extLst>
      <p:ext uri="{BB962C8B-B14F-4D97-AF65-F5344CB8AC3E}">
        <p14:creationId xmlns:p14="http://schemas.microsoft.com/office/powerpoint/2010/main" val="2057527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04C9-58DE-419C-A7B5-12AADFBF8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638" y="2204865"/>
            <a:ext cx="10365899" cy="61453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4F920-476D-4036-ABC3-869A85A04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87" y="2819400"/>
            <a:ext cx="11582400" cy="3802360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A real life example where run-length encoding is quite effective is the fax machine. Most faxes are white sheets with the occasional black text.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A run-length encoding scheme can take each line and transmit a code for while then the number of pixels, then the code for black and the number of pixels and so on.</a:t>
            </a:r>
          </a:p>
        </p:txBody>
      </p:sp>
    </p:spTree>
    <p:extLst>
      <p:ext uri="{BB962C8B-B14F-4D97-AF65-F5344CB8AC3E}">
        <p14:creationId xmlns:p14="http://schemas.microsoft.com/office/powerpoint/2010/main" val="3574166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AD93-1D7E-4094-ACB7-5B3E349E3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638" y="2204865"/>
            <a:ext cx="10365899" cy="614535"/>
          </a:xfrm>
        </p:spPr>
        <p:txBody>
          <a:bodyPr>
            <a:normAutofit fontScale="90000"/>
          </a:bodyPr>
          <a:lstStyle/>
          <a:p>
            <a:r>
              <a:rPr lang="en-US" dirty="0"/>
              <a:t>Brain Teaser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85945-1134-45C0-B485-41F10465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87" y="2819400"/>
            <a:ext cx="11353800" cy="3802360"/>
          </a:xfrm>
        </p:spPr>
        <p:txBody>
          <a:bodyPr/>
          <a:lstStyle/>
          <a:p>
            <a:pPr algn="l"/>
            <a:r>
              <a:rPr lang="en-US" dirty="0"/>
              <a:t>What is the best data compression algorithm?</a:t>
            </a:r>
          </a:p>
        </p:txBody>
      </p:sp>
    </p:spTree>
    <p:extLst>
      <p:ext uri="{BB962C8B-B14F-4D97-AF65-F5344CB8AC3E}">
        <p14:creationId xmlns:p14="http://schemas.microsoft.com/office/powerpoint/2010/main" val="180852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7760-7270-4F1F-91FA-7389312C4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600200"/>
            <a:ext cx="7391400" cy="766935"/>
          </a:xfrm>
        </p:spPr>
        <p:txBody>
          <a:bodyPr/>
          <a:lstStyle/>
          <a:p>
            <a:r>
              <a:rPr lang="en-US" dirty="0"/>
              <a:t>Hint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9DEE9-DD3E-427F-893D-D7B850DF2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87" y="2367135"/>
            <a:ext cx="11582400" cy="425462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Compressed size? </a:t>
            </a:r>
          </a:p>
          <a:p>
            <a:pPr algn="l"/>
            <a:r>
              <a:rPr lang="en-US" dirty="0"/>
              <a:t>What about speed? </a:t>
            </a:r>
          </a:p>
          <a:p>
            <a:pPr algn="l"/>
            <a:r>
              <a:rPr lang="en-US" dirty="0"/>
              <a:t>Or resource usage (e.g. memory)? What about availability on other systems? </a:t>
            </a:r>
          </a:p>
          <a:p>
            <a:pPr algn="l"/>
            <a:r>
              <a:rPr lang="en-US" dirty="0"/>
              <a:t>Feature set (like self extraction, encryption, volume splitting, </a:t>
            </a:r>
            <a:r>
              <a:rPr lang="en-US" dirty="0" err="1"/>
              <a:t>streamable</a:t>
            </a:r>
            <a:r>
              <a:rPr lang="en-US" dirty="0"/>
              <a:t> content, etc.)? </a:t>
            </a:r>
          </a:p>
          <a:p>
            <a:pPr algn="l"/>
            <a:r>
              <a:rPr lang="en-US" dirty="0"/>
              <a:t>What sort of data is it intended for (e.g. only text, executables, media streams, databases, etc.)? </a:t>
            </a:r>
          </a:p>
          <a:p>
            <a:pPr algn="l"/>
            <a:r>
              <a:rPr lang="en-US" dirty="0"/>
              <a:t>Should lossless compressions be included in the mix?</a:t>
            </a:r>
          </a:p>
        </p:txBody>
      </p:sp>
    </p:spTree>
    <p:extLst>
      <p:ext uri="{BB962C8B-B14F-4D97-AF65-F5344CB8AC3E}">
        <p14:creationId xmlns:p14="http://schemas.microsoft.com/office/powerpoint/2010/main" val="1427886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1A719E-03B0-4338-BCE7-1B2CF2374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87" y="1600200"/>
            <a:ext cx="11582400" cy="5021560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Good compression is often a balance between file size reduction, speed and ease of implementation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Most popular methods involve analyzing the content and dynamically choosing strategies based on that content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3399"/>
                </a:solidFill>
              </a:rPr>
              <a:t>*Best strategy is the one that can make inferences about data types being compressed*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The next big innovation in compression technology will likely come from improvements in predicting the input data</a:t>
            </a:r>
          </a:p>
        </p:txBody>
      </p:sp>
    </p:spTree>
    <p:extLst>
      <p:ext uri="{BB962C8B-B14F-4D97-AF65-F5344CB8AC3E}">
        <p14:creationId xmlns:p14="http://schemas.microsoft.com/office/powerpoint/2010/main" val="2084980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1251-8F7E-4DD3-8265-8A8AC9C15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How Well Can You Hear Audio Quality?</a:t>
            </a:r>
            <a:br>
              <a:rPr lang="en-US" b="1" dirty="0"/>
            </a:br>
            <a:r>
              <a:rPr lang="en-US" b="1" dirty="0"/>
              <a:t>http://goo.gl/z0hBhx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07CDF-2747-4B1C-8DC2-A12875523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Hint: Turn your volume up.</a:t>
            </a:r>
          </a:p>
        </p:txBody>
      </p:sp>
    </p:spTree>
    <p:extLst>
      <p:ext uri="{BB962C8B-B14F-4D97-AF65-F5344CB8AC3E}">
        <p14:creationId xmlns:p14="http://schemas.microsoft.com/office/powerpoint/2010/main" val="1836803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3CF8-A674-4601-92B1-238AAD72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787" y="1600200"/>
            <a:ext cx="9525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YOUR KNOWLEDGE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D991A-4850-42CB-9C0F-4874A0C1B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87" y="2133600"/>
            <a:ext cx="11734800" cy="4572000"/>
          </a:xfrm>
        </p:spPr>
        <p:txBody>
          <a:bodyPr>
            <a:normAutofit fontScale="92500" lnSpcReduction="1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dirty="0"/>
              <a:t>Try to design and implement your own library of compression and decompression routines/objects/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Test them out against any existing zip files or tar archives or compressed data you can find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Check if other decompression programs can correctly handle what your stuff compresses -- assuming implementations of the same compression scheme(s).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Were you surprised at the errors and inconsistencies?</a:t>
            </a:r>
          </a:p>
        </p:txBody>
      </p:sp>
    </p:spTree>
    <p:extLst>
      <p:ext uri="{BB962C8B-B14F-4D97-AF65-F5344CB8AC3E}">
        <p14:creationId xmlns:p14="http://schemas.microsoft.com/office/powerpoint/2010/main" val="2534946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74CE-F987-49A7-A16F-F919798B2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LOSSY DATA COMPRESSION </a:t>
            </a:r>
          </a:p>
        </p:txBody>
      </p:sp>
    </p:spTree>
    <p:extLst>
      <p:ext uri="{BB962C8B-B14F-4D97-AF65-F5344CB8AC3E}">
        <p14:creationId xmlns:p14="http://schemas.microsoft.com/office/powerpoint/2010/main" val="3710075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76DE36-9A39-4A4E-A75C-01F4CD611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87" y="1600200"/>
            <a:ext cx="11658600" cy="502156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Some loss of information is acceptable. 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Deleting redundant/ nonessential detail from the data source can save storage space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JPEG image compression works in part by rounding off nonessential bits of information.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There is a corresponding trade-off between preserving information and reducing size.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D68A73-DC59-49C1-9A66-F7C06034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87" y="1752600"/>
            <a:ext cx="12041188" cy="5105399"/>
          </a:xfrm>
        </p:spPr>
        <p:txBody>
          <a:bodyPr>
            <a:normAutofit fontScale="92500" lnSpcReduction="20000"/>
          </a:bodyPr>
          <a:lstStyle/>
          <a:p>
            <a:pPr marL="0" indent="0" algn="l"/>
            <a:r>
              <a:rPr lang="en-US" b="1" u="sng" dirty="0"/>
              <a:t>Note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Computational resources are consumed in the compression and decompression processes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Data compression </a:t>
            </a:r>
            <a:r>
              <a:rPr lang="en-US" dirty="0">
                <a:solidFill>
                  <a:srgbClr val="CC3399"/>
                </a:solidFill>
              </a:rPr>
              <a:t>reduces</a:t>
            </a:r>
            <a:r>
              <a:rPr lang="en-US" dirty="0"/>
              <a:t> the amount of resources required to store and transmit data.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The design of data compression schemes involves trade-offs among various factors like - 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dirty="0"/>
              <a:t>The degree of compression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dirty="0"/>
              <a:t>The amount of distortion introduced (when using lossy compression technique)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dirty="0"/>
              <a:t>The computational resources required to compress and decompress the data</a:t>
            </a:r>
          </a:p>
        </p:txBody>
      </p:sp>
    </p:spTree>
    <p:extLst>
      <p:ext uri="{BB962C8B-B14F-4D97-AF65-F5344CB8AC3E}">
        <p14:creationId xmlns:p14="http://schemas.microsoft.com/office/powerpoint/2010/main" val="2071231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3119-F45F-4BC8-99B3-11E8E2F1E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237" y="1600200"/>
            <a:ext cx="8764349" cy="61453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1F2E2-F267-4130-A859-9FD78EA5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87" y="2214735"/>
            <a:ext cx="11277600" cy="4407025"/>
          </a:xfrm>
        </p:spPr>
        <p:txBody>
          <a:bodyPr>
            <a:normAutofit fontScale="92500"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Used in digital cameras, to increase storage capacities with minimal degradation of picture quality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DVDs use the lossy MPEG-2 video coding format for video compression.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In lossy audio compression, methods of psychoacoustics are used to remove non-audible (or less audible) components of the audio signal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64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A1FFE4-F69B-4DCD-BAD7-5CFC51900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87" y="2214735"/>
            <a:ext cx="11811000" cy="4490865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Compression of human speech is done with more specialized techniques. Speech / voice coding is a different from audio compression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Voice compression is used in internet telephony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Audio compression is used for CD ripping and is decoded by the audio players</a:t>
            </a:r>
          </a:p>
          <a:p>
            <a:pPr algn="l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07B692-5F4B-42CB-95DB-BF3E5B9A4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237" y="1600200"/>
            <a:ext cx="8764349" cy="61453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CONT’D</a:t>
            </a:r>
          </a:p>
        </p:txBody>
      </p:sp>
    </p:spTree>
    <p:extLst>
      <p:ext uri="{BB962C8B-B14F-4D97-AF65-F5344CB8AC3E}">
        <p14:creationId xmlns:p14="http://schemas.microsoft.com/office/powerpoint/2010/main" val="675808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8F02-E7C6-4B9D-A887-EEE48EF68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7" y="1398117"/>
            <a:ext cx="8154749" cy="61453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C23D7-81E8-4932-874A-56156BD15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87" y="2012652"/>
            <a:ext cx="11658600" cy="4609108"/>
          </a:xfrm>
        </p:spPr>
        <p:txBody>
          <a:bodyPr>
            <a:normAutofit/>
          </a:bodyPr>
          <a:lstStyle/>
          <a:p>
            <a:pPr marL="457200" lvl="0" indent="-457200" algn="l" fontAlgn="base">
              <a:lnSpc>
                <a:spcPct val="90000"/>
              </a:lnSpc>
              <a:spcAft>
                <a:spcPct val="0"/>
              </a:spcAft>
              <a:buClr>
                <a:srgbClr val="EAEAEA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zh-TW" sz="3200" kern="0" dirty="0">
                <a:solidFill>
                  <a:srgbClr val="003399"/>
                </a:solidFill>
                <a:ea typeface="新細明體"/>
              </a:rPr>
              <a:t>Loss of information is acceptable in a picture of video.</a:t>
            </a:r>
          </a:p>
          <a:p>
            <a:pPr marL="457200" lvl="0" indent="-457200" algn="l" fontAlgn="base">
              <a:lnSpc>
                <a:spcPct val="90000"/>
              </a:lnSpc>
              <a:spcAft>
                <a:spcPct val="0"/>
              </a:spcAft>
              <a:buClr>
                <a:srgbClr val="EAEAEA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zh-TW" sz="3200" kern="0" dirty="0">
                <a:solidFill>
                  <a:srgbClr val="003399"/>
                </a:solidFill>
                <a:ea typeface="新細明體"/>
              </a:rPr>
              <a:t>The reason is that our eyes and ears cannot distinguish subtle changes.</a:t>
            </a:r>
          </a:p>
          <a:p>
            <a:pPr marL="457200" lvl="0" indent="-457200" algn="l" fontAlgn="base">
              <a:lnSpc>
                <a:spcPct val="90000"/>
              </a:lnSpc>
              <a:spcAft>
                <a:spcPct val="0"/>
              </a:spcAft>
              <a:buClr>
                <a:srgbClr val="EAEAEA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zh-TW" sz="3200" kern="0" dirty="0">
                <a:solidFill>
                  <a:srgbClr val="003399"/>
                </a:solidFill>
                <a:ea typeface="新細明體"/>
              </a:rPr>
              <a:t>Loss of information is not acceptable in a text file or a program file.</a:t>
            </a:r>
          </a:p>
          <a:p>
            <a:pPr marL="457200" lvl="0" indent="-457200" algn="l" fontAlgn="base">
              <a:lnSpc>
                <a:spcPct val="90000"/>
              </a:lnSpc>
              <a:spcAft>
                <a:spcPct val="0"/>
              </a:spcAft>
              <a:buClr>
                <a:srgbClr val="EAEAEA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zh-TW" sz="3200" kern="0" dirty="0">
                <a:solidFill>
                  <a:srgbClr val="003399"/>
                </a:solidFill>
                <a:ea typeface="新細明體"/>
              </a:rPr>
              <a:t>For examples:</a:t>
            </a:r>
          </a:p>
          <a:p>
            <a:pPr marL="457200" lvl="1" indent="0" fontAlgn="base">
              <a:lnSpc>
                <a:spcPct val="90000"/>
              </a:lnSpc>
              <a:spcAft>
                <a:spcPct val="0"/>
              </a:spcAft>
              <a:buClr>
                <a:srgbClr val="FFCC00"/>
              </a:buClr>
              <a:buSzPct val="50000"/>
              <a:buNone/>
              <a:defRPr/>
            </a:pPr>
            <a:r>
              <a:rPr kumimoji="1" lang="en-US" altLang="zh-TW" kern="0" dirty="0">
                <a:solidFill>
                  <a:srgbClr val="003399"/>
                </a:solidFill>
                <a:ea typeface="新細明體"/>
              </a:rPr>
              <a:t>	Joint photographic experts group (JPEG)</a:t>
            </a:r>
          </a:p>
          <a:p>
            <a:pPr marL="457200" lvl="1" indent="0" fontAlgn="base">
              <a:lnSpc>
                <a:spcPct val="90000"/>
              </a:lnSpc>
              <a:spcAft>
                <a:spcPct val="0"/>
              </a:spcAft>
              <a:buClr>
                <a:srgbClr val="FFCC00"/>
              </a:buClr>
              <a:buSzPct val="50000"/>
              <a:buNone/>
              <a:defRPr/>
            </a:pPr>
            <a:r>
              <a:rPr kumimoji="1" lang="en-US" altLang="zh-TW" kern="0" dirty="0">
                <a:solidFill>
                  <a:srgbClr val="003399"/>
                </a:solidFill>
                <a:ea typeface="新細明體"/>
              </a:rPr>
              <a:t>	Motion picture experts group (MPEG)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780EDC-5AD9-4993-B06B-BCEE9E99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87" y="2296107"/>
            <a:ext cx="11734800" cy="4325653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Reduces data space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Reduces the retrieval time for compressed data</a:t>
            </a:r>
          </a:p>
          <a:p>
            <a:pPr marL="971550" lvl="1" indent="-571500">
              <a:buFont typeface="Wingdings" panose="05000000000000000000" pitchFamily="2" charset="2"/>
              <a:buChar char="ü"/>
            </a:pPr>
            <a:r>
              <a:rPr lang="en-US" dirty="0"/>
              <a:t>More responsive sites</a:t>
            </a:r>
          </a:p>
          <a:p>
            <a:pPr marL="971550" lvl="1" indent="-571500">
              <a:buFont typeface="Wingdings" panose="05000000000000000000" pitchFamily="2" charset="2"/>
              <a:buChar char="ü"/>
            </a:pPr>
            <a:r>
              <a:rPr lang="en-US" dirty="0"/>
              <a:t>Less risk of interruption or corruption</a:t>
            </a:r>
          </a:p>
          <a:p>
            <a:pPr marL="971550" lvl="1" indent="-571500">
              <a:buFont typeface="Wingdings" panose="05000000000000000000" pitchFamily="2" charset="2"/>
              <a:buChar char="ü"/>
            </a:pPr>
            <a:r>
              <a:rPr lang="en-US" dirty="0"/>
              <a:t>Allows servers to handle more traffic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C6DC58-3D00-49B8-8470-2F2E630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387" y="1681572"/>
            <a:ext cx="10365899" cy="614535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78463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7B787B-EA58-43F9-AE91-2A4FAD19B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87" y="2296107"/>
            <a:ext cx="11811000" cy="4409493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Compression of encrypted files can add a layer of security – most compression techniques create a hash map for your data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Mobile devices and Cellular Networks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Energy Conservation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Storage costs scale with your business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850397-D015-499A-AC28-FE90F8488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387" y="1681572"/>
            <a:ext cx="10365899" cy="614535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140404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CB97-5F1D-4384-AC42-2DE62393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88" y="1605372"/>
            <a:ext cx="8001000" cy="766935"/>
          </a:xfrm>
        </p:spPr>
        <p:txBody>
          <a:bodyPr/>
          <a:lstStyle/>
          <a:p>
            <a:r>
              <a:rPr lang="en-US" dirty="0"/>
              <a:t>How Compression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665B8-F2F1-4FAF-8548-2C6F4DB2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87" y="2372307"/>
            <a:ext cx="11887200" cy="4333293"/>
          </a:xfrm>
        </p:spPr>
        <p:txBody>
          <a:bodyPr>
            <a:normAutofit fontScale="850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Basic compression algorithms go through a file looking for common strings in the file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Erases duplicate strings and uses a marker file that points to a duplicate retained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The more strings that match the better because it saves space invariably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/>
              <a:t>Decompression will insert the file back in its original position and the file occupies same amount of space, as before compression </a:t>
            </a:r>
          </a:p>
        </p:txBody>
      </p:sp>
    </p:spTree>
    <p:extLst>
      <p:ext uri="{BB962C8B-B14F-4D97-AF65-F5344CB8AC3E}">
        <p14:creationId xmlns:p14="http://schemas.microsoft.com/office/powerpoint/2010/main" val="213361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7D1ACF-972E-4765-8312-C3E433A26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7" y="2372307"/>
            <a:ext cx="10896600" cy="4257093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D4F748-5BF0-42EB-9285-70C70ED82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88" y="1605372"/>
            <a:ext cx="8001000" cy="766935"/>
          </a:xfrm>
        </p:spPr>
        <p:txBody>
          <a:bodyPr/>
          <a:lstStyle/>
          <a:p>
            <a:r>
              <a:rPr lang="en-US" dirty="0"/>
              <a:t>How Compression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7E277-936B-4F9D-9F04-09928D76AEBD}"/>
              </a:ext>
            </a:extLst>
          </p:cNvPr>
          <p:cNvSpPr/>
          <p:nvPr/>
        </p:nvSpPr>
        <p:spPr>
          <a:xfrm>
            <a:off x="1144587" y="3386587"/>
            <a:ext cx="2971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1 2 3 4 5</a:t>
            </a:r>
          </a:p>
          <a:p>
            <a:r>
              <a:rPr lang="en-US" dirty="0"/>
              <a:t> 6 4 3 7 7 </a:t>
            </a:r>
          </a:p>
          <a:p>
            <a:r>
              <a:rPr lang="en-US" dirty="0"/>
              <a:t>4 7 4 8 3</a:t>
            </a:r>
          </a:p>
          <a:p>
            <a:r>
              <a:rPr lang="en-US" dirty="0">
                <a:solidFill>
                  <a:schemeClr val="tx1"/>
                </a:solidFill>
              </a:rPr>
              <a:t>1 2 3 4 5 </a:t>
            </a:r>
          </a:p>
          <a:p>
            <a:r>
              <a:rPr lang="en-US" dirty="0"/>
              <a:t>6 4 7 3 8 </a:t>
            </a:r>
          </a:p>
          <a:p>
            <a:r>
              <a:rPr lang="en-US" dirty="0"/>
              <a:t>7 3 6 4 1</a:t>
            </a:r>
          </a:p>
          <a:p>
            <a:r>
              <a:rPr lang="en-US" dirty="0">
                <a:solidFill>
                  <a:schemeClr val="tx1"/>
                </a:solidFill>
              </a:rPr>
              <a:t>1 2 3 4 5</a:t>
            </a:r>
          </a:p>
          <a:p>
            <a:r>
              <a:rPr lang="en-US" dirty="0"/>
              <a:t>9 0 4 2 6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9F450-1EB9-4AFD-B709-85B278231331}"/>
              </a:ext>
            </a:extLst>
          </p:cNvPr>
          <p:cNvSpPr/>
          <p:nvPr/>
        </p:nvSpPr>
        <p:spPr>
          <a:xfrm>
            <a:off x="7011987" y="3386587"/>
            <a:ext cx="2971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	1 2 3 4 5</a:t>
            </a:r>
          </a:p>
          <a:p>
            <a:pPr lvl="0"/>
            <a:r>
              <a:rPr lang="en-US" dirty="0">
                <a:solidFill>
                  <a:prstClr val="white"/>
                </a:solidFill>
              </a:rPr>
              <a:t>	 6 4 3 7 7 </a:t>
            </a:r>
          </a:p>
          <a:p>
            <a:pPr lvl="0"/>
            <a:r>
              <a:rPr lang="en-US" dirty="0">
                <a:solidFill>
                  <a:prstClr val="white"/>
                </a:solidFill>
              </a:rPr>
              <a:t>	4 7 4 8 3</a:t>
            </a:r>
          </a:p>
          <a:p>
            <a:pPr lvl="0"/>
            <a:r>
              <a:rPr lang="en-US" dirty="0">
                <a:solidFill>
                  <a:prstClr val="white"/>
                </a:solidFill>
              </a:rPr>
              <a:t>	M</a:t>
            </a:r>
          </a:p>
          <a:p>
            <a:pPr lvl="0"/>
            <a:r>
              <a:rPr lang="en-US" dirty="0">
                <a:solidFill>
                  <a:prstClr val="white"/>
                </a:solidFill>
              </a:rPr>
              <a:t>	6 4 7 3 8 </a:t>
            </a:r>
          </a:p>
          <a:p>
            <a:pPr lvl="0"/>
            <a:r>
              <a:rPr lang="en-US" dirty="0">
                <a:solidFill>
                  <a:prstClr val="white"/>
                </a:solidFill>
              </a:rPr>
              <a:t>	7 3 6 4 1</a:t>
            </a:r>
          </a:p>
          <a:p>
            <a:pPr lvl="0"/>
            <a:r>
              <a:rPr lang="en-US" dirty="0">
                <a:solidFill>
                  <a:prstClr val="white"/>
                </a:solidFill>
              </a:rPr>
              <a:t>	M</a:t>
            </a:r>
          </a:p>
          <a:p>
            <a:pPr lvl="0"/>
            <a:r>
              <a:rPr lang="en-US" dirty="0">
                <a:solidFill>
                  <a:prstClr val="white"/>
                </a:solidFill>
              </a:rPr>
              <a:t>	9 0 4 2 6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5D3D2-62F0-46C1-8FE1-485238A6F1EB}"/>
              </a:ext>
            </a:extLst>
          </p:cNvPr>
          <p:cNvSpPr/>
          <p:nvPr/>
        </p:nvSpPr>
        <p:spPr>
          <a:xfrm>
            <a:off x="4840287" y="4495800"/>
            <a:ext cx="129539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701835-8BFD-4BCB-B65C-2E5847661A22}"/>
              </a:ext>
            </a:extLst>
          </p:cNvPr>
          <p:cNvCxnSpPr>
            <a:cxnSpLocks/>
          </p:cNvCxnSpPr>
          <p:nvPr/>
        </p:nvCxnSpPr>
        <p:spPr>
          <a:xfrm>
            <a:off x="7621587" y="3886200"/>
            <a:ext cx="0" cy="160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D7CEDE-D7F3-471A-ACA1-1F35266B4FDC}"/>
              </a:ext>
            </a:extLst>
          </p:cNvPr>
          <p:cNvCxnSpPr>
            <a:cxnSpLocks/>
          </p:cNvCxnSpPr>
          <p:nvPr/>
        </p:nvCxnSpPr>
        <p:spPr>
          <a:xfrm>
            <a:off x="7621587" y="3886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1A6D8D-1C70-43D9-8B0F-CB83DEC7279C}"/>
              </a:ext>
            </a:extLst>
          </p:cNvPr>
          <p:cNvCxnSpPr>
            <a:cxnSpLocks/>
          </p:cNvCxnSpPr>
          <p:nvPr/>
        </p:nvCxnSpPr>
        <p:spPr>
          <a:xfrm>
            <a:off x="7621587" y="4664015"/>
            <a:ext cx="31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B67809-4CF2-4E58-9E25-35C58C2400FB}"/>
              </a:ext>
            </a:extLst>
          </p:cNvPr>
          <p:cNvCxnSpPr>
            <a:cxnSpLocks/>
          </p:cNvCxnSpPr>
          <p:nvPr/>
        </p:nvCxnSpPr>
        <p:spPr>
          <a:xfrm>
            <a:off x="7621587" y="5486400"/>
            <a:ext cx="31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1891419</TotalTime>
  <Words>1663</Words>
  <Application>Microsoft Office PowerPoint</Application>
  <PresentationFormat>Custom</PresentationFormat>
  <Paragraphs>203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新細明體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Office Theme</vt:lpstr>
      <vt:lpstr>Custom Design</vt:lpstr>
      <vt:lpstr>File Processing (CSC 432) Lecture 6 – Data Compression</vt:lpstr>
      <vt:lpstr>Objectives</vt:lpstr>
      <vt:lpstr>Definition of Data Compression</vt:lpstr>
      <vt:lpstr>Importance of Data Compression</vt:lpstr>
      <vt:lpstr>PowerPoint Presentation</vt:lpstr>
      <vt:lpstr>Importance of Data Compression</vt:lpstr>
      <vt:lpstr>Importance of Data Compression</vt:lpstr>
      <vt:lpstr>How Compression Works</vt:lpstr>
      <vt:lpstr>How Compression Works</vt:lpstr>
      <vt:lpstr>How Compression Works Cont’d</vt:lpstr>
      <vt:lpstr>PowerPoint Presentation</vt:lpstr>
      <vt:lpstr>PowerPoint Presentation</vt:lpstr>
      <vt:lpstr>Information &amp; Rate Distortion Theories - Claude Shannon</vt:lpstr>
      <vt:lpstr>Types of Compression</vt:lpstr>
      <vt:lpstr>Types of Data Compression</vt:lpstr>
      <vt:lpstr>LOSSLESS DATA COMPRESSION</vt:lpstr>
      <vt:lpstr>PowerPoint Presentation</vt:lpstr>
      <vt:lpstr>PowerPoint Presentation</vt:lpstr>
      <vt:lpstr>PowerPoint Presentation</vt:lpstr>
      <vt:lpstr>Lempel-Ziv Welch (L ZW) Encoding </vt:lpstr>
      <vt:lpstr>PowerPoint Presentation</vt:lpstr>
      <vt:lpstr>How LZW compression Works</vt:lpstr>
      <vt:lpstr>Pros and Cons of LZW</vt:lpstr>
      <vt:lpstr>Lempel Ziv encoding</vt:lpstr>
      <vt:lpstr>PowerPoint Presentation</vt:lpstr>
      <vt:lpstr>PowerPoint Presentation</vt:lpstr>
      <vt:lpstr>PowerPoint Presentation</vt:lpstr>
      <vt:lpstr>PowerPoint Presentation</vt:lpstr>
      <vt:lpstr> Huffman Encoding </vt:lpstr>
      <vt:lpstr>PowerPoint Presentation</vt:lpstr>
      <vt:lpstr>Pros and Cons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Huffman coding</vt:lpstr>
      <vt:lpstr> Run-length Encoding </vt:lpstr>
      <vt:lpstr>PowerPoint Presentation</vt:lpstr>
      <vt:lpstr>PowerPoint Presentation</vt:lpstr>
      <vt:lpstr>PowerPoint Presentation</vt:lpstr>
      <vt:lpstr>Application</vt:lpstr>
      <vt:lpstr>Brain Teaser</vt:lpstr>
      <vt:lpstr>Hint</vt:lpstr>
      <vt:lpstr>PowerPoint Presentation</vt:lpstr>
      <vt:lpstr>How Well Can You Hear Audio Quality? http://goo.gl/z0hBhx </vt:lpstr>
      <vt:lpstr>TEST YOUR KNOWLEDGE</vt:lpstr>
      <vt:lpstr>LOSSY DATA COMPRESSION </vt:lpstr>
      <vt:lpstr>PowerPoint Presentation</vt:lpstr>
      <vt:lpstr>APPLICATIONS</vt:lpstr>
      <vt:lpstr>APPLICATIONS CONT’D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Administrative Quality For Vision 10: 2022</dc:title>
  <dc:creator>HP</dc:creator>
  <cp:lastModifiedBy>OLA</cp:lastModifiedBy>
  <cp:revision>216</cp:revision>
  <dcterms:created xsi:type="dcterms:W3CDTF">2014-01-31T21:42:27Z</dcterms:created>
  <dcterms:modified xsi:type="dcterms:W3CDTF">2018-10-11T11:03:54Z</dcterms:modified>
</cp:coreProperties>
</file>