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3" r:id="rId2"/>
  </p:sldMasterIdLst>
  <p:notesMasterIdLst>
    <p:notesMasterId r:id="rId18"/>
  </p:notesMasterIdLst>
  <p:handoutMasterIdLst>
    <p:handoutMasterId r:id="rId19"/>
  </p:handoutMasterIdLst>
  <p:sldIdLst>
    <p:sldId id="670" r:id="rId3"/>
    <p:sldId id="650" r:id="rId4"/>
    <p:sldId id="728" r:id="rId5"/>
    <p:sldId id="727" r:id="rId6"/>
    <p:sldId id="729" r:id="rId7"/>
    <p:sldId id="733" r:id="rId8"/>
    <p:sldId id="734" r:id="rId9"/>
    <p:sldId id="735" r:id="rId10"/>
    <p:sldId id="736" r:id="rId11"/>
    <p:sldId id="737" r:id="rId12"/>
    <p:sldId id="738" r:id="rId13"/>
    <p:sldId id="739" r:id="rId14"/>
    <p:sldId id="740" r:id="rId15"/>
    <p:sldId id="741" r:id="rId16"/>
    <p:sldId id="742" r:id="rId17"/>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7A0000"/>
    <a:srgbClr val="003366"/>
    <a:srgbClr val="662C5B"/>
    <a:srgbClr val="CC0066"/>
    <a:srgbClr val="FFFFFF"/>
    <a:srgbClr val="DDDDDD"/>
    <a:srgbClr val="000000"/>
    <a:srgbClr val="660033"/>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2282" autoAdjust="0"/>
  </p:normalViewPr>
  <p:slideViewPr>
    <p:cSldViewPr>
      <p:cViewPr varScale="1">
        <p:scale>
          <a:sx n="67" d="100"/>
          <a:sy n="67" d="100"/>
        </p:scale>
        <p:origin x="846" y="72"/>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73B2-7CF1-4832-BF09-2E3D082F4856}" type="datetimeFigureOut">
              <a:rPr lang="en-US" smtClean="0"/>
              <a:pPr/>
              <a:t>9/27/2018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DA5C1-9818-47C9-A79E-B4D4158DD3E3}" type="datetimeFigureOut">
              <a:rPr lang="en-GB" smtClean="0"/>
              <a:pPr/>
              <a:t>27/09/2018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498802-2017-4E9A-A8AF-781802F703C5}"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9098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4" y="2130439"/>
            <a:ext cx="10366375"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52"/>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2" y="274652"/>
            <a:ext cx="808037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230910"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3" y="184482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1" name="TextBox 10"/>
          <p:cNvSpPr txBox="1"/>
          <p:nvPr userDrawn="1"/>
        </p:nvSpPr>
        <p:spPr>
          <a:xfrm>
            <a:off x="1633093" y="1074222"/>
            <a:ext cx="3220653" cy="338554"/>
          </a:xfrm>
          <a:prstGeom prst="rect">
            <a:avLst/>
          </a:prstGeom>
          <a:noFill/>
        </p:spPr>
        <p:txBody>
          <a:bodyPr wrap="none" rtlCol="0">
            <a:spAutoFit/>
          </a:bodyPr>
          <a:lstStyle/>
          <a:p>
            <a:r>
              <a:rPr lang="en-US" sz="1600" dirty="0">
                <a:solidFill>
                  <a:srgbClr val="662C5B"/>
                </a:solidFill>
              </a:rPr>
              <a:t>Raising a new Generation of Leaders</a:t>
            </a:r>
            <a:endParaRPr lang="en-GB" sz="1600" dirty="0">
              <a:solidFill>
                <a:srgbClr val="662C5B"/>
              </a:solidFill>
            </a:endParaRPr>
          </a:p>
        </p:txBody>
      </p:sp>
    </p:spTree>
    <p:extLst>
      <p:ext uri="{BB962C8B-B14F-4D97-AF65-F5344CB8AC3E}">
        <p14:creationId xmlns:p14="http://schemas.microsoft.com/office/powerpoint/2010/main" val="103733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59" y="1268760"/>
            <a:ext cx="3979650"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230910"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0"/>
            <a:ext cx="5065714" cy="817563"/>
          </a:xfrm>
          <a:prstGeom prst="rect">
            <a:avLst/>
          </a:prstGeom>
          <a:noFill/>
        </p:spPr>
      </p:pic>
    </p:spTree>
    <p:extLst>
      <p:ext uri="{BB962C8B-B14F-4D97-AF65-F5344CB8AC3E}">
        <p14:creationId xmlns:p14="http://schemas.microsoft.com/office/powerpoint/2010/main" val="245276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algn="r">
              <a:defRPr/>
            </a:pPr>
            <a:fld id="{5FE708FE-ED12-4ACB-81C9-F40A112777FF}" type="slidenum">
              <a:rPr lang="en-GB" sz="2800" smtClean="0">
                <a:solidFill>
                  <a:prstClr val="white"/>
                </a:solidFill>
              </a:rPr>
              <a:pPr algn="r">
                <a:defRPr/>
              </a:pPr>
              <a:t>‹#›</a:t>
            </a:fld>
            <a:endParaRPr lang="en-GB" sz="2800"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5"/>
            <a:ext cx="2215495" cy="276999"/>
          </a:xfrm>
          <a:prstGeom prst="rect">
            <a:avLst/>
          </a:prstGeom>
          <a:noFill/>
        </p:spPr>
        <p:txBody>
          <a:bodyPr wrap="none" rtlCol="0">
            <a:spAutoFit/>
          </a:bodyPr>
          <a:lstStyle/>
          <a:p>
            <a:r>
              <a:rPr lang="en-US" sz="1200" dirty="0">
                <a:solidFill>
                  <a:prstClr val="black"/>
                </a:solidFill>
              </a:rPr>
              <a:t>www.covenantuniversity.edu.ng</a:t>
            </a:r>
            <a:endParaRPr lang="en-GB" sz="1200" dirty="0">
              <a:solidFill>
                <a:prstClr val="black"/>
              </a:solidFill>
            </a:endParaRPr>
          </a:p>
        </p:txBody>
      </p:sp>
      <p:cxnSp>
        <p:nvCxnSpPr>
          <p:cNvPr id="19" name="Straight Connector 18"/>
          <p:cNvCxnSpPr/>
          <p:nvPr userDrawn="1"/>
        </p:nvCxnSpPr>
        <p:spPr>
          <a:xfrm flipV="1">
            <a:off x="8689876"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1"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5"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685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5"/>
            <a:ext cx="10365899"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3033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759"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9214"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2465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983"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983"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65475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43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905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2" y="273050"/>
            <a:ext cx="4012129"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974" y="27305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762"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2212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5548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14503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3"/>
            <a:ext cx="274391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759" y="274643"/>
            <a:ext cx="802849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73020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dirty="0">
                <a:solidFill>
                  <a:prstClr val="black"/>
                </a:solidFill>
              </a:rPr>
              <a:t>www.covenantuniversity.edu.ng</a:t>
            </a:r>
            <a:endParaRPr lang="en-GB"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extLst>
      <p:ext uri="{BB962C8B-B14F-4D97-AF65-F5344CB8AC3E}">
        <p14:creationId xmlns:p14="http://schemas.microsoft.com/office/powerpoint/2010/main" val="2706091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sz="1800" dirty="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21" y="4406914"/>
            <a:ext cx="10366375"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21"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3792"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7"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7"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7" y="27306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80" y="4800600"/>
            <a:ext cx="7316788"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780"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80"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27/09/2018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4" y="274638"/>
            <a:ext cx="10975975"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4" y="1600206"/>
            <a:ext cx="1097597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3" y="635636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27/09/2018</a:t>
            </a:fld>
            <a:endParaRPr lang="en-GB"/>
          </a:p>
        </p:txBody>
      </p:sp>
      <p:sp>
        <p:nvSpPr>
          <p:cNvPr id="5" name="Footer Placeholder 4"/>
          <p:cNvSpPr>
            <a:spLocks noGrp="1"/>
          </p:cNvSpPr>
          <p:nvPr>
            <p:ph type="ftr" sz="quarter" idx="3"/>
          </p:nvPr>
        </p:nvSpPr>
        <p:spPr>
          <a:xfrm>
            <a:off x="4167192" y="635636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93" y="635636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759" y="1600205"/>
            <a:ext cx="10975658"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760" y="635635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solidFill>
                  <a:prstClr val="black">
                    <a:tint val="75000"/>
                  </a:prstClr>
                </a:solidFill>
              </a:rPr>
              <a:pPr/>
              <a:t>27/09/2018</a:t>
            </a:fld>
            <a:endParaRPr lang="en-GB">
              <a:solidFill>
                <a:prstClr val="black">
                  <a:tint val="75000"/>
                </a:prstClr>
              </a:solidFill>
            </a:endParaRPr>
          </a:p>
        </p:txBody>
      </p:sp>
      <p:sp>
        <p:nvSpPr>
          <p:cNvPr id="5" name="Footer Placeholder 4"/>
          <p:cNvSpPr>
            <a:spLocks noGrp="1"/>
          </p:cNvSpPr>
          <p:nvPr>
            <p:ph type="ftr" sz="quarter" idx="3"/>
          </p:nvPr>
        </p:nvSpPr>
        <p:spPr>
          <a:xfrm>
            <a:off x="4166685" y="635635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9875" y="635635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41547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12" r:id="rId13"/>
    <p:sldLayoutId id="214748364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4987" y="1447800"/>
            <a:ext cx="11430000" cy="4343400"/>
          </a:xfrm>
        </p:spPr>
        <p:txBody>
          <a:bodyPr/>
          <a:lstStyle/>
          <a:p>
            <a:r>
              <a:rPr lang="en-US" b="1" dirty="0"/>
              <a:t>FILE PROCESSING</a:t>
            </a:r>
            <a:br>
              <a:rPr lang="en-US" b="1" dirty="0"/>
            </a:br>
            <a:r>
              <a:rPr lang="en-US" b="1" dirty="0"/>
              <a:t>(CSC 432)</a:t>
            </a:r>
            <a:br>
              <a:rPr lang="en-US" b="1" dirty="0"/>
            </a:br>
            <a:r>
              <a:rPr lang="en-US" b="1" dirty="0"/>
              <a:t>Lecture 6 – Data Compression</a:t>
            </a:r>
            <a:endParaRPr lang="en-US" dirty="0"/>
          </a:p>
        </p:txBody>
      </p:sp>
      <p:sp>
        <p:nvSpPr>
          <p:cNvPr id="7" name="Subtitle 6"/>
          <p:cNvSpPr>
            <a:spLocks noGrp="1"/>
          </p:cNvSpPr>
          <p:nvPr>
            <p:ph type="subTitle" idx="1"/>
          </p:nvPr>
        </p:nvSpPr>
        <p:spPr>
          <a:xfrm>
            <a:off x="2516188" y="5791200"/>
            <a:ext cx="9525000" cy="838200"/>
          </a:xfrm>
        </p:spPr>
        <p:txBody>
          <a:bodyPr>
            <a:noAutofit/>
          </a:bodyPr>
          <a:lstStyle/>
          <a:p>
            <a:r>
              <a:rPr lang="en-US" sz="3200" b="1" dirty="0"/>
              <a:t>Dr. </a:t>
            </a:r>
            <a:r>
              <a:rPr lang="en-US" sz="3200" b="1" dirty="0" err="1"/>
              <a:t>Iheanetu</a:t>
            </a:r>
            <a:endParaRPr lang="en-US" sz="3200" dirty="0"/>
          </a:p>
        </p:txBody>
      </p:sp>
    </p:spTree>
    <p:extLst>
      <p:ext uri="{BB962C8B-B14F-4D97-AF65-F5344CB8AC3E}">
        <p14:creationId xmlns:p14="http://schemas.microsoft.com/office/powerpoint/2010/main" val="259845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8CBB-9915-407A-95DA-0FC2D4DFF65E}"/>
              </a:ext>
            </a:extLst>
          </p:cNvPr>
          <p:cNvSpPr>
            <a:spLocks noGrp="1"/>
          </p:cNvSpPr>
          <p:nvPr>
            <p:ph type="ctrTitle"/>
          </p:nvPr>
        </p:nvSpPr>
        <p:spPr>
          <a:xfrm>
            <a:off x="914637" y="1681572"/>
            <a:ext cx="11126550" cy="614535"/>
          </a:xfrm>
        </p:spPr>
        <p:txBody>
          <a:bodyPr>
            <a:normAutofit fontScale="90000"/>
          </a:bodyPr>
          <a:lstStyle/>
          <a:p>
            <a:br>
              <a:rPr lang="en-US" dirty="0"/>
            </a:br>
            <a:r>
              <a:rPr lang="en-US" dirty="0"/>
              <a:t>Classification of Lossless Compression Techniques</a:t>
            </a:r>
            <a:br>
              <a:rPr lang="en-US" dirty="0"/>
            </a:br>
            <a:endParaRPr lang="en-US" dirty="0"/>
          </a:p>
        </p:txBody>
      </p:sp>
      <p:sp>
        <p:nvSpPr>
          <p:cNvPr id="3" name="Subtitle 2">
            <a:extLst>
              <a:ext uri="{FF2B5EF4-FFF2-40B4-BE49-F238E27FC236}">
                <a16:creationId xmlns:a16="http://schemas.microsoft.com/office/drawing/2014/main" id="{FFB59C32-BAB1-402B-AB33-6FE153446926}"/>
              </a:ext>
            </a:extLst>
          </p:cNvPr>
          <p:cNvSpPr>
            <a:spLocks noGrp="1"/>
          </p:cNvSpPr>
          <p:nvPr>
            <p:ph type="subTitle" idx="1"/>
          </p:nvPr>
        </p:nvSpPr>
        <p:spPr>
          <a:xfrm>
            <a:off x="153987" y="2296107"/>
            <a:ext cx="11887200" cy="4325653"/>
          </a:xfrm>
        </p:spPr>
        <p:txBody>
          <a:bodyPr>
            <a:normAutofit fontScale="55000" lnSpcReduction="20000"/>
          </a:bodyPr>
          <a:lstStyle/>
          <a:p>
            <a:pPr algn="l"/>
            <a:r>
              <a:rPr lang="en-US" dirty="0"/>
              <a:t>•Lossless techniques are classified into static, adaptive (or dynamic), and hybrid.</a:t>
            </a:r>
          </a:p>
          <a:p>
            <a:pPr algn="l"/>
            <a:r>
              <a:rPr lang="en-US" dirty="0"/>
              <a:t>•In a </a:t>
            </a:r>
            <a:r>
              <a:rPr lang="en-US" b="1" dirty="0"/>
              <a:t>static method </a:t>
            </a:r>
            <a:r>
              <a:rPr lang="en-US" dirty="0"/>
              <a:t>the mapping from the set of messages to the set of code words is fixed before transmission begins, so that a given message is represented by the same codeword every time it appears in the message being encoded.</a:t>
            </a:r>
          </a:p>
          <a:p>
            <a:pPr algn="l"/>
            <a:r>
              <a:rPr lang="en-US" dirty="0"/>
              <a:t>•Static coding requires two passes: one pass to compute probabilities (or frequencies) and determine the mapping, and a second pass to encode.</a:t>
            </a:r>
          </a:p>
          <a:p>
            <a:pPr algn="l"/>
            <a:r>
              <a:rPr lang="en-US" dirty="0"/>
              <a:t>Examples: Static Huffman Coding</a:t>
            </a:r>
          </a:p>
          <a:p>
            <a:pPr algn="l"/>
            <a:r>
              <a:rPr lang="en-US" dirty="0"/>
              <a:t>In an adaptive method the mapping from the set of messages to the set of code words changes over time.</a:t>
            </a:r>
          </a:p>
          <a:p>
            <a:pPr algn="l"/>
            <a:r>
              <a:rPr lang="en-US" dirty="0"/>
              <a:t>All of the adaptive methods are one-pass methods; only one scan of the message is required.</a:t>
            </a:r>
          </a:p>
          <a:p>
            <a:pPr algn="l"/>
            <a:r>
              <a:rPr lang="en-US" dirty="0"/>
              <a:t>Examples: LZ77, LZ78, LZW, and Adaptive Huffman Coding</a:t>
            </a:r>
          </a:p>
          <a:p>
            <a:pPr algn="l"/>
            <a:r>
              <a:rPr lang="en-US" dirty="0"/>
              <a:t>An algorithm may also be a hybrid, neither completely static nor completely dynamic.</a:t>
            </a:r>
          </a:p>
        </p:txBody>
      </p:sp>
    </p:spTree>
    <p:extLst>
      <p:ext uri="{BB962C8B-B14F-4D97-AF65-F5344CB8AC3E}">
        <p14:creationId xmlns:p14="http://schemas.microsoft.com/office/powerpoint/2010/main" val="424619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7D61-2545-4987-8B0F-8A4DCD0905D9}"/>
              </a:ext>
            </a:extLst>
          </p:cNvPr>
          <p:cNvSpPr>
            <a:spLocks noGrp="1"/>
          </p:cNvSpPr>
          <p:nvPr>
            <p:ph type="ctrTitle"/>
          </p:nvPr>
        </p:nvSpPr>
        <p:spPr>
          <a:xfrm>
            <a:off x="992187" y="1643472"/>
            <a:ext cx="10365899" cy="690735"/>
          </a:xfrm>
        </p:spPr>
        <p:txBody>
          <a:bodyPr>
            <a:normAutofit fontScale="90000"/>
          </a:bodyPr>
          <a:lstStyle/>
          <a:p>
            <a:br>
              <a:rPr lang="en-US" dirty="0"/>
            </a:br>
            <a:r>
              <a:rPr lang="en-US" dirty="0"/>
              <a:t>Compression Utilities and Formats</a:t>
            </a:r>
            <a:br>
              <a:rPr lang="en-US" dirty="0"/>
            </a:br>
            <a:endParaRPr lang="en-US" dirty="0"/>
          </a:p>
        </p:txBody>
      </p:sp>
      <p:sp>
        <p:nvSpPr>
          <p:cNvPr id="3" name="Subtitle 2">
            <a:extLst>
              <a:ext uri="{FF2B5EF4-FFF2-40B4-BE49-F238E27FC236}">
                <a16:creationId xmlns:a16="http://schemas.microsoft.com/office/drawing/2014/main" id="{F0E18D35-A21D-40EC-ACE2-D608B92EAA31}"/>
              </a:ext>
            </a:extLst>
          </p:cNvPr>
          <p:cNvSpPr>
            <a:spLocks noGrp="1"/>
          </p:cNvSpPr>
          <p:nvPr>
            <p:ph type="subTitle" idx="1"/>
          </p:nvPr>
        </p:nvSpPr>
        <p:spPr>
          <a:xfrm>
            <a:off x="306387" y="2334207"/>
            <a:ext cx="11506200" cy="4287553"/>
          </a:xfrm>
        </p:spPr>
        <p:txBody>
          <a:bodyPr>
            <a:normAutofit fontScale="62500" lnSpcReduction="20000"/>
          </a:bodyPr>
          <a:lstStyle/>
          <a:p>
            <a:pPr algn="l"/>
            <a:r>
              <a:rPr lang="en-US" dirty="0"/>
              <a:t>•Compression tool examples:</a:t>
            </a:r>
          </a:p>
          <a:p>
            <a:pPr algn="l"/>
            <a:r>
              <a:rPr lang="en-US" dirty="0" err="1"/>
              <a:t>winzip</a:t>
            </a:r>
            <a:r>
              <a:rPr lang="en-US" dirty="0"/>
              <a:t>, </a:t>
            </a:r>
            <a:r>
              <a:rPr lang="en-US" dirty="0" err="1"/>
              <a:t>pkzip</a:t>
            </a:r>
            <a:r>
              <a:rPr lang="en-US" dirty="0"/>
              <a:t>, compress, </a:t>
            </a:r>
            <a:r>
              <a:rPr lang="en-US" dirty="0" err="1"/>
              <a:t>gzip</a:t>
            </a:r>
            <a:endParaRPr lang="en-US" dirty="0"/>
          </a:p>
          <a:p>
            <a:pPr algn="l"/>
            <a:r>
              <a:rPr lang="en-US" dirty="0"/>
              <a:t>•General compression formats: .zip, .</a:t>
            </a:r>
            <a:r>
              <a:rPr lang="en-US" dirty="0" err="1"/>
              <a:t>gz</a:t>
            </a:r>
            <a:endParaRPr lang="en-US" dirty="0"/>
          </a:p>
          <a:p>
            <a:pPr algn="l"/>
            <a:r>
              <a:rPr lang="en-US" dirty="0"/>
              <a:t>•Common image compression formats:</a:t>
            </a:r>
          </a:p>
          <a:p>
            <a:pPr algn="l"/>
            <a:r>
              <a:rPr lang="en-US" dirty="0"/>
              <a:t>JPEG, JPEG 2000, BMP, GIF, PCX, PNG, TGA, TIFF, WMP</a:t>
            </a:r>
          </a:p>
          <a:p>
            <a:pPr algn="l"/>
            <a:r>
              <a:rPr lang="en-US" dirty="0"/>
              <a:t>•Common audio (sound) compression formats:</a:t>
            </a:r>
          </a:p>
          <a:p>
            <a:pPr algn="l"/>
            <a:r>
              <a:rPr lang="en-US" dirty="0"/>
              <a:t>MPEG-1 Layer III (known as MP3), RealAudio (RA, RAM, RP), AU, </a:t>
            </a:r>
            <a:r>
              <a:rPr lang="en-US" dirty="0" err="1"/>
              <a:t>Vorbis</a:t>
            </a:r>
            <a:r>
              <a:rPr lang="en-US" dirty="0"/>
              <a:t>, WMA, AIFF, WAVE, G.729a</a:t>
            </a:r>
          </a:p>
          <a:p>
            <a:pPr algn="l"/>
            <a:r>
              <a:rPr lang="en-US" dirty="0"/>
              <a:t>•Common video (sound and image) compression formats:</a:t>
            </a:r>
          </a:p>
          <a:p>
            <a:pPr algn="l"/>
            <a:r>
              <a:rPr lang="en-US" dirty="0"/>
              <a:t>MPEG-1, MPEG-2, MPEG-4, DivX, </a:t>
            </a:r>
            <a:r>
              <a:rPr lang="en-US" dirty="0" err="1"/>
              <a:t>Quicktime</a:t>
            </a:r>
            <a:r>
              <a:rPr lang="en-US" dirty="0"/>
              <a:t> (MOV), Real Video(RM), Windows Media Video (WMV), Video for Windows (AVI), Flash video (FLV)</a:t>
            </a:r>
          </a:p>
        </p:txBody>
      </p:sp>
    </p:spTree>
    <p:extLst>
      <p:ext uri="{BB962C8B-B14F-4D97-AF65-F5344CB8AC3E}">
        <p14:creationId xmlns:p14="http://schemas.microsoft.com/office/powerpoint/2010/main" val="414103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2A78-1104-462C-9706-2BE046EF9C13}"/>
              </a:ext>
            </a:extLst>
          </p:cNvPr>
          <p:cNvSpPr>
            <a:spLocks noGrp="1"/>
          </p:cNvSpPr>
          <p:nvPr>
            <p:ph type="ctrTitle"/>
          </p:nvPr>
        </p:nvSpPr>
        <p:spPr>
          <a:xfrm>
            <a:off x="952737" y="1676400"/>
            <a:ext cx="10365899" cy="690735"/>
          </a:xfrm>
        </p:spPr>
        <p:txBody>
          <a:bodyPr>
            <a:normAutofit fontScale="90000"/>
          </a:bodyPr>
          <a:lstStyle/>
          <a:p>
            <a:br>
              <a:rPr lang="en-US" dirty="0"/>
            </a:br>
            <a:r>
              <a:rPr lang="en-US" dirty="0"/>
              <a:t>Run-length encoding</a:t>
            </a:r>
            <a:br>
              <a:rPr lang="en-US" dirty="0"/>
            </a:br>
            <a:endParaRPr lang="en-US" dirty="0"/>
          </a:p>
        </p:txBody>
      </p:sp>
      <p:sp>
        <p:nvSpPr>
          <p:cNvPr id="3" name="Subtitle 2">
            <a:extLst>
              <a:ext uri="{FF2B5EF4-FFF2-40B4-BE49-F238E27FC236}">
                <a16:creationId xmlns:a16="http://schemas.microsoft.com/office/drawing/2014/main" id="{47FEE147-DF9B-4498-9427-C7B25E71B528}"/>
              </a:ext>
            </a:extLst>
          </p:cNvPr>
          <p:cNvSpPr>
            <a:spLocks noGrp="1"/>
          </p:cNvSpPr>
          <p:nvPr>
            <p:ph type="subTitle" idx="1"/>
          </p:nvPr>
        </p:nvSpPr>
        <p:spPr>
          <a:xfrm>
            <a:off x="306387" y="2367135"/>
            <a:ext cx="11658600" cy="4254625"/>
          </a:xfrm>
        </p:spPr>
        <p:txBody>
          <a:bodyPr>
            <a:normAutofit fontScale="85000" lnSpcReduction="10000"/>
          </a:bodyPr>
          <a:lstStyle/>
          <a:p>
            <a:pPr algn="l"/>
            <a:r>
              <a:rPr lang="en-US" dirty="0"/>
              <a:t>The following string: BBBBHHDDXXXXKKKKWWZZZZ</a:t>
            </a:r>
          </a:p>
          <a:p>
            <a:pPr algn="l"/>
            <a:r>
              <a:rPr lang="en-US" dirty="0"/>
              <a:t>can be encoded more compactly by replacing each repeated string of characters by a single instance of the repeated character and a number that represents the number of times it is repeated: 4B2H2D4X4K2W4Z</a:t>
            </a:r>
          </a:p>
          <a:p>
            <a:pPr algn="l"/>
            <a:r>
              <a:rPr lang="en-US" dirty="0"/>
              <a:t>Here "4B" means four B's, and 2H means two H's, and so on. </a:t>
            </a:r>
          </a:p>
          <a:p>
            <a:pPr algn="l"/>
            <a:r>
              <a:rPr lang="en-US" dirty="0"/>
              <a:t>Compressing a string in this way is called run-length encoding. As another example, consider the storage of a rectangular image. </a:t>
            </a:r>
          </a:p>
        </p:txBody>
      </p:sp>
    </p:spTree>
    <p:extLst>
      <p:ext uri="{BB962C8B-B14F-4D97-AF65-F5344CB8AC3E}">
        <p14:creationId xmlns:p14="http://schemas.microsoft.com/office/powerpoint/2010/main" val="23357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CAD2CB-63FF-4BA2-B2D3-F894E11E8932}"/>
              </a:ext>
            </a:extLst>
          </p:cNvPr>
          <p:cNvSpPr>
            <a:spLocks noGrp="1"/>
          </p:cNvSpPr>
          <p:nvPr>
            <p:ph type="subTitle" idx="1"/>
          </p:nvPr>
        </p:nvSpPr>
        <p:spPr>
          <a:xfrm>
            <a:off x="1" y="1752600"/>
            <a:ext cx="12195174" cy="4869160"/>
          </a:xfrm>
        </p:spPr>
        <p:txBody>
          <a:bodyPr>
            <a:normAutofit fontScale="70000" lnSpcReduction="20000"/>
          </a:bodyPr>
          <a:lstStyle/>
          <a:p>
            <a:pPr algn="l"/>
            <a:r>
              <a:rPr lang="en-US" dirty="0"/>
              <a:t>As a single color bitmapped image, it can be stored as: The rectangular image can be compressed with run-length encoding by counting identical bits as follows: </a:t>
            </a:r>
          </a:p>
          <a:p>
            <a:pPr algn="l"/>
            <a:r>
              <a:rPr lang="en-US" dirty="0"/>
              <a:t>0, 40</a:t>
            </a:r>
          </a:p>
          <a:p>
            <a:pPr algn="l"/>
            <a:r>
              <a:rPr lang="en-US" dirty="0"/>
              <a:t>0, 40</a:t>
            </a:r>
          </a:p>
          <a:p>
            <a:pPr algn="l"/>
            <a:r>
              <a:rPr lang="en-US" dirty="0"/>
              <a:t>0,10 1,20 0,10</a:t>
            </a:r>
          </a:p>
          <a:p>
            <a:pPr algn="l"/>
            <a:r>
              <a:rPr lang="en-US" dirty="0"/>
              <a:t>0,10 1,1 0,18 1,1 0,10</a:t>
            </a:r>
          </a:p>
          <a:p>
            <a:pPr algn="l"/>
            <a:r>
              <a:rPr lang="en-US" dirty="0"/>
              <a:t>0,10 1,1 0,18 1,1 0,10</a:t>
            </a:r>
          </a:p>
          <a:p>
            <a:pPr algn="l"/>
            <a:r>
              <a:rPr lang="en-US" dirty="0"/>
              <a:t>0,10 1,1 0,18 1,1 0,10</a:t>
            </a:r>
          </a:p>
          <a:p>
            <a:pPr algn="l"/>
            <a:r>
              <a:rPr lang="en-US" dirty="0"/>
              <a:t>0,10 1,20 0,10</a:t>
            </a:r>
          </a:p>
          <a:p>
            <a:pPr algn="l"/>
            <a:r>
              <a:rPr lang="en-US" dirty="0"/>
              <a:t>0,40</a:t>
            </a:r>
          </a:p>
        </p:txBody>
      </p:sp>
    </p:spTree>
    <p:extLst>
      <p:ext uri="{BB962C8B-B14F-4D97-AF65-F5344CB8AC3E}">
        <p14:creationId xmlns:p14="http://schemas.microsoft.com/office/powerpoint/2010/main" val="413418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4C157F-4110-4D9A-8541-54263CF7C90A}"/>
              </a:ext>
            </a:extLst>
          </p:cNvPr>
          <p:cNvSpPr>
            <a:spLocks noGrp="1"/>
          </p:cNvSpPr>
          <p:nvPr>
            <p:ph type="subTitle" idx="1"/>
          </p:nvPr>
        </p:nvSpPr>
        <p:spPr>
          <a:xfrm>
            <a:off x="763587" y="1828800"/>
            <a:ext cx="10972800" cy="4792960"/>
          </a:xfrm>
        </p:spPr>
        <p:txBody>
          <a:bodyPr/>
          <a:lstStyle/>
          <a:p>
            <a:pPr algn="l"/>
            <a:r>
              <a:rPr lang="en-US" dirty="0"/>
              <a:t>The first line says that the first line of the bitmap consists of 40 0's. The third line says that the third line of the bitmap consists of 10 0's followed by 20 1's followed by 10 more 0's, and so on for the other lines</a:t>
            </a:r>
          </a:p>
          <a:p>
            <a:pPr algn="l"/>
            <a:endParaRPr lang="en-US" dirty="0"/>
          </a:p>
        </p:txBody>
      </p:sp>
    </p:spTree>
    <p:extLst>
      <p:ext uri="{BB962C8B-B14F-4D97-AF65-F5344CB8AC3E}">
        <p14:creationId xmlns:p14="http://schemas.microsoft.com/office/powerpoint/2010/main" val="306872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C561-9B62-4E92-866F-48E5812AAF4A}"/>
              </a:ext>
            </a:extLst>
          </p:cNvPr>
          <p:cNvSpPr>
            <a:spLocks noGrp="1"/>
          </p:cNvSpPr>
          <p:nvPr>
            <p:ph type="ctrTitle"/>
          </p:nvPr>
        </p:nvSpPr>
        <p:spPr>
          <a:xfrm>
            <a:off x="763587" y="1605372"/>
            <a:ext cx="10365899" cy="766935"/>
          </a:xfrm>
        </p:spPr>
        <p:txBody>
          <a:bodyPr>
            <a:normAutofit fontScale="90000"/>
          </a:bodyPr>
          <a:lstStyle/>
          <a:p>
            <a:br>
              <a:rPr lang="en-US" dirty="0"/>
            </a:br>
            <a:r>
              <a:rPr lang="en-US" dirty="0"/>
              <a:t>Static Huffman Coding</a:t>
            </a:r>
            <a:br>
              <a:rPr lang="en-US" dirty="0"/>
            </a:br>
            <a:endParaRPr lang="en-US" dirty="0"/>
          </a:p>
        </p:txBody>
      </p:sp>
      <p:sp>
        <p:nvSpPr>
          <p:cNvPr id="3" name="Subtitle 2">
            <a:extLst>
              <a:ext uri="{FF2B5EF4-FFF2-40B4-BE49-F238E27FC236}">
                <a16:creationId xmlns:a16="http://schemas.microsoft.com/office/drawing/2014/main" id="{B6BEBC85-5AAE-44D5-8CB0-4B667A1A142A}"/>
              </a:ext>
            </a:extLst>
          </p:cNvPr>
          <p:cNvSpPr>
            <a:spLocks noGrp="1"/>
          </p:cNvSpPr>
          <p:nvPr>
            <p:ph type="subTitle" idx="1"/>
          </p:nvPr>
        </p:nvSpPr>
        <p:spPr>
          <a:xfrm>
            <a:off x="458787" y="2372307"/>
            <a:ext cx="11506200" cy="4249453"/>
          </a:xfrm>
        </p:spPr>
        <p:txBody>
          <a:bodyPr>
            <a:normAutofit fontScale="70000" lnSpcReduction="20000"/>
          </a:bodyPr>
          <a:lstStyle/>
          <a:p>
            <a:pPr algn="l"/>
            <a:r>
              <a:rPr lang="en-US" dirty="0"/>
              <a:t>Static Huffman coding assigns variable length codes to symbols based on their frequency of occurrences in the given message. Low frequency symbols are encoded using many bits, and high frequency symbols are encoded using fewer bits.</a:t>
            </a:r>
          </a:p>
          <a:p>
            <a:pPr algn="l"/>
            <a:r>
              <a:rPr lang="en-US" dirty="0"/>
              <a:t>•The message to be transmitted is first analyzed to find the relative frequencies of its constituent characters.</a:t>
            </a:r>
          </a:p>
          <a:p>
            <a:pPr algn="l"/>
            <a:r>
              <a:rPr lang="en-US" dirty="0"/>
              <a:t>•The coding process generates a binary tree, the Huffman code tree, with branches labeled with bits (0 and 1).</a:t>
            </a:r>
          </a:p>
          <a:p>
            <a:pPr algn="l"/>
            <a:r>
              <a:rPr lang="en-US" dirty="0"/>
              <a:t>•The Huffman tree (or the character codeword pairs) must be sent with the compressed information to enable the receiver decode the message.</a:t>
            </a:r>
          </a:p>
        </p:txBody>
      </p:sp>
    </p:spTree>
    <p:extLst>
      <p:ext uri="{BB962C8B-B14F-4D97-AF65-F5344CB8AC3E}">
        <p14:creationId xmlns:p14="http://schemas.microsoft.com/office/powerpoint/2010/main" val="383280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44" y="1600200"/>
            <a:ext cx="12345987" cy="1219200"/>
          </a:xfrm>
        </p:spPr>
        <p:txBody>
          <a:bodyPr/>
          <a:lstStyle/>
          <a:p>
            <a:r>
              <a:rPr lang="en-US" b="1" dirty="0">
                <a:latin typeface="Times New Roman" pitchFamily="18" charset="0"/>
                <a:cs typeface="Times New Roman" pitchFamily="18" charset="0"/>
              </a:rPr>
              <a:t>Objectives/ Goals </a:t>
            </a:r>
          </a:p>
        </p:txBody>
      </p:sp>
      <p:sp>
        <p:nvSpPr>
          <p:cNvPr id="3" name="Subtitle 2"/>
          <p:cNvSpPr>
            <a:spLocks noGrp="1"/>
          </p:cNvSpPr>
          <p:nvPr>
            <p:ph type="subTitle" idx="1"/>
          </p:nvPr>
        </p:nvSpPr>
        <p:spPr>
          <a:xfrm>
            <a:off x="1" y="2819400"/>
            <a:ext cx="12269786" cy="4038600"/>
          </a:xfrm>
        </p:spPr>
        <p:txBody>
          <a:bodyPr>
            <a:normAutofit/>
          </a:bodyPr>
          <a:lstStyle/>
          <a:p>
            <a:pPr marL="0" indent="0" algn="l"/>
            <a:r>
              <a:rPr lang="en-US" dirty="0">
                <a:solidFill>
                  <a:schemeClr val="tx1"/>
                </a:solidFill>
                <a:latin typeface="Times New Roman" pitchFamily="18" charset="0"/>
                <a:cs typeface="Times New Roman" pitchFamily="18" charset="0"/>
              </a:rPr>
              <a:t>At the end of this lecture, students should understand - </a:t>
            </a:r>
          </a:p>
          <a:p>
            <a:pPr marL="571500" indent="-571500" algn="l">
              <a:buFont typeface="Wingdings" pitchFamily="2" charset="2"/>
              <a:buChar char="Ø"/>
            </a:pPr>
            <a:r>
              <a:rPr lang="en-US" dirty="0">
                <a:latin typeface="Times New Roman" pitchFamily="18" charset="0"/>
                <a:cs typeface="Times New Roman" pitchFamily="18" charset="0"/>
              </a:rPr>
              <a:t>Branches of AI</a:t>
            </a:r>
          </a:p>
          <a:p>
            <a:pPr marL="571500" indent="-571500" algn="l">
              <a:buFont typeface="Wingdings" pitchFamily="2" charset="2"/>
              <a:buChar char="Ø"/>
            </a:pPr>
            <a:r>
              <a:rPr lang="en-US" dirty="0">
                <a:latin typeface="Times New Roman" pitchFamily="18" charset="0"/>
                <a:cs typeface="Times New Roman" pitchFamily="18" charset="0"/>
              </a:rPr>
              <a:t>Specific Application areas of AI</a:t>
            </a:r>
          </a:p>
          <a:p>
            <a:pPr marL="571500" indent="-571500" algn="l">
              <a:buFont typeface="Wingdings" pitchFamily="2" charset="2"/>
              <a:buChar char="Ø"/>
            </a:pPr>
            <a:r>
              <a:rPr lang="en-US" dirty="0">
                <a:latin typeface="Times New Roman" pitchFamily="18" charset="0"/>
                <a:cs typeface="Times New Roman" pitchFamily="18" charset="0"/>
              </a:rPr>
              <a:t>How to apply AI to solve real life problems</a:t>
            </a:r>
          </a:p>
          <a:p>
            <a:pPr marL="0" indent="0" algn="l"/>
            <a:endParaRPr lang="en-US" dirty="0">
              <a:latin typeface="Times New Roman" pitchFamily="18" charset="0"/>
              <a:cs typeface="Times New Roman" pitchFamily="18" charset="0"/>
            </a:endParaRPr>
          </a:p>
          <a:p>
            <a:pPr marL="571500" indent="-571500" algn="l">
              <a:buFont typeface="Arial" pitchFamily="34" charset="0"/>
              <a:buChar char="•"/>
            </a:pPr>
            <a:endParaRPr lang="en-US" dirty="0"/>
          </a:p>
        </p:txBody>
      </p:sp>
    </p:spTree>
    <p:extLst>
      <p:ext uri="{BB962C8B-B14F-4D97-AF65-F5344CB8AC3E}">
        <p14:creationId xmlns:p14="http://schemas.microsoft.com/office/powerpoint/2010/main" val="2256942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387" y="1600200"/>
            <a:ext cx="10365899" cy="843135"/>
          </a:xfrm>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Subtitle 2"/>
          <p:cNvSpPr>
            <a:spLocks noGrp="1"/>
          </p:cNvSpPr>
          <p:nvPr>
            <p:ph type="subTitle" idx="1"/>
          </p:nvPr>
        </p:nvSpPr>
        <p:spPr>
          <a:xfrm>
            <a:off x="153987" y="2443335"/>
            <a:ext cx="12041188" cy="4414665"/>
          </a:xfrm>
        </p:spPr>
        <p:txBody>
          <a:bodyPr>
            <a:normAutofit fontScale="70000" lnSpcReduction="20000"/>
          </a:bodyPr>
          <a:lstStyle/>
          <a:p>
            <a:pPr algn="l"/>
            <a:r>
              <a:rPr lang="en-US" dirty="0">
                <a:latin typeface="Times New Roman" panose="02020603050405020304" pitchFamily="18" charset="0"/>
                <a:cs typeface="Times New Roman" panose="02020603050405020304" pitchFamily="18" charset="0"/>
              </a:rPr>
              <a:t>Introduction to Data Compression</a:t>
            </a:r>
          </a:p>
          <a:p>
            <a:pPr algn="l"/>
            <a:r>
              <a:rPr lang="en-US" dirty="0">
                <a:latin typeface="Times New Roman" panose="02020603050405020304" pitchFamily="18" charset="0"/>
                <a:cs typeface="Times New Roman" panose="02020603050405020304" pitchFamily="18" charset="0"/>
              </a:rPr>
              <a:t>•What is Data Compression?</a:t>
            </a:r>
          </a:p>
          <a:p>
            <a:pPr algn="l"/>
            <a:r>
              <a:rPr lang="en-US" dirty="0">
                <a:latin typeface="Times New Roman" panose="02020603050405020304" pitchFamily="18" charset="0"/>
                <a:cs typeface="Times New Roman" panose="02020603050405020304" pitchFamily="18" charset="0"/>
              </a:rPr>
              <a:t>•Why Data Compression?</a:t>
            </a:r>
          </a:p>
          <a:p>
            <a:pPr algn="l"/>
            <a:r>
              <a:rPr lang="en-US" dirty="0">
                <a:latin typeface="Times New Roman" panose="02020603050405020304" pitchFamily="18" charset="0"/>
                <a:cs typeface="Times New Roman" panose="02020603050405020304" pitchFamily="18" charset="0"/>
              </a:rPr>
              <a:t>•How is Data Compression possible?</a:t>
            </a:r>
          </a:p>
          <a:p>
            <a:pPr algn="l"/>
            <a:r>
              <a:rPr lang="en-US" dirty="0">
                <a:latin typeface="Times New Roman" panose="02020603050405020304" pitchFamily="18" charset="0"/>
                <a:cs typeface="Times New Roman" panose="02020603050405020304" pitchFamily="18" charset="0"/>
              </a:rPr>
              <a:t>•Lossless and Lossy Data Compression</a:t>
            </a:r>
          </a:p>
          <a:p>
            <a:pPr algn="l"/>
            <a:r>
              <a:rPr lang="en-US" dirty="0">
                <a:latin typeface="Times New Roman" panose="02020603050405020304" pitchFamily="18" charset="0"/>
                <a:cs typeface="Times New Roman" panose="02020603050405020304" pitchFamily="18" charset="0"/>
              </a:rPr>
              <a:t>•Static, Adaptive, and Hybrid Compression</a:t>
            </a:r>
          </a:p>
          <a:p>
            <a:pPr algn="l"/>
            <a:r>
              <a:rPr lang="en-US" dirty="0">
                <a:latin typeface="Times New Roman" panose="02020603050405020304" pitchFamily="18" charset="0"/>
                <a:cs typeface="Times New Roman" panose="02020603050405020304" pitchFamily="18" charset="0"/>
              </a:rPr>
              <a:t>•Compression Utilities and Formats</a:t>
            </a:r>
          </a:p>
          <a:p>
            <a:pPr algn="l"/>
            <a:r>
              <a:rPr lang="en-US" dirty="0">
                <a:latin typeface="Times New Roman" panose="02020603050405020304" pitchFamily="18" charset="0"/>
                <a:cs typeface="Times New Roman" panose="02020603050405020304" pitchFamily="18" charset="0"/>
              </a:rPr>
              <a:t>•Run-length Encoding</a:t>
            </a:r>
          </a:p>
          <a:p>
            <a:pPr algn="l"/>
            <a:r>
              <a:rPr lang="en-US" dirty="0">
                <a:latin typeface="Times New Roman" panose="02020603050405020304" pitchFamily="18" charset="0"/>
                <a:cs typeface="Times New Roman" panose="02020603050405020304" pitchFamily="18" charset="0"/>
              </a:rPr>
              <a:t>•Static Huffman Coding</a:t>
            </a:r>
          </a:p>
          <a:p>
            <a:pPr algn="l"/>
            <a:r>
              <a:rPr lang="en-US" dirty="0">
                <a:latin typeface="Times New Roman" panose="02020603050405020304" pitchFamily="18" charset="0"/>
                <a:cs typeface="Times New Roman" panose="02020603050405020304" pitchFamily="18" charset="0"/>
              </a:rPr>
              <a:t>•The Prefix property</a:t>
            </a:r>
            <a:endParaRPr lang="en-US" dirty="0"/>
          </a:p>
        </p:txBody>
      </p:sp>
    </p:spTree>
    <p:extLst>
      <p:ext uri="{BB962C8B-B14F-4D97-AF65-F5344CB8AC3E}">
        <p14:creationId xmlns:p14="http://schemas.microsoft.com/office/powerpoint/2010/main" val="393604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3587" y="1600200"/>
            <a:ext cx="10365899" cy="919335"/>
          </a:xfrm>
        </p:spPr>
        <p:txBody>
          <a:bodyPr/>
          <a:lstStyle/>
          <a:p>
            <a:pPr algn="l"/>
            <a:r>
              <a:rPr lang="en-US" dirty="0">
                <a:latin typeface="Times New Roman" panose="02020603050405020304" pitchFamily="18" charset="0"/>
                <a:cs typeface="Times New Roman" panose="02020603050405020304" pitchFamily="18" charset="0"/>
              </a:rPr>
              <a:t>What is Data Compression?</a:t>
            </a:r>
          </a:p>
        </p:txBody>
      </p:sp>
      <p:sp>
        <p:nvSpPr>
          <p:cNvPr id="3" name="Subtitle 2"/>
          <p:cNvSpPr>
            <a:spLocks noGrp="1"/>
          </p:cNvSpPr>
          <p:nvPr>
            <p:ph type="subTitle" idx="1"/>
          </p:nvPr>
        </p:nvSpPr>
        <p:spPr>
          <a:xfrm>
            <a:off x="29295" y="2505680"/>
            <a:ext cx="12165879" cy="4338465"/>
          </a:xfrm>
        </p:spPr>
        <p:txBody>
          <a:bodyPr>
            <a:normAutofit/>
          </a:bodyPr>
          <a:lstStyle/>
          <a:p>
            <a:pPr algn="l"/>
            <a:r>
              <a:rPr lang="en-US" dirty="0">
                <a:latin typeface="Times New Roman" panose="02020603050405020304" pitchFamily="18" charset="0"/>
                <a:cs typeface="Times New Roman" panose="02020603050405020304" pitchFamily="18" charset="0"/>
              </a:rPr>
              <a:t>Data compression is the representation of an information source (e.g. a data file, a speech signal, an image, or a video signal) as accurately as possible using the fewest number of bits.</a:t>
            </a:r>
          </a:p>
          <a:p>
            <a:pPr algn="l"/>
            <a:r>
              <a:rPr lang="en-US" dirty="0">
                <a:latin typeface="Times New Roman" panose="02020603050405020304" pitchFamily="18" charset="0"/>
                <a:cs typeface="Times New Roman" panose="02020603050405020304" pitchFamily="18" charset="0"/>
              </a:rPr>
              <a:t>Compressed data can only be understood if the decoding method is known by the receiver.</a:t>
            </a:r>
          </a:p>
        </p:txBody>
      </p:sp>
    </p:spTree>
    <p:extLst>
      <p:ext uri="{BB962C8B-B14F-4D97-AF65-F5344CB8AC3E}">
        <p14:creationId xmlns:p14="http://schemas.microsoft.com/office/powerpoint/2010/main" val="7439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0787" y="1600200"/>
            <a:ext cx="10365899" cy="843135"/>
          </a:xfrm>
        </p:spPr>
        <p:txBody>
          <a:bodyPr/>
          <a:lstStyle/>
          <a:p>
            <a:pPr algn="l"/>
            <a:r>
              <a:rPr lang="en-US" dirty="0">
                <a:latin typeface="Times New Roman" panose="02020603050405020304" pitchFamily="18" charset="0"/>
                <a:cs typeface="Times New Roman" panose="02020603050405020304" pitchFamily="18" charset="0"/>
              </a:rPr>
              <a:t>Why Data Compression?</a:t>
            </a:r>
          </a:p>
        </p:txBody>
      </p:sp>
      <p:sp>
        <p:nvSpPr>
          <p:cNvPr id="3" name="Subtitle 2"/>
          <p:cNvSpPr>
            <a:spLocks noGrp="1"/>
          </p:cNvSpPr>
          <p:nvPr>
            <p:ph type="subTitle" idx="1"/>
          </p:nvPr>
        </p:nvSpPr>
        <p:spPr>
          <a:xfrm>
            <a:off x="77787" y="2443335"/>
            <a:ext cx="12117388" cy="4338465"/>
          </a:xfrm>
        </p:spPr>
        <p:txBody>
          <a:bodyPr>
            <a:normAutofit fontScale="92500" lnSpcReduction="10000"/>
          </a:bodyPr>
          <a:lstStyle/>
          <a:p>
            <a:pPr algn="l"/>
            <a:r>
              <a:rPr lang="en-US" dirty="0">
                <a:latin typeface="Times New Roman" panose="02020603050405020304" pitchFamily="18" charset="0"/>
                <a:cs typeface="Times New Roman" panose="02020603050405020304" pitchFamily="18" charset="0"/>
              </a:rPr>
              <a:t>•Data storage and transmission cost money. This cost increases with the amount of data available.</a:t>
            </a:r>
          </a:p>
          <a:p>
            <a:pPr algn="l"/>
            <a:r>
              <a:rPr lang="en-US" dirty="0">
                <a:latin typeface="Times New Roman" panose="02020603050405020304" pitchFamily="18" charset="0"/>
                <a:cs typeface="Times New Roman" panose="02020603050405020304" pitchFamily="18" charset="0"/>
              </a:rPr>
              <a:t>•This cost can be reduced by processing the data so that it takes less memory and less transmission time.</a:t>
            </a:r>
          </a:p>
          <a:p>
            <a:pPr algn="l"/>
            <a:r>
              <a:rPr lang="en-US" dirty="0">
                <a:latin typeface="Times New Roman" panose="02020603050405020304" pitchFamily="18" charset="0"/>
                <a:cs typeface="Times New Roman" panose="02020603050405020304" pitchFamily="18" charset="0"/>
              </a:rPr>
              <a:t>Disadvantage of Data compression:</a:t>
            </a:r>
          </a:p>
          <a:p>
            <a:pPr algn="l"/>
            <a:r>
              <a:rPr lang="en-US" dirty="0">
                <a:latin typeface="Times New Roman" panose="02020603050405020304" pitchFamily="18" charset="0"/>
                <a:cs typeface="Times New Roman" panose="02020603050405020304" pitchFamily="18" charset="0"/>
              </a:rPr>
              <a:t>Compressed data must be decompressed to be viewed (or heard), thus extra processing is required.</a:t>
            </a:r>
          </a:p>
        </p:txBody>
      </p:sp>
    </p:spTree>
    <p:extLst>
      <p:ext uri="{BB962C8B-B14F-4D97-AF65-F5344CB8AC3E}">
        <p14:creationId xmlns:p14="http://schemas.microsoft.com/office/powerpoint/2010/main" val="302282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E0061D-2437-4EF1-8617-5DA118B10EA5}"/>
              </a:ext>
            </a:extLst>
          </p:cNvPr>
          <p:cNvSpPr>
            <a:spLocks noGrp="1"/>
          </p:cNvSpPr>
          <p:nvPr>
            <p:ph type="subTitle" idx="1"/>
          </p:nvPr>
        </p:nvSpPr>
        <p:spPr>
          <a:xfrm>
            <a:off x="534987" y="1981200"/>
            <a:ext cx="10820400" cy="4640560"/>
          </a:xfrm>
        </p:spPr>
        <p:txBody>
          <a:bodyPr>
            <a:normAutofit/>
          </a:bodyPr>
          <a:lstStyle/>
          <a:p>
            <a:pPr algn="l"/>
            <a:r>
              <a:rPr lang="en-US" dirty="0"/>
              <a:t>The design of data compression schemes therefore involve trade-offs between various factors, including the degree of compression, the amount of distortion introduced (if using a lossy compression scheme), and the computational resources required to compress and </a:t>
            </a:r>
            <a:r>
              <a:rPr lang="en-US" dirty="0" err="1"/>
              <a:t>uncompress</a:t>
            </a:r>
            <a:r>
              <a:rPr lang="en-US" dirty="0"/>
              <a:t> the data.</a:t>
            </a:r>
          </a:p>
        </p:txBody>
      </p:sp>
    </p:spTree>
    <p:extLst>
      <p:ext uri="{BB962C8B-B14F-4D97-AF65-F5344CB8AC3E}">
        <p14:creationId xmlns:p14="http://schemas.microsoft.com/office/powerpoint/2010/main" val="98585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2D76-FA73-42F3-B694-6BF341F551E5}"/>
              </a:ext>
            </a:extLst>
          </p:cNvPr>
          <p:cNvSpPr>
            <a:spLocks noGrp="1"/>
          </p:cNvSpPr>
          <p:nvPr>
            <p:ph type="ctrTitle"/>
          </p:nvPr>
        </p:nvSpPr>
        <p:spPr>
          <a:xfrm>
            <a:off x="1028937" y="1600200"/>
            <a:ext cx="10365899" cy="766935"/>
          </a:xfrm>
        </p:spPr>
        <p:txBody>
          <a:bodyPr>
            <a:normAutofit fontScale="90000"/>
          </a:bodyPr>
          <a:lstStyle/>
          <a:p>
            <a:br>
              <a:rPr lang="en-US" dirty="0"/>
            </a:br>
            <a:r>
              <a:rPr lang="en-US" dirty="0"/>
              <a:t>How is data compression possible?</a:t>
            </a:r>
            <a:br>
              <a:rPr lang="en-US" dirty="0"/>
            </a:br>
            <a:endParaRPr lang="en-US" dirty="0"/>
          </a:p>
        </p:txBody>
      </p:sp>
      <p:sp>
        <p:nvSpPr>
          <p:cNvPr id="3" name="Subtitle 2">
            <a:extLst>
              <a:ext uri="{FF2B5EF4-FFF2-40B4-BE49-F238E27FC236}">
                <a16:creationId xmlns:a16="http://schemas.microsoft.com/office/drawing/2014/main" id="{500A2B65-2252-4527-8E57-BB6AF98A7D02}"/>
              </a:ext>
            </a:extLst>
          </p:cNvPr>
          <p:cNvSpPr>
            <a:spLocks noGrp="1"/>
          </p:cNvSpPr>
          <p:nvPr>
            <p:ph type="subTitle" idx="1"/>
          </p:nvPr>
        </p:nvSpPr>
        <p:spPr>
          <a:xfrm>
            <a:off x="306387" y="2367135"/>
            <a:ext cx="11658600" cy="4254625"/>
          </a:xfrm>
        </p:spPr>
        <p:txBody>
          <a:bodyPr>
            <a:normAutofit/>
          </a:bodyPr>
          <a:lstStyle/>
          <a:p>
            <a:pPr algn="l"/>
            <a:r>
              <a:rPr lang="en-US" dirty="0"/>
              <a:t>Compression is possible because information usually</a:t>
            </a:r>
          </a:p>
          <a:p>
            <a:pPr algn="l"/>
            <a:r>
              <a:rPr lang="en-US" dirty="0"/>
              <a:t>contains redundancies, or information that is often</a:t>
            </a:r>
          </a:p>
          <a:p>
            <a:pPr algn="l"/>
            <a:r>
              <a:rPr lang="en-US" dirty="0"/>
              <a:t>repeated.</a:t>
            </a:r>
          </a:p>
          <a:p>
            <a:pPr algn="l"/>
            <a:r>
              <a:rPr lang="en-US" dirty="0"/>
              <a:t> Examples include reoccurring letters, numbers or pixels</a:t>
            </a:r>
          </a:p>
          <a:p>
            <a:pPr algn="l"/>
            <a:r>
              <a:rPr lang="en-US" dirty="0"/>
              <a:t> File compression programs remove this redundancy.</a:t>
            </a:r>
          </a:p>
        </p:txBody>
      </p:sp>
    </p:spTree>
    <p:extLst>
      <p:ext uri="{BB962C8B-B14F-4D97-AF65-F5344CB8AC3E}">
        <p14:creationId xmlns:p14="http://schemas.microsoft.com/office/powerpoint/2010/main" val="8445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3B65-1874-43A7-A38E-1D6B43CBFBA1}"/>
              </a:ext>
            </a:extLst>
          </p:cNvPr>
          <p:cNvSpPr>
            <a:spLocks noGrp="1"/>
          </p:cNvSpPr>
          <p:nvPr>
            <p:ph type="ctrTitle"/>
          </p:nvPr>
        </p:nvSpPr>
        <p:spPr>
          <a:xfrm>
            <a:off x="992187" y="1600200"/>
            <a:ext cx="10365899" cy="919335"/>
          </a:xfrm>
        </p:spPr>
        <p:txBody>
          <a:bodyPr>
            <a:normAutofit/>
          </a:bodyPr>
          <a:lstStyle/>
          <a:p>
            <a:r>
              <a:rPr lang="en-US" dirty="0"/>
              <a:t>Lossless and Lossy Compression Techniques</a:t>
            </a:r>
          </a:p>
        </p:txBody>
      </p:sp>
      <p:sp>
        <p:nvSpPr>
          <p:cNvPr id="3" name="Subtitle 2">
            <a:extLst>
              <a:ext uri="{FF2B5EF4-FFF2-40B4-BE49-F238E27FC236}">
                <a16:creationId xmlns:a16="http://schemas.microsoft.com/office/drawing/2014/main" id="{7377EB3D-EDEC-44B9-9CC0-C4E8ABDF13C9}"/>
              </a:ext>
            </a:extLst>
          </p:cNvPr>
          <p:cNvSpPr>
            <a:spLocks noGrp="1"/>
          </p:cNvSpPr>
          <p:nvPr>
            <p:ph type="subTitle" idx="1"/>
          </p:nvPr>
        </p:nvSpPr>
        <p:spPr>
          <a:xfrm>
            <a:off x="534987" y="2519535"/>
            <a:ext cx="11430000" cy="4102225"/>
          </a:xfrm>
        </p:spPr>
        <p:txBody>
          <a:bodyPr>
            <a:normAutofit fontScale="92500" lnSpcReduction="10000"/>
          </a:bodyPr>
          <a:lstStyle/>
          <a:p>
            <a:pPr algn="l"/>
            <a:r>
              <a:rPr lang="en-US" dirty="0"/>
              <a:t>Data compression techniques are broadly classified into lossless and lossy.</a:t>
            </a:r>
          </a:p>
          <a:p>
            <a:pPr algn="l"/>
            <a:r>
              <a:rPr lang="en-US" dirty="0"/>
              <a:t>•Lossless techniques enable exact reconstruction of the original document from the compressed information.</a:t>
            </a:r>
          </a:p>
          <a:p>
            <a:pPr algn="l"/>
            <a:r>
              <a:rPr lang="en-US" dirty="0"/>
              <a:t>	- Exploit redundancy in data</a:t>
            </a:r>
          </a:p>
          <a:p>
            <a:pPr algn="l"/>
            <a:r>
              <a:rPr lang="en-US" dirty="0"/>
              <a:t>	- Applied to general data</a:t>
            </a:r>
          </a:p>
          <a:p>
            <a:pPr algn="l"/>
            <a:r>
              <a:rPr lang="en-US" dirty="0"/>
              <a:t>	- Examples: Run-length, Huffman, LZ77, LZ78, and LZW</a:t>
            </a:r>
          </a:p>
          <a:p>
            <a:pPr algn="l"/>
            <a:endParaRPr lang="en-US" dirty="0"/>
          </a:p>
        </p:txBody>
      </p:sp>
    </p:spTree>
    <p:extLst>
      <p:ext uri="{BB962C8B-B14F-4D97-AF65-F5344CB8AC3E}">
        <p14:creationId xmlns:p14="http://schemas.microsoft.com/office/powerpoint/2010/main" val="302610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AF83-F876-4276-A8E1-1E87754B617B}"/>
              </a:ext>
            </a:extLst>
          </p:cNvPr>
          <p:cNvSpPr>
            <a:spLocks noGrp="1"/>
          </p:cNvSpPr>
          <p:nvPr>
            <p:ph type="ctrTitle"/>
          </p:nvPr>
        </p:nvSpPr>
        <p:spPr>
          <a:xfrm>
            <a:off x="914637" y="1752600"/>
            <a:ext cx="10365899" cy="533400"/>
          </a:xfrm>
        </p:spPr>
        <p:txBody>
          <a:bodyPr>
            <a:normAutofit fontScale="90000"/>
          </a:bodyPr>
          <a:lstStyle/>
          <a:p>
            <a:r>
              <a:rPr lang="en-US" dirty="0"/>
              <a:t>Lossy compression</a:t>
            </a:r>
          </a:p>
        </p:txBody>
      </p:sp>
      <p:sp>
        <p:nvSpPr>
          <p:cNvPr id="3" name="Subtitle 2">
            <a:extLst>
              <a:ext uri="{FF2B5EF4-FFF2-40B4-BE49-F238E27FC236}">
                <a16:creationId xmlns:a16="http://schemas.microsoft.com/office/drawing/2014/main" id="{1C2CCF12-BE5D-47A8-8D72-5A842EFB144B}"/>
              </a:ext>
            </a:extLst>
          </p:cNvPr>
          <p:cNvSpPr>
            <a:spLocks noGrp="1"/>
          </p:cNvSpPr>
          <p:nvPr>
            <p:ph type="subTitle" idx="1"/>
          </p:nvPr>
        </p:nvSpPr>
        <p:spPr>
          <a:xfrm>
            <a:off x="458787" y="2286000"/>
            <a:ext cx="11277600" cy="4335760"/>
          </a:xfrm>
        </p:spPr>
        <p:txBody>
          <a:bodyPr>
            <a:normAutofit fontScale="92500" lnSpcReduction="20000"/>
          </a:bodyPr>
          <a:lstStyle/>
          <a:p>
            <a:pPr algn="l"/>
            <a:r>
              <a:rPr lang="en-US" dirty="0"/>
              <a:t>-Reduces a file by permanently eliminating certain redundant information</a:t>
            </a:r>
          </a:p>
          <a:p>
            <a:pPr algn="l"/>
            <a:r>
              <a:rPr lang="en-US" dirty="0"/>
              <a:t>	-Exploit redundancy and human perception</a:t>
            </a:r>
          </a:p>
          <a:p>
            <a:pPr algn="l"/>
            <a:r>
              <a:rPr lang="en-US" dirty="0"/>
              <a:t>	-Applied to audio, image, and video</a:t>
            </a:r>
          </a:p>
          <a:p>
            <a:pPr algn="l"/>
            <a:r>
              <a:rPr lang="en-US" dirty="0"/>
              <a:t>	-Examples: JPEG and MPEG</a:t>
            </a:r>
          </a:p>
          <a:p>
            <a:pPr algn="l"/>
            <a:r>
              <a:rPr lang="en-US" dirty="0"/>
              <a:t>•Lossy Techniques usually achieve higher compression rates than lossless ones but the latter are more accurate.</a:t>
            </a:r>
          </a:p>
          <a:p>
            <a:pPr algn="l"/>
            <a:endParaRPr lang="en-US" dirty="0"/>
          </a:p>
        </p:txBody>
      </p:sp>
    </p:spTree>
    <p:extLst>
      <p:ext uri="{BB962C8B-B14F-4D97-AF65-F5344CB8AC3E}">
        <p14:creationId xmlns:p14="http://schemas.microsoft.com/office/powerpoint/2010/main" val="18590021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1891710</TotalTime>
  <Words>920</Words>
  <Application>Microsoft Office PowerPoint</Application>
  <PresentationFormat>Custom</PresentationFormat>
  <Paragraphs>85</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Georgia</vt:lpstr>
      <vt:lpstr>Rockwell</vt:lpstr>
      <vt:lpstr>Rockwell Condensed</vt:lpstr>
      <vt:lpstr>Times New Roman</vt:lpstr>
      <vt:lpstr>Wingdings</vt:lpstr>
      <vt:lpstr>Custom Design</vt:lpstr>
      <vt:lpstr>1_Office Theme</vt:lpstr>
      <vt:lpstr>FILE PROCESSING (CSC 432) Lecture 6 – Data Compression</vt:lpstr>
      <vt:lpstr>Objectives/ Goals </vt:lpstr>
      <vt:lpstr>Introduction</vt:lpstr>
      <vt:lpstr>What is Data Compression?</vt:lpstr>
      <vt:lpstr>Why Data Compression?</vt:lpstr>
      <vt:lpstr>PowerPoint Presentation</vt:lpstr>
      <vt:lpstr> How is data compression possible? </vt:lpstr>
      <vt:lpstr>Lossless and Lossy Compression Techniques</vt:lpstr>
      <vt:lpstr>Lossy compression</vt:lpstr>
      <vt:lpstr> Classification of Lossless Compression Techniques </vt:lpstr>
      <vt:lpstr> Compression Utilities and Formats </vt:lpstr>
      <vt:lpstr> Run-length encoding </vt:lpstr>
      <vt:lpstr>PowerPoint Presentation</vt:lpstr>
      <vt:lpstr>PowerPoint Presentation</vt:lpstr>
      <vt:lpstr> Static Huffman Coding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OLA</cp:lastModifiedBy>
  <cp:revision>310</cp:revision>
  <dcterms:created xsi:type="dcterms:W3CDTF">2014-01-31T21:42:27Z</dcterms:created>
  <dcterms:modified xsi:type="dcterms:W3CDTF">2018-09-27T14:04:45Z</dcterms:modified>
</cp:coreProperties>
</file>