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96" r:id="rId3"/>
    <p:sldId id="305" r:id="rId4"/>
    <p:sldId id="299" r:id="rId5"/>
    <p:sldId id="300" r:id="rId6"/>
    <p:sldId id="304" r:id="rId7"/>
    <p:sldId id="301" r:id="rId8"/>
    <p:sldId id="302" r:id="rId9"/>
    <p:sldId id="306" r:id="rId10"/>
    <p:sldId id="307" r:id="rId11"/>
    <p:sldId id="308"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60" r:id="rId29"/>
    <p:sldId id="259"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840784" y="570166"/>
            <a:ext cx="743258" cy="792088"/>
          </a:xfrm>
          <a:prstGeom prst="rect">
            <a:avLst/>
          </a:prstGeom>
          <a:noFill/>
        </p:spPr>
      </p:pic>
      <p:sp>
        <p:nvSpPr>
          <p:cNvPr id="9" name="TextBox 8"/>
          <p:cNvSpPr txBox="1"/>
          <p:nvPr userDrawn="1"/>
        </p:nvSpPr>
        <p:spPr>
          <a:xfrm>
            <a:off x="9000932" y="0"/>
            <a:ext cx="3230069" cy="369332"/>
          </a:xfrm>
          <a:prstGeom prst="rect">
            <a:avLst/>
          </a:prstGeom>
          <a:noFill/>
        </p:spPr>
        <p:txBody>
          <a:bodyPr wrap="none" rtlCol="0">
            <a:spAutoFit/>
          </a:bodyPr>
          <a:lstStyle/>
          <a:p>
            <a:r>
              <a:rPr lang="en-US" sz="1799" dirty="0">
                <a:solidFill>
                  <a:prstClr val="black"/>
                </a:solidFill>
              </a:rPr>
              <a:t>www.covenantuniversity.edu.ng</a:t>
            </a:r>
            <a:endParaRPr lang="en-GB" sz="1799" dirty="0">
              <a:solidFill>
                <a:prstClr val="black"/>
              </a:solidFill>
            </a:endParaRPr>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344709" y="570169"/>
            <a:ext cx="4607312" cy="743775"/>
          </a:xfrm>
          <a:prstGeom prst="rect">
            <a:avLst/>
          </a:prstGeom>
          <a:noFill/>
        </p:spPr>
      </p:pic>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a:t>Click to edit Master subtitle style</a:t>
            </a:r>
            <a:endParaRPr lang="en-GB" dirty="0"/>
          </a:p>
        </p:txBody>
      </p:sp>
      <p:sp>
        <p:nvSpPr>
          <p:cNvPr id="11" name="TextBox 10"/>
          <p:cNvSpPr txBox="1"/>
          <p:nvPr userDrawn="1"/>
        </p:nvSpPr>
        <p:spPr>
          <a:xfrm>
            <a:off x="1632668" y="1074222"/>
            <a:ext cx="3219815" cy="338554"/>
          </a:xfrm>
          <a:prstGeom prst="rect">
            <a:avLst/>
          </a:prstGeom>
          <a:noFill/>
        </p:spPr>
        <p:txBody>
          <a:bodyPr wrap="none" rtlCol="0">
            <a:spAutoFit/>
          </a:bodyPr>
          <a:lstStyle/>
          <a:p>
            <a:r>
              <a:rPr lang="en-US" sz="1600" dirty="0">
                <a:solidFill>
                  <a:srgbClr val="662C5B"/>
                </a:solidFill>
              </a:rPr>
              <a:t>Raising a new Generation of Leaders</a:t>
            </a:r>
            <a:endParaRPr lang="en-GB" sz="1600" dirty="0">
              <a:solidFill>
                <a:srgbClr val="662C5B"/>
              </a:solidFill>
            </a:endParaRPr>
          </a:p>
        </p:txBody>
      </p:sp>
    </p:spTree>
    <p:extLst>
      <p:ext uri="{BB962C8B-B14F-4D97-AF65-F5344CB8AC3E}">
        <p14:creationId xmlns:p14="http://schemas.microsoft.com/office/powerpoint/2010/main" val="426669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0"/>
            <a:ext cx="7315200" cy="566738"/>
          </a:xfrm>
        </p:spPr>
        <p:txBody>
          <a:bodyPr anchor="b"/>
          <a:lstStyle>
            <a:lvl1pPr algn="l">
              <a:defRPr sz="1999" b="1"/>
            </a:lvl1pPr>
          </a:lstStyle>
          <a:p>
            <a:r>
              <a:rPr lang="en-US"/>
              <a:t>Click to edit Master title style</a:t>
            </a:r>
            <a:endParaRPr lang="en-GB"/>
          </a:p>
        </p:txBody>
      </p:sp>
      <p:sp>
        <p:nvSpPr>
          <p:cNvPr id="3" name="Picture Placeholder 2"/>
          <p:cNvSpPr>
            <a:spLocks noGrp="1"/>
          </p:cNvSpPr>
          <p:nvPr>
            <p:ph type="pic" idx="1"/>
          </p:nvPr>
        </p:nvSpPr>
        <p:spPr>
          <a:xfrm>
            <a:off x="2389719" y="612775"/>
            <a:ext cx="7315200" cy="411480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GB"/>
          </a:p>
        </p:txBody>
      </p:sp>
      <p:sp>
        <p:nvSpPr>
          <p:cNvPr id="4" name="Text Placeholder 3"/>
          <p:cNvSpPr>
            <a:spLocks noGrp="1"/>
          </p:cNvSpPr>
          <p:nvPr>
            <p:ph type="body" sz="half" idx="2"/>
          </p:nvPr>
        </p:nvSpPr>
        <p:spPr>
          <a:xfrm>
            <a:off x="2389719" y="5367338"/>
            <a:ext cx="7315200" cy="804862"/>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18/09/2018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89735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18/09/2018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9231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44"/>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18/09/2018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28668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877" y="548680"/>
            <a:ext cx="1216240" cy="1296144"/>
          </a:xfrm>
          <a:prstGeom prst="rect">
            <a:avLst/>
          </a:prstGeom>
          <a:noFill/>
        </p:spPr>
      </p:pic>
      <p:sp>
        <p:nvSpPr>
          <p:cNvPr id="10" name="Title 1"/>
          <p:cNvSpPr>
            <a:spLocks noGrp="1"/>
          </p:cNvSpPr>
          <p:nvPr userDrawn="1">
            <p:ph type="ctrTitle"/>
          </p:nvPr>
        </p:nvSpPr>
        <p:spPr>
          <a:xfrm>
            <a:off x="914400" y="2204865"/>
            <a:ext cx="10363200" cy="2520280"/>
          </a:xfrm>
          <a:solidFill>
            <a:srgbClr val="CC3399">
              <a:alpha val="83137"/>
            </a:srgbClr>
          </a:solidFill>
        </p:spPr>
        <p:txBody>
          <a:bodyPr>
            <a:normAutofit/>
          </a:bodyPr>
          <a:lstStyle/>
          <a:p>
            <a:endParaRPr lang="en-GB" sz="6598" b="1" dirty="0">
              <a:solidFill>
                <a:schemeClr val="bg1"/>
              </a:solidFill>
              <a:latin typeface="Rockwell" pitchFamily="18" charset="0"/>
            </a:endParaRPr>
          </a:p>
        </p:txBody>
      </p:sp>
      <p:sp>
        <p:nvSpPr>
          <p:cNvPr id="11" name="Subtitle 2"/>
          <p:cNvSpPr>
            <a:spLocks noGrp="1"/>
          </p:cNvSpPr>
          <p:nvPr userDrawn="1">
            <p:ph type="subTitle" idx="1"/>
          </p:nvPr>
        </p:nvSpPr>
        <p:spPr>
          <a:xfrm>
            <a:off x="1704662" y="4869160"/>
            <a:ext cx="8534400" cy="1752600"/>
          </a:xfrm>
          <a:solidFill>
            <a:srgbClr val="FFFFFF">
              <a:alpha val="63137"/>
            </a:srgbClr>
          </a:solidFill>
        </p:spPr>
        <p:txBody>
          <a:bodyPr>
            <a:normAutofit/>
          </a:bodyPr>
          <a:lstStyle>
            <a:lvl1pPr algn="ctr">
              <a:buNone/>
              <a:defRPr sz="3999">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4711" y="1268760"/>
            <a:ext cx="3972682" cy="400110"/>
          </a:xfrm>
          <a:prstGeom prst="rect">
            <a:avLst/>
          </a:prstGeom>
          <a:noFill/>
        </p:spPr>
        <p:txBody>
          <a:bodyPr wrap="none" rtlCol="0">
            <a:spAutoFit/>
          </a:bodyPr>
          <a:lstStyle/>
          <a:p>
            <a:r>
              <a:rPr lang="en-US" sz="1999" dirty="0">
                <a:solidFill>
                  <a:srgbClr val="662C5B"/>
                </a:solidFill>
              </a:rPr>
              <a:t>Raising a new Generation of Leaders</a:t>
            </a:r>
            <a:endParaRPr lang="en-GB" sz="1999" dirty="0">
              <a:solidFill>
                <a:srgbClr val="662C5B"/>
              </a:solidFill>
            </a:endParaRPr>
          </a:p>
        </p:txBody>
      </p:sp>
      <p:sp>
        <p:nvSpPr>
          <p:cNvPr id="14" name="TextBox 13"/>
          <p:cNvSpPr txBox="1"/>
          <p:nvPr userDrawn="1"/>
        </p:nvSpPr>
        <p:spPr>
          <a:xfrm>
            <a:off x="9000937" y="0"/>
            <a:ext cx="3191068" cy="369332"/>
          </a:xfrm>
          <a:prstGeom prst="rect">
            <a:avLst/>
          </a:prstGeom>
          <a:noFill/>
        </p:spPr>
        <p:txBody>
          <a:bodyPr wrap="none" rtlCol="0">
            <a:spAutoFit/>
          </a:bodyPr>
          <a:lstStyle/>
          <a:p>
            <a:r>
              <a:rPr lang="en-US" sz="1799" dirty="0">
                <a:solidFill>
                  <a:prstClr val="black"/>
                </a:solidFill>
              </a:rPr>
              <a:t>www.covenantuniversity.edu.ng</a:t>
            </a:r>
            <a:endParaRPr lang="en-GB" sz="1799" dirty="0">
              <a:solidFill>
                <a:prstClr val="black"/>
              </a:solidFill>
            </a:endParaRPr>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8741" y="692711"/>
            <a:ext cx="5064395" cy="817563"/>
          </a:xfrm>
          <a:prstGeom prst="rect">
            <a:avLst/>
          </a:prstGeom>
          <a:noFill/>
        </p:spPr>
      </p:pic>
    </p:spTree>
    <p:extLst>
      <p:ext uri="{BB962C8B-B14F-4D97-AF65-F5344CB8AC3E}">
        <p14:creationId xmlns:p14="http://schemas.microsoft.com/office/powerpoint/2010/main" val="3624492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877" y="548680"/>
            <a:ext cx="1216240" cy="1296144"/>
          </a:xfrm>
          <a:prstGeom prst="rect">
            <a:avLst/>
          </a:prstGeom>
          <a:noFill/>
        </p:spPr>
      </p:pic>
      <p:sp>
        <p:nvSpPr>
          <p:cNvPr id="10" name="Title 1"/>
          <p:cNvSpPr>
            <a:spLocks noGrp="1"/>
          </p:cNvSpPr>
          <p:nvPr userDrawn="1">
            <p:ph type="ctrTitle"/>
          </p:nvPr>
        </p:nvSpPr>
        <p:spPr>
          <a:xfrm>
            <a:off x="914400" y="2204865"/>
            <a:ext cx="10363200" cy="2520280"/>
          </a:xfrm>
          <a:solidFill>
            <a:srgbClr val="CC3399">
              <a:alpha val="83137"/>
            </a:srgbClr>
          </a:solidFill>
        </p:spPr>
        <p:txBody>
          <a:bodyPr>
            <a:normAutofit/>
          </a:bodyPr>
          <a:lstStyle/>
          <a:p>
            <a:endParaRPr lang="en-GB" sz="6598" b="1" dirty="0">
              <a:solidFill>
                <a:schemeClr val="bg1"/>
              </a:solidFill>
              <a:latin typeface="Rockwell" pitchFamily="18" charset="0"/>
            </a:endParaRPr>
          </a:p>
        </p:txBody>
      </p:sp>
      <p:sp>
        <p:nvSpPr>
          <p:cNvPr id="11" name="Subtitle 2"/>
          <p:cNvSpPr>
            <a:spLocks noGrp="1"/>
          </p:cNvSpPr>
          <p:nvPr userDrawn="1">
            <p:ph type="subTitle" idx="1"/>
          </p:nvPr>
        </p:nvSpPr>
        <p:spPr>
          <a:xfrm>
            <a:off x="1704662" y="4869160"/>
            <a:ext cx="8534400" cy="1752600"/>
          </a:xfrm>
          <a:solidFill>
            <a:srgbClr val="FFFFFF">
              <a:alpha val="63137"/>
            </a:srgbClr>
          </a:solidFill>
        </p:spPr>
        <p:txBody>
          <a:bodyPr>
            <a:normAutofit/>
          </a:bodyPr>
          <a:lstStyle>
            <a:lvl1pPr algn="ctr">
              <a:buNone/>
              <a:defRPr sz="3999">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4711" y="1268760"/>
            <a:ext cx="3972682" cy="400110"/>
          </a:xfrm>
          <a:prstGeom prst="rect">
            <a:avLst/>
          </a:prstGeom>
          <a:noFill/>
        </p:spPr>
        <p:txBody>
          <a:bodyPr wrap="none" rtlCol="0">
            <a:spAutoFit/>
          </a:bodyPr>
          <a:lstStyle/>
          <a:p>
            <a:r>
              <a:rPr lang="en-US" sz="1999" dirty="0">
                <a:solidFill>
                  <a:srgbClr val="662C5B"/>
                </a:solidFill>
              </a:rPr>
              <a:t>Raising a new Generation of Leaders</a:t>
            </a:r>
            <a:endParaRPr lang="en-GB" sz="1999" dirty="0">
              <a:solidFill>
                <a:srgbClr val="662C5B"/>
              </a:solidFill>
            </a:endParaRPr>
          </a:p>
        </p:txBody>
      </p:sp>
      <p:sp>
        <p:nvSpPr>
          <p:cNvPr id="14" name="TextBox 13"/>
          <p:cNvSpPr txBox="1"/>
          <p:nvPr userDrawn="1"/>
        </p:nvSpPr>
        <p:spPr>
          <a:xfrm>
            <a:off x="9000937" y="0"/>
            <a:ext cx="3191068" cy="369332"/>
          </a:xfrm>
          <a:prstGeom prst="rect">
            <a:avLst/>
          </a:prstGeom>
          <a:noFill/>
        </p:spPr>
        <p:txBody>
          <a:bodyPr wrap="none" rtlCol="0">
            <a:spAutoFit/>
          </a:bodyPr>
          <a:lstStyle/>
          <a:p>
            <a:r>
              <a:rPr lang="en-US" sz="1799" dirty="0">
                <a:solidFill>
                  <a:prstClr val="black"/>
                </a:solidFill>
              </a:rPr>
              <a:t>www.covenantuniversity.edu.ng</a:t>
            </a:r>
            <a:endParaRPr lang="en-GB" sz="1799" dirty="0">
              <a:solidFill>
                <a:prstClr val="black"/>
              </a:solidFill>
            </a:endParaRPr>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8741" y="692711"/>
            <a:ext cx="5064395" cy="817563"/>
          </a:xfrm>
          <a:prstGeom prst="rect">
            <a:avLst/>
          </a:prstGeom>
          <a:noFill/>
        </p:spPr>
      </p:pic>
    </p:spTree>
    <p:extLst>
      <p:ext uri="{BB962C8B-B14F-4D97-AF65-F5344CB8AC3E}">
        <p14:creationId xmlns:p14="http://schemas.microsoft.com/office/powerpoint/2010/main" val="385434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873" y="548680"/>
            <a:ext cx="1216240" cy="1296144"/>
          </a:xfrm>
          <a:prstGeom prst="rect">
            <a:avLst/>
          </a:prstGeom>
          <a:noFill/>
        </p:spPr>
      </p:pic>
      <p:sp>
        <p:nvSpPr>
          <p:cNvPr id="10" name="Title 1"/>
          <p:cNvSpPr>
            <a:spLocks noGrp="1"/>
          </p:cNvSpPr>
          <p:nvPr userDrawn="1">
            <p:ph type="ctrTitle"/>
          </p:nvPr>
        </p:nvSpPr>
        <p:spPr>
          <a:xfrm>
            <a:off x="914400" y="2204865"/>
            <a:ext cx="10363200" cy="2520280"/>
          </a:xfrm>
          <a:solidFill>
            <a:srgbClr val="CC3399">
              <a:alpha val="83137"/>
            </a:srgbClr>
          </a:solidFill>
        </p:spPr>
        <p:txBody>
          <a:bodyPr>
            <a:normAutofit/>
          </a:bodyPr>
          <a:lstStyle/>
          <a:p>
            <a:endParaRPr lang="en-GB" sz="6598" b="1" dirty="0">
              <a:solidFill>
                <a:schemeClr val="bg1"/>
              </a:solidFill>
              <a:latin typeface="Rockwell" pitchFamily="18" charset="0"/>
            </a:endParaRPr>
          </a:p>
        </p:txBody>
      </p:sp>
      <p:sp>
        <p:nvSpPr>
          <p:cNvPr id="11" name="Subtitle 2"/>
          <p:cNvSpPr>
            <a:spLocks noGrp="1"/>
          </p:cNvSpPr>
          <p:nvPr userDrawn="1">
            <p:ph type="subTitle" idx="1"/>
          </p:nvPr>
        </p:nvSpPr>
        <p:spPr>
          <a:xfrm>
            <a:off x="1704658" y="4869160"/>
            <a:ext cx="8534400" cy="1752600"/>
          </a:xfrm>
          <a:solidFill>
            <a:srgbClr val="FFFFFF">
              <a:alpha val="63137"/>
            </a:srgbClr>
          </a:solidFill>
        </p:spPr>
        <p:txBody>
          <a:bodyPr>
            <a:normAutofit/>
          </a:bodyPr>
          <a:lstStyle>
            <a:lvl1pPr algn="ctr">
              <a:buNone/>
              <a:defRPr sz="3999">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4709" y="1268760"/>
            <a:ext cx="3978614" cy="400110"/>
          </a:xfrm>
          <a:prstGeom prst="rect">
            <a:avLst/>
          </a:prstGeom>
          <a:noFill/>
        </p:spPr>
        <p:txBody>
          <a:bodyPr wrap="none" rtlCol="0">
            <a:spAutoFit/>
          </a:bodyPr>
          <a:lstStyle/>
          <a:p>
            <a:r>
              <a:rPr lang="en-US" sz="1999" dirty="0">
                <a:solidFill>
                  <a:srgbClr val="662C5B"/>
                </a:solidFill>
              </a:rPr>
              <a:t>Raising a new Generation of Leaders</a:t>
            </a:r>
            <a:endParaRPr lang="en-GB" sz="1999" dirty="0">
              <a:solidFill>
                <a:srgbClr val="662C5B"/>
              </a:solidFill>
            </a:endParaRPr>
          </a:p>
        </p:txBody>
      </p:sp>
      <p:sp>
        <p:nvSpPr>
          <p:cNvPr id="14" name="TextBox 13"/>
          <p:cNvSpPr txBox="1"/>
          <p:nvPr userDrawn="1"/>
        </p:nvSpPr>
        <p:spPr>
          <a:xfrm>
            <a:off x="9000932" y="0"/>
            <a:ext cx="3230069" cy="369332"/>
          </a:xfrm>
          <a:prstGeom prst="rect">
            <a:avLst/>
          </a:prstGeom>
          <a:noFill/>
        </p:spPr>
        <p:txBody>
          <a:bodyPr wrap="none" rtlCol="0">
            <a:spAutoFit/>
          </a:bodyPr>
          <a:lstStyle/>
          <a:p>
            <a:r>
              <a:rPr lang="en-US" sz="1799" dirty="0">
                <a:solidFill>
                  <a:prstClr val="black"/>
                </a:solidFill>
              </a:rPr>
              <a:t>www.covenantuniversity.edu.ng</a:t>
            </a:r>
            <a:endParaRPr lang="en-GB" sz="1799" dirty="0">
              <a:solidFill>
                <a:prstClr val="black"/>
              </a:solidFill>
            </a:endParaRPr>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8741" y="692701"/>
            <a:ext cx="5064395" cy="817563"/>
          </a:xfrm>
          <a:prstGeom prst="rect">
            <a:avLst/>
          </a:prstGeom>
          <a:noFill/>
        </p:spPr>
      </p:pic>
    </p:spTree>
    <p:extLst>
      <p:ext uri="{BB962C8B-B14F-4D97-AF65-F5344CB8AC3E}">
        <p14:creationId xmlns:p14="http://schemas.microsoft.com/office/powerpoint/2010/main" val="196705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18/09/2018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8" name="Slide Number Placeholder 5"/>
          <p:cNvSpPr txBox="1">
            <a:spLocks/>
          </p:cNvSpPr>
          <p:nvPr userDrawn="1"/>
        </p:nvSpPr>
        <p:spPr>
          <a:xfrm>
            <a:off x="10775303" y="6336704"/>
            <a:ext cx="1045077" cy="548680"/>
          </a:xfrm>
          <a:prstGeom prst="rect">
            <a:avLst/>
          </a:prstGeom>
          <a:solidFill>
            <a:srgbClr val="F7F7F7">
              <a:alpha val="45098"/>
            </a:srgbClr>
          </a:solidFill>
        </p:spPr>
        <p:txBody>
          <a:bodyPr vert="horz" lIns="91416" tIns="45708" rIns="91416" bIns="45708" rtlCol="0" anchor="ctr"/>
          <a:lstStyle>
            <a:lvl1pPr>
              <a:defRPr sz="1400" b="1">
                <a:solidFill>
                  <a:schemeClr val="tx1">
                    <a:lumMod val="95000"/>
                    <a:lumOff val="5000"/>
                  </a:schemeClr>
                </a:solidFill>
                <a:latin typeface="Georgia" pitchFamily="18" charset="0"/>
              </a:defRPr>
            </a:lvl1pPr>
          </a:lstStyle>
          <a:p>
            <a:pPr algn="r">
              <a:defRPr/>
            </a:pPr>
            <a:fld id="{5FE708FE-ED12-4ACB-81C9-F40A112777FF}" type="slidenum">
              <a:rPr lang="en-GB" sz="2799" smtClean="0">
                <a:solidFill>
                  <a:prstClr val="white"/>
                </a:solidFill>
              </a:rPr>
              <a:pPr algn="r">
                <a:defRPr/>
              </a:pPr>
              <a:t>‹#›</a:t>
            </a:fld>
            <a:endParaRPr lang="en-GB" sz="2799" dirty="0">
              <a:solidFill>
                <a:prstClr val="white"/>
              </a:solidFill>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43979" y="6363534"/>
            <a:ext cx="624816" cy="665866"/>
          </a:xfrm>
          <a:prstGeom prst="rect">
            <a:avLst/>
          </a:prstGeom>
          <a:noFill/>
        </p:spPr>
      </p:pic>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552829" y="6317328"/>
            <a:ext cx="5975109" cy="640064"/>
          </a:xfrm>
          <a:prstGeom prst="rect">
            <a:avLst/>
          </a:prstGeom>
          <a:noFill/>
        </p:spPr>
      </p:pic>
      <p:sp>
        <p:nvSpPr>
          <p:cNvPr id="13" name="TextBox 12"/>
          <p:cNvSpPr txBox="1"/>
          <p:nvPr userDrawn="1"/>
        </p:nvSpPr>
        <p:spPr>
          <a:xfrm>
            <a:off x="723838" y="6707436"/>
            <a:ext cx="2214918" cy="276999"/>
          </a:xfrm>
          <a:prstGeom prst="rect">
            <a:avLst/>
          </a:prstGeom>
          <a:noFill/>
        </p:spPr>
        <p:txBody>
          <a:bodyPr wrap="none" rtlCol="0">
            <a:spAutoFit/>
          </a:bodyPr>
          <a:lstStyle/>
          <a:p>
            <a:r>
              <a:rPr lang="en-US" sz="1200" dirty="0">
                <a:solidFill>
                  <a:prstClr val="black"/>
                </a:solidFill>
              </a:rPr>
              <a:t>www.covenantuniversity.edu.ng</a:t>
            </a:r>
            <a:endParaRPr lang="en-GB" sz="1200" dirty="0">
              <a:solidFill>
                <a:prstClr val="black"/>
              </a:solidFill>
            </a:endParaRPr>
          </a:p>
        </p:txBody>
      </p:sp>
      <p:cxnSp>
        <p:nvCxnSpPr>
          <p:cNvPr id="19" name="Straight Connector 18"/>
          <p:cNvCxnSpPr/>
          <p:nvPr userDrawn="1"/>
        </p:nvCxnSpPr>
        <p:spPr>
          <a:xfrm flipV="1">
            <a:off x="8687614" y="1340768"/>
            <a:ext cx="1799532"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10523321" y="1340768"/>
            <a:ext cx="719812"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11279308" y="1340768"/>
            <a:ext cx="719812"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329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6"/>
            <a:ext cx="10363200" cy="1362075"/>
          </a:xfrm>
        </p:spPr>
        <p:txBody>
          <a:bodyPr anchor="t"/>
          <a:lstStyle>
            <a:lvl1pPr algn="l">
              <a:defRPr sz="3999" b="1" cap="all"/>
            </a:lvl1pPr>
          </a:lstStyle>
          <a:p>
            <a:r>
              <a:rPr lang="en-US"/>
              <a:t>Click to edit Master title style</a:t>
            </a:r>
            <a:endParaRPr lang="en-GB"/>
          </a:p>
        </p:txBody>
      </p:sp>
      <p:sp>
        <p:nvSpPr>
          <p:cNvPr id="3" name="Text Placeholder 2"/>
          <p:cNvSpPr>
            <a:spLocks noGrp="1"/>
          </p:cNvSpPr>
          <p:nvPr>
            <p:ph type="body" idx="1"/>
          </p:nvPr>
        </p:nvSpPr>
        <p:spPr>
          <a:xfrm>
            <a:off x="963086" y="2906713"/>
            <a:ext cx="10363200" cy="1500187"/>
          </a:xfrm>
        </p:spPr>
        <p:txBody>
          <a:bodyPr anchor="b"/>
          <a:lstStyle>
            <a:lvl1pPr marL="0" indent="0">
              <a:buNone/>
              <a:defRPr sz="1999">
                <a:solidFill>
                  <a:schemeClr val="tx1">
                    <a:tint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18/09/2018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112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18/09/2018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280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70" y="1535113"/>
            <a:ext cx="5389034"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4"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solidFill>
                  <a:prstClr val="black">
                    <a:tint val="75000"/>
                  </a:prstClr>
                </a:solidFill>
              </a:rPr>
              <a:pPr/>
              <a:t>18/09/2018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8573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solidFill>
                  <a:prstClr val="black">
                    <a:tint val="75000"/>
                  </a:prstClr>
                </a:solidFill>
              </a:rPr>
              <a:pPr/>
              <a:t>18/09/2018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8584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solidFill>
                  <a:prstClr val="black">
                    <a:tint val="75000"/>
                  </a:prstClr>
                </a:solidFill>
              </a:rPr>
              <a:pPr/>
              <a:t>18/09/2018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6914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0"/>
          </a:xfrm>
        </p:spPr>
        <p:txBody>
          <a:bodyPr anchor="b"/>
          <a:lstStyle>
            <a:lvl1pPr algn="l">
              <a:defRPr sz="1999" b="1"/>
            </a:lvl1pPr>
          </a:lstStyle>
          <a:p>
            <a:r>
              <a:rPr lang="en-US"/>
              <a:t>Click to edit Master title style</a:t>
            </a:r>
            <a:endParaRPr lang="en-GB"/>
          </a:p>
        </p:txBody>
      </p:sp>
      <p:sp>
        <p:nvSpPr>
          <p:cNvPr id="3" name="Content Placeholder 2"/>
          <p:cNvSpPr>
            <a:spLocks noGrp="1"/>
          </p:cNvSpPr>
          <p:nvPr>
            <p:ph idx="1"/>
          </p:nvPr>
        </p:nvSpPr>
        <p:spPr>
          <a:xfrm>
            <a:off x="4766733" y="273056"/>
            <a:ext cx="6815667" cy="5853113"/>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18/09/2018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736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2" y="6356356"/>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2E69B-9B3B-437C-9ADF-D56F423A0581}" type="datetimeFigureOut">
              <a:rPr lang="en-GB" smtClean="0">
                <a:solidFill>
                  <a:prstClr val="black">
                    <a:tint val="75000"/>
                  </a:prstClr>
                </a:solidFill>
              </a:rPr>
              <a:pPr/>
              <a:t>18/09/2018</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507787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ctr" defTabSz="914126" rtl="0" eaLnBrk="1" latinLnBrk="0" hangingPunct="1">
        <a:spcBef>
          <a:spcPct val="0"/>
        </a:spcBef>
        <a:buNone/>
        <a:defRPr sz="4399" kern="1200">
          <a:solidFill>
            <a:schemeClr val="tx1"/>
          </a:solidFill>
          <a:latin typeface="+mj-lt"/>
          <a:ea typeface="+mj-ea"/>
          <a:cs typeface="+mj-cs"/>
        </a:defRPr>
      </a:lvl1pPr>
    </p:titleStyle>
    <p:bodyStyle>
      <a:lvl1pPr marL="342797" indent="-342797" algn="l" defTabSz="914126"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742727" indent="-285664" algn="l" defTabSz="914126" rtl="0" eaLnBrk="1" latinLnBrk="0" hangingPunct="1">
        <a:spcBef>
          <a:spcPct val="20000"/>
        </a:spcBef>
        <a:buFont typeface="Arial" pitchFamily="34" charset="0"/>
        <a:buChar char="–"/>
        <a:defRPr sz="2799" kern="1200">
          <a:solidFill>
            <a:schemeClr val="tx1"/>
          </a:solidFill>
          <a:latin typeface="+mn-lt"/>
          <a:ea typeface="+mn-ea"/>
          <a:cs typeface="+mn-cs"/>
        </a:defRPr>
      </a:lvl2pPr>
      <a:lvl3pPr marL="1142657" indent="-228531" algn="l" defTabSz="914126"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1599720"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4pPr>
      <a:lvl5pPr marL="2056783"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335" y="1918952"/>
            <a:ext cx="11706896" cy="2806193"/>
          </a:xfrm>
        </p:spPr>
        <p:txBody>
          <a:bodyPr>
            <a:normAutofit/>
          </a:bodyPr>
          <a:lstStyle/>
          <a:p>
            <a:r>
              <a:rPr lang="en-US" b="1" dirty="0" smtClean="0">
                <a:latin typeface="Times New Roman" panose="02020603050405020304" pitchFamily="18" charset="0"/>
                <a:cs typeface="Times New Roman" panose="02020603050405020304" pitchFamily="18" charset="0"/>
              </a:rPr>
              <a:t>KNOWLEDGE MANAGEMENT (MIS 412)</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LECTURE 4 - </a:t>
            </a:r>
            <a:r>
              <a:rPr lang="en-US" b="1" dirty="0" smtClean="0">
                <a:latin typeface="Times New Roman" panose="02020603050405020304" pitchFamily="18" charset="0"/>
                <a:cs typeface="Times New Roman" panose="02020603050405020304" pitchFamily="18" charset="0"/>
              </a:rPr>
              <a:t>KNOWLEDGE CREATION AND CODIFICATION</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err="1" smtClean="0">
                <a:latin typeface="Times New Roman" panose="02020603050405020304" pitchFamily="18" charset="0"/>
                <a:cs typeface="Times New Roman" panose="02020603050405020304" pitchFamily="18" charset="0"/>
              </a:rPr>
              <a:t>Iheanetu</a:t>
            </a:r>
            <a:r>
              <a:rPr lang="en-US" dirty="0" smtClean="0">
                <a:latin typeface="Times New Roman" panose="02020603050405020304" pitchFamily="18" charset="0"/>
                <a:cs typeface="Times New Roman" panose="02020603050405020304" pitchFamily="18" charset="0"/>
              </a:rPr>
              <a:t>, 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66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425" y="1609859"/>
            <a:ext cx="11925837" cy="5100034"/>
          </a:xfrm>
        </p:spPr>
        <p:txBody>
          <a:bodyPr>
            <a:normAutofit lnSpcReduction="10000"/>
          </a:bodyPr>
          <a:lstStyle/>
          <a:p>
            <a:pPr lvl="0" algn="l">
              <a:spcBef>
                <a:spcPts val="500"/>
              </a:spcBef>
              <a:spcAft>
                <a:spcPts val="500"/>
              </a:spcAft>
              <a:buFont typeface="Arial" pitchFamily="34" charset="0"/>
              <a:buChar char="•"/>
            </a:pPr>
            <a:r>
              <a:rPr lang="en-US" sz="26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Explicit to </a:t>
            </a:r>
            <a:r>
              <a:rPr lang="en-US" sz="2600" b="1" dirty="0" smtClean="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Explicit </a:t>
            </a:r>
            <a:r>
              <a:rPr lang="en-US" sz="26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communication</a:t>
            </a:r>
            <a:r>
              <a:rPr lang="en-US" sz="26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Combination</a:t>
            </a:r>
            <a:r>
              <a:rPr lang="en-US" sz="26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This transformation phase can be best supported by technology. Explicit knowledge can be easily captured and then distributed/transmitted to worldwide audience. </a:t>
            </a:r>
            <a:r>
              <a:rPr lang="en-US" sz="2600" dirty="0">
                <a:solidFill>
                  <a:prstClr val="black"/>
                </a:solidFill>
                <a:latin typeface="Times New Roman" panose="02020603050405020304" pitchFamily="18" charset="0"/>
                <a:cs typeface="Times New Roman" panose="02020603050405020304" pitchFamily="18" charset="0"/>
              </a:rPr>
              <a:t>The combination mode refers to the creation of new explicit knowledge by merging, categorizing, reclassifying, and synthesizing existing explicit knowledge (e.g., literature survey reports).</a:t>
            </a:r>
          </a:p>
          <a:p>
            <a:pPr lvl="0" algn="l">
              <a:spcBef>
                <a:spcPts val="500"/>
              </a:spcBef>
              <a:spcAft>
                <a:spcPts val="500"/>
              </a:spcAft>
              <a:buFont typeface="Arial" pitchFamily="34" charset="0"/>
              <a:buChar char="•"/>
            </a:pPr>
            <a:r>
              <a:rPr lang="en-US" sz="2600" b="1" dirty="0" smtClean="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Explicit </a:t>
            </a:r>
            <a:r>
              <a:rPr lang="en-US" sz="26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to </a:t>
            </a:r>
            <a:r>
              <a:rPr lang="en-US" sz="2600" b="1" dirty="0" smtClean="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Tacit </a:t>
            </a:r>
            <a:r>
              <a:rPr lang="en-US" sz="26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communication</a:t>
            </a:r>
            <a:r>
              <a:rPr lang="en-US" sz="26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Internalization</a:t>
            </a:r>
            <a:r>
              <a:rPr lang="en-US" sz="26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This implies taking explicit knowledge (e.g., a report) and deducing new ideas or taking constructive action. One significant goal of knowledge management is to create technology to help the users to derive tacit knowledge from explicit knowledge. </a:t>
            </a:r>
            <a:r>
              <a:rPr lang="en-US" sz="2600" dirty="0">
                <a:solidFill>
                  <a:prstClr val="black"/>
                </a:solidFill>
                <a:latin typeface="Times New Roman" panose="02020603050405020304" pitchFamily="18" charset="0"/>
                <a:cs typeface="Times New Roman" panose="02020603050405020304" pitchFamily="18" charset="0"/>
              </a:rPr>
              <a:t>Internalization refers to creation of new tacit knowledge from explicit knowledge (e.g., the learning and understanding that results from reading or discussion). </a:t>
            </a:r>
          </a:p>
          <a:p>
            <a:pPr marL="0" lvl="0" indent="0" algn="l">
              <a:spcBef>
                <a:spcPts val="500"/>
              </a:spcBef>
              <a:spcAft>
                <a:spcPts val="500"/>
              </a:spcAft>
            </a:pPr>
            <a:r>
              <a:rPr lang="en-US" sz="2600" b="1" dirty="0" smtClean="0">
                <a:solidFill>
                  <a:schemeClr val="accent2">
                    <a:lumMod val="75000"/>
                  </a:schemeClr>
                </a:solidFill>
                <a:latin typeface="Times New Roman" panose="02020603050405020304" pitchFamily="18" charset="0"/>
                <a:cs typeface="Times New Roman" panose="02020603050405020304" pitchFamily="18" charset="0"/>
              </a:rPr>
              <a:t>The </a:t>
            </a:r>
            <a:r>
              <a:rPr lang="en-US" sz="2600" b="1" dirty="0">
                <a:solidFill>
                  <a:schemeClr val="accent2">
                    <a:lumMod val="75000"/>
                  </a:schemeClr>
                </a:solidFill>
                <a:latin typeface="Times New Roman" panose="02020603050405020304" pitchFamily="18" charset="0"/>
                <a:cs typeface="Times New Roman" panose="02020603050405020304" pitchFamily="18" charset="0"/>
              </a:rPr>
              <a:t>four knowledge creation modes are not pure, but highly interdependent and intertwined</a:t>
            </a:r>
            <a:endParaRPr lang="en-US" sz="2600" b="1"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68223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258" y="1599558"/>
            <a:ext cx="10363200" cy="654245"/>
          </a:xfrm>
        </p:spPr>
        <p:txBody>
          <a:bodyPr>
            <a:normAutofit/>
          </a:bodyPr>
          <a:lstStyle/>
          <a:p>
            <a:r>
              <a:rPr lang="en-US" altLang="en-US" sz="3200" b="1" dirty="0">
                <a:solidFill>
                  <a:prstClr val="black"/>
                </a:solidFill>
                <a:latin typeface="Times New Roman" panose="02020603050405020304" pitchFamily="18" charset="0"/>
                <a:cs typeface="Times New Roman" panose="02020603050405020304" pitchFamily="18" charset="0"/>
              </a:rPr>
              <a:t>Some Knowledge Capturing Techniques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89397" y="2253803"/>
            <a:ext cx="10921285" cy="4367957"/>
          </a:xfrm>
        </p:spPr>
        <p:txBody>
          <a:bodyPr>
            <a:normAutofit lnSpcReduction="10000"/>
          </a:bodyPr>
          <a:lstStyle/>
          <a:p>
            <a:pPr lvl="0" algn="l">
              <a:spcBef>
                <a:spcPts val="500"/>
              </a:spcBef>
              <a:spcAft>
                <a:spcPts val="500"/>
              </a:spcAft>
              <a:buFont typeface="Arial" pitchFamily="34" charset="0"/>
              <a:buChar char="•"/>
            </a:pPr>
            <a:r>
              <a:rPr lang="en-US" altLang="en-US" sz="2800" dirty="0">
                <a:solidFill>
                  <a:prstClr val="black"/>
                </a:solidFill>
                <a:latin typeface="Rockwell" pitchFamily="18" charset="0"/>
              </a:rPr>
              <a:t>On-Site Observation (Action Protocol)</a:t>
            </a:r>
            <a:endParaRPr lang="en-GB" altLang="en-US" sz="2800" b="1" dirty="0">
              <a:solidFill>
                <a:prstClr val="black"/>
              </a:solidFill>
              <a:latin typeface="Rockwell" pitchFamily="18" charset="0"/>
            </a:endParaRPr>
          </a:p>
          <a:p>
            <a:pPr lvl="0" algn="l">
              <a:spcBef>
                <a:spcPts val="500"/>
              </a:spcBef>
              <a:spcAft>
                <a:spcPts val="500"/>
              </a:spcAft>
              <a:buFont typeface="Arial" pitchFamily="34" charset="0"/>
              <a:buChar char="•"/>
            </a:pPr>
            <a:r>
              <a:rPr lang="en-US" altLang="en-US" sz="2800" dirty="0">
                <a:solidFill>
                  <a:prstClr val="black"/>
                </a:solidFill>
                <a:latin typeface="Rockwell" pitchFamily="18" charset="0"/>
              </a:rPr>
              <a:t>Brainstorming</a:t>
            </a:r>
            <a:endParaRPr lang="en-GB" altLang="en-US" sz="2800" b="1" dirty="0">
              <a:solidFill>
                <a:prstClr val="black"/>
              </a:solidFill>
              <a:latin typeface="Rockwell" pitchFamily="18" charset="0"/>
            </a:endParaRPr>
          </a:p>
          <a:p>
            <a:pPr lvl="0" algn="l">
              <a:spcBef>
                <a:spcPts val="500"/>
              </a:spcBef>
              <a:spcAft>
                <a:spcPts val="500"/>
              </a:spcAft>
              <a:buFont typeface="Arial" pitchFamily="34" charset="0"/>
              <a:buChar char="•"/>
            </a:pPr>
            <a:r>
              <a:rPr lang="en-US" altLang="en-US" sz="2800" dirty="0">
                <a:solidFill>
                  <a:prstClr val="black"/>
                </a:solidFill>
                <a:latin typeface="Rockwell" pitchFamily="18" charset="0"/>
              </a:rPr>
              <a:t>Electronic brainstorming</a:t>
            </a:r>
            <a:endParaRPr lang="en-GB" altLang="en-US" sz="2800" b="1" dirty="0">
              <a:solidFill>
                <a:prstClr val="black"/>
              </a:solidFill>
              <a:latin typeface="Rockwell" pitchFamily="18" charset="0"/>
            </a:endParaRPr>
          </a:p>
          <a:p>
            <a:pPr lvl="0" algn="l">
              <a:spcBef>
                <a:spcPts val="500"/>
              </a:spcBef>
              <a:spcAft>
                <a:spcPts val="500"/>
              </a:spcAft>
              <a:buFont typeface="Arial" pitchFamily="34" charset="0"/>
              <a:buChar char="•"/>
            </a:pPr>
            <a:r>
              <a:rPr lang="en-US" altLang="en-US" sz="2800" dirty="0">
                <a:solidFill>
                  <a:prstClr val="black"/>
                </a:solidFill>
                <a:latin typeface="Rockwell" pitchFamily="18" charset="0"/>
              </a:rPr>
              <a:t>Protocol Analysis (Think-Aloud method)</a:t>
            </a:r>
            <a:endParaRPr lang="en-GB" altLang="en-US" sz="2800" b="1" dirty="0">
              <a:solidFill>
                <a:prstClr val="black"/>
              </a:solidFill>
              <a:latin typeface="Rockwell" pitchFamily="18" charset="0"/>
            </a:endParaRPr>
          </a:p>
          <a:p>
            <a:pPr lvl="0" algn="l">
              <a:spcBef>
                <a:spcPts val="500"/>
              </a:spcBef>
              <a:spcAft>
                <a:spcPts val="500"/>
              </a:spcAft>
              <a:buFont typeface="Arial" pitchFamily="34" charset="0"/>
              <a:buChar char="•"/>
            </a:pPr>
            <a:r>
              <a:rPr lang="en-US" altLang="en-US" sz="2800" dirty="0">
                <a:solidFill>
                  <a:prstClr val="black"/>
                </a:solidFill>
                <a:latin typeface="Rockwell" pitchFamily="18" charset="0"/>
              </a:rPr>
              <a:t>Consensus Decision making</a:t>
            </a:r>
            <a:endParaRPr lang="en-GB" altLang="en-US" sz="2800" b="1" dirty="0">
              <a:solidFill>
                <a:prstClr val="black"/>
              </a:solidFill>
              <a:latin typeface="Rockwell" pitchFamily="18" charset="0"/>
            </a:endParaRPr>
          </a:p>
          <a:p>
            <a:pPr lvl="0" algn="l">
              <a:spcBef>
                <a:spcPts val="500"/>
              </a:spcBef>
              <a:spcAft>
                <a:spcPts val="500"/>
              </a:spcAft>
              <a:buFont typeface="Arial" pitchFamily="34" charset="0"/>
              <a:buChar char="•"/>
            </a:pPr>
            <a:r>
              <a:rPr lang="en-US" altLang="en-US" sz="2800" dirty="0">
                <a:solidFill>
                  <a:prstClr val="black"/>
                </a:solidFill>
                <a:latin typeface="Rockwell" pitchFamily="18" charset="0"/>
              </a:rPr>
              <a:t>Nominal Group Technique (NGT)</a:t>
            </a:r>
            <a:endParaRPr lang="en-GB" altLang="en-US" sz="2800" b="1" dirty="0">
              <a:solidFill>
                <a:prstClr val="black"/>
              </a:solidFill>
              <a:latin typeface="Rockwell" pitchFamily="18" charset="0"/>
            </a:endParaRPr>
          </a:p>
          <a:p>
            <a:pPr lvl="0" algn="l">
              <a:spcBef>
                <a:spcPts val="500"/>
              </a:spcBef>
              <a:spcAft>
                <a:spcPts val="500"/>
              </a:spcAft>
              <a:buFont typeface="Arial" pitchFamily="34" charset="0"/>
              <a:buChar char="•"/>
            </a:pPr>
            <a:r>
              <a:rPr lang="en-US" altLang="en-US" sz="2800" dirty="0">
                <a:solidFill>
                  <a:prstClr val="black"/>
                </a:solidFill>
                <a:latin typeface="Rockwell" pitchFamily="18" charset="0"/>
              </a:rPr>
              <a:t>Delphi Method</a:t>
            </a:r>
            <a:endParaRPr lang="en-GB" altLang="en-US" sz="2800" b="1" dirty="0">
              <a:solidFill>
                <a:prstClr val="black"/>
              </a:solidFill>
              <a:latin typeface="Rockwell" pitchFamily="18" charset="0"/>
            </a:endParaRPr>
          </a:p>
          <a:p>
            <a:pPr lvl="0" algn="l">
              <a:spcBef>
                <a:spcPts val="500"/>
              </a:spcBef>
              <a:spcAft>
                <a:spcPts val="500"/>
              </a:spcAft>
              <a:buFont typeface="Arial" pitchFamily="34" charset="0"/>
              <a:buChar char="•"/>
            </a:pPr>
            <a:r>
              <a:rPr lang="en-US" altLang="en-US" sz="2800" dirty="0" err="1">
                <a:solidFill>
                  <a:prstClr val="black"/>
                </a:solidFill>
                <a:latin typeface="Rockwell" pitchFamily="18" charset="0"/>
              </a:rPr>
              <a:t>Blackboarding</a:t>
            </a:r>
            <a:endParaRPr lang="en-GB" altLang="en-US" sz="2800" b="1" dirty="0">
              <a:solidFill>
                <a:prstClr val="black"/>
              </a:solidFill>
              <a:latin typeface="Rockwell" pitchFamily="18" charset="0"/>
            </a:endParaRPr>
          </a:p>
          <a:p>
            <a:endParaRPr lang="en-US" dirty="0"/>
          </a:p>
        </p:txBody>
      </p:sp>
    </p:spTree>
    <p:extLst>
      <p:ext uri="{BB962C8B-B14F-4D97-AF65-F5344CB8AC3E}">
        <p14:creationId xmlns:p14="http://schemas.microsoft.com/office/powerpoint/2010/main" val="1940599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1"/>
            <a:ext cx="8229600" cy="792163"/>
          </a:xfrm>
        </p:spPr>
        <p:txBody>
          <a:bodyPr/>
          <a:lstStyle/>
          <a:p>
            <a:pPr eaLnBrk="1" hangingPunct="1"/>
            <a:r>
              <a:rPr lang="en-US" altLang="en-US" sz="3200" b="1">
                <a:solidFill>
                  <a:schemeClr val="tx1"/>
                </a:solidFill>
              </a:rPr>
              <a:t>On-Site Observation (Action Protocol)</a:t>
            </a:r>
            <a:endParaRPr lang="en-US" altLang="en-US" sz="3200" b="1"/>
          </a:p>
        </p:txBody>
      </p:sp>
      <p:sp>
        <p:nvSpPr>
          <p:cNvPr id="4099" name="Rectangle 3"/>
          <p:cNvSpPr>
            <a:spLocks noGrp="1" noChangeArrowheads="1"/>
          </p:cNvSpPr>
          <p:nvPr>
            <p:ph idx="1"/>
          </p:nvPr>
        </p:nvSpPr>
        <p:spPr>
          <a:xfrm>
            <a:off x="1828800" y="609600"/>
            <a:ext cx="8229600" cy="5334000"/>
          </a:xfrm>
        </p:spPr>
        <p:txBody>
          <a:bodyPr>
            <a:normAutofit fontScale="92500" lnSpcReduction="20000"/>
          </a:bodyPr>
          <a:lstStyle/>
          <a:p>
            <a:pPr algn="just" eaLnBrk="1" hangingPunct="1"/>
            <a:r>
              <a:rPr lang="en-US" altLang="en-US" sz="2400"/>
              <a:t>It is a process which involves observing, recording, and interpreting the expert's problem-solving process while it takes place. </a:t>
            </a:r>
            <a:endParaRPr lang="en-GB" altLang="en-US" sz="2400"/>
          </a:p>
          <a:p>
            <a:pPr algn="just" eaLnBrk="1" hangingPunct="1"/>
            <a:r>
              <a:rPr lang="en-US" altLang="en-US" sz="2400"/>
              <a:t>The knowledge developer does more listening than talking; avoids giving advice and usually does not pass his/her own judgment on what is being observed, even if it seems incorrect. </a:t>
            </a:r>
            <a:endParaRPr lang="en-GB" altLang="en-US" sz="2400"/>
          </a:p>
          <a:p>
            <a:pPr algn="just" eaLnBrk="1" hangingPunct="1"/>
            <a:r>
              <a:rPr lang="en-US" altLang="en-US" sz="2400"/>
              <a:t>Compared to the process of interviewing, on-site observation brings the knowledge developer closer to the actual steps, techniques, and procedures used by the expert. </a:t>
            </a:r>
            <a:endParaRPr lang="en-GB" altLang="en-US" sz="2400"/>
          </a:p>
          <a:p>
            <a:pPr algn="just" eaLnBrk="1" hangingPunct="1"/>
            <a:r>
              <a:rPr lang="en-US" altLang="en-US" sz="2400"/>
              <a:t>One disadvantage is that sometimes some experts do not like the idea of being observed. It is expensive and time consuming.</a:t>
            </a:r>
            <a:endParaRPr lang="en-GB" altLang="en-US" sz="2400"/>
          </a:p>
          <a:p>
            <a:pPr algn="just" eaLnBrk="1" hangingPunct="1"/>
            <a:r>
              <a:rPr lang="en-US" altLang="en-US" sz="2400"/>
              <a:t>The reaction of other people (in the observation setting) can also be a problem causing distraction.</a:t>
            </a:r>
          </a:p>
        </p:txBody>
      </p:sp>
    </p:spTree>
    <p:extLst>
      <p:ext uri="{BB962C8B-B14F-4D97-AF65-F5344CB8AC3E}">
        <p14:creationId xmlns:p14="http://schemas.microsoft.com/office/powerpoint/2010/main" val="131280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81200" y="274638"/>
            <a:ext cx="8229600" cy="639762"/>
          </a:xfrm>
        </p:spPr>
        <p:txBody>
          <a:bodyPr>
            <a:normAutofit fontScale="90000"/>
          </a:bodyPr>
          <a:lstStyle/>
          <a:p>
            <a:pPr eaLnBrk="1" hangingPunct="1"/>
            <a:r>
              <a:rPr lang="en-US" altLang="en-US" sz="4000" b="1">
                <a:solidFill>
                  <a:schemeClr val="tx1"/>
                </a:solidFill>
              </a:rPr>
              <a:t>Brainstorming</a:t>
            </a:r>
            <a:endParaRPr lang="en-US" altLang="en-US" sz="4000" b="1"/>
          </a:p>
        </p:txBody>
      </p:sp>
      <p:sp>
        <p:nvSpPr>
          <p:cNvPr id="5123" name="Rectangle 3"/>
          <p:cNvSpPr>
            <a:spLocks noGrp="1" noChangeArrowheads="1"/>
          </p:cNvSpPr>
          <p:nvPr>
            <p:ph idx="1"/>
          </p:nvPr>
        </p:nvSpPr>
        <p:spPr>
          <a:xfrm>
            <a:off x="1981200" y="1066800"/>
            <a:ext cx="8229600" cy="5410200"/>
          </a:xfrm>
        </p:spPr>
        <p:txBody>
          <a:bodyPr>
            <a:normAutofit fontScale="92500"/>
          </a:bodyPr>
          <a:lstStyle/>
          <a:p>
            <a:pPr algn="just" eaLnBrk="1" hangingPunct="1"/>
            <a:r>
              <a:rPr lang="en-US" altLang="en-US" sz="2600"/>
              <a:t>It is an unstructured approach towards generating ideas about creative solution of a problem which involves multiple experts in a session. </a:t>
            </a:r>
            <a:endParaRPr lang="en-GB" altLang="en-US" sz="2600"/>
          </a:p>
          <a:p>
            <a:pPr algn="just" eaLnBrk="1" hangingPunct="1"/>
            <a:r>
              <a:rPr lang="en-US" altLang="en-US" sz="2600"/>
              <a:t>In this case, questions can be raised for clarification, but no evaluations are done at the spot. </a:t>
            </a:r>
            <a:endParaRPr lang="en-GB" altLang="en-US" sz="2600"/>
          </a:p>
          <a:p>
            <a:pPr algn="just" eaLnBrk="1" hangingPunct="1"/>
            <a:r>
              <a:rPr lang="en-US" altLang="en-US" sz="2600"/>
              <a:t>Similarities (that emerge through opinions) are usually grouped together logically and evaluated by asking some questions like: </a:t>
            </a:r>
            <a:endParaRPr lang="en-GB" altLang="en-US" sz="2600"/>
          </a:p>
          <a:p>
            <a:pPr lvl="1" algn="just" eaLnBrk="1" hangingPunct="1"/>
            <a:r>
              <a:rPr lang="en-US" altLang="en-US" sz="2600"/>
              <a:t>What benefits to be gained if a particular idea is followed? </a:t>
            </a:r>
            <a:endParaRPr lang="en-GB" altLang="en-US" sz="2600"/>
          </a:p>
          <a:p>
            <a:pPr lvl="1" algn="just" eaLnBrk="1" hangingPunct="1"/>
            <a:r>
              <a:rPr lang="en-US" altLang="en-US" sz="2600"/>
              <a:t>What specific problems that idea can possibly solve. </a:t>
            </a:r>
            <a:endParaRPr lang="en-GB" altLang="en-US" sz="2600"/>
          </a:p>
          <a:p>
            <a:pPr lvl="1" algn="just" eaLnBrk="1" hangingPunct="1"/>
            <a:r>
              <a:rPr lang="en-US" altLang="en-US" sz="2600"/>
              <a:t>What new problems can arise through this? </a:t>
            </a:r>
            <a:endParaRPr lang="en-GB" altLang="en-US" sz="2600"/>
          </a:p>
        </p:txBody>
      </p:sp>
    </p:spTree>
    <p:extLst>
      <p:ext uri="{BB962C8B-B14F-4D97-AF65-F5344CB8AC3E}">
        <p14:creationId xmlns:p14="http://schemas.microsoft.com/office/powerpoint/2010/main" val="4215202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274638"/>
            <a:ext cx="8229600" cy="792162"/>
          </a:xfrm>
        </p:spPr>
        <p:txBody>
          <a:bodyPr/>
          <a:lstStyle/>
          <a:p>
            <a:pPr eaLnBrk="1" hangingPunct="1"/>
            <a:r>
              <a:rPr lang="en-US" altLang="en-US" sz="4000"/>
              <a:t>Brainstorming Cont.</a:t>
            </a:r>
          </a:p>
        </p:txBody>
      </p:sp>
      <p:sp>
        <p:nvSpPr>
          <p:cNvPr id="6147" name="Rectangle 3"/>
          <p:cNvSpPr>
            <a:spLocks noGrp="1" noChangeArrowheads="1"/>
          </p:cNvSpPr>
          <p:nvPr>
            <p:ph idx="1"/>
          </p:nvPr>
        </p:nvSpPr>
        <p:spPr/>
        <p:txBody>
          <a:bodyPr/>
          <a:lstStyle/>
          <a:p>
            <a:pPr algn="just" eaLnBrk="1" hangingPunct="1"/>
            <a:r>
              <a:rPr lang="en-US" altLang="en-US" sz="2800"/>
              <a:t>The general procedure for conducting a brainstorming session: </a:t>
            </a:r>
            <a:endParaRPr lang="en-GB" altLang="en-US" sz="2800"/>
          </a:p>
          <a:p>
            <a:pPr lvl="1" algn="just" eaLnBrk="1" hangingPunct="1"/>
            <a:r>
              <a:rPr lang="en-US" altLang="en-US" smtClean="0"/>
              <a:t>Introducing the session. </a:t>
            </a:r>
            <a:endParaRPr lang="en-GB" altLang="en-US" smtClean="0"/>
          </a:p>
          <a:p>
            <a:pPr lvl="1" algn="just" eaLnBrk="1" hangingPunct="1"/>
            <a:r>
              <a:rPr lang="en-US" altLang="en-US" smtClean="0"/>
              <a:t>Presenting the problem to the experts. </a:t>
            </a:r>
            <a:endParaRPr lang="en-GB" altLang="en-US" smtClean="0"/>
          </a:p>
          <a:p>
            <a:pPr lvl="1" algn="just" eaLnBrk="1" hangingPunct="1"/>
            <a:r>
              <a:rPr lang="en-US" altLang="en-US" smtClean="0"/>
              <a:t>Prompting the experts to generate ideas. </a:t>
            </a:r>
            <a:endParaRPr lang="en-GB" altLang="en-US" smtClean="0"/>
          </a:p>
          <a:p>
            <a:pPr lvl="1" algn="just" eaLnBrk="1" hangingPunct="1"/>
            <a:r>
              <a:rPr lang="en-US" altLang="en-US" smtClean="0"/>
              <a:t>Looking for signs of possible convergence. </a:t>
            </a:r>
            <a:endParaRPr lang="en-GB" altLang="en-US" smtClean="0"/>
          </a:p>
          <a:p>
            <a:pPr algn="just" eaLnBrk="1" hangingPunct="1"/>
            <a:r>
              <a:rPr lang="en-US" altLang="en-US" sz="2800"/>
              <a:t>If the experts are unable to agree on a specific solution, the knowledge developer may call for a vote/consensus. </a:t>
            </a:r>
            <a:endParaRPr lang="en-GB" altLang="en-US" sz="2800"/>
          </a:p>
        </p:txBody>
      </p:sp>
    </p:spTree>
    <p:extLst>
      <p:ext uri="{BB962C8B-B14F-4D97-AF65-F5344CB8AC3E}">
        <p14:creationId xmlns:p14="http://schemas.microsoft.com/office/powerpoint/2010/main" val="4176594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274638"/>
            <a:ext cx="8229600" cy="639762"/>
          </a:xfrm>
        </p:spPr>
        <p:txBody>
          <a:bodyPr>
            <a:normAutofit fontScale="90000"/>
          </a:bodyPr>
          <a:lstStyle/>
          <a:p>
            <a:pPr eaLnBrk="1" hangingPunct="1"/>
            <a:r>
              <a:rPr lang="en-US" altLang="en-US" sz="4000" b="1">
                <a:solidFill>
                  <a:schemeClr val="tx1"/>
                </a:solidFill>
              </a:rPr>
              <a:t>Electronic Brainstorming </a:t>
            </a:r>
            <a:endParaRPr lang="en-GB" altLang="en-US" sz="4000" b="1">
              <a:solidFill>
                <a:schemeClr val="tx1"/>
              </a:solidFill>
            </a:endParaRPr>
          </a:p>
        </p:txBody>
      </p:sp>
      <p:sp>
        <p:nvSpPr>
          <p:cNvPr id="7171" name="Rectangle 3"/>
          <p:cNvSpPr>
            <a:spLocks noGrp="1" noChangeArrowheads="1"/>
          </p:cNvSpPr>
          <p:nvPr>
            <p:ph idx="1"/>
          </p:nvPr>
        </p:nvSpPr>
        <p:spPr>
          <a:xfrm>
            <a:off x="1981200" y="990600"/>
            <a:ext cx="8229600" cy="5638800"/>
          </a:xfrm>
        </p:spPr>
        <p:txBody>
          <a:bodyPr/>
          <a:lstStyle/>
          <a:p>
            <a:pPr algn="just" eaLnBrk="1" hangingPunct="1"/>
            <a:r>
              <a:rPr lang="en-US" altLang="en-US" sz="2400"/>
              <a:t>Is a computer-aided approach for dealing with multiple experts. </a:t>
            </a:r>
            <a:endParaRPr lang="en-GB" altLang="en-US" sz="2400"/>
          </a:p>
          <a:p>
            <a:pPr algn="just" eaLnBrk="1" hangingPunct="1"/>
            <a:r>
              <a:rPr lang="en-US" altLang="en-US" sz="2400"/>
              <a:t>It usually begins with a pre-session plan which identifies objectives and structures the agenda, which is then presented to the experts for approval. </a:t>
            </a:r>
            <a:endParaRPr lang="en-GB" altLang="en-US" sz="2400"/>
          </a:p>
          <a:p>
            <a:pPr algn="just" eaLnBrk="1" hangingPunct="1"/>
            <a:r>
              <a:rPr lang="en-US" altLang="en-US" sz="2400"/>
              <a:t>During the session, each expert sits on a PC and gets themselves engaged in a predefined approach towards resolving an issue, and then generates ideas. </a:t>
            </a:r>
            <a:endParaRPr lang="en-GB" altLang="en-US" sz="2400"/>
          </a:p>
          <a:p>
            <a:pPr algn="just" eaLnBrk="1" hangingPunct="1"/>
            <a:r>
              <a:rPr lang="en-US" altLang="en-US" sz="2400"/>
              <a:t>This allows experts to present their opinions through their PC's without having to wait for their turn. </a:t>
            </a:r>
            <a:endParaRPr lang="en-GB" altLang="en-US" sz="2400"/>
          </a:p>
          <a:p>
            <a:pPr algn="just" eaLnBrk="1" hangingPunct="1"/>
            <a:r>
              <a:rPr lang="en-US" altLang="en-US" sz="2400"/>
              <a:t>Usually the comments/suggestions are displayed electronically on a large screen without identifying the source. </a:t>
            </a:r>
            <a:endParaRPr lang="en-GB" altLang="en-US" sz="2400"/>
          </a:p>
        </p:txBody>
      </p:sp>
    </p:spTree>
    <p:extLst>
      <p:ext uri="{BB962C8B-B14F-4D97-AF65-F5344CB8AC3E}">
        <p14:creationId xmlns:p14="http://schemas.microsoft.com/office/powerpoint/2010/main" val="3939594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274638"/>
            <a:ext cx="8229600" cy="792162"/>
          </a:xfrm>
        </p:spPr>
        <p:txBody>
          <a:bodyPr/>
          <a:lstStyle/>
          <a:p>
            <a:pPr eaLnBrk="1" hangingPunct="1"/>
            <a:r>
              <a:rPr lang="en-US" altLang="en-US" sz="4000" b="1">
                <a:solidFill>
                  <a:schemeClr val="tx1"/>
                </a:solidFill>
              </a:rPr>
              <a:t>Electronic Brainstorming </a:t>
            </a:r>
            <a:endParaRPr lang="en-GB" altLang="en-US" sz="4000" b="1">
              <a:solidFill>
                <a:schemeClr val="tx1"/>
              </a:solidFill>
            </a:endParaRPr>
          </a:p>
        </p:txBody>
      </p:sp>
      <p:sp>
        <p:nvSpPr>
          <p:cNvPr id="8195" name="Rectangle 3"/>
          <p:cNvSpPr>
            <a:spLocks noGrp="1" noChangeArrowheads="1"/>
          </p:cNvSpPr>
          <p:nvPr>
            <p:ph idx="1"/>
          </p:nvPr>
        </p:nvSpPr>
        <p:spPr>
          <a:xfrm>
            <a:off x="1981200" y="1295400"/>
            <a:ext cx="8229600" cy="4038600"/>
          </a:xfrm>
        </p:spPr>
        <p:txBody>
          <a:bodyPr/>
          <a:lstStyle/>
          <a:p>
            <a:pPr algn="just" eaLnBrk="1" hangingPunct="1"/>
            <a:r>
              <a:rPr lang="en-US" altLang="en-US" sz="2400"/>
              <a:t>This approach protects the introvert experts and prevents tagging comments to individuals. </a:t>
            </a:r>
            <a:endParaRPr lang="en-GB" altLang="en-US" sz="2400"/>
          </a:p>
          <a:p>
            <a:pPr algn="just" eaLnBrk="1" hangingPunct="1"/>
            <a:r>
              <a:rPr lang="en-US" altLang="en-US" sz="2400"/>
              <a:t>The benefit includes improved communication, effective discussion regarding sensitive issues, and closes the meeting with concise recommendations for necessary action </a:t>
            </a:r>
            <a:endParaRPr lang="en-GB" altLang="en-US" sz="2400"/>
          </a:p>
          <a:p>
            <a:pPr algn="just" eaLnBrk="1" hangingPunct="1"/>
            <a:r>
              <a:rPr lang="en-US" altLang="en-US" sz="2400"/>
              <a:t>This eventually leads to convergence of ideas and helps to set final specifications. </a:t>
            </a:r>
            <a:endParaRPr lang="en-GB" altLang="en-US" sz="2400"/>
          </a:p>
          <a:p>
            <a:pPr algn="just" eaLnBrk="1" hangingPunct="1"/>
            <a:r>
              <a:rPr lang="en-US" altLang="en-US" sz="2400"/>
              <a:t>The result is usually the joint ownership of the solution. </a:t>
            </a:r>
            <a:endParaRPr lang="en-GB" altLang="en-US" sz="2400"/>
          </a:p>
        </p:txBody>
      </p:sp>
    </p:spTree>
    <p:extLst>
      <p:ext uri="{BB962C8B-B14F-4D97-AF65-F5344CB8AC3E}">
        <p14:creationId xmlns:p14="http://schemas.microsoft.com/office/powerpoint/2010/main" val="3370054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81200" y="152401"/>
            <a:ext cx="8229600" cy="563563"/>
          </a:xfrm>
        </p:spPr>
        <p:txBody>
          <a:bodyPr>
            <a:normAutofit fontScale="90000"/>
          </a:bodyPr>
          <a:lstStyle/>
          <a:p>
            <a:pPr eaLnBrk="1" hangingPunct="1"/>
            <a:r>
              <a:rPr lang="en-US" altLang="en-US" sz="3200" b="1">
                <a:solidFill>
                  <a:schemeClr val="tx1"/>
                </a:solidFill>
              </a:rPr>
              <a:t>Protocol Analysis (Think-Aloud Method) </a:t>
            </a:r>
            <a:endParaRPr lang="en-GB" altLang="en-US" sz="3200" b="1">
              <a:solidFill>
                <a:schemeClr val="tx1"/>
              </a:solidFill>
            </a:endParaRPr>
          </a:p>
        </p:txBody>
      </p:sp>
      <p:sp>
        <p:nvSpPr>
          <p:cNvPr id="9219" name="Rectangle 3"/>
          <p:cNvSpPr>
            <a:spLocks noGrp="1" noChangeArrowheads="1"/>
          </p:cNvSpPr>
          <p:nvPr>
            <p:ph idx="1"/>
          </p:nvPr>
        </p:nvSpPr>
        <p:spPr>
          <a:xfrm>
            <a:off x="1905000" y="685800"/>
            <a:ext cx="8229600" cy="5029200"/>
          </a:xfrm>
        </p:spPr>
        <p:txBody>
          <a:bodyPr>
            <a:normAutofit fontScale="92500"/>
          </a:bodyPr>
          <a:lstStyle/>
          <a:p>
            <a:pPr algn="just" eaLnBrk="1" hangingPunct="1"/>
            <a:r>
              <a:rPr lang="en-US" altLang="en-US" sz="2200"/>
              <a:t>In this case, protocols (scenarios) are collected by asking experts to solve the specific problem and verbalize their decision process by stating directly what they think. </a:t>
            </a:r>
            <a:endParaRPr lang="en-GB" altLang="en-US" sz="2200"/>
          </a:p>
          <a:p>
            <a:pPr algn="just" eaLnBrk="1" hangingPunct="1"/>
            <a:r>
              <a:rPr lang="en-US" altLang="en-US" sz="2200"/>
              <a:t>A protocol is a record or documentation of the expert’s step-by-step information –processing and decision-making behaviour.</a:t>
            </a:r>
            <a:endParaRPr lang="en-GB" altLang="en-US" sz="2200"/>
          </a:p>
          <a:p>
            <a:pPr algn="just" eaLnBrk="1" hangingPunct="1"/>
            <a:r>
              <a:rPr lang="en-US" altLang="en-US" sz="2200"/>
              <a:t>Knowledge developers do not interrupt in the session, but listens and records the process. The elicited information is structured later when the knowledge developer analyzes and interprets the protocol into knowledge representation for review by the expert. </a:t>
            </a:r>
            <a:endParaRPr lang="en-GB" altLang="en-US" sz="2200"/>
          </a:p>
          <a:p>
            <a:pPr algn="just" eaLnBrk="1" hangingPunct="1"/>
            <a:r>
              <a:rPr lang="en-US" altLang="en-US" sz="2200"/>
              <a:t>Here the term </a:t>
            </a:r>
            <a:r>
              <a:rPr lang="en-US" altLang="en-US" sz="2200" i="1"/>
              <a:t>scenario</a:t>
            </a:r>
            <a:r>
              <a:rPr lang="en-US" altLang="en-US" sz="2200"/>
              <a:t> refers to a detailed and somehow complex sequence of events or more precisely, an episode. A scenario can involve individuals and objects. </a:t>
            </a:r>
            <a:endParaRPr lang="en-GB" altLang="en-US" sz="2200"/>
          </a:p>
          <a:p>
            <a:pPr algn="just" eaLnBrk="1" hangingPunct="1"/>
            <a:r>
              <a:rPr lang="en-US" altLang="en-US" sz="2200"/>
              <a:t>A scenario provides a concrete vision of how some specific human activity can be supported by information technology. </a:t>
            </a:r>
            <a:endParaRPr lang="en-GB" altLang="en-US" sz="2200"/>
          </a:p>
        </p:txBody>
      </p:sp>
    </p:spTree>
    <p:extLst>
      <p:ext uri="{BB962C8B-B14F-4D97-AF65-F5344CB8AC3E}">
        <p14:creationId xmlns:p14="http://schemas.microsoft.com/office/powerpoint/2010/main" val="2940632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1981200" y="1219200"/>
            <a:ext cx="8229600" cy="5334000"/>
          </a:xfrm>
        </p:spPr>
        <p:txBody>
          <a:bodyPr/>
          <a:lstStyle/>
          <a:p>
            <a:pPr algn="just" eaLnBrk="1" hangingPunct="1"/>
            <a:r>
              <a:rPr lang="en-US" altLang="en-US" sz="2800"/>
              <a:t>Advantages</a:t>
            </a:r>
            <a:endParaRPr lang="en-GB" altLang="en-US" sz="2800"/>
          </a:p>
          <a:p>
            <a:pPr algn="just" eaLnBrk="1" hangingPunct="1"/>
            <a:r>
              <a:rPr lang="en-US" altLang="en-US" sz="2800"/>
              <a:t>The expert consciously considers decision-making heuristics.</a:t>
            </a:r>
            <a:endParaRPr lang="en-GB" altLang="en-US" sz="2800"/>
          </a:p>
          <a:p>
            <a:pPr algn="just" eaLnBrk="1" hangingPunct="1"/>
            <a:r>
              <a:rPr lang="en-US" altLang="en-US" sz="2800"/>
              <a:t>The expert consciously considers decision alternatives, attributes, values.</a:t>
            </a:r>
            <a:endParaRPr lang="en-GB" altLang="en-US" sz="2800"/>
          </a:p>
          <a:p>
            <a:pPr algn="just" eaLnBrk="1" hangingPunct="1"/>
            <a:r>
              <a:rPr lang="en-US" altLang="en-US" sz="2800"/>
              <a:t>The knowledge engineer can observe and analyze decision-making behaviour</a:t>
            </a:r>
            <a:endParaRPr lang="en-GB" altLang="en-US" sz="2800"/>
          </a:p>
          <a:p>
            <a:pPr algn="just" eaLnBrk="1" hangingPunct="1"/>
            <a:r>
              <a:rPr lang="en-US" altLang="en-US" sz="2800"/>
              <a:t>The knowledge engineer can record, and later analyze with the expert, key decision points.</a:t>
            </a:r>
            <a:endParaRPr lang="en-GB" altLang="en-US" sz="2800"/>
          </a:p>
        </p:txBody>
      </p:sp>
    </p:spTree>
    <p:extLst>
      <p:ext uri="{BB962C8B-B14F-4D97-AF65-F5344CB8AC3E}">
        <p14:creationId xmlns:p14="http://schemas.microsoft.com/office/powerpoint/2010/main" val="1711030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274638"/>
            <a:ext cx="8229600" cy="715962"/>
          </a:xfrm>
        </p:spPr>
        <p:txBody>
          <a:bodyPr>
            <a:normAutofit fontScale="90000"/>
          </a:bodyPr>
          <a:lstStyle/>
          <a:p>
            <a:pPr eaLnBrk="1" hangingPunct="1"/>
            <a:r>
              <a:rPr lang="en-US" altLang="en-US" sz="3200" b="1">
                <a:solidFill>
                  <a:schemeClr val="tx1"/>
                </a:solidFill>
              </a:rPr>
              <a:t>Consensus Decision Making </a:t>
            </a:r>
            <a:r>
              <a:rPr lang="en-GB" altLang="en-US" sz="3200" b="1">
                <a:solidFill>
                  <a:schemeClr val="tx1"/>
                </a:solidFill>
              </a:rPr>
              <a:t/>
            </a:r>
            <a:br>
              <a:rPr lang="en-GB" altLang="en-US" sz="3200" b="1">
                <a:solidFill>
                  <a:schemeClr val="tx1"/>
                </a:solidFill>
              </a:rPr>
            </a:br>
            <a:endParaRPr lang="en-US" altLang="en-US" sz="3200" b="1"/>
          </a:p>
        </p:txBody>
      </p:sp>
      <p:sp>
        <p:nvSpPr>
          <p:cNvPr id="11267" name="Rectangle 3"/>
          <p:cNvSpPr>
            <a:spLocks noGrp="1" noChangeArrowheads="1"/>
          </p:cNvSpPr>
          <p:nvPr>
            <p:ph idx="1"/>
          </p:nvPr>
        </p:nvSpPr>
        <p:spPr>
          <a:xfrm>
            <a:off x="1905000" y="914401"/>
            <a:ext cx="8229600" cy="4830763"/>
          </a:xfrm>
        </p:spPr>
        <p:txBody>
          <a:bodyPr>
            <a:normAutofit fontScale="92500" lnSpcReduction="20000"/>
          </a:bodyPr>
          <a:lstStyle/>
          <a:p>
            <a:pPr algn="just" eaLnBrk="1" hangingPunct="1"/>
            <a:r>
              <a:rPr lang="en-US" altLang="en-US" sz="2800"/>
              <a:t>Consensus decision making usually follows brainstorming. </a:t>
            </a:r>
            <a:endParaRPr lang="en-GB" altLang="en-US" sz="2800"/>
          </a:p>
          <a:p>
            <a:pPr algn="just" eaLnBrk="1" hangingPunct="1"/>
            <a:r>
              <a:rPr lang="en-US" altLang="en-US" sz="2800"/>
              <a:t>It is effective if and only if each expert has been provided with equal and adequate opportunity to present their views. </a:t>
            </a:r>
            <a:endParaRPr lang="en-GB" altLang="en-US" sz="2800"/>
          </a:p>
          <a:p>
            <a:pPr algn="just" eaLnBrk="1" hangingPunct="1"/>
            <a:r>
              <a:rPr lang="en-US" altLang="en-US" sz="2800"/>
              <a:t>In order to arrive at a consensus, the knowledge developer conducting the exercise tries to rally the experts towards one or two alternatives. </a:t>
            </a:r>
            <a:endParaRPr lang="en-GB" altLang="en-US" sz="2800"/>
          </a:p>
          <a:p>
            <a:pPr algn="just" eaLnBrk="1" hangingPunct="1"/>
            <a:r>
              <a:rPr lang="en-US" altLang="en-US" sz="2800"/>
              <a:t>The knowledge developer follows a procedure designed to ensure fairness and standardization. This method is democratic in nature. </a:t>
            </a:r>
            <a:endParaRPr lang="en-GB" altLang="en-US" sz="2800"/>
          </a:p>
          <a:p>
            <a:pPr algn="just" eaLnBrk="1" hangingPunct="1"/>
            <a:r>
              <a:rPr lang="en-US" altLang="en-US" sz="2800"/>
              <a:t>This method can be sometimes tedious and can take hours.</a:t>
            </a:r>
            <a:endParaRPr lang="en-GB" altLang="en-US" sz="2800"/>
          </a:p>
        </p:txBody>
      </p:sp>
    </p:spTree>
    <p:extLst>
      <p:ext uri="{BB962C8B-B14F-4D97-AF65-F5344CB8AC3E}">
        <p14:creationId xmlns:p14="http://schemas.microsoft.com/office/powerpoint/2010/main" val="242376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34" y="1600676"/>
            <a:ext cx="12342773" cy="1218883"/>
          </a:xfrm>
        </p:spPr>
        <p:txBody>
          <a:bodyPr/>
          <a:lstStyle/>
          <a:p>
            <a:r>
              <a:rPr lang="en-US" b="1" dirty="0">
                <a:latin typeface="Times New Roman" pitchFamily="18" charset="0"/>
                <a:cs typeface="Times New Roman" pitchFamily="18" charset="0"/>
              </a:rPr>
              <a:t>Objectives/ Goals </a:t>
            </a:r>
          </a:p>
        </p:txBody>
      </p:sp>
      <p:sp>
        <p:nvSpPr>
          <p:cNvPr id="3" name="Subtitle 2"/>
          <p:cNvSpPr>
            <a:spLocks noGrp="1"/>
          </p:cNvSpPr>
          <p:nvPr>
            <p:ph type="subTitle" idx="1"/>
          </p:nvPr>
        </p:nvSpPr>
        <p:spPr>
          <a:xfrm>
            <a:off x="1" y="2819558"/>
            <a:ext cx="12266592" cy="4037549"/>
          </a:xfrm>
        </p:spPr>
        <p:txBody>
          <a:bodyPr>
            <a:normAutofit fontScale="85000" lnSpcReduction="10000"/>
          </a:bodyPr>
          <a:lstStyle/>
          <a:p>
            <a:pPr marL="0" indent="0" algn="l"/>
            <a:r>
              <a:rPr lang="en-US" dirty="0">
                <a:solidFill>
                  <a:schemeClr val="tx1"/>
                </a:solidFill>
                <a:latin typeface="Times New Roman" panose="02020603050405020304" pitchFamily="18" charset="0"/>
                <a:cs typeface="Times New Roman" pitchFamily="18" charset="0"/>
              </a:rPr>
              <a:t>At the end of this lecture, students should understand - </a:t>
            </a:r>
          </a:p>
          <a:p>
            <a:pPr marL="571329" indent="-571329" algn="l">
              <a:buFont typeface="Wingdings" pitchFamily="2" charset="2"/>
              <a:buChar char="Ø"/>
            </a:pPr>
            <a:r>
              <a:rPr lang="en-US" dirty="0" smtClean="0">
                <a:latin typeface="Times New Roman" panose="02020603050405020304" pitchFamily="18" charset="0"/>
                <a:cs typeface="Times New Roman" panose="02020603050405020304" pitchFamily="18" charset="0"/>
              </a:rPr>
              <a:t>What knowledge creation is and how </a:t>
            </a:r>
            <a:r>
              <a:rPr lang="en-US" dirty="0" smtClean="0">
                <a:latin typeface="Times New Roman" panose="02020603050405020304" pitchFamily="18" charset="0"/>
                <a:cs typeface="Times New Roman" panose="02020603050405020304" pitchFamily="18" charset="0"/>
              </a:rPr>
              <a:t>knowledge is </a:t>
            </a:r>
            <a:r>
              <a:rPr lang="en-US" dirty="0" smtClean="0">
                <a:latin typeface="Times New Roman" panose="02020603050405020304" pitchFamily="18" charset="0"/>
                <a:cs typeface="Times New Roman" panose="02020603050405020304" pitchFamily="18" charset="0"/>
              </a:rPr>
              <a:t>created</a:t>
            </a:r>
          </a:p>
          <a:p>
            <a:pPr marL="571329" indent="-571329" algn="l">
              <a:buFont typeface="Wingdings" pitchFamily="2" charset="2"/>
              <a:buChar char="Ø"/>
            </a:pPr>
            <a:r>
              <a:rPr lang="en-US" dirty="0" smtClean="0">
                <a:latin typeface="Times New Roman" panose="02020603050405020304" pitchFamily="18" charset="0"/>
                <a:cs typeface="Times New Roman" panose="02020603050405020304" pitchFamily="18" charset="0"/>
              </a:rPr>
              <a:t>What </a:t>
            </a:r>
            <a:r>
              <a:rPr lang="en-US" dirty="0" smtClean="0">
                <a:latin typeface="Times New Roman" panose="02020603050405020304" pitchFamily="18" charset="0"/>
                <a:cs typeface="Times New Roman" panose="02020603050405020304" pitchFamily="18" charset="0"/>
              </a:rPr>
              <a:t>Knowledge </a:t>
            </a:r>
            <a:r>
              <a:rPr lang="en-US" dirty="0">
                <a:latin typeface="Times New Roman" panose="02020603050405020304" pitchFamily="18" charset="0"/>
                <a:cs typeface="Times New Roman" panose="02020603050405020304" pitchFamily="18" charset="0"/>
              </a:rPr>
              <a:t>Codification </a:t>
            </a:r>
            <a:r>
              <a:rPr lang="en-US" dirty="0" smtClean="0">
                <a:latin typeface="Times New Roman" panose="02020603050405020304" pitchFamily="18" charset="0"/>
                <a:cs typeface="Times New Roman" panose="02020603050405020304" pitchFamily="18" charset="0"/>
              </a:rPr>
              <a:t>Involves </a:t>
            </a:r>
          </a:p>
          <a:p>
            <a:pPr marL="571329" indent="-571329" algn="l">
              <a:buFont typeface="Wingdings" pitchFamily="2" charset="2"/>
              <a:buChar char="Ø"/>
            </a:pPr>
            <a:r>
              <a:rPr lang="en-US" dirty="0" smtClean="0">
                <a:latin typeface="Times New Roman" panose="02020603050405020304" pitchFamily="18" charset="0"/>
                <a:cs typeface="Times New Roman" panose="02020603050405020304" pitchFamily="18" charset="0"/>
              </a:rPr>
              <a:t>Benefits </a:t>
            </a:r>
            <a:r>
              <a:rPr lang="en-US" dirty="0">
                <a:latin typeface="Times New Roman" panose="02020603050405020304" pitchFamily="18" charset="0"/>
                <a:cs typeface="Times New Roman" panose="02020603050405020304" pitchFamily="18" charset="0"/>
              </a:rPr>
              <a:t>of Knowledge Codification </a:t>
            </a:r>
          </a:p>
          <a:p>
            <a:pPr marL="571500" indent="-5715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 Knowledge Codification </a:t>
            </a:r>
            <a:r>
              <a:rPr lang="en-US" dirty="0" smtClean="0">
                <a:latin typeface="Times New Roman" panose="02020603050405020304" pitchFamily="18" charset="0"/>
                <a:cs typeface="Times New Roman" panose="02020603050405020304" pitchFamily="18" charset="0"/>
              </a:rPr>
              <a:t>Questions</a:t>
            </a:r>
          </a:p>
          <a:p>
            <a:pPr marL="571500" indent="-5715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Tools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Procedures for knowledge Capturing and Codification</a:t>
            </a:r>
            <a:endParaRPr lang="en-US"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Role of Planning</a:t>
            </a:r>
          </a:p>
          <a:p>
            <a:pPr marL="0" indent="0" algn="l"/>
            <a:endParaRPr lang="en-US" dirty="0">
              <a:latin typeface="Times New Roman" panose="02020603050405020304" pitchFamily="18" charset="0"/>
              <a:cs typeface="Times New Roman" panose="02020603050405020304" pitchFamily="18" charset="0"/>
            </a:endParaRPr>
          </a:p>
          <a:p>
            <a:pPr marL="571329" indent="-571329" algn="l">
              <a:buFont typeface="Arial" pitchFamily="34" charset="0"/>
              <a:buChar char="•"/>
            </a:pPr>
            <a:endParaRPr lang="en-US" dirty="0"/>
          </a:p>
        </p:txBody>
      </p:sp>
    </p:spTree>
    <p:extLst>
      <p:ext uri="{BB962C8B-B14F-4D97-AF65-F5344CB8AC3E}">
        <p14:creationId xmlns:p14="http://schemas.microsoft.com/office/powerpoint/2010/main" val="274716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274638"/>
            <a:ext cx="8229600" cy="715962"/>
          </a:xfrm>
        </p:spPr>
        <p:txBody>
          <a:bodyPr/>
          <a:lstStyle/>
          <a:p>
            <a:pPr eaLnBrk="1" hangingPunct="1"/>
            <a:r>
              <a:rPr lang="en-US" altLang="en-US" sz="4000" b="1">
                <a:solidFill>
                  <a:schemeClr val="tx1"/>
                </a:solidFill>
              </a:rPr>
              <a:t>Nominal Group Technique (NGT)</a:t>
            </a:r>
            <a:endParaRPr lang="en-US" altLang="en-US" sz="4000"/>
          </a:p>
        </p:txBody>
      </p:sp>
      <p:sp>
        <p:nvSpPr>
          <p:cNvPr id="12291" name="Rectangle 3"/>
          <p:cNvSpPr>
            <a:spLocks noGrp="1" noChangeArrowheads="1"/>
          </p:cNvSpPr>
          <p:nvPr>
            <p:ph idx="1"/>
          </p:nvPr>
        </p:nvSpPr>
        <p:spPr>
          <a:xfrm>
            <a:off x="2057400" y="990600"/>
            <a:ext cx="8229600" cy="4495800"/>
          </a:xfrm>
        </p:spPr>
        <p:txBody>
          <a:bodyPr/>
          <a:lstStyle/>
          <a:p>
            <a:pPr algn="just" eaLnBrk="1" hangingPunct="1">
              <a:buFontTx/>
              <a:buNone/>
            </a:pPr>
            <a:r>
              <a:rPr lang="en-US" altLang="en-US" sz="2400" b="1"/>
              <a:t> </a:t>
            </a:r>
            <a:endParaRPr lang="en-GB" altLang="en-US" sz="2400" b="1"/>
          </a:p>
          <a:p>
            <a:pPr algn="just" eaLnBrk="1" hangingPunct="1"/>
            <a:r>
              <a:rPr lang="en-US" altLang="en-US" sz="2400"/>
              <a:t>This provides an interface between consensus and brainstorming. </a:t>
            </a:r>
            <a:endParaRPr lang="en-GB" altLang="en-US" sz="2400"/>
          </a:p>
          <a:p>
            <a:pPr algn="just" eaLnBrk="1" hangingPunct="1"/>
            <a:r>
              <a:rPr lang="en-US" altLang="en-US" sz="2400"/>
              <a:t>Here the panel of experts becomes a </a:t>
            </a:r>
            <a:r>
              <a:rPr lang="en-US" altLang="en-US" sz="2400" i="1"/>
              <a:t>Nominal Group</a:t>
            </a:r>
            <a:r>
              <a:rPr lang="en-US" altLang="en-US" sz="2400"/>
              <a:t> whose meetings are structured in order to effectively pool individual judgment. </a:t>
            </a:r>
            <a:endParaRPr lang="en-GB" altLang="en-US" sz="2400"/>
          </a:p>
          <a:p>
            <a:pPr algn="just" eaLnBrk="1" hangingPunct="1"/>
            <a:r>
              <a:rPr lang="en-US" altLang="en-US" sz="2400" i="1"/>
              <a:t>Ideawriting</a:t>
            </a:r>
            <a:r>
              <a:rPr lang="en-US" altLang="en-US" sz="2400"/>
              <a:t> is a structured group approach used for developing ideas as well as exploring their meaning and the net result is usually a written report. </a:t>
            </a:r>
            <a:endParaRPr lang="en-GB" altLang="en-US" sz="2400"/>
          </a:p>
          <a:p>
            <a:pPr algn="just" eaLnBrk="1" hangingPunct="1"/>
            <a:r>
              <a:rPr lang="en-US" altLang="en-US" sz="2400"/>
              <a:t>NGT is an ideawriting technique</a:t>
            </a:r>
            <a:endParaRPr lang="en-GB" altLang="en-US" sz="2400"/>
          </a:p>
        </p:txBody>
      </p:sp>
    </p:spTree>
    <p:extLst>
      <p:ext uri="{BB962C8B-B14F-4D97-AF65-F5344CB8AC3E}">
        <p14:creationId xmlns:p14="http://schemas.microsoft.com/office/powerpoint/2010/main" val="1745869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274638"/>
            <a:ext cx="8229600" cy="792162"/>
          </a:xfrm>
        </p:spPr>
        <p:txBody>
          <a:bodyPr>
            <a:normAutofit fontScale="90000"/>
          </a:bodyPr>
          <a:lstStyle/>
          <a:p>
            <a:pPr eaLnBrk="1" hangingPunct="1"/>
            <a:r>
              <a:rPr lang="en-US" altLang="en-US" b="1" smtClean="0">
                <a:solidFill>
                  <a:schemeClr val="tx1"/>
                </a:solidFill>
              </a:rPr>
              <a:t>Delphi Method </a:t>
            </a:r>
            <a:endParaRPr lang="en-GB" altLang="en-US" b="1" smtClean="0">
              <a:solidFill>
                <a:schemeClr val="tx1"/>
              </a:solidFill>
            </a:endParaRPr>
          </a:p>
        </p:txBody>
      </p:sp>
      <p:sp>
        <p:nvSpPr>
          <p:cNvPr id="13315" name="Rectangle 3"/>
          <p:cNvSpPr>
            <a:spLocks noGrp="1" noChangeArrowheads="1"/>
          </p:cNvSpPr>
          <p:nvPr>
            <p:ph idx="1"/>
          </p:nvPr>
        </p:nvSpPr>
        <p:spPr>
          <a:xfrm>
            <a:off x="1981200" y="1143000"/>
            <a:ext cx="8229600" cy="5486400"/>
          </a:xfrm>
        </p:spPr>
        <p:txBody>
          <a:bodyPr/>
          <a:lstStyle/>
          <a:p>
            <a:pPr algn="just" eaLnBrk="1" hangingPunct="1"/>
            <a:r>
              <a:rPr lang="en-US" altLang="en-US" sz="2800"/>
              <a:t>It is a survey of experts where a series of questionnaires are used to pool the experts' responses for solving a specific problem. </a:t>
            </a:r>
            <a:endParaRPr lang="en-GB" altLang="en-US" sz="2800"/>
          </a:p>
          <a:p>
            <a:pPr algn="just" eaLnBrk="1" hangingPunct="1"/>
            <a:r>
              <a:rPr lang="en-US" altLang="en-US" sz="2800"/>
              <a:t>Each experts' contributions are shared with the rest of the experts by using the results from each questionnaire to construct the next questionnaire</a:t>
            </a:r>
            <a:endParaRPr lang="en-GB" altLang="en-US" sz="2800"/>
          </a:p>
        </p:txBody>
      </p:sp>
    </p:spTree>
    <p:extLst>
      <p:ext uri="{BB962C8B-B14F-4D97-AF65-F5344CB8AC3E}">
        <p14:creationId xmlns:p14="http://schemas.microsoft.com/office/powerpoint/2010/main" val="1252427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4000" b="1">
                <a:solidFill>
                  <a:schemeClr val="tx1"/>
                </a:solidFill>
              </a:rPr>
              <a:t>Blackboarding</a:t>
            </a:r>
            <a:endParaRPr lang="en-US" altLang="en-US" sz="4000" b="1"/>
          </a:p>
        </p:txBody>
      </p:sp>
      <p:sp>
        <p:nvSpPr>
          <p:cNvPr id="14339" name="Rectangle 3"/>
          <p:cNvSpPr>
            <a:spLocks noGrp="1" noChangeArrowheads="1"/>
          </p:cNvSpPr>
          <p:nvPr>
            <p:ph idx="1"/>
          </p:nvPr>
        </p:nvSpPr>
        <p:spPr>
          <a:xfrm>
            <a:off x="1981200" y="1600200"/>
            <a:ext cx="8229600" cy="5029200"/>
          </a:xfrm>
        </p:spPr>
        <p:txBody>
          <a:bodyPr>
            <a:normAutofit lnSpcReduction="10000"/>
          </a:bodyPr>
          <a:lstStyle/>
          <a:p>
            <a:pPr algn="just" eaLnBrk="1" hangingPunct="1"/>
            <a:r>
              <a:rPr lang="en-US" altLang="en-US" sz="2800" b="1"/>
              <a:t> </a:t>
            </a:r>
            <a:r>
              <a:rPr lang="en-US" altLang="en-US" sz="2800"/>
              <a:t>In this case, the experts work together to solve a specific problem using the blackboard as their workspace. </a:t>
            </a:r>
            <a:endParaRPr lang="en-GB" altLang="en-US" sz="2800"/>
          </a:p>
          <a:p>
            <a:pPr algn="just" eaLnBrk="1" hangingPunct="1"/>
            <a:r>
              <a:rPr lang="en-US" altLang="en-US" sz="2800"/>
              <a:t>Each expert gets equal opportunity to contribute to the solution via the blackboard. </a:t>
            </a:r>
            <a:endParaRPr lang="en-GB" altLang="en-US" sz="2800"/>
          </a:p>
          <a:p>
            <a:pPr algn="just" eaLnBrk="1" hangingPunct="1"/>
            <a:r>
              <a:rPr lang="en-US" altLang="en-US" sz="2800"/>
              <a:t>It is assumed that all participants are experts, but they might have acquired their individual expertise in situations different from those of the other experts in the group. </a:t>
            </a:r>
            <a:endParaRPr lang="en-GB" altLang="en-US" sz="2800"/>
          </a:p>
          <a:p>
            <a:pPr algn="just" eaLnBrk="1" hangingPunct="1"/>
            <a:r>
              <a:rPr lang="en-US" altLang="en-US" sz="2800"/>
              <a:t>The process of blackboarding continues till the solution has been reached. </a:t>
            </a:r>
            <a:endParaRPr lang="en-GB" altLang="en-US" sz="2800"/>
          </a:p>
        </p:txBody>
      </p:sp>
    </p:spTree>
    <p:extLst>
      <p:ext uri="{BB962C8B-B14F-4D97-AF65-F5344CB8AC3E}">
        <p14:creationId xmlns:p14="http://schemas.microsoft.com/office/powerpoint/2010/main" val="3433044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1981200" y="457200"/>
            <a:ext cx="8229600" cy="5257800"/>
          </a:xfrm>
        </p:spPr>
        <p:txBody>
          <a:bodyPr>
            <a:normAutofit fontScale="70000" lnSpcReduction="20000"/>
          </a:bodyPr>
          <a:lstStyle/>
          <a:p>
            <a:pPr algn="just" eaLnBrk="1" hangingPunct="1"/>
            <a:r>
              <a:rPr lang="en-US" altLang="en-US" smtClean="0"/>
              <a:t>Characteristics of blackboard system: </a:t>
            </a:r>
            <a:endParaRPr lang="en-GB" altLang="en-US" sz="2800"/>
          </a:p>
          <a:p>
            <a:pPr lvl="1" algn="just" eaLnBrk="1" hangingPunct="1"/>
            <a:r>
              <a:rPr lang="en-US" altLang="en-US" smtClean="0"/>
              <a:t>Diverse approaches to problem-solving. </a:t>
            </a:r>
            <a:endParaRPr lang="en-GB" altLang="en-US" sz="2400"/>
          </a:p>
          <a:p>
            <a:pPr lvl="1" algn="just" eaLnBrk="1" hangingPunct="1"/>
            <a:r>
              <a:rPr lang="en-US" altLang="en-US" smtClean="0"/>
              <a:t>Common language for interaction. </a:t>
            </a:r>
            <a:endParaRPr lang="en-GB" altLang="en-US" sz="2400"/>
          </a:p>
          <a:p>
            <a:pPr lvl="1" algn="just" eaLnBrk="1" hangingPunct="1"/>
            <a:r>
              <a:rPr lang="en-US" altLang="en-US" smtClean="0"/>
              <a:t>Efficient storage of information </a:t>
            </a:r>
            <a:endParaRPr lang="en-GB" altLang="en-US" sz="2400"/>
          </a:p>
          <a:p>
            <a:pPr lvl="1" algn="just" eaLnBrk="1" hangingPunct="1"/>
            <a:r>
              <a:rPr lang="en-US" altLang="en-US" smtClean="0"/>
              <a:t>Flexible representation of information. </a:t>
            </a:r>
            <a:endParaRPr lang="en-GB" altLang="en-US" sz="2400"/>
          </a:p>
          <a:p>
            <a:pPr lvl="1" algn="just" eaLnBrk="1" hangingPunct="1"/>
            <a:r>
              <a:rPr lang="en-US" altLang="en-US" smtClean="0"/>
              <a:t>Iterative approach to problem-solving. </a:t>
            </a:r>
            <a:endParaRPr lang="en-GB" altLang="en-US" sz="2400"/>
          </a:p>
          <a:p>
            <a:pPr lvl="1" algn="just" eaLnBrk="1" hangingPunct="1"/>
            <a:r>
              <a:rPr lang="en-US" altLang="en-US" smtClean="0"/>
              <a:t>Organized participation. </a:t>
            </a:r>
            <a:endParaRPr lang="en-GB" altLang="en-US" sz="2400"/>
          </a:p>
          <a:p>
            <a:pPr algn="just" eaLnBrk="1" hangingPunct="1"/>
            <a:r>
              <a:rPr lang="en-US" altLang="en-US" smtClean="0"/>
              <a:t>This approach is useful in case of situations involving multiple expertise, diverse knowledge representations, or situations involving uncertain knowledge representation.</a:t>
            </a:r>
            <a:endParaRPr lang="en-US" altLang="en-US" sz="5400"/>
          </a:p>
        </p:txBody>
      </p:sp>
    </p:spTree>
    <p:extLst>
      <p:ext uri="{BB962C8B-B14F-4D97-AF65-F5344CB8AC3E}">
        <p14:creationId xmlns:p14="http://schemas.microsoft.com/office/powerpoint/2010/main" val="536567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spcBef>
                <a:spcPct val="20000"/>
              </a:spcBef>
            </a:pPr>
            <a:r>
              <a:rPr lang="en-US" sz="3200" dirty="0">
                <a:solidFill>
                  <a:srgbClr val="000000"/>
                </a:solidFill>
                <a:ea typeface="+mn-ea"/>
                <a:cs typeface="+mn-cs"/>
              </a:rPr>
              <a:t/>
            </a:r>
            <a:br>
              <a:rPr lang="en-US" sz="3200" dirty="0">
                <a:solidFill>
                  <a:srgbClr val="000000"/>
                </a:solidFill>
                <a:ea typeface="+mn-ea"/>
                <a:cs typeface="+mn-cs"/>
              </a:rPr>
            </a:br>
            <a:r>
              <a:rPr lang="en-US" sz="3200" dirty="0">
                <a:solidFill>
                  <a:srgbClr val="000000"/>
                </a:solidFill>
                <a:ea typeface="+mn-ea"/>
                <a:cs typeface="+mn-cs"/>
              </a:rPr>
              <a:t>Knowledge Creation and Capturing of Tacit Knowledge (Knowledge Acquisition)</a:t>
            </a:r>
            <a:br>
              <a:rPr lang="en-US" sz="3200" dirty="0">
                <a:solidFill>
                  <a:srgbClr val="000000"/>
                </a:solidFill>
                <a:ea typeface="+mn-ea"/>
                <a:cs typeface="+mn-cs"/>
              </a:rPr>
            </a:br>
            <a:endParaRPr lang="en-US" dirty="0"/>
          </a:p>
        </p:txBody>
      </p:sp>
      <p:sp>
        <p:nvSpPr>
          <p:cNvPr id="3" name="Content Placeholder 2"/>
          <p:cNvSpPr>
            <a:spLocks noGrp="1"/>
          </p:cNvSpPr>
          <p:nvPr>
            <p:ph idx="1"/>
          </p:nvPr>
        </p:nvSpPr>
        <p:spPr/>
        <p:txBody>
          <a:bodyPr/>
          <a:lstStyle/>
          <a:p>
            <a:r>
              <a:rPr lang="en-US" dirty="0" smtClean="0"/>
              <a:t>Knowledge update mean creating new knowledge based on ongoing experience in a specific domain and then using the new knowledge in combination with the existing knowledge to come up with updated knowledge for knowledge sharing.</a:t>
            </a:r>
          </a:p>
          <a:p>
            <a:endParaRPr lang="en-US" dirty="0" smtClean="0"/>
          </a:p>
        </p:txBody>
      </p:sp>
    </p:spTree>
    <p:extLst>
      <p:ext uri="{BB962C8B-B14F-4D97-AF65-F5344CB8AC3E}">
        <p14:creationId xmlns:p14="http://schemas.microsoft.com/office/powerpoint/2010/main" val="3028074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0"/>
            <a:ext cx="8229600" cy="6096000"/>
          </a:xfrm>
        </p:spPr>
        <p:txBody>
          <a:bodyPr>
            <a:normAutofit fontScale="92500" lnSpcReduction="20000"/>
          </a:bodyPr>
          <a:lstStyle/>
          <a:p>
            <a:pPr lvl="0"/>
            <a:r>
              <a:rPr lang="en-US" dirty="0">
                <a:solidFill>
                  <a:srgbClr val="000000"/>
                </a:solidFill>
              </a:rPr>
              <a:t>Knowledge can be created through </a:t>
            </a:r>
            <a:r>
              <a:rPr lang="en-US" dirty="0" smtClean="0">
                <a:solidFill>
                  <a:srgbClr val="000000"/>
                </a:solidFill>
              </a:rPr>
              <a:t>teamwork. A </a:t>
            </a:r>
            <a:r>
              <a:rPr lang="en-US" dirty="0">
                <a:solidFill>
                  <a:srgbClr val="000000"/>
                </a:solidFill>
              </a:rPr>
              <a:t>team can commit to perform a job over a specific period of time. </a:t>
            </a:r>
          </a:p>
          <a:p>
            <a:pPr lvl="0"/>
            <a:r>
              <a:rPr lang="en-US" dirty="0" smtClean="0">
                <a:solidFill>
                  <a:srgbClr val="000000"/>
                </a:solidFill>
              </a:rPr>
              <a:t>A </a:t>
            </a:r>
            <a:r>
              <a:rPr lang="en-US" dirty="0">
                <a:solidFill>
                  <a:srgbClr val="000000"/>
                </a:solidFill>
              </a:rPr>
              <a:t>job can be regarded as a series of specific tasks carried out in a specific order. </a:t>
            </a:r>
          </a:p>
          <a:p>
            <a:pPr lvl="0"/>
            <a:r>
              <a:rPr lang="en-US" dirty="0" smtClean="0">
                <a:solidFill>
                  <a:srgbClr val="000000"/>
                </a:solidFill>
              </a:rPr>
              <a:t>When </a:t>
            </a:r>
            <a:r>
              <a:rPr lang="en-US" dirty="0">
                <a:solidFill>
                  <a:srgbClr val="000000"/>
                </a:solidFill>
              </a:rPr>
              <a:t>the job is completed, then the team compares the experience it had initially (while starting the job) to the outcome (successful/disappointing). </a:t>
            </a:r>
          </a:p>
          <a:p>
            <a:pPr marL="0" indent="0">
              <a:buNone/>
            </a:pPr>
            <a:endParaRPr lang="en-US" dirty="0"/>
          </a:p>
        </p:txBody>
      </p:sp>
    </p:spTree>
    <p:extLst>
      <p:ext uri="{BB962C8B-B14F-4D97-AF65-F5344CB8AC3E}">
        <p14:creationId xmlns:p14="http://schemas.microsoft.com/office/powerpoint/2010/main" val="3969030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33600" y="1970190"/>
            <a:ext cx="7848600" cy="4430610"/>
          </a:xfrm>
          <a:prstGeom prst="rect">
            <a:avLst/>
          </a:prstGeom>
        </p:spPr>
      </p:pic>
      <p:sp>
        <p:nvSpPr>
          <p:cNvPr id="5" name="Rectangle 4"/>
          <p:cNvSpPr/>
          <p:nvPr/>
        </p:nvSpPr>
        <p:spPr>
          <a:xfrm>
            <a:off x="2133600" y="685800"/>
            <a:ext cx="7543800" cy="1077218"/>
          </a:xfrm>
          <a:prstGeom prst="rect">
            <a:avLst/>
          </a:prstGeom>
        </p:spPr>
        <p:txBody>
          <a:bodyPr wrap="square">
            <a:spAutoFit/>
          </a:bodyPr>
          <a:lstStyle/>
          <a:p>
            <a:pPr eaLnBrk="0" fontAlgn="base" hangingPunct="0">
              <a:spcBef>
                <a:spcPct val="20000"/>
              </a:spcBef>
              <a:spcAft>
                <a:spcPct val="0"/>
              </a:spcAft>
            </a:pPr>
            <a:r>
              <a:rPr lang="en-US" sz="3200" kern="0" dirty="0">
                <a:solidFill>
                  <a:srgbClr val="000000"/>
                </a:solidFill>
              </a:rPr>
              <a:t>Figure 1: Knowledge Creation/Knowledge Sharing via Teams</a:t>
            </a:r>
          </a:p>
        </p:txBody>
      </p:sp>
    </p:spTree>
    <p:extLst>
      <p:ext uri="{BB962C8B-B14F-4D97-AF65-F5344CB8AC3E}">
        <p14:creationId xmlns:p14="http://schemas.microsoft.com/office/powerpoint/2010/main" val="1638704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8229600" cy="6324600"/>
          </a:xfrm>
        </p:spPr>
        <p:txBody>
          <a:bodyPr>
            <a:normAutofit fontScale="85000" lnSpcReduction="20000"/>
          </a:bodyPr>
          <a:lstStyle/>
          <a:p>
            <a:pPr lvl="0"/>
            <a:r>
              <a:rPr lang="en-US" dirty="0">
                <a:solidFill>
                  <a:srgbClr val="000000"/>
                </a:solidFill>
              </a:rPr>
              <a:t>This comparison translates experience into knowledge. </a:t>
            </a:r>
          </a:p>
          <a:p>
            <a:pPr lvl="0"/>
            <a:r>
              <a:rPr lang="en-US" dirty="0" smtClean="0">
                <a:solidFill>
                  <a:srgbClr val="000000"/>
                </a:solidFill>
              </a:rPr>
              <a:t>While </a:t>
            </a:r>
            <a:r>
              <a:rPr lang="en-US" dirty="0">
                <a:solidFill>
                  <a:srgbClr val="000000"/>
                </a:solidFill>
              </a:rPr>
              <a:t>performing the same job in future, the team can take corrective steps and/or modify the actions based on the new knowledge they have acquired. </a:t>
            </a:r>
          </a:p>
          <a:p>
            <a:pPr lvl="0"/>
            <a:r>
              <a:rPr lang="en-US" dirty="0" smtClean="0">
                <a:solidFill>
                  <a:srgbClr val="000000"/>
                </a:solidFill>
              </a:rPr>
              <a:t>Over </a:t>
            </a:r>
            <a:r>
              <a:rPr lang="en-US" dirty="0">
                <a:solidFill>
                  <a:srgbClr val="000000"/>
                </a:solidFill>
              </a:rPr>
              <a:t>time, experience usually leads to expertise where one team (or individual) can be known for handling a complex problem very well. </a:t>
            </a:r>
          </a:p>
          <a:p>
            <a:pPr lvl="0"/>
            <a:r>
              <a:rPr lang="en-US" dirty="0" smtClean="0">
                <a:solidFill>
                  <a:srgbClr val="000000"/>
                </a:solidFill>
              </a:rPr>
              <a:t>This </a:t>
            </a:r>
            <a:r>
              <a:rPr lang="en-US" dirty="0">
                <a:solidFill>
                  <a:srgbClr val="000000"/>
                </a:solidFill>
              </a:rPr>
              <a:t>knowledge can be transferred to others in a reusable format. </a:t>
            </a:r>
          </a:p>
          <a:p>
            <a:endParaRPr lang="en-US" dirty="0"/>
          </a:p>
        </p:txBody>
      </p:sp>
    </p:spTree>
    <p:extLst>
      <p:ext uri="{BB962C8B-B14F-4D97-AF65-F5344CB8AC3E}">
        <p14:creationId xmlns:p14="http://schemas.microsoft.com/office/powerpoint/2010/main" val="367080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rPr>
              <a:t>What Is Knowledge Codification?</a:t>
            </a:r>
            <a:endParaRPr lang="en-US" dirty="0"/>
          </a:p>
        </p:txBody>
      </p:sp>
      <p:sp>
        <p:nvSpPr>
          <p:cNvPr id="3" name="Content Placeholder 2"/>
          <p:cNvSpPr>
            <a:spLocks noGrp="1"/>
          </p:cNvSpPr>
          <p:nvPr>
            <p:ph idx="1"/>
          </p:nvPr>
        </p:nvSpPr>
        <p:spPr/>
        <p:txBody>
          <a:bodyPr>
            <a:normAutofit/>
          </a:bodyPr>
          <a:lstStyle/>
          <a:p>
            <a:pPr>
              <a:lnSpc>
                <a:spcPct val="90000"/>
              </a:lnSpc>
            </a:pPr>
            <a:r>
              <a:rPr lang="en-US" altLang="zh-TW" sz="2800" dirty="0">
                <a:ea typeface="新細明體" pitchFamily="18" charset="-120"/>
              </a:rPr>
              <a:t>Organizing and representing knowledge before it is accessed by authorized personnel</a:t>
            </a:r>
          </a:p>
          <a:p>
            <a:pPr>
              <a:lnSpc>
                <a:spcPct val="90000"/>
              </a:lnSpc>
            </a:pPr>
            <a:r>
              <a:rPr lang="en-US" altLang="zh-TW" sz="2800" dirty="0">
                <a:ea typeface="新細明體" pitchFamily="18" charset="-120"/>
              </a:rPr>
              <a:t>The organizing part is usually in the form of a decision tree, a decision table, or a frame</a:t>
            </a:r>
          </a:p>
          <a:p>
            <a:pPr>
              <a:lnSpc>
                <a:spcPct val="90000"/>
              </a:lnSpc>
            </a:pPr>
            <a:r>
              <a:rPr lang="en-US" altLang="zh-TW" sz="2800" b="1" dirty="0">
                <a:solidFill>
                  <a:srgbClr val="FF0000"/>
                </a:solidFill>
                <a:ea typeface="新細明體" pitchFamily="18" charset="-120"/>
              </a:rPr>
              <a:t>Converting tacit knowledge to explicit knowledge in a usable form </a:t>
            </a:r>
          </a:p>
          <a:p>
            <a:pPr>
              <a:lnSpc>
                <a:spcPct val="90000"/>
              </a:lnSpc>
            </a:pPr>
            <a:r>
              <a:rPr lang="en-US" altLang="zh-TW" sz="2800" b="1" dirty="0">
                <a:solidFill>
                  <a:srgbClr val="FF0000"/>
                </a:solidFill>
                <a:ea typeface="新細明體" pitchFamily="18" charset="-120"/>
              </a:rPr>
              <a:t>Converting undocumented to documented information</a:t>
            </a:r>
          </a:p>
          <a:p>
            <a:pPr>
              <a:lnSpc>
                <a:spcPct val="90000"/>
              </a:lnSpc>
            </a:pPr>
            <a:r>
              <a:rPr lang="en-US" altLang="zh-TW" sz="2800" dirty="0">
                <a:ea typeface="新細明體" pitchFamily="18" charset="-120"/>
              </a:rPr>
              <a:t>Making corporate-specific knowledge visible, accessible, and usable for decision making</a:t>
            </a:r>
          </a:p>
          <a:p>
            <a:endParaRPr lang="en-US" sz="2800" dirty="0"/>
          </a:p>
        </p:txBody>
      </p:sp>
    </p:spTree>
    <p:extLst>
      <p:ext uri="{BB962C8B-B14F-4D97-AF65-F5344CB8AC3E}">
        <p14:creationId xmlns:p14="http://schemas.microsoft.com/office/powerpoint/2010/main" val="2018758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Knowledge Codification in the KM System Life Cycle</a:t>
            </a:r>
            <a:endParaRPr lang="en-US" dirty="0"/>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srcRect l="33016" t="29167" r="14861" b="16667"/>
          <a:stretch>
            <a:fillRect/>
          </a:stretch>
        </p:blipFill>
        <p:spPr bwMode="auto">
          <a:xfrm>
            <a:off x="2133600" y="1524000"/>
            <a:ext cx="8229600" cy="4808306"/>
          </a:xfrm>
          <a:prstGeom prst="rect">
            <a:avLst/>
          </a:prstGeom>
          <a:noFill/>
          <a:ln w="9525">
            <a:noFill/>
            <a:miter lim="800000"/>
            <a:headEnd/>
            <a:tailEnd/>
          </a:ln>
          <a:effectLst/>
        </p:spPr>
      </p:pic>
    </p:spTree>
    <p:extLst>
      <p:ext uri="{BB962C8B-B14F-4D97-AF65-F5344CB8AC3E}">
        <p14:creationId xmlns:p14="http://schemas.microsoft.com/office/powerpoint/2010/main" val="4118264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5307" y="2228045"/>
            <a:ext cx="10844011" cy="4393715"/>
          </a:xfrm>
        </p:spPr>
        <p:txBody>
          <a:bodyPr>
            <a:normAutofit/>
          </a:bodyPr>
          <a:lstStyle/>
          <a:p>
            <a:pPr algn="l"/>
            <a:r>
              <a:rPr lang="en-US" sz="3600" dirty="0">
                <a:latin typeface="Times New Roman" panose="02020603050405020304" pitchFamily="18" charset="0"/>
                <a:cs typeface="Times New Roman" panose="02020603050405020304" pitchFamily="18" charset="0"/>
              </a:rPr>
              <a:t>Knowledge is created through practice, collaboration, interaction, and education, as the different knowledge types are shared and converted. </a:t>
            </a:r>
            <a:endParaRPr lang="en-US" sz="3600" dirty="0" smtClean="0">
              <a:latin typeface="Times New Roman" panose="02020603050405020304" pitchFamily="18" charset="0"/>
              <a:cs typeface="Times New Roman" panose="02020603050405020304" pitchFamily="18" charset="0"/>
            </a:endParaRPr>
          </a:p>
          <a:p>
            <a:pPr algn="l"/>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creation of knowledge contributes to </a:t>
            </a:r>
            <a:r>
              <a:rPr lang="en-US" sz="3600" dirty="0" smtClean="0">
                <a:latin typeface="Times New Roman" panose="02020603050405020304" pitchFamily="18" charset="0"/>
                <a:cs typeface="Times New Roman" panose="02020603050405020304" pitchFamily="18" charset="0"/>
              </a:rPr>
              <a:t>competitive </a:t>
            </a:r>
            <a:r>
              <a:rPr lang="en-US" sz="3600" dirty="0">
                <a:latin typeface="Times New Roman" panose="02020603050405020304" pitchFamily="18" charset="0"/>
                <a:cs typeface="Times New Roman" panose="02020603050405020304" pitchFamily="18" charset="0"/>
              </a:rPr>
              <a:t>advantage by providing </a:t>
            </a:r>
            <a:r>
              <a:rPr lang="en-US" sz="3600" dirty="0" smtClean="0">
                <a:latin typeface="Times New Roman" panose="02020603050405020304" pitchFamily="18" charset="0"/>
                <a:cs typeface="Times New Roman" panose="02020603050405020304" pitchFamily="18" charset="0"/>
              </a:rPr>
              <a:t>organizations with </a:t>
            </a:r>
            <a:r>
              <a:rPr lang="en-US" sz="3600" dirty="0">
                <a:latin typeface="Times New Roman" panose="02020603050405020304" pitchFamily="18" charset="0"/>
                <a:cs typeface="Times New Roman" panose="02020603050405020304" pitchFamily="18" charset="0"/>
              </a:rPr>
              <a:t>a resource that is rare, valuable and </a:t>
            </a:r>
            <a:r>
              <a:rPr lang="en-US" sz="3600" dirty="0" smtClean="0">
                <a:latin typeface="Times New Roman" panose="02020603050405020304" pitchFamily="18" charset="0"/>
                <a:cs typeface="Times New Roman" panose="02020603050405020304" pitchFamily="18" charset="0"/>
              </a:rPr>
              <a:t>inimitable</a:t>
            </a:r>
            <a:r>
              <a:rPr lang="en-US" sz="3600" dirty="0">
                <a:latin typeface="Times New Roman" panose="02020603050405020304" pitchFamily="18" charset="0"/>
                <a:cs typeface="Times New Roman" panose="02020603050405020304" pitchFamily="18" charset="0"/>
              </a:rPr>
              <a:t>.</a:t>
            </a:r>
          </a:p>
          <a:p>
            <a:pPr algn="l"/>
            <a:endParaRPr lang="en-US" sz="3600" dirty="0">
              <a:latin typeface="Times New Roman" panose="02020603050405020304" pitchFamily="18" charset="0"/>
              <a:cs typeface="Times New Roman" panose="02020603050405020304" pitchFamily="18" charset="0"/>
            </a:endParaRPr>
          </a:p>
          <a:p>
            <a:pPr algn="l"/>
            <a:endParaRPr lang="en-US" sz="3600" dirty="0"/>
          </a:p>
        </p:txBody>
      </p:sp>
      <p:sp>
        <p:nvSpPr>
          <p:cNvPr id="4" name="Title 1"/>
          <p:cNvSpPr>
            <a:spLocks noGrp="1"/>
          </p:cNvSpPr>
          <p:nvPr>
            <p:ph type="ctrTitle"/>
          </p:nvPr>
        </p:nvSpPr>
        <p:spPr>
          <a:xfrm>
            <a:off x="790258" y="1612437"/>
            <a:ext cx="10363200" cy="615608"/>
          </a:xfrm>
        </p:spPr>
        <p:txBody>
          <a:bodyPr>
            <a:normAutofit fontScale="90000"/>
          </a:bodyPr>
          <a:lstStyle/>
          <a:p>
            <a:r>
              <a:rPr lang="en-US" dirty="0" smtClean="0">
                <a:latin typeface="Times New Roman" panose="02020603050405020304" pitchFamily="18" charset="0"/>
                <a:cs typeface="Times New Roman" panose="02020603050405020304" pitchFamily="18" charset="0"/>
              </a:rPr>
              <a:t>How is Knowledge Created?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216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Codify</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pPr>
            <a:r>
              <a:rPr lang="en-US" altLang="zh-TW" u="sng" dirty="0" smtClean="0">
                <a:ea typeface="新細明體" pitchFamily="18" charset="-120"/>
              </a:rPr>
              <a:t>Diagnosis</a:t>
            </a:r>
            <a:r>
              <a:rPr lang="en-US" altLang="zh-TW" dirty="0" smtClean="0">
                <a:ea typeface="新細明體" pitchFamily="18" charset="-120"/>
              </a:rPr>
              <a:t>—addressing identifiable symptoms of specific causal factors</a:t>
            </a:r>
          </a:p>
          <a:p>
            <a:r>
              <a:rPr lang="en-US" altLang="zh-TW" dirty="0" smtClean="0">
                <a:ea typeface="新細明體" pitchFamily="18" charset="-120"/>
              </a:rPr>
              <a:t>Instruction/training: </a:t>
            </a:r>
            <a:r>
              <a:rPr lang="en-US" dirty="0" smtClean="0"/>
              <a:t>promoting </a:t>
            </a:r>
            <a:r>
              <a:rPr lang="en-US" dirty="0"/>
              <a:t>training of junior personnel based on captured knowledge of senior employees</a:t>
            </a:r>
          </a:p>
          <a:p>
            <a:pPr>
              <a:lnSpc>
                <a:spcPct val="90000"/>
              </a:lnSpc>
            </a:pPr>
            <a:r>
              <a:rPr lang="en-US" altLang="zh-TW" u="sng" dirty="0" smtClean="0">
                <a:ea typeface="新細明體" pitchFamily="18" charset="-120"/>
              </a:rPr>
              <a:t>Interpretation</a:t>
            </a:r>
            <a:r>
              <a:rPr lang="en-US" altLang="zh-TW" dirty="0" smtClean="0">
                <a:ea typeface="新細明體" pitchFamily="18" charset="-120"/>
              </a:rPr>
              <a:t>—promoting training of junior personnel based on captured knowledge of senior employees</a:t>
            </a:r>
            <a:endParaRPr lang="en-US" altLang="zh-TW" u="sng" dirty="0" smtClean="0">
              <a:ea typeface="新細明體" pitchFamily="18" charset="-120"/>
            </a:endParaRPr>
          </a:p>
          <a:p>
            <a:pPr>
              <a:lnSpc>
                <a:spcPct val="90000"/>
              </a:lnSpc>
            </a:pPr>
            <a:r>
              <a:rPr lang="en-US" altLang="zh-TW" u="sng" dirty="0" smtClean="0">
                <a:ea typeface="新細明體" pitchFamily="18" charset="-120"/>
              </a:rPr>
              <a:t>Planning/scheduling</a:t>
            </a:r>
            <a:r>
              <a:rPr lang="en-US" altLang="zh-TW" dirty="0" smtClean="0">
                <a:ea typeface="新細明體" pitchFamily="18" charset="-120"/>
              </a:rPr>
              <a:t>—mapping out an entire course of action before any steps are taken</a:t>
            </a:r>
          </a:p>
          <a:p>
            <a:pPr>
              <a:lnSpc>
                <a:spcPct val="90000"/>
              </a:lnSpc>
            </a:pPr>
            <a:r>
              <a:rPr lang="en-US" altLang="zh-TW" u="sng" dirty="0" smtClean="0">
                <a:ea typeface="新細明體" pitchFamily="18" charset="-120"/>
              </a:rPr>
              <a:t>Prediction</a:t>
            </a:r>
            <a:r>
              <a:rPr lang="en-US" altLang="zh-TW" dirty="0" smtClean="0">
                <a:ea typeface="新細明體" pitchFamily="18" charset="-120"/>
              </a:rPr>
              <a:t>—inferring the likely outcome of a given situation and flashing a proper warning or suggestion for corrective action</a:t>
            </a:r>
          </a:p>
          <a:p>
            <a:endParaRPr lang="en-US" dirty="0"/>
          </a:p>
        </p:txBody>
      </p:sp>
    </p:spTree>
    <p:extLst>
      <p:ext uri="{BB962C8B-B14F-4D97-AF65-F5344CB8AC3E}">
        <p14:creationId xmlns:p14="http://schemas.microsoft.com/office/powerpoint/2010/main" val="693555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Pre-KC Questions</a:t>
            </a:r>
            <a:endParaRPr lang="en-US" dirty="0"/>
          </a:p>
        </p:txBody>
      </p:sp>
      <p:sp>
        <p:nvSpPr>
          <p:cNvPr id="3" name="Content Placeholder 2"/>
          <p:cNvSpPr>
            <a:spLocks noGrp="1"/>
          </p:cNvSpPr>
          <p:nvPr>
            <p:ph idx="1"/>
          </p:nvPr>
        </p:nvSpPr>
        <p:spPr>
          <a:xfrm>
            <a:off x="1981200" y="1600201"/>
            <a:ext cx="5334000" cy="4525963"/>
          </a:xfrm>
        </p:spPr>
        <p:txBody>
          <a:bodyPr>
            <a:normAutofit fontScale="92500" lnSpcReduction="20000"/>
          </a:bodyPr>
          <a:lstStyle/>
          <a:p>
            <a:endParaRPr lang="en-US" dirty="0"/>
          </a:p>
          <a:p>
            <a:r>
              <a:rPr lang="en-US" dirty="0" smtClean="0"/>
              <a:t>What organizational goals will the codified knowledge serve</a:t>
            </a:r>
            <a:r>
              <a:rPr lang="en-US" dirty="0"/>
              <a:t>?</a:t>
            </a:r>
          </a:p>
          <a:p>
            <a:r>
              <a:rPr lang="en-US" dirty="0" smtClean="0"/>
              <a:t>Why is the knowledge useful</a:t>
            </a:r>
            <a:r>
              <a:rPr lang="en-US" dirty="0"/>
              <a:t>?</a:t>
            </a:r>
          </a:p>
          <a:p>
            <a:r>
              <a:rPr lang="en-US" dirty="0" smtClean="0"/>
              <a:t>How would one codify knowledge</a:t>
            </a:r>
            <a:r>
              <a:rPr lang="en-US" dirty="0"/>
              <a:t>?</a:t>
            </a:r>
          </a:p>
          <a:p>
            <a:endParaRPr lang="en-US" dirty="0"/>
          </a:p>
        </p:txBody>
      </p:sp>
      <p:pic>
        <p:nvPicPr>
          <p:cNvPr id="1027" name="Picture 3"/>
          <p:cNvPicPr>
            <a:picLocks noChangeAspect="1" noChangeArrowheads="1"/>
          </p:cNvPicPr>
          <p:nvPr/>
        </p:nvPicPr>
        <p:blipFill>
          <a:blip r:embed="rId2"/>
          <a:srcRect l="57028" t="36458" r="21889" b="20833"/>
          <a:stretch>
            <a:fillRect/>
          </a:stretch>
        </p:blipFill>
        <p:spPr bwMode="auto">
          <a:xfrm>
            <a:off x="7086601" y="2286000"/>
            <a:ext cx="3077737" cy="3505200"/>
          </a:xfrm>
          <a:prstGeom prst="rect">
            <a:avLst/>
          </a:prstGeom>
          <a:noFill/>
          <a:ln w="9525">
            <a:noFill/>
            <a:miter lim="800000"/>
            <a:headEnd/>
            <a:tailEnd/>
          </a:ln>
          <a:effectLst/>
        </p:spPr>
      </p:pic>
    </p:spTree>
    <p:extLst>
      <p:ext uri="{BB962C8B-B14F-4D97-AF65-F5344CB8AC3E}">
        <p14:creationId xmlns:p14="http://schemas.microsoft.com/office/powerpoint/2010/main" val="1512296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Codification Tools </a:t>
            </a:r>
            <a:endParaRPr lang="en-US" dirty="0"/>
          </a:p>
        </p:txBody>
      </p:sp>
      <p:sp>
        <p:nvSpPr>
          <p:cNvPr id="3" name="Content Placeholder 2"/>
          <p:cNvSpPr>
            <a:spLocks noGrp="1"/>
          </p:cNvSpPr>
          <p:nvPr>
            <p:ph idx="1"/>
          </p:nvPr>
        </p:nvSpPr>
        <p:spPr/>
        <p:txBody>
          <a:bodyPr/>
          <a:lstStyle/>
          <a:p>
            <a:r>
              <a:rPr lang="en-US" dirty="0" smtClean="0"/>
              <a:t>Knowledge Map</a:t>
            </a:r>
          </a:p>
          <a:p>
            <a:r>
              <a:rPr lang="en-US" dirty="0" smtClean="0"/>
              <a:t>Decision Table </a:t>
            </a:r>
          </a:p>
          <a:p>
            <a:r>
              <a:rPr lang="en-US" dirty="0" smtClean="0"/>
              <a:t>Decision Tree</a:t>
            </a:r>
          </a:p>
          <a:p>
            <a:r>
              <a:rPr lang="en-US" dirty="0" smtClean="0"/>
              <a:t>Frames</a:t>
            </a:r>
          </a:p>
          <a:p>
            <a:r>
              <a:rPr lang="en-US" dirty="0" smtClean="0"/>
              <a:t>Production Rules</a:t>
            </a:r>
          </a:p>
          <a:p>
            <a:r>
              <a:rPr lang="en-US" dirty="0" smtClean="0"/>
              <a:t>Case-based Reasoning</a:t>
            </a:r>
            <a:endParaRPr lang="en-US" dirty="0"/>
          </a:p>
        </p:txBody>
      </p:sp>
    </p:spTree>
    <p:extLst>
      <p:ext uri="{BB962C8B-B14F-4D97-AF65-F5344CB8AC3E}">
        <p14:creationId xmlns:p14="http://schemas.microsoft.com/office/powerpoint/2010/main" val="224761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Map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Visual representation of knowledge, not a repository</a:t>
            </a:r>
          </a:p>
          <a:p>
            <a:r>
              <a:rPr lang="en-US" dirty="0" smtClean="0"/>
              <a:t>Identify strengths to exploit and missing knowledge gaps to fill</a:t>
            </a:r>
          </a:p>
          <a:p>
            <a:r>
              <a:rPr lang="en-US" dirty="0" smtClean="0"/>
              <a:t>Can be applied in Knowledge Capture</a:t>
            </a:r>
          </a:p>
          <a:p>
            <a:r>
              <a:rPr lang="en-US" dirty="0" smtClean="0"/>
              <a:t>A straightforward directory that points people to where they can find certain expertise </a:t>
            </a:r>
          </a:p>
          <a:p>
            <a:r>
              <a:rPr lang="en-US" dirty="0" smtClean="0"/>
              <a:t>Capture both explicit and tacit knowledge in documents and in experts’ heads</a:t>
            </a:r>
          </a:p>
          <a:p>
            <a:endParaRPr lang="en-US" dirty="0"/>
          </a:p>
        </p:txBody>
      </p:sp>
    </p:spTree>
    <p:extLst>
      <p:ext uri="{BB962C8B-B14F-4D97-AF65-F5344CB8AC3E}">
        <p14:creationId xmlns:p14="http://schemas.microsoft.com/office/powerpoint/2010/main" val="3839418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Knowledge Map (Relationship among Departments)</a:t>
            </a:r>
            <a:endParaRPr lang="en-US" dirty="0"/>
          </a:p>
        </p:txBody>
      </p:sp>
      <p:sp>
        <p:nvSpPr>
          <p:cNvPr id="3" name="Content Placeholder 2"/>
          <p:cNvSpPr>
            <a:spLocks noGrp="1"/>
          </p:cNvSpPr>
          <p:nvPr>
            <p:ph idx="1"/>
          </p:nvPr>
        </p:nvSpPr>
        <p:spPr/>
        <p:txBody>
          <a:bodyPr/>
          <a:lstStyle/>
          <a:p>
            <a:endParaRPr lang="en-US" dirty="0"/>
          </a:p>
        </p:txBody>
      </p:sp>
      <p:pic>
        <p:nvPicPr>
          <p:cNvPr id="4" name="Picture 8" descr="relationshipmap"/>
          <p:cNvPicPr>
            <a:picLocks noChangeAspect="1" noChangeArrowheads="1"/>
          </p:cNvPicPr>
          <p:nvPr/>
        </p:nvPicPr>
        <p:blipFill>
          <a:blip r:embed="rId2"/>
          <a:srcRect/>
          <a:stretch>
            <a:fillRect/>
          </a:stretch>
        </p:blipFill>
        <p:spPr>
          <a:xfrm>
            <a:off x="1905000" y="1447801"/>
            <a:ext cx="8534400" cy="4856163"/>
          </a:xfrm>
          <a:prstGeom prst="rect">
            <a:avLst/>
          </a:prstGeom>
          <a:noFill/>
          <a:ln/>
        </p:spPr>
      </p:pic>
    </p:spTree>
    <p:extLst>
      <p:ext uri="{BB962C8B-B14F-4D97-AF65-F5344CB8AC3E}">
        <p14:creationId xmlns:p14="http://schemas.microsoft.com/office/powerpoint/2010/main" val="1544436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Building Cycle</a:t>
            </a:r>
            <a:endParaRPr lang="en-US" dirty="0"/>
          </a:p>
        </p:txBody>
      </p:sp>
      <p:sp>
        <p:nvSpPr>
          <p:cNvPr id="3" name="Content Placeholder 2"/>
          <p:cNvSpPr>
            <a:spLocks noGrp="1"/>
          </p:cNvSpPr>
          <p:nvPr>
            <p:ph idx="1"/>
          </p:nvPr>
        </p:nvSpPr>
        <p:spPr>
          <a:xfrm>
            <a:off x="1631504" y="1447801"/>
            <a:ext cx="5988496" cy="4861520"/>
          </a:xfrm>
        </p:spPr>
        <p:txBody>
          <a:bodyPr>
            <a:normAutofit fontScale="77500" lnSpcReduction="20000"/>
          </a:bodyPr>
          <a:lstStyle/>
          <a:p>
            <a:r>
              <a:rPr lang="en-US" dirty="0" smtClean="0"/>
              <a:t>Once where knowledge resides is known, simply point to it and add instructions on how to get there</a:t>
            </a:r>
          </a:p>
          <a:p>
            <a:r>
              <a:rPr lang="en-US" dirty="0" smtClean="0"/>
              <a:t>An intranet is a common medium for publishing knowledge maps</a:t>
            </a:r>
          </a:p>
          <a:p>
            <a:r>
              <a:rPr lang="en-US" dirty="0" smtClean="0"/>
              <a:t>Main criteria:  clarity of purpose, ease of use, accuracy and currency of content</a:t>
            </a:r>
          </a:p>
          <a:p>
            <a:endParaRPr lang="en-US" dirty="0" smtClean="0"/>
          </a:p>
          <a:p>
            <a:endParaRPr lang="en-US" dirty="0"/>
          </a:p>
        </p:txBody>
      </p:sp>
      <p:pic>
        <p:nvPicPr>
          <p:cNvPr id="4" name="Picture 4" descr="j0287147[1]"/>
          <p:cNvPicPr>
            <a:picLocks noChangeAspect="1" noChangeArrowheads="1"/>
          </p:cNvPicPr>
          <p:nvPr/>
        </p:nvPicPr>
        <p:blipFill>
          <a:blip r:embed="rId2"/>
          <a:srcRect/>
          <a:stretch>
            <a:fillRect/>
          </a:stretch>
        </p:blipFill>
        <p:spPr>
          <a:xfrm>
            <a:off x="7269164" y="2362200"/>
            <a:ext cx="3398837" cy="2697162"/>
          </a:xfrm>
          <a:prstGeom prst="rect">
            <a:avLst/>
          </a:prstGeom>
          <a:noFill/>
          <a:ln/>
        </p:spPr>
      </p:pic>
    </p:spTree>
    <p:extLst>
      <p:ext uri="{BB962C8B-B14F-4D97-AF65-F5344CB8AC3E}">
        <p14:creationId xmlns:p14="http://schemas.microsoft.com/office/powerpoint/2010/main" val="473409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Composed of nodes representing goals and links representing decisions or outcomes</a:t>
            </a:r>
          </a:p>
          <a:p>
            <a:r>
              <a:rPr lang="en-US" dirty="0" smtClean="0"/>
              <a:t>All nodes except the root node are instances of the primary goal.  (See next figure)</a:t>
            </a:r>
          </a:p>
          <a:p>
            <a:r>
              <a:rPr lang="en-US" b="1" dirty="0" smtClean="0">
                <a:solidFill>
                  <a:srgbClr val="FF0000"/>
                </a:solidFill>
              </a:rPr>
              <a:t>Often a step before actual codification</a:t>
            </a:r>
          </a:p>
          <a:p>
            <a:r>
              <a:rPr lang="en-US" dirty="0" smtClean="0"/>
              <a:t>Ability to verify logic graphically in problems involving complex situations that result in a limited number of actions</a:t>
            </a:r>
          </a:p>
          <a:p>
            <a:endParaRPr lang="en-US" dirty="0"/>
          </a:p>
        </p:txBody>
      </p:sp>
    </p:spTree>
    <p:extLst>
      <p:ext uri="{BB962C8B-B14F-4D97-AF65-F5344CB8AC3E}">
        <p14:creationId xmlns:p14="http://schemas.microsoft.com/office/powerpoint/2010/main" val="2155801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Policy (A Decision Tree)</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duotone>
              <a:schemeClr val="accent1">
                <a:shade val="45000"/>
                <a:satMod val="135000"/>
              </a:schemeClr>
              <a:prstClr val="white"/>
            </a:duotone>
          </a:blip>
          <a:srcRect l="49780" t="28125" r="5124" b="16667"/>
          <a:stretch>
            <a:fillRect/>
          </a:stretch>
        </p:blipFill>
        <p:spPr bwMode="auto">
          <a:xfrm>
            <a:off x="1752600" y="1665514"/>
            <a:ext cx="8534400" cy="4811486"/>
          </a:xfrm>
          <a:prstGeom prst="rect">
            <a:avLst/>
          </a:prstGeom>
          <a:noFill/>
          <a:ln w="9525">
            <a:noFill/>
            <a:miter lim="800000"/>
            <a:headEnd/>
            <a:tailEnd/>
          </a:ln>
          <a:effectLst/>
        </p:spPr>
      </p:pic>
    </p:spTree>
    <p:extLst>
      <p:ext uri="{BB962C8B-B14F-4D97-AF65-F5344CB8AC3E}">
        <p14:creationId xmlns:p14="http://schemas.microsoft.com/office/powerpoint/2010/main" val="3883978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Tables</a:t>
            </a:r>
            <a:endParaRPr lang="en-US" dirty="0"/>
          </a:p>
        </p:txBody>
      </p:sp>
      <p:sp>
        <p:nvSpPr>
          <p:cNvPr id="3" name="Content Placeholder 2"/>
          <p:cNvSpPr>
            <a:spLocks noGrp="1"/>
          </p:cNvSpPr>
          <p:nvPr>
            <p:ph idx="1"/>
          </p:nvPr>
        </p:nvSpPr>
        <p:spPr/>
        <p:txBody>
          <a:bodyPr/>
          <a:lstStyle/>
          <a:p>
            <a:r>
              <a:rPr lang="en-US" dirty="0" smtClean="0"/>
              <a:t>More like a spreadsheet—divided into a list of conditions and their respective values and a list of conclusions</a:t>
            </a:r>
          </a:p>
          <a:p>
            <a:r>
              <a:rPr lang="en-US" dirty="0" smtClean="0"/>
              <a:t>Conditions are matched against conclusions (See next table)</a:t>
            </a:r>
          </a:p>
          <a:p>
            <a:endParaRPr lang="en-US" dirty="0"/>
          </a:p>
        </p:txBody>
      </p:sp>
    </p:spTree>
    <p:extLst>
      <p:ext uri="{BB962C8B-B14F-4D97-AF65-F5344CB8AC3E}">
        <p14:creationId xmlns:p14="http://schemas.microsoft.com/office/powerpoint/2010/main" val="1314534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Policy (A Decision Table)</a:t>
            </a:r>
            <a:endParaRPr lang="en-US" dirty="0"/>
          </a:p>
        </p:txBody>
      </p:sp>
      <p:sp>
        <p:nvSpPr>
          <p:cNvPr id="5" name="Rectangle 25"/>
          <p:cNvSpPr>
            <a:spLocks noChangeArrowheads="1"/>
          </p:cNvSpPr>
          <p:nvPr/>
        </p:nvSpPr>
        <p:spPr bwMode="auto">
          <a:xfrm>
            <a:off x="2575090" y="1489492"/>
            <a:ext cx="4395757" cy="662803"/>
          </a:xfrm>
          <a:prstGeom prst="rect">
            <a:avLst/>
          </a:prstGeom>
          <a:noFill/>
          <a:ln w="9525">
            <a:noFill/>
            <a:miter lim="800000"/>
            <a:headEnd/>
            <a:tailEnd/>
          </a:ln>
          <a:effectLst/>
        </p:spPr>
        <p:txBody>
          <a:bodyPr lIns="0" tIns="0" rIns="0" bIns="0"/>
          <a:lstStyle/>
          <a:p>
            <a:pPr algn="ctr">
              <a:spcBef>
                <a:spcPct val="0"/>
              </a:spcBef>
            </a:pPr>
            <a:r>
              <a:rPr lang="ja-JP" altLang="en-US" sz="1600" b="1">
                <a:solidFill>
                  <a:prstClr val="black"/>
                </a:solidFill>
                <a:latin typeface="Times New Roman" pitchFamily="18" charset="0"/>
                <a:cs typeface="Times New Roman" pitchFamily="18" charset="0"/>
              </a:rPr>
              <a:t>	</a:t>
            </a:r>
            <a:r>
              <a:rPr lang="en-US" altLang="ja-JP" sz="1600" b="1" dirty="0">
                <a:solidFill>
                  <a:prstClr val="black"/>
                </a:solidFill>
                <a:latin typeface="Times New Roman" pitchFamily="18" charset="0"/>
                <a:cs typeface="Times New Roman" pitchFamily="18" charset="0"/>
              </a:rPr>
              <a:t>Condition Stub</a:t>
            </a:r>
          </a:p>
          <a:p>
            <a:pPr algn="ctr" eaLnBrk="0" hangingPunct="0">
              <a:spcBef>
                <a:spcPct val="0"/>
              </a:spcBef>
            </a:pPr>
            <a:endParaRPr lang="ja-JP" altLang="en-US" sz="1600">
              <a:solidFill>
                <a:prstClr val="black"/>
              </a:solidFill>
              <a:latin typeface="Times New Roman" pitchFamily="18" charset="0"/>
              <a:cs typeface="Times New Roman" pitchFamily="18" charset="0"/>
            </a:endParaRPr>
          </a:p>
        </p:txBody>
      </p:sp>
      <p:sp>
        <p:nvSpPr>
          <p:cNvPr id="6" name="Rectangle 26"/>
          <p:cNvSpPr>
            <a:spLocks noChangeArrowheads="1"/>
          </p:cNvSpPr>
          <p:nvPr/>
        </p:nvSpPr>
        <p:spPr bwMode="auto">
          <a:xfrm>
            <a:off x="7161101" y="1489492"/>
            <a:ext cx="3440061" cy="662803"/>
          </a:xfrm>
          <a:prstGeom prst="rect">
            <a:avLst/>
          </a:prstGeom>
          <a:noFill/>
          <a:ln w="9525">
            <a:noFill/>
            <a:miter lim="800000"/>
            <a:headEnd/>
            <a:tailEnd/>
          </a:ln>
          <a:effectLst/>
        </p:spPr>
        <p:txBody>
          <a:bodyPr lIns="0" tIns="0" rIns="0" bIns="0"/>
          <a:lstStyle/>
          <a:p>
            <a:pPr algn="ctr">
              <a:spcBef>
                <a:spcPct val="0"/>
              </a:spcBef>
            </a:pPr>
            <a:r>
              <a:rPr lang="en-US" altLang="ja-JP" sz="1600" b="1" dirty="0">
                <a:solidFill>
                  <a:prstClr val="black"/>
                </a:solidFill>
                <a:latin typeface="Times New Roman" pitchFamily="18" charset="0"/>
                <a:cs typeface="Times New Roman" pitchFamily="18" charset="0"/>
              </a:rPr>
              <a:t>Condition Entry</a:t>
            </a:r>
          </a:p>
          <a:p>
            <a:pPr algn="ctr" eaLnBrk="0" hangingPunct="0">
              <a:spcBef>
                <a:spcPct val="0"/>
              </a:spcBef>
            </a:pPr>
            <a:r>
              <a:rPr lang="en-US" altLang="ja-JP" sz="1600" b="1" dirty="0">
                <a:solidFill>
                  <a:prstClr val="black"/>
                </a:solidFill>
                <a:latin typeface="Arial Narrow" pitchFamily="34" charset="0"/>
                <a:cs typeface="Times New Roman" pitchFamily="18" charset="0"/>
              </a:rPr>
              <a:t>1</a:t>
            </a:r>
            <a:r>
              <a:rPr lang="en-US" altLang="ja-JP" sz="1600" b="1" dirty="0">
                <a:solidFill>
                  <a:prstClr val="black"/>
                </a:solidFill>
                <a:latin typeface="Times New Roman" pitchFamily="18" charset="0"/>
                <a:cs typeface="Times New Roman" pitchFamily="18" charset="0"/>
              </a:rPr>
              <a:t>      2      3      4      5      6</a:t>
            </a:r>
            <a:endParaRPr lang="en-US" altLang="ja-JP" sz="1600" dirty="0">
              <a:solidFill>
                <a:prstClr val="black"/>
              </a:solidFill>
              <a:latin typeface="Times New Roman" pitchFamily="18" charset="0"/>
              <a:cs typeface="Times New Roman" pitchFamily="18" charset="0"/>
            </a:endParaRPr>
          </a:p>
          <a:p>
            <a:pPr algn="ctr" eaLnBrk="0" hangingPunct="0">
              <a:spcBef>
                <a:spcPct val="0"/>
              </a:spcBef>
            </a:pPr>
            <a:endParaRPr lang="ja-JP" altLang="en-US" sz="1600">
              <a:solidFill>
                <a:prstClr val="black"/>
              </a:solidFill>
              <a:latin typeface="Times New Roman" pitchFamily="18" charset="0"/>
              <a:cs typeface="Times New Roman" pitchFamily="18" charset="0"/>
            </a:endParaRPr>
          </a:p>
        </p:txBody>
      </p:sp>
      <p:sp>
        <p:nvSpPr>
          <p:cNvPr id="7" name="Rectangle 27"/>
          <p:cNvSpPr>
            <a:spLocks noChangeArrowheads="1"/>
          </p:cNvSpPr>
          <p:nvPr/>
        </p:nvSpPr>
        <p:spPr bwMode="auto">
          <a:xfrm>
            <a:off x="2575090" y="2152294"/>
            <a:ext cx="4395757" cy="2022930"/>
          </a:xfrm>
          <a:prstGeom prst="rect">
            <a:avLst/>
          </a:prstGeom>
          <a:noFill/>
          <a:ln w="9525">
            <a:noFill/>
            <a:miter lim="800000"/>
            <a:headEnd/>
            <a:tailEnd/>
          </a:ln>
          <a:effectLst/>
        </p:spPr>
        <p:txBody>
          <a:bodyPr/>
          <a:lstStyle/>
          <a:p>
            <a:pPr algn="just">
              <a:spcBef>
                <a:spcPct val="0"/>
              </a:spcBef>
            </a:pPr>
            <a:r>
              <a:rPr lang="ja-JP" altLang="en-US" sz="1600">
                <a:solidFill>
                  <a:prstClr val="black"/>
                </a:solidFill>
                <a:latin typeface="Times New Roman" pitchFamily="18" charset="0"/>
                <a:cs typeface="Times New Roman" pitchFamily="18" charset="0"/>
              </a:rPr>
              <a:t>                            </a:t>
            </a:r>
            <a:r>
              <a:rPr lang="en-US" altLang="ja-JP" sz="1600" dirty="0">
                <a:solidFill>
                  <a:prstClr val="black"/>
                </a:solidFill>
                <a:latin typeface="Times New Roman" pitchFamily="18" charset="0"/>
                <a:cs typeface="Times New Roman" pitchFamily="18" charset="0"/>
              </a:rPr>
              <a:t>Customer is bookstore</a:t>
            </a:r>
          </a:p>
          <a:p>
            <a:pPr algn="just" eaLnBrk="0" hangingPunct="0">
              <a:spcBef>
                <a:spcPct val="0"/>
              </a:spcBef>
            </a:pPr>
            <a:endParaRPr lang="en-US" altLang="ja-JP" sz="1600" dirty="0">
              <a:solidFill>
                <a:prstClr val="black"/>
              </a:solidFill>
              <a:latin typeface="Times New Roman" pitchFamily="18" charset="0"/>
              <a:cs typeface="Times New Roman" pitchFamily="18" charset="0"/>
            </a:endParaRPr>
          </a:p>
          <a:p>
            <a:pPr algn="just" eaLnBrk="0" hangingPunct="0">
              <a:spcBef>
                <a:spcPct val="0"/>
              </a:spcBef>
            </a:pPr>
            <a:r>
              <a:rPr lang="en-US" altLang="ja-JP" sz="1600" dirty="0">
                <a:solidFill>
                  <a:prstClr val="black"/>
                </a:solidFill>
                <a:latin typeface="Times New Roman" pitchFamily="18" charset="0"/>
                <a:cs typeface="Times New Roman" pitchFamily="18" charset="0"/>
              </a:rPr>
              <a:t>                            Order size &gt; 6 copies</a:t>
            </a:r>
          </a:p>
          <a:p>
            <a:pPr algn="just" eaLnBrk="0" hangingPunct="0">
              <a:spcBef>
                <a:spcPct val="0"/>
              </a:spcBef>
            </a:pPr>
            <a:r>
              <a:rPr lang="en-US" altLang="ja-JP" sz="1600" dirty="0">
                <a:solidFill>
                  <a:prstClr val="black"/>
                </a:solidFill>
                <a:latin typeface="Times New Roman" pitchFamily="18" charset="0"/>
                <a:cs typeface="Times New Roman" pitchFamily="18" charset="0"/>
              </a:rPr>
              <a:t>                            Customer is librarian/individual            </a:t>
            </a:r>
          </a:p>
          <a:p>
            <a:pPr algn="just" eaLnBrk="0" hangingPunct="0">
              <a:spcBef>
                <a:spcPct val="0"/>
              </a:spcBef>
            </a:pPr>
            <a:r>
              <a:rPr lang="en-US" altLang="ja-JP" sz="1600" b="1" dirty="0">
                <a:solidFill>
                  <a:prstClr val="black"/>
                </a:solidFill>
                <a:latin typeface="Times New Roman" pitchFamily="18" charset="0"/>
                <a:cs typeface="Times New Roman" pitchFamily="18" charset="0"/>
              </a:rPr>
              <a:t>IF</a:t>
            </a:r>
            <a:r>
              <a:rPr lang="en-US" altLang="ja-JP" sz="1600" dirty="0">
                <a:solidFill>
                  <a:prstClr val="black"/>
                </a:solidFill>
                <a:latin typeface="Times New Roman" pitchFamily="18" charset="0"/>
                <a:cs typeface="Times New Roman" pitchFamily="18" charset="0"/>
              </a:rPr>
              <a:t>                        Order size 50 copies or more</a:t>
            </a:r>
          </a:p>
          <a:p>
            <a:pPr algn="just" eaLnBrk="0" hangingPunct="0">
              <a:spcBef>
                <a:spcPct val="0"/>
              </a:spcBef>
            </a:pPr>
            <a:r>
              <a:rPr lang="en-US" altLang="ja-JP" sz="1600" b="1" dirty="0">
                <a:solidFill>
                  <a:prstClr val="black"/>
                </a:solidFill>
                <a:latin typeface="Times New Roman" pitchFamily="18" charset="0"/>
                <a:cs typeface="Times New Roman" pitchFamily="18" charset="0"/>
              </a:rPr>
              <a:t>(condition)</a:t>
            </a:r>
            <a:r>
              <a:rPr lang="en-US" altLang="ja-JP" sz="1600" dirty="0">
                <a:solidFill>
                  <a:prstClr val="black"/>
                </a:solidFill>
                <a:latin typeface="Times New Roman" pitchFamily="18" charset="0"/>
                <a:cs typeface="Times New Roman" pitchFamily="18" charset="0"/>
              </a:rPr>
              <a:t>         Order size 20-49 copies</a:t>
            </a:r>
          </a:p>
          <a:p>
            <a:pPr algn="just" eaLnBrk="0" hangingPunct="0">
              <a:spcBef>
                <a:spcPct val="0"/>
              </a:spcBef>
            </a:pPr>
            <a:r>
              <a:rPr lang="en-US" altLang="ja-JP" sz="1600" dirty="0">
                <a:solidFill>
                  <a:prstClr val="black"/>
                </a:solidFill>
                <a:latin typeface="Times New Roman" pitchFamily="18" charset="0"/>
                <a:cs typeface="Times New Roman" pitchFamily="18" charset="0"/>
              </a:rPr>
              <a:t>                            Order size 6-19 copies      </a:t>
            </a:r>
          </a:p>
          <a:p>
            <a:pPr algn="just" eaLnBrk="0" hangingPunct="0">
              <a:spcBef>
                <a:spcPct val="0"/>
              </a:spcBef>
            </a:pPr>
            <a:r>
              <a:rPr lang="en-US" altLang="ja-JP" sz="1600" dirty="0">
                <a:solidFill>
                  <a:prstClr val="black"/>
                </a:solidFill>
                <a:latin typeface="Times New Roman" pitchFamily="18" charset="0"/>
                <a:cs typeface="Times New Roman" pitchFamily="18" charset="0"/>
              </a:rPr>
              <a:t> </a:t>
            </a:r>
          </a:p>
          <a:p>
            <a:pPr algn="just" eaLnBrk="0" hangingPunct="0">
              <a:spcBef>
                <a:spcPct val="0"/>
              </a:spcBef>
            </a:pPr>
            <a:endParaRPr lang="en-US" altLang="ja-JP" sz="1600" dirty="0">
              <a:solidFill>
                <a:prstClr val="black"/>
              </a:solidFill>
              <a:latin typeface="Times New Roman" pitchFamily="18" charset="0"/>
              <a:cs typeface="Times New Roman" pitchFamily="18" charset="0"/>
            </a:endParaRPr>
          </a:p>
        </p:txBody>
      </p:sp>
      <p:sp>
        <p:nvSpPr>
          <p:cNvPr id="8" name="Rectangle 28"/>
          <p:cNvSpPr>
            <a:spLocks noChangeArrowheads="1"/>
          </p:cNvSpPr>
          <p:nvPr/>
        </p:nvSpPr>
        <p:spPr bwMode="auto">
          <a:xfrm>
            <a:off x="7161101" y="2152295"/>
            <a:ext cx="3440061" cy="245099"/>
          </a:xfrm>
          <a:prstGeom prst="rect">
            <a:avLst/>
          </a:prstGeom>
          <a:noFill/>
          <a:ln w="9525">
            <a:noFill/>
            <a:miter lim="800000"/>
            <a:headEnd/>
            <a:tailEnd/>
          </a:ln>
          <a:effectLst/>
        </p:spPr>
        <p:txBody>
          <a:bodyPr lIns="0" tIns="0" rIns="0" bIns="0">
            <a:spAutoFit/>
          </a:bodyPr>
          <a:lstStyle/>
          <a:p>
            <a:pPr algn="just">
              <a:spcBef>
                <a:spcPct val="0"/>
              </a:spcBef>
            </a:pPr>
            <a:r>
              <a:rPr lang="ja-JP" altLang="en-US" sz="1600" b="1">
                <a:solidFill>
                  <a:prstClr val="black"/>
                </a:solidFill>
                <a:latin typeface="Times New Roman" pitchFamily="18" charset="0"/>
                <a:cs typeface="Times New Roman" pitchFamily="18" charset="0"/>
              </a:rPr>
              <a:t>           </a:t>
            </a:r>
            <a:r>
              <a:rPr lang="en-US" altLang="ja-JP" sz="1600" b="1" dirty="0">
                <a:solidFill>
                  <a:prstClr val="black"/>
                </a:solidFill>
                <a:latin typeface="Times New Roman" pitchFamily="18" charset="0"/>
                <a:cs typeface="Times New Roman" pitchFamily="18" charset="0"/>
              </a:rPr>
              <a:t>Y      </a:t>
            </a:r>
            <a:r>
              <a:rPr lang="en-US" altLang="ja-JP" sz="1600" b="1" dirty="0" err="1">
                <a:solidFill>
                  <a:prstClr val="black"/>
                </a:solidFill>
                <a:latin typeface="Times New Roman" pitchFamily="18" charset="0"/>
                <a:cs typeface="Times New Roman" pitchFamily="18" charset="0"/>
              </a:rPr>
              <a:t>Y</a:t>
            </a:r>
            <a:r>
              <a:rPr lang="en-US" altLang="ja-JP" sz="1600" b="1" dirty="0">
                <a:solidFill>
                  <a:prstClr val="black"/>
                </a:solidFill>
                <a:latin typeface="Times New Roman" pitchFamily="18" charset="0"/>
                <a:cs typeface="Times New Roman" pitchFamily="18" charset="0"/>
              </a:rPr>
              <a:t>     N     </a:t>
            </a:r>
            <a:r>
              <a:rPr lang="en-US" altLang="ja-JP" sz="1600" b="1" dirty="0" err="1">
                <a:solidFill>
                  <a:prstClr val="black"/>
                </a:solidFill>
                <a:latin typeface="Times New Roman" pitchFamily="18" charset="0"/>
                <a:cs typeface="Times New Roman" pitchFamily="18" charset="0"/>
              </a:rPr>
              <a:t>N</a:t>
            </a:r>
            <a:r>
              <a:rPr lang="en-US" altLang="ja-JP" sz="1600" b="1" dirty="0">
                <a:solidFill>
                  <a:prstClr val="black"/>
                </a:solidFill>
                <a:latin typeface="Times New Roman" pitchFamily="18" charset="0"/>
                <a:cs typeface="Times New Roman" pitchFamily="18" charset="0"/>
              </a:rPr>
              <a:t>     </a:t>
            </a:r>
            <a:r>
              <a:rPr lang="en-US" altLang="ja-JP" sz="1600" b="1" dirty="0" err="1">
                <a:solidFill>
                  <a:prstClr val="black"/>
                </a:solidFill>
                <a:latin typeface="Times New Roman" pitchFamily="18" charset="0"/>
                <a:cs typeface="Times New Roman" pitchFamily="18" charset="0"/>
              </a:rPr>
              <a:t>N</a:t>
            </a:r>
            <a:r>
              <a:rPr lang="en-US" altLang="ja-JP" sz="1600" b="1" dirty="0">
                <a:solidFill>
                  <a:prstClr val="black"/>
                </a:solidFill>
                <a:latin typeface="Times New Roman" pitchFamily="18" charset="0"/>
                <a:cs typeface="Times New Roman" pitchFamily="18" charset="0"/>
              </a:rPr>
              <a:t>     </a:t>
            </a:r>
            <a:r>
              <a:rPr lang="en-US" altLang="ja-JP" sz="1600" b="1" dirty="0" err="1">
                <a:solidFill>
                  <a:prstClr val="black"/>
                </a:solidFill>
                <a:latin typeface="Times New Roman" pitchFamily="18" charset="0"/>
                <a:cs typeface="Times New Roman" pitchFamily="18" charset="0"/>
              </a:rPr>
              <a:t>N</a:t>
            </a:r>
            <a:endParaRPr lang="en-US" altLang="ja-JP" sz="1600" dirty="0">
              <a:solidFill>
                <a:prstClr val="black"/>
              </a:solidFill>
              <a:latin typeface="Times New Roman" pitchFamily="18" charset="0"/>
              <a:cs typeface="Times New Roman" pitchFamily="18" charset="0"/>
            </a:endParaRPr>
          </a:p>
        </p:txBody>
      </p:sp>
      <p:sp>
        <p:nvSpPr>
          <p:cNvPr id="9" name="Rectangle 29"/>
          <p:cNvSpPr>
            <a:spLocks noChangeArrowheads="1"/>
          </p:cNvSpPr>
          <p:nvPr/>
        </p:nvSpPr>
        <p:spPr bwMode="auto">
          <a:xfrm>
            <a:off x="7161101" y="2682191"/>
            <a:ext cx="3440061" cy="1467142"/>
          </a:xfrm>
          <a:prstGeom prst="rect">
            <a:avLst/>
          </a:prstGeom>
          <a:noFill/>
          <a:ln w="9525">
            <a:noFill/>
            <a:miter lim="800000"/>
            <a:headEnd/>
            <a:tailEnd/>
          </a:ln>
          <a:effectLst/>
        </p:spPr>
        <p:txBody>
          <a:bodyPr lIns="0" tIns="0" rIns="0" bIns="0">
            <a:spAutoFit/>
          </a:bodyPr>
          <a:lstStyle/>
          <a:p>
            <a:pPr>
              <a:spcBef>
                <a:spcPct val="0"/>
              </a:spcBef>
            </a:pPr>
            <a:r>
              <a:rPr lang="ja-JP" altLang="en-US" sz="1600" b="1">
                <a:solidFill>
                  <a:prstClr val="black"/>
                </a:solidFill>
                <a:latin typeface="Times New Roman" pitchFamily="18" charset="0"/>
                <a:cs typeface="Times New Roman" pitchFamily="18" charset="0"/>
              </a:rPr>
              <a:t>           </a:t>
            </a:r>
            <a:r>
              <a:rPr lang="en-US" altLang="ja-JP" sz="1600" b="1" dirty="0">
                <a:solidFill>
                  <a:prstClr val="black"/>
                </a:solidFill>
                <a:latin typeface="Times New Roman" pitchFamily="18" charset="0"/>
                <a:cs typeface="Times New Roman" pitchFamily="18" charset="0"/>
              </a:rPr>
              <a:t>Y     N     </a:t>
            </a:r>
            <a:r>
              <a:rPr lang="en-US" altLang="ja-JP" sz="1600" b="1" dirty="0" err="1">
                <a:solidFill>
                  <a:prstClr val="black"/>
                </a:solidFill>
                <a:latin typeface="Times New Roman" pitchFamily="18" charset="0"/>
                <a:cs typeface="Times New Roman" pitchFamily="18" charset="0"/>
              </a:rPr>
              <a:t>N</a:t>
            </a:r>
            <a:r>
              <a:rPr lang="en-US" altLang="ja-JP" sz="1600" b="1" dirty="0">
                <a:solidFill>
                  <a:prstClr val="black"/>
                </a:solidFill>
                <a:latin typeface="Times New Roman" pitchFamily="18" charset="0"/>
                <a:cs typeface="Times New Roman" pitchFamily="18" charset="0"/>
              </a:rPr>
              <a:t>     </a:t>
            </a:r>
            <a:r>
              <a:rPr lang="en-US" altLang="ja-JP" sz="1600" b="1" dirty="0" err="1">
                <a:solidFill>
                  <a:prstClr val="black"/>
                </a:solidFill>
                <a:latin typeface="Times New Roman" pitchFamily="18" charset="0"/>
                <a:cs typeface="Times New Roman" pitchFamily="18" charset="0"/>
              </a:rPr>
              <a:t>N</a:t>
            </a:r>
            <a:r>
              <a:rPr lang="en-US" altLang="ja-JP" sz="1600" b="1" dirty="0">
                <a:solidFill>
                  <a:prstClr val="black"/>
                </a:solidFill>
                <a:latin typeface="Times New Roman" pitchFamily="18" charset="0"/>
                <a:cs typeface="Times New Roman" pitchFamily="18" charset="0"/>
              </a:rPr>
              <a:t>     </a:t>
            </a:r>
            <a:r>
              <a:rPr lang="en-US" altLang="ja-JP" sz="1600" b="1" dirty="0" err="1">
                <a:solidFill>
                  <a:prstClr val="black"/>
                </a:solidFill>
                <a:latin typeface="Times New Roman" pitchFamily="18" charset="0"/>
                <a:cs typeface="Times New Roman" pitchFamily="18" charset="0"/>
              </a:rPr>
              <a:t>N</a:t>
            </a:r>
            <a:r>
              <a:rPr lang="en-US" altLang="ja-JP" sz="1600" b="1" dirty="0">
                <a:solidFill>
                  <a:prstClr val="black"/>
                </a:solidFill>
                <a:latin typeface="Times New Roman" pitchFamily="18" charset="0"/>
                <a:cs typeface="Times New Roman" pitchFamily="18" charset="0"/>
              </a:rPr>
              <a:t>     </a:t>
            </a:r>
            <a:r>
              <a:rPr lang="en-US" altLang="ja-JP" sz="1600" b="1" dirty="0" err="1">
                <a:solidFill>
                  <a:prstClr val="black"/>
                </a:solidFill>
                <a:latin typeface="Times New Roman" pitchFamily="18" charset="0"/>
                <a:cs typeface="Times New Roman" pitchFamily="18" charset="0"/>
              </a:rPr>
              <a:t>N</a:t>
            </a:r>
            <a:endParaRPr lang="en-US" altLang="ja-JP" sz="1600" b="1" dirty="0">
              <a:solidFill>
                <a:prstClr val="black"/>
              </a:solidFill>
              <a:latin typeface="Times New Roman" pitchFamily="18" charset="0"/>
              <a:cs typeface="Times New Roman" pitchFamily="18" charset="0"/>
            </a:endParaRPr>
          </a:p>
          <a:p>
            <a:pPr eaLnBrk="0" hangingPunct="0">
              <a:spcBef>
                <a:spcPct val="0"/>
              </a:spcBef>
            </a:pPr>
            <a:r>
              <a:rPr lang="en-US" altLang="ja-JP" sz="1600" b="1" dirty="0">
                <a:solidFill>
                  <a:prstClr val="black"/>
                </a:solidFill>
                <a:latin typeface="Arial Narrow" pitchFamily="34" charset="0"/>
                <a:cs typeface="Times New Roman" pitchFamily="18" charset="0"/>
              </a:rPr>
              <a:t>                              </a:t>
            </a:r>
            <a:r>
              <a:rPr lang="en-US" altLang="ja-JP" sz="1600" b="1" dirty="0">
                <a:solidFill>
                  <a:prstClr val="black"/>
                </a:solidFill>
                <a:latin typeface="Times New Roman" pitchFamily="18" charset="0"/>
                <a:cs typeface="Times New Roman" pitchFamily="18" charset="0"/>
              </a:rPr>
              <a:t>Y     </a:t>
            </a:r>
            <a:r>
              <a:rPr lang="en-US" altLang="ja-JP" sz="1600" b="1" dirty="0" err="1">
                <a:solidFill>
                  <a:prstClr val="black"/>
                </a:solidFill>
                <a:latin typeface="Times New Roman" pitchFamily="18" charset="0"/>
                <a:cs typeface="Times New Roman" pitchFamily="18" charset="0"/>
              </a:rPr>
              <a:t>Y</a:t>
            </a:r>
            <a:r>
              <a:rPr lang="en-US" altLang="ja-JP" sz="1600" b="1" dirty="0">
                <a:solidFill>
                  <a:prstClr val="black"/>
                </a:solidFill>
                <a:latin typeface="Times New Roman" pitchFamily="18" charset="0"/>
                <a:cs typeface="Times New Roman" pitchFamily="18" charset="0"/>
              </a:rPr>
              <a:t>     </a:t>
            </a:r>
            <a:r>
              <a:rPr lang="en-US" altLang="ja-JP" sz="1600" b="1" dirty="0" err="1">
                <a:solidFill>
                  <a:prstClr val="black"/>
                </a:solidFill>
                <a:latin typeface="Times New Roman" pitchFamily="18" charset="0"/>
                <a:cs typeface="Times New Roman" pitchFamily="18" charset="0"/>
              </a:rPr>
              <a:t>Y</a:t>
            </a:r>
            <a:r>
              <a:rPr lang="en-US" altLang="ja-JP" sz="1600" b="1" dirty="0">
                <a:solidFill>
                  <a:prstClr val="black"/>
                </a:solidFill>
                <a:latin typeface="Times New Roman" pitchFamily="18" charset="0"/>
                <a:cs typeface="Times New Roman" pitchFamily="18" charset="0"/>
              </a:rPr>
              <a:t>     </a:t>
            </a:r>
            <a:r>
              <a:rPr lang="en-US" altLang="ja-JP" sz="1600" b="1" dirty="0" err="1">
                <a:solidFill>
                  <a:prstClr val="black"/>
                </a:solidFill>
                <a:latin typeface="Times New Roman" pitchFamily="18" charset="0"/>
                <a:cs typeface="Times New Roman" pitchFamily="18" charset="0"/>
              </a:rPr>
              <a:t>Y</a:t>
            </a:r>
            <a:endParaRPr lang="en-US" altLang="ja-JP" sz="1600" dirty="0">
              <a:solidFill>
                <a:prstClr val="black"/>
              </a:solidFill>
              <a:latin typeface="Times New Roman" pitchFamily="18" charset="0"/>
              <a:cs typeface="Times New Roman" pitchFamily="18" charset="0"/>
            </a:endParaRPr>
          </a:p>
          <a:p>
            <a:pPr eaLnBrk="0" hangingPunct="0">
              <a:spcBef>
                <a:spcPct val="0"/>
              </a:spcBef>
            </a:pPr>
            <a:r>
              <a:rPr lang="en-US" altLang="ja-JP" sz="1600" b="1" dirty="0">
                <a:solidFill>
                  <a:prstClr val="black"/>
                </a:solidFill>
                <a:latin typeface="Times New Roman" pitchFamily="18" charset="0"/>
                <a:cs typeface="Times New Roman" pitchFamily="18" charset="0"/>
              </a:rPr>
              <a:t>                           Y     N     </a:t>
            </a:r>
            <a:r>
              <a:rPr lang="en-US" altLang="ja-JP" sz="1600" b="1" dirty="0" err="1">
                <a:solidFill>
                  <a:prstClr val="black"/>
                </a:solidFill>
                <a:latin typeface="Times New Roman" pitchFamily="18" charset="0"/>
                <a:cs typeface="Times New Roman" pitchFamily="18" charset="0"/>
              </a:rPr>
              <a:t>N</a:t>
            </a:r>
            <a:r>
              <a:rPr lang="en-US" altLang="ja-JP" sz="1600" b="1" dirty="0">
                <a:solidFill>
                  <a:prstClr val="black"/>
                </a:solidFill>
                <a:latin typeface="Times New Roman" pitchFamily="18" charset="0"/>
                <a:cs typeface="Times New Roman" pitchFamily="18" charset="0"/>
              </a:rPr>
              <a:t>     </a:t>
            </a:r>
            <a:r>
              <a:rPr lang="en-US" altLang="ja-JP" sz="1600" b="1" dirty="0" err="1">
                <a:solidFill>
                  <a:prstClr val="black"/>
                </a:solidFill>
                <a:latin typeface="Times New Roman" pitchFamily="18" charset="0"/>
                <a:cs typeface="Times New Roman" pitchFamily="18" charset="0"/>
              </a:rPr>
              <a:t>N</a:t>
            </a:r>
            <a:endParaRPr lang="en-US" altLang="ja-JP" sz="1600" dirty="0">
              <a:solidFill>
                <a:prstClr val="black"/>
              </a:solidFill>
              <a:latin typeface="Times New Roman" pitchFamily="18" charset="0"/>
              <a:cs typeface="Times New Roman" pitchFamily="18" charset="0"/>
            </a:endParaRPr>
          </a:p>
          <a:p>
            <a:pPr eaLnBrk="0" hangingPunct="0">
              <a:spcBef>
                <a:spcPct val="0"/>
              </a:spcBef>
            </a:pPr>
            <a:r>
              <a:rPr lang="en-US" altLang="ja-JP" sz="1600" b="1" dirty="0">
                <a:solidFill>
                  <a:prstClr val="black"/>
                </a:solidFill>
                <a:latin typeface="Times New Roman" pitchFamily="18" charset="0"/>
                <a:cs typeface="Times New Roman" pitchFamily="18" charset="0"/>
              </a:rPr>
              <a:t>                                   Y     N     </a:t>
            </a:r>
            <a:r>
              <a:rPr lang="en-US" altLang="ja-JP" sz="1600" b="1" dirty="0" err="1">
                <a:solidFill>
                  <a:prstClr val="black"/>
                </a:solidFill>
                <a:latin typeface="Times New Roman" pitchFamily="18" charset="0"/>
                <a:cs typeface="Times New Roman" pitchFamily="18" charset="0"/>
              </a:rPr>
              <a:t>N</a:t>
            </a:r>
            <a:endParaRPr lang="en-US" altLang="ja-JP" sz="1600" dirty="0">
              <a:solidFill>
                <a:prstClr val="black"/>
              </a:solidFill>
              <a:latin typeface="Times New Roman" pitchFamily="18" charset="0"/>
              <a:cs typeface="Times New Roman" pitchFamily="18" charset="0"/>
            </a:endParaRPr>
          </a:p>
          <a:p>
            <a:pPr eaLnBrk="0" hangingPunct="0">
              <a:spcBef>
                <a:spcPct val="0"/>
              </a:spcBef>
            </a:pPr>
            <a:r>
              <a:rPr lang="en-US" altLang="ja-JP" sz="1600" b="1" dirty="0">
                <a:solidFill>
                  <a:prstClr val="black"/>
                </a:solidFill>
                <a:latin typeface="Times New Roman" pitchFamily="18" charset="0"/>
                <a:cs typeface="Times New Roman" pitchFamily="18" charset="0"/>
              </a:rPr>
              <a:t>                                           Y     N</a:t>
            </a:r>
            <a:endParaRPr lang="en-US" altLang="ja-JP" sz="1600" dirty="0">
              <a:solidFill>
                <a:prstClr val="black"/>
              </a:solidFill>
              <a:latin typeface="Times New Roman" pitchFamily="18" charset="0"/>
              <a:cs typeface="Times New Roman" pitchFamily="18" charset="0"/>
            </a:endParaRPr>
          </a:p>
          <a:p>
            <a:pPr eaLnBrk="0" hangingPunct="0">
              <a:spcBef>
                <a:spcPct val="0"/>
              </a:spcBef>
            </a:pPr>
            <a:endParaRPr lang="ja-JP" altLang="en-US" sz="1600">
              <a:solidFill>
                <a:prstClr val="black"/>
              </a:solidFill>
              <a:latin typeface="Times New Roman" pitchFamily="18" charset="0"/>
              <a:cs typeface="Times New Roman" pitchFamily="18" charset="0"/>
            </a:endParaRPr>
          </a:p>
        </p:txBody>
      </p:sp>
      <p:sp>
        <p:nvSpPr>
          <p:cNvPr id="10" name="Rectangle 31"/>
          <p:cNvSpPr>
            <a:spLocks noChangeArrowheads="1"/>
          </p:cNvSpPr>
          <p:nvPr/>
        </p:nvSpPr>
        <p:spPr bwMode="auto">
          <a:xfrm>
            <a:off x="2572878" y="4175224"/>
            <a:ext cx="4397969" cy="1313524"/>
          </a:xfrm>
          <a:prstGeom prst="rect">
            <a:avLst/>
          </a:prstGeom>
          <a:noFill/>
          <a:ln w="9525">
            <a:noFill/>
            <a:miter lim="800000"/>
            <a:headEnd/>
            <a:tailEnd/>
          </a:ln>
          <a:effectLst/>
        </p:spPr>
        <p:txBody>
          <a:bodyPr>
            <a:spAutoFit/>
          </a:bodyPr>
          <a:lstStyle/>
          <a:p>
            <a:pPr algn="just">
              <a:spcBef>
                <a:spcPct val="0"/>
              </a:spcBef>
            </a:pPr>
            <a:r>
              <a:rPr lang="ja-JP" altLang="en-US" sz="1600">
                <a:solidFill>
                  <a:prstClr val="black"/>
                </a:solidFill>
                <a:latin typeface="Times New Roman" pitchFamily="18" charset="0"/>
                <a:cs typeface="Times New Roman" pitchFamily="18" charset="0"/>
              </a:rPr>
              <a:t>                            </a:t>
            </a:r>
            <a:r>
              <a:rPr lang="en-US" altLang="ja-JP" sz="1600" dirty="0">
                <a:solidFill>
                  <a:prstClr val="black"/>
                </a:solidFill>
                <a:latin typeface="Times New Roman" pitchFamily="18" charset="0"/>
                <a:cs typeface="Times New Roman" pitchFamily="18" charset="0"/>
              </a:rPr>
              <a:t>Allow 25% discount</a:t>
            </a:r>
          </a:p>
          <a:p>
            <a:pPr algn="just" eaLnBrk="0" hangingPunct="0">
              <a:spcBef>
                <a:spcPct val="0"/>
              </a:spcBef>
            </a:pPr>
            <a:r>
              <a:rPr lang="en-US" altLang="ja-JP" sz="1600" dirty="0">
                <a:solidFill>
                  <a:prstClr val="black"/>
                </a:solidFill>
                <a:latin typeface="Times New Roman" pitchFamily="18" charset="0"/>
                <a:cs typeface="Times New Roman" pitchFamily="18" charset="0"/>
              </a:rPr>
              <a:t>                            Allow 15% discount    </a:t>
            </a:r>
          </a:p>
          <a:p>
            <a:pPr algn="just" eaLnBrk="0" hangingPunct="0">
              <a:spcBef>
                <a:spcPct val="0"/>
              </a:spcBef>
            </a:pPr>
            <a:r>
              <a:rPr lang="en-US" altLang="ja-JP" sz="1600" dirty="0">
                <a:solidFill>
                  <a:prstClr val="black"/>
                </a:solidFill>
                <a:latin typeface="Times New Roman" pitchFamily="18" charset="0"/>
                <a:cs typeface="Times New Roman" pitchFamily="18" charset="0"/>
              </a:rPr>
              <a:t>                            Allow 10% discount </a:t>
            </a:r>
          </a:p>
          <a:p>
            <a:pPr algn="just" eaLnBrk="0" hangingPunct="0">
              <a:spcBef>
                <a:spcPct val="0"/>
              </a:spcBef>
            </a:pPr>
            <a:r>
              <a:rPr lang="en-US" altLang="ja-JP" sz="1600" b="1" dirty="0">
                <a:solidFill>
                  <a:prstClr val="black"/>
                </a:solidFill>
                <a:latin typeface="Times New Roman" pitchFamily="18" charset="0"/>
                <a:cs typeface="Times New Roman" pitchFamily="18" charset="0"/>
              </a:rPr>
              <a:t>THEN                 </a:t>
            </a:r>
            <a:r>
              <a:rPr lang="en-US" altLang="ja-JP" sz="1600" dirty="0">
                <a:solidFill>
                  <a:prstClr val="black"/>
                </a:solidFill>
                <a:latin typeface="Times New Roman" pitchFamily="18" charset="0"/>
                <a:cs typeface="Times New Roman" pitchFamily="18" charset="0"/>
              </a:rPr>
              <a:t>Allow  5%  discount</a:t>
            </a:r>
          </a:p>
          <a:p>
            <a:pPr algn="just" eaLnBrk="0" hangingPunct="0">
              <a:spcBef>
                <a:spcPct val="0"/>
              </a:spcBef>
            </a:pPr>
            <a:r>
              <a:rPr lang="en-US" altLang="ja-JP" sz="1600" b="1" dirty="0">
                <a:solidFill>
                  <a:prstClr val="black"/>
                </a:solidFill>
                <a:latin typeface="Times New Roman" pitchFamily="18" charset="0"/>
                <a:cs typeface="Times New Roman" pitchFamily="18" charset="0"/>
              </a:rPr>
              <a:t>(action)</a:t>
            </a:r>
            <a:r>
              <a:rPr lang="en-US" altLang="ja-JP" sz="1600" dirty="0">
                <a:solidFill>
                  <a:prstClr val="black"/>
                </a:solidFill>
                <a:latin typeface="Times New Roman" pitchFamily="18" charset="0"/>
                <a:cs typeface="Times New Roman" pitchFamily="18" charset="0"/>
              </a:rPr>
              <a:t>               Allow no discount</a:t>
            </a:r>
            <a:endParaRPr lang="en-US" altLang="ja-JP" sz="1600" b="1" dirty="0">
              <a:solidFill>
                <a:prstClr val="black"/>
              </a:solidFill>
              <a:latin typeface="Times New Roman" pitchFamily="18" charset="0"/>
              <a:cs typeface="Times New Roman" pitchFamily="18" charset="0"/>
            </a:endParaRPr>
          </a:p>
        </p:txBody>
      </p:sp>
      <p:sp>
        <p:nvSpPr>
          <p:cNvPr id="11" name="Rectangle 34"/>
          <p:cNvSpPr>
            <a:spLocks noChangeArrowheads="1"/>
          </p:cNvSpPr>
          <p:nvPr/>
        </p:nvSpPr>
        <p:spPr bwMode="auto">
          <a:xfrm>
            <a:off x="7161101" y="4175224"/>
            <a:ext cx="3440061" cy="1955614"/>
          </a:xfrm>
          <a:prstGeom prst="rect">
            <a:avLst/>
          </a:prstGeom>
          <a:noFill/>
          <a:ln w="9525">
            <a:noFill/>
            <a:miter lim="800000"/>
            <a:headEnd/>
            <a:tailEnd/>
          </a:ln>
          <a:effectLst/>
        </p:spPr>
        <p:txBody>
          <a:bodyPr lIns="0" tIns="0" rIns="0" bIns="0"/>
          <a:lstStyle/>
          <a:p>
            <a:pPr algn="just">
              <a:spcBef>
                <a:spcPct val="0"/>
              </a:spcBef>
            </a:pPr>
            <a:r>
              <a:rPr lang="ja-JP" altLang="en-US" sz="1600" b="1">
                <a:solidFill>
                  <a:prstClr val="black"/>
                </a:solidFill>
                <a:latin typeface="Times New Roman" pitchFamily="18" charset="0"/>
                <a:cs typeface="Times New Roman" pitchFamily="18" charset="0"/>
              </a:rPr>
              <a:t>         </a:t>
            </a:r>
            <a:r>
              <a:rPr lang="en-US" altLang="ja-JP" sz="1600" b="1" dirty="0">
                <a:solidFill>
                  <a:prstClr val="black"/>
                </a:solidFill>
                <a:latin typeface="Times New Roman" pitchFamily="18" charset="0"/>
                <a:cs typeface="Times New Roman" pitchFamily="18" charset="0"/>
              </a:rPr>
              <a:t>X</a:t>
            </a:r>
          </a:p>
          <a:p>
            <a:pPr algn="just" eaLnBrk="0" hangingPunct="0">
              <a:spcBef>
                <a:spcPct val="0"/>
              </a:spcBef>
            </a:pPr>
            <a:r>
              <a:rPr lang="en-US" altLang="ja-JP" sz="1600" dirty="0">
                <a:solidFill>
                  <a:prstClr val="black"/>
                </a:solidFill>
                <a:latin typeface="Arial Narrow" pitchFamily="34" charset="0"/>
                <a:cs typeface="Times New Roman" pitchFamily="18" charset="0"/>
              </a:rPr>
              <a:t>                            </a:t>
            </a:r>
            <a:r>
              <a:rPr lang="en-US" altLang="ja-JP" sz="1600" b="1" dirty="0">
                <a:solidFill>
                  <a:prstClr val="black"/>
                </a:solidFill>
                <a:latin typeface="Times New Roman" pitchFamily="18" charset="0"/>
                <a:cs typeface="Times New Roman" pitchFamily="18" charset="0"/>
              </a:rPr>
              <a:t>X  </a:t>
            </a:r>
            <a:endParaRPr lang="en-US" altLang="ja-JP" sz="1600" dirty="0">
              <a:solidFill>
                <a:prstClr val="black"/>
              </a:solidFill>
              <a:latin typeface="Times New Roman" pitchFamily="18" charset="0"/>
              <a:cs typeface="Times New Roman" pitchFamily="18" charset="0"/>
            </a:endParaRPr>
          </a:p>
          <a:p>
            <a:pPr algn="just" eaLnBrk="0" hangingPunct="0">
              <a:spcBef>
                <a:spcPct val="0"/>
              </a:spcBef>
            </a:pPr>
            <a:r>
              <a:rPr lang="en-US" altLang="ja-JP" sz="1600" b="1" dirty="0">
                <a:solidFill>
                  <a:prstClr val="black"/>
                </a:solidFill>
                <a:latin typeface="Times New Roman" pitchFamily="18" charset="0"/>
                <a:cs typeface="Times New Roman" pitchFamily="18" charset="0"/>
              </a:rPr>
              <a:t>                                 X</a:t>
            </a:r>
            <a:endParaRPr lang="en-US" altLang="ja-JP" sz="1600" dirty="0">
              <a:solidFill>
                <a:prstClr val="black"/>
              </a:solidFill>
              <a:latin typeface="Times New Roman" pitchFamily="18" charset="0"/>
              <a:cs typeface="Times New Roman" pitchFamily="18" charset="0"/>
            </a:endParaRPr>
          </a:p>
          <a:p>
            <a:pPr algn="just" eaLnBrk="0" hangingPunct="0">
              <a:spcBef>
                <a:spcPct val="0"/>
              </a:spcBef>
            </a:pPr>
            <a:r>
              <a:rPr lang="en-US" altLang="ja-JP" sz="1600" b="1" dirty="0">
                <a:solidFill>
                  <a:prstClr val="black"/>
                </a:solidFill>
                <a:latin typeface="Times New Roman" pitchFamily="18" charset="0"/>
                <a:cs typeface="Times New Roman" pitchFamily="18" charset="0"/>
              </a:rPr>
              <a:t>                                         X</a:t>
            </a:r>
            <a:endParaRPr lang="en-US" altLang="ja-JP" sz="1600" dirty="0">
              <a:solidFill>
                <a:prstClr val="black"/>
              </a:solidFill>
              <a:latin typeface="Times New Roman" pitchFamily="18" charset="0"/>
              <a:cs typeface="Times New Roman" pitchFamily="18" charset="0"/>
            </a:endParaRPr>
          </a:p>
          <a:p>
            <a:pPr algn="just" eaLnBrk="0" hangingPunct="0">
              <a:spcBef>
                <a:spcPct val="0"/>
              </a:spcBef>
            </a:pPr>
            <a:r>
              <a:rPr lang="en-US" altLang="ja-JP" sz="1600" b="1" dirty="0">
                <a:solidFill>
                  <a:prstClr val="black"/>
                </a:solidFill>
                <a:latin typeface="Times New Roman" pitchFamily="18" charset="0"/>
                <a:cs typeface="Times New Roman" pitchFamily="18" charset="0"/>
              </a:rPr>
              <a:t>                  X                             </a:t>
            </a:r>
            <a:r>
              <a:rPr lang="en-US" altLang="ja-JP" sz="1600" b="1" dirty="0" err="1">
                <a:solidFill>
                  <a:prstClr val="black"/>
                </a:solidFill>
                <a:latin typeface="Times New Roman" pitchFamily="18" charset="0"/>
                <a:cs typeface="Times New Roman" pitchFamily="18" charset="0"/>
              </a:rPr>
              <a:t>X</a:t>
            </a:r>
            <a:endParaRPr lang="en-US" altLang="ja-JP" sz="1600" dirty="0">
              <a:solidFill>
                <a:prstClr val="black"/>
              </a:solidFill>
              <a:latin typeface="Times New Roman" pitchFamily="18" charset="0"/>
              <a:cs typeface="Times New Roman" pitchFamily="18" charset="0"/>
            </a:endParaRPr>
          </a:p>
          <a:p>
            <a:pPr algn="just" eaLnBrk="0" hangingPunct="0">
              <a:spcBef>
                <a:spcPct val="0"/>
              </a:spcBef>
            </a:pPr>
            <a:endParaRPr lang="ja-JP" altLang="en-US" sz="1600">
              <a:solidFill>
                <a:prstClr val="black"/>
              </a:solidFill>
              <a:latin typeface="Times New Roman" pitchFamily="18" charset="0"/>
              <a:cs typeface="Times New Roman" pitchFamily="18" charset="0"/>
            </a:endParaRPr>
          </a:p>
        </p:txBody>
      </p:sp>
      <p:sp>
        <p:nvSpPr>
          <p:cNvPr id="12" name="Rectangle 35"/>
          <p:cNvSpPr>
            <a:spLocks noChangeArrowheads="1"/>
          </p:cNvSpPr>
          <p:nvPr/>
        </p:nvSpPr>
        <p:spPr bwMode="auto">
          <a:xfrm>
            <a:off x="2667001" y="5791201"/>
            <a:ext cx="4395757" cy="529897"/>
          </a:xfrm>
          <a:prstGeom prst="rect">
            <a:avLst/>
          </a:prstGeom>
          <a:noFill/>
          <a:ln w="9525">
            <a:noFill/>
            <a:miter lim="800000"/>
            <a:headEnd/>
            <a:tailEnd/>
          </a:ln>
          <a:effectLst/>
        </p:spPr>
        <p:txBody>
          <a:bodyPr lIns="0" tIns="0" rIns="0" bIns="0"/>
          <a:lstStyle/>
          <a:p>
            <a:pPr algn="ctr">
              <a:spcBef>
                <a:spcPct val="0"/>
              </a:spcBef>
            </a:pPr>
            <a:r>
              <a:rPr lang="en-US" altLang="ja-JP" sz="1600" b="1" dirty="0">
                <a:solidFill>
                  <a:prstClr val="black"/>
                </a:solidFill>
                <a:latin typeface="Times New Roman" pitchFamily="18" charset="0"/>
                <a:cs typeface="Times New Roman" pitchFamily="18" charset="0"/>
              </a:rPr>
              <a:t>Action Stub</a:t>
            </a:r>
          </a:p>
          <a:p>
            <a:pPr algn="ctr" eaLnBrk="0" hangingPunct="0">
              <a:spcBef>
                <a:spcPct val="0"/>
              </a:spcBef>
            </a:pPr>
            <a:endParaRPr lang="ja-JP" altLang="en-US" sz="1600">
              <a:solidFill>
                <a:prstClr val="black"/>
              </a:solidFill>
              <a:latin typeface="Times New Roman" pitchFamily="18" charset="0"/>
              <a:cs typeface="Times New Roman" pitchFamily="18" charset="0"/>
            </a:endParaRPr>
          </a:p>
        </p:txBody>
      </p:sp>
      <p:sp>
        <p:nvSpPr>
          <p:cNvPr id="13" name="Rectangle 36"/>
          <p:cNvSpPr>
            <a:spLocks noChangeArrowheads="1"/>
          </p:cNvSpPr>
          <p:nvPr/>
        </p:nvSpPr>
        <p:spPr bwMode="auto">
          <a:xfrm>
            <a:off x="7227940" y="5867401"/>
            <a:ext cx="3440061" cy="529897"/>
          </a:xfrm>
          <a:prstGeom prst="rect">
            <a:avLst/>
          </a:prstGeom>
          <a:noFill/>
          <a:ln w="9525">
            <a:noFill/>
            <a:miter lim="800000"/>
            <a:headEnd/>
            <a:tailEnd/>
          </a:ln>
          <a:effectLst/>
        </p:spPr>
        <p:txBody>
          <a:bodyPr lIns="0" tIns="0" rIns="0" bIns="0"/>
          <a:lstStyle/>
          <a:p>
            <a:pPr algn="ctr">
              <a:spcBef>
                <a:spcPct val="0"/>
              </a:spcBef>
            </a:pPr>
            <a:r>
              <a:rPr lang="en-US" altLang="ja-JP" sz="1600" b="1" dirty="0">
                <a:solidFill>
                  <a:prstClr val="black"/>
                </a:solidFill>
                <a:latin typeface="Times New Roman" pitchFamily="18" charset="0"/>
                <a:cs typeface="Times New Roman" pitchFamily="18" charset="0"/>
              </a:rPr>
              <a:t>Action Entry</a:t>
            </a:r>
          </a:p>
          <a:p>
            <a:pPr algn="ctr" eaLnBrk="0" hangingPunct="0">
              <a:spcBef>
                <a:spcPct val="0"/>
              </a:spcBef>
            </a:pPr>
            <a:endParaRPr lang="ja-JP" altLang="en-US" sz="160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4403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258" y="1612437"/>
            <a:ext cx="10363200" cy="615608"/>
          </a:xfrm>
        </p:spPr>
        <p:txBody>
          <a:bodyPr>
            <a:normAutofit fontScale="90000"/>
          </a:bodyPr>
          <a:lstStyle/>
          <a:p>
            <a:r>
              <a:rPr lang="en-US" dirty="0" smtClean="0">
                <a:latin typeface="Times New Roman" panose="02020603050405020304" pitchFamily="18" charset="0"/>
                <a:cs typeface="Times New Roman" panose="02020603050405020304" pitchFamily="18" charset="0"/>
              </a:rPr>
              <a:t>What is Knowledge Creation?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7577" y="2228045"/>
            <a:ext cx="11809927" cy="4393715"/>
          </a:xfrm>
        </p:spPr>
        <p:txBody>
          <a:bodyPr>
            <a:normAutofit/>
          </a:bodyPr>
          <a:lstStyle/>
          <a:p>
            <a:pPr algn="l"/>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Knowledge creation according to the </a:t>
            </a:r>
            <a:r>
              <a:rPr lang="en-US" sz="2800" dirty="0" smtClean="0">
                <a:latin typeface="Times New Roman" panose="02020603050405020304" pitchFamily="18" charset="0"/>
                <a:cs typeface="Times New Roman" panose="02020603050405020304" pitchFamily="18" charset="0"/>
              </a:rPr>
              <a:t>Nonaka's </a:t>
            </a: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SECI</a:t>
            </a:r>
            <a:r>
              <a:rPr lang="en-US" sz="2800" dirty="0" smtClean="0">
                <a:latin typeface="Times New Roman" panose="02020603050405020304" pitchFamily="18" charset="0"/>
                <a:cs typeface="Times New Roman" panose="02020603050405020304" pitchFamily="18" charset="0"/>
              </a:rPr>
              <a:t> (Socialization, Externalization, Combination and Internalization) model </a:t>
            </a:r>
            <a:r>
              <a:rPr lang="en-US" sz="2800" dirty="0">
                <a:latin typeface="Times New Roman" panose="02020603050405020304" pitchFamily="18" charset="0"/>
                <a:cs typeface="Times New Roman" panose="02020603050405020304" pitchFamily="18" charset="0"/>
              </a:rPr>
              <a:t>is about continuous transfer, combination, and conversion of </a:t>
            </a:r>
            <a:r>
              <a:rPr lang="en-US" sz="2800" dirty="0" smtClean="0">
                <a:latin typeface="Times New Roman" panose="02020603050405020304" pitchFamily="18" charset="0"/>
                <a:cs typeface="Times New Roman" panose="02020603050405020304" pitchFamily="18" charset="0"/>
              </a:rPr>
              <a:t>the different types of knowledge, as </a:t>
            </a:r>
            <a:r>
              <a:rPr lang="en-US" sz="2800" dirty="0">
                <a:latin typeface="Times New Roman" panose="02020603050405020304" pitchFamily="18" charset="0"/>
                <a:cs typeface="Times New Roman" panose="02020603050405020304" pitchFamily="18" charset="0"/>
              </a:rPr>
              <a:t>users practice, interact, and learn. </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Knowledge creation is also supported by relevant information and data which can improve decisions and serve as building blocks in the creation of new knowledge.</a:t>
            </a:r>
            <a:r>
              <a:rPr lang="en-US" sz="2800" dirty="0"/>
              <a:t> </a:t>
            </a:r>
          </a:p>
          <a:p>
            <a:pPr algn="l"/>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518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Represent knowledge about a particular idea in a </a:t>
            </a:r>
            <a:r>
              <a:rPr lang="en-US" b="1" i="1" dirty="0" smtClean="0"/>
              <a:t>data structure</a:t>
            </a:r>
          </a:p>
          <a:p>
            <a:r>
              <a:rPr lang="en-US" dirty="0" smtClean="0"/>
              <a:t>Handle a combination of declarative and operational knowledge, which make it easier to understand the problem domain</a:t>
            </a:r>
          </a:p>
          <a:p>
            <a:r>
              <a:rPr lang="en-US" dirty="0" smtClean="0"/>
              <a:t>Have a </a:t>
            </a:r>
            <a:r>
              <a:rPr lang="en-US" b="1" dirty="0" smtClean="0">
                <a:solidFill>
                  <a:srgbClr val="C00000"/>
                </a:solidFill>
              </a:rPr>
              <a:t>slot</a:t>
            </a:r>
            <a:r>
              <a:rPr lang="en-US" dirty="0" smtClean="0"/>
              <a:t> (a specific object or an attribute of an entity) and a </a:t>
            </a:r>
            <a:r>
              <a:rPr lang="en-US" b="1" dirty="0" smtClean="0">
                <a:solidFill>
                  <a:srgbClr val="C00000"/>
                </a:solidFill>
              </a:rPr>
              <a:t>facet</a:t>
            </a:r>
            <a:r>
              <a:rPr lang="en-US" dirty="0" smtClean="0"/>
              <a:t> (the value of an object or a slot)</a:t>
            </a:r>
          </a:p>
          <a:p>
            <a:r>
              <a:rPr lang="en-US" dirty="0" smtClean="0"/>
              <a:t>When all the slots are filled with values, the frame is considered </a:t>
            </a:r>
            <a:r>
              <a:rPr lang="en-US" b="1" i="1" dirty="0" smtClean="0"/>
              <a:t>instantiated</a:t>
            </a:r>
          </a:p>
          <a:p>
            <a:endParaRPr lang="en-US" dirty="0"/>
          </a:p>
        </p:txBody>
      </p:sp>
    </p:spTree>
    <p:extLst>
      <p:ext uri="{BB962C8B-B14F-4D97-AF65-F5344CB8AC3E}">
        <p14:creationId xmlns:p14="http://schemas.microsoft.com/office/powerpoint/2010/main" val="3285161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274639"/>
            <a:ext cx="4540696" cy="1143000"/>
          </a:xfrm>
        </p:spPr>
        <p:txBody>
          <a:bodyPr>
            <a:normAutofit fontScale="90000"/>
          </a:bodyPr>
          <a:lstStyle/>
          <a:p>
            <a:pPr algn="l"/>
            <a:r>
              <a:rPr lang="en-US" dirty="0" smtClean="0"/>
              <a:t>An Automobile Example</a:t>
            </a:r>
            <a:endParaRPr lang="en-US" dirty="0"/>
          </a:p>
        </p:txBody>
      </p:sp>
      <p:graphicFrame>
        <p:nvGraphicFramePr>
          <p:cNvPr id="4" name="Group 47"/>
          <p:cNvGraphicFramePr>
            <a:graphicFrameLocks noGrp="1"/>
          </p:cNvGraphicFramePr>
          <p:nvPr/>
        </p:nvGraphicFramePr>
        <p:xfrm>
          <a:off x="3048000" y="1701801"/>
          <a:ext cx="2616200" cy="5071872"/>
        </p:xfrm>
        <a:graphic>
          <a:graphicData uri="http://schemas.openxmlformats.org/drawingml/2006/table">
            <a:tbl>
              <a:tblPr/>
              <a:tblGrid>
                <a:gridCol w="2616200"/>
              </a:tblGrid>
              <a:tr h="553946">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dirty="0" smtClean="0">
                          <a:ln>
                            <a:noFill/>
                          </a:ln>
                          <a:solidFill>
                            <a:schemeClr val="tx1"/>
                          </a:solidFill>
                          <a:effectLst/>
                          <a:latin typeface="Arial" charset="0"/>
                          <a:ea typeface="ＭＳ Ｐゴシック" pitchFamily="50" charset="-128"/>
                        </a:rPr>
                        <a:t>Generic </a:t>
                      </a:r>
                      <a:r>
                        <a:rPr kumimoji="0" lang="en-US" altLang="ja-JP" sz="1600" b="1" i="0" u="none" strike="noStrike" cap="none" normalizeH="0" baseline="0" dirty="0" smtClean="0">
                          <a:ln>
                            <a:noFill/>
                          </a:ln>
                          <a:solidFill>
                            <a:schemeClr val="folHlink"/>
                          </a:solidFill>
                          <a:effectLst/>
                          <a:latin typeface="Arial" charset="0"/>
                          <a:ea typeface="ＭＳ Ｐゴシック" pitchFamily="50" charset="-128"/>
                        </a:rPr>
                        <a:t>AUTOMOBILE</a:t>
                      </a:r>
                      <a:r>
                        <a:rPr kumimoji="0" lang="en-US" altLang="ja-JP" sz="1600" b="0" i="0" u="none" strike="noStrike" cap="none" normalizeH="0" baseline="0" dirty="0" smtClean="0">
                          <a:ln>
                            <a:noFill/>
                          </a:ln>
                          <a:solidFill>
                            <a:schemeClr val="tx1"/>
                          </a:solidFill>
                          <a:effectLst/>
                          <a:latin typeface="Arial" charset="0"/>
                          <a:ea typeface="ＭＳ Ｐゴシック" pitchFamily="50" charset="-128"/>
                        </a:rPr>
                        <a:t> Frame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594">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dirty="0" smtClean="0">
                          <a:ln>
                            <a:noFill/>
                          </a:ln>
                          <a:solidFill>
                            <a:schemeClr val="tx1"/>
                          </a:solidFill>
                          <a:effectLst/>
                          <a:latin typeface="Arial" charset="0"/>
                          <a:ea typeface="ＭＳ Ｐゴシック" pitchFamily="50" charset="-128"/>
                        </a:rPr>
                        <a:t>Specialization:</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dirty="0" smtClean="0">
                          <a:ln>
                            <a:noFill/>
                          </a:ln>
                          <a:solidFill>
                            <a:schemeClr val="tx1"/>
                          </a:solidFill>
                          <a:effectLst/>
                          <a:latin typeface="Arial" charset="0"/>
                          <a:ea typeface="ＭＳ Ｐゴシック" pitchFamily="50" charset="-128"/>
                        </a:rPr>
                        <a:t>         </a:t>
                      </a:r>
                      <a:r>
                        <a:rPr kumimoji="0" lang="en-US" altLang="ja-JP" sz="1400" b="0" i="0" u="none" strike="noStrike" cap="none" normalizeH="0" baseline="0" dirty="0" smtClean="0">
                          <a:ln>
                            <a:noFill/>
                          </a:ln>
                          <a:solidFill>
                            <a:schemeClr val="tx1"/>
                          </a:solidFill>
                          <a:effectLst/>
                          <a:latin typeface="Arial" charset="0"/>
                          <a:ea typeface="ＭＳ Ｐゴシック" pitchFamily="50" charset="-128"/>
                        </a:rPr>
                        <a:t>VEHICLE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5496">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Generalization:</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        </a:t>
                      </a:r>
                      <a:r>
                        <a:rPr kumimoji="0" lang="en-US" altLang="ja-JP" sz="1400" b="0" i="0" u="none" strike="noStrike" cap="none" normalizeH="0" baseline="0" smtClean="0">
                          <a:ln>
                            <a:noFill/>
                          </a:ln>
                          <a:solidFill>
                            <a:schemeClr val="tx1"/>
                          </a:solidFill>
                          <a:effectLst/>
                          <a:latin typeface="Arial" charset="0"/>
                          <a:ea typeface="ＭＳ Ｐゴシック" pitchFamily="50" charset="-128"/>
                        </a:rPr>
                        <a:t>(STATION-WAGON,</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400" b="0" i="0" u="none" strike="noStrike" cap="none" normalizeH="0" baseline="0" smtClean="0">
                          <a:ln>
                            <a:noFill/>
                          </a:ln>
                          <a:solidFill>
                            <a:schemeClr val="tx1"/>
                          </a:solidFill>
                          <a:effectLst/>
                          <a:latin typeface="Arial" charset="0"/>
                          <a:ea typeface="ＭＳ Ｐゴシック" pitchFamily="50" charset="-128"/>
                        </a:rPr>
                        <a:t>          COUPE, SEDAN)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0482">
                <a:tc>
                  <a:txBody>
                    <a:bodyPr/>
                    <a:lstStyle/>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1" i="0" u="none" strike="noStrike" cap="none" normalizeH="0" baseline="0" smtClean="0">
                          <a:ln>
                            <a:noFill/>
                          </a:ln>
                          <a:solidFill>
                            <a:schemeClr val="tx1"/>
                          </a:solidFill>
                          <a:effectLst/>
                          <a:latin typeface="Arial" charset="0"/>
                          <a:ea typeface="ＭＳ Ｐゴシック" pitchFamily="50" charset="-128"/>
                        </a:rPr>
                        <a:t>.</a:t>
                      </a:r>
                    </a:p>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1" i="0" u="none" strike="noStrike" cap="none" normalizeH="0" baseline="0" smtClean="0">
                          <a:ln>
                            <a:noFill/>
                          </a:ln>
                          <a:solidFill>
                            <a:schemeClr val="tx1"/>
                          </a:solidFill>
                          <a:effectLst/>
                          <a:latin typeface="Arial" charset="0"/>
                          <a:ea typeface="ＭＳ Ｐゴシック" pitchFamily="50" charset="-128"/>
                        </a:rPr>
                        <a:t>.</a:t>
                      </a:r>
                    </a:p>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1" i="0" u="none" strike="noStrike" cap="none" normalizeH="0" baseline="0" smtClean="0">
                          <a:ln>
                            <a:noFill/>
                          </a:ln>
                          <a:solidFill>
                            <a:schemeClr val="tx1"/>
                          </a:solidFill>
                          <a:effectLst/>
                          <a:latin typeface="Arial" charset="0"/>
                          <a:ea typeface="ＭＳ Ｐゴシック" pitchFamily="50" charset="-128"/>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0399">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Year:</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    </a:t>
                      </a:r>
                      <a:r>
                        <a:rPr kumimoji="0" lang="en-US" altLang="ja-JP" sz="1400" b="0" i="0" u="none" strike="noStrike" cap="none" normalizeH="0" baseline="0" smtClean="0">
                          <a:ln>
                            <a:noFill/>
                          </a:ln>
                          <a:solidFill>
                            <a:schemeClr val="tx1"/>
                          </a:solidFill>
                          <a:effectLst/>
                          <a:latin typeface="Arial" charset="0"/>
                          <a:ea typeface="ＭＳ Ｐゴシック" pitchFamily="50" charset="-128"/>
                        </a:rPr>
                        <a:t>Range: (1940 – 1990)</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400" b="0" i="0" u="none" strike="noStrike" cap="none" normalizeH="0" baseline="0" smtClean="0">
                          <a:ln>
                            <a:noFill/>
                          </a:ln>
                          <a:solidFill>
                            <a:schemeClr val="tx1"/>
                          </a:solidFill>
                          <a:effectLst/>
                          <a:latin typeface="Arial" charset="0"/>
                          <a:ea typeface="ＭＳ Ｐゴシック" pitchFamily="50" charset="-128"/>
                        </a:rPr>
                        <a:t>    If-Changed: (ERROR:</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400" b="0" i="0" u="none" strike="noStrike" cap="none" normalizeH="0" baseline="0" smtClean="0">
                          <a:ln>
                            <a:noFill/>
                          </a:ln>
                          <a:solidFill>
                            <a:schemeClr val="tx1"/>
                          </a:solidFill>
                          <a:effectLst/>
                          <a:latin typeface="Arial" charset="0"/>
                          <a:ea typeface="ＭＳ Ｐゴシック" pitchFamily="50" charset="-128"/>
                        </a:rPr>
                        <a:t>       Value cannot be modified)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0482">
                <a:tc>
                  <a:txBody>
                    <a:bodyPr/>
                    <a:lstStyle/>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1" i="0" u="none" strike="noStrike" cap="none" normalizeH="0" baseline="0" dirty="0" smtClean="0">
                          <a:ln>
                            <a:noFill/>
                          </a:ln>
                          <a:solidFill>
                            <a:schemeClr val="tx1"/>
                          </a:solidFill>
                          <a:effectLst/>
                          <a:latin typeface="Arial" charset="0"/>
                          <a:ea typeface="ＭＳ Ｐゴシック" pitchFamily="50" charset="-128"/>
                        </a:rPr>
                        <a:t>.</a:t>
                      </a:r>
                    </a:p>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1" i="0" u="none" strike="noStrike" cap="none" normalizeH="0" baseline="0" dirty="0" smtClean="0">
                          <a:ln>
                            <a:noFill/>
                          </a:ln>
                          <a:solidFill>
                            <a:schemeClr val="tx1"/>
                          </a:solidFill>
                          <a:effectLst/>
                          <a:latin typeface="Arial" charset="0"/>
                          <a:ea typeface="ＭＳ Ｐゴシック" pitchFamily="50" charset="-128"/>
                        </a:rPr>
                        <a:t>.</a:t>
                      </a:r>
                    </a:p>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1" i="0" u="none" strike="noStrike" cap="none" normalizeH="0" baseline="0" dirty="0" smtClean="0">
                          <a:ln>
                            <a:noFill/>
                          </a:ln>
                          <a:solidFill>
                            <a:schemeClr val="tx1"/>
                          </a:solidFill>
                          <a:effectLst/>
                          <a:latin typeface="Arial" charset="0"/>
                          <a:ea typeface="ＭＳ Ｐゴシック" pitchFamily="50" charset="-128"/>
                        </a:rPr>
                        <a:t>.</a:t>
                      </a:r>
                      <a:endParaRPr kumimoji="0" lang="ja-JP" altLang="en-US" sz="1600" b="1" i="0" u="none" strike="noStrike" cap="none" normalizeH="0" baseline="0" smtClean="0">
                        <a:ln>
                          <a:noFill/>
                        </a:ln>
                        <a:solidFill>
                          <a:schemeClr val="tx1"/>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76"/>
          <p:cNvGraphicFramePr>
            <a:graphicFrameLocks noGrp="1"/>
          </p:cNvGraphicFramePr>
          <p:nvPr/>
        </p:nvGraphicFramePr>
        <p:xfrm>
          <a:off x="6816726" y="333375"/>
          <a:ext cx="2879725" cy="2673858"/>
        </p:xfrm>
        <a:graphic>
          <a:graphicData uri="http://schemas.openxmlformats.org/drawingml/2006/table">
            <a:tbl>
              <a:tblPr/>
              <a:tblGrid>
                <a:gridCol w="2879725"/>
              </a:tblGrid>
              <a:tr h="581025">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dirty="0" smtClean="0">
                          <a:ln>
                            <a:noFill/>
                          </a:ln>
                          <a:solidFill>
                            <a:schemeClr val="tx1"/>
                          </a:solidFill>
                          <a:effectLst/>
                          <a:latin typeface="Arial" charset="0"/>
                          <a:ea typeface="ＭＳ Ｐゴシック" pitchFamily="50" charset="-128"/>
                        </a:rPr>
                        <a:t>Generic </a:t>
                      </a:r>
                      <a:r>
                        <a:rPr kumimoji="0" lang="en-US" altLang="ja-JP" sz="1600" b="1" i="0" u="none" strike="noStrike" cap="none" normalizeH="0" baseline="0" dirty="0" smtClean="0">
                          <a:ln>
                            <a:noFill/>
                          </a:ln>
                          <a:solidFill>
                            <a:schemeClr val="folHlink"/>
                          </a:solidFill>
                          <a:effectLst/>
                          <a:latin typeface="Arial" charset="0"/>
                          <a:ea typeface="ＭＳ Ｐゴシック" pitchFamily="50" charset="-128"/>
                        </a:rPr>
                        <a:t>COUPE</a:t>
                      </a:r>
                      <a:r>
                        <a:rPr kumimoji="0" lang="en-US" altLang="ja-JP" sz="1600" b="0" i="0" u="none" strike="noStrike" cap="none" normalizeH="0" baseline="0" dirty="0" smtClean="0">
                          <a:ln>
                            <a:noFill/>
                          </a:ln>
                          <a:solidFill>
                            <a:schemeClr val="tx1"/>
                          </a:solidFill>
                          <a:effectLst/>
                          <a:latin typeface="Arial" charset="0"/>
                          <a:ea typeface="ＭＳ Ｐゴシック" pitchFamily="50" charset="-128"/>
                        </a:rPr>
                        <a:t> Frame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Specialization:</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        </a:t>
                      </a:r>
                      <a:r>
                        <a:rPr kumimoji="0" lang="en-US" altLang="ja-JP" sz="1400" b="1" i="0" u="none" strike="noStrike" cap="none" normalizeH="0" baseline="0" smtClean="0">
                          <a:ln>
                            <a:noFill/>
                          </a:ln>
                          <a:solidFill>
                            <a:schemeClr val="tx1"/>
                          </a:solidFill>
                          <a:effectLst/>
                          <a:latin typeface="Arial" charset="0"/>
                          <a:ea typeface="ＭＳ Ｐゴシック" pitchFamily="50" charset="-128"/>
                        </a:rPr>
                        <a:t>AUTOMOBILE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Generalization:</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        </a:t>
                      </a:r>
                      <a:r>
                        <a:rPr kumimoji="0" lang="en-US" altLang="ja-JP" sz="1400" b="0" i="0" u="none" strike="noStrike" cap="none" normalizeH="0" baseline="0" smtClean="0">
                          <a:ln>
                            <a:noFill/>
                          </a:ln>
                          <a:solidFill>
                            <a:schemeClr val="tx1"/>
                          </a:solidFill>
                          <a:effectLst/>
                          <a:latin typeface="Arial" charset="0"/>
                          <a:ea typeface="ＭＳ Ｐゴシック" pitchFamily="50" charset="-128"/>
                        </a:rPr>
                        <a:t>(SMITH’S AUTOMOBILE,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400" b="0" i="0" u="none" strike="noStrike" cap="none" normalizeH="0" baseline="0" smtClean="0">
                          <a:ln>
                            <a:noFill/>
                          </a:ln>
                          <a:solidFill>
                            <a:schemeClr val="tx1"/>
                          </a:solidFill>
                          <a:effectLst/>
                          <a:latin typeface="Arial" charset="0"/>
                          <a:ea typeface="ＭＳ Ｐゴシック" pitchFamily="50" charset="-128"/>
                        </a:rPr>
                        <a:t>          HANSON’S AUTOMOBILE)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Doors: 2</a:t>
                      </a:r>
                      <a:endParaRPr kumimoji="0" lang="en-US"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94"/>
          <p:cNvGraphicFramePr>
            <a:graphicFrameLocks noGrp="1"/>
          </p:cNvGraphicFramePr>
          <p:nvPr/>
        </p:nvGraphicFramePr>
        <p:xfrm>
          <a:off x="6816726" y="3500439"/>
          <a:ext cx="2879725" cy="3028710"/>
        </p:xfrm>
        <a:graphic>
          <a:graphicData uri="http://schemas.openxmlformats.org/drawingml/2006/table">
            <a:tbl>
              <a:tblPr/>
              <a:tblGrid>
                <a:gridCol w="2879725"/>
              </a:tblGrid>
              <a:tr h="523440">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1" i="0" u="none" strike="noStrike" cap="none" normalizeH="0" baseline="0" dirty="0" smtClean="0">
                          <a:ln>
                            <a:noFill/>
                          </a:ln>
                          <a:solidFill>
                            <a:schemeClr val="folHlink"/>
                          </a:solidFill>
                          <a:effectLst/>
                          <a:latin typeface="Arial" charset="0"/>
                          <a:ea typeface="ＭＳ Ｐゴシック" pitchFamily="50" charset="-128"/>
                        </a:rPr>
                        <a:t>SMITH’S AUTOMOBILE</a:t>
                      </a:r>
                      <a:r>
                        <a:rPr kumimoji="0" lang="en-US" altLang="ja-JP" sz="1600" b="0" i="0" u="none" strike="noStrike" cap="none" normalizeH="0" baseline="0" dirty="0" smtClean="0">
                          <a:ln>
                            <a:noFill/>
                          </a:ln>
                          <a:solidFill>
                            <a:schemeClr val="tx1"/>
                          </a:solidFill>
                          <a:effectLst/>
                          <a:latin typeface="Arial" charset="0"/>
                          <a:ea typeface="ＭＳ Ｐゴシック" pitchFamily="50" charset="-128"/>
                        </a:rPr>
                        <a:t> Frame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7520">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Specialization:</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        </a:t>
                      </a:r>
                      <a:r>
                        <a:rPr kumimoji="0" lang="en-US" altLang="ja-JP" sz="1400" b="1" i="0" u="none" strike="noStrike" cap="none" normalizeH="0" baseline="0" smtClean="0">
                          <a:ln>
                            <a:noFill/>
                          </a:ln>
                          <a:solidFill>
                            <a:schemeClr val="tx1"/>
                          </a:solidFill>
                          <a:effectLst/>
                          <a:latin typeface="Arial" charset="0"/>
                          <a:ea typeface="ＭＳ Ｐゴシック" pitchFamily="50" charset="-128"/>
                        </a:rPr>
                        <a:t>COUPE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1995">
                <a:tc>
                  <a:txBody>
                    <a:bodyPr/>
                    <a:lstStyle/>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1" i="0" u="none" strike="noStrike" cap="none" normalizeH="0" baseline="0" smtClean="0">
                          <a:ln>
                            <a:noFill/>
                          </a:ln>
                          <a:solidFill>
                            <a:schemeClr val="tx1"/>
                          </a:solidFill>
                          <a:effectLst/>
                          <a:latin typeface="Arial" charset="0"/>
                          <a:ea typeface="ＭＳ Ｐゴシック" pitchFamily="50" charset="-128"/>
                        </a:rPr>
                        <a:t>.</a:t>
                      </a:r>
                    </a:p>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1" i="0" u="none" strike="noStrike" cap="none" normalizeH="0" baseline="0" smtClean="0">
                          <a:ln>
                            <a:noFill/>
                          </a:ln>
                          <a:solidFill>
                            <a:schemeClr val="tx1"/>
                          </a:solidFill>
                          <a:effectLst/>
                          <a:latin typeface="Arial" charset="0"/>
                          <a:ea typeface="ＭＳ Ｐゴシック" pitchFamily="50" charset="-128"/>
                        </a:rPr>
                        <a:t>.</a:t>
                      </a:r>
                    </a:p>
                    <a:p>
                      <a:pPr marL="0" marR="0" lvl="0" indent="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1" i="0" u="none" strike="noStrike" cap="none" normalizeH="0" baseline="0" smtClean="0">
                          <a:ln>
                            <a:noFill/>
                          </a:ln>
                          <a:solidFill>
                            <a:schemeClr val="tx1"/>
                          </a:solidFill>
                          <a:effectLst/>
                          <a:latin typeface="Arial" charset="0"/>
                          <a:ea typeface="ＭＳ Ｐゴシック" pitchFamily="50" charset="-128"/>
                        </a:rPr>
                        <a:t>.</a:t>
                      </a:r>
                      <a:endParaRPr kumimoji="0" lang="en-US"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603">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smtClean="0">
                          <a:ln>
                            <a:noFill/>
                          </a:ln>
                          <a:solidFill>
                            <a:schemeClr val="tx1"/>
                          </a:solidFill>
                          <a:effectLst/>
                          <a:latin typeface="Arial" charset="0"/>
                          <a:ea typeface="ＭＳ Ｐゴシック" pitchFamily="50" charset="-128"/>
                        </a:rPr>
                        <a:t>Year:</a:t>
                      </a:r>
                      <a:r>
                        <a:rPr kumimoji="0" lang="en-US" altLang="ja-JP" sz="1400" b="0" i="0" u="none" strike="noStrike" cap="none" normalizeH="0" baseline="0" smtClean="0">
                          <a:ln>
                            <a:noFill/>
                          </a:ln>
                          <a:solidFill>
                            <a:schemeClr val="tx1"/>
                          </a:solidFill>
                          <a:effectLst/>
                          <a:latin typeface="Arial" charset="0"/>
                          <a:ea typeface="ＭＳ Ｐゴシック" pitchFamily="50" charset="-128"/>
                        </a:rPr>
                        <a:t> 1990</a:t>
                      </a:r>
                      <a:endParaRPr kumimoji="0" lang="en-US" altLang="ja-JP" sz="16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603">
                <a:tc>
                  <a:txBody>
                    <a:body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ja-JP" sz="1600" b="0" i="0" u="none" strike="noStrike" cap="none" normalizeH="0" baseline="0" dirty="0" smtClean="0">
                          <a:ln>
                            <a:noFill/>
                          </a:ln>
                          <a:solidFill>
                            <a:schemeClr val="tx1"/>
                          </a:solidFill>
                          <a:effectLst/>
                          <a:latin typeface="Arial" charset="0"/>
                          <a:ea typeface="ＭＳ Ｐゴシック" pitchFamily="50" charset="-128"/>
                        </a:rPr>
                        <a:t>Doors: </a:t>
                      </a:r>
                      <a:r>
                        <a:rPr kumimoji="0" lang="en-US" altLang="ja-JP" sz="1400" b="0" i="0" u="none" strike="noStrike" cap="none" normalizeH="0" baseline="0" dirty="0" smtClean="0">
                          <a:ln>
                            <a:noFill/>
                          </a:ln>
                          <a:solidFill>
                            <a:schemeClr val="tx1"/>
                          </a:solidFill>
                          <a:effectLst/>
                          <a:latin typeface="Arial" charset="0"/>
                          <a:ea typeface="ＭＳ Ｐゴシック" pitchFamily="50" charset="-128"/>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7" name="AutoShape 95"/>
          <p:cNvCxnSpPr>
            <a:cxnSpLocks noChangeShapeType="1"/>
          </p:cNvCxnSpPr>
          <p:nvPr/>
        </p:nvCxnSpPr>
        <p:spPr bwMode="auto">
          <a:xfrm flipV="1">
            <a:off x="5664200" y="2220914"/>
            <a:ext cx="1079500" cy="1133475"/>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sp>
        <p:nvSpPr>
          <p:cNvPr id="8" name="Line 97"/>
          <p:cNvSpPr>
            <a:spLocks noChangeShapeType="1"/>
          </p:cNvSpPr>
          <p:nvPr/>
        </p:nvSpPr>
        <p:spPr bwMode="auto">
          <a:xfrm>
            <a:off x="8256588" y="3035300"/>
            <a:ext cx="0" cy="4318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solidFill>
                <a:prstClr val="black"/>
              </a:solidFill>
            </a:endParaRPr>
          </a:p>
        </p:txBody>
      </p:sp>
    </p:spTree>
    <p:extLst>
      <p:ext uri="{BB962C8B-B14F-4D97-AF65-F5344CB8AC3E}">
        <p14:creationId xmlns:p14="http://schemas.microsoft.com/office/powerpoint/2010/main" val="189188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Rules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Tacit knowledge codification in the form of premise-action pairs</a:t>
            </a:r>
          </a:p>
          <a:p>
            <a:r>
              <a:rPr lang="en-US" dirty="0" smtClean="0"/>
              <a:t>Rules are conditional statement that specify an action to be taken if a certain condition is true</a:t>
            </a:r>
          </a:p>
          <a:p>
            <a:r>
              <a:rPr lang="en-US" dirty="0" smtClean="0"/>
              <a:t>The form is </a:t>
            </a:r>
            <a:r>
              <a:rPr lang="en-US" i="1" dirty="0" smtClean="0"/>
              <a:t>IF… THEN, or IF…THEN…ELSE</a:t>
            </a:r>
          </a:p>
          <a:p>
            <a:r>
              <a:rPr lang="en-US" dirty="0" smtClean="0"/>
              <a:t>Example:  </a:t>
            </a:r>
          </a:p>
          <a:p>
            <a:pPr>
              <a:buNone/>
            </a:pPr>
            <a:r>
              <a:rPr lang="en-US" dirty="0" smtClean="0"/>
              <a:t>	  IF income is “average” and pay history is “good”</a:t>
            </a:r>
          </a:p>
          <a:p>
            <a:pPr>
              <a:buNone/>
            </a:pPr>
            <a:r>
              <a:rPr lang="en-US" dirty="0" smtClean="0"/>
              <a:t>	THEN  recommendation is “approve loan”</a:t>
            </a:r>
          </a:p>
          <a:p>
            <a:endParaRPr lang="en-US" dirty="0"/>
          </a:p>
        </p:txBody>
      </p:sp>
    </p:spTree>
    <p:extLst>
      <p:ext uri="{BB962C8B-B14F-4D97-AF65-F5344CB8AC3E}">
        <p14:creationId xmlns:p14="http://schemas.microsoft.com/office/powerpoint/2010/main" val="190319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Case-Based Reasoning (CBR)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CBR is reasoning from relevant past cases in a manner similar to humans’ use of past experiences to arrive at conclusions</a:t>
            </a:r>
          </a:p>
          <a:p>
            <a:r>
              <a:rPr lang="en-US" dirty="0" smtClean="0"/>
              <a:t>Goal is to bring up the most similar historical cases that match the current case</a:t>
            </a:r>
          </a:p>
          <a:p>
            <a:r>
              <a:rPr lang="en-US" dirty="0" smtClean="0"/>
              <a:t>More time savings than rule-based systems</a:t>
            </a:r>
          </a:p>
          <a:p>
            <a:r>
              <a:rPr lang="en-US" dirty="0" smtClean="0"/>
              <a:t>Requires rigorous initial planning of all possible variables</a:t>
            </a:r>
          </a:p>
          <a:p>
            <a:endParaRPr lang="en-US" dirty="0"/>
          </a:p>
        </p:txBody>
      </p:sp>
    </p:spTree>
    <p:extLst>
      <p:ext uri="{BB962C8B-B14F-4D97-AF65-F5344CB8AC3E}">
        <p14:creationId xmlns:p14="http://schemas.microsoft.com/office/powerpoint/2010/main" val="3909737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CBR Process</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l="8199" t="39583" r="44363" b="16667"/>
          <a:stretch>
            <a:fillRect/>
          </a:stretch>
        </p:blipFill>
        <p:spPr bwMode="auto">
          <a:xfrm>
            <a:off x="1752601" y="1625600"/>
            <a:ext cx="8474529" cy="4394200"/>
          </a:xfrm>
          <a:prstGeom prst="rect">
            <a:avLst/>
          </a:prstGeom>
          <a:noFill/>
          <a:ln w="9525">
            <a:noFill/>
            <a:miter lim="800000"/>
            <a:headEnd/>
            <a:tailEnd/>
          </a:ln>
          <a:effectLst/>
        </p:spPr>
      </p:pic>
    </p:spTree>
    <p:extLst>
      <p:ext uri="{BB962C8B-B14F-4D97-AF65-F5344CB8AC3E}">
        <p14:creationId xmlns:p14="http://schemas.microsoft.com/office/powerpoint/2010/main" val="1309741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258" y="1612437"/>
            <a:ext cx="10363200" cy="731518"/>
          </a:xfrm>
        </p:spPr>
        <p:txBody>
          <a:bodyPr>
            <a:normAutofit fontScale="90000"/>
          </a:bodyPr>
          <a:lstStyle/>
          <a:p>
            <a:r>
              <a:rPr lang="en-US" dirty="0">
                <a:latin typeface="Times New Roman" panose="02020603050405020304" pitchFamily="18" charset="0"/>
                <a:cs typeface="Times New Roman" panose="02020603050405020304" pitchFamily="18" charset="0"/>
              </a:rPr>
              <a:t>What is Knowledge Creation</a:t>
            </a:r>
            <a:r>
              <a:rPr lang="en-US" dirty="0" smtClean="0">
                <a:latin typeface="Times New Roman" panose="02020603050405020304" pitchFamily="18" charset="0"/>
                <a:cs typeface="Times New Roman" panose="02020603050405020304" pitchFamily="18" charset="0"/>
              </a:rPr>
              <a:t>? Cont’d</a:t>
            </a:r>
            <a:endParaRPr lang="en-US" dirty="0"/>
          </a:p>
        </p:txBody>
      </p:sp>
      <p:sp>
        <p:nvSpPr>
          <p:cNvPr id="3" name="Subtitle 2"/>
          <p:cNvSpPr>
            <a:spLocks noGrp="1"/>
          </p:cNvSpPr>
          <p:nvPr>
            <p:ph type="subTitle" idx="1"/>
          </p:nvPr>
        </p:nvSpPr>
        <p:spPr>
          <a:xfrm>
            <a:off x="193183" y="2343955"/>
            <a:ext cx="11998817" cy="4277805"/>
          </a:xfrm>
        </p:spPr>
        <p:txBody>
          <a:bodyPr>
            <a:normAutofit fontScale="92500" lnSpcReduction="20000"/>
          </a:bodyPr>
          <a:lstStyle/>
          <a:p>
            <a:pPr algn="l"/>
            <a:r>
              <a:rPr lang="en-US" sz="4500" dirty="0" smtClean="0">
                <a:latin typeface="Times New Roman" panose="02020603050405020304" pitchFamily="18" charset="0"/>
                <a:cs typeface="Times New Roman" panose="02020603050405020304" pitchFamily="18" charset="0"/>
              </a:rPr>
              <a:t>Knowledge creation is the formation of </a:t>
            </a:r>
            <a:r>
              <a:rPr lang="en-US" sz="4500" dirty="0">
                <a:latin typeface="Times New Roman" panose="02020603050405020304" pitchFamily="18" charset="0"/>
                <a:cs typeface="Times New Roman" panose="02020603050405020304" pitchFamily="18" charset="0"/>
              </a:rPr>
              <a:t>new ideas through interactions between explicit and tacit knowledge in individual human minds. As defined by </a:t>
            </a:r>
            <a:r>
              <a:rPr lang="en-US" sz="4500" dirty="0" err="1">
                <a:latin typeface="Times New Roman" panose="02020603050405020304" pitchFamily="18" charset="0"/>
                <a:cs typeface="Times New Roman" panose="02020603050405020304" pitchFamily="18" charset="0"/>
              </a:rPr>
              <a:t>Ikujiro</a:t>
            </a:r>
            <a:r>
              <a:rPr lang="en-US" sz="4500" dirty="0">
                <a:latin typeface="Times New Roman" panose="02020603050405020304" pitchFamily="18" charset="0"/>
                <a:cs typeface="Times New Roman" panose="02020603050405020304" pitchFamily="18" charset="0"/>
              </a:rPr>
              <a:t> Nonaka, it consists of socialization (tacit to tacit), externalization (tacit to explicit), combination (explicit to explicit), and internalization (explicit to tacit).</a:t>
            </a:r>
            <a:br>
              <a:rPr lang="en-US" sz="4500" dirty="0">
                <a:latin typeface="Times New Roman" panose="02020603050405020304" pitchFamily="18" charset="0"/>
                <a:cs typeface="Times New Roman" panose="02020603050405020304" pitchFamily="18" charset="0"/>
              </a:rPr>
            </a:br>
            <a:endParaRPr lang="en-US" sz="45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219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77" y="1609859"/>
            <a:ext cx="11934423" cy="5138671"/>
          </a:xfrm>
        </p:spPr>
        <p:txBody>
          <a:bodyPr>
            <a:normAutofit fontScale="77500" lnSpcReduction="20000"/>
          </a:bodyPr>
          <a:lstStyle/>
          <a:p>
            <a:pPr algn="l"/>
            <a:r>
              <a:rPr lang="en-US" dirty="0">
                <a:latin typeface="Times New Roman" panose="02020603050405020304" pitchFamily="18" charset="0"/>
                <a:cs typeface="Times New Roman" panose="02020603050405020304" pitchFamily="18" charset="0"/>
              </a:rPr>
              <a:t>Knowledge creation as a process refers to the </a:t>
            </a:r>
            <a:r>
              <a:rPr lang="en-US" dirty="0" smtClean="0">
                <a:latin typeface="Times New Roman" panose="02020603050405020304" pitchFamily="18" charset="0"/>
                <a:cs typeface="Times New Roman" panose="02020603050405020304" pitchFamily="18" charset="0"/>
              </a:rPr>
              <a:t>initiatives </a:t>
            </a:r>
            <a:r>
              <a:rPr lang="en-US" dirty="0">
                <a:latin typeface="Times New Roman" panose="02020603050405020304" pitchFamily="18" charset="0"/>
                <a:cs typeface="Times New Roman" panose="02020603050405020304" pitchFamily="18" charset="0"/>
              </a:rPr>
              <a:t>and activities undertaken towards the </a:t>
            </a:r>
            <a:r>
              <a:rPr lang="en-US" dirty="0" smtClean="0">
                <a:latin typeface="Times New Roman" panose="02020603050405020304" pitchFamily="18" charset="0"/>
                <a:cs typeface="Times New Roman" panose="02020603050405020304" pitchFamily="18" charset="0"/>
              </a:rPr>
              <a:t>generation </a:t>
            </a:r>
            <a:r>
              <a:rPr lang="en-US" dirty="0">
                <a:latin typeface="Times New Roman" panose="02020603050405020304" pitchFamily="18" charset="0"/>
                <a:cs typeface="Times New Roman" panose="02020603050405020304" pitchFamily="18" charset="0"/>
              </a:rPr>
              <a:t>of new ideas or </a:t>
            </a:r>
            <a:r>
              <a:rPr lang="en-US" dirty="0" smtClean="0">
                <a:latin typeface="Times New Roman" panose="02020603050405020304" pitchFamily="18" charset="0"/>
                <a:cs typeface="Times New Roman" panose="02020603050405020304" pitchFamily="18" charset="0"/>
              </a:rPr>
              <a:t>objects. As </a:t>
            </a:r>
            <a:r>
              <a:rPr lang="en-US" dirty="0">
                <a:latin typeface="Times New Roman" panose="02020603050405020304" pitchFamily="18" charset="0"/>
                <a:cs typeface="Times New Roman" panose="02020603050405020304" pitchFamily="18" charset="0"/>
              </a:rPr>
              <a:t>a process, </a:t>
            </a:r>
            <a:r>
              <a:rPr lang="en-US" dirty="0" smtClean="0">
                <a:latin typeface="Times New Roman" panose="02020603050405020304" pitchFamily="18" charset="0"/>
                <a:cs typeface="Times New Roman" panose="02020603050405020304" pitchFamily="18" charset="0"/>
              </a:rPr>
              <a:t>it is </a:t>
            </a:r>
            <a:r>
              <a:rPr lang="en-US" dirty="0">
                <a:latin typeface="Times New Roman" panose="02020603050405020304" pitchFamily="18" charset="0"/>
                <a:cs typeface="Times New Roman" panose="02020603050405020304" pitchFamily="18" charset="0"/>
              </a:rPr>
              <a:t>defined in terms of the method or means through </a:t>
            </a: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knowledge is generated and can be </a:t>
            </a:r>
            <a:r>
              <a:rPr lang="en-US" dirty="0" smtClean="0">
                <a:latin typeface="Times New Roman" panose="02020603050405020304" pitchFamily="18" charset="0"/>
                <a:cs typeface="Times New Roman" panose="02020603050405020304" pitchFamily="18" charset="0"/>
              </a:rPr>
              <a:t>differentiated </a:t>
            </a:r>
            <a:r>
              <a:rPr lang="en-US" dirty="0">
                <a:latin typeface="Times New Roman" panose="02020603050405020304" pitchFamily="18" charset="0"/>
                <a:cs typeface="Times New Roman" panose="02020603050405020304" pitchFamily="18" charset="0"/>
              </a:rPr>
              <a:t>from the end result, or output. </a:t>
            </a:r>
            <a:endParaRPr lang="en-US" dirty="0" smtClean="0">
              <a:latin typeface="Times New Roman" panose="02020603050405020304" pitchFamily="18" charset="0"/>
              <a:cs typeface="Times New Roman" panose="02020603050405020304" pitchFamily="18" charset="0"/>
            </a:endParaRPr>
          </a:p>
          <a:p>
            <a:pPr algn="l"/>
            <a:endParaRPr lang="en-US" sz="1100"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Knowledge creation </a:t>
            </a:r>
            <a:r>
              <a:rPr lang="en-US" dirty="0">
                <a:latin typeface="Times New Roman" panose="02020603050405020304" pitchFamily="18" charset="0"/>
                <a:cs typeface="Times New Roman" panose="02020603050405020304" pitchFamily="18" charset="0"/>
              </a:rPr>
              <a:t>as an output refers to the development of </a:t>
            </a:r>
            <a:r>
              <a:rPr lang="en-US" dirty="0" smtClean="0">
                <a:latin typeface="Times New Roman" panose="02020603050405020304" pitchFamily="18" charset="0"/>
                <a:cs typeface="Times New Roman" panose="02020603050405020304" pitchFamily="18" charset="0"/>
              </a:rPr>
              <a:t>new </a:t>
            </a:r>
            <a:r>
              <a:rPr lang="en-US" dirty="0">
                <a:latin typeface="Times New Roman" panose="02020603050405020304" pitchFamily="18" charset="0"/>
                <a:cs typeface="Times New Roman" panose="02020603050405020304" pitchFamily="18" charset="0"/>
              </a:rPr>
              <a:t>ideas that reflect a significant elaboration </a:t>
            </a:r>
            <a:r>
              <a:rPr lang="en-US" dirty="0" smtClean="0">
                <a:latin typeface="Times New Roman" panose="02020603050405020304" pitchFamily="18" charset="0"/>
                <a:cs typeface="Times New Roman" panose="02020603050405020304" pitchFamily="18" charset="0"/>
              </a:rPr>
              <a:t>or enrichment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existing knowledge. It is </a:t>
            </a:r>
            <a:r>
              <a:rPr lang="en-US" dirty="0">
                <a:latin typeface="Times New Roman" panose="02020603050405020304" pitchFamily="18" charset="0"/>
                <a:cs typeface="Times New Roman" panose="02020603050405020304" pitchFamily="18" charset="0"/>
              </a:rPr>
              <a:t>the difference between </a:t>
            </a:r>
            <a:r>
              <a:rPr lang="en-US" dirty="0" smtClean="0">
                <a:latin typeface="Times New Roman" panose="02020603050405020304" pitchFamily="18" charset="0"/>
                <a:cs typeface="Times New Roman" panose="02020603050405020304" pitchFamily="18" charset="0"/>
              </a:rPr>
              <a:t>what is </a:t>
            </a:r>
            <a:r>
              <a:rPr lang="en-US" dirty="0">
                <a:latin typeface="Times New Roman" panose="02020603050405020304" pitchFamily="18" charset="0"/>
                <a:cs typeface="Times New Roman" panose="02020603050405020304" pitchFamily="18" charset="0"/>
              </a:rPr>
              <a:t>known and what must be known for project </a:t>
            </a:r>
            <a:r>
              <a:rPr lang="en-US" dirty="0" smtClean="0">
                <a:latin typeface="Times New Roman" panose="02020603050405020304" pitchFamily="18" charset="0"/>
                <a:cs typeface="Times New Roman" panose="02020603050405020304" pitchFamily="18" charset="0"/>
              </a:rPr>
              <a:t>success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describes an </a:t>
            </a:r>
            <a:r>
              <a:rPr lang="en-US" dirty="0">
                <a:latin typeface="Times New Roman" panose="02020603050405020304" pitchFamily="18" charset="0"/>
                <a:cs typeface="Times New Roman" panose="02020603050405020304" pitchFamily="18" charset="0"/>
              </a:rPr>
              <a:t>immediate product </a:t>
            </a:r>
            <a:r>
              <a:rPr lang="en-US" dirty="0" smtClean="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knowledge </a:t>
            </a:r>
            <a:r>
              <a:rPr lang="en-US" dirty="0" smtClean="0">
                <a:latin typeface="Times New Roman" panose="02020603050405020304" pitchFamily="18" charset="0"/>
                <a:cs typeface="Times New Roman" panose="02020603050405020304" pitchFamily="18" charset="0"/>
              </a:rPr>
              <a:t>creation </a:t>
            </a:r>
            <a:r>
              <a:rPr lang="en-US" dirty="0">
                <a:latin typeface="Times New Roman" panose="02020603050405020304" pitchFamily="18" charset="0"/>
                <a:cs typeface="Times New Roman" panose="02020603050405020304" pitchFamily="18" charset="0"/>
              </a:rPr>
              <a:t>process, such as the representation of an </a:t>
            </a:r>
            <a:r>
              <a:rPr lang="en-US" dirty="0" smtClean="0">
                <a:latin typeface="Times New Roman" panose="02020603050405020304" pitchFamily="18" charset="0"/>
                <a:cs typeface="Times New Roman" panose="02020603050405020304" pitchFamily="18" charset="0"/>
              </a:rPr>
              <a:t>idea.</a:t>
            </a:r>
          </a:p>
          <a:p>
            <a:pPr algn="l"/>
            <a:endParaRPr lang="en-US" sz="1100"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Knowledge creation </a:t>
            </a:r>
            <a:r>
              <a:rPr lang="en-US" dirty="0">
                <a:latin typeface="Times New Roman" panose="02020603050405020304" pitchFamily="18" charset="0"/>
                <a:cs typeface="Times New Roman" panose="02020603050405020304" pitchFamily="18" charset="0"/>
              </a:rPr>
              <a:t>as an outcome means that new knowledge is </a:t>
            </a:r>
            <a:r>
              <a:rPr lang="en-US" dirty="0" smtClean="0">
                <a:latin typeface="Times New Roman" panose="02020603050405020304" pitchFamily="18" charset="0"/>
                <a:cs typeface="Times New Roman" panose="02020603050405020304" pitchFamily="18" charset="0"/>
              </a:rPr>
              <a:t>diffused</a:t>
            </a:r>
            <a:r>
              <a:rPr lang="en-US" dirty="0">
                <a:latin typeface="Times New Roman" panose="02020603050405020304" pitchFamily="18" charset="0"/>
                <a:cs typeface="Times New Roman" panose="02020603050405020304" pitchFamily="18" charset="0"/>
              </a:rPr>
              <a:t>, adopted and </a:t>
            </a:r>
            <a:r>
              <a:rPr lang="en-US" dirty="0" smtClean="0">
                <a:latin typeface="Times New Roman" panose="02020603050405020304" pitchFamily="18" charset="0"/>
                <a:cs typeface="Times New Roman" panose="02020603050405020304" pitchFamily="18" charset="0"/>
              </a:rPr>
              <a:t>embedded </a:t>
            </a:r>
            <a:r>
              <a:rPr lang="en-US" dirty="0">
                <a:latin typeface="Times New Roman" panose="02020603050405020304" pitchFamily="18" charset="0"/>
                <a:cs typeface="Times New Roman" panose="02020603050405020304" pitchFamily="18" charset="0"/>
              </a:rPr>
              <a:t>as new products, </a:t>
            </a:r>
            <a:r>
              <a:rPr lang="en-US" dirty="0" smtClean="0">
                <a:latin typeface="Times New Roman" panose="02020603050405020304" pitchFamily="18" charset="0"/>
                <a:cs typeface="Times New Roman" panose="02020603050405020304" pitchFamily="18" charset="0"/>
              </a:rPr>
              <a:t>services </a:t>
            </a:r>
            <a:r>
              <a:rPr lang="en-US" dirty="0">
                <a:latin typeface="Times New Roman" panose="02020603050405020304" pitchFamily="18" charset="0"/>
                <a:cs typeface="Times New Roman" panose="02020603050405020304" pitchFamily="18" charset="0"/>
              </a:rPr>
              <a:t>and systems</a:t>
            </a:r>
          </a:p>
          <a:p>
            <a:pPr algn="l"/>
            <a:endParaRPr lang="en-US" dirty="0"/>
          </a:p>
        </p:txBody>
      </p:sp>
    </p:spTree>
    <p:extLst>
      <p:ext uri="{BB962C8B-B14F-4D97-AF65-F5344CB8AC3E}">
        <p14:creationId xmlns:p14="http://schemas.microsoft.com/office/powerpoint/2010/main" val="193943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971" y="1615016"/>
            <a:ext cx="11165983" cy="793333"/>
          </a:xfrm>
        </p:spPr>
        <p:txBody>
          <a:bodyPr>
            <a:noAutofit/>
          </a:bodyPr>
          <a:lstStyle/>
          <a:p>
            <a:r>
              <a:rPr lang="en-US" sz="3200" dirty="0" smtClean="0">
                <a:latin typeface="Times New Roman" panose="02020603050405020304" pitchFamily="18" charset="0"/>
                <a:cs typeface="Times New Roman" panose="02020603050405020304" pitchFamily="18" charset="0"/>
              </a:rPr>
              <a:t>Individual, Group &amp; Organizational Knowledge Creation Process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3031" y="2408349"/>
            <a:ext cx="12088969" cy="4449651"/>
          </a:xfrm>
        </p:spPr>
        <p:txBody>
          <a:bodyPr>
            <a:noAutofit/>
          </a:bodyPr>
          <a:lstStyle/>
          <a:p>
            <a:pPr indent="0" algn="l">
              <a:spcBef>
                <a:spcPts val="0"/>
              </a:spcBef>
            </a:pPr>
            <a:r>
              <a:rPr lang="en-US" sz="2800" dirty="0" smtClean="0">
                <a:latin typeface="Times New Roman" panose="02020603050405020304" pitchFamily="18" charset="0"/>
                <a:cs typeface="Times New Roman" panose="02020603050405020304" pitchFamily="18" charset="0"/>
              </a:rPr>
              <a:t>Individual </a:t>
            </a:r>
            <a:r>
              <a:rPr lang="en-US" sz="2800" dirty="0">
                <a:latin typeface="Times New Roman" panose="02020603050405020304" pitchFamily="18" charset="0"/>
                <a:cs typeface="Times New Roman" panose="02020603050405020304" pitchFamily="18" charset="0"/>
              </a:rPr>
              <a:t>knowledge is shaped by personal experiences, through space and time, </a:t>
            </a:r>
            <a:r>
              <a:rPr lang="en-US" sz="2800" dirty="0" smtClean="0">
                <a:latin typeface="Times New Roman" panose="02020603050405020304" pitchFamily="18" charset="0"/>
                <a:cs typeface="Times New Roman" panose="02020603050405020304" pitchFamily="18" charset="0"/>
              </a:rPr>
              <a:t>caused </a:t>
            </a:r>
            <a:r>
              <a:rPr lang="en-US" sz="2800" dirty="0">
                <a:latin typeface="Times New Roman" panose="02020603050405020304" pitchFamily="18" charset="0"/>
                <a:cs typeface="Times New Roman" panose="02020603050405020304" pitchFamily="18" charset="0"/>
              </a:rPr>
              <a:t>by relations with other individuals </a:t>
            </a:r>
            <a:r>
              <a:rPr lang="en-US" sz="2800" dirty="0" smtClean="0">
                <a:latin typeface="Times New Roman" panose="02020603050405020304" pitchFamily="18" charset="0"/>
                <a:cs typeface="Times New Roman" panose="02020603050405020304" pitchFamily="18" charset="0"/>
              </a:rPr>
              <a:t>or</a:t>
            </a:r>
            <a:r>
              <a:rPr lang="en-US" sz="2800" dirty="0">
                <a:latin typeface="Times New Roman" panose="02020603050405020304" pitchFamily="18" charset="0"/>
                <a:cs typeface="Times New Roman" panose="02020603050405020304" pitchFamily="18" charset="0"/>
              </a:rPr>
              <a:t>, generally, with the nature of the </a:t>
            </a:r>
            <a:r>
              <a:rPr lang="en-US" sz="2800" dirty="0" smtClean="0">
                <a:latin typeface="Times New Roman" panose="02020603050405020304" pitchFamily="18" charset="0"/>
                <a:cs typeface="Times New Roman" panose="02020603050405020304" pitchFamily="18" charset="0"/>
              </a:rPr>
              <a:t>environment</a:t>
            </a:r>
            <a:r>
              <a:rPr lang="en-US" sz="2800" dirty="0">
                <a:latin typeface="Times New Roman" panose="02020603050405020304" pitchFamily="18" charset="0"/>
                <a:cs typeface="Times New Roman" panose="02020603050405020304" pitchFamily="18" charset="0"/>
              </a:rPr>
              <a:t>, and that are processed by the human brain. </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A group captures knowledge </a:t>
            </a:r>
            <a:r>
              <a:rPr lang="en-US" sz="2800" dirty="0">
                <a:latin typeface="Times New Roman" panose="02020603050405020304" pitchFamily="18" charset="0"/>
                <a:cs typeface="Times New Roman" panose="02020603050405020304" pitchFamily="18" charset="0"/>
              </a:rPr>
              <a:t>from </a:t>
            </a: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institutional (organizational </a:t>
            </a:r>
            <a:r>
              <a:rPr lang="en-US" sz="2800" dirty="0" smtClean="0">
                <a:latin typeface="Times New Roman" panose="02020603050405020304" pitchFamily="18" charset="0"/>
                <a:cs typeface="Times New Roman" panose="02020603050405020304" pitchFamily="18" charset="0"/>
              </a:rPr>
              <a:t>level</a:t>
            </a:r>
            <a:r>
              <a:rPr lang="en-US" sz="2800" dirty="0">
                <a:latin typeface="Times New Roman" panose="02020603050405020304" pitchFamily="18" charset="0"/>
                <a:cs typeface="Times New Roman" panose="02020603050405020304" pitchFamily="18" charset="0"/>
              </a:rPr>
              <a:t>) and </a:t>
            </a:r>
            <a:r>
              <a:rPr lang="en-US" sz="2800" dirty="0" smtClean="0">
                <a:latin typeface="Times New Roman" panose="02020603050405020304" pitchFamily="18" charset="0"/>
                <a:cs typeface="Times New Roman" panose="02020603050405020304" pitchFamily="18" charset="0"/>
              </a:rPr>
              <a:t>general environment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 group </a:t>
            </a:r>
            <a:r>
              <a:rPr lang="en-US" sz="2800" dirty="0">
                <a:latin typeface="Times New Roman" panose="02020603050405020304" pitchFamily="18" charset="0"/>
                <a:cs typeface="Times New Roman" panose="02020603050405020304" pitchFamily="18" charset="0"/>
              </a:rPr>
              <a:t>captures </a:t>
            </a:r>
            <a:r>
              <a:rPr lang="en-US" sz="2800" dirty="0" smtClean="0">
                <a:latin typeface="Times New Roman" panose="02020603050405020304" pitchFamily="18" charset="0"/>
                <a:cs typeface="Times New Roman" panose="02020603050405020304" pitchFamily="18" charset="0"/>
              </a:rPr>
              <a:t>knowledge </a:t>
            </a:r>
            <a:r>
              <a:rPr lang="en-US" sz="2800" dirty="0">
                <a:latin typeface="Times New Roman" panose="02020603050405020304" pitchFamily="18" charset="0"/>
                <a:cs typeface="Times New Roman" panose="02020603050405020304" pitchFamily="18" charset="0"/>
              </a:rPr>
              <a:t>from its </a:t>
            </a:r>
            <a:r>
              <a:rPr lang="en-US" sz="2800" dirty="0" smtClean="0">
                <a:latin typeface="Times New Roman" panose="02020603050405020304" pitchFamily="18" charset="0"/>
                <a:cs typeface="Times New Roman" panose="02020603050405020304" pitchFamily="18" charset="0"/>
              </a:rPr>
              <a:t>members’ contribution(s) </a:t>
            </a:r>
            <a:r>
              <a:rPr lang="en-US" sz="2800" dirty="0">
                <a:latin typeface="Times New Roman" panose="02020603050405020304" pitchFamily="18" charset="0"/>
                <a:cs typeface="Times New Roman" panose="02020603050405020304" pitchFamily="18" charset="0"/>
              </a:rPr>
              <a:t>through time </a:t>
            </a:r>
            <a:r>
              <a:rPr lang="en-US" sz="2800" dirty="0" smtClean="0">
                <a:latin typeface="Times New Roman" panose="02020603050405020304" pitchFamily="18" charset="0"/>
                <a:cs typeface="Times New Roman" panose="02020603050405020304" pitchFamily="18" charset="0"/>
              </a:rPr>
              <a:t>and space. Observation</a:t>
            </a:r>
            <a:r>
              <a:rPr lang="en-US" sz="2800" dirty="0">
                <a:latin typeface="Times New Roman" panose="02020603050405020304" pitchFamily="18" charset="0"/>
                <a:cs typeface="Times New Roman" panose="02020603050405020304" pitchFamily="18" charset="0"/>
              </a:rPr>
              <a:t>, imitation, and practice shared between team members through the time </a:t>
            </a:r>
            <a:r>
              <a:rPr lang="en-US" sz="2800" dirty="0" smtClean="0">
                <a:latin typeface="Times New Roman" panose="02020603050405020304" pitchFamily="18" charset="0"/>
                <a:cs typeface="Times New Roman" panose="02020603050405020304" pitchFamily="18" charset="0"/>
              </a:rPr>
              <a:t>shape</a:t>
            </a:r>
            <a:r>
              <a:rPr lang="en-US" sz="2800" dirty="0">
                <a:latin typeface="Times New Roman" panose="02020603050405020304" pitchFamily="18" charset="0"/>
                <a:cs typeface="Times New Roman" panose="02020603050405020304" pitchFamily="18" charset="0"/>
              </a:rPr>
              <a:t>, by means of </a:t>
            </a:r>
            <a:r>
              <a:rPr lang="en-US" sz="2800" dirty="0" smtClean="0">
                <a:latin typeface="Times New Roman" panose="02020603050405020304" pitchFamily="18" charset="0"/>
                <a:cs typeface="Times New Roman" panose="02020603050405020304" pitchFamily="18" charset="0"/>
              </a:rPr>
              <a:t>socialization</a:t>
            </a:r>
            <a:r>
              <a:rPr lang="en-US" sz="2800" dirty="0">
                <a:latin typeface="Times New Roman" panose="02020603050405020304" pitchFamily="18" charset="0"/>
                <a:cs typeface="Times New Roman" panose="02020603050405020304" pitchFamily="18" charset="0"/>
              </a:rPr>
              <a:t>, a body </a:t>
            </a:r>
            <a:r>
              <a:rPr lang="en-US" sz="2800" dirty="0" smtClean="0">
                <a:latin typeface="Times New Roman" panose="02020603050405020304" pitchFamily="18" charset="0"/>
                <a:cs typeface="Times New Roman" panose="02020603050405020304" pitchFamily="18" charset="0"/>
              </a:rPr>
              <a:t>of shared </a:t>
            </a:r>
            <a:r>
              <a:rPr lang="en-US" sz="2800" dirty="0">
                <a:latin typeface="Times New Roman" panose="02020603050405020304" pitchFamily="18" charset="0"/>
                <a:cs typeface="Times New Roman" panose="02020603050405020304" pitchFamily="18" charset="0"/>
              </a:rPr>
              <a:t>tacit knowledge, nor owned by any </a:t>
            </a:r>
            <a:r>
              <a:rPr lang="en-US" sz="2800" dirty="0" smtClean="0">
                <a:latin typeface="Times New Roman" panose="02020603050405020304" pitchFamily="18" charset="0"/>
                <a:cs typeface="Times New Roman" panose="02020603050405020304" pitchFamily="18" charset="0"/>
              </a:rPr>
              <a:t>of </a:t>
            </a:r>
            <a:r>
              <a:rPr lang="en-US" sz="2800" dirty="0">
                <a:latin typeface="Times New Roman" panose="02020603050405020304" pitchFamily="18" charset="0"/>
                <a:cs typeface="Times New Roman" panose="02020603050405020304" pitchFamily="18" charset="0"/>
              </a:rPr>
              <a:t>the individuals nor owned by a shared </a:t>
            </a:r>
            <a:r>
              <a:rPr lang="en-US" sz="2800" dirty="0" smtClean="0">
                <a:latin typeface="Times New Roman" panose="02020603050405020304" pitchFamily="18" charset="0"/>
                <a:cs typeface="Times New Roman" panose="02020603050405020304" pitchFamily="18" charset="0"/>
              </a:rPr>
              <a:t>property </a:t>
            </a:r>
            <a:r>
              <a:rPr lang="en-US" sz="2800" dirty="0">
                <a:latin typeface="Times New Roman" panose="02020603050405020304" pitchFamily="18" charset="0"/>
                <a:cs typeface="Times New Roman" panose="02020603050405020304" pitchFamily="18" charset="0"/>
              </a:rPr>
              <a:t>mod</a:t>
            </a:r>
          </a:p>
          <a:p>
            <a:pPr indent="0" algn="l">
              <a:spcBef>
                <a:spcPts val="0"/>
              </a:spcBef>
            </a:pPr>
            <a:endParaRPr lang="en-US" sz="2800"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938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2885" y="1893195"/>
            <a:ext cx="9427689" cy="2691684"/>
          </a:xfrm>
        </p:spPr>
        <p:txBody>
          <a:bodyPr/>
          <a:lstStyle/>
          <a:p>
            <a:pPr algn="l"/>
            <a:r>
              <a:rPr lang="en-US" dirty="0" smtClean="0">
                <a:latin typeface="Times New Roman" panose="02020603050405020304" pitchFamily="18" charset="0"/>
                <a:cs typeface="Times New Roman" panose="02020603050405020304" pitchFamily="18" charset="0"/>
              </a:rPr>
              <a:t>How do Organizations create Knowledge?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84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28" y="1548043"/>
            <a:ext cx="12054272" cy="667123"/>
          </a:xfrm>
        </p:spPr>
        <p:txBody>
          <a:bodyPr>
            <a:normAutofit fontScale="90000"/>
          </a:bodyPr>
          <a:lstStyle/>
          <a:p>
            <a:pPr algn="l"/>
            <a:r>
              <a:rPr lang="en-US" sz="4000" b="1" dirty="0" smtClean="0">
                <a:latin typeface="Times New Roman" panose="02020603050405020304" pitchFamily="18" charset="0"/>
              </a:rPr>
              <a:t>Nonaka's </a:t>
            </a:r>
            <a:r>
              <a:rPr lang="en-US" sz="4000" b="1" dirty="0">
                <a:latin typeface="Times New Roman" panose="02020603050405020304" pitchFamily="18" charset="0"/>
              </a:rPr>
              <a:t>Model of Knowledge Creation &amp; </a:t>
            </a:r>
            <a:r>
              <a:rPr lang="en-US" sz="4000" b="1" dirty="0" smtClean="0">
                <a:latin typeface="Times New Roman" panose="02020603050405020304" pitchFamily="18" charset="0"/>
              </a:rPr>
              <a:t>Transformation </a:t>
            </a:r>
            <a:endParaRPr lang="en-US" sz="4000" b="1" dirty="0"/>
          </a:p>
        </p:txBody>
      </p:sp>
      <p:sp>
        <p:nvSpPr>
          <p:cNvPr id="3" name="Subtitle 2"/>
          <p:cNvSpPr>
            <a:spLocks noGrp="1"/>
          </p:cNvSpPr>
          <p:nvPr>
            <p:ph type="subTitle" idx="1"/>
          </p:nvPr>
        </p:nvSpPr>
        <p:spPr>
          <a:xfrm>
            <a:off x="137728" y="2215166"/>
            <a:ext cx="12054272" cy="4642834"/>
          </a:xfrm>
        </p:spPr>
        <p:txBody>
          <a:bodyPr>
            <a:normAutofit fontScale="70000" lnSpcReduction="20000"/>
          </a:bodyPr>
          <a:lstStyle/>
          <a:p>
            <a:pPr marL="0" indent="0" algn="l"/>
            <a:r>
              <a:rPr lang="en-US" sz="4000" dirty="0">
                <a:latin typeface="Times New Roman" panose="02020603050405020304" pitchFamily="18" charset="0"/>
                <a:ea typeface="Times New Roman" panose="02020603050405020304" pitchFamily="18" charset="0"/>
                <a:cs typeface="Times New Roman" panose="02020603050405020304" pitchFamily="18" charset="0"/>
              </a:rPr>
              <a:t>In 1995, Nonaka coined the terms </a:t>
            </a:r>
            <a:r>
              <a:rPr lang="en-US" sz="4000" i="1" dirty="0">
                <a:latin typeface="Times New Roman" panose="02020603050405020304" pitchFamily="18" charset="0"/>
                <a:ea typeface="Times New Roman" panose="02020603050405020304" pitchFamily="18" charset="0"/>
                <a:cs typeface="Times New Roman" panose="02020603050405020304" pitchFamily="18" charset="0"/>
              </a:rPr>
              <a:t>tacit knowledge</a:t>
            </a:r>
            <a:r>
              <a:rPr lang="en-US" sz="40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sz="4000" i="1" dirty="0">
                <a:latin typeface="Times New Roman" panose="02020603050405020304" pitchFamily="18" charset="0"/>
                <a:ea typeface="Times New Roman" panose="02020603050405020304" pitchFamily="18" charset="0"/>
                <a:cs typeface="Times New Roman" panose="02020603050405020304" pitchFamily="18" charset="0"/>
              </a:rPr>
              <a:t>explicit knowledge</a:t>
            </a:r>
            <a:r>
              <a:rPr lang="en-US" sz="4000" dirty="0">
                <a:latin typeface="Times New Roman" panose="02020603050405020304" pitchFamily="18" charset="0"/>
                <a:ea typeface="Times New Roman" panose="02020603050405020304" pitchFamily="18" charset="0"/>
                <a:cs typeface="Times New Roman" panose="02020603050405020304" pitchFamily="18" charset="0"/>
              </a:rPr>
              <a:t> as the two main types of human knowledge. </a:t>
            </a:r>
            <a:r>
              <a:rPr lang="en-US" sz="4000" dirty="0" smtClean="0">
                <a:latin typeface="Times New Roman" panose="02020603050405020304" pitchFamily="18" charset="0"/>
                <a:ea typeface="Times New Roman" panose="02020603050405020304" pitchFamily="18" charset="0"/>
                <a:cs typeface="Times New Roman" panose="02020603050405020304" pitchFamily="18" charset="0"/>
              </a:rPr>
              <a:t>The key to knowledge creation lies in the way it is mobilized and converted through technology. </a:t>
            </a:r>
          </a:p>
          <a:p>
            <a:pPr marL="0" indent="0" algn="l"/>
            <a:endParaRPr lang="en-US" sz="13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4000" b="1" dirty="0" smtClean="0">
                <a:latin typeface="Times New Roman" panose="02020603050405020304" pitchFamily="18" charset="0"/>
                <a:ea typeface="Times New Roman" panose="02020603050405020304" pitchFamily="18" charset="0"/>
                <a:cs typeface="Times New Roman" panose="02020603050405020304" pitchFamily="18" charset="0"/>
              </a:rPr>
              <a:t>Tacit to Tacit communication</a:t>
            </a:r>
            <a:r>
              <a:rPr lang="en-US" sz="4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smtClean="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Socialization</a:t>
            </a:r>
            <a:r>
              <a:rPr lang="en-US" sz="4000" dirty="0" smtClean="0">
                <a:latin typeface="Times New Roman" panose="02020603050405020304" pitchFamily="18" charset="0"/>
                <a:ea typeface="Times New Roman" panose="02020603050405020304" pitchFamily="18" charset="0"/>
                <a:cs typeface="Times New Roman" panose="02020603050405020304" pitchFamily="18" charset="0"/>
              </a:rPr>
              <a:t>): Takes place between people in meetings or in team discussions. </a:t>
            </a:r>
            <a:r>
              <a:rPr lang="en-US" sz="4000" dirty="0" smtClean="0">
                <a:latin typeface="Times New Roman" panose="02020603050405020304" pitchFamily="18" charset="0"/>
                <a:cs typeface="Times New Roman" panose="02020603050405020304" pitchFamily="18" charset="0"/>
              </a:rPr>
              <a:t>The socialization mode refers to conversion of tacit knowledge to new tacit knowledge through social interactions and shared experience among organizational members (e.g., apprenticeship).</a:t>
            </a:r>
          </a:p>
          <a:p>
            <a:pPr marL="0" indent="0" algn="l"/>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4000" b="1" dirty="0">
                <a:latin typeface="Times New Roman" panose="02020603050405020304" pitchFamily="18" charset="0"/>
                <a:ea typeface="Times New Roman" panose="02020603050405020304" pitchFamily="18" charset="0"/>
                <a:cs typeface="Times New Roman" panose="02020603050405020304" pitchFamily="18" charset="0"/>
              </a:rPr>
              <a:t>Tacit to </a:t>
            </a:r>
            <a:r>
              <a:rPr lang="en-US" sz="4000" b="1" dirty="0" smtClean="0">
                <a:latin typeface="Times New Roman" panose="02020603050405020304" pitchFamily="18" charset="0"/>
                <a:ea typeface="Times New Roman" panose="02020603050405020304" pitchFamily="18" charset="0"/>
                <a:cs typeface="Times New Roman" panose="02020603050405020304" pitchFamily="18" charset="0"/>
              </a:rPr>
              <a:t>Explicit </a:t>
            </a:r>
            <a:r>
              <a:rPr lang="en-US" sz="4000" b="1" dirty="0">
                <a:latin typeface="Times New Roman" panose="02020603050405020304" pitchFamily="18" charset="0"/>
                <a:ea typeface="Times New Roman" panose="02020603050405020304" pitchFamily="18" charset="0"/>
                <a:cs typeface="Times New Roman" panose="02020603050405020304" pitchFamily="18" charset="0"/>
              </a:rPr>
              <a:t>communication</a:t>
            </a:r>
            <a:r>
              <a:rPr lang="en-US" sz="4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Externalization</a:t>
            </a:r>
            <a:r>
              <a:rPr lang="en-US" sz="4000" dirty="0">
                <a:latin typeface="Times New Roman" panose="02020603050405020304" pitchFamily="18" charset="0"/>
                <a:ea typeface="Times New Roman" panose="02020603050405020304" pitchFamily="18" charset="0"/>
                <a:cs typeface="Times New Roman" panose="02020603050405020304" pitchFamily="18" charset="0"/>
              </a:rPr>
              <a:t>): Articulation among people through dialogue. </a:t>
            </a:r>
            <a:r>
              <a:rPr lang="en-US" sz="4000" dirty="0">
                <a:latin typeface="Times New Roman" panose="02020603050405020304" pitchFamily="18" charset="0"/>
                <a:cs typeface="Times New Roman" panose="02020603050405020304" pitchFamily="18" charset="0"/>
              </a:rPr>
              <a:t>Externalization refers to converting tacit knowledge to new explicit knowledge (e.g., articulation of best practices or lessons learned, brainstorming).</a:t>
            </a:r>
            <a:r>
              <a:rPr lang="en-US" sz="4000" dirty="0">
                <a:latin typeface="Times New Roman" panose="02020603050405020304" pitchFamily="18" charset="0"/>
                <a:ea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2446718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2698</Words>
  <Application>Microsoft Office PowerPoint</Application>
  <PresentationFormat>Widescreen</PresentationFormat>
  <Paragraphs>251</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MS PGothic</vt:lpstr>
      <vt:lpstr>PMingLiU</vt:lpstr>
      <vt:lpstr>Arial</vt:lpstr>
      <vt:lpstr>Arial Narrow</vt:lpstr>
      <vt:lpstr>Calibri</vt:lpstr>
      <vt:lpstr>Georgia</vt:lpstr>
      <vt:lpstr>Rockwell</vt:lpstr>
      <vt:lpstr>Rockwell Condensed</vt:lpstr>
      <vt:lpstr>Times New Roman</vt:lpstr>
      <vt:lpstr>Wingdings</vt:lpstr>
      <vt:lpstr>1_Office Theme</vt:lpstr>
      <vt:lpstr>KNOWLEDGE MANAGEMENT (MIS 412) LECTURE 4 - KNOWLEDGE CREATION AND CODIFICATION</vt:lpstr>
      <vt:lpstr>Objectives/ Goals </vt:lpstr>
      <vt:lpstr>How is Knowledge Created?</vt:lpstr>
      <vt:lpstr>What is Knowledge Creation?</vt:lpstr>
      <vt:lpstr>What is Knowledge Creation? Cont’d</vt:lpstr>
      <vt:lpstr>PowerPoint Presentation</vt:lpstr>
      <vt:lpstr>Individual, Group &amp; Organizational Knowledge Creation Process</vt:lpstr>
      <vt:lpstr>PowerPoint Presentation</vt:lpstr>
      <vt:lpstr>Nonaka's Model of Knowledge Creation &amp; Transformation </vt:lpstr>
      <vt:lpstr>PowerPoint Presentation</vt:lpstr>
      <vt:lpstr>Some Knowledge Capturing Techniques</vt:lpstr>
      <vt:lpstr>On-Site Observation (Action Protocol)</vt:lpstr>
      <vt:lpstr>Brainstorming</vt:lpstr>
      <vt:lpstr>Brainstorming Cont.</vt:lpstr>
      <vt:lpstr>Electronic Brainstorming </vt:lpstr>
      <vt:lpstr>Electronic Brainstorming </vt:lpstr>
      <vt:lpstr>Protocol Analysis (Think-Aloud Method) </vt:lpstr>
      <vt:lpstr>PowerPoint Presentation</vt:lpstr>
      <vt:lpstr>Consensus Decision Making  </vt:lpstr>
      <vt:lpstr>Nominal Group Technique (NGT)</vt:lpstr>
      <vt:lpstr>Delphi Method </vt:lpstr>
      <vt:lpstr>Blackboarding</vt:lpstr>
      <vt:lpstr>PowerPoint Presentation</vt:lpstr>
      <vt:lpstr> Knowledge Creation and Capturing of Tacit Knowledge (Knowledge Acquisition) </vt:lpstr>
      <vt:lpstr>PowerPoint Presentation</vt:lpstr>
      <vt:lpstr>PowerPoint Presentation</vt:lpstr>
      <vt:lpstr>PowerPoint Presentation</vt:lpstr>
      <vt:lpstr>What Is Knowledge Codification?</vt:lpstr>
      <vt:lpstr>Knowledge Codification in the KM System Life Cycle</vt:lpstr>
      <vt:lpstr>Why Codify</vt:lpstr>
      <vt:lpstr>Pre-KC Questions</vt:lpstr>
      <vt:lpstr>Some Codification Tools </vt:lpstr>
      <vt:lpstr>Knowledge Map</vt:lpstr>
      <vt:lpstr>Knowledge Map (Relationship among Departments)</vt:lpstr>
      <vt:lpstr>The Building Cycle</vt:lpstr>
      <vt:lpstr>Decision Trees</vt:lpstr>
      <vt:lpstr>Discount Policy (A Decision Tree)</vt:lpstr>
      <vt:lpstr>Decision Tables</vt:lpstr>
      <vt:lpstr>Discount Policy (A Decision Table)</vt:lpstr>
      <vt:lpstr>Frames </vt:lpstr>
      <vt:lpstr>An Automobile Example</vt:lpstr>
      <vt:lpstr>Production Rules</vt:lpstr>
      <vt:lpstr>Case-Based Reasoning (CBR)</vt:lpstr>
      <vt:lpstr>Generic CBR Process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CODIFICATION</dc:title>
  <dc:creator>OLA</dc:creator>
  <cp:lastModifiedBy>OLA</cp:lastModifiedBy>
  <cp:revision>14</cp:revision>
  <dcterms:created xsi:type="dcterms:W3CDTF">2018-09-11T10:50:14Z</dcterms:created>
  <dcterms:modified xsi:type="dcterms:W3CDTF">2018-09-18T05:07:25Z</dcterms:modified>
</cp:coreProperties>
</file>