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688" r:id="rId2"/>
  </p:sldMasterIdLst>
  <p:notesMasterIdLst>
    <p:notesMasterId r:id="rId41"/>
  </p:notesMasterIdLst>
  <p:handoutMasterIdLst>
    <p:handoutMasterId r:id="rId42"/>
  </p:handoutMasterIdLst>
  <p:sldIdLst>
    <p:sldId id="448" r:id="rId3"/>
    <p:sldId id="439" r:id="rId4"/>
    <p:sldId id="349" r:id="rId5"/>
    <p:sldId id="350" r:id="rId6"/>
    <p:sldId id="351" r:id="rId7"/>
    <p:sldId id="440" r:id="rId8"/>
    <p:sldId id="450" r:id="rId9"/>
    <p:sldId id="441" r:id="rId10"/>
    <p:sldId id="282" r:id="rId11"/>
    <p:sldId id="261" r:id="rId12"/>
    <p:sldId id="283" r:id="rId13"/>
    <p:sldId id="383" r:id="rId14"/>
    <p:sldId id="473" r:id="rId15"/>
    <p:sldId id="373" r:id="rId16"/>
    <p:sldId id="442" r:id="rId17"/>
    <p:sldId id="454" r:id="rId18"/>
    <p:sldId id="444" r:id="rId19"/>
    <p:sldId id="443" r:id="rId20"/>
    <p:sldId id="445" r:id="rId21"/>
    <p:sldId id="446" r:id="rId22"/>
    <p:sldId id="455" r:id="rId23"/>
    <p:sldId id="456" r:id="rId24"/>
    <p:sldId id="447" r:id="rId25"/>
    <p:sldId id="457" r:id="rId26"/>
    <p:sldId id="458" r:id="rId27"/>
    <p:sldId id="459" r:id="rId28"/>
    <p:sldId id="460" r:id="rId29"/>
    <p:sldId id="461" r:id="rId30"/>
    <p:sldId id="462" r:id="rId31"/>
    <p:sldId id="474" r:id="rId32"/>
    <p:sldId id="464" r:id="rId33"/>
    <p:sldId id="465" r:id="rId34"/>
    <p:sldId id="471" r:id="rId35"/>
    <p:sldId id="466" r:id="rId36"/>
    <p:sldId id="467" r:id="rId37"/>
    <p:sldId id="468" r:id="rId38"/>
    <p:sldId id="469" r:id="rId39"/>
    <p:sldId id="472" r:id="rId4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0033CC"/>
    <a:srgbClr val="3F073F"/>
    <a:srgbClr val="000000"/>
    <a:srgbClr val="CE90D6"/>
    <a:srgbClr val="990099"/>
    <a:srgbClr val="A20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3" autoAdjust="0"/>
  </p:normalViewPr>
  <p:slideViewPr>
    <p:cSldViewPr>
      <p:cViewPr varScale="1">
        <p:scale>
          <a:sx n="82" d="100"/>
          <a:sy n="82" d="100"/>
        </p:scale>
        <p:origin x="14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79AECF-5232-43F4-BFF9-58BAC4173D34}"/>
              </a:ext>
            </a:extLst>
          </p:cNvPr>
          <p:cNvSpPr>
            <a:spLocks noGrp="1" noChangeArrowheads="1"/>
          </p:cNvSpPr>
          <p:nvPr>
            <p:ph type="hdr" sz="quarter"/>
          </p:nvPr>
        </p:nvSpPr>
        <p:spPr bwMode="auto">
          <a:xfrm>
            <a:off x="0"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23555" name="Rectangle 3">
            <a:extLst>
              <a:ext uri="{FF2B5EF4-FFF2-40B4-BE49-F238E27FC236}">
                <a16:creationId xmlns:a16="http://schemas.microsoft.com/office/drawing/2014/main" id="{9896A075-45CD-45E9-BD81-EC41D2C78267}"/>
              </a:ext>
            </a:extLst>
          </p:cNvPr>
          <p:cNvSpPr>
            <a:spLocks noGrp="1" noChangeArrowheads="1"/>
          </p:cNvSpPr>
          <p:nvPr>
            <p:ph type="dt" sz="quarter" idx="1"/>
          </p:nvPr>
        </p:nvSpPr>
        <p:spPr bwMode="auto">
          <a:xfrm>
            <a:off x="3852863" y="0"/>
            <a:ext cx="29448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23556" name="Rectangle 4">
            <a:extLst>
              <a:ext uri="{FF2B5EF4-FFF2-40B4-BE49-F238E27FC236}">
                <a16:creationId xmlns:a16="http://schemas.microsoft.com/office/drawing/2014/main" id="{28EBFCFD-29E8-47DA-8BEF-C24A424D0890}"/>
              </a:ext>
            </a:extLst>
          </p:cNvPr>
          <p:cNvSpPr>
            <a:spLocks noGrp="1" noChangeArrowheads="1"/>
          </p:cNvSpPr>
          <p:nvPr>
            <p:ph type="ftr" sz="quarter" idx="2"/>
          </p:nvPr>
        </p:nvSpPr>
        <p:spPr bwMode="auto">
          <a:xfrm>
            <a:off x="0" y="9380538"/>
            <a:ext cx="29448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23557" name="Rectangle 5">
            <a:extLst>
              <a:ext uri="{FF2B5EF4-FFF2-40B4-BE49-F238E27FC236}">
                <a16:creationId xmlns:a16="http://schemas.microsoft.com/office/drawing/2014/main" id="{81161E2C-A18B-4338-9084-5E3C869F8459}"/>
              </a:ext>
            </a:extLst>
          </p:cNvPr>
          <p:cNvSpPr>
            <a:spLocks noGrp="1" noChangeArrowheads="1"/>
          </p:cNvSpPr>
          <p:nvPr>
            <p:ph type="sldNum" sz="quarter" idx="3"/>
          </p:nvPr>
        </p:nvSpPr>
        <p:spPr bwMode="auto">
          <a:xfrm>
            <a:off x="3852863" y="9380538"/>
            <a:ext cx="29448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1810749-B1DB-4F70-BB2D-9F50F1D020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E3F8853-B131-4162-8B94-BBCE341565CA}"/>
              </a:ext>
            </a:extLst>
          </p:cNvPr>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63491" name="Rectangle 3">
            <a:extLst>
              <a:ext uri="{FF2B5EF4-FFF2-40B4-BE49-F238E27FC236}">
                <a16:creationId xmlns:a16="http://schemas.microsoft.com/office/drawing/2014/main" id="{B9D88D16-3BCE-473C-B0C9-5AC7BFE8E9EB}"/>
              </a:ext>
            </a:extLst>
          </p:cNvPr>
          <p:cNvSpPr>
            <a:spLocks noGrp="1" noChangeArrowheads="1"/>
          </p:cNvSpPr>
          <p:nvPr>
            <p:ph type="dt" idx="1"/>
          </p:nvPr>
        </p:nvSpPr>
        <p:spPr bwMode="auto">
          <a:xfrm>
            <a:off x="3852863" y="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A1FDB62-23E4-44EE-8CF2-3B8ADFF7B6FA}"/>
              </a:ext>
            </a:extLst>
          </p:cNvPr>
          <p:cNvSpPr>
            <a:spLocks noChangeArrowheads="1" noTextEdit="1"/>
          </p:cNvSpPr>
          <p:nvPr>
            <p:ph type="sldImg" idx="2"/>
          </p:nvPr>
        </p:nvSpPr>
        <p:spPr bwMode="auto">
          <a:xfrm>
            <a:off x="922338" y="744538"/>
            <a:ext cx="4954587" cy="37163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a:extLst>
              <a:ext uri="{FF2B5EF4-FFF2-40B4-BE49-F238E27FC236}">
                <a16:creationId xmlns:a16="http://schemas.microsoft.com/office/drawing/2014/main" id="{C6B9CCEB-3B8B-4A38-9F52-C626F88DC72F}"/>
              </a:ext>
            </a:extLst>
          </p:cNvPr>
          <p:cNvSpPr>
            <a:spLocks noGrp="1" noChangeArrowheads="1"/>
          </p:cNvSpPr>
          <p:nvPr>
            <p:ph type="body" sz="quarter" idx="3"/>
          </p:nvPr>
        </p:nvSpPr>
        <p:spPr bwMode="auto">
          <a:xfrm>
            <a:off x="906463" y="4708525"/>
            <a:ext cx="4984750"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3494" name="Rectangle 6">
            <a:extLst>
              <a:ext uri="{FF2B5EF4-FFF2-40B4-BE49-F238E27FC236}">
                <a16:creationId xmlns:a16="http://schemas.microsoft.com/office/drawing/2014/main" id="{FC373D8E-F191-4251-B05F-E2ABE339B624}"/>
              </a:ext>
            </a:extLst>
          </p:cNvPr>
          <p:cNvSpPr>
            <a:spLocks noGrp="1" noChangeArrowheads="1"/>
          </p:cNvSpPr>
          <p:nvPr>
            <p:ph type="ftr" sz="quarter" idx="4"/>
          </p:nvPr>
        </p:nvSpPr>
        <p:spPr bwMode="auto">
          <a:xfrm>
            <a:off x="0" y="9418638"/>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63495" name="Rectangle 7">
            <a:extLst>
              <a:ext uri="{FF2B5EF4-FFF2-40B4-BE49-F238E27FC236}">
                <a16:creationId xmlns:a16="http://schemas.microsoft.com/office/drawing/2014/main" id="{83BF5917-32FA-43B0-8E31-AE8F45645797}"/>
              </a:ext>
            </a:extLst>
          </p:cNvPr>
          <p:cNvSpPr>
            <a:spLocks noGrp="1" noChangeArrowheads="1"/>
          </p:cNvSpPr>
          <p:nvPr>
            <p:ph type="sldNum" sz="quarter" idx="5"/>
          </p:nvPr>
        </p:nvSpPr>
        <p:spPr bwMode="auto">
          <a:xfrm>
            <a:off x="3852863" y="9418638"/>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2"/>
                </a:solidFill>
                <a:latin typeface="Times New Roman" panose="02020603050405020304" pitchFamily="18" charset="0"/>
                <a:cs typeface="Times New Roman" panose="02020603050405020304" pitchFamily="18" charset="0"/>
              </a:defRPr>
            </a:lvl1pPr>
          </a:lstStyle>
          <a:p>
            <a:pPr>
              <a:defRPr/>
            </a:pPr>
            <a:fld id="{4B7025B1-B55D-4AA1-8D23-D224F8BA37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D9E282-383A-4471-BDB8-4B041C3A27E0}"/>
              </a:ext>
            </a:extLst>
          </p:cNvPr>
          <p:cNvSpPr>
            <a:spLocks noChangeArrowheads="1" noTextEdit="1"/>
          </p:cNvSpPr>
          <p:nvPr>
            <p:ph type="sldImg"/>
          </p:nvPr>
        </p:nvSpPr>
        <p:spPr>
          <a:ln/>
        </p:spPr>
      </p:sp>
      <p:sp>
        <p:nvSpPr>
          <p:cNvPr id="6147" name="Rectangle 3">
            <a:extLst>
              <a:ext uri="{FF2B5EF4-FFF2-40B4-BE49-F238E27FC236}">
                <a16:creationId xmlns:a16="http://schemas.microsoft.com/office/drawing/2014/main" id="{A0EC5DC3-5FB4-4117-862E-53B7F87EE8BC}"/>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F2E850FF-549A-4E56-81AE-CDFFCD88E5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685C9A5B-2DD5-4464-987E-12AB161EB869}" type="slidenum">
              <a:rPr lang="en-US" altLang="en-US" sz="1000">
                <a:latin typeface="Times New Roman" panose="02020603050405020304" pitchFamily="18" charset="0"/>
              </a:rPr>
              <a:pPr/>
              <a:t>14</a:t>
            </a:fld>
            <a:endParaRPr lang="en-US" altLang="en-US" sz="1000">
              <a:latin typeface="Times New Roman" panose="02020603050405020304" pitchFamily="18" charset="0"/>
            </a:endParaRPr>
          </a:p>
        </p:txBody>
      </p:sp>
      <p:sp>
        <p:nvSpPr>
          <p:cNvPr id="29699" name="Rectangle 2">
            <a:extLst>
              <a:ext uri="{FF2B5EF4-FFF2-40B4-BE49-F238E27FC236}">
                <a16:creationId xmlns:a16="http://schemas.microsoft.com/office/drawing/2014/main" id="{823ADB1B-C762-496A-AE39-1BC83A2F2A5C}"/>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D39B45CE-1D57-406A-943E-838DACAB76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44970CD-4EAF-40B6-8F12-DD2FBBDC44E5}"/>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E537C143-494B-40D4-A2E4-4716C5C6E068}"/>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17B0B56-3F55-4CEB-A139-F9873C5912DC}"/>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8D6DEBD0-2238-412E-BF98-310521003316}"/>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EA14A5-327C-4B79-92B1-3A599C3F2A13}"/>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DD9ADAB7-ED55-4B13-B5EA-630D89B86929}"/>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73ADD7-5762-4D25-A391-09BBD75403AE}"/>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120EDDF4-0CBE-4750-99AE-FAFFDE45498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ECDA86E-1122-4C5D-A36B-1202A1639503}"/>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CF5BF0D3-4275-4ECA-974E-FCCD66567B2B}"/>
              </a:ext>
            </a:extLst>
          </p:cNvPr>
          <p:cNvSpPr>
            <a:spLocks noGrp="1" noChangeArrowheads="1"/>
          </p:cNvSpPr>
          <p:nvPr>
            <p:ph type="body" idx="1"/>
          </p:nvPr>
        </p:nvSpPr>
        <p:spPr>
          <a:noFill/>
        </p:spPr>
        <p:txBody>
          <a:bodyPr/>
          <a:lstStyle/>
          <a:p>
            <a:pPr eaLnBrk="1" hangingPunct="1">
              <a:lnSpc>
                <a:spcPct val="80000"/>
              </a:lnSpc>
            </a:pPr>
            <a:endParaRPr lang="en-US" altLang="en-US"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0BFFF2-4D97-4F38-A5ED-16C24BEDBB4B}"/>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DCD49B1F-9996-4797-96A9-04B1CC2D8896}"/>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C500B8-BA8A-49F8-9353-B366AF4F6758}"/>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E9A166EC-915E-4D6E-9205-FBF1DCFF591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8BCB3E9-BA96-4D1D-9069-4316899EA375}"/>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F1B6224F-5E1D-49A6-8BB5-0A3D68764BF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67AC6E3-0AB5-49F2-A55C-F65AC7716C0B}"/>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5D4A8D6B-82BB-4022-A7DF-D099DAAA2613}"/>
              </a:ext>
            </a:extLst>
          </p:cNvPr>
          <p:cNvSpPr>
            <a:spLocks noGrp="1" noChangeArrowheads="1"/>
          </p:cNvSpPr>
          <p:nvPr>
            <p:ph type="body" idx="1"/>
          </p:nvPr>
        </p:nvSpPr>
        <p:spPr>
          <a:noFill/>
        </p:spPr>
        <p:txBody>
          <a:bodyPr/>
          <a:lstStyle/>
          <a:p>
            <a:pPr eaLnBrk="1" hangingPunct="1"/>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1E95C6F-2A0F-417A-875D-D2C7CBD22EA9}"/>
              </a:ext>
            </a:extLst>
          </p:cNvPr>
          <p:cNvSpPr>
            <a:spLocks noChangeArrowheads="1" noTextEdit="1"/>
          </p:cNvSpPr>
          <p:nvPr>
            <p:ph type="sldImg"/>
          </p:nvPr>
        </p:nvSpPr>
        <p:spPr>
          <a:ln/>
        </p:spPr>
      </p:sp>
      <p:sp>
        <p:nvSpPr>
          <p:cNvPr id="8195" name="Rectangle 3">
            <a:extLst>
              <a:ext uri="{FF2B5EF4-FFF2-40B4-BE49-F238E27FC236}">
                <a16:creationId xmlns:a16="http://schemas.microsoft.com/office/drawing/2014/main" id="{C904F760-09D6-45DA-AA36-420BEF86925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0C19F38-AFFD-446E-90D7-9C7AF3B541B1}"/>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8BEB6137-3262-4708-9463-A587257E7F1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3741011-60E5-4DA1-AF11-3664B8810174}"/>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4F17266D-7EA6-4EAC-AAD8-F2446847B73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FE4A931-01CF-44E1-B343-2CCB9324364C}"/>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D56A05C1-ABA7-4D0E-8731-6D43115ADB4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98C83F3-A9CF-4CE4-ACCB-785CBD46CE84}"/>
              </a:ext>
            </a:extLst>
          </p:cNvPr>
          <p:cNvSpPr>
            <a:spLocks noChangeArrowheads="1" noTextEdit="1"/>
          </p:cNvSpPr>
          <p:nvPr>
            <p:ph type="sldImg"/>
          </p:nvPr>
        </p:nvSpPr>
        <p:spPr>
          <a:xfrm>
            <a:off x="920750" y="742950"/>
            <a:ext cx="4957763" cy="3717925"/>
          </a:xfrm>
          <a:ln/>
        </p:spPr>
      </p:sp>
      <p:sp>
        <p:nvSpPr>
          <p:cNvPr id="62467" name="Rectangle 3">
            <a:extLst>
              <a:ext uri="{FF2B5EF4-FFF2-40B4-BE49-F238E27FC236}">
                <a16:creationId xmlns:a16="http://schemas.microsoft.com/office/drawing/2014/main" id="{6571A8D3-70BE-4584-A978-6259DFF03442}"/>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7CB1D04-C28D-4401-84F1-16DD62B57AAB}"/>
              </a:ext>
            </a:extLst>
          </p:cNvPr>
          <p:cNvSpPr>
            <a:spLocks noChangeArrowheads="1" noTextEdit="1"/>
          </p:cNvSpPr>
          <p:nvPr>
            <p:ph type="sldImg"/>
          </p:nvPr>
        </p:nvSpPr>
        <p:spPr>
          <a:xfrm>
            <a:off x="920750" y="742950"/>
            <a:ext cx="4957763" cy="3717925"/>
          </a:xfrm>
          <a:ln/>
        </p:spPr>
      </p:sp>
      <p:sp>
        <p:nvSpPr>
          <p:cNvPr id="64515" name="Rectangle 3">
            <a:extLst>
              <a:ext uri="{FF2B5EF4-FFF2-40B4-BE49-F238E27FC236}">
                <a16:creationId xmlns:a16="http://schemas.microsoft.com/office/drawing/2014/main" id="{DC52DB96-2F77-46E6-99EB-CA0678475ACD}"/>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FBFB91F-185D-4254-8972-F3ECF77484C2}"/>
              </a:ext>
            </a:extLst>
          </p:cNvPr>
          <p:cNvSpPr>
            <a:spLocks noChangeArrowheads="1" noTextEdit="1"/>
          </p:cNvSpPr>
          <p:nvPr>
            <p:ph type="sldImg"/>
          </p:nvPr>
        </p:nvSpPr>
        <p:spPr>
          <a:xfrm>
            <a:off x="920750" y="742950"/>
            <a:ext cx="4957763" cy="3717925"/>
          </a:xfrm>
          <a:ln/>
        </p:spPr>
      </p:sp>
      <p:sp>
        <p:nvSpPr>
          <p:cNvPr id="66563" name="Rectangle 3">
            <a:extLst>
              <a:ext uri="{FF2B5EF4-FFF2-40B4-BE49-F238E27FC236}">
                <a16:creationId xmlns:a16="http://schemas.microsoft.com/office/drawing/2014/main" id="{41AB1E89-9A8C-4F30-9E3B-B28BF5BE3AC1}"/>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95C8DBD-E6F0-4C35-9781-516F5471EE6C}"/>
              </a:ext>
            </a:extLst>
          </p:cNvPr>
          <p:cNvSpPr>
            <a:spLocks noChangeArrowheads="1" noTextEdit="1"/>
          </p:cNvSpPr>
          <p:nvPr>
            <p:ph type="sldImg"/>
          </p:nvPr>
        </p:nvSpPr>
        <p:spPr>
          <a:xfrm>
            <a:off x="920750" y="742950"/>
            <a:ext cx="4957763" cy="3717925"/>
          </a:xfrm>
          <a:ln/>
        </p:spPr>
      </p:sp>
      <p:sp>
        <p:nvSpPr>
          <p:cNvPr id="69635" name="Rectangle 3">
            <a:extLst>
              <a:ext uri="{FF2B5EF4-FFF2-40B4-BE49-F238E27FC236}">
                <a16:creationId xmlns:a16="http://schemas.microsoft.com/office/drawing/2014/main" id="{70B800A0-C03D-4767-80DC-1ED0295F52CE}"/>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48981A-1553-4CB4-8A14-D6F20D9C776D}"/>
              </a:ext>
            </a:extLst>
          </p:cNvPr>
          <p:cNvSpPr>
            <a:spLocks noChangeArrowheads="1" noTextEdit="1"/>
          </p:cNvSpPr>
          <p:nvPr>
            <p:ph type="sldImg"/>
          </p:nvPr>
        </p:nvSpPr>
        <p:spPr>
          <a:ln/>
        </p:spPr>
      </p:sp>
      <p:sp>
        <p:nvSpPr>
          <p:cNvPr id="13315" name="Rectangle 3">
            <a:extLst>
              <a:ext uri="{FF2B5EF4-FFF2-40B4-BE49-F238E27FC236}">
                <a16:creationId xmlns:a16="http://schemas.microsoft.com/office/drawing/2014/main" id="{2B6C0A53-650B-43A1-8EFE-AE19AF4E9B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CC7D180-76BE-49F8-8F70-E021E1EFF9D9}"/>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5C1474D5-6B1A-4D18-BE79-CDA843F27C03}"/>
              </a:ext>
            </a:extLst>
          </p:cNvPr>
          <p:cNvSpPr>
            <a:spLocks noGrp="1" noChangeArrowheads="1"/>
          </p:cNvSpPr>
          <p:nvPr>
            <p:ph type="body" idx="1"/>
          </p:nvPr>
        </p:nvSpPr>
        <p:spPr>
          <a:noFill/>
        </p:spPr>
        <p:txBody>
          <a:bodyPr/>
          <a:lstStyle/>
          <a:p>
            <a:pPr eaLnBrk="1" hangingPunct="1">
              <a:lnSpc>
                <a:spcPct val="90000"/>
              </a:lnSpc>
            </a:pPr>
            <a:endParaRPr lang="en-US" altLang="en-US"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DFF4E95-456F-4A86-A1B2-8DB640545ADF}"/>
              </a:ext>
            </a:extLst>
          </p:cNvPr>
          <p:cNvSpPr>
            <a:spLocks noChangeArrowheads="1" noTextEdit="1"/>
          </p:cNvSpPr>
          <p:nvPr>
            <p:ph type="sldImg"/>
          </p:nvPr>
        </p:nvSpPr>
        <p:spPr>
          <a:ln/>
        </p:spPr>
      </p:sp>
      <p:sp>
        <p:nvSpPr>
          <p:cNvPr id="19459" name="Rectangle 3">
            <a:extLst>
              <a:ext uri="{FF2B5EF4-FFF2-40B4-BE49-F238E27FC236}">
                <a16:creationId xmlns:a16="http://schemas.microsoft.com/office/drawing/2014/main" id="{DA398BC4-2CEF-4F1C-A21E-CC741924EB01}"/>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90790A8F-059E-4CAE-88E8-8CEA73A960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59D115D5-1C48-488C-A7D3-620F609D3445}" type="slidenum">
              <a:rPr lang="en-US" altLang="en-US" sz="1000">
                <a:latin typeface="Times New Roman" panose="02020603050405020304" pitchFamily="18" charset="0"/>
              </a:rPr>
              <a:pPr/>
              <a:t>9</a:t>
            </a:fld>
            <a:endParaRPr lang="en-US" altLang="en-US" sz="1000">
              <a:latin typeface="Times New Roman" panose="02020603050405020304" pitchFamily="18" charset="0"/>
            </a:endParaRPr>
          </a:p>
        </p:txBody>
      </p:sp>
      <p:sp>
        <p:nvSpPr>
          <p:cNvPr id="21507" name="Rectangle 2">
            <a:extLst>
              <a:ext uri="{FF2B5EF4-FFF2-40B4-BE49-F238E27FC236}">
                <a16:creationId xmlns:a16="http://schemas.microsoft.com/office/drawing/2014/main" id="{4EE34366-0931-4DEB-A996-10F8775390B9}"/>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FD2BF6E7-91C8-46AC-AF2F-509688662D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A15EC393-C4AC-4505-88BB-983C3DFE55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1090447E-752A-488C-ACED-F8F861DBFB9A}" type="slidenum">
              <a:rPr lang="en-US" altLang="en-US" sz="1000">
                <a:latin typeface="Times New Roman" panose="02020603050405020304" pitchFamily="18" charset="0"/>
              </a:rPr>
              <a:pPr/>
              <a:t>10</a:t>
            </a:fld>
            <a:endParaRPr lang="en-US" altLang="en-US" sz="1000">
              <a:latin typeface="Times New Roman" panose="02020603050405020304" pitchFamily="18" charset="0"/>
            </a:endParaRPr>
          </a:p>
        </p:txBody>
      </p:sp>
      <p:sp>
        <p:nvSpPr>
          <p:cNvPr id="23555" name="Rectangle 2">
            <a:extLst>
              <a:ext uri="{FF2B5EF4-FFF2-40B4-BE49-F238E27FC236}">
                <a16:creationId xmlns:a16="http://schemas.microsoft.com/office/drawing/2014/main" id="{9274D094-7064-49AF-BACF-94DE852164D2}"/>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F817926E-1C1D-40D0-87A1-AB43385140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C37D1161-BCE6-4809-B6A5-93A0BA7516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DCDDD8AB-0400-422D-B4D1-B7F6D856EFCD}" type="slidenum">
              <a:rPr lang="en-US" altLang="en-US" sz="1000">
                <a:latin typeface="Times New Roman" panose="02020603050405020304" pitchFamily="18" charset="0"/>
              </a:rPr>
              <a:pPr/>
              <a:t>11</a:t>
            </a:fld>
            <a:endParaRPr lang="en-US" altLang="en-US" sz="1000">
              <a:latin typeface="Times New Roman" panose="02020603050405020304" pitchFamily="18" charset="0"/>
            </a:endParaRPr>
          </a:p>
        </p:txBody>
      </p:sp>
      <p:sp>
        <p:nvSpPr>
          <p:cNvPr id="25603" name="Rectangle 2">
            <a:extLst>
              <a:ext uri="{FF2B5EF4-FFF2-40B4-BE49-F238E27FC236}">
                <a16:creationId xmlns:a16="http://schemas.microsoft.com/office/drawing/2014/main" id="{7C1AE390-03D0-42DF-AE55-775B70487631}"/>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73E46ABE-85A3-404A-8E7D-3BE7815F4A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C035AEEA-3CC4-44CB-A2F9-E739B2D21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F9B4535A-8680-4DA4-82AD-CC9B7289133B}" type="slidenum">
              <a:rPr lang="en-US" altLang="en-US" sz="1000">
                <a:latin typeface="Times New Roman" panose="02020603050405020304" pitchFamily="18" charset="0"/>
              </a:rPr>
              <a:pPr/>
              <a:t>12</a:t>
            </a:fld>
            <a:endParaRPr lang="en-US" altLang="en-US" sz="1000">
              <a:latin typeface="Times New Roman" panose="02020603050405020304" pitchFamily="18" charset="0"/>
            </a:endParaRPr>
          </a:p>
        </p:txBody>
      </p:sp>
      <p:sp>
        <p:nvSpPr>
          <p:cNvPr id="27651" name="Rectangle 2">
            <a:extLst>
              <a:ext uri="{FF2B5EF4-FFF2-40B4-BE49-F238E27FC236}">
                <a16:creationId xmlns:a16="http://schemas.microsoft.com/office/drawing/2014/main" id="{A995DE7D-F9E4-4CC8-9461-7955236A147A}"/>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BE3AB653-ABB1-4DA8-AB1B-2144FCB009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949975"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3019481"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419016665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6FFE2CAF-74BD-4894-90DD-137A70DE8361}" type="slidenum">
              <a:rPr lang="en-US" altLang="en-US" smtClean="0"/>
              <a:pPr>
                <a:defRPr/>
              </a:pPr>
              <a:t>‹#›</a:t>
            </a:fld>
            <a:endParaRPr lang="en-US" altLang="en-US"/>
          </a:p>
        </p:txBody>
      </p:sp>
    </p:spTree>
    <p:extLst>
      <p:ext uri="{BB962C8B-B14F-4D97-AF65-F5344CB8AC3E}">
        <p14:creationId xmlns:p14="http://schemas.microsoft.com/office/powerpoint/2010/main" val="2275182699"/>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03FCDB13-3358-472C-9EA9-5A8B40FE129B}" type="slidenum">
              <a:rPr lang="en-US" altLang="en-US" smtClean="0"/>
              <a:pPr>
                <a:defRPr/>
              </a:pPr>
              <a:t>‹#›</a:t>
            </a:fld>
            <a:endParaRPr lang="en-US" altLang="en-US"/>
          </a:p>
        </p:txBody>
      </p:sp>
    </p:spTree>
    <p:extLst>
      <p:ext uri="{BB962C8B-B14F-4D97-AF65-F5344CB8AC3E}">
        <p14:creationId xmlns:p14="http://schemas.microsoft.com/office/powerpoint/2010/main" val="3254457383"/>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F656E8EC-A68C-4E2C-BCED-424BC5C420F4}" type="slidenum">
              <a:rPr lang="en-US" altLang="en-US" smtClean="0"/>
              <a:pPr>
                <a:defRPr/>
              </a:pPr>
              <a:t>‹#›</a:t>
            </a:fld>
            <a:endParaRPr lang="en-US" altLang="en-US"/>
          </a:p>
        </p:txBody>
      </p:sp>
    </p:spTree>
    <p:extLst>
      <p:ext uri="{BB962C8B-B14F-4D97-AF65-F5344CB8AC3E}">
        <p14:creationId xmlns:p14="http://schemas.microsoft.com/office/powerpoint/2010/main" val="580689694"/>
      </p:ext>
    </p:extLst>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93360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50206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76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2656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035263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835722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1528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720121"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949975"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3430553031"/>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83960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422003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309192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04/09/2018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62136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2058577"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2998017"/>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C8408EA3-0CF3-4B0A-AAF1-E82D53520693}" type="slidenum">
              <a:rPr lang="en-US" altLang="en-US" smtClean="0"/>
              <a:pPr>
                <a:defRPr/>
              </a:pPr>
              <a:t>‹#›</a:t>
            </a:fld>
            <a:endParaRPr lang="en-US" altLang="en-US"/>
          </a:p>
        </p:txBody>
      </p:sp>
    </p:spTree>
    <p:extLst>
      <p:ext uri="{BB962C8B-B14F-4D97-AF65-F5344CB8AC3E}">
        <p14:creationId xmlns:p14="http://schemas.microsoft.com/office/powerpoint/2010/main" val="1070104170"/>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DAF5E7BE-649F-4158-9E2D-B8A51503478C}" type="slidenum">
              <a:rPr lang="en-US" altLang="en-US" smtClean="0"/>
              <a:pPr>
                <a:defRPr/>
              </a:pPr>
              <a:t>‹#›</a:t>
            </a:fld>
            <a:endParaRPr lang="en-US" altLang="en-US"/>
          </a:p>
        </p:txBody>
      </p:sp>
    </p:spTree>
    <p:extLst>
      <p:ext uri="{BB962C8B-B14F-4D97-AF65-F5344CB8AC3E}">
        <p14:creationId xmlns:p14="http://schemas.microsoft.com/office/powerpoint/2010/main" val="1853744310"/>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8" name="Footer Placeholder 7"/>
          <p:cNvSpPr>
            <a:spLocks noGrp="1"/>
          </p:cNvSpPr>
          <p:nvPr>
            <p:ph type="ftr" sz="quarter" idx="11"/>
          </p:nvPr>
        </p:nvSpPr>
        <p:spPr/>
        <p:txBody>
          <a:bodyPr/>
          <a:lstStyle/>
          <a:p>
            <a:pPr>
              <a:defRPr/>
            </a:pPr>
            <a:r>
              <a:rPr lang="en-US" altLang="en-US"/>
              <a:t>Lecture part 1-Introduction to Knowledge management</a:t>
            </a:r>
          </a:p>
        </p:txBody>
      </p:sp>
      <p:sp>
        <p:nvSpPr>
          <p:cNvPr id="9" name="Slide Number Placeholder 8"/>
          <p:cNvSpPr>
            <a:spLocks noGrp="1"/>
          </p:cNvSpPr>
          <p:nvPr>
            <p:ph type="sldNum" sz="quarter" idx="12"/>
          </p:nvPr>
        </p:nvSpPr>
        <p:spPr/>
        <p:txBody>
          <a:bodyPr/>
          <a:lstStyle/>
          <a:p>
            <a:pPr>
              <a:defRPr/>
            </a:pPr>
            <a:fld id="{0C303FBD-8277-4F0B-A637-EA9EEAEECB3E}" type="slidenum">
              <a:rPr lang="en-US" altLang="en-US" smtClean="0"/>
              <a:pPr>
                <a:defRPr/>
              </a:pPr>
              <a:t>‹#›</a:t>
            </a:fld>
            <a:endParaRPr lang="en-US" altLang="en-US"/>
          </a:p>
        </p:txBody>
      </p:sp>
    </p:spTree>
    <p:extLst>
      <p:ext uri="{BB962C8B-B14F-4D97-AF65-F5344CB8AC3E}">
        <p14:creationId xmlns:p14="http://schemas.microsoft.com/office/powerpoint/2010/main" val="1370571721"/>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4" name="Footer Placeholder 3"/>
          <p:cNvSpPr>
            <a:spLocks noGrp="1"/>
          </p:cNvSpPr>
          <p:nvPr>
            <p:ph type="ftr" sz="quarter" idx="11"/>
          </p:nvPr>
        </p:nvSpPr>
        <p:spPr/>
        <p:txBody>
          <a:bodyPr/>
          <a:lstStyle/>
          <a:p>
            <a:pPr>
              <a:defRPr/>
            </a:pPr>
            <a:r>
              <a:rPr lang="en-US" altLang="en-US"/>
              <a:t>Lecture part 1-Introduction to Knowledge management</a:t>
            </a:r>
          </a:p>
        </p:txBody>
      </p:sp>
      <p:sp>
        <p:nvSpPr>
          <p:cNvPr id="5" name="Slide Number Placeholder 4"/>
          <p:cNvSpPr>
            <a:spLocks noGrp="1"/>
          </p:cNvSpPr>
          <p:nvPr>
            <p:ph type="sldNum" sz="quarter" idx="12"/>
          </p:nvPr>
        </p:nvSpPr>
        <p:spPr/>
        <p:txBody>
          <a:bodyPr/>
          <a:lstStyle/>
          <a:p>
            <a:pPr>
              <a:defRPr/>
            </a:pPr>
            <a:fld id="{C64E07AB-16F9-4120-BA20-120CD7D2E499}" type="slidenum">
              <a:rPr lang="en-US" altLang="en-US" smtClean="0"/>
              <a:pPr>
                <a:defRPr/>
              </a:pPr>
              <a:t>‹#›</a:t>
            </a:fld>
            <a:endParaRPr lang="en-US" altLang="en-US"/>
          </a:p>
        </p:txBody>
      </p:sp>
    </p:spTree>
    <p:extLst>
      <p:ext uri="{BB962C8B-B14F-4D97-AF65-F5344CB8AC3E}">
        <p14:creationId xmlns:p14="http://schemas.microsoft.com/office/powerpoint/2010/main" val="1233434105"/>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3" name="Footer Placeholder 2"/>
          <p:cNvSpPr>
            <a:spLocks noGrp="1"/>
          </p:cNvSpPr>
          <p:nvPr>
            <p:ph type="ftr" sz="quarter" idx="11"/>
          </p:nvPr>
        </p:nvSpPr>
        <p:spPr/>
        <p:txBody>
          <a:bodyPr/>
          <a:lstStyle/>
          <a:p>
            <a:pPr>
              <a:defRPr/>
            </a:pPr>
            <a:r>
              <a:rPr lang="en-US" altLang="en-US"/>
              <a:t>Lecture part 1-Introduction to Knowledge management</a:t>
            </a:r>
          </a:p>
        </p:txBody>
      </p:sp>
      <p:sp>
        <p:nvSpPr>
          <p:cNvPr id="4" name="Slide Number Placeholder 3"/>
          <p:cNvSpPr>
            <a:spLocks noGrp="1"/>
          </p:cNvSpPr>
          <p:nvPr>
            <p:ph type="sldNum" sz="quarter" idx="12"/>
          </p:nvPr>
        </p:nvSpPr>
        <p:spPr/>
        <p:txBody>
          <a:bodyPr/>
          <a:lstStyle/>
          <a:p>
            <a:pPr>
              <a:defRPr/>
            </a:pPr>
            <a:fld id="{2E1F12C6-0D7B-4FF9-9211-686C15903EE7}" type="slidenum">
              <a:rPr lang="en-US" altLang="en-US" smtClean="0"/>
              <a:pPr>
                <a:defRPr/>
              </a:pPr>
              <a:t>‹#›</a:t>
            </a:fld>
            <a:endParaRPr lang="en-US" altLang="en-US"/>
          </a:p>
        </p:txBody>
      </p:sp>
    </p:spTree>
    <p:extLst>
      <p:ext uri="{BB962C8B-B14F-4D97-AF65-F5344CB8AC3E}">
        <p14:creationId xmlns:p14="http://schemas.microsoft.com/office/powerpoint/2010/main" val="3585175980"/>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04/09/2018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F99083F6-4E4E-4E51-AB6E-1076CF882E2B}" type="slidenum">
              <a:rPr lang="en-US" altLang="en-US" smtClean="0"/>
              <a:pPr>
                <a:defRPr/>
              </a:pPr>
              <a:t>‹#›</a:t>
            </a:fld>
            <a:endParaRPr lang="en-US" altLang="en-US"/>
          </a:p>
        </p:txBody>
      </p:sp>
    </p:spTree>
    <p:extLst>
      <p:ext uri="{BB962C8B-B14F-4D97-AF65-F5344CB8AC3E}">
        <p14:creationId xmlns:p14="http://schemas.microsoft.com/office/powerpoint/2010/main" val="3511507871"/>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62E69B-9B3B-437C-9ADF-D56F423A0581}" type="datetimeFigureOut">
              <a:rPr lang="en-GB" smtClean="0"/>
              <a:pPr/>
              <a:t>04/09/2018</a:t>
            </a:fld>
            <a:endParaRPr lang="en-GB"/>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Lecture part 1-Introduction to Knowledge management</a:t>
            </a: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1234FBC-9990-4794-A4A4-191BC7B09BA8}" type="slidenum">
              <a:rPr lang="en-US" altLang="en-US" smtClean="0"/>
              <a:pPr>
                <a:defRPr/>
              </a:pPr>
              <a:t>‹#›</a:t>
            </a:fld>
            <a:endParaRPr lang="en-US" altLang="en-US"/>
          </a:p>
        </p:txBody>
      </p:sp>
    </p:spTree>
    <p:extLst>
      <p:ext uri="{BB962C8B-B14F-4D97-AF65-F5344CB8AC3E}">
        <p14:creationId xmlns:p14="http://schemas.microsoft.com/office/powerpoint/2010/main" val="40208460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med">
    <p:wipe/>
  </p:transition>
  <p:hf hd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04/09/2018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34556066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ww.xpertrule.com/pages/info_kb.ht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microsoft.com/finland/office2003/sharepoint/overview.mspx"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AQ"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DCB1B92D-FC73-45F4-AEA5-9142BA696FBF}"/>
              </a:ext>
            </a:extLst>
          </p:cNvPr>
          <p:cNvSpPr>
            <a:spLocks noGrp="1" noChangeArrowheads="1"/>
          </p:cNvSpPr>
          <p:nvPr>
            <p:ph type="ctrTitle"/>
          </p:nvPr>
        </p:nvSpPr>
        <p:spPr>
          <a:xfrm>
            <a:off x="1143000" y="1905000"/>
            <a:ext cx="7239000" cy="1452562"/>
          </a:xfrm>
        </p:spPr>
        <p:txBody>
          <a:bodyPr>
            <a:normAutofit fontScale="90000"/>
          </a:bodyPr>
          <a:lstStyle/>
          <a:p>
            <a:pPr eaLnBrk="1" hangingPunct="1"/>
            <a:r>
              <a:rPr lang="en-US" altLang="en-US" dirty="0">
                <a:latin typeface="Rockwell" panose="02060603020205020403" pitchFamily="18" charset="0"/>
              </a:rPr>
              <a:t>MIS 412:Knowledge Management</a:t>
            </a:r>
            <a:br>
              <a:rPr lang="en-US" altLang="en-US" dirty="0">
                <a:latin typeface="Rockwell" panose="02060603020205020403" pitchFamily="18" charset="0"/>
              </a:rPr>
            </a:br>
            <a:br>
              <a:rPr lang="en-US" altLang="en-US" dirty="0">
                <a:latin typeface="Rockwell" panose="02060603020205020403" pitchFamily="18" charset="0"/>
              </a:rPr>
            </a:br>
            <a:r>
              <a:rPr lang="en-US" altLang="en-US" dirty="0">
                <a:latin typeface="Rockwell" panose="02060603020205020403" pitchFamily="18" charset="0"/>
              </a:rPr>
              <a:t>Lecture 1&amp;2: Introduction to KM</a:t>
            </a:r>
          </a:p>
        </p:txBody>
      </p:sp>
      <p:sp>
        <p:nvSpPr>
          <p:cNvPr id="5123" name="Rectangle 5">
            <a:extLst>
              <a:ext uri="{FF2B5EF4-FFF2-40B4-BE49-F238E27FC236}">
                <a16:creationId xmlns:a16="http://schemas.microsoft.com/office/drawing/2014/main" id="{677F4499-51C5-4CF8-B5CE-3C44910B4C0C}"/>
              </a:ext>
            </a:extLst>
          </p:cNvPr>
          <p:cNvSpPr>
            <a:spLocks noGrp="1" noChangeArrowheads="1"/>
          </p:cNvSpPr>
          <p:nvPr>
            <p:ph type="subTitle" idx="1"/>
          </p:nvPr>
        </p:nvSpPr>
        <p:spPr>
          <a:xfrm>
            <a:off x="934519" y="5715000"/>
            <a:ext cx="7472363" cy="1066800"/>
          </a:xfrm>
        </p:spPr>
        <p:txBody>
          <a:bodyPr>
            <a:normAutofit lnSpcReduction="10000"/>
          </a:bodyPr>
          <a:lstStyle/>
          <a:p>
            <a:pPr eaLnBrk="1" hangingPunct="1"/>
            <a:endParaRPr lang="en-US" altLang="en-US" dirty="0"/>
          </a:p>
          <a:p>
            <a:pPr eaLnBrk="1" hangingPunct="1"/>
            <a:r>
              <a:rPr lang="en-US" altLang="en-US" dirty="0"/>
              <a:t>Okuboyejo SR</a:t>
            </a:r>
          </a:p>
        </p:txBody>
      </p:sp>
      <p:sp>
        <p:nvSpPr>
          <p:cNvPr id="5124" name="Rectangle 6">
            <a:extLst>
              <a:ext uri="{FF2B5EF4-FFF2-40B4-BE49-F238E27FC236}">
                <a16:creationId xmlns:a16="http://schemas.microsoft.com/office/drawing/2014/main" id="{FF3A030F-BD60-4DD0-B505-E4E1F909AC82}"/>
              </a:ext>
            </a:extLst>
          </p:cNvPr>
          <p:cNvSpPr>
            <a:spLocks noChangeArrowheads="1"/>
          </p:cNvSpPr>
          <p:nvPr/>
        </p:nvSpPr>
        <p:spPr bwMode="auto">
          <a:xfrm>
            <a:off x="1524000" y="2590800"/>
            <a:ext cx="74723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eaLnBrk="1" hangingPunct="1">
              <a:lnSpc>
                <a:spcPct val="90000"/>
              </a:lnSpc>
              <a:buFont typeface="Wingdings" panose="05000000000000000000" pitchFamily="2" charset="2"/>
              <a:buNone/>
            </a:pPr>
            <a:endParaRPr lang="fi-FI" altLang="en-US" sz="2100" dirty="0"/>
          </a:p>
          <a:p>
            <a:pPr eaLnBrk="1" hangingPunct="1">
              <a:lnSpc>
                <a:spcPct val="90000"/>
              </a:lnSpc>
              <a:buFontTx/>
              <a:buChar char="•"/>
            </a:pPr>
            <a:endParaRPr lang="fi-FI" altLang="en-US" sz="2100" dirty="0"/>
          </a:p>
          <a:p>
            <a:pPr eaLnBrk="1" hangingPunct="1">
              <a:lnSpc>
                <a:spcPct val="90000"/>
              </a:lnSpc>
              <a:buFont typeface="Wingdings" panose="05000000000000000000" pitchFamily="2" charset="2"/>
              <a:buNone/>
            </a:pPr>
            <a:endParaRPr lang="fi-FI" altLang="en-US" sz="2100" dirty="0"/>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C0A105-F70F-48C3-9D62-74E41AB2054A}"/>
              </a:ext>
            </a:extLst>
          </p:cNvPr>
          <p:cNvSpPr>
            <a:spLocks noGrp="1" noChangeArrowheads="1"/>
          </p:cNvSpPr>
          <p:nvPr>
            <p:ph type="title"/>
          </p:nvPr>
        </p:nvSpPr>
        <p:spPr/>
        <p:txBody>
          <a:bodyPr/>
          <a:lstStyle/>
          <a:p>
            <a:pPr eaLnBrk="1" hangingPunct="1"/>
            <a:r>
              <a:rPr lang="en-US" altLang="en-US"/>
              <a:t>Knowledge Management Principles</a:t>
            </a:r>
          </a:p>
        </p:txBody>
      </p:sp>
      <p:sp>
        <p:nvSpPr>
          <p:cNvPr id="22531" name="Rectangle 3">
            <a:extLst>
              <a:ext uri="{FF2B5EF4-FFF2-40B4-BE49-F238E27FC236}">
                <a16:creationId xmlns:a16="http://schemas.microsoft.com/office/drawing/2014/main" id="{0E19DA45-EF96-4083-BFF3-C03098E3FEAC}"/>
              </a:ext>
            </a:extLst>
          </p:cNvPr>
          <p:cNvSpPr>
            <a:spLocks noGrp="1" noChangeArrowheads="1"/>
          </p:cNvSpPr>
          <p:nvPr>
            <p:ph idx="1"/>
          </p:nvPr>
        </p:nvSpPr>
        <p:spPr/>
        <p:txBody>
          <a:bodyPr>
            <a:normAutofit fontScale="92500" lnSpcReduction="20000"/>
          </a:bodyPr>
          <a:lstStyle/>
          <a:p>
            <a:pPr eaLnBrk="1" hangingPunct="1">
              <a:spcAft>
                <a:spcPct val="50000"/>
              </a:spcAft>
            </a:pPr>
            <a:r>
              <a:rPr lang="en-US" altLang="en-US"/>
              <a:t>The more your share, the more you gain. </a:t>
            </a:r>
          </a:p>
          <a:p>
            <a:pPr eaLnBrk="1" hangingPunct="1">
              <a:spcAft>
                <a:spcPct val="50000"/>
              </a:spcAft>
            </a:pPr>
            <a:r>
              <a:rPr lang="en-US" altLang="en-US"/>
              <a:t>The knowledge acquisition process should be part of the work process. </a:t>
            </a:r>
          </a:p>
          <a:p>
            <a:pPr eaLnBrk="1" hangingPunct="1">
              <a:spcAft>
                <a:spcPct val="50000"/>
              </a:spcAft>
            </a:pPr>
            <a:r>
              <a:rPr lang="en-US" altLang="en-US"/>
              <a:t>Integration of knowledge from multiple disciplines has the highest probability of creating new knowledge and value-added. </a:t>
            </a:r>
          </a:p>
          <a:p>
            <a:pPr eaLnBrk="1" hangingPunct="1">
              <a:spcAft>
                <a:spcPct val="50000"/>
              </a:spcAft>
            </a:pPr>
            <a:r>
              <a:rPr lang="en-US" altLang="en-US"/>
              <a:t>Knowledge valuation should be conducted from customers’ perspective. </a:t>
            </a:r>
          </a:p>
          <a:p>
            <a:pPr eaLnBrk="1" hangingPunct="1">
              <a:spcAft>
                <a:spcPct val="50000"/>
              </a:spcAft>
            </a:pPr>
            <a:r>
              <a:rPr lang="en-US" altLang="en-US"/>
              <a:t>KM focus should be on core knowledge critical to sustaining company’s competitive edge. </a:t>
            </a:r>
          </a:p>
        </p:txBody>
      </p:sp>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EFE53C-AEDC-4A13-A5CD-2E4C1ADC4094}"/>
              </a:ext>
            </a:extLst>
          </p:cNvPr>
          <p:cNvSpPr>
            <a:spLocks noGrp="1" noChangeArrowheads="1"/>
          </p:cNvSpPr>
          <p:nvPr>
            <p:ph type="title"/>
          </p:nvPr>
        </p:nvSpPr>
        <p:spPr>
          <a:xfrm>
            <a:off x="360628" y="153144"/>
            <a:ext cx="8672247" cy="475505"/>
          </a:xfrm>
        </p:spPr>
        <p:txBody>
          <a:bodyPr>
            <a:normAutofit fontScale="90000"/>
          </a:bodyPr>
          <a:lstStyle/>
          <a:p>
            <a:pPr eaLnBrk="1" hangingPunct="1"/>
            <a:r>
              <a:rPr lang="en-US" altLang="en-US" sz="2800" dirty="0"/>
              <a:t>Organizational Knowledge Management Model</a:t>
            </a:r>
          </a:p>
        </p:txBody>
      </p:sp>
      <p:sp>
        <p:nvSpPr>
          <p:cNvPr id="24579" name="Oval 6">
            <a:extLst>
              <a:ext uri="{FF2B5EF4-FFF2-40B4-BE49-F238E27FC236}">
                <a16:creationId xmlns:a16="http://schemas.microsoft.com/office/drawing/2014/main" id="{19045772-3734-4507-889B-CBF086EB87F1}"/>
              </a:ext>
            </a:extLst>
          </p:cNvPr>
          <p:cNvSpPr>
            <a:spLocks noChangeArrowheads="1"/>
          </p:cNvSpPr>
          <p:nvPr/>
        </p:nvSpPr>
        <p:spPr bwMode="auto">
          <a:xfrm>
            <a:off x="2044700" y="1314450"/>
            <a:ext cx="5124450" cy="2628900"/>
          </a:xfrm>
          <a:prstGeom prst="ellips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endParaRPr lang="en-US" altLang="en-US" sz="2000">
              <a:solidFill>
                <a:schemeClr val="tx1"/>
              </a:solidFill>
              <a:latin typeface="Arial" panose="020B0604020202020204" pitchFamily="34" charset="0"/>
            </a:endParaRPr>
          </a:p>
        </p:txBody>
      </p:sp>
      <p:sp>
        <p:nvSpPr>
          <p:cNvPr id="24580" name="Text Box 8">
            <a:extLst>
              <a:ext uri="{FF2B5EF4-FFF2-40B4-BE49-F238E27FC236}">
                <a16:creationId xmlns:a16="http://schemas.microsoft.com/office/drawing/2014/main" id="{9438877E-F64C-4915-A747-298FDE9A0380}"/>
              </a:ext>
            </a:extLst>
          </p:cNvPr>
          <p:cNvSpPr txBox="1">
            <a:spLocks noChangeArrowheads="1"/>
          </p:cNvSpPr>
          <p:nvPr/>
        </p:nvSpPr>
        <p:spPr bwMode="auto">
          <a:xfrm>
            <a:off x="4067175" y="1182688"/>
            <a:ext cx="1031875"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dirty="0">
                <a:solidFill>
                  <a:schemeClr val="tx1"/>
                </a:solidFill>
                <a:latin typeface="Arial" panose="020B0604020202020204" pitchFamily="34" charset="0"/>
              </a:rPr>
              <a:t>Share</a:t>
            </a:r>
          </a:p>
        </p:txBody>
      </p:sp>
      <p:sp>
        <p:nvSpPr>
          <p:cNvPr id="24581" name="Text Box 9">
            <a:extLst>
              <a:ext uri="{FF2B5EF4-FFF2-40B4-BE49-F238E27FC236}">
                <a16:creationId xmlns:a16="http://schemas.microsoft.com/office/drawing/2014/main" id="{B5486803-28F5-4A18-BF9D-2E5D84269798}"/>
              </a:ext>
            </a:extLst>
          </p:cNvPr>
          <p:cNvSpPr txBox="1">
            <a:spLocks noChangeArrowheads="1"/>
          </p:cNvSpPr>
          <p:nvPr/>
        </p:nvSpPr>
        <p:spPr bwMode="auto">
          <a:xfrm>
            <a:off x="6162675" y="1716088"/>
            <a:ext cx="11350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Create</a:t>
            </a:r>
          </a:p>
        </p:txBody>
      </p:sp>
      <p:sp>
        <p:nvSpPr>
          <p:cNvPr id="24582" name="Text Box 10">
            <a:extLst>
              <a:ext uri="{FF2B5EF4-FFF2-40B4-BE49-F238E27FC236}">
                <a16:creationId xmlns:a16="http://schemas.microsoft.com/office/drawing/2014/main" id="{738DFD30-44B4-40AA-AF2B-063D1F39D91F}"/>
              </a:ext>
            </a:extLst>
          </p:cNvPr>
          <p:cNvSpPr txBox="1">
            <a:spLocks noChangeArrowheads="1"/>
          </p:cNvSpPr>
          <p:nvPr/>
        </p:nvSpPr>
        <p:spPr bwMode="auto">
          <a:xfrm>
            <a:off x="6238875" y="2859088"/>
            <a:ext cx="1266825"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Identify</a:t>
            </a:r>
          </a:p>
        </p:txBody>
      </p:sp>
      <p:sp>
        <p:nvSpPr>
          <p:cNvPr id="24583" name="Text Box 11">
            <a:extLst>
              <a:ext uri="{FF2B5EF4-FFF2-40B4-BE49-F238E27FC236}">
                <a16:creationId xmlns:a16="http://schemas.microsoft.com/office/drawing/2014/main" id="{F21BAA4A-E0E1-41F8-B19B-ED0F8632E33A}"/>
              </a:ext>
            </a:extLst>
          </p:cNvPr>
          <p:cNvSpPr txBox="1">
            <a:spLocks noChangeArrowheads="1"/>
          </p:cNvSpPr>
          <p:nvPr/>
        </p:nvSpPr>
        <p:spPr bwMode="auto">
          <a:xfrm>
            <a:off x="4848225" y="3640138"/>
            <a:ext cx="1200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Collect</a:t>
            </a:r>
          </a:p>
        </p:txBody>
      </p:sp>
      <p:sp>
        <p:nvSpPr>
          <p:cNvPr id="24584" name="Text Box 12">
            <a:extLst>
              <a:ext uri="{FF2B5EF4-FFF2-40B4-BE49-F238E27FC236}">
                <a16:creationId xmlns:a16="http://schemas.microsoft.com/office/drawing/2014/main" id="{71881E59-DFDF-4FE3-938F-0891E6597E28}"/>
              </a:ext>
            </a:extLst>
          </p:cNvPr>
          <p:cNvSpPr txBox="1">
            <a:spLocks noChangeArrowheads="1"/>
          </p:cNvSpPr>
          <p:nvPr/>
        </p:nvSpPr>
        <p:spPr bwMode="auto">
          <a:xfrm>
            <a:off x="2847975" y="3563938"/>
            <a:ext cx="1047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Adapt</a:t>
            </a:r>
          </a:p>
        </p:txBody>
      </p:sp>
      <p:sp>
        <p:nvSpPr>
          <p:cNvPr id="24585" name="Text Box 13">
            <a:extLst>
              <a:ext uri="{FF2B5EF4-FFF2-40B4-BE49-F238E27FC236}">
                <a16:creationId xmlns:a16="http://schemas.microsoft.com/office/drawing/2014/main" id="{7E190795-9E22-4814-A6C2-4F0424431FE7}"/>
              </a:ext>
            </a:extLst>
          </p:cNvPr>
          <p:cNvSpPr txBox="1">
            <a:spLocks noChangeArrowheads="1"/>
          </p:cNvSpPr>
          <p:nvPr/>
        </p:nvSpPr>
        <p:spPr bwMode="auto">
          <a:xfrm>
            <a:off x="1609725" y="2859088"/>
            <a:ext cx="14874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Organize</a:t>
            </a:r>
          </a:p>
        </p:txBody>
      </p:sp>
      <p:sp>
        <p:nvSpPr>
          <p:cNvPr id="24586" name="Text Box 14">
            <a:extLst>
              <a:ext uri="{FF2B5EF4-FFF2-40B4-BE49-F238E27FC236}">
                <a16:creationId xmlns:a16="http://schemas.microsoft.com/office/drawing/2014/main" id="{6864F327-FB07-4256-A47B-E027C3F84ADC}"/>
              </a:ext>
            </a:extLst>
          </p:cNvPr>
          <p:cNvSpPr txBox="1">
            <a:spLocks noChangeArrowheads="1"/>
          </p:cNvSpPr>
          <p:nvPr/>
        </p:nvSpPr>
        <p:spPr bwMode="auto">
          <a:xfrm>
            <a:off x="1971675" y="1773238"/>
            <a:ext cx="1030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Apply</a:t>
            </a:r>
          </a:p>
        </p:txBody>
      </p:sp>
      <p:sp>
        <p:nvSpPr>
          <p:cNvPr id="24587" name="Oval 16">
            <a:extLst>
              <a:ext uri="{FF2B5EF4-FFF2-40B4-BE49-F238E27FC236}">
                <a16:creationId xmlns:a16="http://schemas.microsoft.com/office/drawing/2014/main" id="{5FE30160-6768-4703-9DB0-30F15C3706BC}"/>
              </a:ext>
            </a:extLst>
          </p:cNvPr>
          <p:cNvSpPr>
            <a:spLocks noChangeArrowheads="1"/>
          </p:cNvSpPr>
          <p:nvPr/>
        </p:nvSpPr>
        <p:spPr bwMode="auto">
          <a:xfrm>
            <a:off x="1339850" y="1104900"/>
            <a:ext cx="6591300" cy="318135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1400">
              <a:solidFill>
                <a:schemeClr val="tx1"/>
              </a:solidFill>
              <a:latin typeface="Arial" panose="020B0604020202020204" pitchFamily="34" charset="0"/>
            </a:endParaRPr>
          </a:p>
        </p:txBody>
      </p:sp>
      <p:sp>
        <p:nvSpPr>
          <p:cNvPr id="24588" name="Text Box 19">
            <a:extLst>
              <a:ext uri="{FF2B5EF4-FFF2-40B4-BE49-F238E27FC236}">
                <a16:creationId xmlns:a16="http://schemas.microsoft.com/office/drawing/2014/main" id="{838A3879-B799-4892-B935-E2ACAC8EEBE5}"/>
              </a:ext>
            </a:extLst>
          </p:cNvPr>
          <p:cNvSpPr txBox="1">
            <a:spLocks noChangeArrowheads="1"/>
          </p:cNvSpPr>
          <p:nvPr/>
        </p:nvSpPr>
        <p:spPr bwMode="auto">
          <a:xfrm>
            <a:off x="139700" y="742950"/>
            <a:ext cx="1866900" cy="495300"/>
          </a:xfrm>
          <a:prstGeom prst="rect">
            <a:avLst/>
          </a:prstGeom>
          <a:solidFill>
            <a:schemeClr val="bg1"/>
          </a:solidFill>
          <a:ln w="38100">
            <a:solidFill>
              <a:schemeClr val="tx1"/>
            </a:solidFill>
            <a:miter lim="800000"/>
            <a:headEnd type="none" w="sm" len="sm"/>
            <a:tailEnd type="none" w="sm" len="sm"/>
          </a:ln>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Leadership</a:t>
            </a:r>
          </a:p>
        </p:txBody>
      </p:sp>
      <p:sp>
        <p:nvSpPr>
          <p:cNvPr id="24589" name="Text Box 20">
            <a:extLst>
              <a:ext uri="{FF2B5EF4-FFF2-40B4-BE49-F238E27FC236}">
                <a16:creationId xmlns:a16="http://schemas.microsoft.com/office/drawing/2014/main" id="{C3C7A137-2346-4C3F-97D5-88A02A8C4D04}"/>
              </a:ext>
            </a:extLst>
          </p:cNvPr>
          <p:cNvSpPr txBox="1">
            <a:spLocks noChangeArrowheads="1"/>
          </p:cNvSpPr>
          <p:nvPr/>
        </p:nvSpPr>
        <p:spPr bwMode="auto">
          <a:xfrm>
            <a:off x="5089525" y="6400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2400" b="1">
              <a:solidFill>
                <a:schemeClr val="tx1"/>
              </a:solidFill>
              <a:latin typeface="Arial" panose="020B0604020202020204" pitchFamily="34" charset="0"/>
            </a:endParaRPr>
          </a:p>
        </p:txBody>
      </p:sp>
      <p:sp>
        <p:nvSpPr>
          <p:cNvPr id="24590" name="Text Box 21">
            <a:extLst>
              <a:ext uri="{FF2B5EF4-FFF2-40B4-BE49-F238E27FC236}">
                <a16:creationId xmlns:a16="http://schemas.microsoft.com/office/drawing/2014/main" id="{0DBB71DD-FEEE-4872-91A0-C84D85676994}"/>
              </a:ext>
            </a:extLst>
          </p:cNvPr>
          <p:cNvSpPr txBox="1">
            <a:spLocks noChangeArrowheads="1"/>
          </p:cNvSpPr>
          <p:nvPr/>
        </p:nvSpPr>
        <p:spPr bwMode="auto">
          <a:xfrm>
            <a:off x="6677025" y="706438"/>
            <a:ext cx="184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2400" b="1">
              <a:solidFill>
                <a:schemeClr val="tx1"/>
              </a:solidFill>
              <a:latin typeface="Arial" panose="020B0604020202020204" pitchFamily="34" charset="0"/>
            </a:endParaRPr>
          </a:p>
        </p:txBody>
      </p:sp>
      <p:sp>
        <p:nvSpPr>
          <p:cNvPr id="24591" name="AutoShape 22">
            <a:extLst>
              <a:ext uri="{FF2B5EF4-FFF2-40B4-BE49-F238E27FC236}">
                <a16:creationId xmlns:a16="http://schemas.microsoft.com/office/drawing/2014/main" id="{037E749A-C6B2-42CA-AC17-17A90EEC2FEB}"/>
              </a:ext>
            </a:extLst>
          </p:cNvPr>
          <p:cNvSpPr>
            <a:spLocks noChangeArrowheads="1"/>
          </p:cNvSpPr>
          <p:nvPr/>
        </p:nvSpPr>
        <p:spPr bwMode="auto">
          <a:xfrm>
            <a:off x="3160713" y="673100"/>
            <a:ext cx="3146425" cy="538163"/>
          </a:xfrm>
          <a:prstGeom prst="ribbon">
            <a:avLst>
              <a:gd name="adj1" fmla="val 12500"/>
              <a:gd name="adj2" fmla="val 70787"/>
            </a:avLst>
          </a:prstGeom>
          <a:solidFill>
            <a:schemeClr val="bg1"/>
          </a:solidFill>
          <a:ln w="28575">
            <a:solidFill>
              <a:schemeClr val="tx1"/>
            </a:solidFill>
            <a:round/>
            <a:headEnd type="none" w="sm" len="sm"/>
            <a:tailEnd type="none" w="sm" len="sm"/>
          </a:ln>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KM Process</a:t>
            </a:r>
          </a:p>
        </p:txBody>
      </p:sp>
      <p:sp>
        <p:nvSpPr>
          <p:cNvPr id="24592" name="AutoShape 23">
            <a:extLst>
              <a:ext uri="{FF2B5EF4-FFF2-40B4-BE49-F238E27FC236}">
                <a16:creationId xmlns:a16="http://schemas.microsoft.com/office/drawing/2014/main" id="{96D6A149-07B5-454D-9F9A-B6FF9D681A21}"/>
              </a:ext>
            </a:extLst>
          </p:cNvPr>
          <p:cNvSpPr>
            <a:spLocks noChangeArrowheads="1"/>
          </p:cNvSpPr>
          <p:nvPr/>
        </p:nvSpPr>
        <p:spPr bwMode="auto">
          <a:xfrm>
            <a:off x="1019175" y="4760913"/>
            <a:ext cx="7143750" cy="1335087"/>
          </a:xfrm>
          <a:prstGeom prst="upArrowCallout">
            <a:avLst>
              <a:gd name="adj1" fmla="val 36365"/>
              <a:gd name="adj2" fmla="val 39586"/>
              <a:gd name="adj3" fmla="val 20231"/>
              <a:gd name="adj4" fmla="val 66667"/>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220000"/>
              </a:lnSpc>
              <a:spcBef>
                <a:spcPct val="0"/>
              </a:spcBef>
              <a:buClrTx/>
              <a:buSzTx/>
              <a:buFontTx/>
              <a:buNone/>
            </a:pPr>
            <a:r>
              <a:rPr lang="en-US" altLang="en-US" sz="2400" b="1">
                <a:solidFill>
                  <a:schemeClr val="tx1"/>
                </a:solidFill>
                <a:latin typeface="Arial" panose="020B0604020202020204" pitchFamily="34" charset="0"/>
              </a:rPr>
              <a:t>Technology</a:t>
            </a:r>
          </a:p>
        </p:txBody>
      </p:sp>
      <p:sp>
        <p:nvSpPr>
          <p:cNvPr id="24593" name="Text Box 24">
            <a:extLst>
              <a:ext uri="{FF2B5EF4-FFF2-40B4-BE49-F238E27FC236}">
                <a16:creationId xmlns:a16="http://schemas.microsoft.com/office/drawing/2014/main" id="{664AD641-E1CB-452A-A1FA-A1EA4631763A}"/>
              </a:ext>
            </a:extLst>
          </p:cNvPr>
          <p:cNvSpPr txBox="1">
            <a:spLocks noChangeArrowheads="1"/>
          </p:cNvSpPr>
          <p:nvPr/>
        </p:nvSpPr>
        <p:spPr bwMode="auto">
          <a:xfrm>
            <a:off x="288925" y="6292850"/>
            <a:ext cx="820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600">
                <a:solidFill>
                  <a:schemeClr val="tx1"/>
                </a:solidFill>
                <a:latin typeface="Arial" panose="020B0604020202020204" pitchFamily="34" charset="0"/>
              </a:rPr>
              <a:t>Source: Adapted from Arthur Andersen and the American Productivity and Quality Center</a:t>
            </a:r>
          </a:p>
        </p:txBody>
      </p:sp>
      <p:sp>
        <p:nvSpPr>
          <p:cNvPr id="24594" name="AutoShape 26">
            <a:extLst>
              <a:ext uri="{FF2B5EF4-FFF2-40B4-BE49-F238E27FC236}">
                <a16:creationId xmlns:a16="http://schemas.microsoft.com/office/drawing/2014/main" id="{37002DF9-B840-478F-B704-8BD4802DF955}"/>
              </a:ext>
            </a:extLst>
          </p:cNvPr>
          <p:cNvSpPr>
            <a:spLocks noChangeArrowheads="1"/>
          </p:cNvSpPr>
          <p:nvPr/>
        </p:nvSpPr>
        <p:spPr bwMode="auto">
          <a:xfrm flipV="1">
            <a:off x="2940050" y="1695450"/>
            <a:ext cx="3390900" cy="1771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type="none" w="sm" len="sm"/>
            <a:tailEnd type="none" w="sm" len="sm"/>
          </a:ln>
        </p:spPr>
        <p:txBody>
          <a:bodyPr rot="10800000"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130000"/>
              </a:lnSpc>
              <a:spcBef>
                <a:spcPct val="15000"/>
              </a:spcBef>
              <a:buClrTx/>
              <a:buSzTx/>
              <a:buFontTx/>
              <a:buNone/>
            </a:pPr>
            <a:r>
              <a:rPr lang="en-US" altLang="en-US" sz="2400" b="1">
                <a:solidFill>
                  <a:schemeClr val="tx1"/>
                </a:solidFill>
                <a:latin typeface="Arial" panose="020B0604020202020204" pitchFamily="34" charset="0"/>
              </a:rPr>
              <a:t>Organization</a:t>
            </a:r>
          </a:p>
          <a:p>
            <a:pPr algn="ctr">
              <a:lnSpc>
                <a:spcPct val="130000"/>
              </a:lnSpc>
              <a:spcBef>
                <a:spcPct val="15000"/>
              </a:spcBef>
              <a:buClrTx/>
              <a:buSzTx/>
              <a:buFontTx/>
              <a:buNone/>
            </a:pPr>
            <a:r>
              <a:rPr lang="en-US" altLang="en-US" sz="2400" b="1">
                <a:solidFill>
                  <a:schemeClr val="tx1"/>
                </a:solidFill>
                <a:latin typeface="Arial" panose="020B0604020202020204" pitchFamily="34" charset="0"/>
              </a:rPr>
              <a:t>Group</a:t>
            </a:r>
          </a:p>
          <a:p>
            <a:pPr algn="ctr">
              <a:lnSpc>
                <a:spcPct val="130000"/>
              </a:lnSpc>
              <a:spcBef>
                <a:spcPct val="15000"/>
              </a:spcBef>
              <a:buClrTx/>
              <a:buSzTx/>
              <a:buFontTx/>
              <a:buNone/>
            </a:pPr>
            <a:r>
              <a:rPr lang="en-US" altLang="en-US" sz="2400" b="1">
                <a:solidFill>
                  <a:schemeClr val="tx1"/>
                </a:solidFill>
                <a:latin typeface="Arial" panose="020B0604020202020204" pitchFamily="34" charset="0"/>
              </a:rPr>
              <a:t>Individual</a:t>
            </a:r>
          </a:p>
        </p:txBody>
      </p:sp>
      <p:sp>
        <p:nvSpPr>
          <p:cNvPr id="24595" name="Rectangle 28">
            <a:extLst>
              <a:ext uri="{FF2B5EF4-FFF2-40B4-BE49-F238E27FC236}">
                <a16:creationId xmlns:a16="http://schemas.microsoft.com/office/drawing/2014/main" id="{366C9A4B-9963-4AFF-87A0-C8B45D803435}"/>
              </a:ext>
            </a:extLst>
          </p:cNvPr>
          <p:cNvSpPr>
            <a:spLocks noChangeArrowheads="1"/>
          </p:cNvSpPr>
          <p:nvPr/>
        </p:nvSpPr>
        <p:spPr bwMode="auto">
          <a:xfrm>
            <a:off x="1895475" y="4162425"/>
            <a:ext cx="1422400" cy="739775"/>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000" b="1">
                <a:solidFill>
                  <a:schemeClr val="tx1"/>
                </a:solidFill>
                <a:latin typeface="Arial" panose="020B0604020202020204" pitchFamily="34" charset="0"/>
              </a:rPr>
              <a:t>Business </a:t>
            </a:r>
          </a:p>
          <a:p>
            <a:pPr>
              <a:spcBef>
                <a:spcPct val="0"/>
              </a:spcBef>
              <a:buClrTx/>
              <a:buSzTx/>
              <a:buFontTx/>
              <a:buNone/>
            </a:pPr>
            <a:r>
              <a:rPr lang="en-US" altLang="en-US" sz="2000" b="1">
                <a:solidFill>
                  <a:schemeClr val="tx1"/>
                </a:solidFill>
                <a:latin typeface="Arial" panose="020B0604020202020204" pitchFamily="34" charset="0"/>
              </a:rPr>
              <a:t>Process</a:t>
            </a:r>
          </a:p>
        </p:txBody>
      </p:sp>
      <p:sp>
        <p:nvSpPr>
          <p:cNvPr id="24596" name="Rectangle 29">
            <a:extLst>
              <a:ext uri="{FF2B5EF4-FFF2-40B4-BE49-F238E27FC236}">
                <a16:creationId xmlns:a16="http://schemas.microsoft.com/office/drawing/2014/main" id="{AB7212D0-7459-4CD7-859D-2D79EF7A5FC6}"/>
              </a:ext>
            </a:extLst>
          </p:cNvPr>
          <p:cNvSpPr>
            <a:spLocks noChangeArrowheads="1"/>
          </p:cNvSpPr>
          <p:nvPr/>
        </p:nvSpPr>
        <p:spPr bwMode="auto">
          <a:xfrm>
            <a:off x="7743825" y="838200"/>
            <a:ext cx="1289050"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Culture</a:t>
            </a:r>
          </a:p>
        </p:txBody>
      </p:sp>
      <p:sp>
        <p:nvSpPr>
          <p:cNvPr id="24597" name="Line 30">
            <a:extLst>
              <a:ext uri="{FF2B5EF4-FFF2-40B4-BE49-F238E27FC236}">
                <a16:creationId xmlns:a16="http://schemas.microsoft.com/office/drawing/2014/main" id="{79510780-FC8F-4253-B951-6F2188CFBE28}"/>
              </a:ext>
            </a:extLst>
          </p:cNvPr>
          <p:cNvSpPr>
            <a:spLocks noChangeShapeType="1"/>
          </p:cNvSpPr>
          <p:nvPr/>
        </p:nvSpPr>
        <p:spPr bwMode="auto">
          <a:xfrm>
            <a:off x="3492500" y="2305050"/>
            <a:ext cx="2266950"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31">
            <a:extLst>
              <a:ext uri="{FF2B5EF4-FFF2-40B4-BE49-F238E27FC236}">
                <a16:creationId xmlns:a16="http://schemas.microsoft.com/office/drawing/2014/main" id="{7E33B900-9D03-4611-BBDF-0C2D1804C12F}"/>
              </a:ext>
            </a:extLst>
          </p:cNvPr>
          <p:cNvSpPr>
            <a:spLocks noChangeShapeType="1"/>
          </p:cNvSpPr>
          <p:nvPr/>
        </p:nvSpPr>
        <p:spPr bwMode="auto">
          <a:xfrm flipV="1">
            <a:off x="3263900" y="2838450"/>
            <a:ext cx="2743200"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9" name="Rectangle 32">
            <a:extLst>
              <a:ext uri="{FF2B5EF4-FFF2-40B4-BE49-F238E27FC236}">
                <a16:creationId xmlns:a16="http://schemas.microsoft.com/office/drawing/2014/main" id="{6B42B229-3D50-4D91-B83A-54ECFEB4F205}"/>
              </a:ext>
            </a:extLst>
          </p:cNvPr>
          <p:cNvSpPr>
            <a:spLocks noChangeArrowheads="1"/>
          </p:cNvSpPr>
          <p:nvPr/>
        </p:nvSpPr>
        <p:spPr bwMode="auto">
          <a:xfrm>
            <a:off x="6162675" y="4144963"/>
            <a:ext cx="1858963" cy="739775"/>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000" b="1">
                <a:solidFill>
                  <a:schemeClr val="tx1"/>
                </a:solidFill>
                <a:latin typeface="Arial" panose="020B0604020202020204" pitchFamily="34" charset="0"/>
              </a:rPr>
              <a:t>Performance</a:t>
            </a:r>
          </a:p>
          <a:p>
            <a:pPr>
              <a:spcBef>
                <a:spcPct val="0"/>
              </a:spcBef>
              <a:buClrTx/>
              <a:buSzTx/>
              <a:buFontTx/>
              <a:buNone/>
            </a:pPr>
            <a:r>
              <a:rPr lang="en-US" altLang="en-US" sz="2000" b="1">
                <a:solidFill>
                  <a:schemeClr val="tx1"/>
                </a:solidFill>
                <a:latin typeface="Arial" panose="020B0604020202020204" pitchFamily="34" charset="0"/>
              </a:rPr>
              <a:t>Measurement</a:t>
            </a:r>
          </a:p>
        </p:txBody>
      </p:sp>
      <p:cxnSp>
        <p:nvCxnSpPr>
          <p:cNvPr id="24600" name="AutoShape 34">
            <a:extLst>
              <a:ext uri="{FF2B5EF4-FFF2-40B4-BE49-F238E27FC236}">
                <a16:creationId xmlns:a16="http://schemas.microsoft.com/office/drawing/2014/main" id="{CA259C5B-6F62-435C-88C3-626419D2E447}"/>
              </a:ext>
            </a:extLst>
          </p:cNvPr>
          <p:cNvCxnSpPr>
            <a:cxnSpLocks noChangeShapeType="1"/>
            <a:stCxn id="24588" idx="2"/>
            <a:endCxn id="24595" idx="1"/>
          </p:cNvCxnSpPr>
          <p:nvPr/>
        </p:nvCxnSpPr>
        <p:spPr bwMode="auto">
          <a:xfrm rot="16200000" flipH="1">
            <a:off x="-162719" y="2493169"/>
            <a:ext cx="3275013" cy="803275"/>
          </a:xfrm>
          <a:prstGeom prst="bentConnector2">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4601" name="AutoShape 35">
            <a:extLst>
              <a:ext uri="{FF2B5EF4-FFF2-40B4-BE49-F238E27FC236}">
                <a16:creationId xmlns:a16="http://schemas.microsoft.com/office/drawing/2014/main" id="{A161DC65-555D-4C0E-887E-90639F1C5C44}"/>
              </a:ext>
            </a:extLst>
          </p:cNvPr>
          <p:cNvCxnSpPr>
            <a:cxnSpLocks noChangeShapeType="1"/>
            <a:stCxn id="24595" idx="3"/>
            <a:endCxn id="24599" idx="1"/>
          </p:cNvCxnSpPr>
          <p:nvPr/>
        </p:nvCxnSpPr>
        <p:spPr bwMode="auto">
          <a:xfrm flipV="1">
            <a:off x="3336925" y="4514850"/>
            <a:ext cx="2806700" cy="17463"/>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602" name="AutoShape 36">
            <a:extLst>
              <a:ext uri="{FF2B5EF4-FFF2-40B4-BE49-F238E27FC236}">
                <a16:creationId xmlns:a16="http://schemas.microsoft.com/office/drawing/2014/main" id="{7BC4470A-AB56-4DA7-BFE1-686B0AC57373}"/>
              </a:ext>
            </a:extLst>
          </p:cNvPr>
          <p:cNvCxnSpPr>
            <a:cxnSpLocks noChangeShapeType="1"/>
            <a:stCxn id="24596" idx="2"/>
            <a:endCxn id="24599" idx="3"/>
          </p:cNvCxnSpPr>
          <p:nvPr/>
        </p:nvCxnSpPr>
        <p:spPr bwMode="auto">
          <a:xfrm rot="5400000">
            <a:off x="6633369" y="2759869"/>
            <a:ext cx="3162300" cy="347662"/>
          </a:xfrm>
          <a:prstGeom prst="bentConnector2">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C3E8F80-A017-4502-9C9C-C34D62D108BD}"/>
              </a:ext>
            </a:extLst>
          </p:cNvPr>
          <p:cNvSpPr>
            <a:spLocks noGrp="1" noChangeArrowheads="1"/>
          </p:cNvSpPr>
          <p:nvPr>
            <p:ph type="title"/>
          </p:nvPr>
        </p:nvSpPr>
        <p:spPr>
          <a:xfrm>
            <a:off x="360628" y="153144"/>
            <a:ext cx="8402372" cy="456456"/>
          </a:xfrm>
        </p:spPr>
        <p:txBody>
          <a:bodyPr>
            <a:normAutofit fontScale="90000"/>
          </a:bodyPr>
          <a:lstStyle/>
          <a:p>
            <a:pPr eaLnBrk="1" hangingPunct="1"/>
            <a:r>
              <a:rPr lang="en-US" altLang="en-US" dirty="0"/>
              <a:t>Knowledge Management Context</a:t>
            </a:r>
            <a:endParaRPr lang="en-US" altLang="en-US" sz="4400" dirty="0"/>
          </a:p>
        </p:txBody>
      </p:sp>
      <p:sp>
        <p:nvSpPr>
          <p:cNvPr id="26631" name="Rectangle 7">
            <a:extLst>
              <a:ext uri="{FF2B5EF4-FFF2-40B4-BE49-F238E27FC236}">
                <a16:creationId xmlns:a16="http://schemas.microsoft.com/office/drawing/2014/main" id="{B8B719E3-D2EF-44F7-981D-BDBAA8852764}"/>
              </a:ext>
            </a:extLst>
          </p:cNvPr>
          <p:cNvSpPr>
            <a:spLocks noGrp="1" noChangeArrowheads="1"/>
          </p:cNvSpPr>
          <p:nvPr>
            <p:ph idx="1"/>
          </p:nvPr>
        </p:nvSpPr>
        <p:spPr>
          <a:xfrm>
            <a:off x="228600" y="609600"/>
            <a:ext cx="8686800" cy="5715000"/>
          </a:xfrm>
        </p:spPr>
        <p:txBody>
          <a:bodyPr/>
          <a:lstStyle/>
          <a:p>
            <a:pPr eaLnBrk="1" hangingPunct="1"/>
            <a:r>
              <a:rPr lang="en-US" altLang="en-US" sz="2400" dirty="0"/>
              <a:t>IT infrastructure is a critical component of knowledge management (KM); however, KM encompasses much more than IT does.</a:t>
            </a:r>
          </a:p>
        </p:txBody>
      </p:sp>
      <p:sp>
        <p:nvSpPr>
          <p:cNvPr id="26627" name="Oval 3">
            <a:extLst>
              <a:ext uri="{FF2B5EF4-FFF2-40B4-BE49-F238E27FC236}">
                <a16:creationId xmlns:a16="http://schemas.microsoft.com/office/drawing/2014/main" id="{D881E41D-FBC0-414D-9DAA-1268E2E560D4}"/>
              </a:ext>
            </a:extLst>
          </p:cNvPr>
          <p:cNvSpPr>
            <a:spLocks noChangeArrowheads="1"/>
          </p:cNvSpPr>
          <p:nvPr/>
        </p:nvSpPr>
        <p:spPr bwMode="auto">
          <a:xfrm>
            <a:off x="3886200" y="5791200"/>
            <a:ext cx="3754438" cy="8064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IT Infrastructure</a:t>
            </a:r>
          </a:p>
        </p:txBody>
      </p:sp>
      <p:sp>
        <p:nvSpPr>
          <p:cNvPr id="26628" name="Oval 4">
            <a:extLst>
              <a:ext uri="{FF2B5EF4-FFF2-40B4-BE49-F238E27FC236}">
                <a16:creationId xmlns:a16="http://schemas.microsoft.com/office/drawing/2014/main" id="{79CFAD0F-90F5-430F-ADFE-CE499CF17AF3}"/>
              </a:ext>
            </a:extLst>
          </p:cNvPr>
          <p:cNvSpPr>
            <a:spLocks noChangeArrowheads="1"/>
          </p:cNvSpPr>
          <p:nvPr/>
        </p:nvSpPr>
        <p:spPr bwMode="auto">
          <a:xfrm>
            <a:off x="3962400" y="1828800"/>
            <a:ext cx="3754438" cy="8064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Business Environment</a:t>
            </a:r>
            <a:r>
              <a:rPr lang="en-US" altLang="en-US" sz="2800">
                <a:solidFill>
                  <a:schemeClr val="tx1"/>
                </a:solidFill>
                <a:latin typeface="Arial" panose="020B0604020202020204" pitchFamily="34" charset="0"/>
              </a:rPr>
              <a:t> </a:t>
            </a:r>
          </a:p>
        </p:txBody>
      </p:sp>
      <p:sp>
        <p:nvSpPr>
          <p:cNvPr id="26629" name="Oval 5">
            <a:extLst>
              <a:ext uri="{FF2B5EF4-FFF2-40B4-BE49-F238E27FC236}">
                <a16:creationId xmlns:a16="http://schemas.microsoft.com/office/drawing/2014/main" id="{3BF3CAB2-85FB-4E01-B03C-14E0BF93A77C}"/>
              </a:ext>
            </a:extLst>
          </p:cNvPr>
          <p:cNvSpPr>
            <a:spLocks noChangeArrowheads="1"/>
          </p:cNvSpPr>
          <p:nvPr/>
        </p:nvSpPr>
        <p:spPr bwMode="auto">
          <a:xfrm>
            <a:off x="3962400" y="3124200"/>
            <a:ext cx="3754438" cy="8794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85000"/>
              </a:lnSpc>
              <a:spcBef>
                <a:spcPct val="0"/>
              </a:spcBef>
              <a:buClrTx/>
              <a:buSzTx/>
              <a:buFontTx/>
              <a:buNone/>
            </a:pPr>
            <a:r>
              <a:rPr lang="en-US" altLang="en-US" sz="2000" b="1">
                <a:solidFill>
                  <a:schemeClr val="tx1"/>
                </a:solidFill>
                <a:latin typeface="Arial" panose="020B0604020202020204" pitchFamily="34" charset="0"/>
              </a:rPr>
              <a:t>Business Process &amp; </a:t>
            </a:r>
          </a:p>
          <a:p>
            <a:pPr algn="ctr">
              <a:lnSpc>
                <a:spcPct val="85000"/>
              </a:lnSpc>
              <a:spcBef>
                <a:spcPct val="0"/>
              </a:spcBef>
              <a:buClrTx/>
              <a:buSzTx/>
              <a:buFontTx/>
              <a:buNone/>
            </a:pPr>
            <a:r>
              <a:rPr lang="en-US" altLang="en-US" sz="2000" b="1">
                <a:solidFill>
                  <a:schemeClr val="tx1"/>
                </a:solidFill>
                <a:latin typeface="Arial" panose="020B0604020202020204" pitchFamily="34" charset="0"/>
              </a:rPr>
              <a:t>Work Environment</a:t>
            </a:r>
            <a:r>
              <a:rPr lang="en-US" altLang="en-US" sz="2800">
                <a:solidFill>
                  <a:schemeClr val="tx1"/>
                </a:solidFill>
                <a:latin typeface="Arial" panose="020B0604020202020204" pitchFamily="34" charset="0"/>
              </a:rPr>
              <a:t> </a:t>
            </a:r>
          </a:p>
        </p:txBody>
      </p:sp>
      <p:sp>
        <p:nvSpPr>
          <p:cNvPr id="26630" name="Oval 6">
            <a:extLst>
              <a:ext uri="{FF2B5EF4-FFF2-40B4-BE49-F238E27FC236}">
                <a16:creationId xmlns:a16="http://schemas.microsoft.com/office/drawing/2014/main" id="{C2B52D56-B293-484A-A3EB-D806DB6386FD}"/>
              </a:ext>
            </a:extLst>
          </p:cNvPr>
          <p:cNvSpPr>
            <a:spLocks noChangeArrowheads="1"/>
          </p:cNvSpPr>
          <p:nvPr/>
        </p:nvSpPr>
        <p:spPr bwMode="auto">
          <a:xfrm>
            <a:off x="3962400" y="4419600"/>
            <a:ext cx="3754438" cy="8064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Context &amp; Content </a:t>
            </a:r>
            <a:endParaRPr lang="en-US" altLang="en-US" sz="2800" b="1">
              <a:solidFill>
                <a:schemeClr val="tx1"/>
              </a:solidFill>
              <a:latin typeface="Arial" panose="020B0604020202020204" pitchFamily="34" charset="0"/>
            </a:endParaRPr>
          </a:p>
        </p:txBody>
      </p:sp>
      <p:sp>
        <p:nvSpPr>
          <p:cNvPr id="26632" name="Rectangle 8">
            <a:extLst>
              <a:ext uri="{FF2B5EF4-FFF2-40B4-BE49-F238E27FC236}">
                <a16:creationId xmlns:a16="http://schemas.microsoft.com/office/drawing/2014/main" id="{3A737083-7A83-4EEB-9E65-FAD24517E870}"/>
              </a:ext>
            </a:extLst>
          </p:cNvPr>
          <p:cNvSpPr>
            <a:spLocks noChangeArrowheads="1"/>
          </p:cNvSpPr>
          <p:nvPr/>
        </p:nvSpPr>
        <p:spPr bwMode="auto">
          <a:xfrm>
            <a:off x="228600" y="1906588"/>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90000"/>
              </a:lnSpc>
              <a:spcBef>
                <a:spcPct val="0"/>
              </a:spcBef>
              <a:buClrTx/>
              <a:buSzTx/>
              <a:buFontTx/>
              <a:buChar char="•"/>
            </a:pPr>
            <a:endParaRPr lang="en-US" altLang="en-US" sz="2000">
              <a:solidFill>
                <a:schemeClr val="tx1"/>
              </a:solidFill>
              <a:latin typeface="Times New Roman" panose="02020603050405020304" pitchFamily="18" charset="0"/>
            </a:endParaRPr>
          </a:p>
        </p:txBody>
      </p:sp>
      <p:sp>
        <p:nvSpPr>
          <p:cNvPr id="26633" name="AutoShape 9">
            <a:extLst>
              <a:ext uri="{FF2B5EF4-FFF2-40B4-BE49-F238E27FC236}">
                <a16:creationId xmlns:a16="http://schemas.microsoft.com/office/drawing/2014/main" id="{2DF8320A-E547-44F4-9ECA-3B7D1E6BAA26}"/>
              </a:ext>
            </a:extLst>
          </p:cNvPr>
          <p:cNvSpPr>
            <a:spLocks/>
          </p:cNvSpPr>
          <p:nvPr/>
        </p:nvSpPr>
        <p:spPr bwMode="auto">
          <a:xfrm>
            <a:off x="228600" y="2047875"/>
            <a:ext cx="3048000" cy="766763"/>
          </a:xfrm>
          <a:prstGeom prst="borderCallout2">
            <a:avLst>
              <a:gd name="adj1" fmla="val 14907"/>
              <a:gd name="adj2" fmla="val 102500"/>
              <a:gd name="adj3" fmla="val 14907"/>
              <a:gd name="adj4" fmla="val 113699"/>
              <a:gd name="adj5" fmla="val 31676"/>
              <a:gd name="adj6" fmla="val 120523"/>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90000"/>
              </a:lnSpc>
              <a:spcBef>
                <a:spcPct val="0"/>
              </a:spcBef>
              <a:buClrTx/>
              <a:buSzTx/>
              <a:buFontTx/>
              <a:buChar char="•"/>
            </a:pPr>
            <a:r>
              <a:rPr lang="en-US" altLang="en-US" sz="1600" b="1" dirty="0">
                <a:solidFill>
                  <a:schemeClr val="tx1"/>
                </a:solidFill>
                <a:latin typeface="Arial" panose="020B0604020202020204" pitchFamily="34" charset="0"/>
              </a:rPr>
              <a:t>Business strategy/goals</a:t>
            </a:r>
          </a:p>
          <a:p>
            <a:pPr>
              <a:lnSpc>
                <a:spcPct val="90000"/>
              </a:lnSpc>
              <a:spcBef>
                <a:spcPct val="0"/>
              </a:spcBef>
              <a:buClrTx/>
              <a:buSzTx/>
              <a:buFontTx/>
              <a:buChar char="•"/>
            </a:pPr>
            <a:r>
              <a:rPr lang="en-US" altLang="en-US" sz="1600" b="1" dirty="0">
                <a:solidFill>
                  <a:schemeClr val="tx1"/>
                </a:solidFill>
                <a:latin typeface="Arial" panose="020B0604020202020204" pitchFamily="34" charset="0"/>
              </a:rPr>
              <a:t>Customer/supplier alliance</a:t>
            </a:r>
          </a:p>
          <a:p>
            <a:pPr>
              <a:lnSpc>
                <a:spcPct val="90000"/>
              </a:lnSpc>
              <a:spcBef>
                <a:spcPct val="0"/>
              </a:spcBef>
              <a:buClrTx/>
              <a:buSzTx/>
              <a:buFontTx/>
              <a:buChar char="•"/>
            </a:pPr>
            <a:r>
              <a:rPr lang="en-US" altLang="en-US" sz="1600" b="1" dirty="0">
                <a:solidFill>
                  <a:schemeClr val="tx1"/>
                </a:solidFill>
                <a:latin typeface="Arial" panose="020B0604020202020204" pitchFamily="34" charset="0"/>
              </a:rPr>
              <a:t>Competitive factors</a:t>
            </a:r>
          </a:p>
        </p:txBody>
      </p:sp>
      <p:sp>
        <p:nvSpPr>
          <p:cNvPr id="26634" name="AutoShape 10">
            <a:extLst>
              <a:ext uri="{FF2B5EF4-FFF2-40B4-BE49-F238E27FC236}">
                <a16:creationId xmlns:a16="http://schemas.microsoft.com/office/drawing/2014/main" id="{65F27868-C1E6-4085-9620-E43AB18BDBE6}"/>
              </a:ext>
            </a:extLst>
          </p:cNvPr>
          <p:cNvSpPr>
            <a:spLocks/>
          </p:cNvSpPr>
          <p:nvPr/>
        </p:nvSpPr>
        <p:spPr bwMode="auto">
          <a:xfrm>
            <a:off x="228600" y="3124200"/>
            <a:ext cx="3048000" cy="885825"/>
          </a:xfrm>
          <a:prstGeom prst="borderCallout2">
            <a:avLst>
              <a:gd name="adj1" fmla="val 12903"/>
              <a:gd name="adj2" fmla="val 102500"/>
              <a:gd name="adj3" fmla="val 12903"/>
              <a:gd name="adj4" fmla="val 111926"/>
              <a:gd name="adj5" fmla="val 45699"/>
              <a:gd name="adj6" fmla="val 121718"/>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Collaborative processes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Information sharing </a:t>
            </a:r>
          </a:p>
          <a:p>
            <a:pPr>
              <a:lnSpc>
                <a:spcPct val="80000"/>
              </a:lnSpc>
              <a:spcBef>
                <a:spcPct val="0"/>
              </a:spcBef>
              <a:buClrTx/>
              <a:buSzTx/>
              <a:buFontTx/>
              <a:buChar char="•"/>
            </a:pPr>
            <a:r>
              <a:rPr lang="en-US" altLang="en-US" sz="1600" b="1">
                <a:solidFill>
                  <a:schemeClr val="tx1"/>
                </a:solidFill>
                <a:latin typeface="Arial" panose="020B0604020202020204" pitchFamily="34" charset="0"/>
              </a:rPr>
              <a:t>Process teams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Reward system</a:t>
            </a:r>
          </a:p>
        </p:txBody>
      </p:sp>
      <p:sp>
        <p:nvSpPr>
          <p:cNvPr id="26635" name="AutoShape 11">
            <a:extLst>
              <a:ext uri="{FF2B5EF4-FFF2-40B4-BE49-F238E27FC236}">
                <a16:creationId xmlns:a16="http://schemas.microsoft.com/office/drawing/2014/main" id="{4B0CDB6D-DE9D-48C2-9C61-12EA14F1B0CE}"/>
              </a:ext>
            </a:extLst>
          </p:cNvPr>
          <p:cNvSpPr>
            <a:spLocks/>
          </p:cNvSpPr>
          <p:nvPr/>
        </p:nvSpPr>
        <p:spPr bwMode="auto">
          <a:xfrm>
            <a:off x="152400" y="5389563"/>
            <a:ext cx="3276600" cy="885825"/>
          </a:xfrm>
          <a:prstGeom prst="borderCallout2">
            <a:avLst>
              <a:gd name="adj1" fmla="val 12903"/>
              <a:gd name="adj2" fmla="val 102324"/>
              <a:gd name="adj3" fmla="val 12903"/>
              <a:gd name="adj4" fmla="val 107704"/>
              <a:gd name="adj5" fmla="val 81542"/>
              <a:gd name="adj6" fmla="val 113273"/>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Intranets/groupware/e-mail</a:t>
            </a:r>
          </a:p>
          <a:p>
            <a:pPr>
              <a:lnSpc>
                <a:spcPct val="80000"/>
              </a:lnSpc>
              <a:spcBef>
                <a:spcPct val="0"/>
              </a:spcBef>
              <a:buClrTx/>
              <a:buSzTx/>
              <a:buFontTx/>
              <a:buChar char="•"/>
            </a:pPr>
            <a:r>
              <a:rPr lang="en-US" altLang="en-US" sz="1600" b="1">
                <a:solidFill>
                  <a:schemeClr val="tx1"/>
                </a:solidFill>
                <a:latin typeface="Arial" panose="020B0604020202020204" pitchFamily="34" charset="0"/>
              </a:rPr>
              <a:t>Object databases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Document management</a:t>
            </a:r>
          </a:p>
          <a:p>
            <a:pPr>
              <a:lnSpc>
                <a:spcPct val="80000"/>
              </a:lnSpc>
              <a:spcBef>
                <a:spcPct val="0"/>
              </a:spcBef>
              <a:buClrTx/>
              <a:buSzTx/>
              <a:buFontTx/>
              <a:buChar char="•"/>
            </a:pPr>
            <a:r>
              <a:rPr lang="en-US" altLang="en-US" sz="1600" b="1">
                <a:solidFill>
                  <a:schemeClr val="tx1"/>
                </a:solidFill>
                <a:latin typeface="Arial" panose="020B0604020202020204" pitchFamily="34" charset="0"/>
              </a:rPr>
              <a:t>Videoconferencing/EMS</a:t>
            </a:r>
            <a:endParaRPr lang="en-US" altLang="en-US" sz="1600" b="1">
              <a:solidFill>
                <a:schemeClr val="tx1"/>
              </a:solidFill>
              <a:latin typeface="Times New Roman" panose="02020603050405020304" pitchFamily="18" charset="0"/>
            </a:endParaRPr>
          </a:p>
        </p:txBody>
      </p:sp>
      <p:sp>
        <p:nvSpPr>
          <p:cNvPr id="26636" name="AutoShape 12">
            <a:extLst>
              <a:ext uri="{FF2B5EF4-FFF2-40B4-BE49-F238E27FC236}">
                <a16:creationId xmlns:a16="http://schemas.microsoft.com/office/drawing/2014/main" id="{2866DA5B-4472-42A0-9501-E4112AB593B3}"/>
              </a:ext>
            </a:extLst>
          </p:cNvPr>
          <p:cNvSpPr>
            <a:spLocks/>
          </p:cNvSpPr>
          <p:nvPr/>
        </p:nvSpPr>
        <p:spPr bwMode="auto">
          <a:xfrm>
            <a:off x="228600" y="4298950"/>
            <a:ext cx="3200400" cy="690563"/>
          </a:xfrm>
          <a:prstGeom prst="borderCallout2">
            <a:avLst>
              <a:gd name="adj1" fmla="val 12903"/>
              <a:gd name="adj2" fmla="val 102380"/>
              <a:gd name="adj3" fmla="val 12903"/>
              <a:gd name="adj4" fmla="val 109472"/>
              <a:gd name="adj5" fmla="val 71866"/>
              <a:gd name="adj6" fmla="val 116616"/>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Best practices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External/internal knowledge</a:t>
            </a:r>
          </a:p>
          <a:p>
            <a:pPr>
              <a:lnSpc>
                <a:spcPct val="80000"/>
              </a:lnSpc>
              <a:spcBef>
                <a:spcPct val="0"/>
              </a:spcBef>
              <a:buClrTx/>
              <a:buSzTx/>
              <a:buFontTx/>
              <a:buChar char="•"/>
            </a:pPr>
            <a:r>
              <a:rPr lang="en-US" altLang="en-US" sz="1600" b="1">
                <a:solidFill>
                  <a:schemeClr val="tx1"/>
                </a:solidFill>
                <a:latin typeface="Arial" panose="020B0604020202020204" pitchFamily="34" charset="0"/>
              </a:rPr>
              <a:t>Process models/templates</a:t>
            </a:r>
          </a:p>
        </p:txBody>
      </p:sp>
      <p:graphicFrame>
        <p:nvGraphicFramePr>
          <p:cNvPr id="26637" name="Object 13">
            <a:extLst>
              <a:ext uri="{FF2B5EF4-FFF2-40B4-BE49-F238E27FC236}">
                <a16:creationId xmlns:a16="http://schemas.microsoft.com/office/drawing/2014/main" id="{AE3BE8ED-BDD0-458C-9525-9675E8727A46}"/>
              </a:ext>
            </a:extLst>
          </p:cNvPr>
          <p:cNvGraphicFramePr>
            <a:graphicFrameLocks noChangeAspect="1"/>
          </p:cNvGraphicFramePr>
          <p:nvPr/>
        </p:nvGraphicFramePr>
        <p:xfrm>
          <a:off x="5410200" y="2438400"/>
          <a:ext cx="747713" cy="781050"/>
        </p:xfrm>
        <a:graphic>
          <a:graphicData uri="http://schemas.openxmlformats.org/presentationml/2006/ole">
            <mc:AlternateContent xmlns:mc="http://schemas.openxmlformats.org/markup-compatibility/2006">
              <mc:Choice xmlns:v="urn:schemas-microsoft-com:vml" Requires="v">
                <p:oleObj spid="_x0000_s26655" name="Clip" r:id="rId4" imgW="3244850" imgH="3390900" progId="MS_ClipArt_Gallery.2">
                  <p:embed/>
                </p:oleObj>
              </mc:Choice>
              <mc:Fallback>
                <p:oleObj name="Clip" r:id="rId4" imgW="3244850" imgH="3390900"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4384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4">
            <a:extLst>
              <a:ext uri="{FF2B5EF4-FFF2-40B4-BE49-F238E27FC236}">
                <a16:creationId xmlns:a16="http://schemas.microsoft.com/office/drawing/2014/main" id="{4B5EE8CA-CEDE-4516-AB2F-CFED083008B5}"/>
              </a:ext>
            </a:extLst>
          </p:cNvPr>
          <p:cNvGraphicFramePr>
            <a:graphicFrameLocks noChangeAspect="1"/>
          </p:cNvGraphicFramePr>
          <p:nvPr/>
        </p:nvGraphicFramePr>
        <p:xfrm>
          <a:off x="5410200" y="3810000"/>
          <a:ext cx="747713" cy="781050"/>
        </p:xfrm>
        <a:graphic>
          <a:graphicData uri="http://schemas.openxmlformats.org/presentationml/2006/ole">
            <mc:AlternateContent xmlns:mc="http://schemas.openxmlformats.org/markup-compatibility/2006">
              <mc:Choice xmlns:v="urn:schemas-microsoft-com:vml" Requires="v">
                <p:oleObj spid="_x0000_s26656" name="Clip" r:id="rId6" imgW="3244850" imgH="3390900" progId="MS_ClipArt_Gallery.2">
                  <p:embed/>
                </p:oleObj>
              </mc:Choice>
              <mc:Fallback>
                <p:oleObj name="Clip" r:id="rId6" imgW="3244850" imgH="3390900"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100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15">
            <a:extLst>
              <a:ext uri="{FF2B5EF4-FFF2-40B4-BE49-F238E27FC236}">
                <a16:creationId xmlns:a16="http://schemas.microsoft.com/office/drawing/2014/main" id="{6DA202FD-A33F-4F70-B487-6EDC34CDA12F}"/>
              </a:ext>
            </a:extLst>
          </p:cNvPr>
          <p:cNvGraphicFramePr>
            <a:graphicFrameLocks noChangeAspect="1"/>
          </p:cNvGraphicFramePr>
          <p:nvPr/>
        </p:nvGraphicFramePr>
        <p:xfrm>
          <a:off x="5410200" y="5105400"/>
          <a:ext cx="747713" cy="781050"/>
        </p:xfrm>
        <a:graphic>
          <a:graphicData uri="http://schemas.openxmlformats.org/presentationml/2006/ole">
            <mc:AlternateContent xmlns:mc="http://schemas.openxmlformats.org/markup-compatibility/2006">
              <mc:Choice xmlns:v="urn:schemas-microsoft-com:vml" Requires="v">
                <p:oleObj spid="_x0000_s26657" name="Clip" r:id="rId7" imgW="3244850" imgH="3390900" progId="MS_ClipArt_Gallery.2">
                  <p:embed/>
                </p:oleObj>
              </mc:Choice>
              <mc:Fallback>
                <p:oleObj name="Clip" r:id="rId7" imgW="3244850" imgH="3390900"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1054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4313-17BF-4ACF-AECB-BF4BE202C8F0}"/>
              </a:ext>
            </a:extLst>
          </p:cNvPr>
          <p:cNvSpPr>
            <a:spLocks noGrp="1"/>
          </p:cNvSpPr>
          <p:nvPr>
            <p:ph type="title"/>
          </p:nvPr>
        </p:nvSpPr>
        <p:spPr>
          <a:xfrm>
            <a:off x="360628" y="153144"/>
            <a:ext cx="8783372" cy="761256"/>
          </a:xfrm>
        </p:spPr>
        <p:txBody>
          <a:bodyPr>
            <a:normAutofit/>
          </a:bodyPr>
          <a:lstStyle/>
          <a:p>
            <a:r>
              <a:rPr lang="en-US" altLang="en-US" sz="3600" dirty="0"/>
              <a:t>Theory of Organizational Knowledge Creation</a:t>
            </a:r>
            <a:endParaRPr lang="en-US" sz="3600" dirty="0"/>
          </a:p>
        </p:txBody>
      </p:sp>
      <p:sp>
        <p:nvSpPr>
          <p:cNvPr id="3" name="Footer Placeholder 2">
            <a:extLst>
              <a:ext uri="{FF2B5EF4-FFF2-40B4-BE49-F238E27FC236}">
                <a16:creationId xmlns:a16="http://schemas.microsoft.com/office/drawing/2014/main" id="{31B10B53-8A91-4C1B-8DD4-8E47702D0E1C}"/>
              </a:ext>
            </a:extLst>
          </p:cNvPr>
          <p:cNvSpPr>
            <a:spLocks noGrp="1"/>
          </p:cNvSpPr>
          <p:nvPr>
            <p:ph type="ftr" sz="quarter" idx="11"/>
          </p:nvPr>
        </p:nvSpPr>
        <p:spPr/>
        <p:txBody>
          <a:bodyPr/>
          <a:lstStyle/>
          <a:p>
            <a:pPr>
              <a:defRPr/>
            </a:pPr>
            <a:r>
              <a:rPr lang="en-US" altLang="en-US"/>
              <a:t>Lecture part 1-Introduction to Knowledge management</a:t>
            </a:r>
          </a:p>
        </p:txBody>
      </p:sp>
      <p:sp>
        <p:nvSpPr>
          <p:cNvPr id="4" name="Content Placeholder 3">
            <a:extLst>
              <a:ext uri="{FF2B5EF4-FFF2-40B4-BE49-F238E27FC236}">
                <a16:creationId xmlns:a16="http://schemas.microsoft.com/office/drawing/2014/main" id="{ECA61ADF-15BC-4B9C-B7DE-57DED7EFB3DC}"/>
              </a:ext>
            </a:extLst>
          </p:cNvPr>
          <p:cNvSpPr>
            <a:spLocks noGrp="1"/>
          </p:cNvSpPr>
          <p:nvPr>
            <p:ph idx="1"/>
          </p:nvPr>
        </p:nvSpPr>
        <p:spPr>
          <a:xfrm>
            <a:off x="179512" y="1068727"/>
            <a:ext cx="8784976" cy="1482824"/>
          </a:xfrm>
        </p:spPr>
        <p:txBody>
          <a:bodyPr>
            <a:normAutofit fontScale="92500" lnSpcReduction="10000"/>
          </a:bodyPr>
          <a:lstStyle/>
          <a:p>
            <a:pPr>
              <a:spcBef>
                <a:spcPct val="0"/>
              </a:spcBef>
              <a:spcAft>
                <a:spcPct val="50000"/>
              </a:spcAft>
              <a:buFontTx/>
              <a:buChar char="•"/>
            </a:pPr>
            <a:r>
              <a:rPr lang="en-US" altLang="en-US" sz="2000" b="1" dirty="0"/>
              <a:t>Tacit knowledge is personal, context-specific, and therefore hard to formalize and communicate. </a:t>
            </a:r>
          </a:p>
          <a:p>
            <a:pPr>
              <a:spcBef>
                <a:spcPct val="0"/>
              </a:spcBef>
              <a:spcAft>
                <a:spcPct val="50000"/>
              </a:spcAft>
              <a:buFontTx/>
              <a:buChar char="•"/>
            </a:pPr>
            <a:r>
              <a:rPr lang="en-US" altLang="en-US" sz="2000" b="1" dirty="0"/>
              <a:t>Explicit or codified knowledge is transmittable in formal, systematic language.</a:t>
            </a:r>
            <a:r>
              <a:rPr lang="en-US" altLang="en-US" sz="2000" dirty="0"/>
              <a:t> </a:t>
            </a:r>
          </a:p>
          <a:p>
            <a:endParaRPr lang="en-US" sz="2000" dirty="0"/>
          </a:p>
        </p:txBody>
      </p:sp>
      <p:pic>
        <p:nvPicPr>
          <p:cNvPr id="5" name="Picture 4">
            <a:extLst>
              <a:ext uri="{FF2B5EF4-FFF2-40B4-BE49-F238E27FC236}">
                <a16:creationId xmlns:a16="http://schemas.microsoft.com/office/drawing/2014/main" id="{E88AD1DA-54F9-4801-A699-3056EDCC3394}"/>
              </a:ext>
            </a:extLst>
          </p:cNvPr>
          <p:cNvPicPr>
            <a:picLocks noChangeAspect="1"/>
          </p:cNvPicPr>
          <p:nvPr/>
        </p:nvPicPr>
        <p:blipFill>
          <a:blip r:embed="rId2"/>
          <a:stretch>
            <a:fillRect/>
          </a:stretch>
        </p:blipFill>
        <p:spPr>
          <a:xfrm>
            <a:off x="1066800" y="2438400"/>
            <a:ext cx="6781800" cy="3541783"/>
          </a:xfrm>
          <a:prstGeom prst="rect">
            <a:avLst/>
          </a:prstGeom>
        </p:spPr>
      </p:pic>
      <p:sp>
        <p:nvSpPr>
          <p:cNvPr id="6" name="Text Box 6">
            <a:extLst>
              <a:ext uri="{FF2B5EF4-FFF2-40B4-BE49-F238E27FC236}">
                <a16:creationId xmlns:a16="http://schemas.microsoft.com/office/drawing/2014/main" id="{070D6411-5F3F-4D3B-97B7-959FCD3D1B8D}"/>
              </a:ext>
            </a:extLst>
          </p:cNvPr>
          <p:cNvSpPr txBox="1">
            <a:spLocks noChangeArrowheads="1"/>
          </p:cNvSpPr>
          <p:nvPr/>
        </p:nvSpPr>
        <p:spPr bwMode="auto">
          <a:xfrm>
            <a:off x="2802864" y="5986036"/>
            <a:ext cx="389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400" dirty="0">
                <a:solidFill>
                  <a:schemeClr val="tx1"/>
                </a:solidFill>
                <a:latin typeface="Arial" panose="020B0604020202020204" pitchFamily="34" charset="0"/>
              </a:rPr>
              <a:t>Source: </a:t>
            </a:r>
            <a:r>
              <a:rPr lang="en-US" altLang="en-US" sz="1400" i="1" dirty="0">
                <a:solidFill>
                  <a:schemeClr val="tx1"/>
                </a:solidFill>
                <a:latin typeface="Arial" panose="020B0604020202020204" pitchFamily="34" charset="0"/>
              </a:rPr>
              <a:t>Knowledge-Creating Company</a:t>
            </a:r>
            <a:r>
              <a:rPr lang="en-US" altLang="en-US" sz="1400" dirty="0">
                <a:solidFill>
                  <a:schemeClr val="tx1"/>
                </a:solidFill>
                <a:latin typeface="Arial" panose="020B0604020202020204" pitchFamily="34" charset="0"/>
              </a:rPr>
              <a:t>, p. 57.  </a:t>
            </a:r>
          </a:p>
        </p:txBody>
      </p:sp>
    </p:spTree>
    <p:extLst>
      <p:ext uri="{BB962C8B-B14F-4D97-AF65-F5344CB8AC3E}">
        <p14:creationId xmlns:p14="http://schemas.microsoft.com/office/powerpoint/2010/main" val="265233102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DA0456A-A2DB-4811-9C0A-E43D9180C8FC}"/>
              </a:ext>
            </a:extLst>
          </p:cNvPr>
          <p:cNvSpPr>
            <a:spLocks noGrp="1" noChangeArrowheads="1"/>
          </p:cNvSpPr>
          <p:nvPr>
            <p:ph type="title"/>
          </p:nvPr>
        </p:nvSpPr>
        <p:spPr>
          <a:xfrm>
            <a:off x="76200" y="0"/>
            <a:ext cx="8991600" cy="457200"/>
          </a:xfrm>
        </p:spPr>
        <p:txBody>
          <a:bodyPr>
            <a:normAutofit fontScale="90000"/>
          </a:bodyPr>
          <a:lstStyle/>
          <a:p>
            <a:pPr eaLnBrk="1" hangingPunct="1"/>
            <a:r>
              <a:rPr lang="en-US" altLang="en-US" sz="2800" dirty="0"/>
              <a:t>Theory of Organizational Knowledge Creation</a:t>
            </a:r>
          </a:p>
        </p:txBody>
      </p:sp>
      <p:sp>
        <p:nvSpPr>
          <p:cNvPr id="28675" name="Text Box 3">
            <a:extLst>
              <a:ext uri="{FF2B5EF4-FFF2-40B4-BE49-F238E27FC236}">
                <a16:creationId xmlns:a16="http://schemas.microsoft.com/office/drawing/2014/main" id="{BAD58945-AC82-4832-91E1-C21E36396D3F}"/>
              </a:ext>
            </a:extLst>
          </p:cNvPr>
          <p:cNvSpPr txBox="1">
            <a:spLocks noChangeArrowheads="1"/>
          </p:cNvSpPr>
          <p:nvPr/>
        </p:nvSpPr>
        <p:spPr bwMode="auto">
          <a:xfrm>
            <a:off x="533400" y="2514600"/>
            <a:ext cx="7696200" cy="38719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5000"/>
              </a:lnSpc>
              <a:spcBef>
                <a:spcPct val="10000"/>
              </a:spcBef>
              <a:buClrTx/>
              <a:buSzTx/>
              <a:buFontTx/>
              <a:buNone/>
            </a:pPr>
            <a:r>
              <a:rPr lang="en-US" altLang="en-US" sz="2400" dirty="0">
                <a:solidFill>
                  <a:schemeClr val="tx1"/>
                </a:solidFill>
                <a:latin typeface="Arial" panose="020B0604020202020204" pitchFamily="34" charset="0"/>
              </a:rPr>
              <a:t>Tacit Knowledge                   Explicit Knowledge         (Subjective)                             (Objective)</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Knowledge of experience      Knowledge of rationality</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(body)                                      (mind)</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Simultaneous knowledge      Sequential knowledge</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(here and now)                         (there and then)</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Analog knowledge                 Digital knowledge</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(practice)                                  (theory)                   </a:t>
            </a:r>
          </a:p>
        </p:txBody>
      </p:sp>
      <p:sp>
        <p:nvSpPr>
          <p:cNvPr id="28676" name="Line 4">
            <a:extLst>
              <a:ext uri="{FF2B5EF4-FFF2-40B4-BE49-F238E27FC236}">
                <a16:creationId xmlns:a16="http://schemas.microsoft.com/office/drawing/2014/main" id="{914E6488-AF89-4A6C-A92E-A589DAAEC54D}"/>
              </a:ext>
            </a:extLst>
          </p:cNvPr>
          <p:cNvSpPr>
            <a:spLocks noChangeShapeType="1"/>
          </p:cNvSpPr>
          <p:nvPr/>
        </p:nvSpPr>
        <p:spPr bwMode="auto">
          <a:xfrm>
            <a:off x="533400" y="3352800"/>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1AD2D50B-4017-4B12-A790-2E8FCB049EE5}"/>
              </a:ext>
            </a:extLst>
          </p:cNvPr>
          <p:cNvSpPr>
            <a:spLocks noChangeShapeType="1"/>
          </p:cNvSpPr>
          <p:nvPr/>
        </p:nvSpPr>
        <p:spPr bwMode="auto">
          <a:xfrm>
            <a:off x="4267200" y="2514600"/>
            <a:ext cx="0" cy="388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8" name="Text Box 6">
            <a:extLst>
              <a:ext uri="{FF2B5EF4-FFF2-40B4-BE49-F238E27FC236}">
                <a16:creationId xmlns:a16="http://schemas.microsoft.com/office/drawing/2014/main" id="{C474F3C3-116C-4A76-8C09-4967CF764067}"/>
              </a:ext>
            </a:extLst>
          </p:cNvPr>
          <p:cNvSpPr txBox="1">
            <a:spLocks noChangeArrowheads="1"/>
          </p:cNvSpPr>
          <p:nvPr/>
        </p:nvSpPr>
        <p:spPr bwMode="auto">
          <a:xfrm>
            <a:off x="2743200" y="6553200"/>
            <a:ext cx="389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400" dirty="0">
                <a:solidFill>
                  <a:schemeClr val="tx1"/>
                </a:solidFill>
                <a:latin typeface="Arial" panose="020B0604020202020204" pitchFamily="34" charset="0"/>
              </a:rPr>
              <a:t>Source: </a:t>
            </a:r>
            <a:r>
              <a:rPr lang="en-US" altLang="en-US" sz="1400" i="1" dirty="0">
                <a:solidFill>
                  <a:schemeClr val="tx1"/>
                </a:solidFill>
                <a:latin typeface="Arial" panose="020B0604020202020204" pitchFamily="34" charset="0"/>
              </a:rPr>
              <a:t>Knowledge-Creating Company</a:t>
            </a:r>
            <a:r>
              <a:rPr lang="en-US" altLang="en-US" sz="1400" dirty="0">
                <a:solidFill>
                  <a:schemeClr val="tx1"/>
                </a:solidFill>
                <a:latin typeface="Arial" panose="020B0604020202020204" pitchFamily="34" charset="0"/>
              </a:rPr>
              <a:t>, p. 57.  </a:t>
            </a:r>
          </a:p>
        </p:txBody>
      </p:sp>
      <p:sp>
        <p:nvSpPr>
          <p:cNvPr id="28679" name="Text Box 7">
            <a:extLst>
              <a:ext uri="{FF2B5EF4-FFF2-40B4-BE49-F238E27FC236}">
                <a16:creationId xmlns:a16="http://schemas.microsoft.com/office/drawing/2014/main" id="{B0ECBAAD-FBCA-4E9C-9C0D-6FF1D146296E}"/>
              </a:ext>
            </a:extLst>
          </p:cNvPr>
          <p:cNvSpPr txBox="1">
            <a:spLocks noChangeArrowheads="1"/>
          </p:cNvSpPr>
          <p:nvPr/>
        </p:nvSpPr>
        <p:spPr bwMode="auto">
          <a:xfrm>
            <a:off x="0" y="609600"/>
            <a:ext cx="8839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28600" indent="-228600">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spcAft>
                <a:spcPct val="50000"/>
              </a:spcAft>
              <a:buClrTx/>
              <a:buSzTx/>
              <a:buFontTx/>
              <a:buChar char="•"/>
            </a:pPr>
            <a:r>
              <a:rPr lang="en-US" altLang="en-US" sz="2400" b="1" dirty="0">
                <a:solidFill>
                  <a:schemeClr val="tx1"/>
                </a:solidFill>
                <a:latin typeface="Arial" panose="020B0604020202020204" pitchFamily="34" charset="0"/>
              </a:rPr>
              <a:t>Tacit knowledge is personal, context-specific, and therefore hard to formalize and communicate. </a:t>
            </a:r>
          </a:p>
          <a:p>
            <a:pPr>
              <a:spcBef>
                <a:spcPct val="0"/>
              </a:spcBef>
              <a:spcAft>
                <a:spcPct val="50000"/>
              </a:spcAft>
              <a:buClrTx/>
              <a:buSzTx/>
              <a:buFontTx/>
              <a:buChar char="•"/>
            </a:pPr>
            <a:r>
              <a:rPr lang="en-US" altLang="en-US" sz="2400" b="1" dirty="0">
                <a:solidFill>
                  <a:schemeClr val="tx1"/>
                </a:solidFill>
                <a:latin typeface="Arial" panose="020B0604020202020204" pitchFamily="34" charset="0"/>
              </a:rPr>
              <a:t>Explicit or codified knowledge is transmittable in formal, systematic language.</a:t>
            </a:r>
            <a:r>
              <a:rPr lang="en-US" altLang="en-US" sz="2400" dirty="0">
                <a:solidFill>
                  <a:schemeClr val="tx1"/>
                </a:solidFill>
                <a:latin typeface="Times New Roman" panose="02020603050405020304" pitchFamily="18" charset="0"/>
              </a:rPr>
              <a:t> </a:t>
            </a:r>
          </a:p>
        </p:txBody>
      </p:sp>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60C41504-7739-4A5B-BC7C-1E8DF5A592FD}"/>
              </a:ext>
            </a:extLst>
          </p:cNvPr>
          <p:cNvSpPr>
            <a:spLocks noGrp="1" noChangeArrowheads="1"/>
          </p:cNvSpPr>
          <p:nvPr>
            <p:ph type="title"/>
          </p:nvPr>
        </p:nvSpPr>
        <p:spPr>
          <a:xfrm>
            <a:off x="1371600" y="-152400"/>
            <a:ext cx="7313613" cy="1143000"/>
          </a:xfrm>
        </p:spPr>
        <p:txBody>
          <a:bodyPr/>
          <a:lstStyle/>
          <a:p>
            <a:pPr eaLnBrk="1" hangingPunct="1"/>
            <a:r>
              <a:rPr lang="en-US" altLang="en-US"/>
              <a:t>Explicit knowledge</a:t>
            </a:r>
          </a:p>
        </p:txBody>
      </p:sp>
      <p:sp>
        <p:nvSpPr>
          <p:cNvPr id="30722" name="Footer Placeholder 3">
            <a:extLst>
              <a:ext uri="{FF2B5EF4-FFF2-40B4-BE49-F238E27FC236}">
                <a16:creationId xmlns:a16="http://schemas.microsoft.com/office/drawing/2014/main" id="{656151F5-CD65-41C0-A3D9-B84E14371ADF}"/>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0725" name="Rectangle 3">
            <a:extLst>
              <a:ext uri="{FF2B5EF4-FFF2-40B4-BE49-F238E27FC236}">
                <a16:creationId xmlns:a16="http://schemas.microsoft.com/office/drawing/2014/main" id="{915F77EB-26EE-48DD-BA9F-857A3522DC2A}"/>
              </a:ext>
            </a:extLst>
          </p:cNvPr>
          <p:cNvSpPr>
            <a:spLocks noGrp="1" noChangeArrowheads="1"/>
          </p:cNvSpPr>
          <p:nvPr>
            <p:ph idx="1"/>
          </p:nvPr>
        </p:nvSpPr>
        <p:spPr>
          <a:xfrm>
            <a:off x="381000" y="1356516"/>
            <a:ext cx="8610600" cy="4663284"/>
          </a:xfrm>
        </p:spPr>
        <p:txBody>
          <a:bodyPr>
            <a:normAutofit fontScale="92500" lnSpcReduction="10000"/>
          </a:bodyPr>
          <a:lstStyle/>
          <a:p>
            <a:pPr eaLnBrk="1" hangingPunct="1">
              <a:lnSpc>
                <a:spcPct val="80000"/>
              </a:lnSpc>
            </a:pPr>
            <a:r>
              <a:rPr lang="en-US" altLang="zh-TW" dirty="0">
                <a:ea typeface="PMingLiU" panose="02020500000000000000" pitchFamily="18" charset="-120"/>
              </a:rPr>
              <a:t>Explicit knowledge (or leaky knowledge) deals with objective, rational, and technical knowledge</a:t>
            </a:r>
          </a:p>
          <a:p>
            <a:pPr lvl="1" eaLnBrk="1" hangingPunct="1">
              <a:lnSpc>
                <a:spcPct val="80000"/>
              </a:lnSpc>
            </a:pPr>
            <a:r>
              <a:rPr lang="en-US" altLang="zh-TW" dirty="0">
                <a:ea typeface="PMingLiU" panose="02020500000000000000" pitchFamily="18" charset="-120"/>
              </a:rPr>
              <a:t>Data</a:t>
            </a:r>
          </a:p>
          <a:p>
            <a:pPr lvl="1" eaLnBrk="1" hangingPunct="1">
              <a:lnSpc>
                <a:spcPct val="80000"/>
              </a:lnSpc>
            </a:pPr>
            <a:r>
              <a:rPr lang="en-US" altLang="zh-TW" dirty="0">
                <a:ea typeface="PMingLiU" panose="02020500000000000000" pitchFamily="18" charset="-120"/>
              </a:rPr>
              <a:t>Policies</a:t>
            </a:r>
          </a:p>
          <a:p>
            <a:pPr lvl="1" eaLnBrk="1" hangingPunct="1">
              <a:lnSpc>
                <a:spcPct val="80000"/>
              </a:lnSpc>
            </a:pPr>
            <a:r>
              <a:rPr lang="en-US" altLang="zh-TW" dirty="0">
                <a:ea typeface="PMingLiU" panose="02020500000000000000" pitchFamily="18" charset="-120"/>
              </a:rPr>
              <a:t>Procedures</a:t>
            </a:r>
          </a:p>
          <a:p>
            <a:pPr lvl="1" eaLnBrk="1" hangingPunct="1">
              <a:lnSpc>
                <a:spcPct val="80000"/>
              </a:lnSpc>
            </a:pPr>
            <a:r>
              <a:rPr lang="en-US" altLang="zh-TW" dirty="0">
                <a:ea typeface="PMingLiU" panose="02020500000000000000" pitchFamily="18" charset="-120"/>
              </a:rPr>
              <a:t>Software</a:t>
            </a:r>
          </a:p>
          <a:p>
            <a:pPr lvl="1" eaLnBrk="1" hangingPunct="1">
              <a:lnSpc>
                <a:spcPct val="80000"/>
              </a:lnSpc>
            </a:pPr>
            <a:r>
              <a:rPr lang="en-US" altLang="zh-TW" dirty="0">
                <a:ea typeface="PMingLiU" panose="02020500000000000000" pitchFamily="18" charset="-120"/>
              </a:rPr>
              <a:t>Documents</a:t>
            </a:r>
          </a:p>
          <a:p>
            <a:pPr lvl="1" eaLnBrk="1" hangingPunct="1">
              <a:lnSpc>
                <a:spcPct val="80000"/>
              </a:lnSpc>
            </a:pPr>
            <a:r>
              <a:rPr lang="en-US" altLang="zh-TW" dirty="0">
                <a:ea typeface="PMingLiU" panose="02020500000000000000" pitchFamily="18" charset="-120"/>
              </a:rPr>
              <a:t>Products</a:t>
            </a:r>
          </a:p>
          <a:p>
            <a:pPr lvl="1" eaLnBrk="1" hangingPunct="1">
              <a:lnSpc>
                <a:spcPct val="80000"/>
              </a:lnSpc>
            </a:pPr>
            <a:r>
              <a:rPr lang="en-US" altLang="zh-TW" dirty="0">
                <a:ea typeface="PMingLiU" panose="02020500000000000000" pitchFamily="18" charset="-120"/>
              </a:rPr>
              <a:t>Strategies</a:t>
            </a:r>
          </a:p>
          <a:p>
            <a:pPr lvl="1" eaLnBrk="1" hangingPunct="1">
              <a:lnSpc>
                <a:spcPct val="80000"/>
              </a:lnSpc>
            </a:pPr>
            <a:r>
              <a:rPr lang="en-US" altLang="zh-TW" dirty="0">
                <a:ea typeface="PMingLiU" panose="02020500000000000000" pitchFamily="18" charset="-120"/>
              </a:rPr>
              <a:t>Goals</a:t>
            </a:r>
          </a:p>
          <a:p>
            <a:pPr lvl="1" eaLnBrk="1" hangingPunct="1">
              <a:lnSpc>
                <a:spcPct val="80000"/>
              </a:lnSpc>
            </a:pPr>
            <a:r>
              <a:rPr lang="en-US" altLang="zh-TW" dirty="0">
                <a:ea typeface="PMingLiU" panose="02020500000000000000" pitchFamily="18" charset="-120"/>
              </a:rPr>
              <a:t>Mission</a:t>
            </a:r>
          </a:p>
          <a:p>
            <a:pPr lvl="1" eaLnBrk="1" hangingPunct="1">
              <a:lnSpc>
                <a:spcPct val="80000"/>
              </a:lnSpc>
            </a:pPr>
            <a:r>
              <a:rPr lang="en-US" altLang="zh-TW" dirty="0">
                <a:ea typeface="PMingLiU" panose="02020500000000000000" pitchFamily="18" charset="-120"/>
              </a:rPr>
              <a:t>Core competencies </a:t>
            </a:r>
            <a:endParaRPr lang="en-US" altLang="en-US" dirty="0"/>
          </a:p>
        </p:txBody>
      </p:sp>
      <p:sp>
        <p:nvSpPr>
          <p:cNvPr id="30723" name="Slide Number Placeholder 4">
            <a:extLst>
              <a:ext uri="{FF2B5EF4-FFF2-40B4-BE49-F238E27FC236}">
                <a16:creationId xmlns:a16="http://schemas.microsoft.com/office/drawing/2014/main" id="{DC0CEA3C-06EF-4474-8B35-62B5EDD6FFB0}"/>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A099264-6D17-404F-B1C1-7C258F6DA56A}" type="slidenum">
              <a:rPr lang="en-US" altLang="en-US">
                <a:solidFill>
                  <a:srgbClr val="3F073F"/>
                </a:solidFill>
              </a:rPr>
              <a:pPr/>
              <a:t>15</a:t>
            </a:fld>
            <a:endParaRPr lang="en-US" altLang="en-US">
              <a:solidFill>
                <a:srgbClr val="3F073F"/>
              </a:solidFill>
            </a:endParaRPr>
          </a:p>
        </p:txBody>
      </p:sp>
    </p:spTree>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FE7B596F-DA38-4BD7-86E1-8095C4122985}"/>
              </a:ext>
            </a:extLst>
          </p:cNvPr>
          <p:cNvSpPr>
            <a:spLocks noGrp="1" noChangeArrowheads="1"/>
          </p:cNvSpPr>
          <p:nvPr>
            <p:ph type="title"/>
          </p:nvPr>
        </p:nvSpPr>
        <p:spPr>
          <a:xfrm>
            <a:off x="1371600" y="0"/>
            <a:ext cx="7313613" cy="1143000"/>
          </a:xfrm>
        </p:spPr>
        <p:txBody>
          <a:bodyPr/>
          <a:lstStyle/>
          <a:p>
            <a:pPr eaLnBrk="1" hangingPunct="1"/>
            <a:r>
              <a:rPr lang="en-US" altLang="en-US"/>
              <a:t>Tacit knowledge</a:t>
            </a:r>
          </a:p>
        </p:txBody>
      </p:sp>
      <p:sp>
        <p:nvSpPr>
          <p:cNvPr id="32770" name="Footer Placeholder 3">
            <a:extLst>
              <a:ext uri="{FF2B5EF4-FFF2-40B4-BE49-F238E27FC236}">
                <a16:creationId xmlns:a16="http://schemas.microsoft.com/office/drawing/2014/main" id="{24669298-59AB-4FA0-B9B6-182A827CC56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2773" name="Rectangle 3">
            <a:extLst>
              <a:ext uri="{FF2B5EF4-FFF2-40B4-BE49-F238E27FC236}">
                <a16:creationId xmlns:a16="http://schemas.microsoft.com/office/drawing/2014/main" id="{B76304DC-14B5-4AE7-B0C8-7E545DE56BFA}"/>
              </a:ext>
            </a:extLst>
          </p:cNvPr>
          <p:cNvSpPr>
            <a:spLocks noGrp="1" noChangeArrowheads="1"/>
          </p:cNvSpPr>
          <p:nvPr>
            <p:ph idx="1"/>
          </p:nvPr>
        </p:nvSpPr>
        <p:spPr>
          <a:xfrm>
            <a:off x="458787" y="914400"/>
            <a:ext cx="8380413" cy="4800600"/>
          </a:xfrm>
        </p:spPr>
        <p:txBody>
          <a:bodyPr>
            <a:normAutofit fontScale="92500" lnSpcReduction="20000"/>
          </a:bodyPr>
          <a:lstStyle/>
          <a:p>
            <a:pPr eaLnBrk="1" hangingPunct="1"/>
            <a:r>
              <a:rPr lang="en-US" altLang="zh-TW" dirty="0">
                <a:ea typeface="PMingLiU" panose="02020500000000000000" pitchFamily="18" charset="-120"/>
              </a:rPr>
              <a:t>Tacit knowledge is the cumulative store </a:t>
            </a:r>
          </a:p>
          <a:p>
            <a:pPr lvl="1" eaLnBrk="1" hangingPunct="1"/>
            <a:r>
              <a:rPr lang="en-US" altLang="zh-TW" dirty="0">
                <a:ea typeface="PMingLiU" panose="02020500000000000000" pitchFamily="18" charset="-120"/>
              </a:rPr>
              <a:t>of the corporate experiences</a:t>
            </a:r>
          </a:p>
          <a:p>
            <a:pPr lvl="1" eaLnBrk="1" hangingPunct="1"/>
            <a:r>
              <a:rPr lang="en-US" altLang="zh-TW" dirty="0">
                <a:ea typeface="PMingLiU" panose="02020500000000000000" pitchFamily="18" charset="-120"/>
              </a:rPr>
              <a:t>Mental maps</a:t>
            </a:r>
          </a:p>
          <a:p>
            <a:pPr lvl="1" eaLnBrk="1" hangingPunct="1"/>
            <a:r>
              <a:rPr lang="en-US" altLang="zh-TW" dirty="0">
                <a:ea typeface="PMingLiU" panose="02020500000000000000" pitchFamily="18" charset="-120"/>
              </a:rPr>
              <a:t>Insights</a:t>
            </a:r>
          </a:p>
          <a:p>
            <a:pPr lvl="1" eaLnBrk="1" hangingPunct="1"/>
            <a:r>
              <a:rPr lang="en-US" altLang="zh-TW" dirty="0">
                <a:ea typeface="PMingLiU" panose="02020500000000000000" pitchFamily="18" charset="-120"/>
              </a:rPr>
              <a:t>Acumen</a:t>
            </a:r>
          </a:p>
          <a:p>
            <a:pPr lvl="1" eaLnBrk="1" hangingPunct="1"/>
            <a:r>
              <a:rPr lang="en-US" altLang="zh-TW" dirty="0">
                <a:ea typeface="PMingLiU" panose="02020500000000000000" pitchFamily="18" charset="-120"/>
              </a:rPr>
              <a:t>Expertise</a:t>
            </a:r>
          </a:p>
          <a:p>
            <a:pPr lvl="1" eaLnBrk="1" hangingPunct="1"/>
            <a:r>
              <a:rPr lang="en-US" altLang="zh-TW" dirty="0">
                <a:ea typeface="PMingLiU" panose="02020500000000000000" pitchFamily="18" charset="-120"/>
              </a:rPr>
              <a:t>Know-how</a:t>
            </a:r>
          </a:p>
          <a:p>
            <a:pPr lvl="1" eaLnBrk="1" hangingPunct="1"/>
            <a:r>
              <a:rPr lang="en-US" altLang="zh-TW" dirty="0">
                <a:ea typeface="PMingLiU" panose="02020500000000000000" pitchFamily="18" charset="-120"/>
              </a:rPr>
              <a:t>Trade secrets</a:t>
            </a:r>
          </a:p>
          <a:p>
            <a:pPr lvl="1" eaLnBrk="1" hangingPunct="1"/>
            <a:r>
              <a:rPr lang="en-US" altLang="zh-TW" dirty="0">
                <a:ea typeface="PMingLiU" panose="02020500000000000000" pitchFamily="18" charset="-120"/>
              </a:rPr>
              <a:t>Skill sets</a:t>
            </a:r>
          </a:p>
          <a:p>
            <a:pPr lvl="1" eaLnBrk="1" hangingPunct="1"/>
            <a:r>
              <a:rPr lang="en-US" altLang="zh-TW" dirty="0">
                <a:ea typeface="PMingLiU" panose="02020500000000000000" pitchFamily="18" charset="-120"/>
              </a:rPr>
              <a:t>Learning of an organization </a:t>
            </a:r>
          </a:p>
          <a:p>
            <a:pPr lvl="1" eaLnBrk="1" hangingPunct="1"/>
            <a:r>
              <a:rPr lang="en-US" altLang="zh-TW" dirty="0">
                <a:ea typeface="PMingLiU" panose="02020500000000000000" pitchFamily="18" charset="-120"/>
              </a:rPr>
              <a:t>The organizational culture</a:t>
            </a:r>
          </a:p>
          <a:p>
            <a:pPr eaLnBrk="1" hangingPunct="1"/>
            <a:endParaRPr lang="en-US" altLang="en-US" dirty="0"/>
          </a:p>
        </p:txBody>
      </p:sp>
      <p:sp>
        <p:nvSpPr>
          <p:cNvPr id="32771" name="Slide Number Placeholder 4">
            <a:extLst>
              <a:ext uri="{FF2B5EF4-FFF2-40B4-BE49-F238E27FC236}">
                <a16:creationId xmlns:a16="http://schemas.microsoft.com/office/drawing/2014/main" id="{7371295E-2C5A-4080-B3BC-4CAAC6EDC55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6A6660A-4586-48DD-81C6-2EA23231D2D6}" type="slidenum">
              <a:rPr lang="en-US" altLang="en-US">
                <a:solidFill>
                  <a:srgbClr val="3F073F"/>
                </a:solidFill>
              </a:rPr>
              <a:pPr/>
              <a:t>16</a:t>
            </a:fld>
            <a:endParaRPr lang="en-US" altLang="en-US">
              <a:solidFill>
                <a:srgbClr val="3F073F"/>
              </a:solidFill>
            </a:endParaRPr>
          </a:p>
        </p:txBody>
      </p:sp>
    </p:spTree>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1">
            <a:extLst>
              <a:ext uri="{FF2B5EF4-FFF2-40B4-BE49-F238E27FC236}">
                <a16:creationId xmlns:a16="http://schemas.microsoft.com/office/drawing/2014/main" id="{2FE92AFB-318A-4730-981D-FF138C3AEDCB}"/>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Dynamic cycle of knowledge</a:t>
            </a:r>
            <a:endParaRPr lang="en-US" altLang="en-US"/>
          </a:p>
        </p:txBody>
      </p:sp>
      <p:sp>
        <p:nvSpPr>
          <p:cNvPr id="34818" name="Footer Placeholder 3">
            <a:extLst>
              <a:ext uri="{FF2B5EF4-FFF2-40B4-BE49-F238E27FC236}">
                <a16:creationId xmlns:a16="http://schemas.microsoft.com/office/drawing/2014/main" id="{136BAE14-5A51-497E-BFD4-80CDF470EF1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4821" name="Rectangle 3">
            <a:extLst>
              <a:ext uri="{FF2B5EF4-FFF2-40B4-BE49-F238E27FC236}">
                <a16:creationId xmlns:a16="http://schemas.microsoft.com/office/drawing/2014/main" id="{93F33BA6-1F33-455B-8125-17121C73571C}"/>
              </a:ext>
            </a:extLst>
          </p:cNvPr>
          <p:cNvSpPr>
            <a:spLocks noGrp="1" noChangeArrowheads="1"/>
          </p:cNvSpPr>
          <p:nvPr>
            <p:ph idx="1"/>
          </p:nvPr>
        </p:nvSpPr>
        <p:spPr/>
        <p:txBody>
          <a:bodyPr>
            <a:normAutofit fontScale="92500" lnSpcReduction="10000"/>
          </a:bodyPr>
          <a:lstStyle/>
          <a:p>
            <a:pPr marL="552450" indent="-552450">
              <a:lnSpc>
                <a:spcPct val="90000"/>
              </a:lnSpc>
              <a:spcBef>
                <a:spcPct val="0"/>
              </a:spcBef>
              <a:buClrTx/>
              <a:buSzTx/>
              <a:buFontTx/>
              <a:buChar char="o"/>
            </a:pPr>
            <a:r>
              <a:rPr lang="en-US" altLang="en-US"/>
              <a:t>Firms recognize the need to integrate both explicit and tacit knowledge into a formal information systems - Knowledge Management  System (KMS)</a:t>
            </a:r>
          </a:p>
          <a:p>
            <a:pPr marL="552450" indent="-552450" eaLnBrk="1" hangingPunct="1">
              <a:lnSpc>
                <a:spcPct val="90000"/>
              </a:lnSpc>
            </a:pPr>
            <a:r>
              <a:rPr lang="en-US" altLang="en-US"/>
              <a:t>Phases of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Create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Capture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Refine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Store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Manage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Disseminate knowledge.</a:t>
            </a:r>
            <a:endParaRPr lang="en-US" altLang="en-US">
              <a:ea typeface="PMingLiU" panose="02020500000000000000" pitchFamily="18" charset="-120"/>
            </a:endParaRPr>
          </a:p>
        </p:txBody>
      </p:sp>
      <p:sp>
        <p:nvSpPr>
          <p:cNvPr id="34819" name="Slide Number Placeholder 4">
            <a:extLst>
              <a:ext uri="{FF2B5EF4-FFF2-40B4-BE49-F238E27FC236}">
                <a16:creationId xmlns:a16="http://schemas.microsoft.com/office/drawing/2014/main" id="{FFA6BC5E-9E3C-4115-B3C9-56F88D3B668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2A081CB-6689-435D-96BA-1E1A27842D4B}" type="slidenum">
              <a:rPr lang="en-US" altLang="en-US">
                <a:solidFill>
                  <a:srgbClr val="3F073F"/>
                </a:solidFill>
              </a:rPr>
              <a:pPr/>
              <a:t>17</a:t>
            </a:fld>
            <a:endParaRPr lang="en-US" altLang="en-US">
              <a:solidFill>
                <a:srgbClr val="3F073F"/>
              </a:solidFill>
            </a:endParaRPr>
          </a:p>
        </p:txBody>
      </p:sp>
    </p:spTree>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775D08B3-0D28-46DA-89EA-F11160FA9176}"/>
              </a:ext>
            </a:extLst>
          </p:cNvPr>
          <p:cNvSpPr>
            <a:spLocks noGrp="1" noChangeArrowheads="1"/>
          </p:cNvSpPr>
          <p:nvPr>
            <p:ph type="title"/>
          </p:nvPr>
        </p:nvSpPr>
        <p:spPr/>
        <p:txBody>
          <a:bodyPr/>
          <a:lstStyle/>
          <a:p>
            <a:pPr eaLnBrk="1" hangingPunct="1"/>
            <a:r>
              <a:rPr lang="en-US" altLang="en-US"/>
              <a:t>Aims of KM initiatives</a:t>
            </a:r>
          </a:p>
        </p:txBody>
      </p:sp>
      <p:sp>
        <p:nvSpPr>
          <p:cNvPr id="36866" name="Footer Placeholder 3">
            <a:extLst>
              <a:ext uri="{FF2B5EF4-FFF2-40B4-BE49-F238E27FC236}">
                <a16:creationId xmlns:a16="http://schemas.microsoft.com/office/drawing/2014/main" id="{1C164B28-86BC-4839-9654-15BB6C4F159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6869" name="Rectangle 3">
            <a:extLst>
              <a:ext uri="{FF2B5EF4-FFF2-40B4-BE49-F238E27FC236}">
                <a16:creationId xmlns:a16="http://schemas.microsoft.com/office/drawing/2014/main" id="{7E7D00C2-4A60-4CD7-90BB-60E8882A1B82}"/>
              </a:ext>
            </a:extLst>
          </p:cNvPr>
          <p:cNvSpPr>
            <a:spLocks noGrp="1" noChangeArrowheads="1"/>
          </p:cNvSpPr>
          <p:nvPr>
            <p:ph idx="1"/>
          </p:nvPr>
        </p:nvSpPr>
        <p:spPr/>
        <p:txBody>
          <a:bodyPr/>
          <a:lstStyle/>
          <a:p>
            <a:pPr eaLnBrk="1" hangingPunct="1">
              <a:spcBef>
                <a:spcPct val="45000"/>
              </a:spcBef>
            </a:pPr>
            <a:r>
              <a:rPr lang="en-US" altLang="en-US">
                <a:ea typeface="PMingLiU" panose="02020500000000000000" pitchFamily="18" charset="-120"/>
              </a:rPr>
              <a:t>to make knowledge visible mainly through</a:t>
            </a:r>
          </a:p>
          <a:p>
            <a:pPr lvl="1" eaLnBrk="1" hangingPunct="1">
              <a:lnSpc>
                <a:spcPct val="90000"/>
              </a:lnSpc>
            </a:pPr>
            <a:r>
              <a:rPr lang="en-US" altLang="en-US">
                <a:ea typeface="PMingLiU" panose="02020500000000000000" pitchFamily="18" charset="-120"/>
              </a:rPr>
              <a:t>Maps</a:t>
            </a:r>
          </a:p>
          <a:p>
            <a:pPr lvl="1" eaLnBrk="1" hangingPunct="1">
              <a:lnSpc>
                <a:spcPct val="90000"/>
              </a:lnSpc>
            </a:pPr>
            <a:r>
              <a:rPr lang="en-US" altLang="en-US">
                <a:ea typeface="PMingLiU" panose="02020500000000000000" pitchFamily="18" charset="-120"/>
              </a:rPr>
              <a:t>yellow pages</a:t>
            </a:r>
          </a:p>
          <a:p>
            <a:pPr lvl="1" eaLnBrk="1" hangingPunct="1">
              <a:lnSpc>
                <a:spcPct val="90000"/>
              </a:lnSpc>
            </a:pPr>
            <a:r>
              <a:rPr lang="en-US" altLang="en-US">
                <a:ea typeface="PMingLiU" panose="02020500000000000000" pitchFamily="18" charset="-120"/>
              </a:rPr>
              <a:t>hypertext</a:t>
            </a:r>
          </a:p>
          <a:p>
            <a:pPr eaLnBrk="1" hangingPunct="1">
              <a:spcBef>
                <a:spcPct val="45000"/>
              </a:spcBef>
            </a:pPr>
            <a:r>
              <a:rPr lang="en-US" altLang="en-US">
                <a:ea typeface="PMingLiU" panose="02020500000000000000" pitchFamily="18" charset="-120"/>
              </a:rPr>
              <a:t>to develop a knowledge-intensive culture, </a:t>
            </a:r>
          </a:p>
          <a:p>
            <a:pPr eaLnBrk="1" hangingPunct="1">
              <a:spcBef>
                <a:spcPct val="45000"/>
              </a:spcBef>
            </a:pPr>
            <a:r>
              <a:rPr lang="en-US" altLang="en-US">
                <a:ea typeface="PMingLiU" panose="02020500000000000000" pitchFamily="18" charset="-120"/>
              </a:rPr>
              <a:t>to build a knowledge infrastructure</a:t>
            </a:r>
          </a:p>
        </p:txBody>
      </p:sp>
      <p:sp>
        <p:nvSpPr>
          <p:cNvPr id="36867" name="Slide Number Placeholder 4">
            <a:extLst>
              <a:ext uri="{FF2B5EF4-FFF2-40B4-BE49-F238E27FC236}">
                <a16:creationId xmlns:a16="http://schemas.microsoft.com/office/drawing/2014/main" id="{83BCEA22-7C4B-4E66-88D4-EF0395648A5B}"/>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FC61820-377F-47C0-ADBE-99F101D5A9EA}" type="slidenum">
              <a:rPr lang="en-US" altLang="en-US">
                <a:solidFill>
                  <a:srgbClr val="3F073F"/>
                </a:solidFill>
              </a:rPr>
              <a:pPr/>
              <a:t>18</a:t>
            </a:fld>
            <a:endParaRPr lang="en-US" altLang="en-US">
              <a:solidFill>
                <a:srgbClr val="3F073F"/>
              </a:solidFill>
            </a:endParaRPr>
          </a:p>
        </p:txBody>
      </p:sp>
    </p:spTree>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BC4D2559-2E69-4D3C-956B-6D5C9C2E11B2}"/>
              </a:ext>
            </a:extLst>
          </p:cNvPr>
          <p:cNvSpPr>
            <a:spLocks noGrp="1" noChangeArrowheads="1"/>
          </p:cNvSpPr>
          <p:nvPr>
            <p:ph type="title"/>
          </p:nvPr>
        </p:nvSpPr>
        <p:spPr/>
        <p:txBody>
          <a:bodyPr/>
          <a:lstStyle/>
          <a:p>
            <a:pPr eaLnBrk="1" hangingPunct="1"/>
            <a:r>
              <a:rPr lang="en-US" altLang="en-US" dirty="0"/>
              <a:t>KM Initiatives</a:t>
            </a:r>
          </a:p>
        </p:txBody>
      </p:sp>
      <p:sp>
        <p:nvSpPr>
          <p:cNvPr id="38914" name="Footer Placeholder 3">
            <a:extLst>
              <a:ext uri="{FF2B5EF4-FFF2-40B4-BE49-F238E27FC236}">
                <a16:creationId xmlns:a16="http://schemas.microsoft.com/office/drawing/2014/main" id="{3BE6111B-695B-4E81-B21B-2B0A9A6B5EEC}"/>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8917" name="Rectangle 3">
            <a:extLst>
              <a:ext uri="{FF2B5EF4-FFF2-40B4-BE49-F238E27FC236}">
                <a16:creationId xmlns:a16="http://schemas.microsoft.com/office/drawing/2014/main" id="{A138CCB1-4D86-44EA-8213-67D4C101FBBF}"/>
              </a:ext>
            </a:extLst>
          </p:cNvPr>
          <p:cNvSpPr>
            <a:spLocks noGrp="1" noChangeArrowheads="1"/>
          </p:cNvSpPr>
          <p:nvPr>
            <p:ph idx="1"/>
          </p:nvPr>
        </p:nvSpPr>
        <p:spPr>
          <a:xfrm>
            <a:off x="228600" y="1016732"/>
            <a:ext cx="8784976" cy="4824536"/>
          </a:xfrm>
        </p:spPr>
        <p:txBody>
          <a:bodyPr>
            <a:noAutofit/>
          </a:bodyPr>
          <a:lstStyle/>
          <a:p>
            <a:pPr eaLnBrk="1" hangingPunct="1">
              <a:lnSpc>
                <a:spcPct val="80000"/>
              </a:lnSpc>
            </a:pPr>
            <a:r>
              <a:rPr lang="en-US" altLang="zh-TW" sz="2000" dirty="0">
                <a:ea typeface="PMingLiU" panose="02020500000000000000" pitchFamily="18" charset="-120"/>
              </a:rPr>
              <a:t>Knowledge creation or knowledge acquisition is the generation of new insights, ideas, or routines. </a:t>
            </a:r>
          </a:p>
          <a:p>
            <a:pPr lvl="1" eaLnBrk="1" hangingPunct="1">
              <a:lnSpc>
                <a:spcPct val="80000"/>
              </a:lnSpc>
              <a:spcBef>
                <a:spcPct val="35000"/>
              </a:spcBef>
            </a:pPr>
            <a:r>
              <a:rPr lang="en-US" altLang="zh-TW" sz="2000" dirty="0">
                <a:ea typeface="PMingLiU" panose="02020500000000000000" pitchFamily="18" charset="-120"/>
              </a:rPr>
              <a:t>Socialization mode refers to the conversion of tacit knowledge to new tacit knowledge through social interactions and shared experience.</a:t>
            </a:r>
          </a:p>
          <a:p>
            <a:pPr lvl="1" eaLnBrk="1" hangingPunct="1">
              <a:lnSpc>
                <a:spcPct val="80000"/>
              </a:lnSpc>
              <a:spcBef>
                <a:spcPct val="35000"/>
              </a:spcBef>
            </a:pPr>
            <a:r>
              <a:rPr lang="en-US" altLang="zh-TW" sz="2000" dirty="0">
                <a:ea typeface="PMingLiU" panose="02020500000000000000" pitchFamily="18" charset="-120"/>
              </a:rPr>
              <a:t>Combination mode refers to the creation of new explicit knowledge by merging, categorizing, reclassifying, and synthesizing existing explicit knowledge </a:t>
            </a:r>
          </a:p>
          <a:p>
            <a:pPr lvl="1" eaLnBrk="1" hangingPunct="1">
              <a:lnSpc>
                <a:spcPct val="80000"/>
              </a:lnSpc>
              <a:spcBef>
                <a:spcPct val="35000"/>
              </a:spcBef>
            </a:pPr>
            <a:r>
              <a:rPr lang="en-US" altLang="zh-TW" sz="2000" dirty="0">
                <a:ea typeface="PMingLiU" panose="02020500000000000000" pitchFamily="18" charset="-120"/>
              </a:rPr>
              <a:t>Externalization refers to converting tacit knowledge to new explicit knowledge </a:t>
            </a:r>
          </a:p>
          <a:p>
            <a:pPr lvl="1" eaLnBrk="1" hangingPunct="1">
              <a:lnSpc>
                <a:spcPct val="80000"/>
              </a:lnSpc>
              <a:spcBef>
                <a:spcPct val="35000"/>
              </a:spcBef>
            </a:pPr>
            <a:r>
              <a:rPr lang="en-US" altLang="zh-TW" sz="2000" dirty="0">
                <a:ea typeface="PMingLiU" panose="02020500000000000000" pitchFamily="18" charset="-120"/>
              </a:rPr>
              <a:t>Internalization refers to the creation of new tacit knowledge from explicit knowledge.</a:t>
            </a:r>
          </a:p>
          <a:p>
            <a:pPr eaLnBrk="1" hangingPunct="1">
              <a:lnSpc>
                <a:spcPct val="80000"/>
              </a:lnSpc>
              <a:spcBef>
                <a:spcPct val="55000"/>
              </a:spcBef>
            </a:pPr>
            <a:r>
              <a:rPr lang="en-US" altLang="zh-TW" sz="2000" dirty="0">
                <a:ea typeface="PMingLiU" panose="02020500000000000000" pitchFamily="18" charset="-120"/>
              </a:rPr>
              <a:t>Knowledge sharing is the exchange of ideas, insights, solutions, experiences to another individuals via knowledge transfer computer systems or other non-IS methods.</a:t>
            </a:r>
          </a:p>
          <a:p>
            <a:pPr eaLnBrk="1" hangingPunct="1">
              <a:lnSpc>
                <a:spcPct val="80000"/>
              </a:lnSpc>
              <a:spcBef>
                <a:spcPct val="55000"/>
              </a:spcBef>
            </a:pPr>
            <a:r>
              <a:rPr lang="en-US" altLang="zh-TW" sz="2000" dirty="0">
                <a:ea typeface="PMingLiU" panose="02020500000000000000" pitchFamily="18" charset="-120"/>
              </a:rPr>
              <a:t>Knowledge seeking is the search for and use of internal organizational knowledge.</a:t>
            </a:r>
            <a:endParaRPr lang="en-US" altLang="en-US" sz="2000" dirty="0"/>
          </a:p>
        </p:txBody>
      </p:sp>
      <p:sp>
        <p:nvSpPr>
          <p:cNvPr id="38915" name="Slide Number Placeholder 4">
            <a:extLst>
              <a:ext uri="{FF2B5EF4-FFF2-40B4-BE49-F238E27FC236}">
                <a16:creationId xmlns:a16="http://schemas.microsoft.com/office/drawing/2014/main" id="{118AB61C-FB4D-4104-951E-957E46FB326D}"/>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2F7620F-3106-45A0-ACAB-02D3537204E1}" type="slidenum">
              <a:rPr lang="en-US" altLang="en-US">
                <a:solidFill>
                  <a:srgbClr val="3F073F"/>
                </a:solidFill>
              </a:rPr>
              <a:pPr/>
              <a:t>19</a:t>
            </a:fld>
            <a:endParaRPr lang="en-US" altLang="en-US">
              <a:solidFill>
                <a:srgbClr val="3F073F"/>
              </a:solidFill>
            </a:endParaRPr>
          </a:p>
        </p:txBody>
      </p:sp>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97F32F62-0530-4F67-AEC0-73A3CC27A423}"/>
              </a:ext>
            </a:extLst>
          </p:cNvPr>
          <p:cNvSpPr>
            <a:spLocks noGrp="1" noChangeArrowheads="1"/>
          </p:cNvSpPr>
          <p:nvPr>
            <p:ph type="title"/>
          </p:nvPr>
        </p:nvSpPr>
        <p:spPr/>
        <p:txBody>
          <a:bodyPr/>
          <a:lstStyle/>
          <a:p>
            <a:pPr eaLnBrk="1" hangingPunct="1"/>
            <a:r>
              <a:rPr lang="en-US" altLang="en-US"/>
              <a:t>Content</a:t>
            </a:r>
          </a:p>
        </p:txBody>
      </p:sp>
      <p:sp>
        <p:nvSpPr>
          <p:cNvPr id="7170" name="Footer Placeholder 3">
            <a:extLst>
              <a:ext uri="{FF2B5EF4-FFF2-40B4-BE49-F238E27FC236}">
                <a16:creationId xmlns:a16="http://schemas.microsoft.com/office/drawing/2014/main" id="{933B6CA8-124E-4E71-AED1-B5FFDE2F83F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7173" name="Rectangle 3">
            <a:extLst>
              <a:ext uri="{FF2B5EF4-FFF2-40B4-BE49-F238E27FC236}">
                <a16:creationId xmlns:a16="http://schemas.microsoft.com/office/drawing/2014/main" id="{4B4B8511-571E-42A8-8E70-EA59AC743E91}"/>
              </a:ext>
            </a:extLst>
          </p:cNvPr>
          <p:cNvSpPr>
            <a:spLocks noGrp="1" noChangeArrowheads="1"/>
          </p:cNvSpPr>
          <p:nvPr>
            <p:ph idx="1"/>
          </p:nvPr>
        </p:nvSpPr>
        <p:spPr/>
        <p:txBody>
          <a:bodyPr/>
          <a:lstStyle/>
          <a:p>
            <a:pPr eaLnBrk="1" hangingPunct="1"/>
            <a:r>
              <a:rPr lang="en-US" altLang="en-US"/>
              <a:t>Definition and concept of knowledge management</a:t>
            </a:r>
          </a:p>
          <a:p>
            <a:pPr eaLnBrk="1" hangingPunct="1"/>
            <a:r>
              <a:rPr lang="en-US" altLang="zh-TW">
                <a:ea typeface="PMingLiU" panose="02020500000000000000" pitchFamily="18" charset="-120"/>
              </a:rPr>
              <a:t>Activities involved in  knowledge management.  </a:t>
            </a:r>
          </a:p>
          <a:p>
            <a:pPr eaLnBrk="1" hangingPunct="1"/>
            <a:r>
              <a:rPr lang="en-US" altLang="zh-TW">
                <a:ea typeface="PMingLiU" panose="02020500000000000000" pitchFamily="18" charset="-120"/>
              </a:rPr>
              <a:t>Different approaches to knowledge management.</a:t>
            </a:r>
          </a:p>
          <a:p>
            <a:pPr eaLnBrk="1" hangingPunct="1"/>
            <a:r>
              <a:rPr lang="en-US" altLang="en-US"/>
              <a:t>Knowledge management and technology</a:t>
            </a:r>
          </a:p>
          <a:p>
            <a:pPr eaLnBrk="1" hangingPunct="1"/>
            <a:r>
              <a:rPr lang="en-US" altLang="zh-TW">
                <a:ea typeface="PMingLiU" panose="02020500000000000000" pitchFamily="18" charset="-120"/>
              </a:rPr>
              <a:t>Benefits as well as drawbacks to knowledge management initiatives</a:t>
            </a:r>
          </a:p>
          <a:p>
            <a:pPr eaLnBrk="1" hangingPunct="1"/>
            <a:endParaRPr lang="en-US" altLang="en-US"/>
          </a:p>
          <a:p>
            <a:pPr eaLnBrk="1" hangingPunct="1"/>
            <a:endParaRPr lang="en-US" altLang="en-US"/>
          </a:p>
        </p:txBody>
      </p:sp>
      <p:sp>
        <p:nvSpPr>
          <p:cNvPr id="7171" name="Slide Number Placeholder 4">
            <a:extLst>
              <a:ext uri="{FF2B5EF4-FFF2-40B4-BE49-F238E27FC236}">
                <a16:creationId xmlns:a16="http://schemas.microsoft.com/office/drawing/2014/main" id="{15A71865-8E81-444C-8E8E-C7B48986B57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969B146-5DA9-4174-A31A-32A91CE0983C}" type="slidenum">
              <a:rPr lang="en-US" altLang="en-US">
                <a:solidFill>
                  <a:srgbClr val="3F073F"/>
                </a:solidFill>
              </a:rPr>
              <a:pPr/>
              <a:t>2</a:t>
            </a:fld>
            <a:endParaRPr lang="en-US" altLang="en-US">
              <a:solidFill>
                <a:srgbClr val="3F073F"/>
              </a:solidFill>
            </a:endParaRPr>
          </a:p>
        </p:txBody>
      </p:sp>
    </p:spTree>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7CB9F9EB-967B-4BBE-A6FE-D7DF90CFD3DE}"/>
              </a:ext>
            </a:extLst>
          </p:cNvPr>
          <p:cNvSpPr>
            <a:spLocks noGrp="1" noChangeArrowheads="1"/>
          </p:cNvSpPr>
          <p:nvPr>
            <p:ph type="title"/>
          </p:nvPr>
        </p:nvSpPr>
        <p:spPr/>
        <p:txBody>
          <a:bodyPr/>
          <a:lstStyle/>
          <a:p>
            <a:pPr eaLnBrk="1" hangingPunct="1"/>
            <a:r>
              <a:rPr lang="en-US" altLang="en-US"/>
              <a:t>KM approaches</a:t>
            </a:r>
          </a:p>
        </p:txBody>
      </p:sp>
      <p:sp>
        <p:nvSpPr>
          <p:cNvPr id="40962" name="Footer Placeholder 3">
            <a:extLst>
              <a:ext uri="{FF2B5EF4-FFF2-40B4-BE49-F238E27FC236}">
                <a16:creationId xmlns:a16="http://schemas.microsoft.com/office/drawing/2014/main" id="{4F1D71D5-2982-4BD7-82AB-3725355C6C2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0965" name="Rectangle 3">
            <a:extLst>
              <a:ext uri="{FF2B5EF4-FFF2-40B4-BE49-F238E27FC236}">
                <a16:creationId xmlns:a16="http://schemas.microsoft.com/office/drawing/2014/main" id="{39DCE101-0039-4BDE-8E24-92080C9E2D32}"/>
              </a:ext>
            </a:extLst>
          </p:cNvPr>
          <p:cNvSpPr>
            <a:spLocks noGrp="1" noChangeArrowheads="1"/>
          </p:cNvSpPr>
          <p:nvPr>
            <p:ph idx="1"/>
          </p:nvPr>
        </p:nvSpPr>
        <p:spPr/>
        <p:txBody>
          <a:bodyPr/>
          <a:lstStyle/>
          <a:p>
            <a:pPr eaLnBrk="1" hangingPunct="1"/>
            <a:r>
              <a:rPr lang="en-US" altLang="en-US"/>
              <a:t>There are two fundamental approaches to knowledge management: :</a:t>
            </a:r>
          </a:p>
          <a:p>
            <a:pPr lvl="1" eaLnBrk="1" hangingPunct="1"/>
            <a:r>
              <a:rPr lang="en-US" altLang="zh-TW">
                <a:ea typeface="PMingLiU" panose="02020500000000000000" pitchFamily="18" charset="-120"/>
              </a:rPr>
              <a:t>process approach</a:t>
            </a:r>
          </a:p>
          <a:p>
            <a:pPr lvl="1" eaLnBrk="1" hangingPunct="1"/>
            <a:r>
              <a:rPr lang="en-US" altLang="zh-TW">
                <a:ea typeface="PMingLiU" panose="02020500000000000000" pitchFamily="18" charset="-120"/>
              </a:rPr>
              <a:t>practice approach</a:t>
            </a:r>
          </a:p>
          <a:p>
            <a:pPr eaLnBrk="1" hangingPunct="1"/>
            <a:r>
              <a:rPr lang="en-US" altLang="zh-TW">
                <a:ea typeface="PMingLiU" panose="02020500000000000000" pitchFamily="18" charset="-120"/>
              </a:rPr>
              <a:t>In addition, Turban et al. mention best practices and hybrid approaches </a:t>
            </a:r>
          </a:p>
          <a:p>
            <a:pPr eaLnBrk="1" hangingPunct="1"/>
            <a:endParaRPr lang="en-US" altLang="en-US"/>
          </a:p>
        </p:txBody>
      </p:sp>
      <p:sp>
        <p:nvSpPr>
          <p:cNvPr id="40963" name="Slide Number Placeholder 4">
            <a:extLst>
              <a:ext uri="{FF2B5EF4-FFF2-40B4-BE49-F238E27FC236}">
                <a16:creationId xmlns:a16="http://schemas.microsoft.com/office/drawing/2014/main" id="{E81875DC-A789-49D4-87F6-720DA586A9A7}"/>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CDAF1B-0C66-4406-BCDF-1BBD49D72394}" type="slidenum">
              <a:rPr lang="en-US" altLang="en-US">
                <a:solidFill>
                  <a:srgbClr val="3F073F"/>
                </a:solidFill>
              </a:rPr>
              <a:pPr/>
              <a:t>20</a:t>
            </a:fld>
            <a:endParaRPr lang="en-US" altLang="en-US">
              <a:solidFill>
                <a:srgbClr val="3F073F"/>
              </a:solidFill>
            </a:endParaRPr>
          </a:p>
        </p:txBody>
      </p:sp>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8C3379D1-FE0B-4B8B-9B37-E2D7CEF2D324}"/>
              </a:ext>
            </a:extLst>
          </p:cNvPr>
          <p:cNvSpPr>
            <a:spLocks noGrp="1" noChangeArrowheads="1"/>
          </p:cNvSpPr>
          <p:nvPr>
            <p:ph type="title"/>
          </p:nvPr>
        </p:nvSpPr>
        <p:spPr/>
        <p:txBody>
          <a:bodyPr/>
          <a:lstStyle/>
          <a:p>
            <a:pPr eaLnBrk="1" hangingPunct="1"/>
            <a:r>
              <a:rPr lang="en-US" altLang="en-US"/>
              <a:t>Process Approach</a:t>
            </a:r>
          </a:p>
        </p:txBody>
      </p:sp>
      <p:sp>
        <p:nvSpPr>
          <p:cNvPr id="43010" name="Footer Placeholder 3">
            <a:extLst>
              <a:ext uri="{FF2B5EF4-FFF2-40B4-BE49-F238E27FC236}">
                <a16:creationId xmlns:a16="http://schemas.microsoft.com/office/drawing/2014/main" id="{2ED4D99A-1994-47D4-A784-F425942504B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3013" name="Rectangle 3">
            <a:extLst>
              <a:ext uri="{FF2B5EF4-FFF2-40B4-BE49-F238E27FC236}">
                <a16:creationId xmlns:a16="http://schemas.microsoft.com/office/drawing/2014/main" id="{2C736AF5-B92A-42F3-98DB-A4AD8175390F}"/>
              </a:ext>
            </a:extLst>
          </p:cNvPr>
          <p:cNvSpPr>
            <a:spLocks noGrp="1" noChangeArrowheads="1"/>
          </p:cNvSpPr>
          <p:nvPr>
            <p:ph idx="1"/>
          </p:nvPr>
        </p:nvSpPr>
        <p:spPr/>
        <p:txBody>
          <a:bodyPr/>
          <a:lstStyle/>
          <a:p>
            <a:pPr eaLnBrk="1" hangingPunct="1">
              <a:spcBef>
                <a:spcPct val="35000"/>
              </a:spcBef>
            </a:pPr>
            <a:r>
              <a:rPr lang="en-US" altLang="zh-TW">
                <a:ea typeface="PMingLiU" panose="02020500000000000000" pitchFamily="18" charset="-120"/>
              </a:rPr>
              <a:t>is favored by firms that sell relatively standardized products since the knowledge in these firms is fairly explicit because of the nature of the products &amp; services.</a:t>
            </a:r>
            <a:endParaRPr lang="en-US" altLang="en-US"/>
          </a:p>
        </p:txBody>
      </p:sp>
      <p:sp>
        <p:nvSpPr>
          <p:cNvPr id="43011" name="Slide Number Placeholder 4">
            <a:extLst>
              <a:ext uri="{FF2B5EF4-FFF2-40B4-BE49-F238E27FC236}">
                <a16:creationId xmlns:a16="http://schemas.microsoft.com/office/drawing/2014/main" id="{9F0DFAD4-5583-4D6C-9433-B1DE47A62918}"/>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1EEA2FC-722A-4275-B884-6338B3156A41}" type="slidenum">
              <a:rPr lang="en-US" altLang="en-US">
                <a:solidFill>
                  <a:srgbClr val="3F073F"/>
                </a:solidFill>
              </a:rPr>
              <a:pPr/>
              <a:t>21</a:t>
            </a:fld>
            <a:endParaRPr lang="en-US" altLang="en-US">
              <a:solidFill>
                <a:srgbClr val="3F073F"/>
              </a:solidFill>
            </a:endParaRPr>
          </a:p>
        </p:txBody>
      </p:sp>
    </p:spTree>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29702FD4-460A-4963-B940-70A02152CE18}"/>
              </a:ext>
            </a:extLst>
          </p:cNvPr>
          <p:cNvSpPr>
            <a:spLocks noGrp="1" noChangeArrowheads="1"/>
          </p:cNvSpPr>
          <p:nvPr>
            <p:ph type="title"/>
          </p:nvPr>
        </p:nvSpPr>
        <p:spPr/>
        <p:txBody>
          <a:bodyPr/>
          <a:lstStyle/>
          <a:p>
            <a:pPr eaLnBrk="1" hangingPunct="1"/>
            <a:r>
              <a:rPr lang="en-US" altLang="en-US"/>
              <a:t>Practice approach</a:t>
            </a:r>
          </a:p>
        </p:txBody>
      </p:sp>
      <p:sp>
        <p:nvSpPr>
          <p:cNvPr id="45058" name="Footer Placeholder 3">
            <a:extLst>
              <a:ext uri="{FF2B5EF4-FFF2-40B4-BE49-F238E27FC236}">
                <a16:creationId xmlns:a16="http://schemas.microsoft.com/office/drawing/2014/main" id="{7A1680BC-AFB8-434A-B186-6B108472D0A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5061" name="Rectangle 3">
            <a:extLst>
              <a:ext uri="{FF2B5EF4-FFF2-40B4-BE49-F238E27FC236}">
                <a16:creationId xmlns:a16="http://schemas.microsoft.com/office/drawing/2014/main" id="{9611E90D-4916-4146-8B7E-15A056CA68FC}"/>
              </a:ext>
            </a:extLst>
          </p:cNvPr>
          <p:cNvSpPr>
            <a:spLocks noGrp="1" noChangeArrowheads="1"/>
          </p:cNvSpPr>
          <p:nvPr>
            <p:ph idx="1"/>
          </p:nvPr>
        </p:nvSpPr>
        <p:spPr/>
        <p:txBody>
          <a:bodyPr/>
          <a:lstStyle/>
          <a:p>
            <a:pPr eaLnBrk="1" hangingPunct="1">
              <a:spcBef>
                <a:spcPct val="45000"/>
              </a:spcBef>
            </a:pPr>
            <a:r>
              <a:rPr lang="en-US" altLang="zh-TW">
                <a:ea typeface="PMingLiU" panose="02020500000000000000" pitchFamily="18" charset="-120"/>
              </a:rPr>
              <a:t>is typically adopted by companies that provide highly customized solutions to unique problems. The valuable knowledge for these firms is tacit in nature, which is difficult to express, capture, and manage.</a:t>
            </a:r>
            <a:endParaRPr lang="en-US" altLang="en-US"/>
          </a:p>
        </p:txBody>
      </p:sp>
      <p:sp>
        <p:nvSpPr>
          <p:cNvPr id="45059" name="Slide Number Placeholder 4">
            <a:extLst>
              <a:ext uri="{FF2B5EF4-FFF2-40B4-BE49-F238E27FC236}">
                <a16:creationId xmlns:a16="http://schemas.microsoft.com/office/drawing/2014/main" id="{A21A8B38-5FFE-4351-91AF-8D78DBA0EA92}"/>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93E7977-2973-40BB-BEEB-AA291667CB17}" type="slidenum">
              <a:rPr lang="en-US" altLang="en-US">
                <a:solidFill>
                  <a:srgbClr val="3F073F"/>
                </a:solidFill>
              </a:rPr>
              <a:pPr/>
              <a:t>22</a:t>
            </a:fld>
            <a:endParaRPr lang="en-US" altLang="en-US">
              <a:solidFill>
                <a:srgbClr val="3F073F"/>
              </a:solidFill>
            </a:endParaRPr>
          </a:p>
        </p:txBody>
      </p:sp>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F3635FEA-03FA-49F4-B805-F1AD9FD935E0}"/>
              </a:ext>
            </a:extLst>
          </p:cNvPr>
          <p:cNvSpPr>
            <a:spLocks noGrp="1" noChangeArrowheads="1"/>
          </p:cNvSpPr>
          <p:nvPr>
            <p:ph type="title"/>
          </p:nvPr>
        </p:nvSpPr>
        <p:spPr/>
        <p:txBody>
          <a:bodyPr/>
          <a:lstStyle/>
          <a:p>
            <a:pPr eaLnBrk="1" hangingPunct="1"/>
            <a:r>
              <a:rPr lang="en-US" altLang="en-US"/>
              <a:t>KM and technology</a:t>
            </a:r>
          </a:p>
        </p:txBody>
      </p:sp>
      <p:sp>
        <p:nvSpPr>
          <p:cNvPr id="47106" name="Footer Placeholder 3">
            <a:extLst>
              <a:ext uri="{FF2B5EF4-FFF2-40B4-BE49-F238E27FC236}">
                <a16:creationId xmlns:a16="http://schemas.microsoft.com/office/drawing/2014/main" id="{A8F0CDAD-04A9-4EE3-8E06-D90FE7B5BFB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7109" name="Rectangle 3">
            <a:extLst>
              <a:ext uri="{FF2B5EF4-FFF2-40B4-BE49-F238E27FC236}">
                <a16:creationId xmlns:a16="http://schemas.microsoft.com/office/drawing/2014/main" id="{6222D1C2-A99D-4B39-A273-9293FAC9F3C7}"/>
              </a:ext>
            </a:extLst>
          </p:cNvPr>
          <p:cNvSpPr>
            <a:spLocks noGrp="1" noChangeArrowheads="1"/>
          </p:cNvSpPr>
          <p:nvPr>
            <p:ph idx="1"/>
          </p:nvPr>
        </p:nvSpPr>
        <p:spPr/>
        <p:txBody>
          <a:bodyPr>
            <a:normAutofit lnSpcReduction="10000"/>
          </a:bodyPr>
          <a:lstStyle/>
          <a:p>
            <a:pPr eaLnBrk="1" hangingPunct="1">
              <a:lnSpc>
                <a:spcPct val="90000"/>
              </a:lnSpc>
              <a:spcBef>
                <a:spcPct val="60000"/>
              </a:spcBef>
            </a:pPr>
            <a:r>
              <a:rPr lang="en-US" altLang="zh-TW">
                <a:ea typeface="PMingLiU" panose="02020500000000000000" pitchFamily="18" charset="-120"/>
              </a:rPr>
              <a:t>Ideology more important than technology</a:t>
            </a:r>
          </a:p>
          <a:p>
            <a:pPr eaLnBrk="1" hangingPunct="1">
              <a:lnSpc>
                <a:spcPct val="90000"/>
              </a:lnSpc>
              <a:spcBef>
                <a:spcPct val="60000"/>
              </a:spcBef>
            </a:pPr>
            <a:r>
              <a:rPr lang="en-US" altLang="zh-TW">
                <a:ea typeface="PMingLiU" panose="02020500000000000000" pitchFamily="18" charset="-120"/>
              </a:rPr>
              <a:t>Technologies</a:t>
            </a:r>
          </a:p>
          <a:p>
            <a:pPr lvl="1" eaLnBrk="1" hangingPunct="1">
              <a:lnSpc>
                <a:spcPct val="90000"/>
              </a:lnSpc>
              <a:spcBef>
                <a:spcPct val="60000"/>
              </a:spcBef>
            </a:pPr>
            <a:r>
              <a:rPr lang="en-US" altLang="zh-TW">
                <a:ea typeface="PMingLiU" panose="02020500000000000000" pitchFamily="18" charset="-120"/>
              </a:rPr>
              <a:t>Communication technologies allow users to access needed knowledge and to communicate with each other.</a:t>
            </a:r>
          </a:p>
          <a:p>
            <a:pPr lvl="1" eaLnBrk="1" hangingPunct="1">
              <a:lnSpc>
                <a:spcPct val="90000"/>
              </a:lnSpc>
              <a:spcBef>
                <a:spcPct val="60000"/>
              </a:spcBef>
            </a:pPr>
            <a:r>
              <a:rPr lang="en-US" altLang="zh-TW">
                <a:ea typeface="PMingLiU" panose="02020500000000000000" pitchFamily="18" charset="-120"/>
              </a:rPr>
              <a:t>Collaboration technologies provide the means to perform group work. </a:t>
            </a:r>
          </a:p>
          <a:p>
            <a:pPr lvl="1" eaLnBrk="1" hangingPunct="1">
              <a:lnSpc>
                <a:spcPct val="90000"/>
              </a:lnSpc>
              <a:spcBef>
                <a:spcPct val="60000"/>
              </a:spcBef>
            </a:pPr>
            <a:r>
              <a:rPr lang="en-US" altLang="zh-TW">
                <a:ea typeface="PMingLiU" panose="02020500000000000000" pitchFamily="18" charset="-120"/>
              </a:rPr>
              <a:t>Storage and retrieval technologies (database management systems) to store and manage knowledge. </a:t>
            </a:r>
            <a:endParaRPr lang="en-US" altLang="en-US"/>
          </a:p>
        </p:txBody>
      </p:sp>
      <p:sp>
        <p:nvSpPr>
          <p:cNvPr id="47107" name="Slide Number Placeholder 4">
            <a:extLst>
              <a:ext uri="{FF2B5EF4-FFF2-40B4-BE49-F238E27FC236}">
                <a16:creationId xmlns:a16="http://schemas.microsoft.com/office/drawing/2014/main" id="{1AC84AF3-E53C-4411-9435-14FE7BEB723D}"/>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2A19D8-0CF1-4DF2-9376-82E3B54C8E12}" type="slidenum">
              <a:rPr lang="en-US" altLang="en-US">
                <a:solidFill>
                  <a:srgbClr val="3F073F"/>
                </a:solidFill>
              </a:rPr>
              <a:pPr/>
              <a:t>23</a:t>
            </a:fld>
            <a:endParaRPr lang="en-US" altLang="en-US">
              <a:solidFill>
                <a:srgbClr val="3F073F"/>
              </a:solidFill>
            </a:endParaRPr>
          </a:p>
        </p:txBody>
      </p:sp>
    </p:spTree>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0599142F-5E49-4B22-AB65-782CE088B259}"/>
              </a:ext>
            </a:extLst>
          </p:cNvPr>
          <p:cNvSpPr>
            <a:spLocks noGrp="1" noChangeArrowheads="1"/>
          </p:cNvSpPr>
          <p:nvPr>
            <p:ph type="title"/>
          </p:nvPr>
        </p:nvSpPr>
        <p:spPr/>
        <p:txBody>
          <a:bodyPr/>
          <a:lstStyle/>
          <a:p>
            <a:pPr eaLnBrk="1" hangingPunct="1"/>
            <a:r>
              <a:rPr lang="en-US" altLang="en-US"/>
              <a:t>Supporting technologies of KM</a:t>
            </a:r>
          </a:p>
        </p:txBody>
      </p:sp>
      <p:sp>
        <p:nvSpPr>
          <p:cNvPr id="49154" name="Footer Placeholder 3">
            <a:extLst>
              <a:ext uri="{FF2B5EF4-FFF2-40B4-BE49-F238E27FC236}">
                <a16:creationId xmlns:a16="http://schemas.microsoft.com/office/drawing/2014/main" id="{AFBF5F2A-0433-4A87-A7C8-6CBF889A63C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9157" name="Rectangle 3">
            <a:extLst>
              <a:ext uri="{FF2B5EF4-FFF2-40B4-BE49-F238E27FC236}">
                <a16:creationId xmlns:a16="http://schemas.microsoft.com/office/drawing/2014/main" id="{1E29484E-19E8-4A72-A6D0-FD9F123CFC8B}"/>
              </a:ext>
            </a:extLst>
          </p:cNvPr>
          <p:cNvSpPr>
            <a:spLocks noGrp="1" noChangeArrowheads="1"/>
          </p:cNvSpPr>
          <p:nvPr>
            <p:ph idx="1"/>
          </p:nvPr>
        </p:nvSpPr>
        <p:spPr/>
        <p:txBody>
          <a:bodyPr/>
          <a:lstStyle/>
          <a:p>
            <a:pPr eaLnBrk="1" hangingPunct="1"/>
            <a:r>
              <a:rPr lang="en-US" altLang="zh-TW">
                <a:ea typeface="PMingLiU" panose="02020500000000000000" pitchFamily="18" charset="-120"/>
              </a:rPr>
              <a:t>Artificial Intelligence</a:t>
            </a:r>
          </a:p>
          <a:p>
            <a:pPr eaLnBrk="1" hangingPunct="1"/>
            <a:r>
              <a:rPr lang="en-US" altLang="zh-TW">
                <a:ea typeface="PMingLiU" panose="02020500000000000000" pitchFamily="18" charset="-120"/>
              </a:rPr>
              <a:t>Intelligent agents</a:t>
            </a:r>
          </a:p>
          <a:p>
            <a:pPr eaLnBrk="1" hangingPunct="1"/>
            <a:r>
              <a:rPr lang="en-US" altLang="zh-TW">
                <a:ea typeface="PMingLiU" panose="02020500000000000000" pitchFamily="18" charset="-120"/>
              </a:rPr>
              <a:t>Knowledge Discovery in Databases (KDD)</a:t>
            </a:r>
          </a:p>
          <a:p>
            <a:pPr eaLnBrk="1" hangingPunct="1"/>
            <a:r>
              <a:rPr lang="en-US" altLang="zh-TW">
                <a:ea typeface="PMingLiU" panose="02020500000000000000" pitchFamily="18" charset="-120"/>
              </a:rPr>
              <a:t>Data mining</a:t>
            </a:r>
          </a:p>
          <a:p>
            <a:pPr eaLnBrk="1" hangingPunct="1"/>
            <a:r>
              <a:rPr lang="en-US" altLang="zh-TW">
                <a:ea typeface="PMingLiU" panose="02020500000000000000" pitchFamily="18" charset="-120"/>
              </a:rPr>
              <a:t>Model warehouses &amp; model marts</a:t>
            </a:r>
          </a:p>
          <a:p>
            <a:pPr eaLnBrk="1" hangingPunct="1"/>
            <a:r>
              <a:rPr lang="en-US" altLang="zh-TW">
                <a:ea typeface="PMingLiU" panose="02020500000000000000" pitchFamily="18" charset="-120"/>
              </a:rPr>
              <a:t>Extensible Markup Language (XML)</a:t>
            </a:r>
          </a:p>
          <a:p>
            <a:pPr eaLnBrk="1" hangingPunct="1"/>
            <a:endParaRPr lang="en-US" altLang="en-US">
              <a:ea typeface="PMingLiU" panose="02020500000000000000" pitchFamily="18" charset="-120"/>
            </a:endParaRPr>
          </a:p>
        </p:txBody>
      </p:sp>
      <p:sp>
        <p:nvSpPr>
          <p:cNvPr id="49155" name="Slide Number Placeholder 4">
            <a:extLst>
              <a:ext uri="{FF2B5EF4-FFF2-40B4-BE49-F238E27FC236}">
                <a16:creationId xmlns:a16="http://schemas.microsoft.com/office/drawing/2014/main" id="{7970EE84-9A1B-4BB3-BB37-C94895A4A3E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D319E3-B3D8-469E-AB98-7CA1C1E925FF}" type="slidenum">
              <a:rPr lang="en-US" altLang="en-US">
                <a:solidFill>
                  <a:srgbClr val="3F073F"/>
                </a:solidFill>
              </a:rPr>
              <a:pPr/>
              <a:t>24</a:t>
            </a:fld>
            <a:endParaRPr lang="en-US" altLang="en-US">
              <a:solidFill>
                <a:srgbClr val="3F073F"/>
              </a:solidFill>
            </a:endParaRPr>
          </a:p>
        </p:txBody>
      </p:sp>
    </p:spTree>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B7956B3F-4797-435F-8633-AF398C2FF70A}"/>
              </a:ext>
            </a:extLst>
          </p:cNvPr>
          <p:cNvSpPr>
            <a:spLocks noGrp="1" noChangeArrowheads="1"/>
          </p:cNvSpPr>
          <p:nvPr>
            <p:ph type="title"/>
          </p:nvPr>
        </p:nvSpPr>
        <p:spPr>
          <a:xfrm>
            <a:off x="1219200" y="0"/>
            <a:ext cx="7313613" cy="1143000"/>
          </a:xfrm>
        </p:spPr>
        <p:txBody>
          <a:bodyPr/>
          <a:lstStyle/>
          <a:p>
            <a:pPr eaLnBrk="1" hangingPunct="1"/>
            <a:r>
              <a:rPr lang="en-US" altLang="en-US" dirty="0"/>
              <a:t>Artificial Intelligence</a:t>
            </a:r>
          </a:p>
        </p:txBody>
      </p:sp>
      <p:sp>
        <p:nvSpPr>
          <p:cNvPr id="51202" name="Footer Placeholder 3">
            <a:extLst>
              <a:ext uri="{FF2B5EF4-FFF2-40B4-BE49-F238E27FC236}">
                <a16:creationId xmlns:a16="http://schemas.microsoft.com/office/drawing/2014/main" id="{24D4FD9E-4422-4758-B1C5-0F0045421479}"/>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1205" name="Rectangle 3">
            <a:extLst>
              <a:ext uri="{FF2B5EF4-FFF2-40B4-BE49-F238E27FC236}">
                <a16:creationId xmlns:a16="http://schemas.microsoft.com/office/drawing/2014/main" id="{FAF976C7-BB12-43A6-B819-7FAE868CB78A}"/>
              </a:ext>
            </a:extLst>
          </p:cNvPr>
          <p:cNvSpPr>
            <a:spLocks noGrp="1" noChangeArrowheads="1"/>
          </p:cNvSpPr>
          <p:nvPr>
            <p:ph idx="1"/>
          </p:nvPr>
        </p:nvSpPr>
        <p:spPr/>
        <p:txBody>
          <a:bodyPr/>
          <a:lstStyle/>
          <a:p>
            <a:pPr eaLnBrk="1" hangingPunct="1"/>
            <a:r>
              <a:rPr lang="en-US" altLang="en-US"/>
              <a:t>Scanning e-mail, databases and documents helping establishing knowledge profiles</a:t>
            </a:r>
          </a:p>
          <a:p>
            <a:pPr eaLnBrk="1" hangingPunct="1"/>
            <a:r>
              <a:rPr lang="en-US" altLang="en-US"/>
              <a:t>Forecasting future results using existing knowledge</a:t>
            </a:r>
          </a:p>
          <a:p>
            <a:pPr eaLnBrk="1" hangingPunct="1"/>
            <a:r>
              <a:rPr lang="en-US" altLang="en-US"/>
              <a:t>Determining meaningful relationships in knowledge</a:t>
            </a:r>
          </a:p>
          <a:p>
            <a:pPr eaLnBrk="1" hangingPunct="1"/>
            <a:r>
              <a:rPr lang="en-US" altLang="en-US"/>
              <a:t>Providing natural language or voice command-driven user interface for a KM system</a:t>
            </a:r>
          </a:p>
          <a:p>
            <a:pPr eaLnBrk="1" hangingPunct="1"/>
            <a:endParaRPr lang="en-US" altLang="en-US"/>
          </a:p>
        </p:txBody>
      </p:sp>
      <p:sp>
        <p:nvSpPr>
          <p:cNvPr id="51203" name="Slide Number Placeholder 4">
            <a:extLst>
              <a:ext uri="{FF2B5EF4-FFF2-40B4-BE49-F238E27FC236}">
                <a16:creationId xmlns:a16="http://schemas.microsoft.com/office/drawing/2014/main" id="{C16B1843-8076-42B1-8208-77B1D44EB1DE}"/>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FD3A9BE-0E47-4074-91F1-4351845831A9}" type="slidenum">
              <a:rPr lang="en-US" altLang="en-US">
                <a:solidFill>
                  <a:srgbClr val="3F073F"/>
                </a:solidFill>
              </a:rPr>
              <a:pPr/>
              <a:t>25</a:t>
            </a:fld>
            <a:endParaRPr lang="en-US" altLang="en-US">
              <a:solidFill>
                <a:srgbClr val="3F073F"/>
              </a:solidFill>
            </a:endParaRPr>
          </a:p>
        </p:txBody>
      </p:sp>
    </p:spTree>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B3714A16-E8BC-4184-962A-526DB4B104FD}"/>
              </a:ext>
            </a:extLst>
          </p:cNvPr>
          <p:cNvSpPr>
            <a:spLocks noGrp="1" noChangeArrowheads="1"/>
          </p:cNvSpPr>
          <p:nvPr>
            <p:ph type="title"/>
          </p:nvPr>
        </p:nvSpPr>
        <p:spPr/>
        <p:txBody>
          <a:bodyPr/>
          <a:lstStyle/>
          <a:p>
            <a:pPr eaLnBrk="1" hangingPunct="1"/>
            <a:r>
              <a:rPr lang="en-US" altLang="en-US"/>
              <a:t>Intelligent agents</a:t>
            </a:r>
          </a:p>
        </p:txBody>
      </p:sp>
      <p:sp>
        <p:nvSpPr>
          <p:cNvPr id="53250" name="Footer Placeholder 3">
            <a:extLst>
              <a:ext uri="{FF2B5EF4-FFF2-40B4-BE49-F238E27FC236}">
                <a16:creationId xmlns:a16="http://schemas.microsoft.com/office/drawing/2014/main" id="{7655EC9C-94CF-4841-99CB-A712D6EB39C0}"/>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3253" name="Rectangle 3">
            <a:extLst>
              <a:ext uri="{FF2B5EF4-FFF2-40B4-BE49-F238E27FC236}">
                <a16:creationId xmlns:a16="http://schemas.microsoft.com/office/drawing/2014/main" id="{40EAC41B-E2B8-4BE6-9089-CC28E52B30C9}"/>
              </a:ext>
            </a:extLst>
          </p:cNvPr>
          <p:cNvSpPr>
            <a:spLocks noGrp="1" noChangeArrowheads="1"/>
          </p:cNvSpPr>
          <p:nvPr>
            <p:ph idx="1"/>
          </p:nvPr>
        </p:nvSpPr>
        <p:spPr/>
        <p:txBody>
          <a:bodyPr/>
          <a:lstStyle/>
          <a:p>
            <a:pPr eaLnBrk="1" hangingPunct="1"/>
            <a:r>
              <a:rPr lang="en-US" altLang="en-US"/>
              <a:t>Learn how a user works and provides assistance for her/his daily tasks</a:t>
            </a:r>
          </a:p>
          <a:p>
            <a:pPr eaLnBrk="1" hangingPunct="1"/>
            <a:r>
              <a:rPr lang="en-US" altLang="en-US"/>
              <a:t>Two types</a:t>
            </a:r>
          </a:p>
          <a:p>
            <a:pPr lvl="1" eaLnBrk="1" hangingPunct="1"/>
            <a:r>
              <a:rPr lang="en-US" altLang="en-US"/>
              <a:t>Passive agents</a:t>
            </a:r>
          </a:p>
          <a:p>
            <a:pPr lvl="1" eaLnBrk="1" hangingPunct="1"/>
            <a:r>
              <a:rPr lang="en-US" altLang="en-US"/>
              <a:t>Active agents</a:t>
            </a:r>
          </a:p>
        </p:txBody>
      </p:sp>
      <p:sp>
        <p:nvSpPr>
          <p:cNvPr id="53251" name="Slide Number Placeholder 4">
            <a:extLst>
              <a:ext uri="{FF2B5EF4-FFF2-40B4-BE49-F238E27FC236}">
                <a16:creationId xmlns:a16="http://schemas.microsoft.com/office/drawing/2014/main" id="{DC87C0AA-6B3D-4643-A414-9790326E3E9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CAD1931-9CEE-4E16-A97F-6FD8B176B68A}" type="slidenum">
              <a:rPr lang="en-US" altLang="en-US">
                <a:solidFill>
                  <a:srgbClr val="3F073F"/>
                </a:solidFill>
              </a:rPr>
              <a:pPr/>
              <a:t>26</a:t>
            </a:fld>
            <a:endParaRPr lang="en-US" altLang="en-US">
              <a:solidFill>
                <a:srgbClr val="3F073F"/>
              </a:solidFill>
            </a:endParaRPr>
          </a:p>
        </p:txBody>
      </p:sp>
    </p:spTree>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2284F059-9ABC-4A94-82D6-54A5E7ABB468}"/>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Knowledge Discovery in Databases (KDD)</a:t>
            </a:r>
          </a:p>
        </p:txBody>
      </p:sp>
      <p:sp>
        <p:nvSpPr>
          <p:cNvPr id="54274" name="Footer Placeholder 3">
            <a:extLst>
              <a:ext uri="{FF2B5EF4-FFF2-40B4-BE49-F238E27FC236}">
                <a16:creationId xmlns:a16="http://schemas.microsoft.com/office/drawing/2014/main" id="{78B8E580-37F8-43A9-BB2E-A00653F9C97A}"/>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4277" name="Rectangle 3">
            <a:extLst>
              <a:ext uri="{FF2B5EF4-FFF2-40B4-BE49-F238E27FC236}">
                <a16:creationId xmlns:a16="http://schemas.microsoft.com/office/drawing/2014/main" id="{5B0191B0-B68C-484D-B5C9-26B1B4D71A38}"/>
              </a:ext>
            </a:extLst>
          </p:cNvPr>
          <p:cNvSpPr>
            <a:spLocks noGrp="1" noChangeArrowheads="1"/>
          </p:cNvSpPr>
          <p:nvPr>
            <p:ph idx="1"/>
          </p:nvPr>
        </p:nvSpPr>
        <p:spPr/>
        <p:txBody>
          <a:bodyPr/>
          <a:lstStyle/>
          <a:p>
            <a:pPr eaLnBrk="1" hangingPunct="1"/>
            <a:r>
              <a:rPr lang="en-US" altLang="zh-TW">
                <a:ea typeface="PMingLiU" panose="02020500000000000000" pitchFamily="18" charset="-120"/>
              </a:rPr>
              <a:t>Is a process used to search for and extract useful information from volumes of documents and data. It includes tasks such as:</a:t>
            </a:r>
          </a:p>
          <a:p>
            <a:pPr lvl="1" eaLnBrk="1" hangingPunct="1"/>
            <a:r>
              <a:rPr lang="en-US" altLang="zh-TW">
                <a:ea typeface="PMingLiU" panose="02020500000000000000" pitchFamily="18" charset="-120"/>
              </a:rPr>
              <a:t>knowledge extraction</a:t>
            </a:r>
          </a:p>
          <a:p>
            <a:pPr lvl="1" eaLnBrk="1" hangingPunct="1"/>
            <a:r>
              <a:rPr lang="en-US" altLang="zh-TW">
                <a:ea typeface="PMingLiU" panose="02020500000000000000" pitchFamily="18" charset="-120"/>
              </a:rPr>
              <a:t>data archaeology</a:t>
            </a:r>
          </a:p>
          <a:p>
            <a:pPr lvl="1" eaLnBrk="1" hangingPunct="1"/>
            <a:r>
              <a:rPr lang="en-US" altLang="zh-TW">
                <a:ea typeface="PMingLiU" panose="02020500000000000000" pitchFamily="18" charset="-120"/>
              </a:rPr>
              <a:t>data exploration</a:t>
            </a:r>
          </a:p>
          <a:p>
            <a:pPr lvl="1" eaLnBrk="1" hangingPunct="1"/>
            <a:r>
              <a:rPr lang="en-US" altLang="zh-TW">
                <a:ea typeface="PMingLiU" panose="02020500000000000000" pitchFamily="18" charset="-120"/>
              </a:rPr>
              <a:t>data pattern processing</a:t>
            </a:r>
          </a:p>
          <a:p>
            <a:pPr lvl="1" eaLnBrk="1" hangingPunct="1"/>
            <a:r>
              <a:rPr lang="en-US" altLang="zh-TW">
                <a:ea typeface="PMingLiU" panose="02020500000000000000" pitchFamily="18" charset="-120"/>
              </a:rPr>
              <a:t>data dredging</a:t>
            </a:r>
          </a:p>
          <a:p>
            <a:pPr lvl="1" eaLnBrk="1" hangingPunct="1"/>
            <a:r>
              <a:rPr lang="en-US" altLang="zh-TW">
                <a:ea typeface="PMingLiU" panose="02020500000000000000" pitchFamily="18" charset="-120"/>
              </a:rPr>
              <a:t>information harvesting</a:t>
            </a:r>
          </a:p>
          <a:p>
            <a:pPr lvl="1" eaLnBrk="1" hangingPunct="1"/>
            <a:endParaRPr lang="en-US" altLang="en-US">
              <a:ea typeface="PMingLiU" panose="02020500000000000000" pitchFamily="18" charset="-120"/>
            </a:endParaRPr>
          </a:p>
        </p:txBody>
      </p:sp>
      <p:sp>
        <p:nvSpPr>
          <p:cNvPr id="54275" name="Slide Number Placeholder 4">
            <a:extLst>
              <a:ext uri="{FF2B5EF4-FFF2-40B4-BE49-F238E27FC236}">
                <a16:creationId xmlns:a16="http://schemas.microsoft.com/office/drawing/2014/main" id="{5AB4DBE7-903E-48EF-95EE-AF8741FFE139}"/>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5C8EC23-AA92-4034-8BBE-2D060F6FDB77}" type="slidenum">
              <a:rPr lang="en-US" altLang="en-US">
                <a:solidFill>
                  <a:srgbClr val="3F073F"/>
                </a:solidFill>
              </a:rPr>
              <a:pPr/>
              <a:t>27</a:t>
            </a:fld>
            <a:endParaRPr lang="en-US" altLang="en-US">
              <a:solidFill>
                <a:srgbClr val="3F073F"/>
              </a:solidFill>
            </a:endParaRPr>
          </a:p>
        </p:txBody>
      </p:sp>
    </p:spTree>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F1D63B1A-0FC6-493F-A389-8D2BF63E8D68}"/>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Data mining</a:t>
            </a:r>
          </a:p>
        </p:txBody>
      </p:sp>
      <p:sp>
        <p:nvSpPr>
          <p:cNvPr id="55298" name="Footer Placeholder 3">
            <a:extLst>
              <a:ext uri="{FF2B5EF4-FFF2-40B4-BE49-F238E27FC236}">
                <a16:creationId xmlns:a16="http://schemas.microsoft.com/office/drawing/2014/main" id="{2D8368EC-EA41-439F-B451-6F41CEF523F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5301" name="Rectangle 3">
            <a:extLst>
              <a:ext uri="{FF2B5EF4-FFF2-40B4-BE49-F238E27FC236}">
                <a16:creationId xmlns:a16="http://schemas.microsoft.com/office/drawing/2014/main" id="{6D4DDE4A-B8B7-4B02-9F46-A54AE55A9C1D}"/>
              </a:ext>
            </a:extLst>
          </p:cNvPr>
          <p:cNvSpPr>
            <a:spLocks noGrp="1" noChangeArrowheads="1"/>
          </p:cNvSpPr>
          <p:nvPr>
            <p:ph idx="1"/>
          </p:nvPr>
        </p:nvSpPr>
        <p:spPr/>
        <p:txBody>
          <a:bodyPr/>
          <a:lstStyle/>
          <a:p>
            <a:pPr eaLnBrk="1" hangingPunct="1"/>
            <a:r>
              <a:rPr lang="en-US" altLang="zh-TW" sz="2800">
                <a:ea typeface="PMingLiU" panose="02020500000000000000" pitchFamily="18" charset="-120"/>
              </a:rPr>
              <a:t>the process of searching for previously unknown information or relationships in large databases, is ideal for extracting knowledge from databases, documents, e-mail, etc.</a:t>
            </a:r>
          </a:p>
          <a:p>
            <a:pPr eaLnBrk="1" hangingPunct="1"/>
            <a:r>
              <a:rPr lang="en-US" altLang="zh-TW">
                <a:ea typeface="PMingLiU" panose="02020500000000000000" pitchFamily="18" charset="-120"/>
              </a:rPr>
              <a:t>For example technical analysis of stocks and stock markets can be done by using data mining</a:t>
            </a:r>
          </a:p>
        </p:txBody>
      </p:sp>
      <p:sp>
        <p:nvSpPr>
          <p:cNvPr id="55299" name="Slide Number Placeholder 4">
            <a:extLst>
              <a:ext uri="{FF2B5EF4-FFF2-40B4-BE49-F238E27FC236}">
                <a16:creationId xmlns:a16="http://schemas.microsoft.com/office/drawing/2014/main" id="{3E3A8937-C48F-492A-AA13-C585C5B6E01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C1BBF0A-942B-4265-83D4-6364ACF27561}" type="slidenum">
              <a:rPr lang="en-US" altLang="en-US">
                <a:solidFill>
                  <a:srgbClr val="3F073F"/>
                </a:solidFill>
              </a:rPr>
              <a:pPr/>
              <a:t>28</a:t>
            </a:fld>
            <a:endParaRPr lang="en-US" altLang="en-US">
              <a:solidFill>
                <a:srgbClr val="3F073F"/>
              </a:solidFill>
            </a:endParaRPr>
          </a:p>
        </p:txBody>
      </p:sp>
    </p:spTree>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BB331FEE-2858-4704-892B-78C56FD539F4}"/>
              </a:ext>
            </a:extLst>
          </p:cNvPr>
          <p:cNvSpPr>
            <a:spLocks noGrp="1" noChangeArrowheads="1"/>
          </p:cNvSpPr>
          <p:nvPr>
            <p:ph type="title"/>
          </p:nvPr>
        </p:nvSpPr>
        <p:spPr>
          <a:xfrm>
            <a:off x="1066800" y="0"/>
            <a:ext cx="7313613" cy="1143000"/>
          </a:xfrm>
        </p:spPr>
        <p:txBody>
          <a:bodyPr>
            <a:normAutofit fontScale="90000"/>
          </a:bodyPr>
          <a:lstStyle/>
          <a:p>
            <a:pPr eaLnBrk="1" hangingPunct="1"/>
            <a:r>
              <a:rPr lang="en-US" altLang="zh-TW">
                <a:ea typeface="PMingLiU" panose="02020500000000000000" pitchFamily="18" charset="-120"/>
              </a:rPr>
              <a:t>Model warehouses &amp; model marts (1/2)</a:t>
            </a:r>
          </a:p>
        </p:txBody>
      </p:sp>
      <p:sp>
        <p:nvSpPr>
          <p:cNvPr id="56322" name="Footer Placeholder 3">
            <a:extLst>
              <a:ext uri="{FF2B5EF4-FFF2-40B4-BE49-F238E27FC236}">
                <a16:creationId xmlns:a16="http://schemas.microsoft.com/office/drawing/2014/main" id="{1EF2042A-0E87-499D-B535-452968022460}"/>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6325" name="Rectangle 3">
            <a:extLst>
              <a:ext uri="{FF2B5EF4-FFF2-40B4-BE49-F238E27FC236}">
                <a16:creationId xmlns:a16="http://schemas.microsoft.com/office/drawing/2014/main" id="{FBFBEBA9-8904-4D69-90B3-4E42BA8C13F7}"/>
              </a:ext>
            </a:extLst>
          </p:cNvPr>
          <p:cNvSpPr>
            <a:spLocks noGrp="1" noChangeArrowheads="1"/>
          </p:cNvSpPr>
          <p:nvPr>
            <p:ph idx="1"/>
          </p:nvPr>
        </p:nvSpPr>
        <p:spPr>
          <a:xfrm>
            <a:off x="457200" y="1219200"/>
            <a:ext cx="8532813" cy="4114800"/>
          </a:xfrm>
        </p:spPr>
        <p:txBody>
          <a:bodyPr/>
          <a:lstStyle/>
          <a:p>
            <a:pPr eaLnBrk="1" hangingPunct="1"/>
            <a:r>
              <a:rPr lang="en-US" altLang="zh-TW" sz="2800">
                <a:ea typeface="PMingLiU" panose="02020500000000000000" pitchFamily="18" charset="-120"/>
              </a:rPr>
              <a:t>extend the role of data mining and knowledge discovery by acting as repositories of knowledge created from prior knowledge-discovery operations</a:t>
            </a:r>
          </a:p>
          <a:p>
            <a:pPr eaLnBrk="1" hangingPunct="1"/>
            <a:r>
              <a:rPr lang="en-US" altLang="zh-TW" sz="2800">
                <a:ea typeface="PMingLiU" panose="02020500000000000000" pitchFamily="18" charset="-120"/>
              </a:rPr>
              <a:t>For example with ExpertRuleKnowledgeBuilder </a:t>
            </a:r>
            <a:r>
              <a:rPr lang="en-US" altLang="zh-TW">
                <a:ea typeface="PMingLiU" panose="02020500000000000000" pitchFamily="18" charset="-120"/>
                <a:hlinkClick r:id="rId2"/>
              </a:rPr>
              <a:t>http://www.xpertrule.com/pages/info_kb.htm</a:t>
            </a:r>
            <a:r>
              <a:rPr lang="en-US" altLang="zh-TW">
                <a:ea typeface="PMingLiU" panose="02020500000000000000" pitchFamily="18" charset="-120"/>
              </a:rPr>
              <a:t> </a:t>
            </a:r>
            <a:r>
              <a:rPr lang="en-US" altLang="zh-TW" sz="2800">
                <a:ea typeface="PMingLiU" panose="02020500000000000000" pitchFamily="18" charset="-120"/>
              </a:rPr>
              <a:t>you can build rules for this kind of operations</a:t>
            </a:r>
          </a:p>
        </p:txBody>
      </p:sp>
      <p:sp>
        <p:nvSpPr>
          <p:cNvPr id="56323" name="Slide Number Placeholder 4">
            <a:extLst>
              <a:ext uri="{FF2B5EF4-FFF2-40B4-BE49-F238E27FC236}">
                <a16:creationId xmlns:a16="http://schemas.microsoft.com/office/drawing/2014/main" id="{EF180EA2-0A20-43A7-A6A9-BAE4F191E2C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A01D72C-2C76-46F6-B668-5395E153E98C}" type="slidenum">
              <a:rPr lang="en-US" altLang="en-US">
                <a:solidFill>
                  <a:srgbClr val="3F073F"/>
                </a:solidFill>
              </a:rPr>
              <a:pPr/>
              <a:t>29</a:t>
            </a:fld>
            <a:endParaRPr lang="en-US" altLang="en-US">
              <a:solidFill>
                <a:srgbClr val="3F073F"/>
              </a:solidFill>
            </a:endParaRP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2">
            <a:extLst>
              <a:ext uri="{FF2B5EF4-FFF2-40B4-BE49-F238E27FC236}">
                <a16:creationId xmlns:a16="http://schemas.microsoft.com/office/drawing/2014/main" id="{FAC42859-74C8-4075-B0EC-DB032B8E2847}"/>
              </a:ext>
            </a:extLst>
          </p:cNvPr>
          <p:cNvSpPr>
            <a:spLocks noGrp="1" noChangeArrowheads="1"/>
          </p:cNvSpPr>
          <p:nvPr>
            <p:ph type="title"/>
          </p:nvPr>
        </p:nvSpPr>
        <p:spPr/>
        <p:txBody>
          <a:bodyPr/>
          <a:lstStyle/>
          <a:p>
            <a:pPr eaLnBrk="1" hangingPunct="1"/>
            <a:r>
              <a:rPr lang="en-US" altLang="en-US" dirty="0"/>
              <a:t>The Importance of Knowledge </a:t>
            </a:r>
          </a:p>
        </p:txBody>
      </p:sp>
      <p:sp>
        <p:nvSpPr>
          <p:cNvPr id="9218" name="Content Placeholder 1">
            <a:extLst>
              <a:ext uri="{FF2B5EF4-FFF2-40B4-BE49-F238E27FC236}">
                <a16:creationId xmlns:a16="http://schemas.microsoft.com/office/drawing/2014/main" id="{97A94536-5A8E-493C-9A5A-13BDD2B1DD98}"/>
              </a:ext>
            </a:extLst>
          </p:cNvPr>
          <p:cNvSpPr>
            <a:spLocks noGrp="1" noChangeArrowheads="1"/>
          </p:cNvSpPr>
          <p:nvPr>
            <p:ph idx="1"/>
          </p:nvPr>
        </p:nvSpPr>
        <p:spPr>
          <a:solidFill>
            <a:srgbClr val="00CCFF"/>
          </a:solidFill>
        </p:spPr>
        <p:txBody>
          <a:bodyPr/>
          <a:lstStyle/>
          <a:p>
            <a:pPr algn="ctr" eaLnBrk="1" hangingPunct="1"/>
            <a:endParaRPr lang="en-US" altLang="en-US" sz="4400"/>
          </a:p>
          <a:p>
            <a:pPr algn="ctr" eaLnBrk="1" hangingPunct="1"/>
            <a:endParaRPr lang="en-US" altLang="en-US" sz="4400"/>
          </a:p>
          <a:p>
            <a:pPr algn="ctr" eaLnBrk="1" hangingPunct="1"/>
            <a:endParaRPr lang="en-US" altLang="en-US" sz="4400"/>
          </a:p>
          <a:p>
            <a:pPr algn="ctr" eaLnBrk="1" hangingPunct="1"/>
            <a:r>
              <a:rPr lang="en-US" altLang="en-US" sz="4400"/>
              <a:t>Cases </a:t>
            </a:r>
          </a:p>
        </p:txBody>
      </p:sp>
      <p:sp>
        <p:nvSpPr>
          <p:cNvPr id="9220" name="Slide Number Placeholder 3">
            <a:extLst>
              <a:ext uri="{FF2B5EF4-FFF2-40B4-BE49-F238E27FC236}">
                <a16:creationId xmlns:a16="http://schemas.microsoft.com/office/drawing/2014/main" id="{62B5E2B3-F53C-4B0D-A7D4-1A38DB2C9DA0}"/>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23878262-0993-40A1-87C5-472E187F0392}"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3</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1BDF-B017-4411-A7FE-CDC1B2DBCB5A}"/>
              </a:ext>
            </a:extLst>
          </p:cNvPr>
          <p:cNvSpPr>
            <a:spLocks noGrp="1"/>
          </p:cNvSpPr>
          <p:nvPr>
            <p:ph type="title"/>
          </p:nvPr>
        </p:nvSpPr>
        <p:spPr/>
        <p:txBody>
          <a:bodyPr/>
          <a:lstStyle/>
          <a:p>
            <a:r>
              <a:rPr lang="en-US" altLang="zh-TW" dirty="0">
                <a:ea typeface="PMingLiU" panose="02020500000000000000" pitchFamily="18" charset="-120"/>
              </a:rPr>
              <a:t>Model warehouses &amp; model marts (2/2)</a:t>
            </a:r>
            <a:endParaRPr lang="en-US" dirty="0"/>
          </a:p>
        </p:txBody>
      </p:sp>
      <p:sp>
        <p:nvSpPr>
          <p:cNvPr id="3" name="Footer Placeholder 2">
            <a:extLst>
              <a:ext uri="{FF2B5EF4-FFF2-40B4-BE49-F238E27FC236}">
                <a16:creationId xmlns:a16="http://schemas.microsoft.com/office/drawing/2014/main" id="{84645764-C717-4216-B7EE-492D00249FF4}"/>
              </a:ext>
            </a:extLst>
          </p:cNvPr>
          <p:cNvSpPr>
            <a:spLocks noGrp="1"/>
          </p:cNvSpPr>
          <p:nvPr>
            <p:ph type="ftr" sz="quarter" idx="11"/>
          </p:nvPr>
        </p:nvSpPr>
        <p:spPr/>
        <p:txBody>
          <a:bodyPr/>
          <a:lstStyle/>
          <a:p>
            <a:pPr>
              <a:defRPr/>
            </a:pPr>
            <a:r>
              <a:rPr lang="en-US" altLang="en-US"/>
              <a:t>Lecture part 1-Introduction to Knowledge management</a:t>
            </a:r>
          </a:p>
        </p:txBody>
      </p:sp>
      <p:sp>
        <p:nvSpPr>
          <p:cNvPr id="4" name="Content Placeholder 3">
            <a:extLst>
              <a:ext uri="{FF2B5EF4-FFF2-40B4-BE49-F238E27FC236}">
                <a16:creationId xmlns:a16="http://schemas.microsoft.com/office/drawing/2014/main" id="{BE08EF47-72EE-4D72-9A0E-5FC9BCDF5C2E}"/>
              </a:ext>
            </a:extLst>
          </p:cNvPr>
          <p:cNvSpPr>
            <a:spLocks noGrp="1"/>
          </p:cNvSpPr>
          <p:nvPr>
            <p:ph idx="1"/>
          </p:nvPr>
        </p:nvSpPr>
        <p:spPr>
          <a:xfrm>
            <a:off x="179512" y="1412776"/>
            <a:ext cx="8784976" cy="2010419"/>
          </a:xfrm>
        </p:spPr>
        <p:txBody>
          <a:bodyPr>
            <a:normAutofit fontScale="92500" lnSpcReduction="10000"/>
          </a:bodyPr>
          <a:lstStyle/>
          <a:p>
            <a:pPr>
              <a:spcBef>
                <a:spcPct val="50000"/>
              </a:spcBef>
            </a:pPr>
            <a:r>
              <a:rPr lang="en-US" altLang="en-US" sz="2200" dirty="0"/>
              <a:t>Decision model about travel expenses</a:t>
            </a:r>
          </a:p>
          <a:p>
            <a:pPr>
              <a:spcBef>
                <a:spcPct val="50000"/>
              </a:spcBef>
            </a:pPr>
            <a:r>
              <a:rPr lang="en-US" altLang="en-US" sz="2200" dirty="0"/>
              <a:t>A=First Class hotel B=Second Class hotel C=Third class hotel</a:t>
            </a:r>
          </a:p>
          <a:p>
            <a:pPr>
              <a:spcBef>
                <a:spcPct val="50000"/>
              </a:spcBef>
            </a:pPr>
            <a:r>
              <a:rPr lang="en-US" altLang="en-US" sz="2200" dirty="0"/>
              <a:t>This knowledge can be in use when the hotel rooms are booked for different kind of staff as well as when travel expense reports are processed. (source: </a:t>
            </a:r>
            <a:r>
              <a:rPr lang="en-US" altLang="en-US" sz="2200" dirty="0" err="1"/>
              <a:t>XpertRuleKnowledgeBuilder</a:t>
            </a:r>
            <a:r>
              <a:rPr lang="en-US" altLang="en-US" sz="2200" dirty="0"/>
              <a:t>).</a:t>
            </a:r>
          </a:p>
          <a:p>
            <a:pPr>
              <a:spcBef>
                <a:spcPct val="50000"/>
              </a:spcBef>
            </a:pPr>
            <a:endParaRPr lang="en-US" altLang="en-US" sz="2400" dirty="0"/>
          </a:p>
          <a:p>
            <a:endParaRPr lang="en-US" dirty="0"/>
          </a:p>
        </p:txBody>
      </p:sp>
      <p:pic>
        <p:nvPicPr>
          <p:cNvPr id="6" name="Picture 4">
            <a:extLst>
              <a:ext uri="{FF2B5EF4-FFF2-40B4-BE49-F238E27FC236}">
                <a16:creationId xmlns:a16="http://schemas.microsoft.com/office/drawing/2014/main" id="{B9F20F8E-DB3C-4815-97F9-C007103E3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34805"/>
            <a:ext cx="6248400" cy="27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671295"/>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F17E8336-1D6A-4B37-8FBD-062456265CF7}"/>
              </a:ext>
            </a:extLst>
          </p:cNvPr>
          <p:cNvSpPr>
            <a:spLocks noGrp="1" noChangeArrowheads="1"/>
          </p:cNvSpPr>
          <p:nvPr>
            <p:ph type="title"/>
          </p:nvPr>
        </p:nvSpPr>
        <p:spPr>
          <a:xfrm>
            <a:off x="1219200" y="0"/>
            <a:ext cx="7313613" cy="1143000"/>
          </a:xfrm>
        </p:spPr>
        <p:txBody>
          <a:bodyPr>
            <a:normAutofit fontScale="90000"/>
          </a:bodyPr>
          <a:lstStyle/>
          <a:p>
            <a:pPr eaLnBrk="1" hangingPunct="1"/>
            <a:r>
              <a:rPr lang="en-US" altLang="zh-TW">
                <a:ea typeface="PMingLiU" panose="02020500000000000000" pitchFamily="18" charset="-120"/>
              </a:rPr>
              <a:t>Extensible Markup Language (XML)</a:t>
            </a:r>
            <a:br>
              <a:rPr lang="en-US" altLang="zh-TW">
                <a:ea typeface="PMingLiU" panose="02020500000000000000" pitchFamily="18" charset="-120"/>
              </a:rPr>
            </a:br>
            <a:endParaRPr lang="en-US" altLang="zh-TW">
              <a:ea typeface="PMingLiU" panose="02020500000000000000" pitchFamily="18" charset="-120"/>
            </a:endParaRPr>
          </a:p>
        </p:txBody>
      </p:sp>
      <p:sp>
        <p:nvSpPr>
          <p:cNvPr id="58370" name="Footer Placeholder 3">
            <a:extLst>
              <a:ext uri="{FF2B5EF4-FFF2-40B4-BE49-F238E27FC236}">
                <a16:creationId xmlns:a16="http://schemas.microsoft.com/office/drawing/2014/main" id="{19CE1754-3EE5-410B-8C21-575E47BF1425}"/>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8373" name="Rectangle 3">
            <a:extLst>
              <a:ext uri="{FF2B5EF4-FFF2-40B4-BE49-F238E27FC236}">
                <a16:creationId xmlns:a16="http://schemas.microsoft.com/office/drawing/2014/main" id="{25E5D301-1494-40D5-B69B-16E5EA86D9B0}"/>
              </a:ext>
            </a:extLst>
          </p:cNvPr>
          <p:cNvSpPr>
            <a:spLocks noGrp="1" noChangeArrowheads="1"/>
          </p:cNvSpPr>
          <p:nvPr>
            <p:ph idx="1"/>
          </p:nvPr>
        </p:nvSpPr>
        <p:spPr/>
        <p:txBody>
          <a:bodyPr/>
          <a:lstStyle/>
          <a:p>
            <a:pPr eaLnBrk="1" hangingPunct="1"/>
            <a:r>
              <a:rPr lang="en-US" altLang="zh-TW" sz="2800">
                <a:ea typeface="PMingLiU" panose="02020500000000000000" pitchFamily="18" charset="-120"/>
              </a:rPr>
              <a:t>enables standardized representations of data structures, so that data can be processed appropriately by heterogeneous systems without case-by-case programming.</a:t>
            </a:r>
            <a:r>
              <a:rPr lang="en-US" altLang="zh-TW" sz="3200">
                <a:ea typeface="PMingLiU" panose="02020500000000000000" pitchFamily="18" charset="-120"/>
              </a:rPr>
              <a:t> </a:t>
            </a:r>
            <a:endParaRPr lang="en-US" altLang="en-US">
              <a:ea typeface="PMingLiU" panose="02020500000000000000" pitchFamily="18" charset="-120"/>
            </a:endParaRPr>
          </a:p>
        </p:txBody>
      </p:sp>
      <p:sp>
        <p:nvSpPr>
          <p:cNvPr id="58371" name="Slide Number Placeholder 4">
            <a:extLst>
              <a:ext uri="{FF2B5EF4-FFF2-40B4-BE49-F238E27FC236}">
                <a16:creationId xmlns:a16="http://schemas.microsoft.com/office/drawing/2014/main" id="{C9803BC9-01A8-4B99-A341-0653D291ABE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83C2860-440D-445F-A282-5FE53AA6FD0E}" type="slidenum">
              <a:rPr lang="en-US" altLang="en-US">
                <a:solidFill>
                  <a:srgbClr val="3F073F"/>
                </a:solidFill>
              </a:rPr>
              <a:pPr/>
              <a:t>31</a:t>
            </a:fld>
            <a:endParaRPr lang="en-US" altLang="en-US">
              <a:solidFill>
                <a:srgbClr val="3F073F"/>
              </a:solidFill>
            </a:endParaRPr>
          </a:p>
        </p:txBody>
      </p:sp>
    </p:spTree>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CBB59AE3-047C-4CA4-ADBB-8CC327F42897}"/>
              </a:ext>
            </a:extLst>
          </p:cNvPr>
          <p:cNvSpPr>
            <a:spLocks noGrp="1" noChangeArrowheads="1"/>
          </p:cNvSpPr>
          <p:nvPr>
            <p:ph type="title"/>
          </p:nvPr>
        </p:nvSpPr>
        <p:spPr/>
        <p:txBody>
          <a:bodyPr/>
          <a:lstStyle/>
          <a:p>
            <a:pPr eaLnBrk="1" hangingPunct="1"/>
            <a:r>
              <a:rPr lang="en-US" altLang="en-US"/>
              <a:t>KM system implementation</a:t>
            </a:r>
          </a:p>
        </p:txBody>
      </p:sp>
      <p:sp>
        <p:nvSpPr>
          <p:cNvPr id="59394" name="Footer Placeholder 3">
            <a:extLst>
              <a:ext uri="{FF2B5EF4-FFF2-40B4-BE49-F238E27FC236}">
                <a16:creationId xmlns:a16="http://schemas.microsoft.com/office/drawing/2014/main" id="{19271320-DCA4-44D1-A84A-90E05762412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9397" name="Rectangle 3">
            <a:extLst>
              <a:ext uri="{FF2B5EF4-FFF2-40B4-BE49-F238E27FC236}">
                <a16:creationId xmlns:a16="http://schemas.microsoft.com/office/drawing/2014/main" id="{FCD410A0-6486-454B-A205-D92A82D85F80}"/>
              </a:ext>
            </a:extLst>
          </p:cNvPr>
          <p:cNvSpPr>
            <a:spLocks noGrp="1" noChangeArrowheads="1"/>
          </p:cNvSpPr>
          <p:nvPr>
            <p:ph idx="1"/>
          </p:nvPr>
        </p:nvSpPr>
        <p:spPr/>
        <p:txBody>
          <a:bodyPr/>
          <a:lstStyle/>
          <a:p>
            <a:pPr eaLnBrk="1" hangingPunct="1"/>
            <a:r>
              <a:rPr lang="en-US" altLang="en-US"/>
              <a:t>Software packages</a:t>
            </a:r>
          </a:p>
          <a:p>
            <a:pPr lvl="1" eaLnBrk="1" hangingPunct="1"/>
            <a:r>
              <a:rPr lang="en-US" altLang="en-US"/>
              <a:t>For example </a:t>
            </a:r>
            <a:r>
              <a:rPr lang="en-US" altLang="en-US">
                <a:hlinkClick r:id="rId3"/>
              </a:rPr>
              <a:t>Microsoft SharePointPortal</a:t>
            </a:r>
            <a:endParaRPr lang="en-US" altLang="en-US"/>
          </a:p>
          <a:p>
            <a:pPr eaLnBrk="1" hangingPunct="1"/>
            <a:r>
              <a:rPr lang="en-US" altLang="en-US"/>
              <a:t>Consulting firms</a:t>
            </a:r>
          </a:p>
          <a:p>
            <a:pPr eaLnBrk="1" hangingPunct="1"/>
            <a:r>
              <a:rPr lang="en-US" altLang="en-US"/>
              <a:t>Outsourcing (ASP)</a:t>
            </a:r>
          </a:p>
        </p:txBody>
      </p:sp>
      <p:sp>
        <p:nvSpPr>
          <p:cNvPr id="59395" name="Slide Number Placeholder 4">
            <a:extLst>
              <a:ext uri="{FF2B5EF4-FFF2-40B4-BE49-F238E27FC236}">
                <a16:creationId xmlns:a16="http://schemas.microsoft.com/office/drawing/2014/main" id="{A270202A-04D5-4EE8-8CC1-1CA12FF1676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B7C273-5D16-4EFF-9730-6BB8692F7EBF}" type="slidenum">
              <a:rPr lang="en-US" altLang="en-US">
                <a:solidFill>
                  <a:srgbClr val="3F073F"/>
                </a:solidFill>
              </a:rPr>
              <a:pPr/>
              <a:t>32</a:t>
            </a:fld>
            <a:endParaRPr lang="en-US" altLang="en-US">
              <a:solidFill>
                <a:srgbClr val="3F073F"/>
              </a:solidFill>
            </a:endParaRPr>
          </a:p>
        </p:txBody>
      </p:sp>
    </p:spTree>
  </p:cSld>
  <p:clrMapOvr>
    <a:masterClrMapping/>
  </p:clrMapOvr>
  <p:transition spd="med">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07E79E50-B731-4F34-9ED8-F888583AAC44}"/>
              </a:ext>
            </a:extLst>
          </p:cNvPr>
          <p:cNvSpPr>
            <a:spLocks noGrp="1" noChangeArrowheads="1"/>
          </p:cNvSpPr>
          <p:nvPr>
            <p:ph type="title"/>
          </p:nvPr>
        </p:nvSpPr>
        <p:spPr>
          <a:xfrm>
            <a:off x="533400" y="136519"/>
            <a:ext cx="8305800" cy="1143000"/>
          </a:xfrm>
        </p:spPr>
        <p:txBody>
          <a:bodyPr>
            <a:normAutofit fontScale="90000"/>
          </a:bodyPr>
          <a:lstStyle/>
          <a:p>
            <a:pPr eaLnBrk="1" hangingPunct="1"/>
            <a:r>
              <a:rPr lang="en-US" altLang="en-US" dirty="0"/>
              <a:t>Classification of KM software (</a:t>
            </a:r>
            <a:r>
              <a:rPr lang="en-US" altLang="en-US" dirty="0" err="1"/>
              <a:t>knowware</a:t>
            </a:r>
            <a:r>
              <a:rPr lang="en-US" altLang="en-US" dirty="0"/>
              <a:t>) (1/2)</a:t>
            </a:r>
          </a:p>
        </p:txBody>
      </p:sp>
      <p:sp>
        <p:nvSpPr>
          <p:cNvPr id="61442" name="Footer Placeholder 3">
            <a:extLst>
              <a:ext uri="{FF2B5EF4-FFF2-40B4-BE49-F238E27FC236}">
                <a16:creationId xmlns:a16="http://schemas.microsoft.com/office/drawing/2014/main" id="{C30FBC5C-2919-47A2-BD03-BA01DC948177}"/>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1445" name="Rectangle 3">
            <a:extLst>
              <a:ext uri="{FF2B5EF4-FFF2-40B4-BE49-F238E27FC236}">
                <a16:creationId xmlns:a16="http://schemas.microsoft.com/office/drawing/2014/main" id="{3ABBF714-BDD6-4FF6-88BF-F3B89003940D}"/>
              </a:ext>
            </a:extLst>
          </p:cNvPr>
          <p:cNvSpPr>
            <a:spLocks noGrp="1" noChangeArrowheads="1"/>
          </p:cNvSpPr>
          <p:nvPr>
            <p:ph idx="1"/>
          </p:nvPr>
        </p:nvSpPr>
        <p:spPr/>
        <p:txBody>
          <a:bodyPr/>
          <a:lstStyle/>
          <a:p>
            <a:pPr eaLnBrk="1" hangingPunct="1"/>
            <a:r>
              <a:rPr lang="en-US" altLang="en-US" dirty="0"/>
              <a:t>Collaborative computing tools</a:t>
            </a:r>
          </a:p>
          <a:p>
            <a:pPr eaLnBrk="1" hangingPunct="1"/>
            <a:r>
              <a:rPr lang="en-US" altLang="en-US" dirty="0"/>
              <a:t>Knowledge servers</a:t>
            </a:r>
          </a:p>
          <a:p>
            <a:pPr lvl="1" eaLnBrk="1" hangingPunct="1"/>
            <a:r>
              <a:rPr lang="en-US" altLang="en-US" dirty="0"/>
              <a:t>For example IDOL server</a:t>
            </a:r>
          </a:p>
          <a:p>
            <a:pPr eaLnBrk="1" hangingPunct="1"/>
            <a:r>
              <a:rPr lang="en-US" altLang="en-US" dirty="0"/>
              <a:t>Enterprise knowledge portals</a:t>
            </a:r>
          </a:p>
          <a:p>
            <a:pPr lvl="1" eaLnBrk="1" hangingPunct="1"/>
            <a:r>
              <a:rPr lang="en-US" altLang="en-US" dirty="0"/>
              <a:t>Important because individuals spend 30% of their time looking for information</a:t>
            </a:r>
          </a:p>
          <a:p>
            <a:pPr lvl="1" eaLnBrk="1" hangingPunct="1"/>
            <a:r>
              <a:rPr lang="en-US" altLang="en-US" dirty="0"/>
              <a:t>Single point access</a:t>
            </a:r>
          </a:p>
          <a:p>
            <a:pPr lvl="1" eaLnBrk="1" hangingPunct="1"/>
            <a:endParaRPr lang="en-US" altLang="en-US" dirty="0"/>
          </a:p>
        </p:txBody>
      </p:sp>
      <p:sp>
        <p:nvSpPr>
          <p:cNvPr id="61443" name="Slide Number Placeholder 4">
            <a:extLst>
              <a:ext uri="{FF2B5EF4-FFF2-40B4-BE49-F238E27FC236}">
                <a16:creationId xmlns:a16="http://schemas.microsoft.com/office/drawing/2014/main" id="{0B96E79C-05FC-4E95-BD59-963B320ACE3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98A59E6-117C-495F-AFEC-853456F68EEA}" type="slidenum">
              <a:rPr lang="en-US" altLang="en-US">
                <a:solidFill>
                  <a:srgbClr val="3F073F"/>
                </a:solidFill>
              </a:rPr>
              <a:pPr/>
              <a:t>33</a:t>
            </a:fld>
            <a:endParaRPr lang="en-US" altLang="en-US">
              <a:solidFill>
                <a:srgbClr val="3F073F"/>
              </a:solidFill>
            </a:endParaRPr>
          </a:p>
        </p:txBody>
      </p:sp>
    </p:spTree>
  </p:cSld>
  <p:clrMapOvr>
    <a:masterClrMapping/>
  </p:clrMapOvr>
  <p:transition spd="med">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C840A5A5-BFD8-4A48-8769-6F8923894F4E}"/>
              </a:ext>
            </a:extLst>
          </p:cNvPr>
          <p:cNvSpPr>
            <a:spLocks noGrp="1" noChangeArrowheads="1"/>
          </p:cNvSpPr>
          <p:nvPr>
            <p:ph type="title"/>
          </p:nvPr>
        </p:nvSpPr>
        <p:spPr>
          <a:xfrm>
            <a:off x="419100" y="152400"/>
            <a:ext cx="8305800" cy="1143000"/>
          </a:xfrm>
        </p:spPr>
        <p:txBody>
          <a:bodyPr>
            <a:normAutofit fontScale="90000"/>
          </a:bodyPr>
          <a:lstStyle/>
          <a:p>
            <a:pPr eaLnBrk="1" hangingPunct="1"/>
            <a:r>
              <a:rPr lang="en-US" altLang="en-US" dirty="0"/>
              <a:t>Classification of KM software (</a:t>
            </a:r>
            <a:r>
              <a:rPr lang="en-US" altLang="en-US" dirty="0" err="1"/>
              <a:t>knowware</a:t>
            </a:r>
            <a:r>
              <a:rPr lang="en-US" altLang="en-US" dirty="0"/>
              <a:t>) (2/2)</a:t>
            </a:r>
          </a:p>
        </p:txBody>
      </p:sp>
      <p:sp>
        <p:nvSpPr>
          <p:cNvPr id="63490" name="Footer Placeholder 3">
            <a:extLst>
              <a:ext uri="{FF2B5EF4-FFF2-40B4-BE49-F238E27FC236}">
                <a16:creationId xmlns:a16="http://schemas.microsoft.com/office/drawing/2014/main" id="{BC8C0A26-7A6E-467D-9A67-312D5F75135A}"/>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3493" name="Rectangle 3">
            <a:extLst>
              <a:ext uri="{FF2B5EF4-FFF2-40B4-BE49-F238E27FC236}">
                <a16:creationId xmlns:a16="http://schemas.microsoft.com/office/drawing/2014/main" id="{F173BBDB-5841-4A49-9857-F9680D4414C0}"/>
              </a:ext>
            </a:extLst>
          </p:cNvPr>
          <p:cNvSpPr>
            <a:spLocks noGrp="1" noChangeArrowheads="1"/>
          </p:cNvSpPr>
          <p:nvPr>
            <p:ph idx="1"/>
          </p:nvPr>
        </p:nvSpPr>
        <p:spPr/>
        <p:txBody>
          <a:bodyPr/>
          <a:lstStyle/>
          <a:p>
            <a:pPr eaLnBrk="1" hangingPunct="1"/>
            <a:r>
              <a:rPr lang="en-US" altLang="en-US"/>
              <a:t>Electronic document management</a:t>
            </a:r>
          </a:p>
          <a:p>
            <a:pPr lvl="1" eaLnBrk="1" hangingPunct="1"/>
            <a:r>
              <a:rPr lang="en-US" altLang="en-US"/>
              <a:t>Content management systems</a:t>
            </a:r>
          </a:p>
          <a:p>
            <a:pPr lvl="2" eaLnBrk="1" hangingPunct="1"/>
            <a:r>
              <a:rPr lang="en-US" altLang="en-US"/>
              <a:t>Document content should be consistent and accurate across an enterprise</a:t>
            </a:r>
          </a:p>
          <a:p>
            <a:pPr eaLnBrk="1" hangingPunct="1"/>
            <a:r>
              <a:rPr lang="en-US" altLang="en-US"/>
              <a:t>Knowledge harvesting tools</a:t>
            </a:r>
          </a:p>
          <a:p>
            <a:pPr lvl="1" eaLnBrk="1" hangingPunct="1"/>
            <a:r>
              <a:rPr lang="en-US" altLang="en-US"/>
              <a:t>For example, Knowledge mail</a:t>
            </a:r>
          </a:p>
          <a:p>
            <a:pPr eaLnBrk="1" hangingPunct="1"/>
            <a:r>
              <a:rPr lang="en-US" altLang="en-US"/>
              <a:t>Search engines</a:t>
            </a:r>
          </a:p>
          <a:p>
            <a:pPr eaLnBrk="1" hangingPunct="1"/>
            <a:r>
              <a:rPr lang="en-US" altLang="en-US"/>
              <a:t>Knowledge management suites</a:t>
            </a:r>
          </a:p>
        </p:txBody>
      </p:sp>
      <p:sp>
        <p:nvSpPr>
          <p:cNvPr id="63491" name="Slide Number Placeholder 4">
            <a:extLst>
              <a:ext uri="{FF2B5EF4-FFF2-40B4-BE49-F238E27FC236}">
                <a16:creationId xmlns:a16="http://schemas.microsoft.com/office/drawing/2014/main" id="{FFDA87EC-6E6A-46D7-BCB8-002C6FB0F3B2}"/>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BA9DEA2-5262-4D40-ACA6-4B4E66F5E8B4}" type="slidenum">
              <a:rPr lang="en-US" altLang="en-US">
                <a:solidFill>
                  <a:srgbClr val="3F073F"/>
                </a:solidFill>
              </a:rPr>
              <a:pPr/>
              <a:t>34</a:t>
            </a:fld>
            <a:endParaRPr lang="en-US" altLang="en-US">
              <a:solidFill>
                <a:srgbClr val="3F073F"/>
              </a:solidFill>
            </a:endParaRPr>
          </a:p>
        </p:txBody>
      </p:sp>
    </p:spTree>
  </p:cSld>
  <p:clrMapOvr>
    <a:masterClrMapping/>
  </p:clrMapOvr>
  <p:transition spd="med">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34A22EC6-5A5C-4F2E-9FD2-55C522CC7C99}"/>
              </a:ext>
            </a:extLst>
          </p:cNvPr>
          <p:cNvSpPr>
            <a:spLocks noGrp="1" noChangeArrowheads="1"/>
          </p:cNvSpPr>
          <p:nvPr>
            <p:ph type="title"/>
          </p:nvPr>
        </p:nvSpPr>
        <p:spPr/>
        <p:txBody>
          <a:bodyPr/>
          <a:lstStyle/>
          <a:p>
            <a:pPr eaLnBrk="1" hangingPunct="1"/>
            <a:r>
              <a:rPr lang="en-US" altLang="en-US"/>
              <a:t>KM success factors</a:t>
            </a:r>
          </a:p>
        </p:txBody>
      </p:sp>
      <p:sp>
        <p:nvSpPr>
          <p:cNvPr id="65538" name="Footer Placeholder 3">
            <a:extLst>
              <a:ext uri="{FF2B5EF4-FFF2-40B4-BE49-F238E27FC236}">
                <a16:creationId xmlns:a16="http://schemas.microsoft.com/office/drawing/2014/main" id="{4101EB60-4A15-4B5D-9421-2EE1674244F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5541" name="Rectangle 3">
            <a:extLst>
              <a:ext uri="{FF2B5EF4-FFF2-40B4-BE49-F238E27FC236}">
                <a16:creationId xmlns:a16="http://schemas.microsoft.com/office/drawing/2014/main" id="{30F2B4D8-0A82-4402-AAE2-6109DFFD9303}"/>
              </a:ext>
            </a:extLst>
          </p:cNvPr>
          <p:cNvSpPr>
            <a:spLocks noGrp="1" noChangeArrowheads="1"/>
          </p:cNvSpPr>
          <p:nvPr>
            <p:ph idx="1"/>
          </p:nvPr>
        </p:nvSpPr>
        <p:spPr/>
        <p:txBody>
          <a:bodyPr/>
          <a:lstStyle/>
          <a:p>
            <a:pPr eaLnBrk="1" hangingPunct="1"/>
            <a:r>
              <a:rPr lang="en-US" altLang="en-US" sz="2200"/>
              <a:t>There should be a link to a firm’s economic value-business processes should be connected to KM</a:t>
            </a:r>
          </a:p>
          <a:p>
            <a:pPr lvl="1" eaLnBrk="1" hangingPunct="1"/>
            <a:r>
              <a:rPr lang="en-US" altLang="en-US" sz="2000"/>
              <a:t>For example </a:t>
            </a:r>
          </a:p>
          <a:p>
            <a:pPr lvl="2" eaLnBrk="1" hangingPunct="1"/>
            <a:r>
              <a:rPr lang="en-US" altLang="en-US" sz="1800"/>
              <a:t>Development of new products process</a:t>
            </a:r>
          </a:p>
          <a:p>
            <a:pPr lvl="2" eaLnBrk="1" hangingPunct="1"/>
            <a:r>
              <a:rPr lang="en-US" altLang="en-US" sz="1800"/>
              <a:t>Customer service process</a:t>
            </a:r>
          </a:p>
          <a:p>
            <a:pPr eaLnBrk="1" hangingPunct="1"/>
            <a:r>
              <a:rPr lang="en-US" altLang="en-US" sz="2200"/>
              <a:t>Technological infrastructure and knowledge infrastructure</a:t>
            </a:r>
          </a:p>
          <a:p>
            <a:pPr eaLnBrk="1" hangingPunct="1"/>
            <a:r>
              <a:rPr lang="en-US" altLang="en-US" sz="2200"/>
              <a:t>Organizational culture should be ready for KM</a:t>
            </a:r>
          </a:p>
          <a:p>
            <a:pPr eaLnBrk="1" hangingPunct="1"/>
            <a:r>
              <a:rPr lang="en-US" altLang="en-US" sz="2200"/>
              <a:t>Introducing a system to employees</a:t>
            </a:r>
          </a:p>
          <a:p>
            <a:pPr lvl="1" eaLnBrk="1" hangingPunct="1"/>
            <a:r>
              <a:rPr lang="en-US" altLang="en-US" sz="2000"/>
              <a:t>(In the first phase prototypes and demos are useful, if the ideology of KM is new for a firm)</a:t>
            </a:r>
          </a:p>
        </p:txBody>
      </p:sp>
      <p:sp>
        <p:nvSpPr>
          <p:cNvPr id="65539" name="Slide Number Placeholder 4">
            <a:extLst>
              <a:ext uri="{FF2B5EF4-FFF2-40B4-BE49-F238E27FC236}">
                <a16:creationId xmlns:a16="http://schemas.microsoft.com/office/drawing/2014/main" id="{5719197A-9E4C-4C82-8044-FB98F7237209}"/>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96F6866-8B4E-44D8-B17F-9D6AC3402324}" type="slidenum">
              <a:rPr lang="en-US" altLang="en-US">
                <a:solidFill>
                  <a:srgbClr val="3F073F"/>
                </a:solidFill>
              </a:rPr>
              <a:pPr/>
              <a:t>35</a:t>
            </a:fld>
            <a:endParaRPr lang="en-US" altLang="en-US">
              <a:solidFill>
                <a:srgbClr val="3F073F"/>
              </a:solidFill>
            </a:endParaRPr>
          </a:p>
        </p:txBody>
      </p:sp>
    </p:spTree>
  </p:cSld>
  <p:clrMapOvr>
    <a:masterClrMapping/>
  </p:clrMapOvr>
  <p:transition spd="med">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13A37EF2-292E-49EA-9ED1-14411A7A6C13}"/>
              </a:ext>
            </a:extLst>
          </p:cNvPr>
          <p:cNvSpPr>
            <a:spLocks noGrp="1" noChangeArrowheads="1"/>
          </p:cNvSpPr>
          <p:nvPr>
            <p:ph type="title"/>
          </p:nvPr>
        </p:nvSpPr>
        <p:spPr/>
        <p:txBody>
          <a:bodyPr/>
          <a:lstStyle/>
          <a:p>
            <a:pPr eaLnBrk="1" hangingPunct="1"/>
            <a:r>
              <a:rPr lang="en-US" altLang="en-US"/>
              <a:t>KM failures</a:t>
            </a:r>
          </a:p>
        </p:txBody>
      </p:sp>
      <p:sp>
        <p:nvSpPr>
          <p:cNvPr id="67586" name="Footer Placeholder 3">
            <a:extLst>
              <a:ext uri="{FF2B5EF4-FFF2-40B4-BE49-F238E27FC236}">
                <a16:creationId xmlns:a16="http://schemas.microsoft.com/office/drawing/2014/main" id="{791C7C5E-17D1-4FCA-9A6C-83424A8C969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7589" name="Rectangle 3">
            <a:extLst>
              <a:ext uri="{FF2B5EF4-FFF2-40B4-BE49-F238E27FC236}">
                <a16:creationId xmlns:a16="http://schemas.microsoft.com/office/drawing/2014/main" id="{12373E22-6920-44E7-B832-1893D373CB2A}"/>
              </a:ext>
            </a:extLst>
          </p:cNvPr>
          <p:cNvSpPr>
            <a:spLocks noGrp="1" noChangeArrowheads="1"/>
          </p:cNvSpPr>
          <p:nvPr>
            <p:ph idx="1"/>
          </p:nvPr>
        </p:nvSpPr>
        <p:spPr/>
        <p:txBody>
          <a:bodyPr/>
          <a:lstStyle/>
          <a:p>
            <a:pPr eaLnBrk="1" hangingPunct="1"/>
            <a:r>
              <a:rPr lang="en-US" altLang="en-US"/>
              <a:t>Failure rate range from 50% to 70% </a:t>
            </a:r>
          </a:p>
          <a:p>
            <a:pPr lvl="1" eaLnBrk="1" hangingPunct="1"/>
            <a:r>
              <a:rPr lang="en-US" altLang="en-US"/>
              <a:t>Major objectives are not reached</a:t>
            </a:r>
          </a:p>
          <a:p>
            <a:pPr eaLnBrk="1" hangingPunct="1"/>
            <a:r>
              <a:rPr lang="en-US" altLang="en-US"/>
              <a:t>Some reasons</a:t>
            </a:r>
          </a:p>
          <a:p>
            <a:pPr lvl="1" eaLnBrk="1" hangingPunct="1"/>
            <a:r>
              <a:rPr lang="en-US" altLang="en-US"/>
              <a:t>Information may not be easily searchable</a:t>
            </a:r>
          </a:p>
          <a:p>
            <a:pPr lvl="1" eaLnBrk="1" hangingPunct="1"/>
            <a:r>
              <a:rPr lang="en-US" altLang="en-US"/>
              <a:t>Inadequate or incomplete information in a system</a:t>
            </a:r>
          </a:p>
          <a:p>
            <a:pPr lvl="1" eaLnBrk="1" hangingPunct="1"/>
            <a:r>
              <a:rPr lang="en-US" altLang="en-US"/>
              <a:t>Lack of commitment</a:t>
            </a:r>
          </a:p>
          <a:p>
            <a:pPr eaLnBrk="1" hangingPunct="1"/>
            <a:endParaRPr lang="en-US" altLang="en-US"/>
          </a:p>
          <a:p>
            <a:pPr eaLnBrk="1" hangingPunct="1"/>
            <a:endParaRPr lang="en-US" altLang="en-US"/>
          </a:p>
        </p:txBody>
      </p:sp>
      <p:sp>
        <p:nvSpPr>
          <p:cNvPr id="67587" name="Slide Number Placeholder 4">
            <a:extLst>
              <a:ext uri="{FF2B5EF4-FFF2-40B4-BE49-F238E27FC236}">
                <a16:creationId xmlns:a16="http://schemas.microsoft.com/office/drawing/2014/main" id="{D3DA0402-4DFE-496E-8D81-7FF1C04A732E}"/>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5CA352F-798F-4FBA-9ABB-94851E4FB4BA}" type="slidenum">
              <a:rPr lang="en-US" altLang="en-US">
                <a:solidFill>
                  <a:srgbClr val="3F073F"/>
                </a:solidFill>
              </a:rPr>
              <a:pPr/>
              <a:t>36</a:t>
            </a:fld>
            <a:endParaRPr lang="en-US" altLang="en-US">
              <a:solidFill>
                <a:srgbClr val="3F073F"/>
              </a:solidFill>
            </a:endParaRPr>
          </a:p>
        </p:txBody>
      </p:sp>
    </p:spTree>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5F815294-920C-4267-B829-947CD42C4EA8}"/>
              </a:ext>
            </a:extLst>
          </p:cNvPr>
          <p:cNvSpPr>
            <a:spLocks noGrp="1" noChangeArrowheads="1"/>
          </p:cNvSpPr>
          <p:nvPr>
            <p:ph type="title"/>
          </p:nvPr>
        </p:nvSpPr>
        <p:spPr/>
        <p:txBody>
          <a:bodyPr/>
          <a:lstStyle/>
          <a:p>
            <a:pPr eaLnBrk="1" hangingPunct="1"/>
            <a:r>
              <a:rPr lang="en-US" altLang="en-US"/>
              <a:t>Example again: Siemens &amp; ShareNet</a:t>
            </a:r>
          </a:p>
        </p:txBody>
      </p:sp>
      <p:sp>
        <p:nvSpPr>
          <p:cNvPr id="68610" name="Footer Placeholder 3">
            <a:extLst>
              <a:ext uri="{FF2B5EF4-FFF2-40B4-BE49-F238E27FC236}">
                <a16:creationId xmlns:a16="http://schemas.microsoft.com/office/drawing/2014/main" id="{E5C007C2-DAAF-4158-995D-AEE2B0CB111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8613" name="Rectangle 3">
            <a:extLst>
              <a:ext uri="{FF2B5EF4-FFF2-40B4-BE49-F238E27FC236}">
                <a16:creationId xmlns:a16="http://schemas.microsoft.com/office/drawing/2014/main" id="{6D63ECF5-2FFF-4017-9856-D03988E6A427}"/>
              </a:ext>
            </a:extLst>
          </p:cNvPr>
          <p:cNvSpPr>
            <a:spLocks noGrp="1" noChangeArrowheads="1"/>
          </p:cNvSpPr>
          <p:nvPr>
            <p:ph idx="1"/>
          </p:nvPr>
        </p:nvSpPr>
        <p:spPr/>
        <p:txBody>
          <a:bodyPr/>
          <a:lstStyle/>
          <a:p>
            <a:pPr eaLnBrk="1" hangingPunct="1"/>
            <a:r>
              <a:rPr lang="en-US" altLang="en-US"/>
              <a:t>Employees were supported and encouraged to adopt KM </a:t>
            </a:r>
          </a:p>
          <a:p>
            <a:pPr lvl="1" eaLnBrk="1" hangingPunct="1"/>
            <a:r>
              <a:rPr lang="en-US" altLang="en-US"/>
              <a:t>Communication</a:t>
            </a:r>
          </a:p>
          <a:p>
            <a:pPr lvl="1" eaLnBrk="1" hangingPunct="1"/>
            <a:r>
              <a:rPr lang="en-US" altLang="en-US"/>
              <a:t>Training</a:t>
            </a:r>
          </a:p>
          <a:p>
            <a:pPr lvl="1" eaLnBrk="1" hangingPunct="1"/>
            <a:r>
              <a:rPr lang="en-US" altLang="en-US"/>
              <a:t>Rewards</a:t>
            </a:r>
          </a:p>
          <a:p>
            <a:pPr eaLnBrk="1" hangingPunct="1"/>
            <a:r>
              <a:rPr lang="en-US" altLang="en-US"/>
              <a:t>Top management’s full support</a:t>
            </a:r>
          </a:p>
          <a:p>
            <a:pPr eaLnBrk="1" hangingPunct="1"/>
            <a:r>
              <a:rPr lang="en-US" altLang="en-US"/>
              <a:t>Maintenance team which was responsible for the validity of knowledge</a:t>
            </a:r>
          </a:p>
          <a:p>
            <a:pPr lvl="1" eaLnBrk="1" hangingPunct="1">
              <a:buFont typeface="Wingdings" panose="05000000000000000000" pitchFamily="2" charset="2"/>
              <a:buNone/>
            </a:pPr>
            <a:endParaRPr lang="en-US" altLang="en-US"/>
          </a:p>
          <a:p>
            <a:pPr eaLnBrk="1" hangingPunct="1"/>
            <a:endParaRPr lang="en-US" altLang="en-US"/>
          </a:p>
        </p:txBody>
      </p:sp>
      <p:sp>
        <p:nvSpPr>
          <p:cNvPr id="68611" name="Slide Number Placeholder 4">
            <a:extLst>
              <a:ext uri="{FF2B5EF4-FFF2-40B4-BE49-F238E27FC236}">
                <a16:creationId xmlns:a16="http://schemas.microsoft.com/office/drawing/2014/main" id="{35168912-75C0-4405-BE3B-AEA79459AFEB}"/>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ABF69F8-3749-4C35-95B2-A9D94FCC183E}" type="slidenum">
              <a:rPr lang="en-US" altLang="en-US">
                <a:solidFill>
                  <a:srgbClr val="3F073F"/>
                </a:solidFill>
              </a:rPr>
              <a:pPr/>
              <a:t>37</a:t>
            </a:fld>
            <a:endParaRPr lang="en-US" altLang="en-US">
              <a:solidFill>
                <a:srgbClr val="3F073F"/>
              </a:solidFill>
            </a:endParaRPr>
          </a:p>
        </p:txBody>
      </p:sp>
    </p:spTree>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6A034FC5-1B60-47E9-A71E-90D91ED1E9DB}"/>
              </a:ext>
            </a:extLst>
          </p:cNvPr>
          <p:cNvSpPr>
            <a:spLocks noGrp="1" noChangeArrowheads="1"/>
          </p:cNvSpPr>
          <p:nvPr>
            <p:ph type="title"/>
          </p:nvPr>
        </p:nvSpPr>
        <p:spPr>
          <a:xfrm>
            <a:off x="1143000" y="-76200"/>
            <a:ext cx="7313613" cy="1143000"/>
          </a:xfrm>
        </p:spPr>
        <p:txBody>
          <a:bodyPr/>
          <a:lstStyle/>
          <a:p>
            <a:pPr eaLnBrk="1" hangingPunct="1"/>
            <a:r>
              <a:rPr lang="en-US" altLang="en-US"/>
              <a:t>References</a:t>
            </a:r>
          </a:p>
        </p:txBody>
      </p:sp>
      <p:sp>
        <p:nvSpPr>
          <p:cNvPr id="72708" name="Footer Placeholder 3">
            <a:extLst>
              <a:ext uri="{FF2B5EF4-FFF2-40B4-BE49-F238E27FC236}">
                <a16:creationId xmlns:a16="http://schemas.microsoft.com/office/drawing/2014/main" id="{AC511BA2-522C-4D00-99AA-56F826F59546}"/>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72707" name="Content Placeholder 2">
            <a:extLst>
              <a:ext uri="{FF2B5EF4-FFF2-40B4-BE49-F238E27FC236}">
                <a16:creationId xmlns:a16="http://schemas.microsoft.com/office/drawing/2014/main" id="{E499461C-014A-46A1-831C-B5CDE4254105}"/>
              </a:ext>
            </a:extLst>
          </p:cNvPr>
          <p:cNvSpPr>
            <a:spLocks noGrp="1" noChangeArrowheads="1"/>
          </p:cNvSpPr>
          <p:nvPr>
            <p:ph idx="1"/>
          </p:nvPr>
        </p:nvSpPr>
        <p:spPr/>
        <p:txBody>
          <a:bodyPr/>
          <a:lstStyle/>
          <a:p>
            <a:pPr eaLnBrk="1" hangingPunct="1">
              <a:lnSpc>
                <a:spcPct val="90000"/>
              </a:lnSpc>
              <a:buFontTx/>
              <a:buChar char="•"/>
            </a:pPr>
            <a:r>
              <a:rPr lang="fi-FI" altLang="en-US" sz="2800" dirty="0"/>
              <a:t>Turban et al., IT for management, 2004 &amp; 2006</a:t>
            </a:r>
          </a:p>
          <a:p>
            <a:pPr eaLnBrk="1" hangingPunct="1">
              <a:lnSpc>
                <a:spcPct val="90000"/>
              </a:lnSpc>
              <a:buFontTx/>
              <a:buChar char="•"/>
            </a:pPr>
            <a:r>
              <a:rPr lang="fi-FI" altLang="en-US" sz="2800" dirty="0"/>
              <a:t>Riitta Partala’s lecture at the university of Jyväskylä</a:t>
            </a:r>
          </a:p>
          <a:p>
            <a:pPr eaLnBrk="1" hangingPunct="1">
              <a:lnSpc>
                <a:spcPct val="90000"/>
              </a:lnSpc>
              <a:buFontTx/>
              <a:buChar char="•"/>
            </a:pPr>
            <a:r>
              <a:rPr lang="fi-FI" altLang="en-US" sz="2800" dirty="0"/>
              <a:t>Pekka Makkonen</a:t>
            </a:r>
          </a:p>
          <a:p>
            <a:pPr eaLnBrk="1" hangingPunct="1"/>
            <a:endParaRPr lang="en-US" altLang="en-US" dirty="0"/>
          </a:p>
        </p:txBody>
      </p:sp>
      <p:sp>
        <p:nvSpPr>
          <p:cNvPr id="72709" name="Slide Number Placeholder 4">
            <a:extLst>
              <a:ext uri="{FF2B5EF4-FFF2-40B4-BE49-F238E27FC236}">
                <a16:creationId xmlns:a16="http://schemas.microsoft.com/office/drawing/2014/main" id="{D307249C-4DDC-465B-8F7C-26BA2027DF7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5509744-932E-4261-A9A0-FA86B35C8136}" type="slidenum">
              <a:rPr lang="en-US" altLang="en-US">
                <a:solidFill>
                  <a:srgbClr val="3F073F"/>
                </a:solidFill>
              </a:rPr>
              <a:pPr/>
              <a:t>38</a:t>
            </a:fld>
            <a:endParaRPr lang="en-US" altLang="en-US">
              <a:solidFill>
                <a:srgbClr val="3F073F"/>
              </a:solidFill>
            </a:endParaRPr>
          </a:p>
        </p:txBody>
      </p:sp>
    </p:spTree>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7E8EA-C826-4BD3-BFFF-398A58AA3060}"/>
              </a:ext>
            </a:extLst>
          </p:cNvPr>
          <p:cNvSpPr>
            <a:spLocks noGrp="1"/>
          </p:cNvSpPr>
          <p:nvPr>
            <p:ph type="title"/>
          </p:nvPr>
        </p:nvSpPr>
        <p:spPr>
          <a:xfrm>
            <a:off x="250825" y="274638"/>
            <a:ext cx="8642350" cy="1143000"/>
          </a:xfrm>
          <a:solidFill>
            <a:schemeClr val="accent1">
              <a:lumMod val="40000"/>
              <a:lumOff val="60000"/>
            </a:schemeClr>
          </a:solidFill>
        </p:spPr>
        <p:txBody>
          <a:bodyPr/>
          <a:lstStyle/>
          <a:p>
            <a:pPr algn="ctr" eaLnBrk="1" hangingPunct="1">
              <a:defRPr/>
            </a:pPr>
            <a:r>
              <a:rPr lang="en-US" dirty="0">
                <a:solidFill>
                  <a:srgbClr val="FF0000"/>
                </a:solidFill>
              </a:rPr>
              <a:t>Case One </a:t>
            </a:r>
          </a:p>
        </p:txBody>
      </p:sp>
      <p:sp>
        <p:nvSpPr>
          <p:cNvPr id="2" name="Content Placeholder 1">
            <a:extLst>
              <a:ext uri="{FF2B5EF4-FFF2-40B4-BE49-F238E27FC236}">
                <a16:creationId xmlns:a16="http://schemas.microsoft.com/office/drawing/2014/main" id="{0606EF0E-424D-48D0-906A-C5143FDE5320}"/>
              </a:ext>
            </a:extLst>
          </p:cNvPr>
          <p:cNvSpPr>
            <a:spLocks noGrp="1"/>
          </p:cNvSpPr>
          <p:nvPr>
            <p:ph idx="1"/>
          </p:nvPr>
        </p:nvSpPr>
        <p:spPr>
          <a:xfrm>
            <a:off x="250825" y="1481138"/>
            <a:ext cx="8642350" cy="4525962"/>
          </a:xfrm>
          <a:solidFill>
            <a:schemeClr val="accent3">
              <a:lumMod val="40000"/>
              <a:lumOff val="60000"/>
            </a:schemeClr>
          </a:solidFill>
        </p:spPr>
        <p:txBody>
          <a:bodyPr>
            <a:normAutofit lnSpcReduction="10000"/>
          </a:bodyPr>
          <a:lstStyle/>
          <a:p>
            <a:pPr algn="just" eaLnBrk="1" hangingPunct="1">
              <a:defRPr/>
            </a:pPr>
            <a:r>
              <a:rPr lang="en-US" sz="2000" b="1" dirty="0"/>
              <a:t>In one company,  the financial manager decided to reduce the budget by laying off some employees . One of them was the best maintenance engineer.</a:t>
            </a:r>
          </a:p>
          <a:p>
            <a:pPr algn="just" eaLnBrk="1" hangingPunct="1">
              <a:defRPr/>
            </a:pPr>
            <a:r>
              <a:rPr lang="en-US" sz="2000" b="1" dirty="0"/>
              <a:t>  After some months, one machine stopped working  due to   damage of some parts </a:t>
            </a:r>
          </a:p>
          <a:p>
            <a:pPr algn="just" eaLnBrk="1" hangingPunct="1">
              <a:defRPr/>
            </a:pPr>
            <a:r>
              <a:rPr lang="en-US" sz="2000" b="1" dirty="0"/>
              <a:t> the company tried many times to fix it, but it could not. So it is forced to engage the engineer himself to repair that machine .</a:t>
            </a:r>
          </a:p>
          <a:p>
            <a:pPr algn="just" eaLnBrk="1" hangingPunct="1">
              <a:defRPr/>
            </a:pPr>
            <a:r>
              <a:rPr lang="en-US" sz="2000" b="1" dirty="0"/>
              <a:t> Actually the engineer installed that part using his hammer  for the convenience of the new part and  put it  in the right position so he  returned the machine to work in minutes. </a:t>
            </a:r>
          </a:p>
          <a:p>
            <a:pPr algn="just" eaLnBrk="1" hangingPunct="1">
              <a:defRPr/>
            </a:pPr>
            <a:r>
              <a:rPr lang="en-US" sz="2000" b="1" dirty="0"/>
              <a:t>After that he made a repair bill of $ 1000. However , the cost of the hammer by the engineer installed did not exceed one dollar?</a:t>
            </a:r>
          </a:p>
          <a:p>
            <a:pPr algn="just" eaLnBrk="1" hangingPunct="1">
              <a:defRPr/>
            </a:pPr>
            <a:r>
              <a:rPr lang="en-US" sz="2000" b="1" dirty="0"/>
              <a:t> Can you justify ($ 999)!...</a:t>
            </a:r>
          </a:p>
          <a:p>
            <a:pPr algn="just" eaLnBrk="1" hangingPunct="1">
              <a:defRPr/>
            </a:pPr>
            <a:endParaRPr lang="en-US" sz="2000" dirty="0"/>
          </a:p>
        </p:txBody>
      </p:sp>
      <p:sp>
        <p:nvSpPr>
          <p:cNvPr id="10244" name="Slide Number Placeholder 3">
            <a:extLst>
              <a:ext uri="{FF2B5EF4-FFF2-40B4-BE49-F238E27FC236}">
                <a16:creationId xmlns:a16="http://schemas.microsoft.com/office/drawing/2014/main" id="{E24BDEA7-8A13-4BD7-89CE-892CDBBB6482}"/>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783E9313-E947-47E4-9FDA-6AE4B4EF48D7}"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4</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DA709F-BB8A-4D08-BC06-832768A46E72}"/>
              </a:ext>
            </a:extLst>
          </p:cNvPr>
          <p:cNvSpPr>
            <a:spLocks noGrp="1"/>
          </p:cNvSpPr>
          <p:nvPr>
            <p:ph type="title"/>
          </p:nvPr>
        </p:nvSpPr>
        <p:spPr>
          <a:solidFill>
            <a:schemeClr val="accent3">
              <a:lumMod val="40000"/>
              <a:lumOff val="60000"/>
            </a:schemeClr>
          </a:solidFill>
        </p:spPr>
        <p:txBody>
          <a:bodyPr/>
          <a:lstStyle/>
          <a:p>
            <a:pPr algn="ctr" eaLnBrk="1" hangingPunct="1">
              <a:defRPr/>
            </a:pPr>
            <a:r>
              <a:rPr lang="en-US" dirty="0">
                <a:solidFill>
                  <a:srgbClr val="FF0000"/>
                </a:solidFill>
              </a:rPr>
              <a:t>Case Two </a:t>
            </a:r>
          </a:p>
        </p:txBody>
      </p:sp>
      <p:sp>
        <p:nvSpPr>
          <p:cNvPr id="11266" name="Content Placeholder 1">
            <a:extLst>
              <a:ext uri="{FF2B5EF4-FFF2-40B4-BE49-F238E27FC236}">
                <a16:creationId xmlns:a16="http://schemas.microsoft.com/office/drawing/2014/main" id="{F114D4E2-612C-409B-9D89-A8422FFD192E}"/>
              </a:ext>
            </a:extLst>
          </p:cNvPr>
          <p:cNvSpPr>
            <a:spLocks noGrp="1" noChangeArrowheads="1"/>
          </p:cNvSpPr>
          <p:nvPr>
            <p:ph idx="1"/>
          </p:nvPr>
        </p:nvSpPr>
        <p:spPr>
          <a:xfrm>
            <a:off x="457200" y="1268760"/>
            <a:ext cx="8610600" cy="5116512"/>
          </a:xfrm>
          <a:solidFill>
            <a:srgbClr val="FFFF00"/>
          </a:solidFill>
        </p:spPr>
        <p:txBody>
          <a:bodyPr/>
          <a:lstStyle/>
          <a:p>
            <a:pPr algn="just" eaLnBrk="1" hangingPunct="1"/>
            <a:r>
              <a:rPr lang="en-US" altLang="en-US" sz="2000" b="1" dirty="0"/>
              <a:t>One financial firm faced a complex problem due to the mistakes of mathematical accumulated since the exit of financial  manager of retirement.</a:t>
            </a:r>
          </a:p>
          <a:p>
            <a:pPr algn="just" eaLnBrk="1" hangingPunct="1"/>
            <a:r>
              <a:rPr lang="en-US" altLang="en-US" sz="2000" b="1" dirty="0"/>
              <a:t> After that; many problems had been happened related to  taxes and funded with many  companies and  banks. </a:t>
            </a:r>
          </a:p>
          <a:p>
            <a:pPr algn="just" eaLnBrk="1" hangingPunct="1"/>
            <a:r>
              <a:rPr lang="en-US" altLang="en-US" sz="2000" b="1" dirty="0"/>
              <a:t> For solving these problems, several committees had been formed without any results,  So the company decided to outsource the financial manager himself  </a:t>
            </a:r>
            <a:br>
              <a:rPr lang="en-US" altLang="en-US" sz="2000" b="1" dirty="0"/>
            </a:br>
            <a:r>
              <a:rPr lang="en-US" altLang="en-US" sz="2000" b="1" dirty="0"/>
              <a:t>who had been able to solve the problem within three days </a:t>
            </a:r>
          </a:p>
          <a:p>
            <a:pPr algn="just" eaLnBrk="1" hangingPunct="1"/>
            <a:r>
              <a:rPr lang="en-US" altLang="en-US" sz="2000" b="1" dirty="0"/>
              <a:t>After that, he had submitted an invoice for resolving these problems account in the amount of $ 5,000, and when  he asked about the actual amount used to accomplish the work during Three days it  was $ 500 only </a:t>
            </a:r>
          </a:p>
          <a:p>
            <a:pPr algn="just" eaLnBrk="1" hangingPunct="1"/>
            <a:r>
              <a:rPr lang="en-US" altLang="en-US" sz="2000" b="1" dirty="0"/>
              <a:t>Do you have any  justification for  ($ 4,500)!</a:t>
            </a:r>
          </a:p>
        </p:txBody>
      </p:sp>
      <p:sp>
        <p:nvSpPr>
          <p:cNvPr id="11268" name="Slide Number Placeholder 3">
            <a:extLst>
              <a:ext uri="{FF2B5EF4-FFF2-40B4-BE49-F238E27FC236}">
                <a16:creationId xmlns:a16="http://schemas.microsoft.com/office/drawing/2014/main" id="{79E954D3-3F98-4873-92B6-5ED8E496946B}"/>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E996A1B8-8F39-4F90-93E8-14358433EB21}"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5</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54048DDC-F061-4E11-870E-A6D72D558D2C}"/>
              </a:ext>
            </a:extLst>
          </p:cNvPr>
          <p:cNvSpPr>
            <a:spLocks noGrp="1" noChangeArrowheads="1"/>
          </p:cNvSpPr>
          <p:nvPr>
            <p:ph type="title"/>
          </p:nvPr>
        </p:nvSpPr>
        <p:spPr/>
        <p:txBody>
          <a:bodyPr/>
          <a:lstStyle/>
          <a:p>
            <a:pPr eaLnBrk="1" hangingPunct="1"/>
            <a:r>
              <a:rPr lang="en-US" altLang="en-US" dirty="0"/>
              <a:t>Knowledge management (Definition)</a:t>
            </a:r>
          </a:p>
        </p:txBody>
      </p:sp>
      <p:sp>
        <p:nvSpPr>
          <p:cNvPr id="12290" name="Footer Placeholder 3">
            <a:extLst>
              <a:ext uri="{FF2B5EF4-FFF2-40B4-BE49-F238E27FC236}">
                <a16:creationId xmlns:a16="http://schemas.microsoft.com/office/drawing/2014/main" id="{BA5F2F39-B5F4-4378-82DD-2C83DCF5122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2293" name="Rectangle 3">
            <a:extLst>
              <a:ext uri="{FF2B5EF4-FFF2-40B4-BE49-F238E27FC236}">
                <a16:creationId xmlns:a16="http://schemas.microsoft.com/office/drawing/2014/main" id="{23C3724A-9360-44FB-BB4C-6C965C63E4C5}"/>
              </a:ext>
            </a:extLst>
          </p:cNvPr>
          <p:cNvSpPr>
            <a:spLocks noGrp="1" noChangeArrowheads="1"/>
          </p:cNvSpPr>
          <p:nvPr>
            <p:ph idx="1"/>
          </p:nvPr>
        </p:nvSpPr>
        <p:spPr/>
        <p:txBody>
          <a:bodyPr/>
          <a:lstStyle/>
          <a:p>
            <a:pPr eaLnBrk="1" hangingPunct="1"/>
            <a:r>
              <a:rPr lang="en-US" altLang="en-US"/>
              <a:t>From the perspective of any enterprise knowledge management (KM) is the systematic and effective utilization of essential information</a:t>
            </a:r>
          </a:p>
          <a:p>
            <a:pPr eaLnBrk="1" hangingPunct="1"/>
            <a:r>
              <a:rPr lang="en-US" altLang="en-US"/>
              <a:t>Includes knowledge </a:t>
            </a:r>
          </a:p>
          <a:p>
            <a:pPr lvl="1" eaLnBrk="1" hangingPunct="1"/>
            <a:r>
              <a:rPr lang="en-US" altLang="en-US"/>
              <a:t>identifying, </a:t>
            </a:r>
          </a:p>
          <a:p>
            <a:pPr lvl="1" eaLnBrk="1" hangingPunct="1"/>
            <a:r>
              <a:rPr lang="en-US" altLang="en-US"/>
              <a:t>restructuring, and </a:t>
            </a:r>
          </a:p>
          <a:p>
            <a:pPr lvl="1" eaLnBrk="1" hangingPunct="1"/>
            <a:r>
              <a:rPr lang="en-US" altLang="en-US"/>
              <a:t>exploitation.</a:t>
            </a:r>
          </a:p>
          <a:p>
            <a:pPr eaLnBrk="1" hangingPunct="1"/>
            <a:r>
              <a:rPr lang="en-US" altLang="en-US"/>
              <a:t>KM is connected to organizational memory</a:t>
            </a:r>
          </a:p>
        </p:txBody>
      </p:sp>
      <p:sp>
        <p:nvSpPr>
          <p:cNvPr id="12291" name="Slide Number Placeholder 4">
            <a:extLst>
              <a:ext uri="{FF2B5EF4-FFF2-40B4-BE49-F238E27FC236}">
                <a16:creationId xmlns:a16="http://schemas.microsoft.com/office/drawing/2014/main" id="{E2E3323A-5F17-4001-8D13-41C0B9543C48}"/>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E91F2E0-6FA3-4BCB-8C73-4E05E4356DCB}" type="slidenum">
              <a:rPr lang="en-US" altLang="en-US">
                <a:solidFill>
                  <a:srgbClr val="3F073F"/>
                </a:solidFill>
              </a:rPr>
              <a:pPr/>
              <a:t>6</a:t>
            </a:fld>
            <a:endParaRPr lang="en-US" altLang="en-US">
              <a:solidFill>
                <a:srgbClr val="3F073F"/>
              </a:solidFill>
            </a:endParaRPr>
          </a:p>
        </p:txBody>
      </p:sp>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7D15BA8F-01C5-4DD1-B270-EAE997B37ED8}"/>
              </a:ext>
            </a:extLst>
          </p:cNvPr>
          <p:cNvSpPr>
            <a:spLocks noGrp="1" noChangeArrowheads="1"/>
          </p:cNvSpPr>
          <p:nvPr>
            <p:ph type="title"/>
          </p:nvPr>
        </p:nvSpPr>
        <p:spPr/>
        <p:txBody>
          <a:bodyPr/>
          <a:lstStyle/>
          <a:p>
            <a:pPr eaLnBrk="1" hangingPunct="1"/>
            <a:r>
              <a:rPr lang="en-US" altLang="en-US"/>
              <a:t>Example: Siemens &amp; ShareNet</a:t>
            </a:r>
          </a:p>
        </p:txBody>
      </p:sp>
      <p:sp>
        <p:nvSpPr>
          <p:cNvPr id="14338" name="Footer Placeholder 3">
            <a:extLst>
              <a:ext uri="{FF2B5EF4-FFF2-40B4-BE49-F238E27FC236}">
                <a16:creationId xmlns:a16="http://schemas.microsoft.com/office/drawing/2014/main" id="{55383666-67A2-4F66-9F7D-F8C68565BAA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4341" name="Rectangle 3">
            <a:extLst>
              <a:ext uri="{FF2B5EF4-FFF2-40B4-BE49-F238E27FC236}">
                <a16:creationId xmlns:a16="http://schemas.microsoft.com/office/drawing/2014/main" id="{55890E31-C7B5-42FD-8DA7-31893C5FCA0D}"/>
              </a:ext>
            </a:extLst>
          </p:cNvPr>
          <p:cNvSpPr>
            <a:spLocks noGrp="1" noChangeArrowheads="1"/>
          </p:cNvSpPr>
          <p:nvPr>
            <p:ph idx="1"/>
          </p:nvPr>
        </p:nvSpPr>
        <p:spPr/>
        <p:txBody>
          <a:bodyPr>
            <a:normAutofit fontScale="92500" lnSpcReduction="20000"/>
          </a:bodyPr>
          <a:lstStyle/>
          <a:p>
            <a:pPr eaLnBrk="1" hangingPunct="1"/>
            <a:r>
              <a:rPr lang="en-US" altLang="en-US" dirty="0" err="1"/>
              <a:t>ShareNet</a:t>
            </a:r>
            <a:r>
              <a:rPr lang="en-US" altLang="en-US" dirty="0"/>
              <a:t> is a web-service, which </a:t>
            </a:r>
          </a:p>
          <a:p>
            <a:pPr lvl="1" eaLnBrk="1" hangingPunct="1"/>
            <a:r>
              <a:rPr lang="en-US" altLang="en-US" dirty="0"/>
              <a:t>stores knowledge</a:t>
            </a:r>
          </a:p>
          <a:p>
            <a:pPr lvl="1" eaLnBrk="1" hangingPunct="1"/>
            <a:r>
              <a:rPr lang="en-US" altLang="en-US" dirty="0"/>
              <a:t>enables information search</a:t>
            </a:r>
          </a:p>
          <a:p>
            <a:pPr lvl="1" eaLnBrk="1" hangingPunct="1"/>
            <a:r>
              <a:rPr lang="en-US" altLang="en-US" dirty="0"/>
              <a:t>enables communication</a:t>
            </a:r>
          </a:p>
          <a:p>
            <a:r>
              <a:rPr lang="en-US" altLang="en-US" dirty="0"/>
              <a:t>Microsoft Office Online</a:t>
            </a:r>
          </a:p>
          <a:p>
            <a:pPr lvl="1"/>
            <a:r>
              <a:rPr lang="en-US" altLang="en-US" dirty="0"/>
              <a:t>You can comment on help instructions</a:t>
            </a:r>
          </a:p>
          <a:p>
            <a:r>
              <a:rPr lang="en-US" altLang="en-US" dirty="0"/>
              <a:t>Wikipedia</a:t>
            </a:r>
          </a:p>
          <a:p>
            <a:pPr lvl="1"/>
            <a:r>
              <a:rPr lang="en-US" altLang="en-US" dirty="0"/>
              <a:t>You can write own definitions and clarifications</a:t>
            </a:r>
          </a:p>
          <a:p>
            <a:pPr lvl="1"/>
            <a:r>
              <a:rPr lang="en-US" altLang="en-US" dirty="0"/>
              <a:t>See</a:t>
            </a:r>
          </a:p>
          <a:p>
            <a:pPr lvl="1">
              <a:buNone/>
            </a:pPr>
            <a:r>
              <a:rPr lang="en-US" altLang="en-US" dirty="0"/>
              <a:t>	</a:t>
            </a:r>
            <a:r>
              <a:rPr lang="en-US" altLang="en-US" dirty="0">
                <a:hlinkClick r:id="rId3"/>
              </a:rPr>
              <a:t>http://en.wikipedia.org/wiki:FAQ</a:t>
            </a:r>
            <a:endParaRPr lang="en-US" altLang="en-US" dirty="0"/>
          </a:p>
          <a:p>
            <a:pPr lvl="1">
              <a:buNone/>
            </a:pPr>
            <a:r>
              <a:rPr lang="en-US" altLang="en-US" dirty="0"/>
              <a:t>	for more details.</a:t>
            </a:r>
          </a:p>
          <a:p>
            <a:pPr marL="342809" lvl="1" indent="0" eaLnBrk="1" hangingPunct="1">
              <a:buNone/>
            </a:pPr>
            <a:endParaRPr lang="en-US" altLang="en-US" dirty="0"/>
          </a:p>
        </p:txBody>
      </p:sp>
      <p:sp>
        <p:nvSpPr>
          <p:cNvPr id="14339" name="Slide Number Placeholder 4">
            <a:extLst>
              <a:ext uri="{FF2B5EF4-FFF2-40B4-BE49-F238E27FC236}">
                <a16:creationId xmlns:a16="http://schemas.microsoft.com/office/drawing/2014/main" id="{4EE0BEB5-994C-46DA-A241-40695CFB668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197DF49-DE15-43E9-AAF0-41707093B284}" type="slidenum">
              <a:rPr lang="en-US" altLang="en-US">
                <a:solidFill>
                  <a:srgbClr val="3F073F"/>
                </a:solidFill>
              </a:rPr>
              <a:pPr/>
              <a:t>7</a:t>
            </a:fld>
            <a:endParaRPr lang="en-US" altLang="en-US">
              <a:solidFill>
                <a:srgbClr val="3F073F"/>
              </a:solidFill>
            </a:endParaRPr>
          </a:p>
        </p:txBody>
      </p:sp>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3257BCC6-EDE8-4526-AE6B-5E307A0A8A46}"/>
              </a:ext>
            </a:extLst>
          </p:cNvPr>
          <p:cNvSpPr>
            <a:spLocks noGrp="1" noChangeArrowheads="1"/>
          </p:cNvSpPr>
          <p:nvPr>
            <p:ph type="title"/>
          </p:nvPr>
        </p:nvSpPr>
        <p:spPr>
          <a:xfrm>
            <a:off x="1219200" y="-304800"/>
            <a:ext cx="7313613" cy="1143000"/>
          </a:xfrm>
        </p:spPr>
        <p:txBody>
          <a:bodyPr/>
          <a:lstStyle/>
          <a:p>
            <a:pPr eaLnBrk="1" hangingPunct="1"/>
            <a:r>
              <a:rPr lang="en-US" altLang="en-US"/>
              <a:t>Knowledge terminology </a:t>
            </a:r>
          </a:p>
        </p:txBody>
      </p:sp>
      <p:sp>
        <p:nvSpPr>
          <p:cNvPr id="18434" name="Footer Placeholder 3">
            <a:extLst>
              <a:ext uri="{FF2B5EF4-FFF2-40B4-BE49-F238E27FC236}">
                <a16:creationId xmlns:a16="http://schemas.microsoft.com/office/drawing/2014/main" id="{E6263551-86CF-4B40-9817-9292050E9D5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8437" name="Rectangle 3">
            <a:extLst>
              <a:ext uri="{FF2B5EF4-FFF2-40B4-BE49-F238E27FC236}">
                <a16:creationId xmlns:a16="http://schemas.microsoft.com/office/drawing/2014/main" id="{AB12C9F3-EF73-4B8A-A142-63E6F7778EA5}"/>
              </a:ext>
            </a:extLst>
          </p:cNvPr>
          <p:cNvSpPr>
            <a:spLocks noGrp="1" noChangeArrowheads="1"/>
          </p:cNvSpPr>
          <p:nvPr>
            <p:ph idx="1"/>
          </p:nvPr>
        </p:nvSpPr>
        <p:spPr>
          <a:xfrm>
            <a:off x="457200" y="1066800"/>
            <a:ext cx="8534400" cy="4875213"/>
          </a:xfrm>
        </p:spPr>
        <p:txBody>
          <a:bodyPr>
            <a:normAutofit fontScale="85000" lnSpcReduction="10000"/>
          </a:bodyPr>
          <a:lstStyle/>
          <a:p>
            <a:pPr eaLnBrk="1" hangingPunct="1">
              <a:lnSpc>
                <a:spcPct val="80000"/>
              </a:lnSpc>
            </a:pPr>
            <a:r>
              <a:rPr lang="en-US" altLang="zh-TW">
                <a:ea typeface="PMingLiU" panose="02020500000000000000" pitchFamily="18" charset="-120"/>
              </a:rPr>
              <a:t>Data are a collection of:</a:t>
            </a:r>
          </a:p>
          <a:p>
            <a:pPr lvl="1" eaLnBrk="1" hangingPunct="1">
              <a:lnSpc>
                <a:spcPct val="80000"/>
              </a:lnSpc>
            </a:pPr>
            <a:r>
              <a:rPr lang="en-US" altLang="zh-TW">
                <a:ea typeface="PMingLiU" panose="02020500000000000000" pitchFamily="18" charset="-120"/>
              </a:rPr>
              <a:t>Facts</a:t>
            </a:r>
          </a:p>
          <a:p>
            <a:pPr lvl="1" eaLnBrk="1" hangingPunct="1">
              <a:lnSpc>
                <a:spcPct val="80000"/>
              </a:lnSpc>
            </a:pPr>
            <a:r>
              <a:rPr lang="en-US" altLang="zh-TW">
                <a:ea typeface="PMingLiU" panose="02020500000000000000" pitchFamily="18" charset="-120"/>
              </a:rPr>
              <a:t>Measurements</a:t>
            </a:r>
          </a:p>
          <a:p>
            <a:pPr lvl="1" eaLnBrk="1" hangingPunct="1">
              <a:lnSpc>
                <a:spcPct val="80000"/>
              </a:lnSpc>
            </a:pPr>
            <a:r>
              <a:rPr lang="en-US" altLang="zh-TW">
                <a:ea typeface="PMingLiU" panose="02020500000000000000" pitchFamily="18" charset="-120"/>
              </a:rPr>
              <a:t>Statistics</a:t>
            </a:r>
          </a:p>
          <a:p>
            <a:pPr eaLnBrk="1" hangingPunct="1">
              <a:lnSpc>
                <a:spcPct val="80000"/>
              </a:lnSpc>
            </a:pPr>
            <a:r>
              <a:rPr lang="en-US" altLang="zh-TW">
                <a:ea typeface="PMingLiU" panose="02020500000000000000" pitchFamily="18" charset="-120"/>
              </a:rPr>
              <a:t>Information is organized or processed data that are:</a:t>
            </a:r>
          </a:p>
          <a:p>
            <a:pPr lvl="1" eaLnBrk="1" hangingPunct="1">
              <a:lnSpc>
                <a:spcPct val="80000"/>
              </a:lnSpc>
            </a:pPr>
            <a:r>
              <a:rPr lang="en-US" altLang="zh-TW">
                <a:ea typeface="PMingLiU" panose="02020500000000000000" pitchFamily="18" charset="-120"/>
              </a:rPr>
              <a:t>Timely</a:t>
            </a:r>
          </a:p>
          <a:p>
            <a:pPr lvl="1" eaLnBrk="1" hangingPunct="1">
              <a:lnSpc>
                <a:spcPct val="80000"/>
              </a:lnSpc>
            </a:pPr>
            <a:r>
              <a:rPr lang="en-US" altLang="zh-TW">
                <a:ea typeface="PMingLiU" panose="02020500000000000000" pitchFamily="18" charset="-120"/>
              </a:rPr>
              <a:t>Accurate</a:t>
            </a:r>
          </a:p>
          <a:p>
            <a:pPr eaLnBrk="1" hangingPunct="1">
              <a:lnSpc>
                <a:spcPct val="80000"/>
              </a:lnSpc>
            </a:pPr>
            <a:r>
              <a:rPr lang="en-US" altLang="zh-TW">
                <a:ea typeface="PMingLiU" panose="02020500000000000000" pitchFamily="18" charset="-120"/>
              </a:rPr>
              <a:t> Knowledge is information that is:</a:t>
            </a:r>
          </a:p>
          <a:p>
            <a:pPr lvl="1" eaLnBrk="1" hangingPunct="1">
              <a:lnSpc>
                <a:spcPct val="80000"/>
              </a:lnSpc>
            </a:pPr>
            <a:r>
              <a:rPr lang="en-US" altLang="zh-TW">
                <a:ea typeface="PMingLiU" panose="02020500000000000000" pitchFamily="18" charset="-120"/>
              </a:rPr>
              <a:t>Contextual</a:t>
            </a:r>
          </a:p>
          <a:p>
            <a:pPr lvl="1" eaLnBrk="1" hangingPunct="1">
              <a:lnSpc>
                <a:spcPct val="80000"/>
              </a:lnSpc>
            </a:pPr>
            <a:r>
              <a:rPr lang="en-US" altLang="zh-TW">
                <a:ea typeface="PMingLiU" panose="02020500000000000000" pitchFamily="18" charset="-120"/>
              </a:rPr>
              <a:t>Relevant</a:t>
            </a:r>
          </a:p>
          <a:p>
            <a:pPr lvl="1" eaLnBrk="1" hangingPunct="1">
              <a:lnSpc>
                <a:spcPct val="80000"/>
              </a:lnSpc>
            </a:pPr>
            <a:r>
              <a:rPr lang="en-US" altLang="zh-TW">
                <a:ea typeface="PMingLiU" panose="02020500000000000000" pitchFamily="18" charset="-120"/>
              </a:rPr>
              <a:t>Actionable.</a:t>
            </a:r>
          </a:p>
          <a:p>
            <a:pPr>
              <a:spcBef>
                <a:spcPct val="0"/>
              </a:spcBef>
              <a:buClrTx/>
              <a:buSzTx/>
              <a:buFontTx/>
              <a:buNone/>
            </a:pPr>
            <a:r>
              <a:rPr lang="en-US" altLang="en-US"/>
              <a:t>Having knowledge implies that it can be exercised to solve a problem, whereas having information does not.</a:t>
            </a:r>
          </a:p>
        </p:txBody>
      </p:sp>
      <p:sp>
        <p:nvSpPr>
          <p:cNvPr id="18435" name="Slide Number Placeholder 4">
            <a:extLst>
              <a:ext uri="{FF2B5EF4-FFF2-40B4-BE49-F238E27FC236}">
                <a16:creationId xmlns:a16="http://schemas.microsoft.com/office/drawing/2014/main" id="{BD5D8C30-9B6E-4965-BF48-B3BB6D564A7A}"/>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8B62339-7C54-4115-840C-5DD7ED564C62}" type="slidenum">
              <a:rPr lang="en-US" altLang="en-US">
                <a:solidFill>
                  <a:srgbClr val="3F073F"/>
                </a:solidFill>
              </a:rPr>
              <a:pPr/>
              <a:t>8</a:t>
            </a:fld>
            <a:endParaRPr lang="en-US" altLang="en-US">
              <a:solidFill>
                <a:srgbClr val="3F073F"/>
              </a:solidFill>
            </a:endParaRPr>
          </a:p>
        </p:txBody>
      </p:sp>
    </p:spTree>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5827DC-2893-496C-A0F6-4E09E6F4848D}"/>
              </a:ext>
            </a:extLst>
          </p:cNvPr>
          <p:cNvSpPr>
            <a:spLocks noGrp="1" noChangeArrowheads="1"/>
          </p:cNvSpPr>
          <p:nvPr>
            <p:ph type="title"/>
          </p:nvPr>
        </p:nvSpPr>
        <p:spPr/>
        <p:txBody>
          <a:bodyPr/>
          <a:lstStyle/>
          <a:p>
            <a:pPr eaLnBrk="1" hangingPunct="1"/>
            <a:r>
              <a:rPr lang="en-US" altLang="en-US"/>
              <a:t>Knowledge Management Principles</a:t>
            </a:r>
          </a:p>
        </p:txBody>
      </p:sp>
      <p:sp>
        <p:nvSpPr>
          <p:cNvPr id="20483" name="Rectangle 3">
            <a:extLst>
              <a:ext uri="{FF2B5EF4-FFF2-40B4-BE49-F238E27FC236}">
                <a16:creationId xmlns:a16="http://schemas.microsoft.com/office/drawing/2014/main" id="{388DD424-DE2C-46D7-AFF1-DCC8AB97F948}"/>
              </a:ext>
            </a:extLst>
          </p:cNvPr>
          <p:cNvSpPr>
            <a:spLocks noGrp="1" noChangeArrowheads="1"/>
          </p:cNvSpPr>
          <p:nvPr>
            <p:ph idx="1"/>
          </p:nvPr>
        </p:nvSpPr>
        <p:spPr>
          <a:xfrm>
            <a:off x="195943" y="1066800"/>
            <a:ext cx="8752114" cy="5346441"/>
          </a:xfrm>
        </p:spPr>
        <p:txBody>
          <a:bodyPr>
            <a:normAutofit/>
          </a:bodyPr>
          <a:lstStyle/>
          <a:p>
            <a:pPr eaLnBrk="1" hangingPunct="1">
              <a:lnSpc>
                <a:spcPct val="85000"/>
              </a:lnSpc>
              <a:spcBef>
                <a:spcPct val="5000"/>
              </a:spcBef>
              <a:spcAft>
                <a:spcPct val="40000"/>
              </a:spcAft>
            </a:pPr>
            <a:r>
              <a:rPr lang="en-US" altLang="en-US" sz="2000" dirty="0"/>
              <a:t>KM is expensive (but so is stupidity!)</a:t>
            </a:r>
          </a:p>
          <a:p>
            <a:pPr eaLnBrk="1" hangingPunct="1">
              <a:lnSpc>
                <a:spcPct val="85000"/>
              </a:lnSpc>
              <a:spcBef>
                <a:spcPct val="5000"/>
              </a:spcBef>
              <a:spcAft>
                <a:spcPct val="40000"/>
              </a:spcAft>
            </a:pPr>
            <a:r>
              <a:rPr lang="en-US" altLang="en-US" sz="2000" dirty="0"/>
              <a:t>Effective management of knowledge requires hybrid solutions of people and technology.</a:t>
            </a:r>
          </a:p>
          <a:p>
            <a:pPr eaLnBrk="1" hangingPunct="1">
              <a:lnSpc>
                <a:spcPct val="85000"/>
              </a:lnSpc>
              <a:spcBef>
                <a:spcPct val="5000"/>
              </a:spcBef>
              <a:spcAft>
                <a:spcPct val="40000"/>
              </a:spcAft>
            </a:pPr>
            <a:r>
              <a:rPr lang="en-US" altLang="en-US" sz="2000" dirty="0"/>
              <a:t>KM is highly political. </a:t>
            </a:r>
          </a:p>
          <a:p>
            <a:pPr eaLnBrk="1" hangingPunct="1">
              <a:lnSpc>
                <a:spcPct val="85000"/>
              </a:lnSpc>
              <a:spcBef>
                <a:spcPct val="5000"/>
              </a:spcBef>
              <a:spcAft>
                <a:spcPct val="40000"/>
              </a:spcAft>
            </a:pPr>
            <a:r>
              <a:rPr lang="en-US" altLang="en-US" sz="2000" dirty="0"/>
              <a:t>KM requires knowledge managers. </a:t>
            </a:r>
          </a:p>
          <a:p>
            <a:pPr eaLnBrk="1" hangingPunct="1">
              <a:lnSpc>
                <a:spcPct val="85000"/>
              </a:lnSpc>
              <a:spcBef>
                <a:spcPct val="5000"/>
              </a:spcBef>
              <a:spcAft>
                <a:spcPct val="40000"/>
              </a:spcAft>
            </a:pPr>
            <a:r>
              <a:rPr lang="en-US" altLang="en-US" sz="2000" dirty="0"/>
              <a:t>KM benefits more from map than models, more from markets than from hierarchies. </a:t>
            </a:r>
          </a:p>
          <a:p>
            <a:pPr eaLnBrk="1" hangingPunct="1">
              <a:lnSpc>
                <a:spcPct val="85000"/>
              </a:lnSpc>
              <a:spcBef>
                <a:spcPct val="5000"/>
              </a:spcBef>
              <a:spcAft>
                <a:spcPct val="40000"/>
              </a:spcAft>
            </a:pPr>
            <a:r>
              <a:rPr lang="en-US" altLang="en-US" sz="2000" dirty="0"/>
              <a:t>Sharing and using knowledge are often unnatural acts. </a:t>
            </a:r>
          </a:p>
          <a:p>
            <a:pPr eaLnBrk="1" hangingPunct="1">
              <a:lnSpc>
                <a:spcPct val="85000"/>
              </a:lnSpc>
              <a:spcBef>
                <a:spcPct val="5000"/>
              </a:spcBef>
              <a:spcAft>
                <a:spcPct val="40000"/>
              </a:spcAft>
            </a:pPr>
            <a:r>
              <a:rPr lang="en-US" altLang="en-US" sz="2000" dirty="0"/>
              <a:t>KM means improving knowledge work processes. </a:t>
            </a:r>
          </a:p>
          <a:p>
            <a:pPr eaLnBrk="1" hangingPunct="1">
              <a:lnSpc>
                <a:spcPct val="85000"/>
              </a:lnSpc>
              <a:spcBef>
                <a:spcPct val="5000"/>
              </a:spcBef>
              <a:spcAft>
                <a:spcPct val="40000"/>
              </a:spcAft>
            </a:pPr>
            <a:r>
              <a:rPr lang="en-US" altLang="en-US" sz="2000" dirty="0"/>
              <a:t>Knowledge access is only the beginning. </a:t>
            </a:r>
          </a:p>
          <a:p>
            <a:pPr eaLnBrk="1" hangingPunct="1">
              <a:lnSpc>
                <a:spcPct val="85000"/>
              </a:lnSpc>
              <a:spcBef>
                <a:spcPct val="5000"/>
              </a:spcBef>
              <a:spcAft>
                <a:spcPct val="40000"/>
              </a:spcAft>
            </a:pPr>
            <a:r>
              <a:rPr lang="en-US" altLang="en-US" sz="2000" dirty="0"/>
              <a:t>KM never </a:t>
            </a:r>
            <a:r>
              <a:rPr lang="en-US" altLang="en-US" sz="2000" dirty="0" err="1"/>
              <a:t>never</a:t>
            </a:r>
            <a:r>
              <a:rPr lang="en-US" altLang="en-US" sz="2000" dirty="0"/>
              <a:t> ends. </a:t>
            </a:r>
          </a:p>
          <a:p>
            <a:pPr eaLnBrk="1" hangingPunct="1">
              <a:lnSpc>
                <a:spcPct val="85000"/>
              </a:lnSpc>
              <a:spcBef>
                <a:spcPct val="5000"/>
              </a:spcBef>
              <a:spcAft>
                <a:spcPct val="40000"/>
              </a:spcAft>
            </a:pPr>
            <a:r>
              <a:rPr lang="en-US" altLang="en-US" sz="2000" dirty="0"/>
              <a:t>KM requires a knowledge contract. </a:t>
            </a:r>
          </a:p>
        </p:txBody>
      </p:sp>
      <p:sp>
        <p:nvSpPr>
          <p:cNvPr id="20484" name="Text Box 4">
            <a:extLst>
              <a:ext uri="{FF2B5EF4-FFF2-40B4-BE49-F238E27FC236}">
                <a16:creationId xmlns:a16="http://schemas.microsoft.com/office/drawing/2014/main" id="{7EDCC113-F502-4128-9430-654422781B8E}"/>
              </a:ext>
            </a:extLst>
          </p:cNvPr>
          <p:cNvSpPr txBox="1">
            <a:spLocks noChangeArrowheads="1"/>
          </p:cNvSpPr>
          <p:nvPr/>
        </p:nvSpPr>
        <p:spPr bwMode="auto">
          <a:xfrm>
            <a:off x="26437" y="5638800"/>
            <a:ext cx="8093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600">
                <a:solidFill>
                  <a:schemeClr val="tx1"/>
                </a:solidFill>
                <a:latin typeface="Arial" panose="020B0604020202020204" pitchFamily="34" charset="0"/>
              </a:rPr>
              <a:t>Source: Thomas Davenport, "Some Principles of Knowledge Management," http://www.utexas.edu/kman/kmprin.htm</a:t>
            </a:r>
          </a:p>
        </p:txBody>
      </p:sp>
    </p:spTree>
  </p:cSld>
  <p:clrMapOvr>
    <a:masterClrMapping/>
  </p:clrMapOvr>
  <p:transition spd="med">
    <p:wipe/>
  </p:transition>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 Template</Template>
  <TotalTime>7457</TotalTime>
  <Words>1972</Words>
  <Application>Microsoft Office PowerPoint</Application>
  <PresentationFormat>On-screen Show (4:3)</PresentationFormat>
  <Paragraphs>348</Paragraphs>
  <Slides>38</Slides>
  <Notes>26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7" baseType="lpstr">
      <vt:lpstr>Verdana</vt:lpstr>
      <vt:lpstr>Arial</vt:lpstr>
      <vt:lpstr>Wingdings</vt:lpstr>
      <vt:lpstr>Times New Roman</vt:lpstr>
      <vt:lpstr>PMingLiU</vt:lpstr>
      <vt:lpstr>MS PGothic</vt:lpstr>
      <vt:lpstr>CU Template</vt:lpstr>
      <vt:lpstr>Custom Design</vt:lpstr>
      <vt:lpstr>Microsoft Clip Gallery</vt:lpstr>
      <vt:lpstr>MIS 412:Knowledge Management  Lecture 1&amp;2: Introduction to KM</vt:lpstr>
      <vt:lpstr>Content</vt:lpstr>
      <vt:lpstr>The Importance of Knowledge </vt:lpstr>
      <vt:lpstr>Case One </vt:lpstr>
      <vt:lpstr>Case Two </vt:lpstr>
      <vt:lpstr>Knowledge management (Definition)</vt:lpstr>
      <vt:lpstr>Example: Siemens &amp; ShareNet</vt:lpstr>
      <vt:lpstr>Knowledge terminology </vt:lpstr>
      <vt:lpstr>Knowledge Management Principles</vt:lpstr>
      <vt:lpstr>Knowledge Management Principles</vt:lpstr>
      <vt:lpstr>Organizational Knowledge Management Model</vt:lpstr>
      <vt:lpstr>Knowledge Management Context</vt:lpstr>
      <vt:lpstr>Theory of Organizational Knowledge Creation</vt:lpstr>
      <vt:lpstr>Theory of Organizational Knowledge Creation</vt:lpstr>
      <vt:lpstr>Explicit knowledge</vt:lpstr>
      <vt:lpstr>Tacit knowledge</vt:lpstr>
      <vt:lpstr>Dynamic cycle of knowledge</vt:lpstr>
      <vt:lpstr>Aims of KM initiatives</vt:lpstr>
      <vt:lpstr>KM Initiatives</vt:lpstr>
      <vt:lpstr>KM approaches</vt:lpstr>
      <vt:lpstr>Process Approach</vt:lpstr>
      <vt:lpstr>Practice approach</vt:lpstr>
      <vt:lpstr>KM and technology</vt:lpstr>
      <vt:lpstr>Supporting technologies of KM</vt:lpstr>
      <vt:lpstr>Artificial Intelligence</vt:lpstr>
      <vt:lpstr>Intelligent agents</vt:lpstr>
      <vt:lpstr>Knowledge Discovery in Databases (KDD)</vt:lpstr>
      <vt:lpstr>Data mining</vt:lpstr>
      <vt:lpstr>Model warehouses &amp; model marts (1/2)</vt:lpstr>
      <vt:lpstr>Model warehouses &amp; model marts (2/2)</vt:lpstr>
      <vt:lpstr>Extensible Markup Language (XML) </vt:lpstr>
      <vt:lpstr>KM system implementation</vt:lpstr>
      <vt:lpstr>Classification of KM software (knowware) (1/2)</vt:lpstr>
      <vt:lpstr>Classification of KM software (knowware) (2/2)</vt:lpstr>
      <vt:lpstr>KM success factors</vt:lpstr>
      <vt:lpstr>KM failures</vt:lpstr>
      <vt:lpstr>Example again: Siemens &amp; ShareNet</vt:lpstr>
      <vt:lpstr>References</vt:lpstr>
    </vt:vector>
  </TitlesOfParts>
  <Company>JYU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Wien</dc:title>
  <dc:creator>Pekka Makkonen</dc:creator>
  <cp:lastModifiedBy>Sena Okuboyejo</cp:lastModifiedBy>
  <cp:revision>933</cp:revision>
  <dcterms:created xsi:type="dcterms:W3CDTF">2000-12-01T04:01:20Z</dcterms:created>
  <dcterms:modified xsi:type="dcterms:W3CDTF">2018-09-04T15:35:10Z</dcterms:modified>
</cp:coreProperties>
</file>