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10" r:id="rId3"/>
  </p:sldMasterIdLst>
  <p:notesMasterIdLst>
    <p:notesMasterId r:id="rId45"/>
  </p:notesMasterIdLst>
  <p:handoutMasterIdLst>
    <p:handoutMasterId r:id="rId46"/>
  </p:handoutMasterIdLst>
  <p:sldIdLst>
    <p:sldId id="628" r:id="rId4"/>
    <p:sldId id="651" r:id="rId5"/>
    <p:sldId id="652" r:id="rId6"/>
    <p:sldId id="650" r:id="rId7"/>
    <p:sldId id="655" r:id="rId8"/>
    <p:sldId id="653" r:id="rId9"/>
    <p:sldId id="654" r:id="rId10"/>
    <p:sldId id="659" r:id="rId11"/>
    <p:sldId id="662" r:id="rId12"/>
    <p:sldId id="660" r:id="rId13"/>
    <p:sldId id="663" r:id="rId14"/>
    <p:sldId id="661" r:id="rId15"/>
    <p:sldId id="656" r:id="rId16"/>
    <p:sldId id="657" r:id="rId17"/>
    <p:sldId id="658" r:id="rId18"/>
    <p:sldId id="621" r:id="rId19"/>
    <p:sldId id="622" r:id="rId20"/>
    <p:sldId id="668" r:id="rId21"/>
    <p:sldId id="669" r:id="rId22"/>
    <p:sldId id="671" r:id="rId23"/>
    <p:sldId id="672" r:id="rId24"/>
    <p:sldId id="673" r:id="rId25"/>
    <p:sldId id="674" r:id="rId26"/>
    <p:sldId id="675" r:id="rId27"/>
    <p:sldId id="677" r:id="rId28"/>
    <p:sldId id="678" r:id="rId29"/>
    <p:sldId id="679" r:id="rId30"/>
    <p:sldId id="680" r:id="rId31"/>
    <p:sldId id="681" r:id="rId32"/>
    <p:sldId id="682" r:id="rId33"/>
    <p:sldId id="683" r:id="rId34"/>
    <p:sldId id="684" r:id="rId35"/>
    <p:sldId id="685" r:id="rId36"/>
    <p:sldId id="686" r:id="rId37"/>
    <p:sldId id="687" r:id="rId38"/>
    <p:sldId id="688" r:id="rId39"/>
    <p:sldId id="689" r:id="rId40"/>
    <p:sldId id="690" r:id="rId41"/>
    <p:sldId id="691" r:id="rId42"/>
    <p:sldId id="676" r:id="rId43"/>
    <p:sldId id="627" r:id="rId44"/>
  </p:sldIdLst>
  <p:sldSz cx="1219517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0000"/>
    <a:srgbClr val="003399"/>
    <a:srgbClr val="FFFFFF"/>
    <a:srgbClr val="DDDDDD"/>
    <a:srgbClr val="662C5B"/>
    <a:srgbClr val="000000"/>
    <a:srgbClr val="660033"/>
    <a:srgbClr val="CC0066"/>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3263" autoAdjust="0"/>
  </p:normalViewPr>
  <p:slideViewPr>
    <p:cSldViewPr>
      <p:cViewPr>
        <p:scale>
          <a:sx n="70" d="100"/>
          <a:sy n="70" d="100"/>
        </p:scale>
        <p:origin x="-720" y="-24"/>
      </p:cViewPr>
      <p:guideLst>
        <p:guide orient="horz" pos="2160"/>
        <p:guide pos="384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2F73B2-7CF1-4832-BF09-2E3D082F4856}" type="datetimeFigureOut">
              <a:rPr lang="en-US" smtClean="0"/>
              <a:pPr/>
              <a:t>10/6/2017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2B329-9B4F-43B9-920A-39268306AFA7}" type="slidenum">
              <a:rPr lang="en-US" smtClean="0"/>
              <a:pPr/>
              <a:t>‹#›</a:t>
            </a:fld>
            <a:endParaRPr lang="en-US"/>
          </a:p>
        </p:txBody>
      </p:sp>
    </p:spTree>
    <p:extLst>
      <p:ext uri="{BB962C8B-B14F-4D97-AF65-F5344CB8AC3E}">
        <p14:creationId xmlns:p14="http://schemas.microsoft.com/office/powerpoint/2010/main" val="1714263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EDA5C1-9818-47C9-A79E-B4D4158DD3E3}" type="datetimeFigureOut">
              <a:rPr lang="en-GB" smtClean="0"/>
              <a:pPr/>
              <a:t>06/10/2017</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498802-2017-4E9A-A8AF-781802F703C5}" type="slidenum">
              <a:rPr lang="en-GB" smtClean="0"/>
              <a:pPr/>
              <a:t>‹#›</a:t>
            </a:fld>
            <a:endParaRPr lang="en-GB"/>
          </a:p>
        </p:txBody>
      </p:sp>
    </p:spTree>
    <p:extLst>
      <p:ext uri="{BB962C8B-B14F-4D97-AF65-F5344CB8AC3E}">
        <p14:creationId xmlns:p14="http://schemas.microsoft.com/office/powerpoint/2010/main" val="3063224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498802-2017-4E9A-A8AF-781802F703C5}" type="slidenum">
              <a:rPr lang="en-GB" smtClean="0">
                <a:solidFill>
                  <a:prstClr val="black"/>
                </a:solidFill>
              </a:rPr>
              <a:pPr/>
              <a:t>1</a:t>
            </a:fld>
            <a:endParaRPr lang="en-GB">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5CA70DC-687A-4F24-AC6F-5CAF833CEB6F}" type="slidenum">
              <a:rPr lang="en-US" smtClean="0"/>
              <a:pPr/>
              <a:t>13</a:t>
            </a:fld>
            <a:endParaRPr lang="en-US" smtClean="0"/>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22441F9-54AB-4716-8886-89E5ABE18C63}" type="slidenum">
              <a:rPr lang="es-ES" smtClean="0"/>
              <a:pPr/>
              <a:t>29</a:t>
            </a:fld>
            <a:endParaRPr lang="es-ES" smtClean="0"/>
          </a:p>
        </p:txBody>
      </p:sp>
      <p:sp>
        <p:nvSpPr>
          <p:cNvPr id="35843" name="Rectangle 2"/>
          <p:cNvSpPr>
            <a:spLocks noRo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smtClean="0">
                <a:latin typeface="Arial" charset="0"/>
              </a:rPr>
              <a:t>At the heart of this approach is a mind-set that … enables companies to recognize the value of productive failure as contrasted with un productive success. </a:t>
            </a:r>
          </a:p>
          <a:p>
            <a:pPr eaLnBrk="1" hangingPunct="1"/>
            <a:r>
              <a:rPr lang="es-ES" smtClean="0">
                <a:latin typeface="Arial" charset="0"/>
              </a:rPr>
              <a:t>An unproductive success occurs when something goes well, but nobody knows how or why.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a:ln/>
        </p:spPr>
      </p:sp>
      <p:sp>
        <p:nvSpPr>
          <p:cNvPr id="3686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
        <p:nvSpPr>
          <p:cNvPr id="3686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B997442-DF66-4D8F-9767-7A2CC67A88E7}" type="slidenum">
              <a:rPr lang="es-ES" smtClean="0"/>
              <a:pPr/>
              <a:t>32</a:t>
            </a:fld>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81948"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841003" y="570166"/>
            <a:ext cx="743452" cy="792088"/>
          </a:xfrm>
          <a:prstGeom prst="rect">
            <a:avLst/>
          </a:prstGeom>
          <a:noFill/>
        </p:spPr>
      </p:pic>
      <p:sp>
        <p:nvSpPr>
          <p:cNvPr id="9" name="TextBox 8"/>
          <p:cNvSpPr txBox="1"/>
          <p:nvPr userDrawn="1"/>
        </p:nvSpPr>
        <p:spPr>
          <a:xfrm>
            <a:off x="9003280" y="0"/>
            <a:ext cx="3191899" cy="369332"/>
          </a:xfrm>
          <a:prstGeom prst="rect">
            <a:avLst/>
          </a:prstGeom>
          <a:noFill/>
        </p:spPr>
        <p:txBody>
          <a:bodyPr wrap="none" rtlCol="0">
            <a:spAutoFit/>
          </a:bodyPr>
          <a:lstStyle/>
          <a:p>
            <a:r>
              <a:rPr lang="en-US" sz="1800" dirty="0" smtClean="0"/>
              <a:t>www.covenantuniversity.edu.ng</a:t>
            </a:r>
            <a:endParaRPr lang="en-GB" sz="1800" dirty="0"/>
          </a:p>
        </p:txBody>
      </p:sp>
      <p:pic>
        <p:nvPicPr>
          <p:cNvPr id="10" name="Picture 2" descr="C:\Users\Ours\Desktop\Picture3.png"/>
          <p:cNvPicPr>
            <a:picLocks noChangeAspect="1" noChangeArrowheads="1"/>
          </p:cNvPicPr>
          <p:nvPr userDrawn="1"/>
        </p:nvPicPr>
        <p:blipFill>
          <a:blip r:embed="rId4" cstate="print"/>
          <a:srcRect/>
          <a:stretch>
            <a:fillRect/>
          </a:stretch>
        </p:blipFill>
        <p:spPr bwMode="auto">
          <a:xfrm>
            <a:off x="1345059" y="570169"/>
            <a:ext cx="4608512" cy="743775"/>
          </a:xfrm>
          <a:prstGeom prst="rect">
            <a:avLst/>
          </a:prstGeom>
          <a:noFill/>
        </p:spPr>
      </p:pic>
      <p:sp>
        <p:nvSpPr>
          <p:cNvPr id="2" name="Title 1"/>
          <p:cNvSpPr>
            <a:spLocks noGrp="1"/>
          </p:cNvSpPr>
          <p:nvPr>
            <p:ph type="ctrTitle"/>
          </p:nvPr>
        </p:nvSpPr>
        <p:spPr>
          <a:xfrm>
            <a:off x="914404" y="1844838"/>
            <a:ext cx="10366375" cy="2448271"/>
          </a:xfrm>
          <a:solidFill>
            <a:srgbClr val="660033">
              <a:alpha val="61961"/>
            </a:srgbClr>
          </a:solidFill>
        </p:spPr>
        <p:txBody>
          <a:bodyPr>
            <a:noAutofit/>
          </a:bodyPr>
          <a:lstStyle>
            <a:lvl1pPr>
              <a:defRPr sz="5400" b="0">
                <a:solidFill>
                  <a:schemeClr val="bg1"/>
                </a:solidFill>
                <a:latin typeface="Rockwell" pitchFamily="18"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828800" y="4509120"/>
            <a:ext cx="8537575" cy="1752600"/>
          </a:xfrm>
          <a:solidFill>
            <a:srgbClr val="FFFFFF">
              <a:alpha val="74118"/>
            </a:srgbClr>
          </a:solidFill>
        </p:spPr>
        <p:txBody>
          <a:bodyPr>
            <a:normAutofit/>
          </a:bodyPr>
          <a:lstStyle>
            <a:lvl1pPr marL="0" indent="0" algn="ctr">
              <a:buNone/>
              <a:defRPr sz="3600">
                <a:solidFill>
                  <a:schemeClr val="tx1"/>
                </a:solidFill>
                <a:latin typeface="Rockwell"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11" name="TextBox 10"/>
          <p:cNvSpPr txBox="1"/>
          <p:nvPr userDrawn="1"/>
        </p:nvSpPr>
        <p:spPr>
          <a:xfrm>
            <a:off x="1633097" y="1074222"/>
            <a:ext cx="3213252" cy="338554"/>
          </a:xfrm>
          <a:prstGeom prst="rect">
            <a:avLst/>
          </a:prstGeom>
          <a:noFill/>
        </p:spPr>
        <p:txBody>
          <a:bodyPr wrap="none" rtlCol="0">
            <a:spAutoFit/>
          </a:bodyPr>
          <a:lstStyle/>
          <a:p>
            <a:r>
              <a:rPr lang="en-US" sz="1600" dirty="0" smtClean="0">
                <a:solidFill>
                  <a:srgbClr val="662C5B"/>
                </a:solidFill>
              </a:rPr>
              <a:t>Raising a new Generation of Leaders</a:t>
            </a:r>
            <a:endParaRPr lang="en-GB" sz="1600" dirty="0">
              <a:solidFill>
                <a:srgbClr val="662C5B"/>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341" y="4800600"/>
            <a:ext cx="7317105"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90341"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90341"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pPr/>
              <a:t>06/10/2017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pPr/>
              <a:t>06/10/2017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1502" y="274653"/>
            <a:ext cx="2743914"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759" y="274653"/>
            <a:ext cx="802849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pPr/>
              <a:t>06/10/2017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4" y="2130439"/>
            <a:ext cx="10366375"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757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06/10/2017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06/10/2017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21" y="4406914"/>
            <a:ext cx="10366375"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621" y="2906713"/>
            <a:ext cx="1036637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FA4263-B01D-4F49-B558-EEB448DAF4C2}" type="datetimeFigureOut">
              <a:rPr lang="en-GB" smtClean="0"/>
              <a:pPr/>
              <a:t>06/10/2017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600206"/>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3792" y="1600206"/>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4FA4263-B01D-4F49-B558-EEB448DAF4C2}" type="datetimeFigureOut">
              <a:rPr lang="en-GB" smtClean="0"/>
              <a:pPr/>
              <a:t>06/10/2017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7"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7"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4425"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4425"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4FA4263-B01D-4F49-B558-EEB448DAF4C2}" type="datetimeFigureOut">
              <a:rPr lang="en-GB" smtClean="0"/>
              <a:pPr/>
              <a:t>06/10/2017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4FA4263-B01D-4F49-B558-EEB448DAF4C2}" type="datetimeFigureOut">
              <a:rPr lang="en-GB" smtClean="0"/>
              <a:pPr/>
              <a:t>06/10/2017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A4263-B01D-4F49-B558-EEB448DAF4C2}" type="datetimeFigureOut">
              <a:rPr lang="en-GB" smtClean="0"/>
              <a:pPr/>
              <a:t>06/10/2017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81948"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264945" y="548680"/>
            <a:ext cx="1216557" cy="1296144"/>
          </a:xfrm>
          <a:prstGeom prst="rect">
            <a:avLst/>
          </a:prstGeom>
          <a:noFill/>
        </p:spPr>
      </p:pic>
      <p:sp>
        <p:nvSpPr>
          <p:cNvPr id="10" name="Title 1"/>
          <p:cNvSpPr>
            <a:spLocks noGrp="1"/>
          </p:cNvSpPr>
          <p:nvPr userDrawn="1">
            <p:ph type="ctrTitle"/>
          </p:nvPr>
        </p:nvSpPr>
        <p:spPr>
          <a:xfrm>
            <a:off x="914638" y="2204865"/>
            <a:ext cx="10365899" cy="2520280"/>
          </a:xfrm>
          <a:solidFill>
            <a:srgbClr val="CC3399">
              <a:alpha val="83137"/>
            </a:srgbClr>
          </a:solidFill>
        </p:spPr>
        <p:txBody>
          <a:bodyPr>
            <a:normAutofit/>
          </a:bodyPr>
          <a:lstStyle/>
          <a:p>
            <a:endParaRPr lang="en-GB" sz="6600" b="1" dirty="0">
              <a:solidFill>
                <a:schemeClr val="bg1"/>
              </a:solidFill>
              <a:latin typeface="Rockwell" pitchFamily="18" charset="0"/>
            </a:endParaRPr>
          </a:p>
        </p:txBody>
      </p:sp>
      <p:sp>
        <p:nvSpPr>
          <p:cNvPr id="11" name="Subtitle 2"/>
          <p:cNvSpPr>
            <a:spLocks noGrp="1"/>
          </p:cNvSpPr>
          <p:nvPr userDrawn="1">
            <p:ph type="subTitle" idx="1"/>
          </p:nvPr>
        </p:nvSpPr>
        <p:spPr>
          <a:xfrm>
            <a:off x="1705105" y="4869160"/>
            <a:ext cx="8536623" cy="1752600"/>
          </a:xfrm>
          <a:solidFill>
            <a:srgbClr val="FFFFFF">
              <a:alpha val="63137"/>
            </a:srgbClr>
          </a:solidFill>
        </p:spPr>
        <p:txBody>
          <a:bodyPr>
            <a:normAutofit/>
          </a:bodyPr>
          <a:lstStyle>
            <a:lvl1pPr algn="ctr">
              <a:buNone/>
              <a:defRPr sz="4000">
                <a:ln>
                  <a:noFill/>
                </a:ln>
                <a:solidFill>
                  <a:srgbClr val="002060"/>
                </a:solidFill>
              </a:defRPr>
            </a:lvl1pPr>
          </a:lstStyle>
          <a:p>
            <a:endParaRPr lang="en-GB" dirty="0">
              <a:solidFill>
                <a:schemeClr val="bg1"/>
              </a:solidFill>
              <a:latin typeface="Rockwell" pitchFamily="18" charset="0"/>
            </a:endParaRPr>
          </a:p>
        </p:txBody>
      </p:sp>
      <p:sp>
        <p:nvSpPr>
          <p:cNvPr id="13" name="TextBox 12"/>
          <p:cNvSpPr txBox="1"/>
          <p:nvPr userDrawn="1"/>
        </p:nvSpPr>
        <p:spPr>
          <a:xfrm>
            <a:off x="1345060" y="1268760"/>
            <a:ext cx="3973717" cy="400110"/>
          </a:xfrm>
          <a:prstGeom prst="rect">
            <a:avLst/>
          </a:prstGeom>
          <a:noFill/>
        </p:spPr>
        <p:txBody>
          <a:bodyPr wrap="none" rtlCol="0">
            <a:spAutoFit/>
          </a:bodyPr>
          <a:lstStyle/>
          <a:p>
            <a:r>
              <a:rPr lang="en-US" sz="2000" dirty="0" smtClean="0">
                <a:solidFill>
                  <a:srgbClr val="662C5B"/>
                </a:solidFill>
              </a:rPr>
              <a:t>Raising a new Generation of Leaders</a:t>
            </a:r>
            <a:endParaRPr lang="en-GB" sz="2000" dirty="0">
              <a:solidFill>
                <a:srgbClr val="662C5B"/>
              </a:solidFill>
            </a:endParaRPr>
          </a:p>
        </p:txBody>
      </p:sp>
      <p:sp>
        <p:nvSpPr>
          <p:cNvPr id="14" name="TextBox 13"/>
          <p:cNvSpPr txBox="1"/>
          <p:nvPr userDrawn="1"/>
        </p:nvSpPr>
        <p:spPr>
          <a:xfrm>
            <a:off x="9003280" y="0"/>
            <a:ext cx="3191899" cy="369332"/>
          </a:xfrm>
          <a:prstGeom prst="rect">
            <a:avLst/>
          </a:prstGeom>
          <a:noFill/>
        </p:spPr>
        <p:txBody>
          <a:bodyPr wrap="none" rtlCol="0">
            <a:spAutoFit/>
          </a:bodyPr>
          <a:lstStyle/>
          <a:p>
            <a:r>
              <a:rPr lang="en-US" sz="1800" dirty="0" smtClean="0"/>
              <a:t>www.covenantuniversity.edu.ng</a:t>
            </a:r>
            <a:endParaRPr lang="en-GB" sz="1800" dirty="0"/>
          </a:p>
        </p:txBody>
      </p:sp>
      <p:pic>
        <p:nvPicPr>
          <p:cNvPr id="3074" name="Picture 2" descr="C:\Users\Ours\Desktop\Picture3.png"/>
          <p:cNvPicPr>
            <a:picLocks noChangeAspect="1" noChangeArrowheads="1"/>
          </p:cNvPicPr>
          <p:nvPr userDrawn="1"/>
        </p:nvPicPr>
        <p:blipFill>
          <a:blip r:embed="rId4" cstate="print"/>
          <a:srcRect/>
          <a:stretch>
            <a:fillRect/>
          </a:stretch>
        </p:blipFill>
        <p:spPr bwMode="auto">
          <a:xfrm>
            <a:off x="1129035" y="692710"/>
            <a:ext cx="5065714" cy="817563"/>
          </a:xfrm>
          <a:prstGeom prst="rect">
            <a:avLst/>
          </a:prstGeom>
          <a:no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612"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267" y="273064"/>
            <a:ext cx="68183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2" y="1435103"/>
            <a:ext cx="401161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06/10/2017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780" y="4800600"/>
            <a:ext cx="7316788"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90780" y="612775"/>
            <a:ext cx="731678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90780" y="5367338"/>
            <a:ext cx="731678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06/10/2017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06/10/2017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2375" y="274652"/>
            <a:ext cx="27432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602" y="274652"/>
            <a:ext cx="8080374"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06/10/2017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81948"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841003" y="570166"/>
            <a:ext cx="743452" cy="792088"/>
          </a:xfrm>
          <a:prstGeom prst="rect">
            <a:avLst/>
          </a:prstGeom>
          <a:noFill/>
        </p:spPr>
      </p:pic>
      <p:sp>
        <p:nvSpPr>
          <p:cNvPr id="9" name="TextBox 8"/>
          <p:cNvSpPr txBox="1"/>
          <p:nvPr userDrawn="1"/>
        </p:nvSpPr>
        <p:spPr>
          <a:xfrm>
            <a:off x="9003280" y="0"/>
            <a:ext cx="3191899" cy="369332"/>
          </a:xfrm>
          <a:prstGeom prst="rect">
            <a:avLst/>
          </a:prstGeom>
          <a:noFill/>
        </p:spPr>
        <p:txBody>
          <a:bodyPr wrap="none" rtlCol="0">
            <a:spAutoFit/>
          </a:bodyPr>
          <a:lstStyle/>
          <a:p>
            <a:r>
              <a:rPr lang="en-US" dirty="0" smtClean="0">
                <a:solidFill>
                  <a:prstClr val="black"/>
                </a:solidFill>
              </a:rPr>
              <a:t>www.covenantuniversity.edu.ng</a:t>
            </a:r>
            <a:endParaRPr lang="en-GB" dirty="0">
              <a:solidFill>
                <a:prstClr val="black"/>
              </a:solidFill>
            </a:endParaRPr>
          </a:p>
        </p:txBody>
      </p:sp>
      <p:pic>
        <p:nvPicPr>
          <p:cNvPr id="10" name="Picture 2" descr="C:\Users\Ours\Desktop\Picture3.png"/>
          <p:cNvPicPr>
            <a:picLocks noChangeAspect="1" noChangeArrowheads="1"/>
          </p:cNvPicPr>
          <p:nvPr userDrawn="1"/>
        </p:nvPicPr>
        <p:blipFill>
          <a:blip r:embed="rId4" cstate="print"/>
          <a:srcRect/>
          <a:stretch>
            <a:fillRect/>
          </a:stretch>
        </p:blipFill>
        <p:spPr bwMode="auto">
          <a:xfrm>
            <a:off x="1345059" y="570169"/>
            <a:ext cx="4608512" cy="743775"/>
          </a:xfrm>
          <a:prstGeom prst="rect">
            <a:avLst/>
          </a:prstGeom>
          <a:noFill/>
        </p:spPr>
      </p:pic>
      <p:sp>
        <p:nvSpPr>
          <p:cNvPr id="2" name="Title 1"/>
          <p:cNvSpPr>
            <a:spLocks noGrp="1"/>
          </p:cNvSpPr>
          <p:nvPr>
            <p:ph type="ctrTitle"/>
          </p:nvPr>
        </p:nvSpPr>
        <p:spPr>
          <a:xfrm>
            <a:off x="914404" y="1844838"/>
            <a:ext cx="10366375" cy="2448271"/>
          </a:xfrm>
          <a:solidFill>
            <a:srgbClr val="660033">
              <a:alpha val="61961"/>
            </a:srgbClr>
          </a:solidFill>
        </p:spPr>
        <p:txBody>
          <a:bodyPr>
            <a:noAutofit/>
          </a:bodyPr>
          <a:lstStyle>
            <a:lvl1pPr>
              <a:defRPr sz="5400" b="0">
                <a:solidFill>
                  <a:schemeClr val="bg1"/>
                </a:solidFill>
                <a:latin typeface="Rockwell" pitchFamily="18"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1828800" y="4509120"/>
            <a:ext cx="8537575" cy="1752600"/>
          </a:xfrm>
          <a:solidFill>
            <a:srgbClr val="FFFFFF">
              <a:alpha val="74118"/>
            </a:srgbClr>
          </a:solidFill>
        </p:spPr>
        <p:txBody>
          <a:bodyPr>
            <a:normAutofit/>
          </a:bodyPr>
          <a:lstStyle>
            <a:lvl1pPr marL="0" indent="0" algn="ctr">
              <a:buNone/>
              <a:defRPr sz="3600">
                <a:solidFill>
                  <a:schemeClr val="tx1"/>
                </a:solidFill>
                <a:latin typeface="Rockwell"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11" name="TextBox 10"/>
          <p:cNvSpPr txBox="1"/>
          <p:nvPr userDrawn="1"/>
        </p:nvSpPr>
        <p:spPr>
          <a:xfrm>
            <a:off x="1633097" y="1074222"/>
            <a:ext cx="3213252" cy="338554"/>
          </a:xfrm>
          <a:prstGeom prst="rect">
            <a:avLst/>
          </a:prstGeom>
          <a:noFill/>
        </p:spPr>
        <p:txBody>
          <a:bodyPr wrap="none" rtlCol="0">
            <a:spAutoFit/>
          </a:bodyPr>
          <a:lstStyle/>
          <a:p>
            <a:r>
              <a:rPr lang="en-US" sz="1600" dirty="0" smtClean="0">
                <a:solidFill>
                  <a:srgbClr val="662C5B"/>
                </a:solidFill>
              </a:rPr>
              <a:t>Raising a new Generation of Leaders</a:t>
            </a:r>
            <a:endParaRPr lang="en-GB" sz="1600" dirty="0">
              <a:solidFill>
                <a:srgbClr val="662C5B"/>
              </a:solidFill>
            </a:endParaRPr>
          </a:p>
        </p:txBody>
      </p:sp>
    </p:spTree>
    <p:extLst>
      <p:ext uri="{BB962C8B-B14F-4D97-AF65-F5344CB8AC3E}">
        <p14:creationId xmlns:p14="http://schemas.microsoft.com/office/powerpoint/2010/main" val="24056335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169" b="15477"/>
          <a:stretch>
            <a:fillRect/>
          </a:stretch>
        </p:blipFill>
        <p:spPr bwMode="auto">
          <a:xfrm>
            <a:off x="2" y="-54768"/>
            <a:ext cx="12281948" cy="6912768"/>
          </a:xfrm>
          <a:prstGeom prst="rect">
            <a:avLst/>
          </a:prstGeom>
          <a:noFill/>
        </p:spPr>
      </p:pic>
      <p:pic>
        <p:nvPicPr>
          <p:cNvPr id="8"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264945" y="548680"/>
            <a:ext cx="1216557" cy="1296144"/>
          </a:xfrm>
          <a:prstGeom prst="rect">
            <a:avLst/>
          </a:prstGeom>
          <a:noFill/>
        </p:spPr>
      </p:pic>
      <p:sp>
        <p:nvSpPr>
          <p:cNvPr id="10" name="Title 1"/>
          <p:cNvSpPr>
            <a:spLocks noGrp="1"/>
          </p:cNvSpPr>
          <p:nvPr userDrawn="1">
            <p:ph type="ctrTitle"/>
          </p:nvPr>
        </p:nvSpPr>
        <p:spPr>
          <a:xfrm>
            <a:off x="914638" y="2204865"/>
            <a:ext cx="10365899" cy="2520280"/>
          </a:xfrm>
          <a:solidFill>
            <a:srgbClr val="CC3399">
              <a:alpha val="83137"/>
            </a:srgbClr>
          </a:solidFill>
        </p:spPr>
        <p:txBody>
          <a:bodyPr>
            <a:normAutofit/>
          </a:bodyPr>
          <a:lstStyle/>
          <a:p>
            <a:endParaRPr lang="en-GB" sz="6600" b="1" dirty="0">
              <a:solidFill>
                <a:schemeClr val="bg1"/>
              </a:solidFill>
              <a:latin typeface="Rockwell" pitchFamily="18" charset="0"/>
            </a:endParaRPr>
          </a:p>
        </p:txBody>
      </p:sp>
      <p:sp>
        <p:nvSpPr>
          <p:cNvPr id="11" name="Subtitle 2"/>
          <p:cNvSpPr>
            <a:spLocks noGrp="1"/>
          </p:cNvSpPr>
          <p:nvPr userDrawn="1">
            <p:ph type="subTitle" idx="1"/>
          </p:nvPr>
        </p:nvSpPr>
        <p:spPr>
          <a:xfrm>
            <a:off x="1705105" y="4869160"/>
            <a:ext cx="8536623" cy="1752600"/>
          </a:xfrm>
          <a:solidFill>
            <a:srgbClr val="FFFFFF">
              <a:alpha val="63137"/>
            </a:srgbClr>
          </a:solidFill>
        </p:spPr>
        <p:txBody>
          <a:bodyPr>
            <a:normAutofit/>
          </a:bodyPr>
          <a:lstStyle>
            <a:lvl1pPr algn="ctr">
              <a:buNone/>
              <a:defRPr sz="4000">
                <a:ln>
                  <a:noFill/>
                </a:ln>
                <a:solidFill>
                  <a:srgbClr val="002060"/>
                </a:solidFill>
              </a:defRPr>
            </a:lvl1pPr>
          </a:lstStyle>
          <a:p>
            <a:endParaRPr lang="en-GB" dirty="0">
              <a:solidFill>
                <a:schemeClr val="bg1"/>
              </a:solidFill>
              <a:latin typeface="Rockwell" pitchFamily="18" charset="0"/>
            </a:endParaRPr>
          </a:p>
        </p:txBody>
      </p:sp>
      <p:sp>
        <p:nvSpPr>
          <p:cNvPr id="13" name="TextBox 12"/>
          <p:cNvSpPr txBox="1"/>
          <p:nvPr userDrawn="1"/>
        </p:nvSpPr>
        <p:spPr>
          <a:xfrm>
            <a:off x="1345060" y="1268760"/>
            <a:ext cx="3973717" cy="400110"/>
          </a:xfrm>
          <a:prstGeom prst="rect">
            <a:avLst/>
          </a:prstGeom>
          <a:noFill/>
        </p:spPr>
        <p:txBody>
          <a:bodyPr wrap="none" rtlCol="0">
            <a:spAutoFit/>
          </a:bodyPr>
          <a:lstStyle/>
          <a:p>
            <a:r>
              <a:rPr lang="en-US" sz="2000" dirty="0" smtClean="0">
                <a:solidFill>
                  <a:srgbClr val="662C5B"/>
                </a:solidFill>
              </a:rPr>
              <a:t>Raising a new Generation of Leaders</a:t>
            </a:r>
            <a:endParaRPr lang="en-GB" sz="2000" dirty="0">
              <a:solidFill>
                <a:srgbClr val="662C5B"/>
              </a:solidFill>
            </a:endParaRPr>
          </a:p>
        </p:txBody>
      </p:sp>
      <p:sp>
        <p:nvSpPr>
          <p:cNvPr id="14" name="TextBox 13"/>
          <p:cNvSpPr txBox="1"/>
          <p:nvPr userDrawn="1"/>
        </p:nvSpPr>
        <p:spPr>
          <a:xfrm>
            <a:off x="9003280" y="0"/>
            <a:ext cx="3191899" cy="369332"/>
          </a:xfrm>
          <a:prstGeom prst="rect">
            <a:avLst/>
          </a:prstGeom>
          <a:noFill/>
        </p:spPr>
        <p:txBody>
          <a:bodyPr wrap="none" rtlCol="0">
            <a:spAutoFit/>
          </a:bodyPr>
          <a:lstStyle/>
          <a:p>
            <a:r>
              <a:rPr lang="en-US" dirty="0" smtClean="0">
                <a:solidFill>
                  <a:prstClr val="black"/>
                </a:solidFill>
              </a:rPr>
              <a:t>www.covenantuniversity.edu.ng</a:t>
            </a:r>
            <a:endParaRPr lang="en-GB" dirty="0">
              <a:solidFill>
                <a:prstClr val="black"/>
              </a:solidFill>
            </a:endParaRPr>
          </a:p>
        </p:txBody>
      </p:sp>
      <p:pic>
        <p:nvPicPr>
          <p:cNvPr id="3074" name="Picture 2" descr="C:\Users\Ours\Desktop\Picture3.png"/>
          <p:cNvPicPr>
            <a:picLocks noChangeAspect="1" noChangeArrowheads="1"/>
          </p:cNvPicPr>
          <p:nvPr userDrawn="1"/>
        </p:nvPicPr>
        <p:blipFill>
          <a:blip r:embed="rId4" cstate="print"/>
          <a:srcRect/>
          <a:stretch>
            <a:fillRect/>
          </a:stretch>
        </p:blipFill>
        <p:spPr bwMode="auto">
          <a:xfrm>
            <a:off x="1129035" y="692710"/>
            <a:ext cx="5065714" cy="817563"/>
          </a:xfrm>
          <a:prstGeom prst="rect">
            <a:avLst/>
          </a:prstGeom>
          <a:noFill/>
        </p:spPr>
      </p:pic>
    </p:spTree>
    <p:extLst>
      <p:ext uri="{BB962C8B-B14F-4D97-AF65-F5344CB8AC3E}">
        <p14:creationId xmlns:p14="http://schemas.microsoft.com/office/powerpoint/2010/main" val="27060912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0963" y="153144"/>
            <a:ext cx="11714212" cy="1115616"/>
          </a:xfrm>
          <a:solidFill>
            <a:schemeClr val="bg1"/>
          </a:solidFill>
          <a:ln w="57150">
            <a:noFill/>
          </a:ln>
        </p:spPr>
        <p:txBody>
          <a:bodyPr>
            <a:normAutofit/>
          </a:bodyPr>
          <a:lstStyle>
            <a:lvl1pPr algn="l">
              <a:defRPr sz="5400" b="1">
                <a:solidFill>
                  <a:schemeClr val="tx1">
                    <a:lumMod val="95000"/>
                    <a:lumOff val="5000"/>
                  </a:schemeClr>
                </a:solidFill>
                <a:latin typeface="Rockwell Condensed" pitchFamily="18" charset="0"/>
                <a:cs typeface="Times New Roman" pitchFamily="18" charset="0"/>
              </a:defRPr>
            </a:lvl1pPr>
          </a:lstStyle>
          <a:p>
            <a:r>
              <a:rPr lang="en-US" dirty="0" smtClean="0"/>
              <a:t>Click to edit master title style</a:t>
            </a:r>
            <a:endParaRPr lang="en-GB" dirty="0"/>
          </a:p>
        </p:txBody>
      </p:sp>
      <p:sp>
        <p:nvSpPr>
          <p:cNvPr id="4" name="Date Placeholder 3"/>
          <p:cNvSpPr>
            <a:spLocks noGrp="1"/>
          </p:cNvSpPr>
          <p:nvPr>
            <p:ph type="dt" sz="half" idx="10"/>
          </p:nvPr>
        </p:nvSpPr>
        <p:spPr/>
        <p:txBody>
          <a:bodyPr/>
          <a:lstStyle/>
          <a:p>
            <a:fld id="{6462E69B-9B3B-437C-9ADF-D56F423A0581}" type="datetimeFigureOut">
              <a:rPr lang="en-GB" smtClean="0">
                <a:solidFill>
                  <a:prstClr val="black">
                    <a:tint val="75000"/>
                  </a:prstClr>
                </a:solidFill>
              </a:rPr>
              <a:pPr/>
              <a:t>06/10/2017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pic>
        <p:nvPicPr>
          <p:cNvPr id="7"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81948" cy="773752"/>
          </a:xfrm>
          <a:prstGeom prst="rect">
            <a:avLst/>
          </a:prstGeom>
          <a:noFill/>
        </p:spPr>
      </p:pic>
      <p:sp>
        <p:nvSpPr>
          <p:cNvPr id="8" name="Slide Number Placeholder 5"/>
          <p:cNvSpPr txBox="1">
            <a:spLocks/>
          </p:cNvSpPr>
          <p:nvPr userDrawn="1"/>
        </p:nvSpPr>
        <p:spPr>
          <a:xfrm>
            <a:off x="10778113" y="6336704"/>
            <a:ext cx="1045349" cy="548680"/>
          </a:xfrm>
          <a:prstGeom prst="rect">
            <a:avLst/>
          </a:prstGeom>
          <a:solidFill>
            <a:srgbClr val="F7F7F7">
              <a:alpha val="45098"/>
            </a:srgbClr>
          </a:solidFill>
        </p:spPr>
        <p:txBody>
          <a:bodyPr vert="horz" lIns="91440" tIns="45720" rIns="91440" bIns="45720" rtlCol="0" anchor="ctr"/>
          <a:lstStyle>
            <a:lvl1pPr>
              <a:defRPr sz="1400" b="1">
                <a:solidFill>
                  <a:schemeClr val="tx1">
                    <a:lumMod val="95000"/>
                    <a:lumOff val="5000"/>
                  </a:schemeClr>
                </a:solidFill>
                <a:latin typeface="Georgia" pitchFamily="18" charset="0"/>
              </a:defRPr>
            </a:lvl1pPr>
          </a:lstStyle>
          <a:p>
            <a:pPr algn="r">
              <a:defRPr/>
            </a:pPr>
            <a:fld id="{5FE708FE-ED12-4ACB-81C9-F40A112777FF}" type="slidenum">
              <a:rPr lang="en-GB" sz="2800" smtClean="0">
                <a:solidFill>
                  <a:prstClr val="white"/>
                </a:solidFill>
              </a:rPr>
              <a:pPr algn="r">
                <a:defRPr/>
              </a:pPr>
              <a:t>‹#›</a:t>
            </a:fld>
            <a:endParaRPr lang="en-GB" sz="2800" dirty="0">
              <a:solidFill>
                <a:prstClr val="white"/>
              </a:solidFill>
            </a:endParaRPr>
          </a:p>
        </p:txBody>
      </p:sp>
      <p:pic>
        <p:nvPicPr>
          <p:cNvPr id="10"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144016" y="6363534"/>
            <a:ext cx="624979" cy="665866"/>
          </a:xfrm>
          <a:prstGeom prst="rect">
            <a:avLst/>
          </a:prstGeom>
          <a:noFill/>
        </p:spPr>
      </p:pic>
      <p:sp>
        <p:nvSpPr>
          <p:cNvPr id="3" name="Content Placeholder 2"/>
          <p:cNvSpPr>
            <a:spLocks noGrp="1"/>
          </p:cNvSpPr>
          <p:nvPr>
            <p:ph idx="1"/>
          </p:nvPr>
        </p:nvSpPr>
        <p:spPr>
          <a:xfrm>
            <a:off x="239412" y="1412776"/>
            <a:ext cx="11716352" cy="4824536"/>
          </a:xfrm>
          <a:solidFill>
            <a:schemeClr val="bg1"/>
          </a:solidFill>
          <a:ln>
            <a:noFill/>
          </a:ln>
        </p:spPr>
        <p:txBody>
          <a:bodyPr>
            <a:normAutofit/>
          </a:bodyPr>
          <a:lstStyle>
            <a:lvl1pPr>
              <a:lnSpc>
                <a:spcPct val="100000"/>
              </a:lnSpc>
              <a:spcBef>
                <a:spcPts val="500"/>
              </a:spcBef>
              <a:spcAft>
                <a:spcPts val="500"/>
              </a:spcAft>
              <a:defRPr sz="4000">
                <a:latin typeface="Rockwell" pitchFamily="18" charset="0"/>
              </a:defRPr>
            </a:lvl1pPr>
            <a:lvl2pPr>
              <a:lnSpc>
                <a:spcPct val="100000"/>
              </a:lnSpc>
              <a:spcBef>
                <a:spcPts val="500"/>
              </a:spcBef>
              <a:spcAft>
                <a:spcPts val="500"/>
              </a:spcAft>
              <a:buFont typeface="Wingdings" pitchFamily="2" charset="2"/>
              <a:buChar char="§"/>
              <a:defRPr sz="3600">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200">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800">
                <a:latin typeface="Rockwell" pitchFamily="18" charset="0"/>
              </a:defRPr>
            </a:lvl4pPr>
            <a:lvl5pPr>
              <a:lnSpc>
                <a:spcPct val="100000"/>
              </a:lnSpc>
              <a:spcBef>
                <a:spcPts val="500"/>
              </a:spcBef>
              <a:spcAft>
                <a:spcPts val="500"/>
              </a:spcAft>
              <a:defRPr sz="2800">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26" name="Picture 2" descr="C:\Users\Ours\Desktop\Picture1.png"/>
          <p:cNvPicPr>
            <a:picLocks noChangeAspect="1" noChangeArrowheads="1"/>
          </p:cNvPicPr>
          <p:nvPr userDrawn="1"/>
        </p:nvPicPr>
        <p:blipFill>
          <a:blip r:embed="rId4" cstate="print"/>
          <a:srcRect/>
          <a:stretch>
            <a:fillRect/>
          </a:stretch>
        </p:blipFill>
        <p:spPr bwMode="auto">
          <a:xfrm>
            <a:off x="552976" y="6317328"/>
            <a:ext cx="5976665" cy="640064"/>
          </a:xfrm>
          <a:prstGeom prst="rect">
            <a:avLst/>
          </a:prstGeom>
          <a:noFill/>
        </p:spPr>
      </p:pic>
      <p:sp>
        <p:nvSpPr>
          <p:cNvPr id="13" name="TextBox 12"/>
          <p:cNvSpPr txBox="1"/>
          <p:nvPr userDrawn="1"/>
        </p:nvSpPr>
        <p:spPr>
          <a:xfrm>
            <a:off x="724026" y="6707445"/>
            <a:ext cx="2183034" cy="276999"/>
          </a:xfrm>
          <a:prstGeom prst="rect">
            <a:avLst/>
          </a:prstGeom>
          <a:noFill/>
        </p:spPr>
        <p:txBody>
          <a:bodyPr wrap="none" rtlCol="0">
            <a:spAutoFit/>
          </a:bodyPr>
          <a:lstStyle/>
          <a:p>
            <a:r>
              <a:rPr lang="en-US" sz="1200" dirty="0" smtClean="0">
                <a:solidFill>
                  <a:prstClr val="black"/>
                </a:solidFill>
              </a:rPr>
              <a:t>www.covenantuniversity.edu.ng</a:t>
            </a:r>
            <a:endParaRPr lang="en-GB" sz="1200" dirty="0">
              <a:solidFill>
                <a:prstClr val="black"/>
              </a:solidFill>
            </a:endParaRPr>
          </a:p>
        </p:txBody>
      </p:sp>
      <p:cxnSp>
        <p:nvCxnSpPr>
          <p:cNvPr id="19" name="Straight Connector 18"/>
          <p:cNvCxnSpPr/>
          <p:nvPr userDrawn="1"/>
        </p:nvCxnSpPr>
        <p:spPr>
          <a:xfrm flipV="1">
            <a:off x="8689878" y="1340768"/>
            <a:ext cx="1800001"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userDrawn="1"/>
        </p:nvCxnSpPr>
        <p:spPr>
          <a:xfrm flipV="1">
            <a:off x="10526067" y="1340768"/>
            <a:ext cx="719999"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userDrawn="1"/>
        </p:nvCxnSpPr>
        <p:spPr>
          <a:xfrm flipV="1">
            <a:off x="11282250" y="1340768"/>
            <a:ext cx="719999"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3375119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340" y="4406915"/>
            <a:ext cx="10365899"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340"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62E69B-9B3B-437C-9ADF-D56F423A0581}" type="datetimeFigureOut">
              <a:rPr lang="en-GB" smtClean="0">
                <a:solidFill>
                  <a:prstClr val="black">
                    <a:tint val="75000"/>
                  </a:prstClr>
                </a:solidFill>
              </a:rPr>
              <a:pPr/>
              <a:t>06/10/2017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636873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759" y="1600206"/>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9214" y="1600206"/>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462E69B-9B3B-437C-9ADF-D56F423A0581}" type="datetimeFigureOut">
              <a:rPr lang="en-GB" smtClean="0">
                <a:solidFill>
                  <a:prstClr val="black">
                    <a:tint val="75000"/>
                  </a:prstClr>
                </a:solidFill>
              </a:rPr>
              <a:pPr/>
              <a:t>06/10/2017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750287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4984"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4984"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462E69B-9B3B-437C-9ADF-D56F423A0581}" type="datetimeFigureOut">
              <a:rPr lang="en-GB" smtClean="0">
                <a:solidFill>
                  <a:prstClr val="black">
                    <a:tint val="75000"/>
                  </a:prstClr>
                </a:solidFill>
              </a:rPr>
              <a:pPr/>
              <a:t>06/10/2017</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15388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0963" y="153144"/>
            <a:ext cx="11714212" cy="1115616"/>
          </a:xfrm>
          <a:solidFill>
            <a:schemeClr val="bg1"/>
          </a:solidFill>
          <a:ln w="57150">
            <a:noFill/>
          </a:ln>
        </p:spPr>
        <p:txBody>
          <a:bodyPr>
            <a:normAutofit/>
          </a:bodyPr>
          <a:lstStyle>
            <a:lvl1pPr algn="l">
              <a:defRPr sz="5400" b="1">
                <a:solidFill>
                  <a:schemeClr val="tx1">
                    <a:lumMod val="95000"/>
                    <a:lumOff val="5000"/>
                  </a:schemeClr>
                </a:solidFill>
                <a:latin typeface="Rockwell Condensed" pitchFamily="18" charset="0"/>
                <a:cs typeface="Times New Roman" pitchFamily="18" charset="0"/>
              </a:defRPr>
            </a:lvl1pPr>
          </a:lstStyle>
          <a:p>
            <a:r>
              <a:rPr lang="en-US" dirty="0" smtClean="0"/>
              <a:t>Click to edit master title style</a:t>
            </a:r>
            <a:endParaRPr lang="en-GB" dirty="0"/>
          </a:p>
        </p:txBody>
      </p:sp>
      <p:sp>
        <p:nvSpPr>
          <p:cNvPr id="4" name="Date Placeholder 3"/>
          <p:cNvSpPr>
            <a:spLocks noGrp="1"/>
          </p:cNvSpPr>
          <p:nvPr>
            <p:ph type="dt" sz="half" idx="10"/>
          </p:nvPr>
        </p:nvSpPr>
        <p:spPr/>
        <p:txBody>
          <a:bodyPr/>
          <a:lstStyle/>
          <a:p>
            <a:fld id="{6462E69B-9B3B-437C-9ADF-D56F423A0581}" type="datetimeFigureOut">
              <a:rPr lang="en-GB" smtClean="0"/>
              <a:pPr/>
              <a:t>06/10/2017</a:t>
            </a:fld>
            <a:endParaRPr lang="en-GB"/>
          </a:p>
        </p:txBody>
      </p:sp>
      <p:sp>
        <p:nvSpPr>
          <p:cNvPr id="5" name="Footer Placeholder 4"/>
          <p:cNvSpPr>
            <a:spLocks noGrp="1"/>
          </p:cNvSpPr>
          <p:nvPr>
            <p:ph type="ftr" sz="quarter" idx="11"/>
          </p:nvPr>
        </p:nvSpPr>
        <p:spPr/>
        <p:txBody>
          <a:bodyPr/>
          <a:lstStyle/>
          <a:p>
            <a:endParaRPr lang="en-GB"/>
          </a:p>
        </p:txBody>
      </p:sp>
      <p:pic>
        <p:nvPicPr>
          <p:cNvPr id="7"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81948" cy="773752"/>
          </a:xfrm>
          <a:prstGeom prst="rect">
            <a:avLst/>
          </a:prstGeom>
          <a:noFill/>
        </p:spPr>
      </p:pic>
      <p:sp>
        <p:nvSpPr>
          <p:cNvPr id="8" name="Slide Number Placeholder 5"/>
          <p:cNvSpPr txBox="1">
            <a:spLocks/>
          </p:cNvSpPr>
          <p:nvPr userDrawn="1"/>
        </p:nvSpPr>
        <p:spPr>
          <a:xfrm>
            <a:off x="10778113" y="6336704"/>
            <a:ext cx="1045349" cy="548680"/>
          </a:xfrm>
          <a:prstGeom prst="rect">
            <a:avLst/>
          </a:prstGeom>
          <a:solidFill>
            <a:srgbClr val="F7F7F7">
              <a:alpha val="45098"/>
            </a:srgbClr>
          </a:solidFill>
        </p:spPr>
        <p:txBody>
          <a:bodyPr vert="horz" lIns="91440" tIns="45720" rIns="91440" bIns="45720" rtlCol="0" anchor="ctr"/>
          <a:lstStyle>
            <a:lvl1pPr>
              <a:defRPr sz="1400" b="1">
                <a:solidFill>
                  <a:schemeClr val="tx1">
                    <a:lumMod val="95000"/>
                    <a:lumOff val="5000"/>
                  </a:schemeClr>
                </a:solidFill>
                <a:latin typeface="Georgia"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FE708FE-ED12-4ACB-81C9-F40A112777FF}" type="slidenum">
              <a:rPr kumimoji="0" lang="en-GB" sz="2800" b="1" i="0" u="none" strike="noStrike" kern="1200" cap="none" spc="0" normalizeH="0" baseline="0" noProof="0" smtClean="0">
                <a:ln>
                  <a:noFill/>
                </a:ln>
                <a:solidFill>
                  <a:schemeClr val="bg1"/>
                </a:solidFill>
                <a:effectLst/>
                <a:uLnTx/>
                <a:uFillTx/>
                <a:latin typeface="Georgia"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2800" b="1" i="0" u="none" strike="noStrike" kern="1200" cap="none" spc="0" normalizeH="0" baseline="0" noProof="0" dirty="0">
              <a:ln>
                <a:noFill/>
              </a:ln>
              <a:solidFill>
                <a:schemeClr val="bg1"/>
              </a:solidFill>
              <a:effectLst/>
              <a:uLnTx/>
              <a:uFillTx/>
              <a:latin typeface="Georgia" pitchFamily="18" charset="0"/>
              <a:ea typeface="+mn-ea"/>
              <a:cs typeface="+mn-cs"/>
            </a:endParaRPr>
          </a:p>
        </p:txBody>
      </p:sp>
      <p:pic>
        <p:nvPicPr>
          <p:cNvPr id="10" name="Picture 2" descr="C:\Users\Ours\Desktop\my stuffs\1 NTFS_000\LostFiles2\INSPIRATION\PROJECTS\MIND PROJECTS\cu_logo.png"/>
          <p:cNvPicPr>
            <a:picLocks noChangeAspect="1" noChangeArrowheads="1"/>
          </p:cNvPicPr>
          <p:nvPr userDrawn="1"/>
        </p:nvPicPr>
        <p:blipFill>
          <a:blip r:embed="rId3" cstate="print"/>
          <a:srcRect/>
          <a:stretch>
            <a:fillRect/>
          </a:stretch>
        </p:blipFill>
        <p:spPr bwMode="auto">
          <a:xfrm>
            <a:off x="144016" y="6363534"/>
            <a:ext cx="624979" cy="665866"/>
          </a:xfrm>
          <a:prstGeom prst="rect">
            <a:avLst/>
          </a:prstGeom>
          <a:noFill/>
        </p:spPr>
      </p:pic>
      <p:sp>
        <p:nvSpPr>
          <p:cNvPr id="3" name="Content Placeholder 2"/>
          <p:cNvSpPr>
            <a:spLocks noGrp="1"/>
          </p:cNvSpPr>
          <p:nvPr>
            <p:ph idx="1"/>
          </p:nvPr>
        </p:nvSpPr>
        <p:spPr>
          <a:xfrm>
            <a:off x="239412" y="1412776"/>
            <a:ext cx="11716352" cy="4824536"/>
          </a:xfrm>
          <a:solidFill>
            <a:schemeClr val="bg1"/>
          </a:solidFill>
          <a:ln>
            <a:noFill/>
          </a:ln>
        </p:spPr>
        <p:txBody>
          <a:bodyPr>
            <a:normAutofit/>
          </a:bodyPr>
          <a:lstStyle>
            <a:lvl1pPr>
              <a:lnSpc>
                <a:spcPct val="100000"/>
              </a:lnSpc>
              <a:spcBef>
                <a:spcPts val="500"/>
              </a:spcBef>
              <a:spcAft>
                <a:spcPts val="500"/>
              </a:spcAft>
              <a:defRPr sz="4000">
                <a:latin typeface="Rockwell" pitchFamily="18" charset="0"/>
              </a:defRPr>
            </a:lvl1pPr>
            <a:lvl2pPr>
              <a:lnSpc>
                <a:spcPct val="100000"/>
              </a:lnSpc>
              <a:spcBef>
                <a:spcPts val="500"/>
              </a:spcBef>
              <a:spcAft>
                <a:spcPts val="500"/>
              </a:spcAft>
              <a:buFont typeface="Wingdings" pitchFamily="2" charset="2"/>
              <a:buChar char="§"/>
              <a:defRPr sz="3600">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200">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800">
                <a:latin typeface="Rockwell" pitchFamily="18" charset="0"/>
              </a:defRPr>
            </a:lvl4pPr>
            <a:lvl5pPr>
              <a:lnSpc>
                <a:spcPct val="100000"/>
              </a:lnSpc>
              <a:spcBef>
                <a:spcPts val="500"/>
              </a:spcBef>
              <a:spcAft>
                <a:spcPts val="500"/>
              </a:spcAft>
              <a:defRPr sz="2800">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pic>
        <p:nvPicPr>
          <p:cNvPr id="1026" name="Picture 2" descr="C:\Users\Ours\Desktop\Picture1.png"/>
          <p:cNvPicPr>
            <a:picLocks noChangeAspect="1" noChangeArrowheads="1"/>
          </p:cNvPicPr>
          <p:nvPr userDrawn="1"/>
        </p:nvPicPr>
        <p:blipFill>
          <a:blip r:embed="rId4" cstate="print"/>
          <a:srcRect/>
          <a:stretch>
            <a:fillRect/>
          </a:stretch>
        </p:blipFill>
        <p:spPr bwMode="auto">
          <a:xfrm>
            <a:off x="552976" y="6317328"/>
            <a:ext cx="5976665" cy="640064"/>
          </a:xfrm>
          <a:prstGeom prst="rect">
            <a:avLst/>
          </a:prstGeom>
          <a:noFill/>
        </p:spPr>
      </p:pic>
      <p:sp>
        <p:nvSpPr>
          <p:cNvPr id="13" name="TextBox 12"/>
          <p:cNvSpPr txBox="1"/>
          <p:nvPr userDrawn="1"/>
        </p:nvSpPr>
        <p:spPr>
          <a:xfrm>
            <a:off x="724026" y="6707445"/>
            <a:ext cx="2183034" cy="276999"/>
          </a:xfrm>
          <a:prstGeom prst="rect">
            <a:avLst/>
          </a:prstGeom>
          <a:noFill/>
        </p:spPr>
        <p:txBody>
          <a:bodyPr wrap="none" rtlCol="0">
            <a:spAutoFit/>
          </a:bodyPr>
          <a:lstStyle/>
          <a:p>
            <a:r>
              <a:rPr lang="en-US" sz="1200" dirty="0" smtClean="0"/>
              <a:t>www.covenantuniversity.edu.ng</a:t>
            </a:r>
            <a:endParaRPr lang="en-GB" sz="1200" dirty="0"/>
          </a:p>
        </p:txBody>
      </p:sp>
      <p:cxnSp>
        <p:nvCxnSpPr>
          <p:cNvPr id="19" name="Straight Connector 18"/>
          <p:cNvCxnSpPr/>
          <p:nvPr userDrawn="1"/>
        </p:nvCxnSpPr>
        <p:spPr>
          <a:xfrm flipV="1">
            <a:off x="8689878" y="1340768"/>
            <a:ext cx="1800001"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userDrawn="1"/>
        </p:nvCxnSpPr>
        <p:spPr>
          <a:xfrm flipV="1">
            <a:off x="10526067" y="1340768"/>
            <a:ext cx="719999"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userDrawn="1"/>
        </p:nvCxnSpPr>
        <p:spPr>
          <a:xfrm flipV="1">
            <a:off x="11282250" y="1340768"/>
            <a:ext cx="719999"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462E69B-9B3B-437C-9ADF-D56F423A0581}" type="datetimeFigureOut">
              <a:rPr lang="en-GB" smtClean="0">
                <a:solidFill>
                  <a:prstClr val="black">
                    <a:tint val="75000"/>
                  </a:prstClr>
                </a:solidFill>
              </a:rPr>
              <a:pPr/>
              <a:t>06/10/2017</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258023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2E69B-9B3B-437C-9ADF-D56F423A0581}" type="datetimeFigureOut">
              <a:rPr lang="en-GB" smtClean="0">
                <a:solidFill>
                  <a:prstClr val="black">
                    <a:tint val="75000"/>
                  </a:prstClr>
                </a:solidFill>
              </a:rPr>
              <a:pPr/>
              <a:t>06/10/2017</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293508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67" y="273050"/>
            <a:ext cx="4012129"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978" y="273065"/>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767" y="1435103"/>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solidFill>
                  <a:prstClr val="black">
                    <a:tint val="75000"/>
                  </a:prstClr>
                </a:solidFill>
              </a:rPr>
              <a:pPr/>
              <a:t>06/10/2017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655733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341" y="4800600"/>
            <a:ext cx="7317105"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90341"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2390341"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solidFill>
                  <a:prstClr val="black">
                    <a:tint val="75000"/>
                  </a:prstClr>
                </a:solidFill>
              </a:rPr>
              <a:pPr/>
              <a:t>06/10/2017</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3921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solidFill>
                  <a:prstClr val="black">
                    <a:tint val="75000"/>
                  </a:prstClr>
                </a:solidFill>
              </a:rPr>
              <a:pPr/>
              <a:t>06/10/2017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385836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1502" y="274653"/>
            <a:ext cx="2743914"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09759" y="274653"/>
            <a:ext cx="802849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462E69B-9B3B-437C-9ADF-D56F423A0581}" type="datetimeFigureOut">
              <a:rPr lang="en-GB" smtClean="0">
                <a:solidFill>
                  <a:prstClr val="black">
                    <a:tint val="75000"/>
                  </a:prstClr>
                </a:solidFill>
              </a:rPr>
              <a:pPr/>
              <a:t>06/10/2017</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73183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340" y="4406915"/>
            <a:ext cx="10365899"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340"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62E69B-9B3B-437C-9ADF-D56F423A0581}" type="datetimeFigureOut">
              <a:rPr lang="en-GB" smtClean="0"/>
              <a:pPr/>
              <a:t>06/10/2017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759" y="1600206"/>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9214" y="1600206"/>
            <a:ext cx="538620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462E69B-9B3B-437C-9ADF-D56F423A0581}" type="datetimeFigureOut">
              <a:rPr lang="en-GB" smtClean="0"/>
              <a:pPr/>
              <a:t>06/10/2017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4984"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4984"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462E69B-9B3B-437C-9ADF-D56F423A0581}" type="datetimeFigureOut">
              <a:rPr lang="en-GB" smtClean="0"/>
              <a:pPr/>
              <a:t>06/10/2017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462E69B-9B3B-437C-9ADF-D56F423A0581}" type="datetimeFigureOut">
              <a:rPr lang="en-GB" smtClean="0"/>
              <a:pPr/>
              <a:t>06/10/2017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2E69B-9B3B-437C-9ADF-D56F423A0581}" type="datetimeFigureOut">
              <a:rPr lang="en-GB" smtClean="0"/>
              <a:pPr/>
              <a:t>06/10/2017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67" y="273050"/>
            <a:ext cx="4012129"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7978" y="273065"/>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767" y="1435103"/>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62E69B-9B3B-437C-9ADF-D56F423A0581}" type="datetimeFigureOut">
              <a:rPr lang="en-GB" smtClean="0"/>
              <a:pPr/>
              <a:t>06/10/2017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DFEC63-AC9E-491C-B008-E83D881192C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759" y="1600206"/>
            <a:ext cx="10975658"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764" y="6356365"/>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2E69B-9B3B-437C-9ADF-D56F423A0581}" type="datetimeFigureOut">
              <a:rPr lang="en-GB" smtClean="0"/>
              <a:pPr/>
              <a:t>06/10/2017</a:t>
            </a:fld>
            <a:endParaRPr lang="en-GB"/>
          </a:p>
        </p:txBody>
      </p:sp>
      <p:sp>
        <p:nvSpPr>
          <p:cNvPr id="5" name="Footer Placeholder 4"/>
          <p:cNvSpPr>
            <a:spLocks noGrp="1"/>
          </p:cNvSpPr>
          <p:nvPr>
            <p:ph type="ftr" sz="quarter" idx="3"/>
          </p:nvPr>
        </p:nvSpPr>
        <p:spPr>
          <a:xfrm>
            <a:off x="4166685" y="6356365"/>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9875" y="6356365"/>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FEC63-AC9E-491C-B008-E83D881192C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2"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4" y="274638"/>
            <a:ext cx="10975975"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4" y="1600206"/>
            <a:ext cx="10975975"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3" y="6356364"/>
            <a:ext cx="2846388"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A4263-B01D-4F49-B558-EEB448DAF4C2}" type="datetimeFigureOut">
              <a:rPr lang="en-GB" smtClean="0"/>
              <a:pPr/>
              <a:t>06/10/2017</a:t>
            </a:fld>
            <a:endParaRPr lang="en-GB"/>
          </a:p>
        </p:txBody>
      </p:sp>
      <p:sp>
        <p:nvSpPr>
          <p:cNvPr id="5" name="Footer Placeholder 4"/>
          <p:cNvSpPr>
            <a:spLocks noGrp="1"/>
          </p:cNvSpPr>
          <p:nvPr>
            <p:ph type="ftr" sz="quarter" idx="3"/>
          </p:nvPr>
        </p:nvSpPr>
        <p:spPr>
          <a:xfrm>
            <a:off x="4167192" y="6356364"/>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9193" y="6356364"/>
            <a:ext cx="28463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BD965-F460-422A-A842-9BE9972FC43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759" y="1600206"/>
            <a:ext cx="10975658"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764" y="6356365"/>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62E69B-9B3B-437C-9ADF-D56F423A0581}" type="datetimeFigureOut">
              <a:rPr lang="en-GB" smtClean="0">
                <a:solidFill>
                  <a:prstClr val="black">
                    <a:tint val="75000"/>
                  </a:prstClr>
                </a:solidFill>
              </a:rPr>
              <a:pPr/>
              <a:t>06/10/2017</a:t>
            </a:fld>
            <a:endParaRPr lang="en-GB">
              <a:solidFill>
                <a:prstClr val="black">
                  <a:tint val="75000"/>
                </a:prstClr>
              </a:solidFill>
            </a:endParaRPr>
          </a:p>
        </p:txBody>
      </p:sp>
      <p:sp>
        <p:nvSpPr>
          <p:cNvPr id="5" name="Footer Placeholder 4"/>
          <p:cNvSpPr>
            <a:spLocks noGrp="1"/>
          </p:cNvSpPr>
          <p:nvPr>
            <p:ph type="ftr" sz="quarter" idx="3"/>
          </p:nvPr>
        </p:nvSpPr>
        <p:spPr>
          <a:xfrm>
            <a:off x="4166685" y="6356365"/>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739875" y="6356365"/>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FEC63-AC9E-491C-B008-E83D881192C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5772141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87" y="1676400"/>
            <a:ext cx="12268199" cy="2362200"/>
          </a:xfrm>
        </p:spPr>
        <p:txBody>
          <a:bodyPr/>
          <a:lstStyle/>
          <a:p>
            <a:r>
              <a:rPr lang="es-ES" b="1" dirty="0" err="1"/>
              <a:t>Lecture</a:t>
            </a:r>
            <a:r>
              <a:rPr lang="es-ES" b="1" dirty="0"/>
              <a:t> 5: ORGANIZATIONAL LEARNING</a:t>
            </a:r>
            <a:endParaRPr lang="en-US" dirty="0"/>
          </a:p>
        </p:txBody>
      </p:sp>
    </p:spTree>
    <p:extLst>
      <p:ext uri="{BB962C8B-B14F-4D97-AF65-F5344CB8AC3E}">
        <p14:creationId xmlns:p14="http://schemas.microsoft.com/office/powerpoint/2010/main" val="3439564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759" y="274638"/>
            <a:ext cx="10975658" cy="1096962"/>
          </a:xfrm>
        </p:spPr>
        <p:txBody>
          <a:bodyPr>
            <a:noAutofit/>
          </a:bodyPr>
          <a:lstStyle/>
          <a:p>
            <a:pPr eaLnBrk="1" hangingPunct="1"/>
            <a:r>
              <a:rPr lang="en-US" sz="3600" b="1" dirty="0" smtClean="0">
                <a:solidFill>
                  <a:srgbClr val="7A0000"/>
                </a:solidFill>
                <a:latin typeface="Rockwell" pitchFamily="18" charset="0"/>
              </a:rPr>
              <a:t>Reasons why </a:t>
            </a:r>
            <a:r>
              <a:rPr lang="en-US" sz="3600" dirty="0" smtClean="0">
                <a:solidFill>
                  <a:srgbClr val="7A0000"/>
                </a:solidFill>
                <a:latin typeface="Rockwell" pitchFamily="18" charset="0"/>
              </a:rPr>
              <a:t>Organization</a:t>
            </a:r>
            <a:r>
              <a:rPr lang="en-US" sz="3600" b="1" dirty="0" smtClean="0">
                <a:solidFill>
                  <a:srgbClr val="7A0000"/>
                </a:solidFill>
                <a:latin typeface="Rockwell" pitchFamily="18" charset="0"/>
              </a:rPr>
              <a:t> </a:t>
            </a:r>
            <a:r>
              <a:rPr lang="en-US" sz="3600" b="1" dirty="0" smtClean="0">
                <a:solidFill>
                  <a:srgbClr val="7A0000"/>
                </a:solidFill>
                <a:latin typeface="Rockwell" pitchFamily="18" charset="0"/>
              </a:rPr>
              <a:t>might want to be a </a:t>
            </a:r>
            <a:r>
              <a:rPr lang="en-US" sz="3600" b="1" dirty="0" smtClean="0">
                <a:solidFill>
                  <a:srgbClr val="7A0000"/>
                </a:solidFill>
                <a:latin typeface="Rockwell" pitchFamily="18" charset="0"/>
              </a:rPr>
              <a:t>Learning </a:t>
            </a:r>
            <a:r>
              <a:rPr lang="en-US" sz="3600" dirty="0" smtClean="0">
                <a:solidFill>
                  <a:srgbClr val="7A0000"/>
                </a:solidFill>
                <a:latin typeface="Rockwell" pitchFamily="18" charset="0"/>
              </a:rPr>
              <a:t>Organization</a:t>
            </a:r>
            <a:endParaRPr lang="en-US" sz="3600" b="1" dirty="0" smtClean="0">
              <a:solidFill>
                <a:srgbClr val="7A0000"/>
              </a:solidFill>
              <a:latin typeface="Rockwell" pitchFamily="18" charset="0"/>
            </a:endParaRPr>
          </a:p>
        </p:txBody>
      </p:sp>
      <p:sp>
        <p:nvSpPr>
          <p:cNvPr id="6147" name="Rectangle 3"/>
          <p:cNvSpPr>
            <a:spLocks noGrp="1" noChangeArrowheads="1"/>
          </p:cNvSpPr>
          <p:nvPr>
            <p:ph type="body" idx="1"/>
          </p:nvPr>
        </p:nvSpPr>
        <p:spPr>
          <a:xfrm>
            <a:off x="763587" y="1524000"/>
            <a:ext cx="10975658" cy="4800600"/>
          </a:xfrm>
        </p:spPr>
        <p:txBody>
          <a:bodyPr>
            <a:normAutofit/>
          </a:bodyPr>
          <a:lstStyle/>
          <a:p>
            <a:pPr marL="0" indent="0" eaLnBrk="1" hangingPunct="1">
              <a:lnSpc>
                <a:spcPct val="80000"/>
              </a:lnSpc>
              <a:buNone/>
            </a:pPr>
            <a:endParaRPr lang="en-US" sz="3600" dirty="0" smtClean="0"/>
          </a:p>
          <a:p>
            <a:pPr eaLnBrk="1" hangingPunct="1">
              <a:lnSpc>
                <a:spcPct val="80000"/>
              </a:lnSpc>
            </a:pPr>
            <a:r>
              <a:rPr lang="en-US" sz="3600" dirty="0" smtClean="0"/>
              <a:t>To </a:t>
            </a:r>
            <a:r>
              <a:rPr lang="en-US" sz="3600" dirty="0" smtClean="0"/>
              <a:t>stay in business</a:t>
            </a:r>
          </a:p>
          <a:p>
            <a:pPr eaLnBrk="1" hangingPunct="1">
              <a:lnSpc>
                <a:spcPct val="80000"/>
              </a:lnSpc>
            </a:pPr>
            <a:r>
              <a:rPr lang="en-US" sz="3600" dirty="0" smtClean="0"/>
              <a:t>To remain competitive</a:t>
            </a:r>
          </a:p>
          <a:p>
            <a:pPr eaLnBrk="1" hangingPunct="1">
              <a:lnSpc>
                <a:spcPct val="80000"/>
              </a:lnSpc>
            </a:pPr>
            <a:r>
              <a:rPr lang="en-US" sz="3600" dirty="0" smtClean="0"/>
              <a:t>To be a leader in your field or industry</a:t>
            </a:r>
          </a:p>
          <a:p>
            <a:pPr eaLnBrk="1" hangingPunct="1">
              <a:lnSpc>
                <a:spcPct val="80000"/>
              </a:lnSpc>
            </a:pPr>
            <a:r>
              <a:rPr lang="en-US" sz="3600" dirty="0" smtClean="0"/>
              <a:t>Better to serve the needs of your  customers/ clients/ patients</a:t>
            </a:r>
          </a:p>
          <a:p>
            <a:pPr eaLnBrk="1" hangingPunct="1">
              <a:lnSpc>
                <a:spcPct val="80000"/>
              </a:lnSpc>
            </a:pPr>
            <a:r>
              <a:rPr lang="en-US" sz="3600" dirty="0" smtClean="0"/>
              <a:t>To increase profitability</a:t>
            </a:r>
          </a:p>
          <a:p>
            <a:pPr eaLnBrk="1" hangingPunct="1">
              <a:lnSpc>
                <a:spcPct val="80000"/>
              </a:lnSpc>
            </a:pPr>
            <a:r>
              <a:rPr lang="en-US" sz="3600" dirty="0" smtClean="0"/>
              <a:t>To be a role model for your </a:t>
            </a:r>
            <a:r>
              <a:rPr lang="en-US" sz="3600" dirty="0" smtClean="0"/>
              <a:t>suppliers</a:t>
            </a:r>
            <a:endParaRPr lang="en-US" sz="3600" dirty="0" smtClean="0"/>
          </a:p>
        </p:txBody>
      </p:sp>
    </p:spTree>
    <p:extLst>
      <p:ext uri="{BB962C8B-B14F-4D97-AF65-F5344CB8AC3E}">
        <p14:creationId xmlns:p14="http://schemas.microsoft.com/office/powerpoint/2010/main" val="182366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7A0000"/>
                </a:solidFill>
                <a:latin typeface="Rockwell" pitchFamily="18" charset="0"/>
              </a:rPr>
              <a:t>Reasons why Organization might want to be a Learning Organization</a:t>
            </a:r>
            <a:endParaRPr lang="en-US" dirty="0">
              <a:solidFill>
                <a:srgbClr val="7A0000"/>
              </a:solidFill>
            </a:endParaRPr>
          </a:p>
        </p:txBody>
      </p:sp>
      <p:sp>
        <p:nvSpPr>
          <p:cNvPr id="3" name="Content Placeholder 2"/>
          <p:cNvSpPr>
            <a:spLocks noGrp="1"/>
          </p:cNvSpPr>
          <p:nvPr>
            <p:ph idx="1"/>
          </p:nvPr>
        </p:nvSpPr>
        <p:spPr/>
        <p:txBody>
          <a:bodyPr>
            <a:normAutofit lnSpcReduction="10000"/>
          </a:bodyPr>
          <a:lstStyle/>
          <a:p>
            <a:pPr marL="0" indent="0">
              <a:lnSpc>
                <a:spcPct val="80000"/>
              </a:lnSpc>
              <a:buNone/>
            </a:pPr>
            <a:endParaRPr lang="en-US" sz="900" dirty="0" smtClean="0"/>
          </a:p>
          <a:p>
            <a:pPr>
              <a:lnSpc>
                <a:spcPct val="80000"/>
              </a:lnSpc>
            </a:pPr>
            <a:r>
              <a:rPr lang="en-US" dirty="0" smtClean="0"/>
              <a:t>To </a:t>
            </a:r>
            <a:r>
              <a:rPr lang="en-US" dirty="0"/>
              <a:t>prevent mistakes and avoid repeating mistakes</a:t>
            </a:r>
          </a:p>
          <a:p>
            <a:pPr>
              <a:lnSpc>
                <a:spcPct val="80000"/>
              </a:lnSpc>
            </a:pPr>
            <a:r>
              <a:rPr lang="en-US" dirty="0"/>
              <a:t>To benefits from all the gifts your employees have to contribute</a:t>
            </a:r>
          </a:p>
          <a:p>
            <a:pPr>
              <a:lnSpc>
                <a:spcPct val="80000"/>
              </a:lnSpc>
            </a:pPr>
            <a:r>
              <a:rPr lang="en-US" dirty="0"/>
              <a:t>To raise the </a:t>
            </a:r>
            <a:r>
              <a:rPr lang="en-US" dirty="0" smtClean="0"/>
              <a:t>organization's </a:t>
            </a:r>
            <a:r>
              <a:rPr lang="en-US" dirty="0"/>
              <a:t>collective IQ</a:t>
            </a:r>
          </a:p>
          <a:p>
            <a:pPr>
              <a:lnSpc>
                <a:spcPct val="80000"/>
              </a:lnSpc>
            </a:pPr>
            <a:r>
              <a:rPr lang="en-US" dirty="0"/>
              <a:t>To create a motivating work environment</a:t>
            </a:r>
          </a:p>
          <a:p>
            <a:pPr>
              <a:lnSpc>
                <a:spcPct val="80000"/>
              </a:lnSpc>
            </a:pPr>
            <a:r>
              <a:rPr lang="en-US" dirty="0"/>
              <a:t>To attract and retain outstanding employees</a:t>
            </a:r>
          </a:p>
          <a:p>
            <a:pPr>
              <a:lnSpc>
                <a:spcPct val="80000"/>
              </a:lnSpc>
            </a:pPr>
            <a:r>
              <a:rPr lang="en-US" dirty="0"/>
              <a:t>To build on the </a:t>
            </a:r>
            <a:r>
              <a:rPr lang="en-US" dirty="0" smtClean="0"/>
              <a:t>organization's </a:t>
            </a:r>
            <a:r>
              <a:rPr lang="en-US" dirty="0"/>
              <a:t>strength and previous </a:t>
            </a:r>
            <a:r>
              <a:rPr lang="en-US" dirty="0" smtClean="0"/>
              <a:t>successes</a:t>
            </a:r>
            <a:endParaRPr lang="en-US" dirty="0"/>
          </a:p>
        </p:txBody>
      </p:sp>
    </p:spTree>
    <p:extLst>
      <p:ext uri="{BB962C8B-B14F-4D97-AF65-F5344CB8AC3E}">
        <p14:creationId xmlns:p14="http://schemas.microsoft.com/office/powerpoint/2010/main" val="900214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759" y="274638"/>
            <a:ext cx="10975658" cy="868362"/>
          </a:xfrm>
        </p:spPr>
        <p:txBody>
          <a:bodyPr>
            <a:normAutofit fontScale="90000"/>
          </a:bodyPr>
          <a:lstStyle/>
          <a:p>
            <a:pPr eaLnBrk="1" hangingPunct="1"/>
            <a:r>
              <a:rPr lang="en-US" b="1" dirty="0" smtClean="0">
                <a:solidFill>
                  <a:srgbClr val="7A0000"/>
                </a:solidFill>
              </a:rPr>
              <a:t>What </a:t>
            </a:r>
            <a:r>
              <a:rPr lang="en-US" b="1" dirty="0" smtClean="0">
                <a:solidFill>
                  <a:srgbClr val="7A0000"/>
                </a:solidFill>
              </a:rPr>
              <a:t>Investment(s) </a:t>
            </a:r>
            <a:r>
              <a:rPr lang="en-US" b="1" dirty="0" smtClean="0">
                <a:solidFill>
                  <a:srgbClr val="7A0000"/>
                </a:solidFill>
              </a:rPr>
              <a:t>is </a:t>
            </a:r>
            <a:r>
              <a:rPr lang="en-US" b="1" dirty="0" smtClean="0">
                <a:solidFill>
                  <a:srgbClr val="7A0000"/>
                </a:solidFill>
              </a:rPr>
              <a:t>Required</a:t>
            </a:r>
            <a:r>
              <a:rPr lang="en-US" b="1" dirty="0" smtClean="0">
                <a:solidFill>
                  <a:srgbClr val="7A0000"/>
                </a:solidFill>
              </a:rPr>
              <a:t>?</a:t>
            </a:r>
          </a:p>
        </p:txBody>
      </p:sp>
      <p:sp>
        <p:nvSpPr>
          <p:cNvPr id="7171" name="Rectangle 3"/>
          <p:cNvSpPr>
            <a:spLocks noGrp="1" noChangeArrowheads="1"/>
          </p:cNvSpPr>
          <p:nvPr>
            <p:ph type="body" idx="1"/>
          </p:nvPr>
        </p:nvSpPr>
        <p:spPr>
          <a:xfrm>
            <a:off x="153987" y="1219200"/>
            <a:ext cx="11811000" cy="5105400"/>
          </a:xfrm>
        </p:spPr>
        <p:txBody>
          <a:bodyPr>
            <a:normAutofit lnSpcReduction="10000"/>
          </a:bodyPr>
          <a:lstStyle/>
          <a:p>
            <a:pPr lvl="1" algn="just">
              <a:lnSpc>
                <a:spcPct val="90000"/>
              </a:lnSpc>
            </a:pPr>
            <a:r>
              <a:rPr lang="en-US" sz="2600" b="1" dirty="0" smtClean="0"/>
              <a:t>Time</a:t>
            </a:r>
            <a:r>
              <a:rPr lang="en-US" sz="2600" dirty="0" smtClean="0"/>
              <a:t>: if you want employees to commit themselves to learning, learning needs to be part of the regular working day – not an add-on or an afterthought. A learning </a:t>
            </a:r>
            <a:r>
              <a:rPr lang="en-US" sz="2600" dirty="0" smtClean="0"/>
              <a:t>organization </a:t>
            </a:r>
            <a:r>
              <a:rPr lang="en-US" sz="2600" dirty="0" smtClean="0"/>
              <a:t>shows commitment to learning by allocating time for learning. At the end of the day it payoff for the </a:t>
            </a:r>
            <a:r>
              <a:rPr lang="en-US" sz="2600" dirty="0" err="1" smtClean="0"/>
              <a:t>organisation</a:t>
            </a:r>
            <a:r>
              <a:rPr lang="en-US" sz="2600" dirty="0" smtClean="0"/>
              <a:t>.</a:t>
            </a:r>
            <a:r>
              <a:rPr lang="en-US" sz="2600" b="1" dirty="0"/>
              <a:t> </a:t>
            </a:r>
            <a:endParaRPr lang="en-US" sz="2600" b="1" dirty="0" smtClean="0"/>
          </a:p>
          <a:p>
            <a:pPr marL="457200" lvl="1" indent="0" algn="just">
              <a:lnSpc>
                <a:spcPct val="90000"/>
              </a:lnSpc>
              <a:buNone/>
            </a:pPr>
            <a:endParaRPr lang="en-US" sz="900" b="1" dirty="0" smtClean="0"/>
          </a:p>
          <a:p>
            <a:pPr lvl="1" algn="just">
              <a:lnSpc>
                <a:spcPct val="90000"/>
              </a:lnSpc>
            </a:pPr>
            <a:r>
              <a:rPr lang="en-US" sz="2600" b="1" dirty="0" smtClean="0"/>
              <a:t>Money</a:t>
            </a:r>
            <a:r>
              <a:rPr lang="en-US" sz="2600" dirty="0"/>
              <a:t>: Expect to spend money on training, training materials, time away from the job while learning, and on hiring internal and external experts. What percentage of the </a:t>
            </a:r>
            <a:r>
              <a:rPr lang="en-US" sz="2600" dirty="0" smtClean="0"/>
              <a:t>organization </a:t>
            </a:r>
            <a:r>
              <a:rPr lang="en-US" sz="2600" dirty="0"/>
              <a:t>payroll is allocated to </a:t>
            </a:r>
            <a:r>
              <a:rPr lang="en-US" sz="2600" dirty="0" smtClean="0"/>
              <a:t>training</a:t>
            </a:r>
          </a:p>
          <a:p>
            <a:pPr marL="457200" lvl="1" indent="0" algn="just">
              <a:lnSpc>
                <a:spcPct val="90000"/>
              </a:lnSpc>
              <a:buNone/>
            </a:pPr>
            <a:endParaRPr lang="en-US" sz="900" dirty="0" smtClean="0"/>
          </a:p>
          <a:p>
            <a:pPr lvl="1" algn="just">
              <a:lnSpc>
                <a:spcPct val="90000"/>
              </a:lnSpc>
            </a:pPr>
            <a:r>
              <a:rPr lang="en-US" sz="2600" b="1" dirty="0" smtClean="0"/>
              <a:t>Communication</a:t>
            </a:r>
            <a:r>
              <a:rPr lang="en-US" sz="2600" dirty="0"/>
              <a:t>: Employees needs to understand why learning is important. There will also an intensified need to keep people informed so that learning is convey from one part of the </a:t>
            </a:r>
            <a:r>
              <a:rPr lang="en-US" sz="2600" dirty="0" smtClean="0"/>
              <a:t>organization </a:t>
            </a:r>
            <a:r>
              <a:rPr lang="en-US" sz="2600" dirty="0"/>
              <a:t>to another.</a:t>
            </a:r>
          </a:p>
          <a:p>
            <a:pPr lvl="1" algn="just" eaLnBrk="1" hangingPunct="1">
              <a:lnSpc>
                <a:spcPct val="90000"/>
              </a:lnSpc>
            </a:pPr>
            <a:endParaRPr lang="en-US" sz="2400" b="1" dirty="0" smtClean="0"/>
          </a:p>
        </p:txBody>
      </p:sp>
    </p:spTree>
    <p:extLst>
      <p:ext uri="{BB962C8B-B14F-4D97-AF65-F5344CB8AC3E}">
        <p14:creationId xmlns:p14="http://schemas.microsoft.com/office/powerpoint/2010/main" val="1358567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a:r>
              <a:rPr lang="en-US" dirty="0" smtClean="0">
                <a:solidFill>
                  <a:srgbClr val="7A0000"/>
                </a:solidFill>
              </a:rPr>
              <a:t>The Learning Cycle</a:t>
            </a:r>
          </a:p>
        </p:txBody>
      </p:sp>
      <p:sp>
        <p:nvSpPr>
          <p:cNvPr id="9219" name="Rectangle 3"/>
          <p:cNvSpPr>
            <a:spLocks noGrp="1" noChangeArrowheads="1"/>
          </p:cNvSpPr>
          <p:nvPr>
            <p:ph type="body" idx="1"/>
          </p:nvPr>
        </p:nvSpPr>
        <p:spPr>
          <a:xfrm>
            <a:off x="952748" y="1428751"/>
            <a:ext cx="10384954" cy="4195763"/>
          </a:xfrm>
        </p:spPr>
        <p:txBody>
          <a:bodyPr>
            <a:normAutofit lnSpcReduction="10000"/>
          </a:bodyPr>
          <a:lstStyle/>
          <a:p>
            <a:pPr>
              <a:lnSpc>
                <a:spcPct val="80000"/>
              </a:lnSpc>
            </a:pPr>
            <a:r>
              <a:rPr lang="en-US" sz="2800" smtClean="0"/>
              <a:t>Organizations, like individuals, learn through a cycle</a:t>
            </a:r>
          </a:p>
          <a:p>
            <a:pPr>
              <a:lnSpc>
                <a:spcPct val="80000"/>
              </a:lnSpc>
            </a:pPr>
            <a:r>
              <a:rPr lang="en-US" sz="2800" smtClean="0"/>
              <a:t>Cycle starts through a sequence (Candy 1991):</a:t>
            </a:r>
          </a:p>
          <a:p>
            <a:pPr lvl="1">
              <a:lnSpc>
                <a:spcPct val="80000"/>
              </a:lnSpc>
            </a:pPr>
            <a:r>
              <a:rPr lang="en-US" sz="2400" smtClean="0"/>
              <a:t>discrepancy, discomfort, challenge &amp; conflict</a:t>
            </a:r>
          </a:p>
          <a:p>
            <a:pPr lvl="1">
              <a:lnSpc>
                <a:spcPct val="80000"/>
              </a:lnSpc>
            </a:pPr>
            <a:r>
              <a:rPr lang="en-US" sz="2400" smtClean="0"/>
              <a:t>Identify problem/s</a:t>
            </a:r>
          </a:p>
          <a:p>
            <a:pPr lvl="1">
              <a:lnSpc>
                <a:spcPct val="80000"/>
              </a:lnSpc>
            </a:pPr>
            <a:r>
              <a:rPr lang="en-US" sz="2400" smtClean="0"/>
              <a:t>Explore causes</a:t>
            </a:r>
          </a:p>
          <a:p>
            <a:pPr lvl="1">
              <a:lnSpc>
                <a:spcPct val="80000"/>
              </a:lnSpc>
            </a:pPr>
            <a:r>
              <a:rPr lang="en-US" sz="2400" smtClean="0"/>
              <a:t>Research and analyze</a:t>
            </a:r>
          </a:p>
          <a:p>
            <a:pPr lvl="1">
              <a:lnSpc>
                <a:spcPct val="80000"/>
              </a:lnSpc>
            </a:pPr>
            <a:r>
              <a:rPr lang="en-US" sz="2400" smtClean="0"/>
              <a:t>Develop solutions &amp; implement</a:t>
            </a:r>
          </a:p>
          <a:p>
            <a:pPr lvl="1">
              <a:lnSpc>
                <a:spcPct val="80000"/>
              </a:lnSpc>
            </a:pPr>
            <a:r>
              <a:rPr lang="en-US" sz="2400" smtClean="0"/>
              <a:t>Re-orientate &amp; reform</a:t>
            </a:r>
          </a:p>
          <a:p>
            <a:pPr>
              <a:lnSpc>
                <a:spcPct val="80000"/>
              </a:lnSpc>
            </a:pPr>
            <a:r>
              <a:rPr lang="en-US" sz="2800" smtClean="0"/>
              <a:t>Reinforced by continuous conversations &amp; practices (McDaniel 1997)</a:t>
            </a:r>
          </a:p>
        </p:txBody>
      </p:sp>
    </p:spTree>
    <p:extLst>
      <p:ext uri="{BB962C8B-B14F-4D97-AF65-F5344CB8AC3E}">
        <p14:creationId xmlns:p14="http://schemas.microsoft.com/office/powerpoint/2010/main" val="714841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algn="ctr"/>
            <a:r>
              <a:rPr lang="en-US" sz="4000" dirty="0" smtClean="0">
                <a:solidFill>
                  <a:srgbClr val="7A0000"/>
                </a:solidFill>
              </a:rPr>
              <a:t>Where Does Knowledge Reside? </a:t>
            </a:r>
            <a:br>
              <a:rPr lang="en-US" sz="4000" dirty="0" smtClean="0">
                <a:solidFill>
                  <a:srgbClr val="7A0000"/>
                </a:solidFill>
              </a:rPr>
            </a:br>
            <a:endParaRPr lang="en-US" sz="4000" dirty="0" smtClean="0">
              <a:solidFill>
                <a:srgbClr val="7A0000"/>
              </a:solidFill>
            </a:endParaRPr>
          </a:p>
        </p:txBody>
      </p:sp>
      <p:sp>
        <p:nvSpPr>
          <p:cNvPr id="10243" name="Rectangle 3"/>
          <p:cNvSpPr>
            <a:spLocks noGrp="1" noChangeArrowheads="1"/>
          </p:cNvSpPr>
          <p:nvPr>
            <p:ph type="body" idx="1"/>
          </p:nvPr>
        </p:nvSpPr>
        <p:spPr>
          <a:xfrm>
            <a:off x="1103072" y="2052638"/>
            <a:ext cx="10139356" cy="4195762"/>
          </a:xfrm>
        </p:spPr>
        <p:txBody>
          <a:bodyPr/>
          <a:lstStyle/>
          <a:p>
            <a:r>
              <a:rPr lang="en-US" sz="3000" dirty="0" smtClean="0"/>
              <a:t>Knowledge of an individual is reflected in his actions, </a:t>
            </a:r>
            <a:r>
              <a:rPr lang="en-US" sz="3000" dirty="0" err="1" smtClean="0"/>
              <a:t>behaviours</a:t>
            </a:r>
            <a:r>
              <a:rPr lang="en-US" sz="3000" dirty="0" smtClean="0"/>
              <a:t>, decisions </a:t>
            </a:r>
          </a:p>
          <a:p>
            <a:r>
              <a:rPr lang="en-US" sz="3000" dirty="0" smtClean="0"/>
              <a:t>In organizations, knowledge is represented or embedded in policies, routines and processes.</a:t>
            </a:r>
          </a:p>
        </p:txBody>
      </p:sp>
    </p:spTree>
    <p:extLst>
      <p:ext uri="{BB962C8B-B14F-4D97-AF65-F5344CB8AC3E}">
        <p14:creationId xmlns:p14="http://schemas.microsoft.com/office/powerpoint/2010/main" val="572949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43971" y="188914"/>
            <a:ext cx="9669335" cy="1400175"/>
          </a:xfrm>
        </p:spPr>
        <p:txBody>
          <a:bodyPr>
            <a:normAutofit/>
          </a:bodyPr>
          <a:lstStyle/>
          <a:p>
            <a:pPr algn="ctr" eaLnBrk="1" hangingPunct="1"/>
            <a:r>
              <a:rPr lang="es-ES" sz="4000" b="1" dirty="0" err="1" smtClean="0">
                <a:solidFill>
                  <a:srgbClr val="7A0000"/>
                </a:solidFill>
              </a:rPr>
              <a:t>Levels</a:t>
            </a:r>
            <a:r>
              <a:rPr lang="es-ES" sz="4000" b="1" dirty="0" smtClean="0">
                <a:solidFill>
                  <a:srgbClr val="7A0000"/>
                </a:solidFill>
              </a:rPr>
              <a:t>  in </a:t>
            </a:r>
            <a:r>
              <a:rPr lang="es-ES" sz="4000" b="1" dirty="0" err="1" smtClean="0">
                <a:solidFill>
                  <a:srgbClr val="7A0000"/>
                </a:solidFill>
              </a:rPr>
              <a:t>the</a:t>
            </a:r>
            <a:r>
              <a:rPr lang="es-ES" sz="4000" b="1" dirty="0" smtClean="0">
                <a:solidFill>
                  <a:srgbClr val="7A0000"/>
                </a:solidFill>
              </a:rPr>
              <a:t> </a:t>
            </a:r>
            <a:r>
              <a:rPr lang="es-ES" sz="4000" b="1" dirty="0" err="1" smtClean="0">
                <a:solidFill>
                  <a:srgbClr val="7A0000"/>
                </a:solidFill>
              </a:rPr>
              <a:t>Learning</a:t>
            </a:r>
            <a:r>
              <a:rPr lang="es-ES" sz="4000" b="1" dirty="0" smtClean="0">
                <a:solidFill>
                  <a:srgbClr val="7A0000"/>
                </a:solidFill>
              </a:rPr>
              <a:t> </a:t>
            </a:r>
            <a:r>
              <a:rPr lang="es-ES" sz="4000" b="1" dirty="0" err="1" smtClean="0">
                <a:solidFill>
                  <a:srgbClr val="7A0000"/>
                </a:solidFill>
              </a:rPr>
              <a:t>Organization</a:t>
            </a:r>
            <a:endParaRPr lang="es-ES" sz="4000" b="1" dirty="0" smtClean="0">
              <a:solidFill>
                <a:srgbClr val="7A0000"/>
              </a:solidFill>
            </a:endParaRPr>
          </a:p>
        </p:txBody>
      </p:sp>
      <p:sp>
        <p:nvSpPr>
          <p:cNvPr id="9220" name="Rectangle 3"/>
          <p:cNvSpPr>
            <a:spLocks noGrp="1" noChangeArrowheads="1"/>
          </p:cNvSpPr>
          <p:nvPr>
            <p:ph idx="1"/>
          </p:nvPr>
        </p:nvSpPr>
        <p:spPr>
          <a:xfrm>
            <a:off x="0" y="1700215"/>
            <a:ext cx="11860655" cy="4624385"/>
          </a:xfrm>
        </p:spPr>
        <p:txBody>
          <a:bodyPr rtlCol="0">
            <a:normAutofit/>
          </a:bodyPr>
          <a:lstStyle/>
          <a:p>
            <a:pPr marL="342906" indent="-342906" algn="just" defTabSz="457207" eaLnBrk="1" fontAlgn="auto" hangingPunct="1">
              <a:lnSpc>
                <a:spcPct val="80000"/>
              </a:lnSpc>
              <a:spcAft>
                <a:spcPts val="0"/>
              </a:spcAft>
              <a:buClr>
                <a:schemeClr val="bg2">
                  <a:lumMod val="40000"/>
                  <a:lumOff val="60000"/>
                </a:schemeClr>
              </a:buClr>
              <a:buFont typeface="Wingdings 3" charset="2"/>
              <a:buChar char=""/>
              <a:defRPr/>
            </a:pPr>
            <a:r>
              <a:rPr lang="es-ES" sz="2400" dirty="0" smtClean="0"/>
              <a:t>Individual </a:t>
            </a:r>
            <a:r>
              <a:rPr lang="es-ES" sz="2400" dirty="0" err="1" smtClean="0"/>
              <a:t>Learning</a:t>
            </a:r>
            <a:endParaRPr lang="es-ES" sz="2400" dirty="0" smtClean="0"/>
          </a:p>
          <a:p>
            <a:pPr marL="342906" indent="-342906" algn="just" defTabSz="457207" eaLnBrk="1" fontAlgn="auto" hangingPunct="1">
              <a:lnSpc>
                <a:spcPct val="80000"/>
              </a:lnSpc>
              <a:spcAft>
                <a:spcPts val="0"/>
              </a:spcAft>
              <a:buClr>
                <a:schemeClr val="bg2">
                  <a:lumMod val="40000"/>
                  <a:lumOff val="60000"/>
                </a:schemeClr>
              </a:buClr>
              <a:buFont typeface="Wingdings 3" charset="2"/>
              <a:buChar char=""/>
              <a:defRPr/>
            </a:pPr>
            <a:r>
              <a:rPr lang="es-ES" sz="2400" dirty="0" err="1" smtClean="0"/>
              <a:t>Group</a:t>
            </a:r>
            <a:r>
              <a:rPr lang="es-ES" sz="2400" dirty="0" smtClean="0"/>
              <a:t>/</a:t>
            </a:r>
            <a:r>
              <a:rPr lang="es-ES" sz="2400" dirty="0" err="1" smtClean="0"/>
              <a:t>Team</a:t>
            </a:r>
            <a:r>
              <a:rPr lang="es-ES" sz="2400" dirty="0" smtClean="0"/>
              <a:t> </a:t>
            </a:r>
            <a:r>
              <a:rPr lang="es-ES" sz="2400" dirty="0" err="1" smtClean="0"/>
              <a:t>Learning</a:t>
            </a:r>
            <a:endParaRPr lang="es-ES" sz="2400" dirty="0" smtClean="0"/>
          </a:p>
          <a:p>
            <a:pPr marL="342906" indent="-342906" algn="just" defTabSz="457207" eaLnBrk="1" fontAlgn="auto" hangingPunct="1">
              <a:lnSpc>
                <a:spcPct val="80000"/>
              </a:lnSpc>
              <a:spcAft>
                <a:spcPts val="0"/>
              </a:spcAft>
              <a:buClr>
                <a:schemeClr val="bg2">
                  <a:lumMod val="40000"/>
                  <a:lumOff val="60000"/>
                </a:schemeClr>
              </a:buClr>
              <a:buFont typeface="Wingdings 3" charset="2"/>
              <a:buChar char=""/>
              <a:defRPr/>
            </a:pPr>
            <a:r>
              <a:rPr lang="es-ES" sz="2400" dirty="0" err="1" smtClean="0"/>
              <a:t>Organizational</a:t>
            </a:r>
            <a:r>
              <a:rPr lang="es-ES" sz="2400" dirty="0" smtClean="0"/>
              <a:t> </a:t>
            </a:r>
            <a:r>
              <a:rPr lang="es-ES" sz="2400" dirty="0" err="1" smtClean="0"/>
              <a:t>Learning</a:t>
            </a:r>
            <a:r>
              <a:rPr lang="es-ES" sz="2400" dirty="0" smtClean="0"/>
              <a:t> (OL)</a:t>
            </a:r>
          </a:p>
          <a:p>
            <a:pPr marL="0" indent="0" algn="just" defTabSz="457207" eaLnBrk="1" fontAlgn="auto" hangingPunct="1">
              <a:lnSpc>
                <a:spcPct val="80000"/>
              </a:lnSpc>
              <a:spcAft>
                <a:spcPts val="0"/>
              </a:spcAft>
              <a:buClr>
                <a:schemeClr val="bg2">
                  <a:lumMod val="40000"/>
                  <a:lumOff val="60000"/>
                </a:schemeClr>
              </a:buClr>
              <a:buFont typeface="Wingdings 3" charset="2"/>
              <a:buNone/>
              <a:defRPr/>
            </a:pPr>
            <a:endParaRPr lang="es-ES" sz="2400" dirty="0" smtClean="0"/>
          </a:p>
          <a:p>
            <a:pPr marL="342906" indent="-342906" algn="just" defTabSz="457207" eaLnBrk="1" fontAlgn="auto" hangingPunct="1">
              <a:lnSpc>
                <a:spcPct val="80000"/>
              </a:lnSpc>
              <a:spcAft>
                <a:spcPts val="0"/>
              </a:spcAft>
              <a:buClr>
                <a:schemeClr val="bg2">
                  <a:lumMod val="40000"/>
                  <a:lumOff val="60000"/>
                </a:schemeClr>
              </a:buClr>
              <a:buFont typeface="Wingdings 3" charset="2"/>
              <a:buChar char=""/>
              <a:defRPr/>
            </a:pPr>
            <a:r>
              <a:rPr lang="es-ES" sz="2400" dirty="0" err="1" smtClean="0"/>
              <a:t>Since</a:t>
            </a:r>
            <a:r>
              <a:rPr lang="es-ES" sz="2400" dirty="0" smtClean="0"/>
              <a:t> the </a:t>
            </a:r>
            <a:r>
              <a:rPr lang="es-ES" sz="2400" dirty="0" err="1" smtClean="0"/>
              <a:t>individuals</a:t>
            </a:r>
            <a:r>
              <a:rPr lang="es-ES" sz="2400" dirty="0" smtClean="0"/>
              <a:t> </a:t>
            </a:r>
            <a:r>
              <a:rPr lang="es-ES" sz="2400" dirty="0" err="1" smtClean="0"/>
              <a:t>form</a:t>
            </a:r>
            <a:r>
              <a:rPr lang="es-ES" sz="2400" dirty="0" smtClean="0"/>
              <a:t> the </a:t>
            </a:r>
            <a:r>
              <a:rPr lang="es-ES" sz="2400" dirty="0" err="1" smtClean="0"/>
              <a:t>bulk</a:t>
            </a:r>
            <a:r>
              <a:rPr lang="es-ES" sz="2400" dirty="0" smtClean="0"/>
              <a:t> of the </a:t>
            </a:r>
            <a:r>
              <a:rPr lang="es-ES" sz="2400" dirty="0" err="1" smtClean="0"/>
              <a:t>organization</a:t>
            </a:r>
            <a:r>
              <a:rPr lang="es-ES" sz="2400" dirty="0" smtClean="0"/>
              <a:t>, </a:t>
            </a:r>
            <a:r>
              <a:rPr lang="es-ES" sz="2400" dirty="0" err="1" smtClean="0"/>
              <a:t>they</a:t>
            </a:r>
            <a:r>
              <a:rPr lang="es-ES" sz="2400" dirty="0" smtClean="0"/>
              <a:t> </a:t>
            </a:r>
            <a:r>
              <a:rPr lang="es-ES" sz="2400" dirty="0" err="1" smtClean="0"/>
              <a:t>must</a:t>
            </a:r>
            <a:r>
              <a:rPr lang="es-ES" sz="2400" dirty="0" smtClean="0"/>
              <a:t> </a:t>
            </a:r>
            <a:r>
              <a:rPr lang="es-ES" sz="2400" dirty="0" err="1" smtClean="0"/>
              <a:t>establish</a:t>
            </a:r>
            <a:r>
              <a:rPr lang="es-ES" sz="2400" dirty="0" smtClean="0"/>
              <a:t> the </a:t>
            </a:r>
            <a:r>
              <a:rPr lang="es-ES" sz="2400" dirty="0" err="1" smtClean="0"/>
              <a:t>necessary</a:t>
            </a:r>
            <a:r>
              <a:rPr lang="es-ES" sz="2400" dirty="0" smtClean="0"/>
              <a:t> </a:t>
            </a:r>
            <a:r>
              <a:rPr lang="es-ES" sz="2400" dirty="0" err="1" smtClean="0"/>
              <a:t>forms</a:t>
            </a:r>
            <a:r>
              <a:rPr lang="es-ES" sz="2400" dirty="0" smtClean="0"/>
              <a:t> and </a:t>
            </a:r>
            <a:r>
              <a:rPr lang="es-ES" sz="2400" dirty="0" err="1" smtClean="0"/>
              <a:t>processes</a:t>
            </a:r>
            <a:r>
              <a:rPr lang="es-ES" sz="2400" dirty="0" smtClean="0"/>
              <a:t> </a:t>
            </a:r>
            <a:r>
              <a:rPr lang="es-ES" sz="2400" dirty="0" err="1" smtClean="0"/>
              <a:t>to</a:t>
            </a:r>
            <a:r>
              <a:rPr lang="es-ES" sz="2400" dirty="0" smtClean="0"/>
              <a:t> </a:t>
            </a:r>
            <a:r>
              <a:rPr lang="es-ES" sz="2400" dirty="0" err="1" smtClean="0"/>
              <a:t>enable</a:t>
            </a:r>
            <a:r>
              <a:rPr lang="es-ES" sz="2400" dirty="0" smtClean="0"/>
              <a:t> </a:t>
            </a:r>
            <a:r>
              <a:rPr lang="es-ES" sz="2400" dirty="0" err="1" smtClean="0"/>
              <a:t>organizational</a:t>
            </a:r>
            <a:r>
              <a:rPr lang="es-ES" sz="2400" dirty="0" smtClean="0"/>
              <a:t> </a:t>
            </a:r>
            <a:r>
              <a:rPr lang="es-ES" sz="2400" dirty="0" err="1" smtClean="0"/>
              <a:t>learning</a:t>
            </a:r>
            <a:r>
              <a:rPr lang="es-ES" sz="2400" dirty="0" smtClean="0"/>
              <a:t> in </a:t>
            </a:r>
            <a:r>
              <a:rPr lang="es-ES" sz="2400" dirty="0" err="1" smtClean="0"/>
              <a:t>order</a:t>
            </a:r>
            <a:r>
              <a:rPr lang="es-ES" sz="2400" dirty="0" smtClean="0"/>
              <a:t> </a:t>
            </a:r>
            <a:r>
              <a:rPr lang="es-ES" sz="2400" dirty="0" err="1" smtClean="0"/>
              <a:t>to</a:t>
            </a:r>
            <a:r>
              <a:rPr lang="es-ES" sz="2400" dirty="0" smtClean="0"/>
              <a:t> </a:t>
            </a:r>
            <a:r>
              <a:rPr lang="es-ES" sz="2400" dirty="0" err="1" smtClean="0"/>
              <a:t>facilitate</a:t>
            </a:r>
            <a:r>
              <a:rPr lang="es-ES" sz="2400" dirty="0" smtClean="0"/>
              <a:t> </a:t>
            </a:r>
            <a:r>
              <a:rPr lang="es-ES" sz="2400" dirty="0" err="1" smtClean="0"/>
              <a:t>change</a:t>
            </a:r>
            <a:r>
              <a:rPr lang="es-ES" sz="2400" dirty="0" smtClean="0"/>
              <a:t>.</a:t>
            </a:r>
          </a:p>
          <a:p>
            <a:pPr marL="342906" indent="-342906" algn="just" defTabSz="457207" eaLnBrk="1" fontAlgn="auto" hangingPunct="1">
              <a:lnSpc>
                <a:spcPct val="80000"/>
              </a:lnSpc>
              <a:spcAft>
                <a:spcPts val="0"/>
              </a:spcAft>
              <a:buClr>
                <a:schemeClr val="bg2">
                  <a:lumMod val="40000"/>
                  <a:lumOff val="60000"/>
                </a:schemeClr>
              </a:buClr>
              <a:buFont typeface="Wingdings 3" charset="2"/>
              <a:buChar char=""/>
              <a:defRPr/>
            </a:pPr>
            <a:endParaRPr lang="es-ES" sz="2400" dirty="0" smtClean="0"/>
          </a:p>
          <a:p>
            <a:pPr marL="342906" indent="-342906" algn="just" defTabSz="457207" eaLnBrk="1" fontAlgn="auto" hangingPunct="1">
              <a:lnSpc>
                <a:spcPct val="80000"/>
              </a:lnSpc>
              <a:spcAft>
                <a:spcPts val="0"/>
              </a:spcAft>
              <a:buClr>
                <a:schemeClr val="bg2">
                  <a:lumMod val="40000"/>
                  <a:lumOff val="60000"/>
                </a:schemeClr>
              </a:buClr>
              <a:buFont typeface="Wingdings 3" charset="2"/>
              <a:buChar char=""/>
              <a:defRPr/>
            </a:pPr>
            <a:r>
              <a:rPr lang="es-ES" sz="2400" dirty="0" smtClean="0"/>
              <a:t>OL </a:t>
            </a:r>
            <a:r>
              <a:rPr lang="es-ES" sz="2400" dirty="0" err="1" smtClean="0"/>
              <a:t>is</a:t>
            </a:r>
            <a:r>
              <a:rPr lang="es-ES" sz="2400" dirty="0" smtClean="0"/>
              <a:t> more </a:t>
            </a:r>
            <a:r>
              <a:rPr lang="es-ES" sz="2400" dirty="0" err="1" smtClean="0"/>
              <a:t>than</a:t>
            </a:r>
            <a:r>
              <a:rPr lang="es-ES" sz="2400" dirty="0" smtClean="0"/>
              <a:t> the sum of the </a:t>
            </a:r>
            <a:r>
              <a:rPr lang="es-ES" sz="2400" dirty="0" err="1" smtClean="0"/>
              <a:t>parts</a:t>
            </a:r>
            <a:r>
              <a:rPr lang="es-ES" sz="2400" dirty="0" smtClean="0"/>
              <a:t> of individual </a:t>
            </a:r>
            <a:r>
              <a:rPr lang="es-ES" sz="2400" dirty="0" err="1" smtClean="0"/>
              <a:t>learning</a:t>
            </a:r>
            <a:r>
              <a:rPr lang="es-ES" sz="2400" dirty="0" smtClean="0"/>
              <a:t>. </a:t>
            </a:r>
            <a:r>
              <a:rPr lang="es-ES" sz="2400" dirty="0" err="1" smtClean="0"/>
              <a:t>An</a:t>
            </a:r>
            <a:r>
              <a:rPr lang="es-ES" sz="2400" dirty="0" smtClean="0"/>
              <a:t> </a:t>
            </a:r>
            <a:r>
              <a:rPr lang="es-ES" sz="2400" dirty="0" err="1" smtClean="0"/>
              <a:t>organization</a:t>
            </a:r>
            <a:r>
              <a:rPr lang="es-ES" sz="2400" dirty="0" smtClean="0"/>
              <a:t> </a:t>
            </a:r>
            <a:r>
              <a:rPr lang="es-ES" sz="2400" dirty="0" err="1" smtClean="0"/>
              <a:t>does</a:t>
            </a:r>
            <a:r>
              <a:rPr lang="es-ES" sz="2400" dirty="0" smtClean="0"/>
              <a:t> </a:t>
            </a:r>
            <a:r>
              <a:rPr lang="es-ES" sz="2400" dirty="0" err="1" smtClean="0"/>
              <a:t>not</a:t>
            </a:r>
            <a:r>
              <a:rPr lang="es-ES" sz="2400" dirty="0" smtClean="0"/>
              <a:t> lose </a:t>
            </a:r>
            <a:r>
              <a:rPr lang="es-ES" sz="2400" dirty="0" err="1" smtClean="0"/>
              <a:t>out</a:t>
            </a:r>
            <a:r>
              <a:rPr lang="es-ES" sz="2400" dirty="0" smtClean="0"/>
              <a:t> </a:t>
            </a:r>
            <a:r>
              <a:rPr lang="es-ES" sz="2400" dirty="0" err="1" smtClean="0"/>
              <a:t>on</a:t>
            </a:r>
            <a:r>
              <a:rPr lang="es-ES" sz="2400" dirty="0" smtClean="0"/>
              <a:t> </a:t>
            </a:r>
            <a:r>
              <a:rPr lang="es-ES" sz="2400" dirty="0" err="1" smtClean="0"/>
              <a:t>its</a:t>
            </a:r>
            <a:r>
              <a:rPr lang="es-ES" sz="2400" dirty="0" smtClean="0"/>
              <a:t> </a:t>
            </a:r>
            <a:r>
              <a:rPr lang="es-ES" sz="2400" dirty="0" err="1" smtClean="0"/>
              <a:t>learning</a:t>
            </a:r>
            <a:r>
              <a:rPr lang="es-ES" sz="2400" dirty="0" smtClean="0"/>
              <a:t> </a:t>
            </a:r>
            <a:r>
              <a:rPr lang="es-ES" sz="2400" dirty="0" err="1" smtClean="0"/>
              <a:t>abilities</a:t>
            </a:r>
            <a:r>
              <a:rPr lang="es-ES" sz="2400" dirty="0" smtClean="0"/>
              <a:t> </a:t>
            </a:r>
            <a:r>
              <a:rPr lang="es-ES" sz="2400" dirty="0" err="1" smtClean="0"/>
              <a:t>when</a:t>
            </a:r>
            <a:r>
              <a:rPr lang="es-ES" sz="2400" dirty="0" smtClean="0"/>
              <a:t> </a:t>
            </a:r>
            <a:r>
              <a:rPr lang="es-ES" sz="2400" dirty="0" err="1" smtClean="0"/>
              <a:t>members</a:t>
            </a:r>
            <a:r>
              <a:rPr lang="es-ES" sz="2400" dirty="0" smtClean="0"/>
              <a:t> </a:t>
            </a:r>
            <a:r>
              <a:rPr lang="es-ES" sz="2400" dirty="0" err="1" smtClean="0"/>
              <a:t>leave</a:t>
            </a:r>
            <a:r>
              <a:rPr lang="es-ES" sz="2400" dirty="0" smtClean="0"/>
              <a:t> the </a:t>
            </a:r>
            <a:r>
              <a:rPr lang="es-ES" sz="2400" dirty="0" err="1" smtClean="0"/>
              <a:t>organization</a:t>
            </a:r>
            <a:r>
              <a:rPr lang="es-ES" sz="2400" dirty="0" smtClean="0"/>
              <a:t>.</a:t>
            </a:r>
          </a:p>
        </p:txBody>
      </p:sp>
      <p:sp>
        <p:nvSpPr>
          <p:cNvPr id="11268" name="5 Marcador de número de diapositiva"/>
          <p:cNvSpPr>
            <a:spLocks noGrp="1"/>
          </p:cNvSpPr>
          <p:nvPr>
            <p:ph type="sldNum" sz="quarter" idx="4294967295"/>
          </p:nvPr>
        </p:nvSpPr>
        <p:spPr>
          <a:xfrm>
            <a:off x="10357430" y="295275"/>
            <a:ext cx="838418"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6FDFF32-F796-49A7-93C9-1C5E16689EA5}" type="slidenum">
              <a:rPr lang="es-ES" smtClean="0"/>
              <a:pPr/>
              <a:t>15</a:t>
            </a:fld>
            <a:endParaRPr lang="es-ES" smtClean="0"/>
          </a:p>
        </p:txBody>
      </p:sp>
    </p:spTree>
    <p:extLst>
      <p:ext uri="{BB962C8B-B14F-4D97-AF65-F5344CB8AC3E}">
        <p14:creationId xmlns:p14="http://schemas.microsoft.com/office/powerpoint/2010/main" val="3377514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 y="1676400"/>
            <a:ext cx="12269786" cy="4343400"/>
          </a:xfrm>
        </p:spPr>
        <p:txBody>
          <a:bodyPr>
            <a:normAutofit fontScale="85000" lnSpcReduction="20000"/>
          </a:bodyPr>
          <a:lstStyle/>
          <a:p>
            <a:pPr marL="571500" indent="-571500" algn="l">
              <a:lnSpc>
                <a:spcPct val="80000"/>
              </a:lnSpc>
              <a:buFont typeface="Wingdings" pitchFamily="2" charset="2"/>
              <a:buChar char="ü"/>
              <a:defRPr/>
            </a:pPr>
            <a:r>
              <a:rPr lang="tr-TR" dirty="0"/>
              <a:t> </a:t>
            </a:r>
            <a:r>
              <a:rPr lang="en-US" dirty="0">
                <a:solidFill>
                  <a:srgbClr val="003399"/>
                </a:solidFill>
                <a:latin typeface="Rockwell" pitchFamily="18" charset="0"/>
              </a:rPr>
              <a:t>Individual Learning </a:t>
            </a:r>
            <a:r>
              <a:rPr lang="en-US" dirty="0">
                <a:solidFill>
                  <a:schemeClr val="tx1"/>
                </a:solidFill>
                <a:latin typeface="Rockwell" pitchFamily="18" charset="0"/>
              </a:rPr>
              <a:t>is the foundation for the existence of </a:t>
            </a:r>
            <a:r>
              <a:rPr lang="en-US" dirty="0" smtClean="0">
                <a:solidFill>
                  <a:schemeClr val="tx1"/>
                </a:solidFill>
                <a:latin typeface="Rockwell" pitchFamily="18" charset="0"/>
              </a:rPr>
              <a:t>organization’s learning </a:t>
            </a:r>
            <a:r>
              <a:rPr lang="en-US" dirty="0">
                <a:solidFill>
                  <a:schemeClr val="tx1"/>
                </a:solidFill>
                <a:latin typeface="Rockwell" pitchFamily="18" charset="0"/>
              </a:rPr>
              <a:t>and it should be enhanced to lead to more effective OL.</a:t>
            </a:r>
          </a:p>
          <a:p>
            <a:pPr algn="l">
              <a:lnSpc>
                <a:spcPct val="80000"/>
              </a:lnSpc>
              <a:defRPr/>
            </a:pPr>
            <a:r>
              <a:rPr lang="en-US" dirty="0">
                <a:solidFill>
                  <a:schemeClr val="tx1"/>
                </a:solidFill>
                <a:latin typeface="Rockwell" pitchFamily="18" charset="0"/>
              </a:rPr>
              <a:t>    </a:t>
            </a:r>
          </a:p>
          <a:p>
            <a:pPr marL="571500" indent="-571500" algn="l">
              <a:lnSpc>
                <a:spcPct val="80000"/>
              </a:lnSpc>
              <a:buFont typeface="Wingdings" pitchFamily="2" charset="2"/>
              <a:buChar char="ü"/>
              <a:defRPr/>
            </a:pPr>
            <a:r>
              <a:rPr lang="en-US" u="sng" dirty="0" smtClean="0">
                <a:solidFill>
                  <a:schemeClr val="tx1"/>
                </a:solidFill>
                <a:latin typeface="Rockwell" pitchFamily="18" charset="0"/>
              </a:rPr>
              <a:t> </a:t>
            </a:r>
            <a:r>
              <a:rPr lang="en-US" dirty="0" smtClean="0">
                <a:solidFill>
                  <a:srgbClr val="003399"/>
                </a:solidFill>
                <a:latin typeface="Rockwell" pitchFamily="18" charset="0"/>
              </a:rPr>
              <a:t>Group/Team </a:t>
            </a:r>
            <a:r>
              <a:rPr lang="en-US" dirty="0">
                <a:solidFill>
                  <a:srgbClr val="003399"/>
                </a:solidFill>
                <a:latin typeface="Rockwell" pitchFamily="18" charset="0"/>
              </a:rPr>
              <a:t>Learning </a:t>
            </a:r>
            <a:r>
              <a:rPr lang="en-US" dirty="0">
                <a:solidFill>
                  <a:schemeClr val="tx1"/>
                </a:solidFill>
                <a:latin typeface="Rockwell" pitchFamily="18" charset="0"/>
              </a:rPr>
              <a:t>is an inseparable step of OL since teams provide new approaches to the learning process, cause fundamental organizational changes by functioning as a bridge between the individuals and the organization (Marquardt,1996).</a:t>
            </a:r>
          </a:p>
          <a:p>
            <a:pPr algn="l">
              <a:lnSpc>
                <a:spcPct val="80000"/>
              </a:lnSpc>
              <a:defRPr/>
            </a:pPr>
            <a:endParaRPr lang="en-US" dirty="0">
              <a:solidFill>
                <a:schemeClr val="tx1"/>
              </a:solidFill>
              <a:latin typeface="Rockwell" pitchFamily="18" charset="0"/>
            </a:endParaRPr>
          </a:p>
          <a:p>
            <a:pPr marL="571500" indent="-571500" algn="l">
              <a:lnSpc>
                <a:spcPct val="80000"/>
              </a:lnSpc>
              <a:buFont typeface="Wingdings" pitchFamily="2" charset="2"/>
              <a:buChar char="ü"/>
              <a:defRPr/>
            </a:pPr>
            <a:r>
              <a:rPr lang="en-US" dirty="0" smtClean="0">
                <a:solidFill>
                  <a:srgbClr val="003399"/>
                </a:solidFill>
                <a:latin typeface="Rockwell" pitchFamily="18" charset="0"/>
              </a:rPr>
              <a:t>Organizational </a:t>
            </a:r>
            <a:r>
              <a:rPr lang="en-US" dirty="0">
                <a:solidFill>
                  <a:srgbClr val="003399"/>
                </a:solidFill>
                <a:latin typeface="Rockwell" pitchFamily="18" charset="0"/>
              </a:rPr>
              <a:t>Learning</a:t>
            </a:r>
            <a:r>
              <a:rPr lang="en-US" dirty="0">
                <a:solidFill>
                  <a:schemeClr val="tx1"/>
                </a:solidFill>
                <a:latin typeface="Rockwell" pitchFamily="18" charset="0"/>
              </a:rPr>
              <a:t> requires the crucial step of the transformation of individual </a:t>
            </a:r>
            <a:r>
              <a:rPr lang="tr-TR" dirty="0">
                <a:solidFill>
                  <a:schemeClr val="tx1"/>
                </a:solidFill>
                <a:latin typeface="Rockwell" pitchFamily="18" charset="0"/>
              </a:rPr>
              <a:t>l</a:t>
            </a:r>
            <a:r>
              <a:rPr lang="en-US" dirty="0">
                <a:solidFill>
                  <a:schemeClr val="tx1"/>
                </a:solidFill>
                <a:latin typeface="Rockwell" pitchFamily="18" charset="0"/>
              </a:rPr>
              <a:t>earning into OL</a:t>
            </a:r>
            <a:r>
              <a:rPr lang="tr-TR" dirty="0">
                <a:solidFill>
                  <a:schemeClr val="tx1"/>
                </a:solidFill>
                <a:latin typeface="Rockwell" pitchFamily="18" charset="0"/>
              </a:rPr>
              <a:t>.</a:t>
            </a:r>
            <a:endParaRPr lang="en-US" dirty="0">
              <a:solidFill>
                <a:schemeClr val="tx1"/>
              </a:solidFill>
              <a:latin typeface="Rockwell" pitchFamily="18" charset="0"/>
            </a:endParaRPr>
          </a:p>
          <a:p>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318054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 y="1447803"/>
            <a:ext cx="12269786" cy="766935"/>
          </a:xfrm>
        </p:spPr>
        <p:txBody>
          <a:bodyPr/>
          <a:lstStyle/>
          <a:p>
            <a:r>
              <a:rPr lang="es-ES" dirty="0" err="1">
                <a:latin typeface="Rockwell" pitchFamily="18" charset="0"/>
              </a:rPr>
              <a:t>Types</a:t>
            </a:r>
            <a:r>
              <a:rPr lang="es-ES" dirty="0">
                <a:latin typeface="Rockwell" pitchFamily="18" charset="0"/>
              </a:rPr>
              <a:t> of </a:t>
            </a:r>
            <a:r>
              <a:rPr lang="es-ES" dirty="0" err="1">
                <a:latin typeface="Rockwell" pitchFamily="18" charset="0"/>
              </a:rPr>
              <a:t>Organizational</a:t>
            </a:r>
            <a:r>
              <a:rPr lang="es-ES" dirty="0">
                <a:latin typeface="Rockwell" pitchFamily="18" charset="0"/>
              </a:rPr>
              <a:t> </a:t>
            </a:r>
            <a:r>
              <a:rPr lang="es-ES" dirty="0" err="1">
                <a:latin typeface="Rockwell" pitchFamily="18" charset="0"/>
              </a:rPr>
              <a:t>Learning</a:t>
            </a:r>
            <a:endParaRPr lang="en-US" dirty="0">
              <a:latin typeface="Rockwell" pitchFamily="18" charset="0"/>
              <a:cs typeface="Times New Roman" pitchFamily="18" charset="0"/>
            </a:endParaRPr>
          </a:p>
        </p:txBody>
      </p:sp>
      <p:sp>
        <p:nvSpPr>
          <p:cNvPr id="3" name="Subtitle 2"/>
          <p:cNvSpPr>
            <a:spLocks noGrp="1"/>
          </p:cNvSpPr>
          <p:nvPr>
            <p:ph type="subTitle" idx="1"/>
          </p:nvPr>
        </p:nvSpPr>
        <p:spPr>
          <a:xfrm>
            <a:off x="2" y="2209800"/>
            <a:ext cx="12269786" cy="4648200"/>
          </a:xfrm>
        </p:spPr>
        <p:txBody>
          <a:bodyPr>
            <a:normAutofit/>
          </a:bodyPr>
          <a:lstStyle/>
          <a:p>
            <a:pPr marL="342906" indent="-342906" algn="just" defTabSz="457207">
              <a:buClr>
                <a:schemeClr val="bg2">
                  <a:lumMod val="40000"/>
                  <a:lumOff val="60000"/>
                </a:schemeClr>
              </a:buClr>
              <a:buFont typeface="Wingdings 3" charset="2"/>
              <a:buChar char=""/>
              <a:defRPr/>
            </a:pPr>
            <a:r>
              <a:rPr lang="es-ES" dirty="0" smtClean="0">
                <a:latin typeface="Rockwell" pitchFamily="18" charset="0"/>
              </a:rPr>
              <a:t> Single-</a:t>
            </a:r>
            <a:r>
              <a:rPr lang="es-ES" dirty="0" err="1" smtClean="0">
                <a:latin typeface="Rockwell" pitchFamily="18" charset="0"/>
              </a:rPr>
              <a:t>loop</a:t>
            </a:r>
            <a:r>
              <a:rPr lang="es-ES" dirty="0" smtClean="0">
                <a:latin typeface="Rockwell" pitchFamily="18" charset="0"/>
              </a:rPr>
              <a:t> </a:t>
            </a:r>
            <a:r>
              <a:rPr lang="es-ES" dirty="0" err="1" smtClean="0">
                <a:latin typeface="Rockwell" pitchFamily="18" charset="0"/>
              </a:rPr>
              <a:t>Learning</a:t>
            </a:r>
            <a:endParaRPr lang="es-ES" dirty="0" smtClean="0">
              <a:latin typeface="Rockwell" pitchFamily="18" charset="0"/>
            </a:endParaRPr>
          </a:p>
          <a:p>
            <a:pPr marL="342906" indent="-342906" algn="just" defTabSz="457207">
              <a:buClr>
                <a:schemeClr val="bg2">
                  <a:lumMod val="40000"/>
                  <a:lumOff val="60000"/>
                </a:schemeClr>
              </a:buClr>
              <a:buFont typeface="Wingdings 3" charset="2"/>
              <a:buChar char=""/>
              <a:defRPr/>
            </a:pPr>
            <a:r>
              <a:rPr lang="es-ES" dirty="0" smtClean="0">
                <a:latin typeface="Rockwell" pitchFamily="18" charset="0"/>
              </a:rPr>
              <a:t> </a:t>
            </a:r>
            <a:r>
              <a:rPr lang="es-ES" dirty="0" err="1" smtClean="0">
                <a:latin typeface="Rockwell" pitchFamily="18" charset="0"/>
              </a:rPr>
              <a:t>Double-loop</a:t>
            </a:r>
            <a:r>
              <a:rPr lang="es-ES" dirty="0" smtClean="0">
                <a:latin typeface="Rockwell" pitchFamily="18" charset="0"/>
              </a:rPr>
              <a:t> </a:t>
            </a:r>
            <a:r>
              <a:rPr lang="es-ES" dirty="0" err="1" smtClean="0">
                <a:latin typeface="Rockwell" pitchFamily="18" charset="0"/>
              </a:rPr>
              <a:t>Learning</a:t>
            </a:r>
            <a:endParaRPr lang="es-ES" dirty="0" smtClean="0">
              <a:latin typeface="Rockwell" pitchFamily="18" charset="0"/>
            </a:endParaRPr>
          </a:p>
          <a:p>
            <a:pPr marL="342906" indent="-342906" algn="just" defTabSz="457207">
              <a:buClr>
                <a:schemeClr val="bg2">
                  <a:lumMod val="40000"/>
                  <a:lumOff val="60000"/>
                </a:schemeClr>
              </a:buClr>
              <a:buFont typeface="Wingdings 3" charset="2"/>
              <a:buChar char=""/>
              <a:defRPr/>
            </a:pPr>
            <a:r>
              <a:rPr lang="es-ES" dirty="0" smtClean="0">
                <a:latin typeface="Rockwell" pitchFamily="18" charset="0"/>
              </a:rPr>
              <a:t> </a:t>
            </a:r>
            <a:r>
              <a:rPr lang="es-ES" dirty="0" err="1" smtClean="0">
                <a:latin typeface="Rockwell" pitchFamily="18" charset="0"/>
              </a:rPr>
              <a:t>Deutero-learning</a:t>
            </a:r>
            <a:endParaRPr lang="es-ES" dirty="0" smtClean="0">
              <a:latin typeface="Rockwell" pitchFamily="18" charset="0"/>
            </a:endParaRPr>
          </a:p>
          <a:p>
            <a:endParaRPr lang="en-US" dirty="0"/>
          </a:p>
        </p:txBody>
      </p:sp>
    </p:spTree>
    <p:extLst>
      <p:ext uri="{BB962C8B-B14F-4D97-AF65-F5344CB8AC3E}">
        <p14:creationId xmlns:p14="http://schemas.microsoft.com/office/powerpoint/2010/main" val="3759889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7" y="1676400"/>
            <a:ext cx="11734800" cy="919335"/>
          </a:xfrm>
        </p:spPr>
        <p:txBody>
          <a:bodyPr/>
          <a:lstStyle/>
          <a:p>
            <a:r>
              <a:rPr lang="es-ES" b="1" dirty="0">
                <a:latin typeface="Rockwell" pitchFamily="18" charset="0"/>
              </a:rPr>
              <a:t>SINGLE-LOOP LEARNING</a:t>
            </a:r>
            <a:endParaRPr lang="en-US" dirty="0">
              <a:latin typeface="Rockwell" pitchFamily="18" charset="0"/>
            </a:endParaRPr>
          </a:p>
        </p:txBody>
      </p:sp>
      <p:sp>
        <p:nvSpPr>
          <p:cNvPr id="3" name="Subtitle 2"/>
          <p:cNvSpPr>
            <a:spLocks noGrp="1"/>
          </p:cNvSpPr>
          <p:nvPr>
            <p:ph type="subTitle" idx="1"/>
          </p:nvPr>
        </p:nvSpPr>
        <p:spPr>
          <a:xfrm>
            <a:off x="153987" y="2590800"/>
            <a:ext cx="11811000" cy="4267200"/>
          </a:xfrm>
        </p:spPr>
        <p:txBody>
          <a:bodyPr>
            <a:normAutofit fontScale="92500" lnSpcReduction="10000"/>
          </a:bodyPr>
          <a:lstStyle/>
          <a:p>
            <a:pPr marL="342906" indent="-342906" algn="l" defTabSz="457207">
              <a:buClr>
                <a:schemeClr val="bg2">
                  <a:lumMod val="40000"/>
                  <a:lumOff val="60000"/>
                </a:schemeClr>
              </a:buClr>
              <a:buFont typeface="Wingdings 3" charset="2"/>
              <a:buChar char=""/>
              <a:defRPr/>
            </a:pPr>
            <a:r>
              <a:rPr lang="en-US" sz="3200" dirty="0">
                <a:latin typeface="Rockwell" pitchFamily="18" charset="0"/>
              </a:rPr>
              <a:t>I</a:t>
            </a:r>
            <a:r>
              <a:rPr lang="tr-TR" sz="3200" dirty="0">
                <a:latin typeface="Rockwell" pitchFamily="18" charset="0"/>
              </a:rPr>
              <a:t>nvolves an organization  respond</a:t>
            </a:r>
            <a:r>
              <a:rPr lang="en-US" sz="3200" dirty="0" err="1">
                <a:latin typeface="Rockwell" pitchFamily="18" charset="0"/>
              </a:rPr>
              <a:t>ing</a:t>
            </a:r>
            <a:r>
              <a:rPr lang="tr-TR" sz="3200" dirty="0">
                <a:latin typeface="Rockwell" pitchFamily="18" charset="0"/>
              </a:rPr>
              <a:t> to changes in its environment by detecting errors and correcting them, but maintaning its existing organizational norms.</a:t>
            </a:r>
            <a:endParaRPr lang="es-ES" sz="3200" dirty="0">
              <a:latin typeface="Rockwell" pitchFamily="18" charset="0"/>
            </a:endParaRPr>
          </a:p>
          <a:p>
            <a:pPr marL="914416" lvl="2" indent="0" defTabSz="457207">
              <a:buClr>
                <a:schemeClr val="bg2">
                  <a:lumMod val="40000"/>
                  <a:lumOff val="60000"/>
                </a:schemeClr>
              </a:buClr>
              <a:buNone/>
              <a:defRPr/>
            </a:pPr>
            <a:endParaRPr lang="es-ES" sz="1100" dirty="0" smtClean="0">
              <a:solidFill>
                <a:srgbClr val="7A0000"/>
              </a:solidFill>
              <a:latin typeface="Rockwell" pitchFamily="18" charset="0"/>
            </a:endParaRPr>
          </a:p>
          <a:p>
            <a:pPr marL="1143020" lvl="2" indent="-228604" defTabSz="457207">
              <a:buClr>
                <a:schemeClr val="bg2">
                  <a:lumMod val="40000"/>
                  <a:lumOff val="60000"/>
                </a:schemeClr>
              </a:buClr>
              <a:buFont typeface="Wingdings 3" charset="2"/>
              <a:buChar char=""/>
              <a:defRPr/>
            </a:pPr>
            <a:r>
              <a:rPr lang="es-ES" sz="3200" dirty="0" err="1" smtClean="0">
                <a:solidFill>
                  <a:srgbClr val="7A0000"/>
                </a:solidFill>
                <a:latin typeface="Rockwell" pitchFamily="18" charset="0"/>
              </a:rPr>
              <a:t>This</a:t>
            </a:r>
            <a:r>
              <a:rPr lang="es-ES" sz="3200" dirty="0" smtClean="0">
                <a:solidFill>
                  <a:srgbClr val="7A0000"/>
                </a:solidFill>
                <a:latin typeface="Rockwell" pitchFamily="18" charset="0"/>
              </a:rPr>
              <a:t> </a:t>
            </a:r>
            <a:r>
              <a:rPr lang="es-ES" sz="3200" dirty="0" err="1">
                <a:solidFill>
                  <a:srgbClr val="7A0000"/>
                </a:solidFill>
                <a:latin typeface="Rockwell" pitchFamily="18" charset="0"/>
              </a:rPr>
              <a:t>occurs</a:t>
            </a:r>
            <a:r>
              <a:rPr lang="es-ES" sz="3200" dirty="0">
                <a:solidFill>
                  <a:srgbClr val="7A0000"/>
                </a:solidFill>
                <a:latin typeface="Rockwell" pitchFamily="18" charset="0"/>
              </a:rPr>
              <a:t> </a:t>
            </a:r>
            <a:r>
              <a:rPr lang="es-ES" sz="3200" dirty="0" err="1">
                <a:solidFill>
                  <a:srgbClr val="7A0000"/>
                </a:solidFill>
                <a:latin typeface="Rockwell" pitchFamily="18" charset="0"/>
              </a:rPr>
              <a:t>when</a:t>
            </a:r>
            <a:r>
              <a:rPr lang="es-ES" sz="3200" dirty="0">
                <a:solidFill>
                  <a:srgbClr val="7A0000"/>
                </a:solidFill>
                <a:latin typeface="Rockwell" pitchFamily="18" charset="0"/>
              </a:rPr>
              <a:t> </a:t>
            </a:r>
            <a:r>
              <a:rPr lang="es-ES" sz="3200" dirty="0" err="1">
                <a:solidFill>
                  <a:srgbClr val="7A0000"/>
                </a:solidFill>
                <a:latin typeface="Rockwell" pitchFamily="18" charset="0"/>
              </a:rPr>
              <a:t>errors</a:t>
            </a:r>
            <a:r>
              <a:rPr lang="es-ES" sz="3200" dirty="0">
                <a:solidFill>
                  <a:srgbClr val="7A0000"/>
                </a:solidFill>
                <a:latin typeface="Rockwell" pitchFamily="18" charset="0"/>
              </a:rPr>
              <a:t> are </a:t>
            </a:r>
            <a:r>
              <a:rPr lang="es-ES" sz="3200" dirty="0" err="1">
                <a:solidFill>
                  <a:srgbClr val="7A0000"/>
                </a:solidFill>
                <a:latin typeface="Rockwell" pitchFamily="18" charset="0"/>
              </a:rPr>
              <a:t>detected</a:t>
            </a:r>
            <a:r>
              <a:rPr lang="es-ES" sz="3200" dirty="0">
                <a:solidFill>
                  <a:srgbClr val="7A0000"/>
                </a:solidFill>
                <a:latin typeface="Rockwell" pitchFamily="18" charset="0"/>
              </a:rPr>
              <a:t> and </a:t>
            </a:r>
            <a:r>
              <a:rPr lang="es-ES" sz="3200" dirty="0" err="1">
                <a:solidFill>
                  <a:srgbClr val="7A0000"/>
                </a:solidFill>
                <a:latin typeface="Rockwell" pitchFamily="18" charset="0"/>
              </a:rPr>
              <a:t>corrected</a:t>
            </a:r>
            <a:r>
              <a:rPr lang="es-ES" sz="3200" dirty="0">
                <a:solidFill>
                  <a:srgbClr val="7A0000"/>
                </a:solidFill>
                <a:latin typeface="Rockwell" pitchFamily="18" charset="0"/>
              </a:rPr>
              <a:t>.</a:t>
            </a:r>
          </a:p>
          <a:p>
            <a:pPr marL="1143020" lvl="2" indent="-228604" defTabSz="457207">
              <a:buClr>
                <a:schemeClr val="bg2">
                  <a:lumMod val="40000"/>
                  <a:lumOff val="60000"/>
                </a:schemeClr>
              </a:buClr>
              <a:buFont typeface="Wingdings 3" charset="2"/>
              <a:buChar char=""/>
              <a:defRPr/>
            </a:pPr>
            <a:r>
              <a:rPr lang="es-ES" sz="3200" dirty="0" err="1">
                <a:solidFill>
                  <a:srgbClr val="7A0000"/>
                </a:solidFill>
                <a:latin typeface="Rockwell" pitchFamily="18" charset="0"/>
              </a:rPr>
              <a:t>Firms</a:t>
            </a:r>
            <a:r>
              <a:rPr lang="es-ES" sz="3200" dirty="0">
                <a:solidFill>
                  <a:srgbClr val="7A0000"/>
                </a:solidFill>
                <a:latin typeface="Rockwell" pitchFamily="18" charset="0"/>
              </a:rPr>
              <a:t> </a:t>
            </a:r>
            <a:r>
              <a:rPr lang="es-ES" sz="3200" dirty="0" err="1">
                <a:solidFill>
                  <a:srgbClr val="7A0000"/>
                </a:solidFill>
                <a:latin typeface="Rockwell" pitchFamily="18" charset="0"/>
              </a:rPr>
              <a:t>continue</a:t>
            </a:r>
            <a:r>
              <a:rPr lang="es-ES" sz="3200" dirty="0">
                <a:solidFill>
                  <a:srgbClr val="7A0000"/>
                </a:solidFill>
                <a:latin typeface="Rockwell" pitchFamily="18" charset="0"/>
              </a:rPr>
              <a:t> </a:t>
            </a:r>
            <a:r>
              <a:rPr lang="es-ES" sz="3200" dirty="0" err="1">
                <a:solidFill>
                  <a:srgbClr val="7A0000"/>
                </a:solidFill>
                <a:latin typeface="Rockwell" pitchFamily="18" charset="0"/>
              </a:rPr>
              <a:t>with</a:t>
            </a:r>
            <a:r>
              <a:rPr lang="es-ES" sz="3200" dirty="0">
                <a:solidFill>
                  <a:srgbClr val="7A0000"/>
                </a:solidFill>
                <a:latin typeface="Rockwell" pitchFamily="18" charset="0"/>
              </a:rPr>
              <a:t> </a:t>
            </a:r>
            <a:r>
              <a:rPr lang="es-ES" sz="3200" dirty="0" err="1">
                <a:solidFill>
                  <a:srgbClr val="7A0000"/>
                </a:solidFill>
                <a:latin typeface="Rockwell" pitchFamily="18" charset="0"/>
              </a:rPr>
              <a:t>their</a:t>
            </a:r>
            <a:r>
              <a:rPr lang="es-ES" sz="3200" dirty="0">
                <a:solidFill>
                  <a:srgbClr val="7A0000"/>
                </a:solidFill>
                <a:latin typeface="Rockwell" pitchFamily="18" charset="0"/>
              </a:rPr>
              <a:t> </a:t>
            </a:r>
            <a:r>
              <a:rPr lang="es-ES" sz="3200" dirty="0" err="1">
                <a:solidFill>
                  <a:srgbClr val="7A0000"/>
                </a:solidFill>
                <a:latin typeface="Rockwell" pitchFamily="18" charset="0"/>
              </a:rPr>
              <a:t>present</a:t>
            </a:r>
            <a:r>
              <a:rPr lang="es-ES" sz="3200" dirty="0">
                <a:solidFill>
                  <a:srgbClr val="7A0000"/>
                </a:solidFill>
                <a:latin typeface="Rockwell" pitchFamily="18" charset="0"/>
              </a:rPr>
              <a:t> </a:t>
            </a:r>
            <a:r>
              <a:rPr lang="es-ES" sz="3200" dirty="0" err="1">
                <a:solidFill>
                  <a:srgbClr val="7A0000"/>
                </a:solidFill>
                <a:latin typeface="Rockwell" pitchFamily="18" charset="0"/>
              </a:rPr>
              <a:t>policies</a:t>
            </a:r>
            <a:r>
              <a:rPr lang="es-ES" sz="3200" dirty="0">
                <a:solidFill>
                  <a:srgbClr val="7A0000"/>
                </a:solidFill>
                <a:latin typeface="Rockwell" pitchFamily="18" charset="0"/>
              </a:rPr>
              <a:t> and </a:t>
            </a:r>
            <a:r>
              <a:rPr lang="es-ES" sz="3200" dirty="0" err="1">
                <a:solidFill>
                  <a:srgbClr val="7A0000"/>
                </a:solidFill>
                <a:latin typeface="Rockwell" pitchFamily="18" charset="0"/>
              </a:rPr>
              <a:t>goals</a:t>
            </a:r>
            <a:r>
              <a:rPr lang="es-ES" sz="3200" dirty="0">
                <a:solidFill>
                  <a:srgbClr val="7A0000"/>
                </a:solidFill>
                <a:latin typeface="Rockwell" pitchFamily="18" charset="0"/>
              </a:rPr>
              <a:t>.</a:t>
            </a:r>
          </a:p>
          <a:p>
            <a:pPr marL="1143020" lvl="2" indent="-228604" defTabSz="457207">
              <a:buClr>
                <a:schemeClr val="bg2">
                  <a:lumMod val="40000"/>
                  <a:lumOff val="60000"/>
                </a:schemeClr>
              </a:buClr>
              <a:buFont typeface="Wingdings 3" charset="2"/>
              <a:buChar char=""/>
              <a:defRPr/>
            </a:pPr>
            <a:r>
              <a:rPr lang="es-ES" sz="3200" dirty="0" err="1">
                <a:solidFill>
                  <a:srgbClr val="7A0000"/>
                </a:solidFill>
                <a:latin typeface="Rockwell" pitchFamily="18" charset="0"/>
              </a:rPr>
              <a:t>This</a:t>
            </a:r>
            <a:r>
              <a:rPr lang="es-ES" sz="3200" dirty="0">
                <a:solidFill>
                  <a:srgbClr val="7A0000"/>
                </a:solidFill>
                <a:latin typeface="Rockwell" pitchFamily="18" charset="0"/>
              </a:rPr>
              <a:t> </a:t>
            </a:r>
            <a:r>
              <a:rPr lang="es-ES" sz="3200" dirty="0" err="1">
                <a:solidFill>
                  <a:srgbClr val="7A0000"/>
                </a:solidFill>
                <a:latin typeface="Rockwell" pitchFamily="18" charset="0"/>
              </a:rPr>
              <a:t>is</a:t>
            </a:r>
            <a:r>
              <a:rPr lang="es-ES" sz="3200" dirty="0">
                <a:solidFill>
                  <a:srgbClr val="7A0000"/>
                </a:solidFill>
                <a:latin typeface="Rockwell" pitchFamily="18" charset="0"/>
              </a:rPr>
              <a:t> </a:t>
            </a:r>
            <a:r>
              <a:rPr lang="es-ES" sz="3200" dirty="0" err="1">
                <a:solidFill>
                  <a:srgbClr val="7A0000"/>
                </a:solidFill>
                <a:latin typeface="Rockwell" pitchFamily="18" charset="0"/>
              </a:rPr>
              <a:t>the</a:t>
            </a:r>
            <a:r>
              <a:rPr lang="es-ES" sz="3200" dirty="0">
                <a:solidFill>
                  <a:srgbClr val="7A0000"/>
                </a:solidFill>
                <a:latin typeface="Rockwell" pitchFamily="18" charset="0"/>
              </a:rPr>
              <a:t> “</a:t>
            </a:r>
            <a:r>
              <a:rPr lang="es-ES" sz="3200" dirty="0" err="1">
                <a:solidFill>
                  <a:srgbClr val="7A0000"/>
                </a:solidFill>
                <a:latin typeface="Rockwell" pitchFamily="18" charset="0"/>
              </a:rPr>
              <a:t>Lower-level</a:t>
            </a:r>
            <a:r>
              <a:rPr lang="es-ES" sz="3200" dirty="0">
                <a:solidFill>
                  <a:srgbClr val="7A0000"/>
                </a:solidFill>
                <a:latin typeface="Rockwell" pitchFamily="18" charset="0"/>
              </a:rPr>
              <a:t> </a:t>
            </a:r>
            <a:r>
              <a:rPr lang="es-ES" sz="3200" dirty="0" err="1">
                <a:solidFill>
                  <a:srgbClr val="7A0000"/>
                </a:solidFill>
                <a:latin typeface="Rockwell" pitchFamily="18" charset="0"/>
              </a:rPr>
              <a:t>Learning</a:t>
            </a:r>
            <a:r>
              <a:rPr lang="es-ES" sz="3200" dirty="0" smtClean="0">
                <a:solidFill>
                  <a:srgbClr val="7A0000"/>
                </a:solidFill>
                <a:latin typeface="Rockwell" pitchFamily="18" charset="0"/>
              </a:rPr>
              <a:t>”/ </a:t>
            </a:r>
            <a:r>
              <a:rPr lang="es-ES" sz="3200" dirty="0">
                <a:solidFill>
                  <a:srgbClr val="7A0000"/>
                </a:solidFill>
                <a:latin typeface="Rockwell" pitchFamily="18" charset="0"/>
              </a:rPr>
              <a:t>“</a:t>
            </a:r>
            <a:r>
              <a:rPr lang="es-ES" sz="3200" dirty="0" err="1">
                <a:solidFill>
                  <a:srgbClr val="7A0000"/>
                </a:solidFill>
                <a:latin typeface="Rockwell" pitchFamily="18" charset="0"/>
              </a:rPr>
              <a:t>Not-Strategic</a:t>
            </a:r>
            <a:r>
              <a:rPr lang="es-ES" sz="3200" dirty="0">
                <a:solidFill>
                  <a:srgbClr val="7A0000"/>
                </a:solidFill>
                <a:latin typeface="Rockwell" pitchFamily="18" charset="0"/>
              </a:rPr>
              <a:t> </a:t>
            </a:r>
            <a:r>
              <a:rPr lang="es-ES" sz="3200" dirty="0" err="1">
                <a:solidFill>
                  <a:srgbClr val="7A0000"/>
                </a:solidFill>
                <a:latin typeface="Rockwell" pitchFamily="18" charset="0"/>
              </a:rPr>
              <a:t>Learning</a:t>
            </a:r>
            <a:r>
              <a:rPr lang="es-ES" sz="3200" dirty="0">
                <a:solidFill>
                  <a:srgbClr val="7A0000"/>
                </a:solidFill>
                <a:latin typeface="Rockwell" pitchFamily="18" charset="0"/>
              </a:rPr>
              <a:t>”, “</a:t>
            </a:r>
          </a:p>
          <a:p>
            <a:pPr marL="1143020" lvl="2" indent="-228604" defTabSz="457207">
              <a:buClr>
                <a:schemeClr val="bg2">
                  <a:lumMod val="40000"/>
                  <a:lumOff val="60000"/>
                </a:schemeClr>
              </a:buClr>
              <a:buFont typeface="Wingdings 3" charset="2"/>
              <a:buChar char=""/>
              <a:defRPr/>
            </a:pPr>
            <a:r>
              <a:rPr lang="es-ES" sz="3200" dirty="0" err="1">
                <a:solidFill>
                  <a:srgbClr val="7A0000"/>
                </a:solidFill>
                <a:latin typeface="Rockwell" pitchFamily="18" charset="0"/>
              </a:rPr>
              <a:t>This</a:t>
            </a:r>
            <a:r>
              <a:rPr lang="es-ES" sz="3200" dirty="0">
                <a:solidFill>
                  <a:srgbClr val="7A0000"/>
                </a:solidFill>
                <a:latin typeface="Rockwell" pitchFamily="18" charset="0"/>
              </a:rPr>
              <a:t> </a:t>
            </a:r>
            <a:r>
              <a:rPr lang="es-ES" sz="3200" dirty="0" err="1" smtClean="0">
                <a:solidFill>
                  <a:srgbClr val="7A0000"/>
                </a:solidFill>
                <a:latin typeface="Rockwell" pitchFamily="18" charset="0"/>
              </a:rPr>
              <a:t>is</a:t>
            </a:r>
            <a:r>
              <a:rPr lang="es-ES" sz="3200" dirty="0" smtClean="0">
                <a:solidFill>
                  <a:srgbClr val="7A0000"/>
                </a:solidFill>
                <a:latin typeface="Rockwell" pitchFamily="18" charset="0"/>
              </a:rPr>
              <a:t> </a:t>
            </a:r>
            <a:r>
              <a:rPr lang="es-ES" sz="3200" dirty="0" err="1" smtClean="0">
                <a:solidFill>
                  <a:srgbClr val="7A0000"/>
                </a:solidFill>
                <a:latin typeface="Rockwell" pitchFamily="18" charset="0"/>
              </a:rPr>
              <a:t>also</a:t>
            </a:r>
            <a:r>
              <a:rPr lang="es-ES" sz="3200" dirty="0" smtClean="0">
                <a:solidFill>
                  <a:srgbClr val="7A0000"/>
                </a:solidFill>
                <a:latin typeface="Rockwell" pitchFamily="18" charset="0"/>
              </a:rPr>
              <a:t> </a:t>
            </a:r>
            <a:r>
              <a:rPr lang="es-ES" sz="3200" dirty="0">
                <a:solidFill>
                  <a:srgbClr val="7A0000"/>
                </a:solidFill>
                <a:latin typeface="Rockwell" pitchFamily="18" charset="0"/>
              </a:rPr>
              <a:t>“</a:t>
            </a:r>
            <a:r>
              <a:rPr lang="es-ES" sz="3200" dirty="0" err="1">
                <a:solidFill>
                  <a:srgbClr val="7A0000"/>
                </a:solidFill>
                <a:latin typeface="Rockwell" pitchFamily="18" charset="0"/>
              </a:rPr>
              <a:t>Adaptive</a:t>
            </a:r>
            <a:r>
              <a:rPr lang="es-ES" sz="3200" dirty="0">
                <a:solidFill>
                  <a:srgbClr val="7A0000"/>
                </a:solidFill>
                <a:latin typeface="Rockwell" pitchFamily="18" charset="0"/>
              </a:rPr>
              <a:t> </a:t>
            </a:r>
            <a:r>
              <a:rPr lang="es-ES" sz="3200" dirty="0" err="1">
                <a:solidFill>
                  <a:srgbClr val="7A0000"/>
                </a:solidFill>
                <a:latin typeface="Rockwell" pitchFamily="18" charset="0"/>
              </a:rPr>
              <a:t>Learning</a:t>
            </a:r>
            <a:r>
              <a:rPr lang="es-ES" sz="3200" dirty="0">
                <a:solidFill>
                  <a:srgbClr val="7A0000"/>
                </a:solidFill>
                <a:latin typeface="Rockwell" pitchFamily="18" charset="0"/>
              </a:rPr>
              <a:t>”.</a:t>
            </a:r>
          </a:p>
          <a:p>
            <a:pPr algn="l"/>
            <a:endParaRPr lang="en-US" dirty="0">
              <a:latin typeface="Rockwell" pitchFamily="18" charset="0"/>
            </a:endParaRPr>
          </a:p>
        </p:txBody>
      </p:sp>
    </p:spTree>
    <p:extLst>
      <p:ext uri="{BB962C8B-B14F-4D97-AF65-F5344CB8AC3E}">
        <p14:creationId xmlns:p14="http://schemas.microsoft.com/office/powerpoint/2010/main" val="3408564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7" y="1524000"/>
            <a:ext cx="11887200" cy="843135"/>
          </a:xfrm>
        </p:spPr>
        <p:txBody>
          <a:bodyPr/>
          <a:lstStyle/>
          <a:p>
            <a:r>
              <a:rPr lang="es-ES" b="1" dirty="0">
                <a:latin typeface="Rockwell" pitchFamily="18" charset="0"/>
              </a:rPr>
              <a:t>DOUBLE-LOOP LEARNING</a:t>
            </a:r>
            <a:endParaRPr lang="en-US" dirty="0">
              <a:latin typeface="Rockwell" pitchFamily="18" charset="0"/>
            </a:endParaRPr>
          </a:p>
        </p:txBody>
      </p:sp>
      <p:sp>
        <p:nvSpPr>
          <p:cNvPr id="3" name="Subtitle 2"/>
          <p:cNvSpPr>
            <a:spLocks noGrp="1"/>
          </p:cNvSpPr>
          <p:nvPr>
            <p:ph type="subTitle" idx="1"/>
          </p:nvPr>
        </p:nvSpPr>
        <p:spPr>
          <a:xfrm>
            <a:off x="77787" y="2438400"/>
            <a:ext cx="12117388" cy="4419600"/>
          </a:xfrm>
        </p:spPr>
        <p:txBody>
          <a:bodyPr>
            <a:normAutofit/>
          </a:bodyPr>
          <a:lstStyle/>
          <a:p>
            <a:pPr marL="457200" indent="-457200" algn="just">
              <a:lnSpc>
                <a:spcPct val="90000"/>
              </a:lnSpc>
              <a:buFont typeface="Arial" pitchFamily="34" charset="0"/>
              <a:buChar char="•"/>
            </a:pPr>
            <a:r>
              <a:rPr lang="es-ES" sz="2800" dirty="0" err="1">
                <a:latin typeface="Rockwell" pitchFamily="18" charset="0"/>
              </a:rPr>
              <a:t>This</a:t>
            </a:r>
            <a:r>
              <a:rPr lang="es-ES" sz="2800" dirty="0">
                <a:latin typeface="Rockwell" pitchFamily="18" charset="0"/>
              </a:rPr>
              <a:t> </a:t>
            </a:r>
            <a:r>
              <a:rPr lang="es-ES" sz="2800" dirty="0" err="1">
                <a:latin typeface="Rockwell" pitchFamily="18" charset="0"/>
              </a:rPr>
              <a:t>occurs</a:t>
            </a:r>
            <a:r>
              <a:rPr lang="es-ES" sz="2800" dirty="0">
                <a:latin typeface="Rockwell" pitchFamily="18" charset="0"/>
              </a:rPr>
              <a:t> </a:t>
            </a:r>
            <a:r>
              <a:rPr lang="es-ES" sz="2800" dirty="0" err="1">
                <a:latin typeface="Rockwell" pitchFamily="18" charset="0"/>
              </a:rPr>
              <a:t>when</a:t>
            </a:r>
            <a:r>
              <a:rPr lang="es-ES" sz="2800" dirty="0">
                <a:latin typeface="Rockwell" pitchFamily="18" charset="0"/>
              </a:rPr>
              <a:t>, in </a:t>
            </a:r>
            <a:r>
              <a:rPr lang="es-ES" sz="2800" dirty="0" err="1">
                <a:latin typeface="Rockwell" pitchFamily="18" charset="0"/>
              </a:rPr>
              <a:t>additiion</a:t>
            </a:r>
            <a:r>
              <a:rPr lang="es-ES" sz="2800" dirty="0">
                <a:latin typeface="Rockwell" pitchFamily="18" charset="0"/>
              </a:rPr>
              <a:t> </a:t>
            </a:r>
            <a:r>
              <a:rPr lang="es-ES" sz="2800" dirty="0" err="1">
                <a:latin typeface="Rockwell" pitchFamily="18" charset="0"/>
              </a:rPr>
              <a:t>to</a:t>
            </a:r>
            <a:r>
              <a:rPr lang="es-ES" sz="2800" dirty="0">
                <a:latin typeface="Rockwell" pitchFamily="18" charset="0"/>
              </a:rPr>
              <a:t> </a:t>
            </a:r>
            <a:r>
              <a:rPr lang="es-ES" sz="2800" dirty="0" err="1">
                <a:latin typeface="Rockwell" pitchFamily="18" charset="0"/>
              </a:rPr>
              <a:t>detection</a:t>
            </a:r>
            <a:r>
              <a:rPr lang="es-ES" sz="2800" dirty="0">
                <a:latin typeface="Rockwell" pitchFamily="18" charset="0"/>
              </a:rPr>
              <a:t> and </a:t>
            </a:r>
            <a:r>
              <a:rPr lang="es-ES" sz="2800" dirty="0" err="1">
                <a:latin typeface="Rockwell" pitchFamily="18" charset="0"/>
              </a:rPr>
              <a:t>correction</a:t>
            </a:r>
            <a:r>
              <a:rPr lang="es-ES" sz="2800" dirty="0">
                <a:latin typeface="Rockwell" pitchFamily="18" charset="0"/>
              </a:rPr>
              <a:t> of </a:t>
            </a:r>
            <a:r>
              <a:rPr lang="es-ES" sz="2800" dirty="0" err="1">
                <a:latin typeface="Rockwell" pitchFamily="18" charset="0"/>
              </a:rPr>
              <a:t>errors</a:t>
            </a:r>
            <a:r>
              <a:rPr lang="es-ES" sz="2800" dirty="0">
                <a:latin typeface="Rockwell" pitchFamily="18" charset="0"/>
              </a:rPr>
              <a:t>, </a:t>
            </a:r>
            <a:r>
              <a:rPr lang="es-ES" sz="2800" dirty="0" err="1">
                <a:latin typeface="Rockwell" pitchFamily="18" charset="0"/>
              </a:rPr>
              <a:t>the</a:t>
            </a:r>
            <a:r>
              <a:rPr lang="es-ES" sz="2800" dirty="0">
                <a:latin typeface="Rockwell" pitchFamily="18" charset="0"/>
              </a:rPr>
              <a:t> </a:t>
            </a:r>
            <a:r>
              <a:rPr lang="es-ES" sz="2800" dirty="0" err="1" smtClean="0">
                <a:latin typeface="Rockwell" pitchFamily="18" charset="0"/>
              </a:rPr>
              <a:t>organization</a:t>
            </a:r>
            <a:r>
              <a:rPr lang="es-ES" sz="2800" dirty="0">
                <a:latin typeface="Rockwell" pitchFamily="18" charset="0"/>
              </a:rPr>
              <a:t> </a:t>
            </a:r>
            <a:r>
              <a:rPr lang="es-ES" sz="2800" dirty="0" err="1" smtClean="0">
                <a:latin typeface="Rockwell" pitchFamily="18" charset="0"/>
              </a:rPr>
              <a:t>questions</a:t>
            </a:r>
            <a:r>
              <a:rPr lang="es-ES" sz="2800" dirty="0" smtClean="0">
                <a:latin typeface="Rockwell" pitchFamily="18" charset="0"/>
              </a:rPr>
              <a:t> </a:t>
            </a:r>
            <a:r>
              <a:rPr lang="es-ES" sz="2800" dirty="0">
                <a:latin typeface="Rockwell" pitchFamily="18" charset="0"/>
              </a:rPr>
              <a:t>and </a:t>
            </a:r>
            <a:r>
              <a:rPr lang="es-ES" sz="2800" dirty="0" err="1">
                <a:latin typeface="Rockwell" pitchFamily="18" charset="0"/>
              </a:rPr>
              <a:t>modifies</a:t>
            </a:r>
            <a:r>
              <a:rPr lang="es-ES" sz="2800" dirty="0">
                <a:latin typeface="Rockwell" pitchFamily="18" charset="0"/>
              </a:rPr>
              <a:t> </a:t>
            </a:r>
            <a:r>
              <a:rPr lang="es-ES" sz="2800" dirty="0" err="1">
                <a:latin typeface="Rockwell" pitchFamily="18" charset="0"/>
              </a:rPr>
              <a:t>its</a:t>
            </a:r>
            <a:r>
              <a:rPr lang="es-ES" sz="2800" dirty="0">
                <a:latin typeface="Rockwell" pitchFamily="18" charset="0"/>
              </a:rPr>
              <a:t> </a:t>
            </a:r>
            <a:r>
              <a:rPr lang="es-ES" sz="2800" dirty="0" err="1">
                <a:latin typeface="Rockwell" pitchFamily="18" charset="0"/>
              </a:rPr>
              <a:t>existing</a:t>
            </a:r>
            <a:r>
              <a:rPr lang="es-ES" sz="2800" dirty="0">
                <a:latin typeface="Rockwell" pitchFamily="18" charset="0"/>
              </a:rPr>
              <a:t> </a:t>
            </a:r>
            <a:r>
              <a:rPr lang="es-ES" sz="2800" dirty="0" err="1">
                <a:latin typeface="Rockwell" pitchFamily="18" charset="0"/>
              </a:rPr>
              <a:t>norms</a:t>
            </a:r>
            <a:r>
              <a:rPr lang="es-ES" sz="2800" dirty="0">
                <a:latin typeface="Rockwell" pitchFamily="18" charset="0"/>
              </a:rPr>
              <a:t>, </a:t>
            </a:r>
            <a:r>
              <a:rPr lang="es-ES" sz="2800" dirty="0" err="1">
                <a:latin typeface="Rockwell" pitchFamily="18" charset="0"/>
              </a:rPr>
              <a:t>procedures</a:t>
            </a:r>
            <a:r>
              <a:rPr lang="es-ES" sz="2800" dirty="0">
                <a:latin typeface="Rockwell" pitchFamily="18" charset="0"/>
              </a:rPr>
              <a:t>,  </a:t>
            </a:r>
            <a:r>
              <a:rPr lang="es-ES" sz="2800" dirty="0" err="1">
                <a:latin typeface="Rockwell" pitchFamily="18" charset="0"/>
              </a:rPr>
              <a:t>policies</a:t>
            </a:r>
            <a:r>
              <a:rPr lang="es-ES" sz="2800" dirty="0">
                <a:latin typeface="Rockwell" pitchFamily="18" charset="0"/>
              </a:rPr>
              <a:t> and </a:t>
            </a:r>
            <a:r>
              <a:rPr lang="es-ES" sz="2800" dirty="0" err="1">
                <a:latin typeface="Rockwell" pitchFamily="18" charset="0"/>
              </a:rPr>
              <a:t>objectives</a:t>
            </a:r>
            <a:r>
              <a:rPr lang="es-ES" sz="2800" dirty="0">
                <a:latin typeface="Rockwell" pitchFamily="18" charset="0"/>
              </a:rPr>
              <a:t>.</a:t>
            </a:r>
          </a:p>
          <a:p>
            <a:pPr marL="457200" indent="-457200" algn="just">
              <a:lnSpc>
                <a:spcPct val="90000"/>
              </a:lnSpc>
              <a:buFont typeface="Arial" pitchFamily="34" charset="0"/>
              <a:buChar char="•"/>
            </a:pPr>
            <a:r>
              <a:rPr lang="es-ES" sz="2800" dirty="0" err="1" smtClean="0">
                <a:latin typeface="Rockwell" pitchFamily="18" charset="0"/>
              </a:rPr>
              <a:t>It</a:t>
            </a:r>
            <a:r>
              <a:rPr lang="es-ES" sz="2800" dirty="0" smtClean="0">
                <a:latin typeface="Rockwell" pitchFamily="18" charset="0"/>
              </a:rPr>
              <a:t> </a:t>
            </a:r>
            <a:r>
              <a:rPr lang="es-ES" sz="2800" dirty="0" err="1" smtClean="0">
                <a:latin typeface="Rockwell" pitchFamily="18" charset="0"/>
              </a:rPr>
              <a:t>involves</a:t>
            </a:r>
            <a:r>
              <a:rPr lang="es-ES" sz="2800" dirty="0" smtClean="0">
                <a:latin typeface="Rockwell" pitchFamily="18" charset="0"/>
              </a:rPr>
              <a:t> </a:t>
            </a:r>
            <a:r>
              <a:rPr lang="es-ES" sz="2800" dirty="0" err="1" smtClean="0">
                <a:latin typeface="Rockwell" pitchFamily="18" charset="0"/>
              </a:rPr>
              <a:t>changing</a:t>
            </a:r>
            <a:r>
              <a:rPr lang="es-ES" sz="2800" dirty="0" smtClean="0">
                <a:latin typeface="Rockwell" pitchFamily="18" charset="0"/>
              </a:rPr>
              <a:t> </a:t>
            </a:r>
            <a:r>
              <a:rPr lang="es-ES" sz="2800" dirty="0" err="1">
                <a:latin typeface="Rockwell" pitchFamily="18" charset="0"/>
              </a:rPr>
              <a:t>the</a:t>
            </a:r>
            <a:r>
              <a:rPr lang="es-ES" sz="2800" dirty="0">
                <a:latin typeface="Rockwell" pitchFamily="18" charset="0"/>
              </a:rPr>
              <a:t> </a:t>
            </a:r>
            <a:r>
              <a:rPr lang="es-ES" sz="2800" dirty="0" err="1">
                <a:latin typeface="Rockwell" pitchFamily="18" charset="0"/>
              </a:rPr>
              <a:t>organization’s</a:t>
            </a:r>
            <a:r>
              <a:rPr lang="es-ES" sz="2800" dirty="0">
                <a:latin typeface="Rockwell" pitchFamily="18" charset="0"/>
              </a:rPr>
              <a:t> </a:t>
            </a:r>
            <a:r>
              <a:rPr lang="es-ES" sz="2800" dirty="0" err="1">
                <a:latin typeface="Rockwell" pitchFamily="18" charset="0"/>
              </a:rPr>
              <a:t>knowledge</a:t>
            </a:r>
            <a:r>
              <a:rPr lang="es-ES" sz="2800" dirty="0">
                <a:latin typeface="Rockwell" pitchFamily="18" charset="0"/>
              </a:rPr>
              <a:t>-base </a:t>
            </a:r>
            <a:r>
              <a:rPr lang="es-ES" sz="2800" dirty="0" err="1">
                <a:latin typeface="Rockwell" pitchFamily="18" charset="0"/>
              </a:rPr>
              <a:t>or</a:t>
            </a:r>
            <a:r>
              <a:rPr lang="es-ES" sz="2800" dirty="0">
                <a:latin typeface="Rockwell" pitchFamily="18" charset="0"/>
              </a:rPr>
              <a:t> </a:t>
            </a:r>
            <a:r>
              <a:rPr lang="es-ES" sz="2800" dirty="0" err="1">
                <a:latin typeface="Rockwell" pitchFamily="18" charset="0"/>
              </a:rPr>
              <a:t>firm-specific</a:t>
            </a:r>
            <a:r>
              <a:rPr lang="es-ES" sz="2800" dirty="0">
                <a:latin typeface="Rockwell" pitchFamily="18" charset="0"/>
              </a:rPr>
              <a:t> </a:t>
            </a:r>
            <a:r>
              <a:rPr lang="es-ES" sz="2800" dirty="0" err="1" smtClean="0">
                <a:latin typeface="Rockwell" pitchFamily="18" charset="0"/>
              </a:rPr>
              <a:t>competences</a:t>
            </a:r>
            <a:r>
              <a:rPr lang="es-ES" sz="2800" dirty="0" smtClean="0">
                <a:latin typeface="Rockwell" pitchFamily="18" charset="0"/>
              </a:rPr>
              <a:t> </a:t>
            </a:r>
            <a:r>
              <a:rPr lang="es-ES" sz="2800" dirty="0" err="1" smtClean="0">
                <a:latin typeface="Rockwell" pitchFamily="18" charset="0"/>
              </a:rPr>
              <a:t>or</a:t>
            </a:r>
            <a:r>
              <a:rPr lang="es-ES" sz="2800" dirty="0" smtClean="0">
                <a:latin typeface="Rockwell" pitchFamily="18" charset="0"/>
              </a:rPr>
              <a:t> </a:t>
            </a:r>
            <a:r>
              <a:rPr lang="es-ES" sz="2800" dirty="0" err="1">
                <a:latin typeface="Rockwell" pitchFamily="18" charset="0"/>
              </a:rPr>
              <a:t>routines</a:t>
            </a:r>
            <a:r>
              <a:rPr lang="es-ES" sz="2800" dirty="0">
                <a:latin typeface="Rockwell" pitchFamily="18" charset="0"/>
              </a:rPr>
              <a:t>.</a:t>
            </a:r>
          </a:p>
          <a:p>
            <a:pPr marL="0" indent="0" algn="just">
              <a:lnSpc>
                <a:spcPct val="90000"/>
              </a:lnSpc>
            </a:pPr>
            <a:endParaRPr lang="es-ES" sz="1000" dirty="0" smtClean="0">
              <a:latin typeface="Rockwell" pitchFamily="18" charset="0"/>
            </a:endParaRPr>
          </a:p>
          <a:p>
            <a:pPr algn="just">
              <a:lnSpc>
                <a:spcPct val="90000"/>
              </a:lnSpc>
              <a:buFont typeface="Arial" pitchFamily="34" charset="0"/>
              <a:buChar char="•"/>
            </a:pPr>
            <a:r>
              <a:rPr lang="es-ES" sz="2800" dirty="0" err="1" smtClean="0">
                <a:latin typeface="Rockwell" pitchFamily="18" charset="0"/>
              </a:rPr>
              <a:t>It</a:t>
            </a:r>
            <a:r>
              <a:rPr lang="es-ES" sz="2800" dirty="0" smtClean="0">
                <a:latin typeface="Rockwell" pitchFamily="18" charset="0"/>
              </a:rPr>
              <a:t> </a:t>
            </a:r>
            <a:r>
              <a:rPr lang="es-ES" sz="2800" dirty="0" err="1">
                <a:latin typeface="Rockwell" pitchFamily="18" charset="0"/>
              </a:rPr>
              <a:t>is</a:t>
            </a:r>
            <a:r>
              <a:rPr lang="es-ES" sz="2800" dirty="0">
                <a:latin typeface="Rockwell" pitchFamily="18" charset="0"/>
              </a:rPr>
              <a:t> </a:t>
            </a:r>
            <a:r>
              <a:rPr lang="es-ES" sz="2800" dirty="0" err="1" smtClean="0">
                <a:latin typeface="Rockwell" pitchFamily="18" charset="0"/>
              </a:rPr>
              <a:t>called</a:t>
            </a:r>
            <a:r>
              <a:rPr lang="es-ES" sz="2800" dirty="0" smtClean="0">
                <a:latin typeface="Rockwell" pitchFamily="18" charset="0"/>
              </a:rPr>
              <a:t> </a:t>
            </a:r>
            <a:r>
              <a:rPr lang="es-ES" sz="2800" dirty="0">
                <a:latin typeface="Rockwell" pitchFamily="18" charset="0"/>
              </a:rPr>
              <a:t>“</a:t>
            </a:r>
            <a:r>
              <a:rPr lang="es-ES" sz="2800" dirty="0" err="1">
                <a:latin typeface="Rockwell" pitchFamily="18" charset="0"/>
              </a:rPr>
              <a:t>Higher-Level</a:t>
            </a:r>
            <a:r>
              <a:rPr lang="es-ES" sz="2800" dirty="0">
                <a:latin typeface="Rockwell" pitchFamily="18" charset="0"/>
              </a:rPr>
              <a:t> </a:t>
            </a:r>
            <a:r>
              <a:rPr lang="es-ES" sz="2800" dirty="0" err="1">
                <a:latin typeface="Rockwell" pitchFamily="18" charset="0"/>
              </a:rPr>
              <a:t>Learning</a:t>
            </a:r>
            <a:r>
              <a:rPr lang="es-ES" sz="2800" dirty="0">
                <a:latin typeface="Rockwell" pitchFamily="18" charset="0"/>
              </a:rPr>
              <a:t>”, </a:t>
            </a:r>
          </a:p>
          <a:p>
            <a:pPr marL="457200" indent="-457200" algn="just">
              <a:lnSpc>
                <a:spcPct val="90000"/>
              </a:lnSpc>
              <a:buFont typeface="Arial" pitchFamily="34" charset="0"/>
              <a:buChar char="•"/>
            </a:pPr>
            <a:r>
              <a:rPr lang="es-ES" sz="2800" dirty="0" err="1" smtClean="0">
                <a:latin typeface="Rockwell" pitchFamily="18" charset="0"/>
              </a:rPr>
              <a:t>Strategic</a:t>
            </a:r>
            <a:r>
              <a:rPr lang="es-ES" sz="2800" dirty="0" smtClean="0">
                <a:latin typeface="Rockwell" pitchFamily="18" charset="0"/>
              </a:rPr>
              <a:t> </a:t>
            </a:r>
            <a:r>
              <a:rPr lang="es-ES" sz="2800" dirty="0" err="1">
                <a:latin typeface="Rockwell" pitchFamily="18" charset="0"/>
              </a:rPr>
              <a:t>Learning</a:t>
            </a:r>
            <a:r>
              <a:rPr lang="es-ES" sz="2800" dirty="0">
                <a:latin typeface="Rockwell" pitchFamily="18" charset="0"/>
              </a:rPr>
              <a:t>” </a:t>
            </a:r>
            <a:r>
              <a:rPr lang="es-ES" sz="2800" dirty="0" smtClean="0">
                <a:latin typeface="Rockwell" pitchFamily="18" charset="0"/>
              </a:rPr>
              <a:t>: </a:t>
            </a:r>
            <a:r>
              <a:rPr lang="es-ES" sz="2800" dirty="0" err="1" smtClean="0">
                <a:latin typeface="Rockwell" pitchFamily="18" charset="0"/>
              </a:rPr>
              <a:t>Learning</a:t>
            </a:r>
            <a:r>
              <a:rPr lang="es-ES" sz="2800" dirty="0" smtClean="0">
                <a:latin typeface="Rockwell" pitchFamily="18" charset="0"/>
              </a:rPr>
              <a:t> </a:t>
            </a:r>
            <a:r>
              <a:rPr lang="es-ES" sz="2800" dirty="0" err="1">
                <a:latin typeface="Rockwell" pitchFamily="18" charset="0"/>
              </a:rPr>
              <a:t>to</a:t>
            </a:r>
            <a:r>
              <a:rPr lang="es-ES" sz="2800" dirty="0">
                <a:latin typeface="Rockwell" pitchFamily="18" charset="0"/>
              </a:rPr>
              <a:t> </a:t>
            </a:r>
            <a:r>
              <a:rPr lang="es-ES" sz="2800" dirty="0" err="1">
                <a:latin typeface="Rockwell" pitchFamily="18" charset="0"/>
              </a:rPr>
              <a:t>expand</a:t>
            </a:r>
            <a:r>
              <a:rPr lang="es-ES" sz="2800" dirty="0">
                <a:latin typeface="Rockwell" pitchFamily="18" charset="0"/>
              </a:rPr>
              <a:t> </a:t>
            </a:r>
            <a:r>
              <a:rPr lang="es-ES" sz="2800" dirty="0" err="1">
                <a:latin typeface="Rockwell" pitchFamily="18" charset="0"/>
              </a:rPr>
              <a:t>organization’s</a:t>
            </a:r>
            <a:r>
              <a:rPr lang="es-ES" sz="2800" dirty="0">
                <a:latin typeface="Rockwell" pitchFamily="18" charset="0"/>
              </a:rPr>
              <a:t> </a:t>
            </a:r>
            <a:r>
              <a:rPr lang="es-ES" sz="2800" dirty="0" err="1">
                <a:latin typeface="Rockwell" pitchFamily="18" charset="0"/>
              </a:rPr>
              <a:t>capabilities</a:t>
            </a:r>
            <a:endParaRPr lang="es-ES" sz="2800" dirty="0">
              <a:latin typeface="Rockwell" pitchFamily="18" charset="0"/>
            </a:endParaRPr>
          </a:p>
          <a:p>
            <a:pPr lvl="1" algn="just">
              <a:lnSpc>
                <a:spcPct val="90000"/>
              </a:lnSpc>
            </a:pPr>
            <a:r>
              <a:rPr lang="es-ES" sz="2000" dirty="0" err="1">
                <a:solidFill>
                  <a:srgbClr val="7A0000"/>
                </a:solidFill>
                <a:latin typeface="Rockwell" pitchFamily="18" charset="0"/>
              </a:rPr>
              <a:t>The</a:t>
            </a:r>
            <a:r>
              <a:rPr lang="es-ES" sz="2000" dirty="0">
                <a:solidFill>
                  <a:srgbClr val="7A0000"/>
                </a:solidFill>
                <a:latin typeface="Rockwell" pitchFamily="18" charset="0"/>
              </a:rPr>
              <a:t> </a:t>
            </a:r>
            <a:r>
              <a:rPr lang="es-ES" sz="2000" dirty="0" err="1">
                <a:solidFill>
                  <a:srgbClr val="7A0000"/>
                </a:solidFill>
                <a:latin typeface="Rockwell" pitchFamily="18" charset="0"/>
              </a:rPr>
              <a:t>process</a:t>
            </a:r>
            <a:r>
              <a:rPr lang="es-ES" sz="2000" dirty="0">
                <a:solidFill>
                  <a:srgbClr val="7A0000"/>
                </a:solidFill>
                <a:latin typeface="Rockwell" pitchFamily="18" charset="0"/>
              </a:rPr>
              <a:t> </a:t>
            </a:r>
            <a:r>
              <a:rPr lang="es-ES" sz="2000" dirty="0" err="1">
                <a:solidFill>
                  <a:srgbClr val="7A0000"/>
                </a:solidFill>
                <a:latin typeface="Rockwell" pitchFamily="18" charset="0"/>
              </a:rPr>
              <a:t>by</a:t>
            </a:r>
            <a:r>
              <a:rPr lang="es-ES" sz="2000" dirty="0">
                <a:solidFill>
                  <a:srgbClr val="7A0000"/>
                </a:solidFill>
                <a:latin typeface="Rockwell" pitchFamily="18" charset="0"/>
              </a:rPr>
              <a:t> </a:t>
            </a:r>
            <a:r>
              <a:rPr lang="es-ES" sz="2000" dirty="0" err="1">
                <a:solidFill>
                  <a:srgbClr val="7A0000"/>
                </a:solidFill>
                <a:latin typeface="Rockwell" pitchFamily="18" charset="0"/>
              </a:rPr>
              <a:t>which</a:t>
            </a:r>
            <a:r>
              <a:rPr lang="es-ES" sz="2000" dirty="0">
                <a:solidFill>
                  <a:srgbClr val="7A0000"/>
                </a:solidFill>
                <a:latin typeface="Rockwell" pitchFamily="18" charset="0"/>
              </a:rPr>
              <a:t> </a:t>
            </a:r>
            <a:r>
              <a:rPr lang="es-ES" sz="2000" dirty="0" err="1">
                <a:solidFill>
                  <a:srgbClr val="7A0000"/>
                </a:solidFill>
                <a:latin typeface="Rockwell" pitchFamily="18" charset="0"/>
              </a:rPr>
              <a:t>an</a:t>
            </a:r>
            <a:r>
              <a:rPr lang="es-ES" sz="2000" dirty="0">
                <a:solidFill>
                  <a:srgbClr val="7A0000"/>
                </a:solidFill>
                <a:latin typeface="Rockwell" pitchFamily="18" charset="0"/>
              </a:rPr>
              <a:t> </a:t>
            </a:r>
            <a:r>
              <a:rPr lang="es-ES" sz="2000" dirty="0" err="1">
                <a:solidFill>
                  <a:srgbClr val="7A0000"/>
                </a:solidFill>
                <a:latin typeface="Rockwell" pitchFamily="18" charset="0"/>
              </a:rPr>
              <a:t>organization</a:t>
            </a:r>
            <a:r>
              <a:rPr lang="es-ES" sz="2000" dirty="0">
                <a:solidFill>
                  <a:srgbClr val="7A0000"/>
                </a:solidFill>
                <a:latin typeface="Rockwell" pitchFamily="18" charset="0"/>
              </a:rPr>
              <a:t> </a:t>
            </a:r>
            <a:r>
              <a:rPr lang="es-ES" sz="2000" dirty="0" err="1">
                <a:solidFill>
                  <a:srgbClr val="7A0000"/>
                </a:solidFill>
                <a:latin typeface="Rockwell" pitchFamily="18" charset="0"/>
              </a:rPr>
              <a:t>makes</a:t>
            </a:r>
            <a:r>
              <a:rPr lang="es-ES" sz="2000" dirty="0">
                <a:solidFill>
                  <a:srgbClr val="7A0000"/>
                </a:solidFill>
                <a:latin typeface="Rockwell" pitchFamily="18" charset="0"/>
              </a:rPr>
              <a:t> </a:t>
            </a:r>
            <a:r>
              <a:rPr lang="es-ES" sz="2000" dirty="0" err="1">
                <a:solidFill>
                  <a:srgbClr val="7A0000"/>
                </a:solidFill>
                <a:latin typeface="Rockwell" pitchFamily="18" charset="0"/>
              </a:rPr>
              <a:t>sense</a:t>
            </a:r>
            <a:r>
              <a:rPr lang="es-ES" sz="2000" dirty="0">
                <a:solidFill>
                  <a:srgbClr val="7A0000"/>
                </a:solidFill>
                <a:latin typeface="Rockwell" pitchFamily="18" charset="0"/>
              </a:rPr>
              <a:t> of </a:t>
            </a:r>
            <a:r>
              <a:rPr lang="es-ES" sz="2000" dirty="0" err="1">
                <a:solidFill>
                  <a:srgbClr val="7A0000"/>
                </a:solidFill>
                <a:latin typeface="Rockwell" pitchFamily="18" charset="0"/>
              </a:rPr>
              <a:t>its</a:t>
            </a:r>
            <a:r>
              <a:rPr lang="es-ES" sz="2000" dirty="0">
                <a:solidFill>
                  <a:srgbClr val="7A0000"/>
                </a:solidFill>
                <a:latin typeface="Rockwell" pitchFamily="18" charset="0"/>
              </a:rPr>
              <a:t> </a:t>
            </a:r>
            <a:r>
              <a:rPr lang="es-ES" sz="2000" dirty="0" err="1">
                <a:solidFill>
                  <a:srgbClr val="7A0000"/>
                </a:solidFill>
                <a:latin typeface="Rockwell" pitchFamily="18" charset="0"/>
              </a:rPr>
              <a:t>environment</a:t>
            </a:r>
            <a:r>
              <a:rPr lang="es-ES" sz="2000" dirty="0">
                <a:solidFill>
                  <a:srgbClr val="7A0000"/>
                </a:solidFill>
                <a:latin typeface="Rockwell" pitchFamily="18" charset="0"/>
              </a:rPr>
              <a:t> in </a:t>
            </a:r>
            <a:r>
              <a:rPr lang="es-ES" sz="2000" dirty="0" err="1">
                <a:solidFill>
                  <a:srgbClr val="7A0000"/>
                </a:solidFill>
                <a:latin typeface="Rockwell" pitchFamily="18" charset="0"/>
              </a:rPr>
              <a:t>ways</a:t>
            </a:r>
            <a:r>
              <a:rPr lang="es-ES" sz="2000" dirty="0">
                <a:solidFill>
                  <a:srgbClr val="7A0000"/>
                </a:solidFill>
                <a:latin typeface="Rockwell" pitchFamily="18" charset="0"/>
              </a:rPr>
              <a:t> </a:t>
            </a:r>
            <a:r>
              <a:rPr lang="es-ES" sz="2000" dirty="0" err="1">
                <a:solidFill>
                  <a:srgbClr val="7A0000"/>
                </a:solidFill>
                <a:latin typeface="Rockwell" pitchFamily="18" charset="0"/>
              </a:rPr>
              <a:t>that</a:t>
            </a:r>
            <a:r>
              <a:rPr lang="es-ES" sz="2000" dirty="0">
                <a:solidFill>
                  <a:srgbClr val="7A0000"/>
                </a:solidFill>
                <a:latin typeface="Rockwell" pitchFamily="18" charset="0"/>
              </a:rPr>
              <a:t> </a:t>
            </a:r>
            <a:r>
              <a:rPr lang="es-ES" sz="2000" dirty="0" err="1">
                <a:solidFill>
                  <a:srgbClr val="7A0000"/>
                </a:solidFill>
                <a:latin typeface="Rockwell" pitchFamily="18" charset="0"/>
              </a:rPr>
              <a:t>broaden</a:t>
            </a:r>
            <a:r>
              <a:rPr lang="es-ES" sz="2000" dirty="0">
                <a:solidFill>
                  <a:srgbClr val="7A0000"/>
                </a:solidFill>
                <a:latin typeface="Rockwell" pitchFamily="18" charset="0"/>
              </a:rPr>
              <a:t> </a:t>
            </a:r>
          </a:p>
          <a:p>
            <a:pPr lvl="2" algn="just">
              <a:lnSpc>
                <a:spcPct val="90000"/>
              </a:lnSpc>
            </a:pPr>
            <a:r>
              <a:rPr lang="es-ES" sz="1800" dirty="0" err="1">
                <a:solidFill>
                  <a:srgbClr val="7A0000"/>
                </a:solidFill>
                <a:latin typeface="Rockwell" pitchFamily="18" charset="0"/>
              </a:rPr>
              <a:t>The</a:t>
            </a:r>
            <a:r>
              <a:rPr lang="es-ES" sz="1800" dirty="0">
                <a:solidFill>
                  <a:srgbClr val="7A0000"/>
                </a:solidFill>
                <a:latin typeface="Rockwell" pitchFamily="18" charset="0"/>
              </a:rPr>
              <a:t> </a:t>
            </a:r>
            <a:r>
              <a:rPr lang="es-ES" sz="1800" dirty="0" err="1">
                <a:solidFill>
                  <a:srgbClr val="7A0000"/>
                </a:solidFill>
                <a:latin typeface="Rockwell" pitchFamily="18" charset="0"/>
              </a:rPr>
              <a:t>range</a:t>
            </a:r>
            <a:r>
              <a:rPr lang="es-ES" sz="1800" dirty="0">
                <a:solidFill>
                  <a:srgbClr val="7A0000"/>
                </a:solidFill>
                <a:latin typeface="Rockwell" pitchFamily="18" charset="0"/>
              </a:rPr>
              <a:t> of </a:t>
            </a:r>
            <a:r>
              <a:rPr lang="es-ES" sz="1800" b="1" dirty="0" err="1">
                <a:solidFill>
                  <a:srgbClr val="7A0000"/>
                </a:solidFill>
                <a:latin typeface="Rockwell" pitchFamily="18" charset="0"/>
              </a:rPr>
              <a:t>objectives</a:t>
            </a:r>
            <a:r>
              <a:rPr lang="es-ES" sz="1800" dirty="0">
                <a:solidFill>
                  <a:srgbClr val="7A0000"/>
                </a:solidFill>
                <a:latin typeface="Rockwell" pitchFamily="18" charset="0"/>
              </a:rPr>
              <a:t> </a:t>
            </a:r>
            <a:r>
              <a:rPr lang="es-ES" sz="1800" dirty="0" err="1">
                <a:solidFill>
                  <a:srgbClr val="7A0000"/>
                </a:solidFill>
                <a:latin typeface="Rockwell" pitchFamily="18" charset="0"/>
              </a:rPr>
              <a:t>it</a:t>
            </a:r>
            <a:r>
              <a:rPr lang="es-ES" sz="1800" dirty="0">
                <a:solidFill>
                  <a:srgbClr val="7A0000"/>
                </a:solidFill>
                <a:latin typeface="Rockwell" pitchFamily="18" charset="0"/>
              </a:rPr>
              <a:t> can </a:t>
            </a:r>
            <a:r>
              <a:rPr lang="es-ES" sz="1800" dirty="0" err="1">
                <a:solidFill>
                  <a:srgbClr val="7A0000"/>
                </a:solidFill>
                <a:latin typeface="Rockwell" pitchFamily="18" charset="0"/>
              </a:rPr>
              <a:t>pursue</a:t>
            </a:r>
            <a:r>
              <a:rPr lang="es-ES" sz="1800" dirty="0">
                <a:solidFill>
                  <a:srgbClr val="7A0000"/>
                </a:solidFill>
                <a:latin typeface="Rockwell" pitchFamily="18" charset="0"/>
              </a:rPr>
              <a:t> </a:t>
            </a:r>
            <a:r>
              <a:rPr lang="es-ES" sz="1800" dirty="0" err="1">
                <a:solidFill>
                  <a:srgbClr val="7A0000"/>
                </a:solidFill>
                <a:latin typeface="Rockwell" pitchFamily="18" charset="0"/>
              </a:rPr>
              <a:t>or</a:t>
            </a:r>
            <a:r>
              <a:rPr lang="es-ES" sz="1800" dirty="0">
                <a:solidFill>
                  <a:srgbClr val="7A0000"/>
                </a:solidFill>
                <a:latin typeface="Rockwell" pitchFamily="18" charset="0"/>
              </a:rPr>
              <a:t> </a:t>
            </a:r>
          </a:p>
          <a:p>
            <a:pPr lvl="2" algn="just">
              <a:lnSpc>
                <a:spcPct val="90000"/>
              </a:lnSpc>
            </a:pPr>
            <a:r>
              <a:rPr lang="es-ES" sz="1800" dirty="0" err="1">
                <a:solidFill>
                  <a:srgbClr val="7A0000"/>
                </a:solidFill>
                <a:latin typeface="Rockwell" pitchFamily="18" charset="0"/>
              </a:rPr>
              <a:t>The</a:t>
            </a:r>
            <a:r>
              <a:rPr lang="es-ES" sz="1800" dirty="0">
                <a:solidFill>
                  <a:srgbClr val="7A0000"/>
                </a:solidFill>
                <a:latin typeface="Rockwell" pitchFamily="18" charset="0"/>
              </a:rPr>
              <a:t> </a:t>
            </a:r>
            <a:r>
              <a:rPr lang="es-ES" sz="1800" dirty="0" err="1">
                <a:solidFill>
                  <a:srgbClr val="7A0000"/>
                </a:solidFill>
                <a:latin typeface="Rockwell" pitchFamily="18" charset="0"/>
              </a:rPr>
              <a:t>range</a:t>
            </a:r>
            <a:r>
              <a:rPr lang="es-ES" sz="1800" dirty="0">
                <a:solidFill>
                  <a:srgbClr val="7A0000"/>
                </a:solidFill>
                <a:latin typeface="Rockwell" pitchFamily="18" charset="0"/>
              </a:rPr>
              <a:t> of </a:t>
            </a:r>
            <a:r>
              <a:rPr lang="es-ES" sz="1800" b="1" dirty="0" err="1">
                <a:solidFill>
                  <a:srgbClr val="7A0000"/>
                </a:solidFill>
                <a:latin typeface="Rockwell" pitchFamily="18" charset="0"/>
              </a:rPr>
              <a:t>resources</a:t>
            </a:r>
            <a:r>
              <a:rPr lang="es-ES" sz="1800" b="1" dirty="0">
                <a:solidFill>
                  <a:srgbClr val="7A0000"/>
                </a:solidFill>
                <a:latin typeface="Rockwell" pitchFamily="18" charset="0"/>
              </a:rPr>
              <a:t> </a:t>
            </a:r>
            <a:r>
              <a:rPr lang="es-ES" sz="1800" dirty="0">
                <a:solidFill>
                  <a:srgbClr val="7A0000"/>
                </a:solidFill>
                <a:latin typeface="Rockwell" pitchFamily="18" charset="0"/>
              </a:rPr>
              <a:t>and</a:t>
            </a:r>
            <a:r>
              <a:rPr lang="es-ES" sz="1800" b="1" dirty="0">
                <a:solidFill>
                  <a:srgbClr val="7A0000"/>
                </a:solidFill>
                <a:latin typeface="Rockwell" pitchFamily="18" charset="0"/>
              </a:rPr>
              <a:t> </a:t>
            </a:r>
            <a:r>
              <a:rPr lang="es-ES" sz="1800" b="1" dirty="0" err="1">
                <a:solidFill>
                  <a:srgbClr val="7A0000"/>
                </a:solidFill>
                <a:latin typeface="Rockwell" pitchFamily="18" charset="0"/>
              </a:rPr>
              <a:t>actions</a:t>
            </a:r>
            <a:r>
              <a:rPr lang="es-ES" sz="1800" dirty="0">
                <a:solidFill>
                  <a:srgbClr val="7A0000"/>
                </a:solidFill>
                <a:latin typeface="Rockwell" pitchFamily="18" charset="0"/>
              </a:rPr>
              <a:t> </a:t>
            </a:r>
            <a:r>
              <a:rPr lang="es-ES" sz="1800" dirty="0" err="1">
                <a:solidFill>
                  <a:srgbClr val="7A0000"/>
                </a:solidFill>
                <a:latin typeface="Rockwell" pitchFamily="18" charset="0"/>
              </a:rPr>
              <a:t>available</a:t>
            </a:r>
            <a:r>
              <a:rPr lang="es-ES" sz="1800" dirty="0">
                <a:solidFill>
                  <a:srgbClr val="7A0000"/>
                </a:solidFill>
                <a:latin typeface="Rockwell" pitchFamily="18" charset="0"/>
              </a:rPr>
              <a:t> </a:t>
            </a:r>
            <a:r>
              <a:rPr lang="es-ES" sz="1800" dirty="0" err="1">
                <a:solidFill>
                  <a:srgbClr val="7A0000"/>
                </a:solidFill>
                <a:latin typeface="Rockwell" pitchFamily="18" charset="0"/>
              </a:rPr>
              <a:t>to</a:t>
            </a:r>
            <a:r>
              <a:rPr lang="es-ES" sz="1800" dirty="0">
                <a:solidFill>
                  <a:srgbClr val="7A0000"/>
                </a:solidFill>
                <a:latin typeface="Rockwell" pitchFamily="18" charset="0"/>
              </a:rPr>
              <a:t> </a:t>
            </a:r>
            <a:r>
              <a:rPr lang="es-ES" sz="1800" dirty="0" err="1">
                <a:solidFill>
                  <a:srgbClr val="7A0000"/>
                </a:solidFill>
                <a:latin typeface="Rockwell" pitchFamily="18" charset="0"/>
              </a:rPr>
              <a:t>it</a:t>
            </a:r>
            <a:r>
              <a:rPr lang="es-ES" sz="1800" dirty="0">
                <a:solidFill>
                  <a:srgbClr val="7A0000"/>
                </a:solidFill>
                <a:latin typeface="Rockwell" pitchFamily="18" charset="0"/>
              </a:rPr>
              <a:t> </a:t>
            </a:r>
            <a:r>
              <a:rPr lang="es-ES" sz="1800" dirty="0" err="1">
                <a:solidFill>
                  <a:srgbClr val="7A0000"/>
                </a:solidFill>
                <a:latin typeface="Rockwell" pitchFamily="18" charset="0"/>
              </a:rPr>
              <a:t>for</a:t>
            </a:r>
            <a:r>
              <a:rPr lang="es-ES" sz="1800" dirty="0">
                <a:solidFill>
                  <a:srgbClr val="7A0000"/>
                </a:solidFill>
                <a:latin typeface="Rockwell" pitchFamily="18" charset="0"/>
              </a:rPr>
              <a:t> </a:t>
            </a:r>
            <a:r>
              <a:rPr lang="es-ES" sz="1800" dirty="0" err="1">
                <a:solidFill>
                  <a:srgbClr val="7A0000"/>
                </a:solidFill>
                <a:latin typeface="Rockwell" pitchFamily="18" charset="0"/>
              </a:rPr>
              <a:t>processing</a:t>
            </a:r>
            <a:r>
              <a:rPr lang="es-ES" sz="1800" dirty="0">
                <a:solidFill>
                  <a:srgbClr val="7A0000"/>
                </a:solidFill>
                <a:latin typeface="Rockwell" pitchFamily="18" charset="0"/>
              </a:rPr>
              <a:t> </a:t>
            </a:r>
            <a:r>
              <a:rPr lang="es-ES" sz="1800" dirty="0" err="1">
                <a:solidFill>
                  <a:srgbClr val="7A0000"/>
                </a:solidFill>
                <a:latin typeface="Rockwell" pitchFamily="18" charset="0"/>
              </a:rPr>
              <a:t>these</a:t>
            </a:r>
            <a:r>
              <a:rPr lang="es-ES" sz="1800" dirty="0">
                <a:solidFill>
                  <a:srgbClr val="7A0000"/>
                </a:solidFill>
                <a:latin typeface="Rockwell" pitchFamily="18" charset="0"/>
              </a:rPr>
              <a:t> </a:t>
            </a:r>
            <a:r>
              <a:rPr lang="es-ES" sz="1800" dirty="0" err="1">
                <a:solidFill>
                  <a:srgbClr val="7A0000"/>
                </a:solidFill>
                <a:latin typeface="Rockwell" pitchFamily="18" charset="0"/>
              </a:rPr>
              <a:t>objectives</a:t>
            </a:r>
            <a:r>
              <a:rPr lang="es-ES" sz="1800" dirty="0">
                <a:solidFill>
                  <a:srgbClr val="7A0000"/>
                </a:solidFill>
                <a:latin typeface="Rockwell" pitchFamily="18" charset="0"/>
              </a:rPr>
              <a:t>.</a:t>
            </a:r>
          </a:p>
          <a:p>
            <a:endParaRPr lang="en-US" dirty="0"/>
          </a:p>
        </p:txBody>
      </p:sp>
    </p:spTree>
    <p:extLst>
      <p:ext uri="{BB962C8B-B14F-4D97-AF65-F5344CB8AC3E}">
        <p14:creationId xmlns:p14="http://schemas.microsoft.com/office/powerpoint/2010/main" val="1362233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31913" y="96839"/>
            <a:ext cx="11236076" cy="884237"/>
          </a:xfrm>
        </p:spPr>
        <p:txBody>
          <a:bodyPr/>
          <a:lstStyle/>
          <a:p>
            <a:pPr algn="ctr" eaLnBrk="1" hangingPunct="1"/>
            <a:r>
              <a:rPr lang="es-ES" sz="3600" b="1" dirty="0" smtClean="0">
                <a:solidFill>
                  <a:srgbClr val="7A0000"/>
                </a:solidFill>
              </a:rPr>
              <a:t>OBJECTIVES</a:t>
            </a:r>
            <a:endParaRPr lang="es-ES" sz="3600" b="1" dirty="0" smtClean="0">
              <a:solidFill>
                <a:srgbClr val="7A0000"/>
              </a:solidFill>
            </a:endParaRPr>
          </a:p>
        </p:txBody>
      </p:sp>
      <p:sp>
        <p:nvSpPr>
          <p:cNvPr id="4100" name="Rectangle 3"/>
          <p:cNvSpPr>
            <a:spLocks noGrp="1" noChangeArrowheads="1"/>
          </p:cNvSpPr>
          <p:nvPr>
            <p:ph idx="1"/>
          </p:nvPr>
        </p:nvSpPr>
        <p:spPr>
          <a:xfrm>
            <a:off x="431912" y="1179513"/>
            <a:ext cx="11763263" cy="4697412"/>
          </a:xfrm>
        </p:spPr>
        <p:txBody>
          <a:bodyPr rtlCol="0">
            <a:normAutofit lnSpcReduction="10000"/>
          </a:bodyPr>
          <a:lstStyle/>
          <a:p>
            <a:pPr defTabSz="457207">
              <a:lnSpc>
                <a:spcPct val="80000"/>
              </a:lnSpc>
              <a:spcAft>
                <a:spcPts val="0"/>
              </a:spcAft>
              <a:buClr>
                <a:schemeClr val="bg2">
                  <a:lumMod val="40000"/>
                  <a:lumOff val="60000"/>
                </a:schemeClr>
              </a:buClr>
              <a:buFont typeface="Wingdings" pitchFamily="2" charset="2"/>
              <a:buChar char="ü"/>
              <a:defRPr/>
            </a:pPr>
            <a:r>
              <a:rPr lang="es-ES" sz="2800" dirty="0" err="1" smtClean="0"/>
              <a:t>Definition</a:t>
            </a:r>
            <a:r>
              <a:rPr lang="es-ES" sz="2800" dirty="0" smtClean="0"/>
              <a:t>  of </a:t>
            </a:r>
            <a:r>
              <a:rPr lang="es-ES" sz="2800" dirty="0" err="1" smtClean="0"/>
              <a:t>Learning</a:t>
            </a:r>
            <a:r>
              <a:rPr lang="es-ES" sz="2800" dirty="0" smtClean="0"/>
              <a:t> </a:t>
            </a:r>
            <a:r>
              <a:rPr lang="es-ES" sz="2800" dirty="0" err="1" smtClean="0"/>
              <a:t>Organization</a:t>
            </a:r>
            <a:endParaRPr lang="es-ES" sz="2800" dirty="0"/>
          </a:p>
          <a:p>
            <a:pPr defTabSz="457207">
              <a:lnSpc>
                <a:spcPct val="80000"/>
              </a:lnSpc>
              <a:spcAft>
                <a:spcPts val="0"/>
              </a:spcAft>
              <a:buClr>
                <a:schemeClr val="bg2">
                  <a:lumMod val="40000"/>
                  <a:lumOff val="60000"/>
                </a:schemeClr>
              </a:buClr>
              <a:buFont typeface="Wingdings" pitchFamily="2" charset="2"/>
              <a:buChar char="ü"/>
              <a:defRPr/>
            </a:pPr>
            <a:r>
              <a:rPr lang="es-ES" sz="2800" dirty="0" err="1" smtClean="0"/>
              <a:t>Learning</a:t>
            </a:r>
            <a:r>
              <a:rPr lang="es-ES" sz="2800" dirty="0" smtClean="0"/>
              <a:t> </a:t>
            </a:r>
            <a:r>
              <a:rPr lang="es-ES" sz="2800" dirty="0" err="1"/>
              <a:t>Organization</a:t>
            </a:r>
            <a:r>
              <a:rPr lang="es-ES" sz="2800" dirty="0"/>
              <a:t> vs. </a:t>
            </a:r>
            <a:r>
              <a:rPr lang="es-ES" sz="2800" dirty="0" err="1"/>
              <a:t>Organizational</a:t>
            </a:r>
            <a:r>
              <a:rPr lang="es-ES" sz="2800" dirty="0"/>
              <a:t> </a:t>
            </a:r>
            <a:r>
              <a:rPr lang="es-ES" sz="2800" dirty="0" err="1" smtClean="0"/>
              <a:t>Learning</a:t>
            </a:r>
            <a:endParaRPr lang="es-ES" sz="2800" dirty="0" smtClean="0"/>
          </a:p>
          <a:p>
            <a:pPr defTabSz="457207">
              <a:lnSpc>
                <a:spcPct val="80000"/>
              </a:lnSpc>
              <a:spcAft>
                <a:spcPts val="0"/>
              </a:spcAft>
              <a:buClr>
                <a:schemeClr val="bg2">
                  <a:lumMod val="40000"/>
                  <a:lumOff val="60000"/>
                </a:schemeClr>
              </a:buClr>
              <a:buFont typeface="Wingdings" pitchFamily="2" charset="2"/>
              <a:buChar char="ü"/>
              <a:defRPr/>
            </a:pPr>
            <a:r>
              <a:rPr lang="es-ES" sz="2800" dirty="0" err="1" smtClean="0"/>
              <a:t>Levels</a:t>
            </a:r>
            <a:r>
              <a:rPr lang="es-ES" sz="2800" dirty="0" smtClean="0"/>
              <a:t> </a:t>
            </a:r>
            <a:r>
              <a:rPr lang="es-ES" sz="2800" dirty="0" smtClean="0"/>
              <a:t>of </a:t>
            </a:r>
            <a:r>
              <a:rPr lang="es-ES" sz="2800" dirty="0" err="1" smtClean="0"/>
              <a:t>Learning</a:t>
            </a:r>
            <a:endParaRPr lang="es-ES" sz="2800" dirty="0" smtClean="0"/>
          </a:p>
          <a:p>
            <a:pPr defTabSz="457207">
              <a:lnSpc>
                <a:spcPct val="80000"/>
              </a:lnSpc>
              <a:spcAft>
                <a:spcPts val="0"/>
              </a:spcAft>
              <a:buClr>
                <a:schemeClr val="bg2">
                  <a:lumMod val="40000"/>
                  <a:lumOff val="60000"/>
                </a:schemeClr>
              </a:buClr>
              <a:buFont typeface="Wingdings" pitchFamily="2" charset="2"/>
              <a:buChar char="ü"/>
              <a:defRPr/>
            </a:pPr>
            <a:r>
              <a:rPr lang="es-ES" sz="2800" dirty="0" err="1" smtClean="0"/>
              <a:t>Types</a:t>
            </a:r>
            <a:r>
              <a:rPr lang="es-ES" sz="2800" dirty="0" smtClean="0"/>
              <a:t> </a:t>
            </a:r>
            <a:r>
              <a:rPr lang="es-ES" sz="2800" dirty="0" smtClean="0"/>
              <a:t>of </a:t>
            </a:r>
            <a:r>
              <a:rPr lang="es-ES" sz="2800" dirty="0" err="1" smtClean="0"/>
              <a:t>Organizational</a:t>
            </a:r>
            <a:r>
              <a:rPr lang="es-ES" sz="2800" dirty="0" smtClean="0"/>
              <a:t> </a:t>
            </a:r>
            <a:r>
              <a:rPr lang="es-ES" sz="2800" dirty="0" err="1" smtClean="0"/>
              <a:t>Learning</a:t>
            </a:r>
            <a:r>
              <a:rPr lang="es-ES" sz="2800" dirty="0" smtClean="0"/>
              <a:t> </a:t>
            </a:r>
            <a:endParaRPr lang="es-ES" sz="2800" dirty="0" smtClean="0"/>
          </a:p>
          <a:p>
            <a:pPr defTabSz="457207">
              <a:lnSpc>
                <a:spcPct val="80000"/>
              </a:lnSpc>
              <a:spcAft>
                <a:spcPts val="0"/>
              </a:spcAft>
              <a:buClr>
                <a:schemeClr val="bg2">
                  <a:lumMod val="40000"/>
                  <a:lumOff val="60000"/>
                </a:schemeClr>
              </a:buClr>
              <a:buFont typeface="Wingdings" pitchFamily="2" charset="2"/>
              <a:buChar char="ü"/>
              <a:defRPr/>
            </a:pPr>
            <a:r>
              <a:rPr lang="es-ES" sz="2800" dirty="0" err="1" smtClean="0"/>
              <a:t>Activities</a:t>
            </a:r>
            <a:r>
              <a:rPr lang="es-ES" sz="2800" dirty="0" smtClean="0"/>
              <a:t> </a:t>
            </a:r>
            <a:r>
              <a:rPr lang="es-ES" sz="2800" dirty="0" smtClean="0"/>
              <a:t>of </a:t>
            </a:r>
            <a:r>
              <a:rPr lang="es-ES" sz="2800" dirty="0" err="1" smtClean="0"/>
              <a:t>Organizational</a:t>
            </a:r>
            <a:r>
              <a:rPr lang="es-ES" sz="2800" dirty="0" smtClean="0"/>
              <a:t> </a:t>
            </a:r>
            <a:r>
              <a:rPr lang="es-ES" sz="2800" dirty="0" err="1" smtClean="0"/>
              <a:t>Learning</a:t>
            </a:r>
            <a:endParaRPr lang="es-ES" sz="2800" dirty="0" smtClean="0"/>
          </a:p>
          <a:p>
            <a:pPr defTabSz="457207">
              <a:lnSpc>
                <a:spcPct val="80000"/>
              </a:lnSpc>
              <a:spcAft>
                <a:spcPts val="0"/>
              </a:spcAft>
              <a:buClr>
                <a:schemeClr val="bg2">
                  <a:lumMod val="40000"/>
                  <a:lumOff val="60000"/>
                </a:schemeClr>
              </a:buClr>
              <a:buFont typeface="Wingdings" pitchFamily="2" charset="2"/>
              <a:buChar char="ü"/>
              <a:defRPr/>
            </a:pPr>
            <a:r>
              <a:rPr lang="es-ES" sz="2800" dirty="0" err="1" smtClean="0"/>
              <a:t>Learn</a:t>
            </a:r>
            <a:r>
              <a:rPr lang="es-ES" sz="2800" dirty="0" smtClean="0"/>
              <a:t> </a:t>
            </a:r>
            <a:r>
              <a:rPr lang="es-ES" sz="2800" dirty="0" err="1" smtClean="0"/>
              <a:t>to</a:t>
            </a:r>
            <a:r>
              <a:rPr lang="es-ES" sz="2800" dirty="0" smtClean="0"/>
              <a:t> </a:t>
            </a:r>
            <a:r>
              <a:rPr lang="es-ES" sz="2800" dirty="0" err="1" smtClean="0"/>
              <a:t>Learn</a:t>
            </a:r>
            <a:endParaRPr lang="es-ES" sz="2800" dirty="0" smtClean="0"/>
          </a:p>
          <a:p>
            <a:pPr defTabSz="457207">
              <a:lnSpc>
                <a:spcPct val="80000"/>
              </a:lnSpc>
              <a:spcAft>
                <a:spcPts val="0"/>
              </a:spcAft>
              <a:buClr>
                <a:schemeClr val="bg2">
                  <a:lumMod val="40000"/>
                  <a:lumOff val="60000"/>
                </a:schemeClr>
              </a:buClr>
              <a:buFont typeface="Wingdings" pitchFamily="2" charset="2"/>
              <a:buChar char="ü"/>
              <a:defRPr/>
            </a:pPr>
            <a:r>
              <a:rPr lang="es-ES" sz="2800" dirty="0" err="1" smtClean="0"/>
              <a:t>Communities</a:t>
            </a:r>
            <a:r>
              <a:rPr lang="es-ES" sz="2800" dirty="0" smtClean="0"/>
              <a:t> </a:t>
            </a:r>
            <a:r>
              <a:rPr lang="es-ES" sz="2800" dirty="0" smtClean="0"/>
              <a:t>of </a:t>
            </a:r>
            <a:r>
              <a:rPr lang="es-ES" sz="2800" dirty="0" err="1" smtClean="0"/>
              <a:t>practices</a:t>
            </a:r>
            <a:endParaRPr lang="es-ES" sz="2800" dirty="0" smtClean="0"/>
          </a:p>
          <a:p>
            <a:pPr defTabSz="457207">
              <a:lnSpc>
                <a:spcPct val="80000"/>
              </a:lnSpc>
              <a:spcAft>
                <a:spcPts val="0"/>
              </a:spcAft>
              <a:buClr>
                <a:schemeClr val="bg2">
                  <a:lumMod val="40000"/>
                  <a:lumOff val="60000"/>
                </a:schemeClr>
              </a:buClr>
              <a:buFont typeface="Wingdings" pitchFamily="2" charset="2"/>
              <a:buChar char="ü"/>
              <a:defRPr/>
            </a:pPr>
            <a:r>
              <a:rPr lang="es-ES" sz="2800" dirty="0" err="1" smtClean="0"/>
              <a:t>Routines</a:t>
            </a:r>
            <a:endParaRPr lang="es-ES" sz="2800" dirty="0"/>
          </a:p>
          <a:p>
            <a:pPr defTabSz="457207">
              <a:lnSpc>
                <a:spcPct val="80000"/>
              </a:lnSpc>
              <a:spcAft>
                <a:spcPts val="0"/>
              </a:spcAft>
              <a:buClr>
                <a:schemeClr val="bg2">
                  <a:lumMod val="40000"/>
                  <a:lumOff val="60000"/>
                </a:schemeClr>
              </a:buClr>
              <a:buFont typeface="Wingdings" pitchFamily="2" charset="2"/>
              <a:buChar char="ü"/>
              <a:defRPr/>
            </a:pPr>
            <a:r>
              <a:rPr lang="es-ES" sz="2800" dirty="0" smtClean="0"/>
              <a:t>Trust </a:t>
            </a:r>
          </a:p>
          <a:p>
            <a:pPr defTabSz="457207">
              <a:lnSpc>
                <a:spcPct val="80000"/>
              </a:lnSpc>
              <a:spcAft>
                <a:spcPts val="0"/>
              </a:spcAft>
              <a:buClr>
                <a:schemeClr val="bg2">
                  <a:lumMod val="40000"/>
                  <a:lumOff val="60000"/>
                </a:schemeClr>
              </a:buClr>
              <a:buFont typeface="Wingdings" pitchFamily="2" charset="2"/>
              <a:buChar char="ü"/>
              <a:defRPr/>
            </a:pPr>
            <a:r>
              <a:rPr lang="es-ES" sz="2800" dirty="0" err="1" smtClean="0"/>
              <a:t>Team</a:t>
            </a:r>
            <a:r>
              <a:rPr lang="es-ES" sz="2800" dirty="0" smtClean="0"/>
              <a:t> Management</a:t>
            </a:r>
          </a:p>
          <a:p>
            <a:pPr lvl="1" defTabSz="457207">
              <a:lnSpc>
                <a:spcPct val="80000"/>
              </a:lnSpc>
              <a:spcAft>
                <a:spcPts val="0"/>
              </a:spcAft>
              <a:buClr>
                <a:schemeClr val="bg2">
                  <a:lumMod val="40000"/>
                  <a:lumOff val="60000"/>
                </a:schemeClr>
              </a:buClr>
              <a:buFont typeface="Wingdings" pitchFamily="2" charset="2"/>
              <a:buChar char="ü"/>
              <a:defRPr/>
            </a:pPr>
            <a:r>
              <a:rPr lang="es-ES" sz="2000" dirty="0" smtClean="0"/>
              <a:t>-	MBTI </a:t>
            </a:r>
            <a:r>
              <a:rPr lang="es-ES" sz="2000" dirty="0" err="1" smtClean="0"/>
              <a:t>Indicator</a:t>
            </a:r>
            <a:r>
              <a:rPr lang="es-ES" sz="2000" dirty="0" smtClean="0"/>
              <a:t> of </a:t>
            </a:r>
            <a:r>
              <a:rPr lang="es-ES" sz="2000" dirty="0" err="1" smtClean="0"/>
              <a:t>Personality</a:t>
            </a:r>
            <a:endParaRPr lang="es-ES" sz="2000" dirty="0" smtClean="0"/>
          </a:p>
          <a:p>
            <a:pPr lvl="1" defTabSz="457207">
              <a:lnSpc>
                <a:spcPct val="80000"/>
              </a:lnSpc>
              <a:spcAft>
                <a:spcPts val="0"/>
              </a:spcAft>
              <a:buClr>
                <a:schemeClr val="bg2">
                  <a:lumMod val="40000"/>
                  <a:lumOff val="60000"/>
                </a:schemeClr>
              </a:buClr>
              <a:buFont typeface="Wingdings" pitchFamily="2" charset="2"/>
              <a:buChar char="ü"/>
              <a:defRPr/>
            </a:pPr>
            <a:r>
              <a:rPr lang="es-ES" sz="2000" dirty="0" smtClean="0"/>
              <a:t>-	</a:t>
            </a:r>
            <a:r>
              <a:rPr lang="es-ES" sz="2000" dirty="0" err="1" smtClean="0"/>
              <a:t>People</a:t>
            </a:r>
            <a:r>
              <a:rPr lang="es-ES" sz="2000" dirty="0" smtClean="0"/>
              <a:t> </a:t>
            </a:r>
            <a:r>
              <a:rPr lang="es-ES" sz="2000" dirty="0" err="1" smtClean="0"/>
              <a:t>Interactios</a:t>
            </a:r>
            <a:endParaRPr lang="es-ES" sz="2000" dirty="0" smtClean="0"/>
          </a:p>
          <a:p>
            <a:pPr defTabSz="457207">
              <a:lnSpc>
                <a:spcPct val="80000"/>
              </a:lnSpc>
              <a:spcAft>
                <a:spcPts val="0"/>
              </a:spcAft>
              <a:buClr>
                <a:schemeClr val="bg2">
                  <a:lumMod val="40000"/>
                  <a:lumOff val="60000"/>
                </a:schemeClr>
              </a:buClr>
              <a:buFont typeface="Wingdings" pitchFamily="2" charset="2"/>
              <a:buChar char="ü"/>
              <a:defRPr/>
            </a:pPr>
            <a:r>
              <a:rPr lang="es-ES" sz="2800" dirty="0" err="1" smtClean="0"/>
              <a:t>Clusters</a:t>
            </a:r>
            <a:r>
              <a:rPr lang="es-ES" sz="2800" dirty="0" smtClean="0"/>
              <a:t> </a:t>
            </a:r>
            <a:r>
              <a:rPr lang="es-ES" sz="2800" dirty="0" smtClean="0"/>
              <a:t>– Open </a:t>
            </a:r>
            <a:r>
              <a:rPr lang="es-ES" sz="2800" dirty="0" err="1" smtClean="0"/>
              <a:t>Innovation</a:t>
            </a:r>
            <a:endParaRPr lang="es-ES" sz="2800" dirty="0" smtClean="0"/>
          </a:p>
          <a:p>
            <a:pPr marL="609600" indent="-609600" defTabSz="457207" eaLnBrk="1" fontAlgn="auto" hangingPunct="1">
              <a:lnSpc>
                <a:spcPct val="80000"/>
              </a:lnSpc>
              <a:spcAft>
                <a:spcPts val="0"/>
              </a:spcAft>
              <a:buClr>
                <a:schemeClr val="bg2">
                  <a:lumMod val="40000"/>
                  <a:lumOff val="60000"/>
                </a:schemeClr>
              </a:buClr>
              <a:buFont typeface="Wingdings" panose="05000000000000000000" pitchFamily="2" charset="2"/>
              <a:buNone/>
              <a:defRPr/>
            </a:pPr>
            <a:endParaRPr lang="es-ES" sz="2800" dirty="0" smtClean="0"/>
          </a:p>
          <a:p>
            <a:pPr marL="609600" indent="-609600" defTabSz="457207" eaLnBrk="1" fontAlgn="auto" hangingPunct="1">
              <a:lnSpc>
                <a:spcPct val="80000"/>
              </a:lnSpc>
              <a:spcAft>
                <a:spcPts val="0"/>
              </a:spcAft>
              <a:buClr>
                <a:schemeClr val="bg2">
                  <a:lumMod val="40000"/>
                  <a:lumOff val="60000"/>
                </a:schemeClr>
              </a:buClr>
              <a:buFont typeface="Wingdings" panose="05000000000000000000" pitchFamily="2" charset="2"/>
              <a:buNone/>
              <a:defRPr/>
            </a:pPr>
            <a:endParaRPr lang="es-ES" sz="2800" dirty="0" smtClean="0"/>
          </a:p>
        </p:txBody>
      </p:sp>
      <p:sp>
        <p:nvSpPr>
          <p:cNvPr id="6148" name="5 Marcador de número de diapositiva"/>
          <p:cNvSpPr>
            <a:spLocks noGrp="1"/>
          </p:cNvSpPr>
          <p:nvPr>
            <p:ph type="sldNum" sz="quarter" idx="4294967295"/>
          </p:nvPr>
        </p:nvSpPr>
        <p:spPr>
          <a:xfrm>
            <a:off x="10357430" y="295275"/>
            <a:ext cx="838418"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B60CE17-2A3A-46F4-A2C5-2DFDBB0F6E40}" type="slidenum">
              <a:rPr lang="es-ES" smtClean="0"/>
              <a:pPr/>
              <a:t>2</a:t>
            </a:fld>
            <a:endParaRPr lang="es-ES" smtClean="0"/>
          </a:p>
        </p:txBody>
      </p:sp>
    </p:spTree>
    <p:extLst>
      <p:ext uri="{BB962C8B-B14F-4D97-AF65-F5344CB8AC3E}">
        <p14:creationId xmlns:p14="http://schemas.microsoft.com/office/powerpoint/2010/main" val="2910802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987" y="1600200"/>
            <a:ext cx="12041188" cy="843135"/>
          </a:xfrm>
        </p:spPr>
        <p:txBody>
          <a:bodyPr/>
          <a:lstStyle/>
          <a:p>
            <a:r>
              <a:rPr lang="es-ES" dirty="0">
                <a:latin typeface="Rockwell" pitchFamily="18" charset="0"/>
              </a:rPr>
              <a:t>DEUTERO-LEARNING</a:t>
            </a:r>
            <a:endParaRPr lang="en-US" dirty="0">
              <a:latin typeface="Rockwell" pitchFamily="18" charset="0"/>
            </a:endParaRPr>
          </a:p>
        </p:txBody>
      </p:sp>
      <p:sp>
        <p:nvSpPr>
          <p:cNvPr id="3" name="Subtitle 2"/>
          <p:cNvSpPr>
            <a:spLocks noGrp="1"/>
          </p:cNvSpPr>
          <p:nvPr>
            <p:ph type="subTitle" idx="1"/>
          </p:nvPr>
        </p:nvSpPr>
        <p:spPr>
          <a:xfrm>
            <a:off x="153987" y="2438400"/>
            <a:ext cx="12041188" cy="4343400"/>
          </a:xfrm>
        </p:spPr>
        <p:txBody>
          <a:bodyPr>
            <a:normAutofit/>
          </a:bodyPr>
          <a:lstStyle/>
          <a:p>
            <a:pPr marL="571500" indent="-571500" algn="l">
              <a:lnSpc>
                <a:spcPct val="90000"/>
              </a:lnSpc>
              <a:buFont typeface="Arial" pitchFamily="34" charset="0"/>
              <a:buChar char="•"/>
            </a:pPr>
            <a:r>
              <a:rPr lang="es-ES" dirty="0" err="1">
                <a:latin typeface="Rockwell" pitchFamily="18" charset="0"/>
              </a:rPr>
              <a:t>This</a:t>
            </a:r>
            <a:r>
              <a:rPr lang="es-ES" dirty="0">
                <a:latin typeface="Rockwell" pitchFamily="18" charset="0"/>
              </a:rPr>
              <a:t> </a:t>
            </a:r>
            <a:r>
              <a:rPr lang="es-ES" dirty="0" err="1">
                <a:latin typeface="Rockwell" pitchFamily="18" charset="0"/>
              </a:rPr>
              <a:t>occurs</a:t>
            </a:r>
            <a:r>
              <a:rPr lang="es-ES" dirty="0">
                <a:latin typeface="Rockwell" pitchFamily="18" charset="0"/>
              </a:rPr>
              <a:t> </a:t>
            </a:r>
            <a:r>
              <a:rPr lang="es-ES" dirty="0" err="1">
                <a:latin typeface="Rockwell" pitchFamily="18" charset="0"/>
              </a:rPr>
              <a:t>when</a:t>
            </a:r>
            <a:r>
              <a:rPr lang="es-ES" dirty="0">
                <a:latin typeface="Rockwell" pitchFamily="18" charset="0"/>
              </a:rPr>
              <a:t> </a:t>
            </a:r>
            <a:r>
              <a:rPr lang="es-ES" dirty="0" err="1">
                <a:latin typeface="Rockwell" pitchFamily="18" charset="0"/>
              </a:rPr>
              <a:t>organizations</a:t>
            </a:r>
            <a:r>
              <a:rPr lang="es-ES" dirty="0">
                <a:latin typeface="Rockwell" pitchFamily="18" charset="0"/>
              </a:rPr>
              <a:t> </a:t>
            </a:r>
            <a:r>
              <a:rPr lang="es-ES" dirty="0" err="1">
                <a:latin typeface="Rockwell" pitchFamily="18" charset="0"/>
              </a:rPr>
              <a:t>learn</a:t>
            </a:r>
            <a:r>
              <a:rPr lang="es-ES" dirty="0">
                <a:latin typeface="Rockwell" pitchFamily="18" charset="0"/>
              </a:rPr>
              <a:t> </a:t>
            </a:r>
            <a:r>
              <a:rPr lang="es-ES" dirty="0">
                <a:solidFill>
                  <a:srgbClr val="7A0000"/>
                </a:solidFill>
                <a:latin typeface="Rockwell" pitchFamily="18" charset="0"/>
              </a:rPr>
              <a:t>HOW</a:t>
            </a:r>
            <a:r>
              <a:rPr lang="es-ES" dirty="0">
                <a:latin typeface="Rockwell" pitchFamily="18" charset="0"/>
              </a:rPr>
              <a:t> </a:t>
            </a:r>
            <a:r>
              <a:rPr lang="es-ES" dirty="0" err="1">
                <a:latin typeface="Rockwell" pitchFamily="18" charset="0"/>
              </a:rPr>
              <a:t>to</a:t>
            </a:r>
            <a:r>
              <a:rPr lang="es-ES" dirty="0">
                <a:latin typeface="Rockwell" pitchFamily="18" charset="0"/>
              </a:rPr>
              <a:t> </a:t>
            </a:r>
            <a:r>
              <a:rPr lang="es-ES" dirty="0" err="1" smtClean="0">
                <a:latin typeface="Rockwell" pitchFamily="18" charset="0"/>
              </a:rPr>
              <a:t>carry</a:t>
            </a:r>
            <a:r>
              <a:rPr lang="es-ES" dirty="0" smtClean="0">
                <a:latin typeface="Rockwell" pitchFamily="18" charset="0"/>
              </a:rPr>
              <a:t> </a:t>
            </a:r>
            <a:r>
              <a:rPr lang="es-ES" dirty="0" err="1" smtClean="0">
                <a:latin typeface="Rockwell" pitchFamily="18" charset="0"/>
              </a:rPr>
              <a:t>out</a:t>
            </a:r>
            <a:r>
              <a:rPr lang="es-ES" dirty="0" smtClean="0">
                <a:latin typeface="Rockwell" pitchFamily="18" charset="0"/>
              </a:rPr>
              <a:t> </a:t>
            </a:r>
            <a:r>
              <a:rPr lang="es-ES" dirty="0">
                <a:latin typeface="Rockwell" pitchFamily="18" charset="0"/>
              </a:rPr>
              <a:t>Single-</a:t>
            </a:r>
            <a:r>
              <a:rPr lang="es-ES" dirty="0" err="1">
                <a:latin typeface="Rockwell" pitchFamily="18" charset="0"/>
              </a:rPr>
              <a:t>loop</a:t>
            </a:r>
            <a:r>
              <a:rPr lang="es-ES" dirty="0">
                <a:latin typeface="Rockwell" pitchFamily="18" charset="0"/>
              </a:rPr>
              <a:t> </a:t>
            </a:r>
            <a:r>
              <a:rPr lang="es-ES" dirty="0" err="1">
                <a:latin typeface="Rockwell" pitchFamily="18" charset="0"/>
              </a:rPr>
              <a:t>learning</a:t>
            </a:r>
            <a:r>
              <a:rPr lang="es-ES" dirty="0">
                <a:latin typeface="Rockwell" pitchFamily="18" charset="0"/>
              </a:rPr>
              <a:t> and </a:t>
            </a:r>
            <a:r>
              <a:rPr lang="es-ES" dirty="0" err="1">
                <a:latin typeface="Rockwell" pitchFamily="18" charset="0"/>
              </a:rPr>
              <a:t>Double-loop</a:t>
            </a:r>
            <a:r>
              <a:rPr lang="es-ES" dirty="0">
                <a:latin typeface="Rockwell" pitchFamily="18" charset="0"/>
              </a:rPr>
              <a:t> </a:t>
            </a:r>
            <a:r>
              <a:rPr lang="es-ES" dirty="0" err="1">
                <a:latin typeface="Rockwell" pitchFamily="18" charset="0"/>
              </a:rPr>
              <a:t>Learning</a:t>
            </a:r>
            <a:r>
              <a:rPr lang="es-ES" dirty="0">
                <a:latin typeface="Rockwell" pitchFamily="18" charset="0"/>
              </a:rPr>
              <a:t>.</a:t>
            </a:r>
          </a:p>
          <a:p>
            <a:pPr marL="571500" indent="-571500" algn="l">
              <a:lnSpc>
                <a:spcPct val="90000"/>
              </a:lnSpc>
              <a:buFont typeface="Arial" pitchFamily="34" charset="0"/>
              <a:buChar char="•"/>
            </a:pPr>
            <a:r>
              <a:rPr lang="es-ES" dirty="0" err="1">
                <a:latin typeface="Rockwell" pitchFamily="18" charset="0"/>
              </a:rPr>
              <a:t>Being</a:t>
            </a:r>
            <a:r>
              <a:rPr lang="es-ES" dirty="0">
                <a:latin typeface="Rockwell" pitchFamily="18" charset="0"/>
              </a:rPr>
              <a:t> </a:t>
            </a:r>
            <a:r>
              <a:rPr lang="es-ES" dirty="0" err="1">
                <a:latin typeface="Rockwell" pitchFamily="18" charset="0"/>
              </a:rPr>
              <a:t>aware</a:t>
            </a:r>
            <a:r>
              <a:rPr lang="es-ES" dirty="0">
                <a:latin typeface="Rockwell" pitchFamily="18" charset="0"/>
              </a:rPr>
              <a:t> of </a:t>
            </a:r>
            <a:r>
              <a:rPr lang="es-ES" dirty="0" err="1">
                <a:latin typeface="Rockwell" pitchFamily="18" charset="0"/>
              </a:rPr>
              <a:t>ignorace</a:t>
            </a:r>
            <a:r>
              <a:rPr lang="es-ES" dirty="0">
                <a:latin typeface="Rockwell" pitchFamily="18" charset="0"/>
              </a:rPr>
              <a:t> </a:t>
            </a:r>
            <a:r>
              <a:rPr lang="es-ES" dirty="0" err="1">
                <a:latin typeface="Rockwell" pitchFamily="18" charset="0"/>
              </a:rPr>
              <a:t>motivates</a:t>
            </a:r>
            <a:r>
              <a:rPr lang="es-ES" dirty="0">
                <a:latin typeface="Rockwell" pitchFamily="18" charset="0"/>
              </a:rPr>
              <a:t> </a:t>
            </a:r>
            <a:r>
              <a:rPr lang="es-ES" dirty="0" err="1">
                <a:latin typeface="Rockwell" pitchFamily="18" charset="0"/>
              </a:rPr>
              <a:t>learning</a:t>
            </a:r>
            <a:r>
              <a:rPr lang="es-ES" dirty="0">
                <a:latin typeface="Rockwell" pitchFamily="18" charset="0"/>
              </a:rPr>
              <a:t>.</a:t>
            </a:r>
          </a:p>
          <a:p>
            <a:pPr marL="571500" indent="-571500" algn="l">
              <a:lnSpc>
                <a:spcPct val="90000"/>
              </a:lnSpc>
              <a:buFont typeface="Arial" pitchFamily="34" charset="0"/>
              <a:buChar char="•"/>
            </a:pPr>
            <a:r>
              <a:rPr lang="es-ES" dirty="0" err="1">
                <a:latin typeface="Rockwell" pitchFamily="18" charset="0"/>
              </a:rPr>
              <a:t>Identification</a:t>
            </a:r>
            <a:r>
              <a:rPr lang="es-ES" dirty="0">
                <a:latin typeface="Rockwell" pitchFamily="18" charset="0"/>
              </a:rPr>
              <a:t> of LEARNING STYLES and FACILITATING FACTORS </a:t>
            </a:r>
            <a:r>
              <a:rPr lang="es-ES" dirty="0" err="1">
                <a:latin typeface="Rockwell" pitchFamily="18" charset="0"/>
              </a:rPr>
              <a:t>required</a:t>
            </a:r>
            <a:r>
              <a:rPr lang="es-ES" dirty="0">
                <a:latin typeface="Rockwell" pitchFamily="18" charset="0"/>
              </a:rPr>
              <a:t> </a:t>
            </a:r>
            <a:r>
              <a:rPr lang="es-ES" dirty="0" err="1">
                <a:latin typeface="Rockwell" pitchFamily="18" charset="0"/>
              </a:rPr>
              <a:t>to</a:t>
            </a:r>
            <a:r>
              <a:rPr lang="es-ES" dirty="0">
                <a:latin typeface="Rockwell" pitchFamily="18" charset="0"/>
              </a:rPr>
              <a:t> </a:t>
            </a:r>
            <a:r>
              <a:rPr lang="es-ES" dirty="0" err="1">
                <a:latin typeface="Rockwell" pitchFamily="18" charset="0"/>
              </a:rPr>
              <a:t>promote</a:t>
            </a:r>
            <a:r>
              <a:rPr lang="es-ES" dirty="0">
                <a:latin typeface="Rockwell" pitchFamily="18" charset="0"/>
              </a:rPr>
              <a:t> </a:t>
            </a:r>
            <a:r>
              <a:rPr lang="es-ES" dirty="0" err="1">
                <a:latin typeface="Rockwell" pitchFamily="18" charset="0"/>
              </a:rPr>
              <a:t>learning</a:t>
            </a:r>
            <a:r>
              <a:rPr lang="es-ES" dirty="0">
                <a:latin typeface="Rockwell" pitchFamily="18" charset="0"/>
              </a:rPr>
              <a:t>.</a:t>
            </a:r>
          </a:p>
          <a:p>
            <a:endParaRPr lang="en-US" dirty="0"/>
          </a:p>
        </p:txBody>
      </p:sp>
    </p:spTree>
    <p:extLst>
      <p:ext uri="{BB962C8B-B14F-4D97-AF65-F5344CB8AC3E}">
        <p14:creationId xmlns:p14="http://schemas.microsoft.com/office/powerpoint/2010/main" val="684857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759" y="274638"/>
            <a:ext cx="10975658" cy="1020762"/>
          </a:xfrm>
        </p:spPr>
        <p:txBody>
          <a:bodyPr/>
          <a:lstStyle/>
          <a:p>
            <a:pPr algn="ctr" eaLnBrk="1" hangingPunct="1"/>
            <a:r>
              <a:rPr lang="en-US" b="1" dirty="0" smtClean="0">
                <a:solidFill>
                  <a:srgbClr val="7A0000"/>
                </a:solidFill>
              </a:rPr>
              <a:t>Types of learning</a:t>
            </a:r>
          </a:p>
        </p:txBody>
      </p:sp>
      <p:sp>
        <p:nvSpPr>
          <p:cNvPr id="10243" name="Rectangle 3"/>
          <p:cNvSpPr>
            <a:spLocks noGrp="1" noChangeArrowheads="1"/>
          </p:cNvSpPr>
          <p:nvPr>
            <p:ph type="body" idx="1"/>
          </p:nvPr>
        </p:nvSpPr>
        <p:spPr>
          <a:xfrm>
            <a:off x="458787" y="1295400"/>
            <a:ext cx="11353800" cy="5029200"/>
          </a:xfrm>
        </p:spPr>
        <p:txBody>
          <a:bodyPr/>
          <a:lstStyle/>
          <a:p>
            <a:pPr algn="just" eaLnBrk="1" hangingPunct="1"/>
            <a:r>
              <a:rPr lang="en-US" sz="2800" b="1" dirty="0" smtClean="0">
                <a:solidFill>
                  <a:srgbClr val="7A0000"/>
                </a:solidFill>
              </a:rPr>
              <a:t>First learning</a:t>
            </a:r>
            <a:r>
              <a:rPr lang="en-US" sz="2800" b="1" dirty="0" smtClean="0"/>
              <a:t>: </a:t>
            </a:r>
            <a:r>
              <a:rPr lang="en-US" sz="2800" dirty="0" smtClean="0"/>
              <a:t>when someone does not know nothing about what to be learned. </a:t>
            </a:r>
            <a:endParaRPr lang="en-US" sz="2800" b="1" dirty="0" smtClean="0"/>
          </a:p>
          <a:p>
            <a:pPr algn="just" eaLnBrk="1" hangingPunct="1"/>
            <a:r>
              <a:rPr lang="en-US" sz="2800" b="1" dirty="0" smtClean="0">
                <a:solidFill>
                  <a:srgbClr val="7A0000"/>
                </a:solidFill>
              </a:rPr>
              <a:t>Incremental learning</a:t>
            </a:r>
            <a:r>
              <a:rPr lang="en-US" sz="2800" b="1" dirty="0" smtClean="0"/>
              <a:t>: </a:t>
            </a:r>
            <a:r>
              <a:rPr lang="en-US" sz="2800" dirty="0" smtClean="0"/>
              <a:t> when you want to build on existing strengths and skills, you need incremental learning. </a:t>
            </a:r>
          </a:p>
          <a:p>
            <a:pPr algn="just" eaLnBrk="1" hangingPunct="1"/>
            <a:r>
              <a:rPr lang="en-US" sz="2800" b="1" dirty="0" smtClean="0">
                <a:solidFill>
                  <a:srgbClr val="7A0000"/>
                </a:solidFill>
              </a:rPr>
              <a:t>Unlearning</a:t>
            </a:r>
            <a:r>
              <a:rPr lang="en-US" sz="2800" b="1" dirty="0" smtClean="0"/>
              <a:t>:</a:t>
            </a:r>
            <a:r>
              <a:rPr lang="en-US" sz="2800" dirty="0" smtClean="0"/>
              <a:t> In unlearning, what you have done and known before become obsolete and is dropped to make room for something new.</a:t>
            </a:r>
            <a:endParaRPr lang="en-US" sz="2800" b="1" dirty="0" smtClean="0"/>
          </a:p>
          <a:p>
            <a:pPr algn="just" eaLnBrk="1" hangingPunct="1"/>
            <a:r>
              <a:rPr lang="en-US" sz="2800" b="1" dirty="0" smtClean="0">
                <a:solidFill>
                  <a:srgbClr val="7A0000"/>
                </a:solidFill>
              </a:rPr>
              <a:t>Transformational learning</a:t>
            </a:r>
            <a:r>
              <a:rPr lang="en-US" sz="2800" b="1" dirty="0" smtClean="0"/>
              <a:t>: </a:t>
            </a:r>
            <a:r>
              <a:rPr lang="en-US" sz="2800" dirty="0" smtClean="0"/>
              <a:t> this is most powerful of all the types of learning, because it shifts a person’s point of view on the world and often called paradigm shift. </a:t>
            </a:r>
          </a:p>
        </p:txBody>
      </p:sp>
    </p:spTree>
    <p:extLst>
      <p:ext uri="{BB962C8B-B14F-4D97-AF65-F5344CB8AC3E}">
        <p14:creationId xmlns:p14="http://schemas.microsoft.com/office/powerpoint/2010/main" val="2008785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759" y="274638"/>
            <a:ext cx="10975658" cy="868362"/>
          </a:xfrm>
        </p:spPr>
        <p:txBody>
          <a:bodyPr>
            <a:normAutofit fontScale="90000"/>
          </a:bodyPr>
          <a:lstStyle/>
          <a:p>
            <a:pPr algn="ctr" eaLnBrk="1" hangingPunct="1"/>
            <a:r>
              <a:rPr lang="en-US" sz="4000" b="1" i="1" dirty="0" smtClean="0"/>
              <a:t/>
            </a:r>
            <a:br>
              <a:rPr lang="en-US" sz="4000" b="1" i="1" dirty="0" smtClean="0"/>
            </a:br>
            <a:r>
              <a:rPr lang="en-US" sz="4400" b="1" dirty="0" smtClean="0">
                <a:solidFill>
                  <a:srgbClr val="7A0000"/>
                </a:solidFill>
              </a:rPr>
              <a:t>Types of learner</a:t>
            </a:r>
            <a:br>
              <a:rPr lang="en-US" sz="4400" b="1" dirty="0" smtClean="0">
                <a:solidFill>
                  <a:srgbClr val="7A0000"/>
                </a:solidFill>
              </a:rPr>
            </a:br>
            <a:endParaRPr lang="en-US" sz="4400" b="1" dirty="0" smtClean="0">
              <a:solidFill>
                <a:srgbClr val="7A0000"/>
              </a:solidFill>
            </a:endParaRPr>
          </a:p>
        </p:txBody>
      </p:sp>
      <p:sp>
        <p:nvSpPr>
          <p:cNvPr id="11267" name="Rectangle 3"/>
          <p:cNvSpPr>
            <a:spLocks noGrp="1" noChangeArrowheads="1"/>
          </p:cNvSpPr>
          <p:nvPr>
            <p:ph type="body" idx="1"/>
          </p:nvPr>
        </p:nvSpPr>
        <p:spPr>
          <a:xfrm>
            <a:off x="306387" y="1371600"/>
            <a:ext cx="11482282" cy="4876800"/>
          </a:xfrm>
        </p:spPr>
        <p:txBody>
          <a:bodyPr/>
          <a:lstStyle/>
          <a:p>
            <a:pPr algn="just" eaLnBrk="1" hangingPunct="1">
              <a:lnSpc>
                <a:spcPct val="80000"/>
              </a:lnSpc>
              <a:buFontTx/>
              <a:buNone/>
            </a:pPr>
            <a:r>
              <a:rPr lang="en-US" sz="2400" b="1" dirty="0" smtClean="0">
                <a:solidFill>
                  <a:srgbClr val="7A0000"/>
                </a:solidFill>
              </a:rPr>
              <a:t>1. Reluctant </a:t>
            </a:r>
            <a:r>
              <a:rPr lang="en-US" sz="2400" b="1" dirty="0" smtClean="0">
                <a:solidFill>
                  <a:srgbClr val="7A0000"/>
                </a:solidFill>
              </a:rPr>
              <a:t>learners</a:t>
            </a:r>
          </a:p>
          <a:p>
            <a:pPr algn="just" eaLnBrk="1" hangingPunct="1">
              <a:lnSpc>
                <a:spcPct val="80000"/>
              </a:lnSpc>
              <a:buFontTx/>
              <a:buNone/>
            </a:pPr>
            <a:r>
              <a:rPr lang="en-US" sz="2400" b="1" dirty="0" smtClean="0">
                <a:solidFill>
                  <a:srgbClr val="003399"/>
                </a:solidFill>
              </a:rPr>
              <a:t>Motto: Been There, Done That</a:t>
            </a:r>
          </a:p>
          <a:p>
            <a:pPr algn="just" eaLnBrk="1" hangingPunct="1">
              <a:lnSpc>
                <a:spcPct val="80000"/>
              </a:lnSpc>
            </a:pPr>
            <a:r>
              <a:rPr lang="en-US" sz="2400" dirty="0" smtClean="0"/>
              <a:t>Resist learning anything new</a:t>
            </a:r>
          </a:p>
          <a:p>
            <a:pPr algn="just" eaLnBrk="1" hangingPunct="1">
              <a:lnSpc>
                <a:spcPct val="80000"/>
              </a:lnSpc>
            </a:pPr>
            <a:r>
              <a:rPr lang="en-US" sz="2400" dirty="0" smtClean="0"/>
              <a:t>Regardless of education level, they feel they are already been to school.</a:t>
            </a:r>
          </a:p>
          <a:p>
            <a:pPr algn="just" eaLnBrk="1" hangingPunct="1">
              <a:lnSpc>
                <a:spcPct val="80000"/>
              </a:lnSpc>
            </a:pPr>
            <a:r>
              <a:rPr lang="en-US" sz="2400" dirty="0" smtClean="0"/>
              <a:t>They see no need for further learning</a:t>
            </a:r>
          </a:p>
          <a:p>
            <a:pPr algn="just" eaLnBrk="1" hangingPunct="1">
              <a:lnSpc>
                <a:spcPct val="80000"/>
              </a:lnSpc>
            </a:pPr>
            <a:r>
              <a:rPr lang="en-US" sz="2400" dirty="0" smtClean="0"/>
              <a:t>They don’t get promoted</a:t>
            </a:r>
          </a:p>
          <a:p>
            <a:pPr algn="just" eaLnBrk="1" hangingPunct="1">
              <a:lnSpc>
                <a:spcPct val="80000"/>
              </a:lnSpc>
            </a:pPr>
            <a:r>
              <a:rPr lang="en-US" sz="2400" dirty="0" smtClean="0"/>
              <a:t>They don’t get the interesting assignment</a:t>
            </a:r>
          </a:p>
          <a:p>
            <a:pPr algn="just" eaLnBrk="1" hangingPunct="1">
              <a:lnSpc>
                <a:spcPct val="80000"/>
              </a:lnSpc>
            </a:pPr>
            <a:r>
              <a:rPr lang="en-US" sz="2400" dirty="0" smtClean="0"/>
              <a:t>They are the first ones laid off when there is downsizing</a:t>
            </a:r>
          </a:p>
          <a:p>
            <a:pPr algn="just" eaLnBrk="1" hangingPunct="1">
              <a:lnSpc>
                <a:spcPct val="80000"/>
              </a:lnSpc>
            </a:pPr>
            <a:r>
              <a:rPr lang="en-US" sz="2400" dirty="0" smtClean="0"/>
              <a:t>In class or a training </a:t>
            </a:r>
            <a:r>
              <a:rPr lang="en-US" sz="2400" dirty="0" err="1" smtClean="0"/>
              <a:t>programme</a:t>
            </a:r>
            <a:r>
              <a:rPr lang="en-US" sz="2400" dirty="0" smtClean="0"/>
              <a:t>, these are the people sitting in the back of the room, rolling their eyes, and talking to their friends or working on something other than the course work.</a:t>
            </a:r>
          </a:p>
          <a:p>
            <a:pPr algn="just" eaLnBrk="1" hangingPunct="1">
              <a:lnSpc>
                <a:spcPct val="80000"/>
              </a:lnSpc>
            </a:pPr>
            <a:r>
              <a:rPr lang="en-US" sz="2400" dirty="0" smtClean="0"/>
              <a:t>Reluctant learners can be a liability to your organization.</a:t>
            </a:r>
            <a:r>
              <a:rPr lang="en-US" sz="2000" dirty="0" smtClean="0"/>
              <a:t>.</a:t>
            </a:r>
          </a:p>
        </p:txBody>
      </p:sp>
    </p:spTree>
    <p:extLst>
      <p:ext uri="{BB962C8B-B14F-4D97-AF65-F5344CB8AC3E}">
        <p14:creationId xmlns:p14="http://schemas.microsoft.com/office/powerpoint/2010/main" val="3814444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759" y="274638"/>
            <a:ext cx="10975658" cy="792162"/>
          </a:xfrm>
        </p:spPr>
        <p:txBody>
          <a:bodyPr>
            <a:normAutofit fontScale="90000"/>
          </a:bodyPr>
          <a:lstStyle/>
          <a:p>
            <a:pPr algn="ctr" eaLnBrk="1" hangingPunct="1"/>
            <a:r>
              <a:rPr lang="en-US" b="1" dirty="0" smtClean="0">
                <a:solidFill>
                  <a:srgbClr val="7A0000"/>
                </a:solidFill>
              </a:rPr>
              <a:t>2. Leisurely </a:t>
            </a:r>
            <a:r>
              <a:rPr lang="en-US" b="1" dirty="0" smtClean="0">
                <a:solidFill>
                  <a:srgbClr val="7A0000"/>
                </a:solidFill>
              </a:rPr>
              <a:t>learners</a:t>
            </a:r>
          </a:p>
        </p:txBody>
      </p:sp>
      <p:sp>
        <p:nvSpPr>
          <p:cNvPr id="12291" name="Rectangle 3"/>
          <p:cNvSpPr>
            <a:spLocks noGrp="1" noChangeArrowheads="1"/>
          </p:cNvSpPr>
          <p:nvPr>
            <p:ph type="body" idx="1"/>
          </p:nvPr>
        </p:nvSpPr>
        <p:spPr>
          <a:xfrm>
            <a:off x="153987" y="1143000"/>
            <a:ext cx="11736309" cy="5181600"/>
          </a:xfrm>
        </p:spPr>
        <p:txBody>
          <a:bodyPr>
            <a:normAutofit/>
          </a:bodyPr>
          <a:lstStyle/>
          <a:p>
            <a:pPr eaLnBrk="1" hangingPunct="1">
              <a:lnSpc>
                <a:spcPct val="90000"/>
              </a:lnSpc>
              <a:buFontTx/>
              <a:buNone/>
            </a:pPr>
            <a:r>
              <a:rPr lang="en-US" sz="2400" b="1" dirty="0" smtClean="0">
                <a:solidFill>
                  <a:srgbClr val="003399"/>
                </a:solidFill>
              </a:rPr>
              <a:t>Motto: This Too Shall Pass</a:t>
            </a:r>
          </a:p>
          <a:p>
            <a:pPr algn="just" eaLnBrk="1" hangingPunct="1">
              <a:lnSpc>
                <a:spcPct val="90000"/>
              </a:lnSpc>
            </a:pPr>
            <a:r>
              <a:rPr lang="en-US" sz="2400" dirty="0" smtClean="0"/>
              <a:t>Keep up with the required training to meet current expectation</a:t>
            </a:r>
          </a:p>
          <a:p>
            <a:pPr algn="just" eaLnBrk="1" hangingPunct="1">
              <a:lnSpc>
                <a:spcPct val="90000"/>
              </a:lnSpc>
            </a:pPr>
            <a:r>
              <a:rPr lang="en-US" sz="2400" dirty="0" smtClean="0"/>
              <a:t>Sometimes complain, other times enjoy learning</a:t>
            </a:r>
          </a:p>
          <a:p>
            <a:pPr algn="just" eaLnBrk="1" hangingPunct="1">
              <a:lnSpc>
                <a:spcPct val="90000"/>
              </a:lnSpc>
            </a:pPr>
            <a:r>
              <a:rPr lang="en-US" sz="2400" dirty="0" smtClean="0"/>
              <a:t>They don’t volunteer for new assignments or ask to attend training </a:t>
            </a:r>
            <a:r>
              <a:rPr lang="en-US" sz="2400" dirty="0" err="1" smtClean="0"/>
              <a:t>programmes</a:t>
            </a:r>
            <a:endParaRPr lang="en-US" sz="2400" dirty="0" smtClean="0"/>
          </a:p>
          <a:p>
            <a:pPr algn="just" eaLnBrk="1" hangingPunct="1">
              <a:lnSpc>
                <a:spcPct val="90000"/>
              </a:lnSpc>
            </a:pPr>
            <a:r>
              <a:rPr lang="en-US" sz="2400" dirty="0" smtClean="0"/>
              <a:t>Do what is recommended or required by their boss</a:t>
            </a:r>
          </a:p>
          <a:p>
            <a:pPr algn="just" eaLnBrk="1" hangingPunct="1">
              <a:lnSpc>
                <a:spcPct val="90000"/>
              </a:lnSpc>
            </a:pPr>
            <a:r>
              <a:rPr lang="en-US" sz="2400" dirty="0" smtClean="0"/>
              <a:t>See teams as an opportunity to sit back and relax</a:t>
            </a:r>
          </a:p>
          <a:p>
            <a:pPr algn="just" eaLnBrk="1" hangingPunct="1">
              <a:lnSpc>
                <a:spcPct val="90000"/>
              </a:lnSpc>
            </a:pPr>
            <a:r>
              <a:rPr lang="en-US" sz="2400" dirty="0" smtClean="0"/>
              <a:t>Many are successful because they know how to play the political games</a:t>
            </a:r>
          </a:p>
          <a:p>
            <a:pPr algn="just" eaLnBrk="1" hangingPunct="1">
              <a:lnSpc>
                <a:spcPct val="90000"/>
              </a:lnSpc>
            </a:pPr>
            <a:r>
              <a:rPr lang="en-US" sz="2400" dirty="0" smtClean="0"/>
              <a:t>In today’s environment, they feel threatened and genuinely confused about all the changing expectations</a:t>
            </a:r>
          </a:p>
          <a:p>
            <a:pPr algn="just" eaLnBrk="1" hangingPunct="1">
              <a:lnSpc>
                <a:spcPct val="90000"/>
              </a:lnSpc>
            </a:pPr>
            <a:r>
              <a:rPr lang="en-US" sz="2400" dirty="0" smtClean="0"/>
              <a:t>The leisurely learner may become a reluctant learner if he or she is punished for learning, discourage from learning, or encounters others </a:t>
            </a:r>
            <a:r>
              <a:rPr lang="en-US" sz="2400" dirty="0" err="1" smtClean="0"/>
              <a:t>organisation</a:t>
            </a:r>
            <a:r>
              <a:rPr lang="en-US" sz="2400" dirty="0" smtClean="0"/>
              <a:t> barriers to learning.</a:t>
            </a:r>
          </a:p>
        </p:txBody>
      </p:sp>
    </p:spTree>
    <p:extLst>
      <p:ext uri="{BB962C8B-B14F-4D97-AF65-F5344CB8AC3E}">
        <p14:creationId xmlns:p14="http://schemas.microsoft.com/office/powerpoint/2010/main" val="1558429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759" y="274638"/>
            <a:ext cx="10975658" cy="715962"/>
          </a:xfrm>
        </p:spPr>
        <p:txBody>
          <a:bodyPr>
            <a:normAutofit fontScale="90000"/>
          </a:bodyPr>
          <a:lstStyle/>
          <a:p>
            <a:pPr algn="ctr" eaLnBrk="1" hangingPunct="1"/>
            <a:r>
              <a:rPr lang="en-US" sz="4000" b="1" dirty="0" smtClean="0">
                <a:solidFill>
                  <a:srgbClr val="7A0000"/>
                </a:solidFill>
              </a:rPr>
              <a:t/>
            </a:r>
            <a:br>
              <a:rPr lang="en-US" sz="4000" b="1" dirty="0" smtClean="0">
                <a:solidFill>
                  <a:srgbClr val="7A0000"/>
                </a:solidFill>
              </a:rPr>
            </a:br>
            <a:r>
              <a:rPr lang="en-US" sz="4000" b="1" dirty="0" smtClean="0">
                <a:solidFill>
                  <a:srgbClr val="7A0000"/>
                </a:solidFill>
              </a:rPr>
              <a:t>3. </a:t>
            </a:r>
            <a:r>
              <a:rPr lang="en-US" sz="4400" b="1" dirty="0" smtClean="0">
                <a:solidFill>
                  <a:srgbClr val="7A0000"/>
                </a:solidFill>
              </a:rPr>
              <a:t>Lifelong </a:t>
            </a:r>
            <a:r>
              <a:rPr lang="en-US" sz="4400" b="1" dirty="0" smtClean="0">
                <a:solidFill>
                  <a:srgbClr val="7A0000"/>
                </a:solidFill>
              </a:rPr>
              <a:t>learners</a:t>
            </a:r>
            <a:r>
              <a:rPr lang="en-US" sz="4400" b="1" i="1" dirty="0" smtClean="0"/>
              <a:t/>
            </a:r>
            <a:br>
              <a:rPr lang="en-US" sz="4400" b="1" i="1" dirty="0" smtClean="0"/>
            </a:br>
            <a:endParaRPr lang="en-US" sz="4400" b="1" i="1" dirty="0" smtClean="0"/>
          </a:p>
        </p:txBody>
      </p:sp>
      <p:sp>
        <p:nvSpPr>
          <p:cNvPr id="13315" name="Rectangle 3"/>
          <p:cNvSpPr>
            <a:spLocks noGrp="1" noChangeArrowheads="1"/>
          </p:cNvSpPr>
          <p:nvPr>
            <p:ph type="body" idx="1"/>
          </p:nvPr>
        </p:nvSpPr>
        <p:spPr>
          <a:xfrm>
            <a:off x="230187" y="914400"/>
            <a:ext cx="11658600" cy="5410200"/>
          </a:xfrm>
        </p:spPr>
        <p:txBody>
          <a:bodyPr>
            <a:normAutofit/>
          </a:bodyPr>
          <a:lstStyle/>
          <a:p>
            <a:pPr eaLnBrk="1" hangingPunct="1">
              <a:lnSpc>
                <a:spcPct val="80000"/>
              </a:lnSpc>
              <a:buFontTx/>
              <a:buNone/>
            </a:pPr>
            <a:r>
              <a:rPr lang="en-US" sz="2800" b="1" dirty="0" smtClean="0">
                <a:solidFill>
                  <a:srgbClr val="003399"/>
                </a:solidFill>
              </a:rPr>
              <a:t>Motto: If It’s New, Try It</a:t>
            </a:r>
          </a:p>
          <a:p>
            <a:pPr algn="just" eaLnBrk="1" hangingPunct="1">
              <a:lnSpc>
                <a:spcPct val="80000"/>
              </a:lnSpc>
            </a:pPr>
            <a:r>
              <a:rPr lang="en-US" sz="2800" dirty="0" smtClean="0"/>
              <a:t>Volunteer to attend learning events</a:t>
            </a:r>
          </a:p>
          <a:p>
            <a:pPr algn="just" eaLnBrk="1" hangingPunct="1">
              <a:lnSpc>
                <a:spcPct val="80000"/>
              </a:lnSpc>
            </a:pPr>
            <a:r>
              <a:rPr lang="en-US" sz="2800" dirty="0" smtClean="0"/>
              <a:t>Read relevant books and professional magazines</a:t>
            </a:r>
          </a:p>
          <a:p>
            <a:pPr algn="just" eaLnBrk="1" hangingPunct="1">
              <a:lnSpc>
                <a:spcPct val="80000"/>
              </a:lnSpc>
            </a:pPr>
            <a:r>
              <a:rPr lang="en-US" sz="2800" dirty="0" smtClean="0"/>
              <a:t>Talk to a lot of people about what they are doing and how they are learning</a:t>
            </a:r>
          </a:p>
          <a:p>
            <a:pPr algn="just" eaLnBrk="1" hangingPunct="1">
              <a:lnSpc>
                <a:spcPct val="80000"/>
              </a:lnSpc>
            </a:pPr>
            <a:r>
              <a:rPr lang="en-US" sz="2800" dirty="0" smtClean="0"/>
              <a:t>Watch for and anticipate the trends</a:t>
            </a:r>
          </a:p>
          <a:p>
            <a:pPr algn="just" eaLnBrk="1" hangingPunct="1">
              <a:lnSpc>
                <a:spcPct val="80000"/>
              </a:lnSpc>
            </a:pPr>
            <a:r>
              <a:rPr lang="en-US" sz="2800" dirty="0" smtClean="0"/>
              <a:t>Prepare themselves to leap into the future</a:t>
            </a:r>
          </a:p>
          <a:p>
            <a:pPr algn="just" eaLnBrk="1" hangingPunct="1">
              <a:lnSpc>
                <a:spcPct val="80000"/>
              </a:lnSpc>
            </a:pPr>
            <a:r>
              <a:rPr lang="en-US" sz="2800" dirty="0" smtClean="0"/>
              <a:t>Experiment with new ideas</a:t>
            </a:r>
          </a:p>
          <a:p>
            <a:pPr algn="just" eaLnBrk="1" hangingPunct="1">
              <a:lnSpc>
                <a:spcPct val="80000"/>
              </a:lnSpc>
            </a:pPr>
            <a:r>
              <a:rPr lang="en-US" sz="2800" dirty="0" smtClean="0"/>
              <a:t>Lifelong learners may have years of experience and be highly respected by their colleagues</a:t>
            </a:r>
          </a:p>
          <a:p>
            <a:pPr algn="just" eaLnBrk="1" hangingPunct="1">
              <a:lnSpc>
                <a:spcPct val="80000"/>
              </a:lnSpc>
            </a:pPr>
            <a:r>
              <a:rPr lang="en-US" sz="2800" dirty="0" smtClean="0"/>
              <a:t>These are the people you want to cultivate and nurture in your </a:t>
            </a:r>
            <a:r>
              <a:rPr lang="en-US" sz="2800" dirty="0" smtClean="0"/>
              <a:t>organization.</a:t>
            </a:r>
            <a:endParaRPr lang="en-US" sz="2800" dirty="0" smtClean="0"/>
          </a:p>
        </p:txBody>
      </p:sp>
    </p:spTree>
    <p:extLst>
      <p:ext uri="{BB962C8B-B14F-4D97-AF65-F5344CB8AC3E}">
        <p14:creationId xmlns:p14="http://schemas.microsoft.com/office/powerpoint/2010/main" val="2482260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eaLnBrk="1" hangingPunct="1"/>
            <a:r>
              <a:rPr lang="es-ES" sz="3600" b="1" dirty="0" err="1" smtClean="0">
                <a:solidFill>
                  <a:srgbClr val="7A0000"/>
                </a:solidFill>
              </a:rPr>
              <a:t>Three</a:t>
            </a:r>
            <a:r>
              <a:rPr lang="es-ES" sz="3600" b="1" dirty="0" smtClean="0">
                <a:solidFill>
                  <a:srgbClr val="7A0000"/>
                </a:solidFill>
              </a:rPr>
              <a:t> </a:t>
            </a:r>
            <a:r>
              <a:rPr lang="es-ES" sz="3600" b="1" dirty="0" smtClean="0">
                <a:solidFill>
                  <a:srgbClr val="003399"/>
                </a:solidFill>
              </a:rPr>
              <a:t>Ms</a:t>
            </a:r>
            <a:r>
              <a:rPr lang="es-ES" sz="3600" b="1" dirty="0" smtClean="0">
                <a:solidFill>
                  <a:srgbClr val="7A0000"/>
                </a:solidFill>
              </a:rPr>
              <a:t> in </a:t>
            </a:r>
            <a:r>
              <a:rPr lang="es-ES" sz="3600" b="1" dirty="0" err="1" smtClean="0">
                <a:solidFill>
                  <a:srgbClr val="7A0000"/>
                </a:solidFill>
              </a:rPr>
              <a:t>Learning</a:t>
            </a:r>
            <a:r>
              <a:rPr lang="es-ES" sz="3600" b="1" dirty="0" smtClean="0">
                <a:solidFill>
                  <a:srgbClr val="7A0000"/>
                </a:solidFill>
              </a:rPr>
              <a:t> </a:t>
            </a:r>
            <a:r>
              <a:rPr lang="es-ES" sz="3600" b="1" dirty="0" err="1" smtClean="0">
                <a:solidFill>
                  <a:srgbClr val="7A0000"/>
                </a:solidFill>
              </a:rPr>
              <a:t>Organizations</a:t>
            </a:r>
            <a:endParaRPr lang="es-ES" sz="3600" b="1" dirty="0" smtClean="0">
              <a:solidFill>
                <a:srgbClr val="7A0000"/>
              </a:solidFill>
            </a:endParaRPr>
          </a:p>
        </p:txBody>
      </p:sp>
      <p:sp>
        <p:nvSpPr>
          <p:cNvPr id="18435" name="Rectangle 3"/>
          <p:cNvSpPr>
            <a:spLocks noGrp="1" noChangeArrowheads="1"/>
          </p:cNvSpPr>
          <p:nvPr>
            <p:ph idx="1"/>
          </p:nvPr>
        </p:nvSpPr>
        <p:spPr>
          <a:xfrm>
            <a:off x="239246" y="1524001"/>
            <a:ext cx="11524016" cy="4648200"/>
          </a:xfrm>
        </p:spPr>
        <p:txBody>
          <a:bodyPr>
            <a:normAutofit/>
          </a:bodyPr>
          <a:lstStyle/>
          <a:p>
            <a:pPr algn="just" eaLnBrk="1" hangingPunct="1">
              <a:lnSpc>
                <a:spcPct val="90000"/>
              </a:lnSpc>
            </a:pPr>
            <a:r>
              <a:rPr lang="es-ES" sz="3200" dirty="0" smtClean="0">
                <a:solidFill>
                  <a:srgbClr val="003399"/>
                </a:solidFill>
              </a:rPr>
              <a:t>MEANING: </a:t>
            </a:r>
          </a:p>
          <a:p>
            <a:pPr lvl="1" algn="just" eaLnBrk="1" hangingPunct="1">
              <a:lnSpc>
                <a:spcPct val="90000"/>
              </a:lnSpc>
            </a:pPr>
            <a:r>
              <a:rPr lang="es-ES" sz="3200" dirty="0" err="1" smtClean="0"/>
              <a:t>Well-grounded</a:t>
            </a:r>
            <a:r>
              <a:rPr lang="es-ES" sz="3200" dirty="0" smtClean="0"/>
              <a:t> </a:t>
            </a:r>
            <a:r>
              <a:rPr lang="es-ES" sz="3200" dirty="0" err="1" smtClean="0"/>
              <a:t>definition</a:t>
            </a:r>
            <a:r>
              <a:rPr lang="es-ES" sz="3200" dirty="0" smtClean="0"/>
              <a:t>, </a:t>
            </a:r>
            <a:r>
              <a:rPr lang="es-ES" sz="3200" dirty="0" err="1" smtClean="0"/>
              <a:t>actionable</a:t>
            </a:r>
            <a:r>
              <a:rPr lang="es-ES" sz="3200" dirty="0" smtClean="0"/>
              <a:t> and </a:t>
            </a:r>
            <a:r>
              <a:rPr lang="es-ES" sz="3200" dirty="0" err="1" smtClean="0"/>
              <a:t>easy</a:t>
            </a:r>
            <a:r>
              <a:rPr lang="es-ES" sz="3200" dirty="0" smtClean="0"/>
              <a:t> </a:t>
            </a:r>
            <a:r>
              <a:rPr lang="es-ES" sz="3200" dirty="0" err="1" smtClean="0"/>
              <a:t>to</a:t>
            </a:r>
            <a:r>
              <a:rPr lang="es-ES" sz="3200" dirty="0" smtClean="0"/>
              <a:t> </a:t>
            </a:r>
            <a:r>
              <a:rPr lang="es-ES" sz="3200" dirty="0" err="1" smtClean="0"/>
              <a:t>apply</a:t>
            </a:r>
            <a:endParaRPr lang="es-ES" sz="3200" dirty="0" smtClean="0"/>
          </a:p>
          <a:p>
            <a:pPr algn="just" eaLnBrk="1" hangingPunct="1">
              <a:lnSpc>
                <a:spcPct val="90000"/>
              </a:lnSpc>
            </a:pPr>
            <a:r>
              <a:rPr lang="es-ES" sz="3200" dirty="0" smtClean="0">
                <a:solidFill>
                  <a:srgbClr val="003399"/>
                </a:solidFill>
              </a:rPr>
              <a:t>MANAGEMENT</a:t>
            </a:r>
          </a:p>
          <a:p>
            <a:pPr lvl="1" algn="just" eaLnBrk="1" hangingPunct="1">
              <a:lnSpc>
                <a:spcPct val="90000"/>
              </a:lnSpc>
            </a:pPr>
            <a:r>
              <a:rPr lang="es-ES" sz="3200" dirty="0" smtClean="0"/>
              <a:t>Clear </a:t>
            </a:r>
            <a:r>
              <a:rPr lang="es-ES" sz="3200" dirty="0" err="1" smtClean="0"/>
              <a:t>guidelines</a:t>
            </a:r>
            <a:r>
              <a:rPr lang="es-ES" sz="3200" dirty="0" smtClean="0"/>
              <a:t> </a:t>
            </a:r>
            <a:r>
              <a:rPr lang="es-ES" sz="3200" dirty="0" err="1" smtClean="0"/>
              <a:t>for</a:t>
            </a:r>
            <a:r>
              <a:rPr lang="es-ES" sz="3200" dirty="0" smtClean="0"/>
              <a:t> </a:t>
            </a:r>
            <a:r>
              <a:rPr lang="es-ES" sz="3200" dirty="0" err="1" smtClean="0"/>
              <a:t>practice</a:t>
            </a:r>
            <a:r>
              <a:rPr lang="es-ES" sz="3200" dirty="0" smtClean="0"/>
              <a:t>, </a:t>
            </a:r>
            <a:r>
              <a:rPr lang="es-ES" sz="3200" dirty="0" err="1" smtClean="0"/>
              <a:t>filled</a:t>
            </a:r>
            <a:r>
              <a:rPr lang="es-ES" sz="3200" dirty="0" smtClean="0"/>
              <a:t> </a:t>
            </a:r>
            <a:r>
              <a:rPr lang="es-ES" sz="3200" dirty="0" err="1" smtClean="0"/>
              <a:t>with</a:t>
            </a:r>
            <a:r>
              <a:rPr lang="es-ES" sz="3200" dirty="0" smtClean="0"/>
              <a:t> </a:t>
            </a:r>
            <a:r>
              <a:rPr lang="es-ES" sz="3200" dirty="0" err="1" smtClean="0"/>
              <a:t>operational</a:t>
            </a:r>
            <a:r>
              <a:rPr lang="es-ES" sz="3200" dirty="0" smtClean="0"/>
              <a:t> </a:t>
            </a:r>
            <a:r>
              <a:rPr lang="es-ES" sz="3200" dirty="0" err="1" smtClean="0"/>
              <a:t>advice</a:t>
            </a:r>
            <a:r>
              <a:rPr lang="es-ES" sz="3200" dirty="0" smtClean="0"/>
              <a:t> </a:t>
            </a:r>
            <a:r>
              <a:rPr lang="es-ES" sz="3200" dirty="0" err="1" smtClean="0"/>
              <a:t>rather</a:t>
            </a:r>
            <a:r>
              <a:rPr lang="es-ES" sz="3200" dirty="0" smtClean="0"/>
              <a:t> </a:t>
            </a:r>
            <a:r>
              <a:rPr lang="es-ES" sz="3200" dirty="0" err="1" smtClean="0"/>
              <a:t>than</a:t>
            </a:r>
            <a:r>
              <a:rPr lang="es-ES" sz="3200" dirty="0" smtClean="0"/>
              <a:t> </a:t>
            </a:r>
            <a:r>
              <a:rPr lang="es-ES" sz="3200" dirty="0" err="1" smtClean="0"/>
              <a:t>high</a:t>
            </a:r>
            <a:r>
              <a:rPr lang="es-ES" sz="3200" dirty="0" smtClean="0"/>
              <a:t> </a:t>
            </a:r>
            <a:r>
              <a:rPr lang="es-ES" sz="3200" dirty="0" err="1" smtClean="0"/>
              <a:t>aspirations</a:t>
            </a:r>
            <a:r>
              <a:rPr lang="es-ES" sz="3200" dirty="0" smtClean="0"/>
              <a:t>.</a:t>
            </a:r>
          </a:p>
          <a:p>
            <a:pPr algn="just" eaLnBrk="1" hangingPunct="1">
              <a:lnSpc>
                <a:spcPct val="90000"/>
              </a:lnSpc>
            </a:pPr>
            <a:r>
              <a:rPr lang="es-ES" sz="3200" dirty="0" smtClean="0">
                <a:solidFill>
                  <a:srgbClr val="003399"/>
                </a:solidFill>
              </a:rPr>
              <a:t>MEASUREMENT</a:t>
            </a:r>
          </a:p>
          <a:p>
            <a:pPr lvl="1" algn="just" eaLnBrk="1" hangingPunct="1">
              <a:lnSpc>
                <a:spcPct val="90000"/>
              </a:lnSpc>
            </a:pPr>
            <a:r>
              <a:rPr lang="es-ES" sz="3200" dirty="0" smtClean="0"/>
              <a:t>Tools </a:t>
            </a:r>
            <a:r>
              <a:rPr lang="es-ES" sz="3200" dirty="0" err="1" smtClean="0"/>
              <a:t>for</a:t>
            </a:r>
            <a:r>
              <a:rPr lang="es-ES" sz="3200" dirty="0" smtClean="0"/>
              <a:t> </a:t>
            </a:r>
            <a:r>
              <a:rPr lang="es-ES" sz="3200" dirty="0" err="1" smtClean="0"/>
              <a:t>assessig</a:t>
            </a:r>
            <a:r>
              <a:rPr lang="es-ES" sz="3200" dirty="0" smtClean="0"/>
              <a:t> </a:t>
            </a:r>
            <a:r>
              <a:rPr lang="es-ES" sz="3200" dirty="0" err="1" smtClean="0"/>
              <a:t>an</a:t>
            </a:r>
            <a:r>
              <a:rPr lang="es-ES" sz="3200" dirty="0" smtClean="0"/>
              <a:t> </a:t>
            </a:r>
            <a:r>
              <a:rPr lang="es-ES" sz="3200" dirty="0" err="1" smtClean="0"/>
              <a:t>organization’s</a:t>
            </a:r>
            <a:r>
              <a:rPr lang="es-ES" sz="3200" dirty="0" smtClean="0"/>
              <a:t> </a:t>
            </a:r>
            <a:r>
              <a:rPr lang="es-ES" sz="3200" dirty="0" err="1" smtClean="0"/>
              <a:t>rate</a:t>
            </a:r>
            <a:r>
              <a:rPr lang="es-ES" sz="3200" dirty="0" smtClean="0"/>
              <a:t> and </a:t>
            </a:r>
            <a:r>
              <a:rPr lang="es-ES" sz="3200" dirty="0" err="1" smtClean="0"/>
              <a:t>level</a:t>
            </a:r>
            <a:r>
              <a:rPr lang="es-ES" sz="3200" dirty="0" smtClean="0"/>
              <a:t> of </a:t>
            </a:r>
            <a:r>
              <a:rPr lang="es-ES" sz="3200" dirty="0" err="1" smtClean="0"/>
              <a:t>learning</a:t>
            </a:r>
            <a:r>
              <a:rPr lang="es-ES" sz="3200" dirty="0" smtClean="0"/>
              <a:t> </a:t>
            </a:r>
            <a:r>
              <a:rPr lang="es-ES" sz="3200" dirty="0" err="1" smtClean="0"/>
              <a:t>to</a:t>
            </a:r>
            <a:r>
              <a:rPr lang="es-ES" sz="3200" dirty="0" smtClean="0"/>
              <a:t> </a:t>
            </a:r>
            <a:r>
              <a:rPr lang="es-ES" sz="3200" dirty="0" err="1" smtClean="0"/>
              <a:t>ensure</a:t>
            </a:r>
            <a:r>
              <a:rPr lang="es-ES" sz="3200" dirty="0" smtClean="0"/>
              <a:t> </a:t>
            </a:r>
            <a:r>
              <a:rPr lang="es-ES" sz="3200" dirty="0" err="1" smtClean="0"/>
              <a:t>that</a:t>
            </a:r>
            <a:r>
              <a:rPr lang="es-ES" sz="3200" dirty="0" smtClean="0"/>
              <a:t> </a:t>
            </a:r>
            <a:r>
              <a:rPr lang="es-ES" sz="3200" dirty="0" err="1" smtClean="0"/>
              <a:t>gains</a:t>
            </a:r>
            <a:r>
              <a:rPr lang="es-ES" sz="3200" dirty="0" smtClean="0"/>
              <a:t> are </a:t>
            </a:r>
            <a:r>
              <a:rPr lang="es-ES" sz="3200" dirty="0" err="1" smtClean="0"/>
              <a:t>made</a:t>
            </a:r>
            <a:r>
              <a:rPr lang="es-ES" sz="3200" dirty="0" smtClean="0"/>
              <a:t>.</a:t>
            </a:r>
          </a:p>
        </p:txBody>
      </p:sp>
      <p:sp>
        <p:nvSpPr>
          <p:cNvPr id="18436" name="5 Marcador de número de diapositiva"/>
          <p:cNvSpPr>
            <a:spLocks noGrp="1"/>
          </p:cNvSpPr>
          <p:nvPr>
            <p:ph type="sldNum" sz="quarter" idx="4294967295"/>
          </p:nvPr>
        </p:nvSpPr>
        <p:spPr>
          <a:xfrm>
            <a:off x="10357430" y="295275"/>
            <a:ext cx="838418"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C5ABFC0-374D-4544-861A-2AA954650C85}" type="slidenum">
              <a:rPr lang="es-ES" smtClean="0"/>
              <a:pPr/>
              <a:t>25</a:t>
            </a:fld>
            <a:endParaRPr lang="es-ES" smtClean="0"/>
          </a:p>
        </p:txBody>
      </p:sp>
    </p:spTree>
    <p:extLst>
      <p:ext uri="{BB962C8B-B14F-4D97-AF65-F5344CB8AC3E}">
        <p14:creationId xmlns:p14="http://schemas.microsoft.com/office/powerpoint/2010/main" val="2017007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122238"/>
            <a:ext cx="10357430" cy="785812"/>
          </a:xfrm>
        </p:spPr>
        <p:txBody>
          <a:bodyPr/>
          <a:lstStyle/>
          <a:p>
            <a:pPr algn="ctr" eaLnBrk="1" hangingPunct="1"/>
            <a:r>
              <a:rPr lang="es-ES" sz="3200" b="1" dirty="0" err="1" smtClean="0">
                <a:solidFill>
                  <a:srgbClr val="7A0000"/>
                </a:solidFill>
              </a:rPr>
              <a:t>Activities</a:t>
            </a:r>
            <a:r>
              <a:rPr lang="es-ES" sz="3200" b="1" dirty="0" smtClean="0">
                <a:solidFill>
                  <a:srgbClr val="7A0000"/>
                </a:solidFill>
              </a:rPr>
              <a:t> Of </a:t>
            </a:r>
            <a:r>
              <a:rPr lang="es-ES" sz="3200" b="1" dirty="0" err="1" smtClean="0">
                <a:solidFill>
                  <a:srgbClr val="7A0000"/>
                </a:solidFill>
              </a:rPr>
              <a:t>Learning</a:t>
            </a:r>
            <a:r>
              <a:rPr lang="es-ES" sz="3200" b="1" dirty="0" smtClean="0">
                <a:solidFill>
                  <a:srgbClr val="7A0000"/>
                </a:solidFill>
              </a:rPr>
              <a:t> </a:t>
            </a:r>
            <a:r>
              <a:rPr lang="es-ES" sz="3200" b="1" dirty="0" err="1" smtClean="0">
                <a:solidFill>
                  <a:srgbClr val="7A0000"/>
                </a:solidFill>
              </a:rPr>
              <a:t>Organizations</a:t>
            </a:r>
            <a:endParaRPr lang="es-ES" sz="3200" b="1" dirty="0" smtClean="0">
              <a:solidFill>
                <a:srgbClr val="7A0000"/>
              </a:solidFill>
            </a:endParaRPr>
          </a:p>
        </p:txBody>
      </p:sp>
      <p:sp>
        <p:nvSpPr>
          <p:cNvPr id="19459" name="Rectangle 3"/>
          <p:cNvSpPr>
            <a:spLocks noGrp="1" noChangeArrowheads="1"/>
          </p:cNvSpPr>
          <p:nvPr>
            <p:ph idx="1"/>
          </p:nvPr>
        </p:nvSpPr>
        <p:spPr>
          <a:xfrm>
            <a:off x="1" y="1082675"/>
            <a:ext cx="11955930" cy="4400550"/>
          </a:xfrm>
        </p:spPr>
        <p:txBody>
          <a:bodyPr/>
          <a:lstStyle/>
          <a:p>
            <a:pPr marL="514350" indent="-514350" algn="just" eaLnBrk="1" hangingPunct="1">
              <a:buFont typeface="Century Gothic" pitchFamily="34" charset="0"/>
              <a:buAutoNum type="arabicPeriod"/>
            </a:pPr>
            <a:r>
              <a:rPr lang="es-ES" sz="2800" dirty="0" err="1" smtClean="0"/>
              <a:t>Systematic</a:t>
            </a:r>
            <a:r>
              <a:rPr lang="es-ES" sz="2800" dirty="0" smtClean="0"/>
              <a:t> </a:t>
            </a:r>
            <a:r>
              <a:rPr lang="es-ES" sz="2800" dirty="0" err="1" smtClean="0"/>
              <a:t>problem</a:t>
            </a:r>
            <a:r>
              <a:rPr lang="es-ES" sz="2800" dirty="0" smtClean="0"/>
              <a:t> </a:t>
            </a:r>
            <a:r>
              <a:rPr lang="es-ES" sz="2800" dirty="0" err="1" smtClean="0"/>
              <a:t>solving</a:t>
            </a:r>
            <a:endParaRPr lang="es-ES" sz="2800" dirty="0" smtClean="0"/>
          </a:p>
          <a:p>
            <a:pPr marL="514350" indent="-514350" algn="just" eaLnBrk="1" hangingPunct="1">
              <a:buFont typeface="Century Gothic" pitchFamily="34" charset="0"/>
              <a:buAutoNum type="arabicPeriod"/>
            </a:pPr>
            <a:r>
              <a:rPr lang="es-ES" sz="2800" dirty="0" err="1" smtClean="0"/>
              <a:t>Experimentation</a:t>
            </a:r>
            <a:r>
              <a:rPr lang="es-ES" sz="2800" dirty="0" smtClean="0"/>
              <a:t> </a:t>
            </a:r>
            <a:r>
              <a:rPr lang="es-ES" sz="2800" dirty="0" err="1" smtClean="0"/>
              <a:t>with</a:t>
            </a:r>
            <a:r>
              <a:rPr lang="es-ES" sz="2800" dirty="0" smtClean="0"/>
              <a:t> new </a:t>
            </a:r>
            <a:r>
              <a:rPr lang="es-ES" sz="2800" dirty="0" err="1" smtClean="0"/>
              <a:t>approaches</a:t>
            </a:r>
            <a:endParaRPr lang="es-ES" sz="2800" dirty="0" smtClean="0"/>
          </a:p>
          <a:p>
            <a:pPr marL="514350" indent="-514350" algn="just" eaLnBrk="1" hangingPunct="1">
              <a:buFont typeface="Century Gothic" pitchFamily="34" charset="0"/>
              <a:buAutoNum type="arabicPeriod"/>
            </a:pPr>
            <a:r>
              <a:rPr lang="es-ES" sz="2800" dirty="0" err="1" smtClean="0"/>
              <a:t>Learning</a:t>
            </a:r>
            <a:r>
              <a:rPr lang="es-ES" sz="2800" dirty="0" smtClean="0"/>
              <a:t> </a:t>
            </a:r>
            <a:r>
              <a:rPr lang="es-ES" sz="2800" dirty="0" err="1" smtClean="0"/>
              <a:t>from</a:t>
            </a:r>
            <a:r>
              <a:rPr lang="es-ES" sz="2800" dirty="0" smtClean="0"/>
              <a:t> </a:t>
            </a:r>
            <a:r>
              <a:rPr lang="es-ES" sz="2800" dirty="0" err="1" smtClean="0"/>
              <a:t>their</a:t>
            </a:r>
            <a:r>
              <a:rPr lang="es-ES" sz="2800" dirty="0" smtClean="0"/>
              <a:t> </a:t>
            </a:r>
            <a:r>
              <a:rPr lang="es-ES" sz="2800" b="1" dirty="0" err="1" smtClean="0">
                <a:solidFill>
                  <a:srgbClr val="7A0000"/>
                </a:solidFill>
              </a:rPr>
              <a:t>own</a:t>
            </a:r>
            <a:r>
              <a:rPr lang="es-ES" sz="2800" dirty="0" smtClean="0">
                <a:solidFill>
                  <a:srgbClr val="7A0000"/>
                </a:solidFill>
              </a:rPr>
              <a:t> </a:t>
            </a:r>
            <a:r>
              <a:rPr lang="es-ES" sz="2800" dirty="0" err="1" smtClean="0"/>
              <a:t>experience</a:t>
            </a:r>
            <a:r>
              <a:rPr lang="es-ES" sz="2800" dirty="0" smtClean="0"/>
              <a:t> and </a:t>
            </a:r>
            <a:r>
              <a:rPr lang="es-ES" sz="2800" dirty="0" err="1" smtClean="0"/>
              <a:t>past</a:t>
            </a:r>
            <a:r>
              <a:rPr lang="es-ES" sz="2800" dirty="0" smtClean="0"/>
              <a:t> </a:t>
            </a:r>
            <a:r>
              <a:rPr lang="es-ES" sz="2800" dirty="0" err="1" smtClean="0"/>
              <a:t>history</a:t>
            </a:r>
            <a:endParaRPr lang="es-ES" sz="2800" dirty="0" smtClean="0"/>
          </a:p>
          <a:p>
            <a:pPr marL="514350" indent="-514350" algn="just" eaLnBrk="1" hangingPunct="1">
              <a:buFont typeface="Century Gothic" pitchFamily="34" charset="0"/>
              <a:buAutoNum type="arabicPeriod"/>
            </a:pPr>
            <a:r>
              <a:rPr lang="es-ES" sz="2800" dirty="0" err="1" smtClean="0"/>
              <a:t>Learning</a:t>
            </a:r>
            <a:r>
              <a:rPr lang="es-ES" sz="2800" dirty="0" smtClean="0"/>
              <a:t> </a:t>
            </a:r>
            <a:r>
              <a:rPr lang="es-ES" sz="2800" dirty="0" err="1" smtClean="0"/>
              <a:t>from</a:t>
            </a:r>
            <a:r>
              <a:rPr lang="es-ES" sz="2800" dirty="0" smtClean="0"/>
              <a:t> </a:t>
            </a:r>
            <a:r>
              <a:rPr lang="es-ES" sz="2800" dirty="0" err="1" smtClean="0"/>
              <a:t>the</a:t>
            </a:r>
            <a:r>
              <a:rPr lang="es-ES" sz="2800" dirty="0" smtClean="0"/>
              <a:t> </a:t>
            </a:r>
            <a:r>
              <a:rPr lang="es-ES" sz="2800" dirty="0" err="1" smtClean="0"/>
              <a:t>experiences</a:t>
            </a:r>
            <a:r>
              <a:rPr lang="es-ES" sz="2800" dirty="0" smtClean="0"/>
              <a:t> and </a:t>
            </a:r>
            <a:r>
              <a:rPr lang="es-ES" sz="2800" dirty="0" err="1" smtClean="0"/>
              <a:t>best</a:t>
            </a:r>
            <a:r>
              <a:rPr lang="es-ES" sz="2800" dirty="0" smtClean="0"/>
              <a:t> </a:t>
            </a:r>
            <a:r>
              <a:rPr lang="es-ES" sz="2800" dirty="0" err="1" smtClean="0"/>
              <a:t>practices</a:t>
            </a:r>
            <a:r>
              <a:rPr lang="es-ES" sz="2800" dirty="0" smtClean="0"/>
              <a:t> of </a:t>
            </a:r>
            <a:r>
              <a:rPr lang="es-ES" sz="2800" b="1" dirty="0" err="1" smtClean="0">
                <a:solidFill>
                  <a:srgbClr val="7A0000"/>
                </a:solidFill>
              </a:rPr>
              <a:t>others</a:t>
            </a:r>
            <a:endParaRPr lang="es-ES" sz="2800" b="1" dirty="0" smtClean="0">
              <a:solidFill>
                <a:srgbClr val="7A0000"/>
              </a:solidFill>
            </a:endParaRPr>
          </a:p>
          <a:p>
            <a:pPr marL="514350" indent="-514350" algn="just" eaLnBrk="1" hangingPunct="1">
              <a:buFont typeface="Century Gothic" pitchFamily="34" charset="0"/>
              <a:buAutoNum type="arabicPeriod"/>
            </a:pPr>
            <a:r>
              <a:rPr lang="es-ES" sz="2800" dirty="0" err="1" smtClean="0"/>
              <a:t>Transferring</a:t>
            </a:r>
            <a:r>
              <a:rPr lang="es-ES" sz="2800" dirty="0" smtClean="0"/>
              <a:t> </a:t>
            </a:r>
            <a:r>
              <a:rPr lang="es-ES" sz="2800" dirty="0" err="1" smtClean="0"/>
              <a:t>knowledge</a:t>
            </a:r>
            <a:r>
              <a:rPr lang="es-ES" sz="2800" dirty="0" smtClean="0"/>
              <a:t> </a:t>
            </a:r>
            <a:r>
              <a:rPr lang="es-ES" sz="2800" dirty="0" err="1" smtClean="0"/>
              <a:t>quickly</a:t>
            </a:r>
            <a:r>
              <a:rPr lang="es-ES" sz="2800" dirty="0" smtClean="0"/>
              <a:t> and </a:t>
            </a:r>
            <a:r>
              <a:rPr lang="es-ES" sz="2800" dirty="0" err="1" smtClean="0"/>
              <a:t>efficiently</a:t>
            </a:r>
            <a:r>
              <a:rPr lang="es-ES" sz="2800" dirty="0" smtClean="0"/>
              <a:t> </a:t>
            </a:r>
          </a:p>
        </p:txBody>
      </p:sp>
      <p:sp>
        <p:nvSpPr>
          <p:cNvPr id="19460" name="5 Marcador de número de diapositiva"/>
          <p:cNvSpPr>
            <a:spLocks noGrp="1"/>
          </p:cNvSpPr>
          <p:nvPr>
            <p:ph type="sldNum" sz="quarter" idx="4294967295"/>
          </p:nvPr>
        </p:nvSpPr>
        <p:spPr>
          <a:xfrm>
            <a:off x="10357430" y="295275"/>
            <a:ext cx="838418"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79E3E6F-937A-4AD9-98F0-D132BF729187}" type="slidenum">
              <a:rPr lang="es-ES" smtClean="0"/>
              <a:pPr/>
              <a:t>26</a:t>
            </a:fld>
            <a:endParaRPr lang="es-ES" smtClean="0"/>
          </a:p>
        </p:txBody>
      </p:sp>
    </p:spTree>
    <p:extLst>
      <p:ext uri="{BB962C8B-B14F-4D97-AF65-F5344CB8AC3E}">
        <p14:creationId xmlns:p14="http://schemas.microsoft.com/office/powerpoint/2010/main" val="2040271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056" y="12700"/>
            <a:ext cx="9408916" cy="679450"/>
          </a:xfrm>
        </p:spPr>
        <p:txBody>
          <a:bodyPr/>
          <a:lstStyle/>
          <a:p>
            <a:pPr algn="ctr" eaLnBrk="1" hangingPunct="1"/>
            <a:r>
              <a:rPr lang="es-ES" sz="3200" b="1" dirty="0" smtClean="0"/>
              <a:t>1.	</a:t>
            </a:r>
            <a:r>
              <a:rPr lang="es-ES" sz="3200" b="1" dirty="0" smtClean="0">
                <a:solidFill>
                  <a:srgbClr val="7A0000"/>
                </a:solidFill>
              </a:rPr>
              <a:t>SYSTEMATIC PROBLEM SOLVING</a:t>
            </a:r>
          </a:p>
        </p:txBody>
      </p:sp>
      <p:sp>
        <p:nvSpPr>
          <p:cNvPr id="20483" name="Rectangle 3"/>
          <p:cNvSpPr>
            <a:spLocks noGrp="1" noChangeArrowheads="1"/>
          </p:cNvSpPr>
          <p:nvPr>
            <p:ph idx="1"/>
          </p:nvPr>
        </p:nvSpPr>
        <p:spPr>
          <a:xfrm>
            <a:off x="143971" y="1063626"/>
            <a:ext cx="11708215" cy="4195763"/>
          </a:xfrm>
        </p:spPr>
        <p:txBody>
          <a:bodyPr>
            <a:normAutofit lnSpcReduction="10000"/>
          </a:bodyPr>
          <a:lstStyle/>
          <a:p>
            <a:pPr eaLnBrk="1" hangingPunct="1"/>
            <a:r>
              <a:rPr lang="es-ES" sz="2800" smtClean="0"/>
              <a:t>Ideas of Quality Movement </a:t>
            </a:r>
          </a:p>
          <a:p>
            <a:pPr lvl="1" eaLnBrk="1" hangingPunct="1"/>
            <a:r>
              <a:rPr lang="es-ES" smtClean="0"/>
              <a:t>Plan, Do, Check, Act cycle</a:t>
            </a:r>
          </a:p>
          <a:p>
            <a:pPr lvl="1" eaLnBrk="1" hangingPunct="1"/>
            <a:r>
              <a:rPr lang="es-ES" smtClean="0"/>
              <a:t>Insisting on data rather than assumptions</a:t>
            </a:r>
          </a:p>
          <a:p>
            <a:pPr lvl="1" eaLnBrk="1" hangingPunct="1"/>
            <a:r>
              <a:rPr lang="es-ES" smtClean="0"/>
              <a:t>Using simple statistical tools</a:t>
            </a:r>
          </a:p>
          <a:p>
            <a:pPr eaLnBrk="1" hangingPunct="1"/>
            <a:endParaRPr lang="es-ES" sz="2800" smtClean="0"/>
          </a:p>
          <a:p>
            <a:pPr eaLnBrk="1" hangingPunct="1"/>
            <a:r>
              <a:rPr lang="es-ES" sz="2800" smtClean="0"/>
              <a:t>DOUBLE-LOOP LEARNING</a:t>
            </a:r>
          </a:p>
          <a:p>
            <a:pPr lvl="1" eaLnBrk="1" hangingPunct="1"/>
            <a:r>
              <a:rPr lang="es-ES" smtClean="0"/>
              <a:t>Insisting on assumptions</a:t>
            </a:r>
          </a:p>
        </p:txBody>
      </p:sp>
      <p:sp>
        <p:nvSpPr>
          <p:cNvPr id="20484" name="5 Marcador de número de diapositiva"/>
          <p:cNvSpPr>
            <a:spLocks noGrp="1"/>
          </p:cNvSpPr>
          <p:nvPr>
            <p:ph type="sldNum" sz="quarter" idx="4294967295"/>
          </p:nvPr>
        </p:nvSpPr>
        <p:spPr>
          <a:xfrm>
            <a:off x="10357430" y="295275"/>
            <a:ext cx="838418"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050DF34-79CD-4139-9439-0B00D39382D4}" type="slidenum">
              <a:rPr lang="es-ES" smtClean="0"/>
              <a:pPr/>
              <a:t>27</a:t>
            </a:fld>
            <a:endParaRPr lang="es-ES" smtClean="0"/>
          </a:p>
        </p:txBody>
      </p:sp>
    </p:spTree>
    <p:extLst>
      <p:ext uri="{BB962C8B-B14F-4D97-AF65-F5344CB8AC3E}">
        <p14:creationId xmlns:p14="http://schemas.microsoft.com/office/powerpoint/2010/main" val="32804855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1172" y="12700"/>
            <a:ext cx="9408916" cy="679450"/>
          </a:xfrm>
        </p:spPr>
        <p:txBody>
          <a:bodyPr/>
          <a:lstStyle/>
          <a:p>
            <a:pPr algn="ctr" eaLnBrk="1" hangingPunct="1"/>
            <a:r>
              <a:rPr lang="es-ES" sz="3600" b="1" dirty="0" smtClean="0">
                <a:solidFill>
                  <a:srgbClr val="7A0000"/>
                </a:solidFill>
              </a:rPr>
              <a:t>2.</a:t>
            </a:r>
            <a:r>
              <a:rPr lang="es-ES" sz="3600" b="1" dirty="0" smtClean="0"/>
              <a:t>	</a:t>
            </a:r>
            <a:r>
              <a:rPr lang="es-ES" sz="3600" b="1" dirty="0" smtClean="0">
                <a:solidFill>
                  <a:srgbClr val="7A0000"/>
                </a:solidFill>
              </a:rPr>
              <a:t>EXPERIMENTATION</a:t>
            </a:r>
          </a:p>
        </p:txBody>
      </p:sp>
      <p:sp>
        <p:nvSpPr>
          <p:cNvPr id="21507" name="Rectangle 3"/>
          <p:cNvSpPr>
            <a:spLocks noGrp="1" noChangeArrowheads="1"/>
          </p:cNvSpPr>
          <p:nvPr>
            <p:ph idx="1"/>
          </p:nvPr>
        </p:nvSpPr>
        <p:spPr>
          <a:xfrm>
            <a:off x="31759" y="1063626"/>
            <a:ext cx="11828896" cy="4195763"/>
          </a:xfrm>
        </p:spPr>
        <p:txBody>
          <a:bodyPr>
            <a:normAutofit/>
          </a:bodyPr>
          <a:lstStyle/>
          <a:p>
            <a:pPr algn="just" eaLnBrk="1" hangingPunct="1"/>
            <a:r>
              <a:rPr lang="es-ES" sz="3600" dirty="0" err="1" smtClean="0"/>
              <a:t>Systematic</a:t>
            </a:r>
            <a:r>
              <a:rPr lang="es-ES" sz="3600" dirty="0" smtClean="0"/>
              <a:t> </a:t>
            </a:r>
            <a:r>
              <a:rPr lang="es-ES" sz="3600" dirty="0" err="1" smtClean="0"/>
              <a:t>search</a:t>
            </a:r>
            <a:r>
              <a:rPr lang="es-ES" sz="3600" dirty="0" smtClean="0"/>
              <a:t> </a:t>
            </a:r>
            <a:r>
              <a:rPr lang="es-ES" sz="3600" dirty="0" err="1" smtClean="0"/>
              <a:t>for</a:t>
            </a:r>
            <a:r>
              <a:rPr lang="es-ES" sz="3600" dirty="0" smtClean="0"/>
              <a:t> and </a:t>
            </a:r>
            <a:r>
              <a:rPr lang="es-ES" sz="3600" dirty="0" err="1" smtClean="0"/>
              <a:t>testing</a:t>
            </a:r>
            <a:r>
              <a:rPr lang="es-ES" sz="3600" dirty="0" smtClean="0"/>
              <a:t> of new </a:t>
            </a:r>
            <a:r>
              <a:rPr lang="es-ES" sz="3600" dirty="0" err="1" smtClean="0"/>
              <a:t>knowledge</a:t>
            </a:r>
            <a:r>
              <a:rPr lang="es-ES" sz="3600" dirty="0" smtClean="0"/>
              <a:t>.</a:t>
            </a:r>
          </a:p>
          <a:p>
            <a:pPr algn="just" eaLnBrk="1" hangingPunct="1"/>
            <a:r>
              <a:rPr lang="es-ES" sz="3600" dirty="0" err="1" smtClean="0"/>
              <a:t>It</a:t>
            </a:r>
            <a:r>
              <a:rPr lang="es-ES" sz="3600" dirty="0" smtClean="0"/>
              <a:t> </a:t>
            </a:r>
            <a:r>
              <a:rPr lang="es-ES" sz="3600" dirty="0" err="1" smtClean="0"/>
              <a:t>is</a:t>
            </a:r>
            <a:r>
              <a:rPr lang="es-ES" sz="3600" dirty="0" smtClean="0"/>
              <a:t> </a:t>
            </a:r>
            <a:r>
              <a:rPr lang="es-ES" sz="3600" dirty="0" err="1" smtClean="0"/>
              <a:t>usually</a:t>
            </a:r>
            <a:r>
              <a:rPr lang="es-ES" sz="3600" dirty="0" smtClean="0"/>
              <a:t> </a:t>
            </a:r>
            <a:r>
              <a:rPr lang="es-ES" sz="3600" dirty="0" err="1" smtClean="0"/>
              <a:t>motivated</a:t>
            </a:r>
            <a:r>
              <a:rPr lang="es-ES" sz="3600" dirty="0" smtClean="0"/>
              <a:t> </a:t>
            </a:r>
            <a:r>
              <a:rPr lang="es-ES" sz="3600" dirty="0" err="1" smtClean="0"/>
              <a:t>by</a:t>
            </a:r>
            <a:r>
              <a:rPr lang="es-ES" sz="3600" dirty="0" smtClean="0"/>
              <a:t> </a:t>
            </a:r>
            <a:r>
              <a:rPr lang="es-ES" sz="3600" dirty="0" err="1" smtClean="0"/>
              <a:t>opportunity</a:t>
            </a:r>
            <a:r>
              <a:rPr lang="es-ES" sz="3600" dirty="0" smtClean="0"/>
              <a:t> and </a:t>
            </a:r>
            <a:r>
              <a:rPr lang="es-ES" sz="3600" dirty="0" err="1" smtClean="0"/>
              <a:t>expanding</a:t>
            </a:r>
            <a:r>
              <a:rPr lang="es-ES" sz="3600" dirty="0" smtClean="0"/>
              <a:t> </a:t>
            </a:r>
            <a:r>
              <a:rPr lang="es-ES" sz="3600" dirty="0" err="1" smtClean="0"/>
              <a:t>horizons</a:t>
            </a:r>
            <a:r>
              <a:rPr lang="es-ES" sz="3600" dirty="0" smtClean="0"/>
              <a:t>, </a:t>
            </a:r>
            <a:r>
              <a:rPr lang="es-ES" sz="3600" dirty="0" err="1" smtClean="0"/>
              <a:t>not</a:t>
            </a:r>
            <a:r>
              <a:rPr lang="es-ES" sz="3600" dirty="0" smtClean="0"/>
              <a:t> </a:t>
            </a:r>
            <a:r>
              <a:rPr lang="es-ES" sz="3600" dirty="0" err="1" smtClean="0"/>
              <a:t>by</a:t>
            </a:r>
            <a:r>
              <a:rPr lang="es-ES" sz="3600" dirty="0" smtClean="0"/>
              <a:t> </a:t>
            </a:r>
            <a:r>
              <a:rPr lang="es-ES" sz="3600" dirty="0" err="1" smtClean="0"/>
              <a:t>current</a:t>
            </a:r>
            <a:r>
              <a:rPr lang="es-ES" sz="3600" dirty="0" smtClean="0"/>
              <a:t> </a:t>
            </a:r>
            <a:r>
              <a:rPr lang="es-ES" sz="3600" dirty="0" err="1" smtClean="0"/>
              <a:t>difficulties</a:t>
            </a:r>
            <a:r>
              <a:rPr lang="es-ES" sz="3600" dirty="0" smtClean="0"/>
              <a:t> (as </a:t>
            </a:r>
            <a:r>
              <a:rPr lang="es-ES" sz="3600" dirty="0" err="1" smtClean="0"/>
              <a:t>happens</a:t>
            </a:r>
            <a:r>
              <a:rPr lang="es-ES" sz="3600" dirty="0" smtClean="0"/>
              <a:t> in </a:t>
            </a:r>
            <a:r>
              <a:rPr lang="es-ES" sz="3600" dirty="0" err="1" smtClean="0"/>
              <a:t>Problem-solving</a:t>
            </a:r>
            <a:r>
              <a:rPr lang="es-ES" sz="3600" dirty="0" smtClean="0"/>
              <a:t>)</a:t>
            </a:r>
          </a:p>
        </p:txBody>
      </p:sp>
      <p:sp>
        <p:nvSpPr>
          <p:cNvPr id="21508" name="5 Marcador de número de diapositiva"/>
          <p:cNvSpPr>
            <a:spLocks noGrp="1"/>
          </p:cNvSpPr>
          <p:nvPr>
            <p:ph type="sldNum" sz="quarter" idx="4294967295"/>
          </p:nvPr>
        </p:nvSpPr>
        <p:spPr>
          <a:xfrm>
            <a:off x="10357430" y="295275"/>
            <a:ext cx="838418"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6F3DD8E-508B-4485-B4EE-CC6B12D29A71}" type="slidenum">
              <a:rPr lang="es-ES" smtClean="0"/>
              <a:pPr/>
              <a:t>28</a:t>
            </a:fld>
            <a:endParaRPr lang="es-ES" smtClean="0"/>
          </a:p>
        </p:txBody>
      </p:sp>
    </p:spTree>
    <p:extLst>
      <p:ext uri="{BB962C8B-B14F-4D97-AF65-F5344CB8AC3E}">
        <p14:creationId xmlns:p14="http://schemas.microsoft.com/office/powerpoint/2010/main" val="4145134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234" y="26988"/>
            <a:ext cx="9408916" cy="665162"/>
          </a:xfrm>
        </p:spPr>
        <p:txBody>
          <a:bodyPr/>
          <a:lstStyle/>
          <a:p>
            <a:pPr algn="ctr" eaLnBrk="1" hangingPunct="1"/>
            <a:r>
              <a:rPr lang="es-ES" sz="3200" b="1" dirty="0" smtClean="0">
                <a:solidFill>
                  <a:srgbClr val="7A0000"/>
                </a:solidFill>
              </a:rPr>
              <a:t>3.</a:t>
            </a:r>
            <a:r>
              <a:rPr lang="es-ES" sz="3200" b="1" dirty="0" smtClean="0"/>
              <a:t>	</a:t>
            </a:r>
            <a:r>
              <a:rPr lang="es-ES" sz="3200" b="1" dirty="0" smtClean="0">
                <a:solidFill>
                  <a:srgbClr val="7A0000"/>
                </a:solidFill>
              </a:rPr>
              <a:t>LEARNING FROM PAST EXPERIENCE</a:t>
            </a:r>
          </a:p>
        </p:txBody>
      </p:sp>
      <p:sp>
        <p:nvSpPr>
          <p:cNvPr id="22531" name="Rectangle 3"/>
          <p:cNvSpPr>
            <a:spLocks noGrp="1" noChangeArrowheads="1"/>
          </p:cNvSpPr>
          <p:nvPr>
            <p:ph idx="1"/>
          </p:nvPr>
        </p:nvSpPr>
        <p:spPr>
          <a:xfrm>
            <a:off x="224425" y="1063626"/>
            <a:ext cx="11731505" cy="5032374"/>
          </a:xfrm>
        </p:spPr>
        <p:txBody>
          <a:bodyPr>
            <a:normAutofit/>
          </a:bodyPr>
          <a:lstStyle/>
          <a:p>
            <a:pPr algn="just" eaLnBrk="1" hangingPunct="1"/>
            <a:r>
              <a:rPr lang="es-ES" sz="3600" dirty="0" err="1" smtClean="0"/>
              <a:t>Companies</a:t>
            </a:r>
            <a:r>
              <a:rPr lang="es-ES" sz="3600" dirty="0" smtClean="0"/>
              <a:t> </a:t>
            </a:r>
            <a:r>
              <a:rPr lang="es-ES" sz="3600" dirty="0" err="1" smtClean="0"/>
              <a:t>must</a:t>
            </a:r>
            <a:r>
              <a:rPr lang="es-ES" sz="3600" dirty="0" smtClean="0"/>
              <a:t> </a:t>
            </a:r>
            <a:r>
              <a:rPr lang="es-ES" sz="3600" dirty="0" err="1" smtClean="0"/>
              <a:t>review</a:t>
            </a:r>
            <a:r>
              <a:rPr lang="es-ES" sz="3600" dirty="0" smtClean="0"/>
              <a:t> </a:t>
            </a:r>
            <a:r>
              <a:rPr lang="es-ES" sz="3600" dirty="0" err="1" smtClean="0"/>
              <a:t>their</a:t>
            </a:r>
            <a:r>
              <a:rPr lang="es-ES" sz="3600" dirty="0" smtClean="0"/>
              <a:t> </a:t>
            </a:r>
            <a:r>
              <a:rPr lang="es-ES" sz="3600" dirty="0" err="1" smtClean="0"/>
              <a:t>successes</a:t>
            </a:r>
            <a:r>
              <a:rPr lang="es-ES" sz="3600" dirty="0" smtClean="0"/>
              <a:t> and </a:t>
            </a:r>
            <a:r>
              <a:rPr lang="es-ES" sz="3600" dirty="0" err="1" smtClean="0"/>
              <a:t>failures</a:t>
            </a:r>
            <a:r>
              <a:rPr lang="es-ES" sz="3600" dirty="0" smtClean="0"/>
              <a:t>, </a:t>
            </a:r>
            <a:r>
              <a:rPr lang="es-ES" sz="3600" dirty="0" err="1" smtClean="0"/>
              <a:t>assess</a:t>
            </a:r>
            <a:r>
              <a:rPr lang="es-ES" sz="3600" dirty="0" smtClean="0"/>
              <a:t> </a:t>
            </a:r>
            <a:r>
              <a:rPr lang="es-ES" sz="3600" dirty="0" err="1" smtClean="0"/>
              <a:t>them</a:t>
            </a:r>
            <a:r>
              <a:rPr lang="es-ES" sz="3600" dirty="0" smtClean="0"/>
              <a:t> </a:t>
            </a:r>
            <a:r>
              <a:rPr lang="es-ES" sz="3600" dirty="0" err="1" smtClean="0"/>
              <a:t>systematically</a:t>
            </a:r>
            <a:r>
              <a:rPr lang="es-ES" sz="3600" dirty="0" smtClean="0"/>
              <a:t>, and record </a:t>
            </a:r>
            <a:r>
              <a:rPr lang="es-ES" sz="3600" dirty="0" err="1" smtClean="0"/>
              <a:t>the</a:t>
            </a:r>
            <a:r>
              <a:rPr lang="es-ES" sz="3600" dirty="0" smtClean="0"/>
              <a:t> </a:t>
            </a:r>
            <a:r>
              <a:rPr lang="es-ES" sz="3600" dirty="0" err="1" smtClean="0"/>
              <a:t>lessons</a:t>
            </a:r>
            <a:r>
              <a:rPr lang="es-ES" sz="3600" dirty="0" smtClean="0"/>
              <a:t> in a </a:t>
            </a:r>
            <a:r>
              <a:rPr lang="es-ES" sz="3600" dirty="0" err="1" smtClean="0"/>
              <a:t>form</a:t>
            </a:r>
            <a:r>
              <a:rPr lang="es-ES" sz="3600" dirty="0" smtClean="0"/>
              <a:t> </a:t>
            </a:r>
            <a:r>
              <a:rPr lang="es-ES" sz="3600" dirty="0" err="1" smtClean="0"/>
              <a:t>that</a:t>
            </a:r>
            <a:r>
              <a:rPr lang="es-ES" sz="3600" dirty="0" smtClean="0"/>
              <a:t> </a:t>
            </a:r>
            <a:r>
              <a:rPr lang="es-ES" sz="3600" dirty="0" err="1" smtClean="0"/>
              <a:t>employees</a:t>
            </a:r>
            <a:r>
              <a:rPr lang="es-ES" sz="3600" dirty="0" smtClean="0"/>
              <a:t> </a:t>
            </a:r>
            <a:r>
              <a:rPr lang="es-ES" sz="3600" dirty="0" err="1" smtClean="0"/>
              <a:t>find</a:t>
            </a:r>
            <a:r>
              <a:rPr lang="es-ES" sz="3600" dirty="0" smtClean="0"/>
              <a:t> open and </a:t>
            </a:r>
            <a:r>
              <a:rPr lang="es-ES" sz="3600" dirty="0" smtClean="0"/>
              <a:t>accesible</a:t>
            </a:r>
          </a:p>
          <a:p>
            <a:pPr marL="0" indent="0" algn="just" eaLnBrk="1" hangingPunct="1">
              <a:buNone/>
            </a:pPr>
            <a:endParaRPr lang="es-ES" sz="3600" dirty="0" smtClean="0"/>
          </a:p>
          <a:p>
            <a:pPr algn="just" eaLnBrk="1" hangingPunct="1"/>
            <a:r>
              <a:rPr lang="es-ES" sz="3600" dirty="0" smtClean="0"/>
              <a:t>A </a:t>
            </a:r>
            <a:r>
              <a:rPr lang="es-ES" sz="3600" dirty="0" err="1" smtClean="0"/>
              <a:t>productive</a:t>
            </a:r>
            <a:r>
              <a:rPr lang="es-ES" sz="3600" dirty="0" smtClean="0"/>
              <a:t> </a:t>
            </a:r>
            <a:r>
              <a:rPr lang="es-ES" sz="3600" dirty="0" err="1" smtClean="0"/>
              <a:t>failure</a:t>
            </a:r>
            <a:r>
              <a:rPr lang="es-ES" sz="3600" dirty="0" smtClean="0"/>
              <a:t> </a:t>
            </a:r>
            <a:r>
              <a:rPr lang="es-ES" sz="3600" dirty="0" err="1" smtClean="0"/>
              <a:t>is</a:t>
            </a:r>
            <a:r>
              <a:rPr lang="es-ES" sz="3600" dirty="0" smtClean="0"/>
              <a:t> </a:t>
            </a:r>
            <a:r>
              <a:rPr lang="es-ES" sz="3600" dirty="0" err="1" smtClean="0"/>
              <a:t>one</a:t>
            </a:r>
            <a:r>
              <a:rPr lang="es-ES" sz="3600" dirty="0" smtClean="0"/>
              <a:t> </a:t>
            </a:r>
            <a:r>
              <a:rPr lang="es-ES" sz="3600" dirty="0" err="1" smtClean="0"/>
              <a:t>that</a:t>
            </a:r>
            <a:r>
              <a:rPr lang="es-ES" sz="3600" dirty="0" smtClean="0"/>
              <a:t> leads </a:t>
            </a:r>
            <a:r>
              <a:rPr lang="es-ES" sz="3600" dirty="0" err="1" smtClean="0"/>
              <a:t>to</a:t>
            </a:r>
            <a:r>
              <a:rPr lang="es-ES" sz="3600" dirty="0" smtClean="0"/>
              <a:t> </a:t>
            </a:r>
            <a:r>
              <a:rPr lang="es-ES" sz="3600" dirty="0" err="1" smtClean="0"/>
              <a:t>insight</a:t>
            </a:r>
            <a:r>
              <a:rPr lang="es-ES" sz="3600" dirty="0" smtClean="0"/>
              <a:t>, </a:t>
            </a:r>
            <a:r>
              <a:rPr lang="es-ES" sz="3600" dirty="0" err="1" smtClean="0"/>
              <a:t>understanding</a:t>
            </a:r>
            <a:r>
              <a:rPr lang="es-ES" sz="3600" dirty="0" smtClean="0"/>
              <a:t>, and </a:t>
            </a:r>
            <a:r>
              <a:rPr lang="es-ES" sz="3600" dirty="0" err="1" smtClean="0"/>
              <a:t>thus</a:t>
            </a:r>
            <a:r>
              <a:rPr lang="es-ES" sz="3600" dirty="0" smtClean="0"/>
              <a:t> </a:t>
            </a:r>
            <a:r>
              <a:rPr lang="es-ES" sz="3600" dirty="0" err="1" smtClean="0"/>
              <a:t>an</a:t>
            </a:r>
            <a:r>
              <a:rPr lang="es-ES" sz="3600" dirty="0" smtClean="0"/>
              <a:t> </a:t>
            </a:r>
            <a:r>
              <a:rPr lang="es-ES" sz="3600" dirty="0" err="1" smtClean="0"/>
              <a:t>addition</a:t>
            </a:r>
            <a:r>
              <a:rPr lang="es-ES" sz="3600" dirty="0" smtClean="0"/>
              <a:t> </a:t>
            </a:r>
            <a:r>
              <a:rPr lang="es-ES" sz="3600" dirty="0" err="1" smtClean="0"/>
              <a:t>to</a:t>
            </a:r>
            <a:r>
              <a:rPr lang="es-ES" sz="3600" dirty="0" smtClean="0"/>
              <a:t> </a:t>
            </a:r>
            <a:r>
              <a:rPr lang="es-ES" sz="3600" dirty="0" err="1" smtClean="0"/>
              <a:t>the</a:t>
            </a:r>
            <a:r>
              <a:rPr lang="es-ES" sz="3600" dirty="0" smtClean="0"/>
              <a:t> </a:t>
            </a:r>
            <a:r>
              <a:rPr lang="es-ES" sz="3600" dirty="0" err="1" smtClean="0"/>
              <a:t>commonly</a:t>
            </a:r>
            <a:r>
              <a:rPr lang="es-ES" sz="3600" dirty="0" smtClean="0"/>
              <a:t> </a:t>
            </a:r>
            <a:r>
              <a:rPr lang="es-ES" sz="3600" dirty="0" err="1" smtClean="0"/>
              <a:t>held</a:t>
            </a:r>
            <a:r>
              <a:rPr lang="es-ES" sz="3600" dirty="0" smtClean="0"/>
              <a:t> </a:t>
            </a:r>
            <a:r>
              <a:rPr lang="es-ES" sz="3600" dirty="0" err="1" smtClean="0"/>
              <a:t>wisdom</a:t>
            </a:r>
            <a:r>
              <a:rPr lang="es-ES" sz="3600" dirty="0" smtClean="0"/>
              <a:t> of </a:t>
            </a:r>
            <a:r>
              <a:rPr lang="es-ES" sz="3600" dirty="0" err="1" smtClean="0"/>
              <a:t>the</a:t>
            </a:r>
            <a:r>
              <a:rPr lang="es-ES" sz="3600" dirty="0" smtClean="0"/>
              <a:t> </a:t>
            </a:r>
            <a:r>
              <a:rPr lang="es-ES" sz="3600" dirty="0" err="1" smtClean="0"/>
              <a:t>organization</a:t>
            </a:r>
            <a:r>
              <a:rPr lang="es-ES" sz="3600" dirty="0" smtClean="0"/>
              <a:t>.</a:t>
            </a:r>
          </a:p>
        </p:txBody>
      </p:sp>
      <p:sp>
        <p:nvSpPr>
          <p:cNvPr id="22532" name="5 Marcador de número de diapositiva"/>
          <p:cNvSpPr>
            <a:spLocks noGrp="1"/>
          </p:cNvSpPr>
          <p:nvPr>
            <p:ph type="sldNum" sz="quarter" idx="4294967295"/>
          </p:nvPr>
        </p:nvSpPr>
        <p:spPr>
          <a:xfrm>
            <a:off x="10357430" y="295275"/>
            <a:ext cx="838418"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3CCBA33-6AD7-46A5-906E-DA35BC6D2A90}" type="slidenum">
              <a:rPr lang="es-ES" smtClean="0"/>
              <a:pPr/>
              <a:t>29</a:t>
            </a:fld>
            <a:endParaRPr lang="es-ES" smtClean="0"/>
          </a:p>
        </p:txBody>
      </p:sp>
    </p:spTree>
    <p:extLst>
      <p:ext uri="{BB962C8B-B14F-4D97-AF65-F5344CB8AC3E}">
        <p14:creationId xmlns:p14="http://schemas.microsoft.com/office/powerpoint/2010/main" val="2539367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4821" y="200025"/>
            <a:ext cx="9408916" cy="958850"/>
          </a:xfrm>
        </p:spPr>
        <p:txBody>
          <a:bodyPr/>
          <a:lstStyle/>
          <a:p>
            <a:pPr algn="ctr" eaLnBrk="1" hangingPunct="1"/>
            <a:r>
              <a:rPr lang="es-ES" b="1" dirty="0" smtClean="0">
                <a:solidFill>
                  <a:srgbClr val="7A0000"/>
                </a:solidFill>
              </a:rPr>
              <a:t>INTRODUCTION</a:t>
            </a:r>
          </a:p>
        </p:txBody>
      </p:sp>
      <p:sp>
        <p:nvSpPr>
          <p:cNvPr id="8195" name="Rectangle 3"/>
          <p:cNvSpPr>
            <a:spLocks noGrp="1" noChangeArrowheads="1"/>
          </p:cNvSpPr>
          <p:nvPr>
            <p:ph idx="1"/>
          </p:nvPr>
        </p:nvSpPr>
        <p:spPr>
          <a:xfrm>
            <a:off x="601290" y="1412877"/>
            <a:ext cx="11259365" cy="4911724"/>
          </a:xfrm>
        </p:spPr>
        <p:txBody>
          <a:bodyPr rtlCol="0">
            <a:noAutofit/>
          </a:bodyPr>
          <a:lstStyle/>
          <a:p>
            <a:pPr marL="342906" indent="-342906" algn="just" defTabSz="457207" eaLnBrk="1" fontAlgn="auto" hangingPunct="1">
              <a:lnSpc>
                <a:spcPct val="90000"/>
              </a:lnSpc>
              <a:spcAft>
                <a:spcPts val="0"/>
              </a:spcAft>
              <a:buClr>
                <a:schemeClr val="bg2">
                  <a:lumMod val="40000"/>
                  <a:lumOff val="60000"/>
                </a:schemeClr>
              </a:buClr>
              <a:buFont typeface="Wingdings 3" charset="2"/>
              <a:buChar char=""/>
              <a:defRPr/>
            </a:pPr>
            <a:r>
              <a:rPr lang="es-ES" sz="2600" dirty="0" smtClean="0"/>
              <a:t>A </a:t>
            </a:r>
            <a:r>
              <a:rPr lang="es-ES" sz="2600" b="1" u="sng" dirty="0" smtClean="0"/>
              <a:t>LEARNING ORGANIZATION</a:t>
            </a:r>
            <a:r>
              <a:rPr lang="es-ES" sz="2600" dirty="0" smtClean="0"/>
              <a:t> </a:t>
            </a:r>
          </a:p>
          <a:p>
            <a:pPr marL="742962" lvl="1" indent="-285755" algn="just" defTabSz="457207" eaLnBrk="1" fontAlgn="auto" hangingPunct="1">
              <a:lnSpc>
                <a:spcPct val="90000"/>
              </a:lnSpc>
              <a:spcAft>
                <a:spcPts val="0"/>
              </a:spcAft>
              <a:buClr>
                <a:schemeClr val="bg2">
                  <a:lumMod val="40000"/>
                  <a:lumOff val="60000"/>
                </a:schemeClr>
              </a:buClr>
              <a:buFont typeface="Wingdings 3" charset="2"/>
              <a:buChar char=""/>
              <a:defRPr/>
            </a:pPr>
            <a:r>
              <a:rPr lang="es-ES" sz="2600" dirty="0" err="1" smtClean="0">
                <a:solidFill>
                  <a:schemeClr val="tx1"/>
                </a:solidFill>
              </a:rPr>
              <a:t>Is</a:t>
            </a:r>
            <a:r>
              <a:rPr lang="es-ES" sz="2600" dirty="0" smtClean="0">
                <a:solidFill>
                  <a:schemeClr val="tx1"/>
                </a:solidFill>
              </a:rPr>
              <a:t> </a:t>
            </a:r>
            <a:r>
              <a:rPr lang="es-ES" sz="2600" dirty="0" err="1" smtClean="0">
                <a:solidFill>
                  <a:schemeClr val="tx1"/>
                </a:solidFill>
              </a:rPr>
              <a:t>an</a:t>
            </a:r>
            <a:r>
              <a:rPr lang="es-ES" sz="2600" dirty="0" smtClean="0">
                <a:solidFill>
                  <a:schemeClr val="tx1"/>
                </a:solidFill>
              </a:rPr>
              <a:t> </a:t>
            </a:r>
            <a:r>
              <a:rPr lang="es-ES" sz="2600" dirty="0" err="1" smtClean="0">
                <a:solidFill>
                  <a:schemeClr val="tx1"/>
                </a:solidFill>
              </a:rPr>
              <a:t>organization</a:t>
            </a:r>
            <a:r>
              <a:rPr lang="es-ES" sz="2600" dirty="0" smtClean="0">
                <a:solidFill>
                  <a:schemeClr val="tx1"/>
                </a:solidFill>
              </a:rPr>
              <a:t> </a:t>
            </a:r>
            <a:r>
              <a:rPr lang="es-ES" sz="2600" dirty="0" err="1" smtClean="0">
                <a:solidFill>
                  <a:schemeClr val="tx1"/>
                </a:solidFill>
              </a:rPr>
              <a:t>skilled</a:t>
            </a:r>
            <a:r>
              <a:rPr lang="es-ES" sz="2600" dirty="0" smtClean="0">
                <a:solidFill>
                  <a:schemeClr val="tx1"/>
                </a:solidFill>
              </a:rPr>
              <a:t> at </a:t>
            </a:r>
            <a:r>
              <a:rPr lang="es-ES" sz="2600" dirty="0" err="1" smtClean="0">
                <a:solidFill>
                  <a:schemeClr val="tx1"/>
                </a:solidFill>
              </a:rPr>
              <a:t>creating</a:t>
            </a:r>
            <a:r>
              <a:rPr lang="es-ES" sz="2600" dirty="0" smtClean="0">
                <a:solidFill>
                  <a:schemeClr val="tx1"/>
                </a:solidFill>
              </a:rPr>
              <a:t>, </a:t>
            </a:r>
            <a:r>
              <a:rPr lang="es-ES" sz="2600" dirty="0" err="1" smtClean="0">
                <a:solidFill>
                  <a:schemeClr val="tx1"/>
                </a:solidFill>
              </a:rPr>
              <a:t>acquiring</a:t>
            </a:r>
            <a:r>
              <a:rPr lang="es-ES" sz="2600" dirty="0" smtClean="0">
                <a:solidFill>
                  <a:schemeClr val="tx1"/>
                </a:solidFill>
              </a:rPr>
              <a:t>, and </a:t>
            </a:r>
            <a:r>
              <a:rPr lang="es-ES" sz="2600" dirty="0" err="1" smtClean="0">
                <a:solidFill>
                  <a:schemeClr val="tx1"/>
                </a:solidFill>
              </a:rPr>
              <a:t>transferring</a:t>
            </a:r>
            <a:r>
              <a:rPr lang="es-ES" sz="2600" dirty="0" smtClean="0">
                <a:solidFill>
                  <a:schemeClr val="tx1"/>
                </a:solidFill>
              </a:rPr>
              <a:t> </a:t>
            </a:r>
            <a:r>
              <a:rPr lang="es-ES" sz="2600" dirty="0" err="1" smtClean="0">
                <a:solidFill>
                  <a:schemeClr val="tx1"/>
                </a:solidFill>
              </a:rPr>
              <a:t>knowledge</a:t>
            </a:r>
            <a:r>
              <a:rPr lang="es-ES" sz="2600" dirty="0" smtClean="0">
                <a:solidFill>
                  <a:schemeClr val="tx1"/>
                </a:solidFill>
              </a:rPr>
              <a:t>, and at </a:t>
            </a:r>
            <a:r>
              <a:rPr lang="es-ES" sz="2600" dirty="0" err="1" smtClean="0">
                <a:solidFill>
                  <a:schemeClr val="tx1"/>
                </a:solidFill>
              </a:rPr>
              <a:t>modyfing</a:t>
            </a:r>
            <a:r>
              <a:rPr lang="es-ES" sz="2600" dirty="0" smtClean="0">
                <a:solidFill>
                  <a:schemeClr val="tx1"/>
                </a:solidFill>
              </a:rPr>
              <a:t> </a:t>
            </a:r>
            <a:r>
              <a:rPr lang="es-ES" sz="2600" dirty="0" err="1" smtClean="0">
                <a:solidFill>
                  <a:schemeClr val="tx1"/>
                </a:solidFill>
              </a:rPr>
              <a:t>its</a:t>
            </a:r>
            <a:r>
              <a:rPr lang="es-ES" sz="2600" dirty="0" smtClean="0">
                <a:solidFill>
                  <a:schemeClr val="tx1"/>
                </a:solidFill>
              </a:rPr>
              <a:t> </a:t>
            </a:r>
            <a:r>
              <a:rPr lang="es-ES" sz="2600" dirty="0" err="1" smtClean="0">
                <a:solidFill>
                  <a:schemeClr val="tx1"/>
                </a:solidFill>
              </a:rPr>
              <a:t>behaviour</a:t>
            </a:r>
            <a:r>
              <a:rPr lang="es-ES" sz="2600" dirty="0" smtClean="0">
                <a:solidFill>
                  <a:schemeClr val="tx1"/>
                </a:solidFill>
              </a:rPr>
              <a:t> </a:t>
            </a:r>
            <a:r>
              <a:rPr lang="es-ES" sz="2600" dirty="0" err="1" smtClean="0">
                <a:solidFill>
                  <a:schemeClr val="tx1"/>
                </a:solidFill>
              </a:rPr>
              <a:t>to</a:t>
            </a:r>
            <a:r>
              <a:rPr lang="es-ES" sz="2600" dirty="0" smtClean="0">
                <a:solidFill>
                  <a:schemeClr val="tx1"/>
                </a:solidFill>
              </a:rPr>
              <a:t> </a:t>
            </a:r>
            <a:r>
              <a:rPr lang="es-ES" sz="2600" dirty="0" err="1" smtClean="0">
                <a:solidFill>
                  <a:schemeClr val="tx1"/>
                </a:solidFill>
              </a:rPr>
              <a:t>reflect</a:t>
            </a:r>
            <a:r>
              <a:rPr lang="es-ES" sz="2600" dirty="0" smtClean="0">
                <a:solidFill>
                  <a:schemeClr val="tx1"/>
                </a:solidFill>
              </a:rPr>
              <a:t> new </a:t>
            </a:r>
            <a:r>
              <a:rPr lang="es-ES" sz="2600" dirty="0" err="1" smtClean="0">
                <a:solidFill>
                  <a:schemeClr val="tx1"/>
                </a:solidFill>
              </a:rPr>
              <a:t>knowledge</a:t>
            </a:r>
            <a:r>
              <a:rPr lang="es-ES" sz="2600" dirty="0" smtClean="0">
                <a:solidFill>
                  <a:schemeClr val="tx1"/>
                </a:solidFill>
              </a:rPr>
              <a:t> and </a:t>
            </a:r>
            <a:r>
              <a:rPr lang="es-ES" sz="2600" dirty="0" err="1" smtClean="0">
                <a:solidFill>
                  <a:schemeClr val="tx1"/>
                </a:solidFill>
              </a:rPr>
              <a:t>insights</a:t>
            </a:r>
            <a:r>
              <a:rPr lang="es-ES" sz="2600" dirty="0" smtClean="0">
                <a:solidFill>
                  <a:schemeClr val="tx1"/>
                </a:solidFill>
              </a:rPr>
              <a:t>.</a:t>
            </a:r>
          </a:p>
          <a:p>
            <a:pPr marL="457207" lvl="1" indent="0" algn="just" defTabSz="457207" eaLnBrk="1" fontAlgn="auto" hangingPunct="1">
              <a:lnSpc>
                <a:spcPct val="90000"/>
              </a:lnSpc>
              <a:spcAft>
                <a:spcPts val="0"/>
              </a:spcAft>
              <a:buClr>
                <a:schemeClr val="bg2">
                  <a:lumMod val="40000"/>
                  <a:lumOff val="60000"/>
                </a:schemeClr>
              </a:buClr>
              <a:buFont typeface="Wingdings 3" charset="2"/>
              <a:buNone/>
              <a:defRPr/>
            </a:pPr>
            <a:endParaRPr lang="es-ES" sz="2600" dirty="0" smtClean="0">
              <a:solidFill>
                <a:schemeClr val="tx1"/>
              </a:solidFill>
            </a:endParaRPr>
          </a:p>
          <a:p>
            <a:pPr marL="742962" lvl="1" indent="-285755" algn="just" defTabSz="457207" eaLnBrk="1" fontAlgn="auto" hangingPunct="1">
              <a:lnSpc>
                <a:spcPct val="90000"/>
              </a:lnSpc>
              <a:spcAft>
                <a:spcPts val="0"/>
              </a:spcAft>
              <a:buClr>
                <a:schemeClr val="bg2">
                  <a:lumMod val="40000"/>
                  <a:lumOff val="60000"/>
                </a:schemeClr>
              </a:buClr>
              <a:buFont typeface="Wingdings 3" charset="2"/>
              <a:buChar char=""/>
              <a:defRPr/>
            </a:pPr>
            <a:r>
              <a:rPr lang="es-ES" sz="2600" dirty="0" err="1">
                <a:solidFill>
                  <a:schemeClr val="tx1"/>
                </a:solidFill>
              </a:rPr>
              <a:t>It</a:t>
            </a:r>
            <a:r>
              <a:rPr lang="es-ES" sz="2600" dirty="0">
                <a:solidFill>
                  <a:schemeClr val="tx1"/>
                </a:solidFill>
              </a:rPr>
              <a:t> </a:t>
            </a:r>
            <a:r>
              <a:rPr lang="es-ES" sz="2600" dirty="0" err="1">
                <a:solidFill>
                  <a:schemeClr val="tx1"/>
                </a:solidFill>
              </a:rPr>
              <a:t>is</a:t>
            </a:r>
            <a:r>
              <a:rPr lang="es-ES" sz="2600" dirty="0">
                <a:solidFill>
                  <a:schemeClr val="tx1"/>
                </a:solidFill>
              </a:rPr>
              <a:t> a </a:t>
            </a:r>
            <a:r>
              <a:rPr lang="es-ES" sz="2600" dirty="0" err="1">
                <a:solidFill>
                  <a:schemeClr val="tx1"/>
                </a:solidFill>
              </a:rPr>
              <a:t>firm</a:t>
            </a:r>
            <a:r>
              <a:rPr lang="es-ES" sz="2600" dirty="0">
                <a:solidFill>
                  <a:schemeClr val="tx1"/>
                </a:solidFill>
              </a:rPr>
              <a:t> </a:t>
            </a:r>
            <a:r>
              <a:rPr lang="es-ES" sz="2600" dirty="0" err="1">
                <a:solidFill>
                  <a:schemeClr val="tx1"/>
                </a:solidFill>
              </a:rPr>
              <a:t>that</a:t>
            </a:r>
            <a:r>
              <a:rPr lang="es-ES" sz="2600" dirty="0">
                <a:solidFill>
                  <a:schemeClr val="tx1"/>
                </a:solidFill>
              </a:rPr>
              <a:t> purposefully </a:t>
            </a:r>
            <a:r>
              <a:rPr lang="es-ES" sz="2600" dirty="0" err="1">
                <a:solidFill>
                  <a:schemeClr val="tx1"/>
                </a:solidFill>
              </a:rPr>
              <a:t>constructs</a:t>
            </a:r>
            <a:r>
              <a:rPr lang="es-ES" sz="2600" dirty="0">
                <a:solidFill>
                  <a:schemeClr val="tx1"/>
                </a:solidFill>
              </a:rPr>
              <a:t> </a:t>
            </a:r>
            <a:r>
              <a:rPr lang="es-ES" sz="2600" dirty="0" err="1">
                <a:solidFill>
                  <a:schemeClr val="tx1"/>
                </a:solidFill>
              </a:rPr>
              <a:t>structures</a:t>
            </a:r>
            <a:r>
              <a:rPr lang="es-ES" sz="2600" dirty="0">
                <a:solidFill>
                  <a:schemeClr val="tx1"/>
                </a:solidFill>
              </a:rPr>
              <a:t> and </a:t>
            </a:r>
            <a:r>
              <a:rPr lang="es-ES" sz="2600" dirty="0" err="1">
                <a:solidFill>
                  <a:schemeClr val="tx1"/>
                </a:solidFill>
              </a:rPr>
              <a:t>strategies</a:t>
            </a:r>
            <a:r>
              <a:rPr lang="es-ES" sz="2600" dirty="0">
                <a:solidFill>
                  <a:schemeClr val="tx1"/>
                </a:solidFill>
              </a:rPr>
              <a:t>, </a:t>
            </a:r>
            <a:r>
              <a:rPr lang="es-ES" sz="2600" dirty="0" err="1">
                <a:solidFill>
                  <a:schemeClr val="tx1"/>
                </a:solidFill>
              </a:rPr>
              <a:t>to</a:t>
            </a:r>
            <a:r>
              <a:rPr lang="es-ES" sz="2600" dirty="0">
                <a:solidFill>
                  <a:schemeClr val="tx1"/>
                </a:solidFill>
              </a:rPr>
              <a:t> </a:t>
            </a:r>
            <a:r>
              <a:rPr lang="es-ES" sz="2600" dirty="0" err="1">
                <a:solidFill>
                  <a:schemeClr val="tx1"/>
                </a:solidFill>
              </a:rPr>
              <a:t>enhance</a:t>
            </a:r>
            <a:r>
              <a:rPr lang="es-ES" sz="2600" dirty="0">
                <a:solidFill>
                  <a:schemeClr val="tx1"/>
                </a:solidFill>
              </a:rPr>
              <a:t> and </a:t>
            </a:r>
            <a:r>
              <a:rPr lang="es-ES" sz="2600" dirty="0" err="1">
                <a:solidFill>
                  <a:schemeClr val="tx1"/>
                </a:solidFill>
              </a:rPr>
              <a:t>maximizes</a:t>
            </a:r>
            <a:r>
              <a:rPr lang="es-ES" sz="2600" dirty="0">
                <a:solidFill>
                  <a:schemeClr val="tx1"/>
                </a:solidFill>
              </a:rPr>
              <a:t> </a:t>
            </a:r>
            <a:r>
              <a:rPr lang="es-ES" sz="2600" dirty="0" err="1">
                <a:solidFill>
                  <a:schemeClr val="tx1"/>
                </a:solidFill>
              </a:rPr>
              <a:t>Orgnizational</a:t>
            </a:r>
            <a:r>
              <a:rPr lang="es-ES" sz="2600" dirty="0">
                <a:solidFill>
                  <a:schemeClr val="tx1"/>
                </a:solidFill>
              </a:rPr>
              <a:t> </a:t>
            </a:r>
            <a:r>
              <a:rPr lang="es-ES" sz="2600" dirty="0" err="1">
                <a:solidFill>
                  <a:schemeClr val="tx1"/>
                </a:solidFill>
              </a:rPr>
              <a:t>Learning</a:t>
            </a:r>
            <a:r>
              <a:rPr lang="es-ES" sz="2600" dirty="0">
                <a:solidFill>
                  <a:schemeClr val="tx1"/>
                </a:solidFill>
              </a:rPr>
              <a:t>.</a:t>
            </a:r>
          </a:p>
          <a:p>
            <a:pPr marL="342906" indent="-342906" algn="just" defTabSz="457207" eaLnBrk="1" fontAlgn="auto" hangingPunct="1">
              <a:lnSpc>
                <a:spcPct val="90000"/>
              </a:lnSpc>
              <a:spcAft>
                <a:spcPts val="0"/>
              </a:spcAft>
              <a:buClr>
                <a:schemeClr val="bg2">
                  <a:lumMod val="40000"/>
                  <a:lumOff val="60000"/>
                </a:schemeClr>
              </a:buClr>
              <a:buFont typeface="Wingdings 3" charset="2"/>
              <a:buNone/>
              <a:defRPr/>
            </a:pPr>
            <a:endParaRPr lang="es-ES" sz="2600" dirty="0"/>
          </a:p>
          <a:p>
            <a:pPr marL="742962" lvl="1" indent="-285755" algn="just" defTabSz="457207" eaLnBrk="1" fontAlgn="auto" hangingPunct="1">
              <a:lnSpc>
                <a:spcPct val="90000"/>
              </a:lnSpc>
              <a:spcAft>
                <a:spcPts val="0"/>
              </a:spcAft>
              <a:buClr>
                <a:schemeClr val="bg2">
                  <a:lumMod val="40000"/>
                  <a:lumOff val="60000"/>
                </a:schemeClr>
              </a:buClr>
              <a:buFont typeface="Wingdings 3" charset="2"/>
              <a:buChar char=""/>
              <a:defRPr/>
            </a:pPr>
            <a:r>
              <a:rPr lang="es-ES" sz="2600" dirty="0">
                <a:solidFill>
                  <a:schemeClr val="tx1"/>
                </a:solidFill>
              </a:rPr>
              <a:t>The concept of a </a:t>
            </a:r>
            <a:r>
              <a:rPr lang="es-ES" sz="2600" dirty="0" err="1">
                <a:solidFill>
                  <a:schemeClr val="tx1"/>
                </a:solidFill>
              </a:rPr>
              <a:t>learning</a:t>
            </a:r>
            <a:r>
              <a:rPr lang="es-ES" sz="2600" dirty="0">
                <a:solidFill>
                  <a:schemeClr val="tx1"/>
                </a:solidFill>
              </a:rPr>
              <a:t> </a:t>
            </a:r>
            <a:r>
              <a:rPr lang="es-ES" sz="2600" dirty="0" err="1">
                <a:solidFill>
                  <a:schemeClr val="tx1"/>
                </a:solidFill>
              </a:rPr>
              <a:t>organization</a:t>
            </a:r>
            <a:r>
              <a:rPr lang="es-ES" sz="2600" dirty="0">
                <a:solidFill>
                  <a:schemeClr val="tx1"/>
                </a:solidFill>
              </a:rPr>
              <a:t> has </a:t>
            </a:r>
            <a:r>
              <a:rPr lang="es-ES" sz="2600" dirty="0" err="1">
                <a:solidFill>
                  <a:schemeClr val="tx1"/>
                </a:solidFill>
              </a:rPr>
              <a:t>become</a:t>
            </a:r>
            <a:r>
              <a:rPr lang="es-ES" sz="2600" dirty="0">
                <a:solidFill>
                  <a:schemeClr val="tx1"/>
                </a:solidFill>
              </a:rPr>
              <a:t> popular </a:t>
            </a:r>
            <a:r>
              <a:rPr lang="es-ES" sz="2600" dirty="0" err="1">
                <a:solidFill>
                  <a:schemeClr val="tx1"/>
                </a:solidFill>
              </a:rPr>
              <a:t>since</a:t>
            </a:r>
            <a:r>
              <a:rPr lang="es-ES" sz="2600" dirty="0">
                <a:solidFill>
                  <a:schemeClr val="tx1"/>
                </a:solidFill>
              </a:rPr>
              <a:t> </a:t>
            </a:r>
            <a:r>
              <a:rPr lang="es-ES" sz="2600" dirty="0" err="1">
                <a:solidFill>
                  <a:schemeClr val="tx1"/>
                </a:solidFill>
              </a:rPr>
              <a:t>organizations</a:t>
            </a:r>
            <a:r>
              <a:rPr lang="es-ES" sz="2600" dirty="0">
                <a:solidFill>
                  <a:schemeClr val="tx1"/>
                </a:solidFill>
              </a:rPr>
              <a:t> </a:t>
            </a:r>
            <a:r>
              <a:rPr lang="es-ES" sz="2600" dirty="0" err="1">
                <a:solidFill>
                  <a:schemeClr val="tx1"/>
                </a:solidFill>
              </a:rPr>
              <a:t>want</a:t>
            </a:r>
            <a:r>
              <a:rPr lang="es-ES" sz="2600" dirty="0">
                <a:solidFill>
                  <a:schemeClr val="tx1"/>
                </a:solidFill>
              </a:rPr>
              <a:t> </a:t>
            </a:r>
            <a:r>
              <a:rPr lang="es-ES" sz="2600" dirty="0" err="1">
                <a:solidFill>
                  <a:schemeClr val="tx1"/>
                </a:solidFill>
              </a:rPr>
              <a:t>to</a:t>
            </a:r>
            <a:r>
              <a:rPr lang="es-ES" sz="2600" dirty="0">
                <a:solidFill>
                  <a:schemeClr val="tx1"/>
                </a:solidFill>
              </a:rPr>
              <a:t> be more adaptable </a:t>
            </a:r>
            <a:r>
              <a:rPr lang="es-ES" sz="2600" dirty="0" err="1">
                <a:solidFill>
                  <a:schemeClr val="tx1"/>
                </a:solidFill>
              </a:rPr>
              <a:t>to</a:t>
            </a:r>
            <a:r>
              <a:rPr lang="es-ES" sz="2600" dirty="0">
                <a:solidFill>
                  <a:schemeClr val="tx1"/>
                </a:solidFill>
              </a:rPr>
              <a:t> </a:t>
            </a:r>
            <a:r>
              <a:rPr lang="es-ES" sz="2600" dirty="0" err="1">
                <a:solidFill>
                  <a:schemeClr val="tx1"/>
                </a:solidFill>
              </a:rPr>
              <a:t>change</a:t>
            </a:r>
            <a:r>
              <a:rPr lang="es-ES" sz="2600" dirty="0">
                <a:solidFill>
                  <a:schemeClr val="tx1"/>
                </a:solidFill>
              </a:rPr>
              <a:t>.</a:t>
            </a:r>
          </a:p>
          <a:p>
            <a:pPr marL="342906" indent="-342906" algn="just" defTabSz="457207" eaLnBrk="1" fontAlgn="auto" hangingPunct="1">
              <a:lnSpc>
                <a:spcPct val="90000"/>
              </a:lnSpc>
              <a:spcAft>
                <a:spcPts val="0"/>
              </a:spcAft>
              <a:buClr>
                <a:schemeClr val="bg2">
                  <a:lumMod val="40000"/>
                  <a:lumOff val="60000"/>
                </a:schemeClr>
              </a:buClr>
              <a:buFont typeface="Wingdings" panose="05000000000000000000" pitchFamily="2" charset="2"/>
              <a:buNone/>
              <a:defRPr/>
            </a:pPr>
            <a:endParaRPr lang="es-ES" sz="2600" dirty="0" smtClean="0"/>
          </a:p>
          <a:p>
            <a:pPr marL="342906" indent="-342906" algn="just" defTabSz="457207" eaLnBrk="1" fontAlgn="auto" hangingPunct="1">
              <a:lnSpc>
                <a:spcPct val="90000"/>
              </a:lnSpc>
              <a:spcAft>
                <a:spcPts val="0"/>
              </a:spcAft>
              <a:buClr>
                <a:schemeClr val="bg2">
                  <a:lumMod val="40000"/>
                  <a:lumOff val="60000"/>
                </a:schemeClr>
              </a:buClr>
              <a:buFont typeface="Wingdings" panose="05000000000000000000" pitchFamily="2" charset="2"/>
              <a:buNone/>
              <a:defRPr/>
            </a:pPr>
            <a:r>
              <a:rPr lang="es-ES" sz="2600" dirty="0" smtClean="0"/>
              <a:t>	</a:t>
            </a:r>
          </a:p>
        </p:txBody>
      </p:sp>
      <p:sp>
        <p:nvSpPr>
          <p:cNvPr id="7172" name="5 Marcador de número de diapositiva"/>
          <p:cNvSpPr>
            <a:spLocks noGrp="1"/>
          </p:cNvSpPr>
          <p:nvPr>
            <p:ph type="sldNum" sz="quarter" idx="4294967295"/>
          </p:nvPr>
        </p:nvSpPr>
        <p:spPr>
          <a:xfrm>
            <a:off x="10357430" y="295275"/>
            <a:ext cx="838418"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9D4D8E3-3FC0-4A20-8083-97E92B127B07}" type="slidenum">
              <a:rPr lang="es-ES" smtClean="0"/>
              <a:pPr/>
              <a:t>3</a:t>
            </a:fld>
            <a:endParaRPr lang="es-ES" smtClean="0"/>
          </a:p>
        </p:txBody>
      </p:sp>
    </p:spTree>
    <p:extLst>
      <p:ext uri="{BB962C8B-B14F-4D97-AF65-F5344CB8AC3E}">
        <p14:creationId xmlns:p14="http://schemas.microsoft.com/office/powerpoint/2010/main" val="2345105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43971" y="115889"/>
            <a:ext cx="9408916" cy="720725"/>
          </a:xfrm>
        </p:spPr>
        <p:txBody>
          <a:bodyPr/>
          <a:lstStyle/>
          <a:p>
            <a:pPr algn="ctr" eaLnBrk="1" hangingPunct="1"/>
            <a:r>
              <a:rPr lang="es-ES" sz="3600" b="1" dirty="0" smtClean="0">
                <a:solidFill>
                  <a:srgbClr val="7A0000"/>
                </a:solidFill>
              </a:rPr>
              <a:t>4.	LEARNING FROM OTHERS</a:t>
            </a:r>
          </a:p>
        </p:txBody>
      </p:sp>
      <p:sp>
        <p:nvSpPr>
          <p:cNvPr id="23555" name="Rectangle 3"/>
          <p:cNvSpPr>
            <a:spLocks noGrp="1" noChangeArrowheads="1"/>
          </p:cNvSpPr>
          <p:nvPr>
            <p:ph idx="1"/>
          </p:nvPr>
        </p:nvSpPr>
        <p:spPr>
          <a:xfrm>
            <a:off x="334521" y="1143001"/>
            <a:ext cx="11716684" cy="5238750"/>
          </a:xfrm>
        </p:spPr>
        <p:txBody>
          <a:bodyPr>
            <a:noAutofit/>
          </a:bodyPr>
          <a:lstStyle/>
          <a:p>
            <a:pPr algn="just" eaLnBrk="1" hangingPunct="1">
              <a:lnSpc>
                <a:spcPct val="90000"/>
              </a:lnSpc>
            </a:pPr>
            <a:r>
              <a:rPr lang="es-ES" sz="3200" dirty="0" err="1" smtClean="0"/>
              <a:t>Not</a:t>
            </a:r>
            <a:r>
              <a:rPr lang="es-ES" sz="3200" dirty="0" smtClean="0"/>
              <a:t> </a:t>
            </a:r>
            <a:r>
              <a:rPr lang="es-ES" sz="3200" dirty="0" err="1" smtClean="0"/>
              <a:t>all</a:t>
            </a:r>
            <a:r>
              <a:rPr lang="es-ES" sz="3200" dirty="0" smtClean="0"/>
              <a:t> </a:t>
            </a:r>
            <a:r>
              <a:rPr lang="es-ES" sz="3200" dirty="0" err="1" smtClean="0"/>
              <a:t>learning</a:t>
            </a:r>
            <a:r>
              <a:rPr lang="es-ES" sz="3200" dirty="0" smtClean="0"/>
              <a:t> comes </a:t>
            </a:r>
            <a:r>
              <a:rPr lang="es-ES" sz="3200" dirty="0" err="1" smtClean="0"/>
              <a:t>from</a:t>
            </a:r>
            <a:r>
              <a:rPr lang="es-ES" sz="3200" dirty="0" smtClean="0"/>
              <a:t> </a:t>
            </a:r>
            <a:r>
              <a:rPr lang="es-ES" sz="3200" dirty="0" err="1" smtClean="0"/>
              <a:t>reflection</a:t>
            </a:r>
            <a:r>
              <a:rPr lang="es-ES" sz="3200" dirty="0" smtClean="0"/>
              <a:t> and </a:t>
            </a:r>
            <a:r>
              <a:rPr lang="es-ES" sz="3200" dirty="0" err="1" smtClean="0"/>
              <a:t>self-analysis</a:t>
            </a:r>
            <a:r>
              <a:rPr lang="es-ES" sz="3200" dirty="0" smtClean="0"/>
              <a:t>.</a:t>
            </a:r>
          </a:p>
          <a:p>
            <a:pPr algn="just" eaLnBrk="1" hangingPunct="1">
              <a:lnSpc>
                <a:spcPct val="90000"/>
              </a:lnSpc>
            </a:pPr>
            <a:r>
              <a:rPr lang="es-ES" sz="3200" dirty="0" err="1" smtClean="0"/>
              <a:t>Sometimes</a:t>
            </a:r>
            <a:r>
              <a:rPr lang="es-ES" sz="3200" dirty="0" smtClean="0"/>
              <a:t> </a:t>
            </a:r>
            <a:r>
              <a:rPr lang="es-ES" sz="3200" dirty="0" err="1" smtClean="0"/>
              <a:t>the</a:t>
            </a:r>
            <a:r>
              <a:rPr lang="es-ES" sz="3200" dirty="0" smtClean="0"/>
              <a:t> </a:t>
            </a:r>
            <a:r>
              <a:rPr lang="es-ES" sz="3200" dirty="0" err="1" smtClean="0"/>
              <a:t>most</a:t>
            </a:r>
            <a:r>
              <a:rPr lang="es-ES" sz="3200" dirty="0" smtClean="0"/>
              <a:t> </a:t>
            </a:r>
            <a:r>
              <a:rPr lang="es-ES" sz="3200" dirty="0" err="1" smtClean="0"/>
              <a:t>powerful</a:t>
            </a:r>
            <a:r>
              <a:rPr lang="es-ES" sz="3200" dirty="0" smtClean="0"/>
              <a:t> </a:t>
            </a:r>
            <a:r>
              <a:rPr lang="es-ES" sz="3200" dirty="0" err="1" smtClean="0"/>
              <a:t>insights</a:t>
            </a:r>
            <a:r>
              <a:rPr lang="es-ES" sz="3200" dirty="0" smtClean="0"/>
              <a:t> come </a:t>
            </a:r>
            <a:r>
              <a:rPr lang="es-ES" sz="3200" dirty="0" err="1" smtClean="0"/>
              <a:t>from</a:t>
            </a:r>
            <a:r>
              <a:rPr lang="es-ES" sz="3200" dirty="0" smtClean="0"/>
              <a:t> </a:t>
            </a:r>
            <a:r>
              <a:rPr lang="es-ES" sz="3200" dirty="0" err="1" smtClean="0"/>
              <a:t>looking</a:t>
            </a:r>
            <a:r>
              <a:rPr lang="es-ES" sz="3200" dirty="0" smtClean="0"/>
              <a:t> </a:t>
            </a:r>
            <a:r>
              <a:rPr lang="es-ES" sz="3200" dirty="0" err="1" smtClean="0"/>
              <a:t>outside</a:t>
            </a:r>
            <a:r>
              <a:rPr lang="es-ES" sz="3200" dirty="0" smtClean="0"/>
              <a:t> </a:t>
            </a:r>
            <a:r>
              <a:rPr lang="es-ES" sz="3200" dirty="0" err="1" smtClean="0"/>
              <a:t>one’s</a:t>
            </a:r>
            <a:r>
              <a:rPr lang="es-ES" sz="3200" dirty="0" smtClean="0"/>
              <a:t> </a:t>
            </a:r>
            <a:r>
              <a:rPr lang="es-ES" sz="3200" dirty="0" err="1" smtClean="0"/>
              <a:t>immediate</a:t>
            </a:r>
            <a:r>
              <a:rPr lang="es-ES" sz="3200" dirty="0" smtClean="0"/>
              <a:t> </a:t>
            </a:r>
            <a:r>
              <a:rPr lang="es-ES" sz="3200" dirty="0" err="1" smtClean="0"/>
              <a:t>environment</a:t>
            </a:r>
            <a:r>
              <a:rPr lang="es-ES" sz="3200" dirty="0" smtClean="0"/>
              <a:t> </a:t>
            </a:r>
            <a:r>
              <a:rPr lang="es-ES" sz="3200" dirty="0" err="1" smtClean="0"/>
              <a:t>to</a:t>
            </a:r>
            <a:r>
              <a:rPr lang="es-ES" sz="3200" dirty="0" smtClean="0"/>
              <a:t> </a:t>
            </a:r>
            <a:r>
              <a:rPr lang="es-ES" sz="3200" dirty="0" err="1" smtClean="0"/>
              <a:t>gain</a:t>
            </a:r>
            <a:r>
              <a:rPr lang="es-ES" sz="3200" dirty="0" smtClean="0"/>
              <a:t> a new </a:t>
            </a:r>
            <a:r>
              <a:rPr lang="es-ES" sz="3200" dirty="0" err="1" smtClean="0"/>
              <a:t>perspective</a:t>
            </a:r>
            <a:r>
              <a:rPr lang="es-ES" sz="3200" dirty="0" smtClean="0"/>
              <a:t>.</a:t>
            </a:r>
          </a:p>
          <a:p>
            <a:pPr algn="just" eaLnBrk="1" hangingPunct="1">
              <a:lnSpc>
                <a:spcPct val="90000"/>
              </a:lnSpc>
            </a:pPr>
            <a:r>
              <a:rPr lang="es-ES" sz="3200" b="1" dirty="0" smtClean="0">
                <a:solidFill>
                  <a:srgbClr val="003399"/>
                </a:solidFill>
              </a:rPr>
              <a:t>BENCHMARKING</a:t>
            </a:r>
            <a:r>
              <a:rPr lang="es-ES" sz="3200" b="1" dirty="0" smtClean="0"/>
              <a:t> </a:t>
            </a:r>
            <a:r>
              <a:rPr lang="es-ES" sz="3200" dirty="0" err="1" smtClean="0"/>
              <a:t>is</a:t>
            </a:r>
            <a:r>
              <a:rPr lang="es-ES" sz="3200" dirty="0" smtClean="0"/>
              <a:t> </a:t>
            </a:r>
            <a:r>
              <a:rPr lang="es-ES" sz="3200" dirty="0" err="1" smtClean="0"/>
              <a:t>an</a:t>
            </a:r>
            <a:r>
              <a:rPr lang="es-ES" sz="3200" dirty="0" smtClean="0"/>
              <a:t> </a:t>
            </a:r>
            <a:r>
              <a:rPr lang="es-ES" sz="3200" dirty="0" err="1" smtClean="0"/>
              <a:t>ongoing</a:t>
            </a:r>
            <a:r>
              <a:rPr lang="es-ES" sz="3200" dirty="0" smtClean="0"/>
              <a:t> </a:t>
            </a:r>
            <a:r>
              <a:rPr lang="es-ES" sz="3200" dirty="0" err="1" smtClean="0"/>
              <a:t>investigation</a:t>
            </a:r>
            <a:r>
              <a:rPr lang="es-ES" sz="3200" dirty="0" smtClean="0"/>
              <a:t> and </a:t>
            </a:r>
            <a:r>
              <a:rPr lang="es-ES" sz="3200" dirty="0" err="1" smtClean="0"/>
              <a:t>learning</a:t>
            </a:r>
            <a:r>
              <a:rPr lang="es-ES" sz="3200" dirty="0" smtClean="0"/>
              <a:t> </a:t>
            </a:r>
            <a:r>
              <a:rPr lang="es-ES" sz="3200" dirty="0" err="1" smtClean="0"/>
              <a:t>experience</a:t>
            </a:r>
            <a:r>
              <a:rPr lang="es-ES" sz="3200" dirty="0" smtClean="0"/>
              <a:t> </a:t>
            </a:r>
            <a:r>
              <a:rPr lang="es-ES" sz="3200" dirty="0" err="1" smtClean="0"/>
              <a:t>that</a:t>
            </a:r>
            <a:r>
              <a:rPr lang="es-ES" sz="3200" dirty="0" smtClean="0"/>
              <a:t> </a:t>
            </a:r>
            <a:r>
              <a:rPr lang="es-ES" sz="3200" dirty="0" err="1" smtClean="0"/>
              <a:t>ensures</a:t>
            </a:r>
            <a:r>
              <a:rPr lang="es-ES" sz="3200" dirty="0" smtClean="0"/>
              <a:t> </a:t>
            </a:r>
            <a:r>
              <a:rPr lang="es-ES" sz="3200" dirty="0" err="1" smtClean="0"/>
              <a:t>that</a:t>
            </a:r>
            <a:r>
              <a:rPr lang="es-ES" sz="3200" dirty="0" smtClean="0"/>
              <a:t> </a:t>
            </a:r>
            <a:r>
              <a:rPr lang="es-ES" sz="3200" dirty="0" err="1" smtClean="0"/>
              <a:t>best</a:t>
            </a:r>
            <a:r>
              <a:rPr lang="es-ES" sz="3200" dirty="0" smtClean="0"/>
              <a:t> </a:t>
            </a:r>
            <a:r>
              <a:rPr lang="es-ES" sz="3200" dirty="0" err="1" smtClean="0"/>
              <a:t>industry</a:t>
            </a:r>
            <a:r>
              <a:rPr lang="es-ES" sz="3200" dirty="0" smtClean="0"/>
              <a:t> </a:t>
            </a:r>
            <a:r>
              <a:rPr lang="es-ES" sz="3200" dirty="0" err="1" smtClean="0"/>
              <a:t>practices</a:t>
            </a:r>
            <a:r>
              <a:rPr lang="es-ES" sz="3200" dirty="0" smtClean="0"/>
              <a:t> are </a:t>
            </a:r>
            <a:r>
              <a:rPr lang="es-ES" sz="3200" dirty="0" err="1" smtClean="0"/>
              <a:t>uncovered</a:t>
            </a:r>
            <a:r>
              <a:rPr lang="es-ES" sz="3200" dirty="0" smtClean="0"/>
              <a:t>, </a:t>
            </a:r>
            <a:r>
              <a:rPr lang="es-ES" sz="3200" dirty="0" err="1" smtClean="0"/>
              <a:t>analyzed</a:t>
            </a:r>
            <a:r>
              <a:rPr lang="es-ES" sz="3200" dirty="0" smtClean="0"/>
              <a:t>, </a:t>
            </a:r>
            <a:r>
              <a:rPr lang="es-ES" sz="3200" dirty="0" err="1" smtClean="0"/>
              <a:t>adopted</a:t>
            </a:r>
            <a:r>
              <a:rPr lang="es-ES" sz="3200" dirty="0" smtClean="0"/>
              <a:t> and </a:t>
            </a:r>
            <a:r>
              <a:rPr lang="es-ES" sz="3200" dirty="0" err="1" smtClean="0"/>
              <a:t>implemented</a:t>
            </a:r>
            <a:r>
              <a:rPr lang="es-ES" sz="3200" dirty="0" smtClean="0"/>
              <a:t>.</a:t>
            </a:r>
          </a:p>
          <a:p>
            <a:pPr lvl="1" algn="just" eaLnBrk="1" hangingPunct="1">
              <a:lnSpc>
                <a:spcPct val="90000"/>
              </a:lnSpc>
            </a:pPr>
            <a:r>
              <a:rPr lang="es-ES" sz="3000" dirty="0" err="1" smtClean="0"/>
              <a:t>The</a:t>
            </a:r>
            <a:r>
              <a:rPr lang="es-ES" sz="3000" dirty="0" smtClean="0"/>
              <a:t> </a:t>
            </a:r>
            <a:r>
              <a:rPr lang="es-ES" sz="3000" dirty="0" err="1" smtClean="0"/>
              <a:t>greatest</a:t>
            </a:r>
            <a:r>
              <a:rPr lang="es-ES" sz="3000" dirty="0" smtClean="0"/>
              <a:t> </a:t>
            </a:r>
            <a:r>
              <a:rPr lang="es-ES" sz="3000" dirty="0" err="1" smtClean="0"/>
              <a:t>benefits</a:t>
            </a:r>
            <a:r>
              <a:rPr lang="es-ES" sz="3000" dirty="0" smtClean="0"/>
              <a:t> come </a:t>
            </a:r>
            <a:r>
              <a:rPr lang="es-ES" sz="3000" dirty="0" err="1" smtClean="0"/>
              <a:t>from</a:t>
            </a:r>
            <a:r>
              <a:rPr lang="es-ES" sz="3000" dirty="0" smtClean="0"/>
              <a:t> </a:t>
            </a:r>
            <a:r>
              <a:rPr lang="es-ES" sz="3000" dirty="0" err="1" smtClean="0"/>
              <a:t>stuying</a:t>
            </a:r>
            <a:r>
              <a:rPr lang="es-ES" sz="3000" dirty="0" smtClean="0"/>
              <a:t> </a:t>
            </a:r>
            <a:r>
              <a:rPr lang="es-ES" sz="3000" dirty="0" err="1" smtClean="0"/>
              <a:t>practices</a:t>
            </a:r>
            <a:r>
              <a:rPr lang="es-ES" sz="3000" dirty="0" smtClean="0"/>
              <a:t>, </a:t>
            </a:r>
            <a:r>
              <a:rPr lang="es-ES" sz="3000" dirty="0" err="1" smtClean="0"/>
              <a:t>the</a:t>
            </a:r>
            <a:r>
              <a:rPr lang="es-ES" sz="3000" dirty="0" smtClean="0"/>
              <a:t> </a:t>
            </a:r>
            <a:r>
              <a:rPr lang="es-ES" sz="3000" dirty="0" err="1" smtClean="0"/>
              <a:t>way</a:t>
            </a:r>
            <a:r>
              <a:rPr lang="es-ES" sz="3000" dirty="0" smtClean="0"/>
              <a:t> </a:t>
            </a:r>
            <a:r>
              <a:rPr lang="es-ES" sz="3000" dirty="0" err="1" smtClean="0"/>
              <a:t>that</a:t>
            </a:r>
            <a:r>
              <a:rPr lang="es-ES" sz="3000" dirty="0" smtClean="0"/>
              <a:t> </a:t>
            </a:r>
            <a:r>
              <a:rPr lang="es-ES" sz="3000" dirty="0" err="1" smtClean="0"/>
              <a:t>work</a:t>
            </a:r>
            <a:r>
              <a:rPr lang="es-ES" sz="3000" dirty="0" smtClean="0"/>
              <a:t> </a:t>
            </a:r>
            <a:r>
              <a:rPr lang="es-ES" sz="3000" dirty="0" err="1" smtClean="0"/>
              <a:t>gets</a:t>
            </a:r>
            <a:r>
              <a:rPr lang="es-ES" sz="3000" dirty="0" smtClean="0"/>
              <a:t> done, </a:t>
            </a:r>
            <a:r>
              <a:rPr lang="es-ES" sz="3000" dirty="0" err="1" smtClean="0"/>
              <a:t>rather</a:t>
            </a:r>
            <a:r>
              <a:rPr lang="es-ES" sz="3000" dirty="0" smtClean="0"/>
              <a:t> </a:t>
            </a:r>
            <a:r>
              <a:rPr lang="es-ES" sz="3000" dirty="0" err="1" smtClean="0"/>
              <a:t>than</a:t>
            </a:r>
            <a:r>
              <a:rPr lang="es-ES" sz="3000" dirty="0" smtClean="0"/>
              <a:t> </a:t>
            </a:r>
            <a:r>
              <a:rPr lang="es-ES" sz="3000" dirty="0" err="1" smtClean="0"/>
              <a:t>results</a:t>
            </a:r>
            <a:r>
              <a:rPr lang="es-ES" sz="3000" dirty="0" smtClean="0"/>
              <a:t>, and </a:t>
            </a:r>
            <a:r>
              <a:rPr lang="es-ES" sz="3000" dirty="0" err="1" smtClean="0"/>
              <a:t>from</a:t>
            </a:r>
            <a:r>
              <a:rPr lang="es-ES" sz="3000" dirty="0" smtClean="0"/>
              <a:t> </a:t>
            </a:r>
            <a:r>
              <a:rPr lang="es-ES" sz="3000" dirty="0" err="1" smtClean="0"/>
              <a:t>involving</a:t>
            </a:r>
            <a:r>
              <a:rPr lang="es-ES" sz="3000" dirty="0" smtClean="0"/>
              <a:t> line managers in </a:t>
            </a:r>
            <a:r>
              <a:rPr lang="es-ES" sz="3000" dirty="0" err="1" smtClean="0"/>
              <a:t>the</a:t>
            </a:r>
            <a:r>
              <a:rPr lang="es-ES" sz="3000" dirty="0" smtClean="0"/>
              <a:t> </a:t>
            </a:r>
            <a:r>
              <a:rPr lang="es-ES" sz="3000" dirty="0" err="1" smtClean="0"/>
              <a:t>process</a:t>
            </a:r>
            <a:r>
              <a:rPr lang="es-ES" sz="3200" dirty="0" smtClean="0"/>
              <a:t>.</a:t>
            </a:r>
          </a:p>
        </p:txBody>
      </p:sp>
      <p:sp>
        <p:nvSpPr>
          <p:cNvPr id="23556" name="5 Marcador de número de diapositiva"/>
          <p:cNvSpPr>
            <a:spLocks noGrp="1"/>
          </p:cNvSpPr>
          <p:nvPr>
            <p:ph type="sldNum" sz="quarter" idx="4294967295"/>
          </p:nvPr>
        </p:nvSpPr>
        <p:spPr>
          <a:xfrm>
            <a:off x="10357430" y="295275"/>
            <a:ext cx="838418"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74E4189-D7C7-4333-A663-17A49C1178A9}" type="slidenum">
              <a:rPr lang="es-ES" smtClean="0"/>
              <a:pPr/>
              <a:t>30</a:t>
            </a:fld>
            <a:endParaRPr lang="es-ES" smtClean="0"/>
          </a:p>
        </p:txBody>
      </p:sp>
    </p:spTree>
    <p:extLst>
      <p:ext uri="{BB962C8B-B14F-4D97-AF65-F5344CB8AC3E}">
        <p14:creationId xmlns:p14="http://schemas.microsoft.com/office/powerpoint/2010/main" val="3946306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12701"/>
            <a:ext cx="9408916" cy="608013"/>
          </a:xfrm>
        </p:spPr>
        <p:txBody>
          <a:bodyPr/>
          <a:lstStyle/>
          <a:p>
            <a:pPr algn="ctr" eaLnBrk="1" hangingPunct="1"/>
            <a:r>
              <a:rPr lang="es-ES" sz="3200" b="1" dirty="0" smtClean="0">
                <a:solidFill>
                  <a:srgbClr val="7A0000"/>
                </a:solidFill>
              </a:rPr>
              <a:t>5. TRANSFERING KNOWLEDGE</a:t>
            </a:r>
          </a:p>
        </p:txBody>
      </p:sp>
      <p:sp>
        <p:nvSpPr>
          <p:cNvPr id="24579" name="Rectangle 3"/>
          <p:cNvSpPr>
            <a:spLocks noGrp="1" noChangeArrowheads="1"/>
          </p:cNvSpPr>
          <p:nvPr>
            <p:ph idx="1"/>
          </p:nvPr>
        </p:nvSpPr>
        <p:spPr>
          <a:xfrm>
            <a:off x="228659" y="836613"/>
            <a:ext cx="11822545" cy="5640387"/>
          </a:xfrm>
        </p:spPr>
        <p:txBody>
          <a:bodyPr>
            <a:normAutofit lnSpcReduction="10000"/>
          </a:bodyPr>
          <a:lstStyle/>
          <a:p>
            <a:pPr algn="just" eaLnBrk="1" hangingPunct="1">
              <a:lnSpc>
                <a:spcPct val="80000"/>
              </a:lnSpc>
            </a:pPr>
            <a:r>
              <a:rPr lang="es-ES" sz="3200" dirty="0" err="1" smtClean="0"/>
              <a:t>For</a:t>
            </a:r>
            <a:r>
              <a:rPr lang="es-ES" sz="3200" dirty="0" smtClean="0"/>
              <a:t> </a:t>
            </a:r>
            <a:r>
              <a:rPr lang="es-ES" sz="3200" dirty="0" err="1" smtClean="0"/>
              <a:t>succesfull</a:t>
            </a:r>
            <a:r>
              <a:rPr lang="es-ES" sz="3200" dirty="0" smtClean="0"/>
              <a:t> </a:t>
            </a:r>
            <a:r>
              <a:rPr lang="es-ES" sz="3200" dirty="0" err="1" smtClean="0"/>
              <a:t>learning</a:t>
            </a:r>
            <a:r>
              <a:rPr lang="es-ES" sz="3200" dirty="0" smtClean="0"/>
              <a:t>, </a:t>
            </a:r>
            <a:r>
              <a:rPr lang="es-ES" sz="3200" dirty="0" err="1" smtClean="0"/>
              <a:t>knowledge</a:t>
            </a:r>
            <a:r>
              <a:rPr lang="es-ES" sz="3200" dirty="0" smtClean="0"/>
              <a:t> </a:t>
            </a:r>
            <a:r>
              <a:rPr lang="es-ES" sz="3200" dirty="0" err="1" smtClean="0"/>
              <a:t>must</a:t>
            </a:r>
            <a:r>
              <a:rPr lang="es-ES" sz="3200" dirty="0" smtClean="0"/>
              <a:t> spread </a:t>
            </a:r>
            <a:r>
              <a:rPr lang="es-ES" sz="3200" dirty="0" err="1" smtClean="0"/>
              <a:t>quickly</a:t>
            </a:r>
            <a:r>
              <a:rPr lang="es-ES" sz="3200" dirty="0" smtClean="0"/>
              <a:t> and </a:t>
            </a:r>
            <a:r>
              <a:rPr lang="es-ES" sz="3200" dirty="0" err="1" smtClean="0"/>
              <a:t>efficiently</a:t>
            </a:r>
            <a:r>
              <a:rPr lang="es-ES" sz="3200" dirty="0" smtClean="0"/>
              <a:t> </a:t>
            </a:r>
            <a:r>
              <a:rPr lang="es-ES" sz="3200" dirty="0" err="1" smtClean="0"/>
              <a:t>throughout</a:t>
            </a:r>
            <a:r>
              <a:rPr lang="es-ES" sz="3200" dirty="0" smtClean="0"/>
              <a:t> </a:t>
            </a:r>
            <a:r>
              <a:rPr lang="es-ES" sz="3200" dirty="0" err="1" smtClean="0"/>
              <a:t>the</a:t>
            </a:r>
            <a:r>
              <a:rPr lang="es-ES" sz="3200" dirty="0" smtClean="0"/>
              <a:t> </a:t>
            </a:r>
            <a:r>
              <a:rPr lang="es-ES" sz="3200" dirty="0" err="1" smtClean="0"/>
              <a:t>organization</a:t>
            </a:r>
            <a:r>
              <a:rPr lang="es-ES" sz="3200" dirty="0" smtClean="0"/>
              <a:t>.</a:t>
            </a:r>
          </a:p>
          <a:p>
            <a:pPr algn="just" eaLnBrk="1" hangingPunct="1">
              <a:lnSpc>
                <a:spcPct val="80000"/>
              </a:lnSpc>
            </a:pPr>
            <a:r>
              <a:rPr lang="es-ES" sz="3200" dirty="0" smtClean="0"/>
              <a:t>Ideas </a:t>
            </a:r>
            <a:r>
              <a:rPr lang="es-ES" sz="3200" dirty="0" err="1" smtClean="0"/>
              <a:t>carry</a:t>
            </a:r>
            <a:r>
              <a:rPr lang="es-ES" sz="3200" dirty="0" smtClean="0"/>
              <a:t> </a:t>
            </a:r>
            <a:r>
              <a:rPr lang="es-ES" sz="3200" dirty="0" err="1" smtClean="0"/>
              <a:t>maximum</a:t>
            </a:r>
            <a:r>
              <a:rPr lang="es-ES" sz="3200" dirty="0" smtClean="0"/>
              <a:t> </a:t>
            </a:r>
            <a:r>
              <a:rPr lang="es-ES" sz="3200" dirty="0" err="1" smtClean="0"/>
              <a:t>impact</a:t>
            </a:r>
            <a:r>
              <a:rPr lang="es-ES" sz="3200" dirty="0" smtClean="0"/>
              <a:t> </a:t>
            </a:r>
            <a:r>
              <a:rPr lang="es-ES" sz="3200" dirty="0" err="1" smtClean="0"/>
              <a:t>when</a:t>
            </a:r>
            <a:r>
              <a:rPr lang="es-ES" sz="3200" dirty="0" smtClean="0"/>
              <a:t> </a:t>
            </a:r>
            <a:r>
              <a:rPr lang="es-ES" sz="3200" dirty="0" err="1" smtClean="0"/>
              <a:t>they</a:t>
            </a:r>
            <a:r>
              <a:rPr lang="es-ES" sz="3200" dirty="0" smtClean="0"/>
              <a:t> are </a:t>
            </a:r>
            <a:r>
              <a:rPr lang="es-ES" sz="3200" dirty="0" err="1" smtClean="0"/>
              <a:t>shared</a:t>
            </a:r>
            <a:r>
              <a:rPr lang="es-ES" sz="3200" dirty="0" smtClean="0"/>
              <a:t> </a:t>
            </a:r>
            <a:r>
              <a:rPr lang="es-ES" sz="3200" dirty="0" err="1" smtClean="0"/>
              <a:t>broadly</a:t>
            </a:r>
            <a:r>
              <a:rPr lang="es-ES" sz="3200" dirty="0" smtClean="0"/>
              <a:t> </a:t>
            </a:r>
            <a:r>
              <a:rPr lang="es-ES" sz="3200" dirty="0" err="1" smtClean="0"/>
              <a:t>rather</a:t>
            </a:r>
            <a:r>
              <a:rPr lang="es-ES" sz="3200" dirty="0" smtClean="0"/>
              <a:t> </a:t>
            </a:r>
            <a:r>
              <a:rPr lang="es-ES" sz="3200" dirty="0" err="1" smtClean="0"/>
              <a:t>than</a:t>
            </a:r>
            <a:r>
              <a:rPr lang="es-ES" sz="3200" dirty="0" smtClean="0"/>
              <a:t> </a:t>
            </a:r>
            <a:r>
              <a:rPr lang="es-ES" sz="3200" dirty="0" err="1" smtClean="0"/>
              <a:t>held</a:t>
            </a:r>
            <a:r>
              <a:rPr lang="es-ES" sz="3200" dirty="0" smtClean="0"/>
              <a:t> in a </a:t>
            </a:r>
            <a:r>
              <a:rPr lang="es-ES" sz="3200" dirty="0" err="1" smtClean="0"/>
              <a:t>few</a:t>
            </a:r>
            <a:r>
              <a:rPr lang="es-ES" sz="3200" dirty="0" smtClean="0"/>
              <a:t> </a:t>
            </a:r>
            <a:r>
              <a:rPr lang="es-ES" sz="3200" dirty="0" err="1" smtClean="0"/>
              <a:t>hands</a:t>
            </a:r>
            <a:r>
              <a:rPr lang="es-ES" sz="3200" dirty="0" smtClean="0"/>
              <a:t>.</a:t>
            </a:r>
          </a:p>
          <a:p>
            <a:pPr algn="just" eaLnBrk="1" hangingPunct="1">
              <a:lnSpc>
                <a:spcPct val="80000"/>
              </a:lnSpc>
            </a:pPr>
            <a:r>
              <a:rPr lang="es-ES" sz="3200" dirty="0" err="1" smtClean="0"/>
              <a:t>Mechanisms</a:t>
            </a:r>
            <a:r>
              <a:rPr lang="es-ES" sz="3200" dirty="0" smtClean="0"/>
              <a:t>:</a:t>
            </a:r>
          </a:p>
          <a:p>
            <a:pPr lvl="2" algn="just" eaLnBrk="1" hangingPunct="1">
              <a:lnSpc>
                <a:spcPct val="80000"/>
              </a:lnSpc>
            </a:pPr>
            <a:r>
              <a:rPr lang="es-ES" sz="2200" dirty="0" err="1" smtClean="0"/>
              <a:t>Written</a:t>
            </a:r>
            <a:r>
              <a:rPr lang="es-ES" sz="2200" dirty="0" smtClean="0"/>
              <a:t>, oral and visual </a:t>
            </a:r>
            <a:r>
              <a:rPr lang="es-ES" sz="2200" dirty="0" err="1" smtClean="0"/>
              <a:t>reports</a:t>
            </a:r>
            <a:endParaRPr lang="es-ES" sz="2200" dirty="0" smtClean="0"/>
          </a:p>
          <a:p>
            <a:pPr lvl="2" algn="just" eaLnBrk="1" hangingPunct="1">
              <a:lnSpc>
                <a:spcPct val="80000"/>
              </a:lnSpc>
            </a:pPr>
            <a:r>
              <a:rPr lang="es-ES" sz="2200" dirty="0" err="1" smtClean="0"/>
              <a:t>Site</a:t>
            </a:r>
            <a:r>
              <a:rPr lang="es-ES" sz="2200" dirty="0" smtClean="0"/>
              <a:t> </a:t>
            </a:r>
            <a:r>
              <a:rPr lang="es-ES" sz="2200" dirty="0" err="1" smtClean="0"/>
              <a:t>visits</a:t>
            </a:r>
            <a:r>
              <a:rPr lang="es-ES" sz="2200" dirty="0" smtClean="0"/>
              <a:t> and tours</a:t>
            </a:r>
          </a:p>
          <a:p>
            <a:pPr lvl="2" algn="just" eaLnBrk="1" hangingPunct="1">
              <a:lnSpc>
                <a:spcPct val="80000"/>
              </a:lnSpc>
            </a:pPr>
            <a:r>
              <a:rPr lang="es-ES" sz="2200" dirty="0" err="1" smtClean="0">
                <a:solidFill>
                  <a:srgbClr val="FF0000"/>
                </a:solidFill>
              </a:rPr>
              <a:t>Personnel</a:t>
            </a:r>
            <a:r>
              <a:rPr lang="es-ES" sz="2200" dirty="0" smtClean="0">
                <a:solidFill>
                  <a:srgbClr val="FF0000"/>
                </a:solidFill>
              </a:rPr>
              <a:t> </a:t>
            </a:r>
            <a:r>
              <a:rPr lang="es-ES" sz="2200" dirty="0" err="1" smtClean="0">
                <a:solidFill>
                  <a:srgbClr val="FF0000"/>
                </a:solidFill>
              </a:rPr>
              <a:t>rotation</a:t>
            </a:r>
            <a:r>
              <a:rPr lang="es-ES" sz="2200" dirty="0" smtClean="0">
                <a:solidFill>
                  <a:srgbClr val="FF0000"/>
                </a:solidFill>
              </a:rPr>
              <a:t> </a:t>
            </a:r>
            <a:r>
              <a:rPr lang="es-ES" sz="2200" dirty="0" err="1" smtClean="0">
                <a:solidFill>
                  <a:srgbClr val="FF0000"/>
                </a:solidFill>
              </a:rPr>
              <a:t>programs</a:t>
            </a:r>
            <a:endParaRPr lang="es-ES" sz="2200" dirty="0" smtClean="0">
              <a:solidFill>
                <a:srgbClr val="FF0000"/>
              </a:solidFill>
            </a:endParaRPr>
          </a:p>
          <a:p>
            <a:pPr lvl="2" algn="just" eaLnBrk="1" hangingPunct="1">
              <a:lnSpc>
                <a:spcPct val="80000"/>
              </a:lnSpc>
            </a:pPr>
            <a:r>
              <a:rPr lang="es-ES" sz="2200" dirty="0" err="1" smtClean="0"/>
              <a:t>Education</a:t>
            </a:r>
            <a:r>
              <a:rPr lang="es-ES" sz="2200" dirty="0" smtClean="0"/>
              <a:t> and training </a:t>
            </a:r>
            <a:r>
              <a:rPr lang="es-ES" sz="2200" dirty="0" err="1" smtClean="0"/>
              <a:t>programs</a:t>
            </a:r>
            <a:endParaRPr lang="es-ES" sz="2200" dirty="0" smtClean="0"/>
          </a:p>
          <a:p>
            <a:pPr lvl="2" algn="just" eaLnBrk="1" hangingPunct="1">
              <a:lnSpc>
                <a:spcPct val="80000"/>
              </a:lnSpc>
            </a:pPr>
            <a:r>
              <a:rPr lang="es-ES" sz="2200" dirty="0" err="1" smtClean="0"/>
              <a:t>Standardization</a:t>
            </a:r>
            <a:r>
              <a:rPr lang="es-ES" sz="2200" dirty="0" smtClean="0"/>
              <a:t> </a:t>
            </a:r>
            <a:r>
              <a:rPr lang="es-ES" sz="2200" dirty="0" err="1" smtClean="0"/>
              <a:t>programs</a:t>
            </a:r>
            <a:endParaRPr lang="es-ES" sz="2200" dirty="0" smtClean="0"/>
          </a:p>
          <a:p>
            <a:pPr marL="0" indent="0" algn="just" eaLnBrk="1" hangingPunct="1">
              <a:lnSpc>
                <a:spcPct val="80000"/>
              </a:lnSpc>
              <a:buNone/>
            </a:pPr>
            <a:endParaRPr lang="es-ES" sz="800" dirty="0" smtClean="0"/>
          </a:p>
          <a:p>
            <a:pPr algn="just" eaLnBrk="1" hangingPunct="1">
              <a:lnSpc>
                <a:spcPct val="80000"/>
              </a:lnSpc>
            </a:pPr>
            <a:r>
              <a:rPr lang="es-ES" sz="3200" dirty="0" err="1" smtClean="0"/>
              <a:t>Absorbing</a:t>
            </a:r>
            <a:r>
              <a:rPr lang="es-ES" sz="3200" dirty="0" smtClean="0"/>
              <a:t> </a:t>
            </a:r>
            <a:r>
              <a:rPr lang="es-ES" sz="3200" dirty="0" err="1" smtClean="0"/>
              <a:t>facts</a:t>
            </a:r>
            <a:r>
              <a:rPr lang="es-ES" sz="3200" dirty="0" smtClean="0"/>
              <a:t> </a:t>
            </a:r>
            <a:r>
              <a:rPr lang="es-ES" sz="3200" dirty="0" err="1" smtClean="0"/>
              <a:t>by</a:t>
            </a:r>
            <a:r>
              <a:rPr lang="es-ES" sz="3200" dirty="0" smtClean="0"/>
              <a:t> </a:t>
            </a:r>
            <a:r>
              <a:rPr lang="es-ES" sz="3200" dirty="0" err="1" smtClean="0"/>
              <a:t>reading</a:t>
            </a:r>
            <a:r>
              <a:rPr lang="es-ES" sz="3200" dirty="0" smtClean="0"/>
              <a:t> </a:t>
            </a:r>
            <a:r>
              <a:rPr lang="es-ES" sz="3200" dirty="0" err="1" smtClean="0"/>
              <a:t>them</a:t>
            </a:r>
            <a:r>
              <a:rPr lang="es-ES" sz="3200" dirty="0" smtClean="0"/>
              <a:t> </a:t>
            </a:r>
            <a:r>
              <a:rPr lang="es-ES" sz="3200" dirty="0" err="1" smtClean="0"/>
              <a:t>or</a:t>
            </a:r>
            <a:r>
              <a:rPr lang="es-ES" sz="3200" dirty="0" smtClean="0"/>
              <a:t> </a:t>
            </a:r>
            <a:r>
              <a:rPr lang="es-ES" sz="3200" dirty="0" err="1" smtClean="0"/>
              <a:t>seeing</a:t>
            </a:r>
            <a:r>
              <a:rPr lang="es-ES" sz="3200" dirty="0" smtClean="0"/>
              <a:t> </a:t>
            </a:r>
            <a:r>
              <a:rPr lang="es-ES" sz="3200" dirty="0" err="1" smtClean="0"/>
              <a:t>them</a:t>
            </a:r>
            <a:r>
              <a:rPr lang="es-ES" sz="3200" dirty="0" smtClean="0"/>
              <a:t> </a:t>
            </a:r>
            <a:r>
              <a:rPr lang="es-ES" sz="3200" dirty="0" err="1" smtClean="0"/>
              <a:t>demonstrated</a:t>
            </a:r>
            <a:r>
              <a:rPr lang="es-ES" sz="3200" dirty="0" smtClean="0"/>
              <a:t> </a:t>
            </a:r>
            <a:r>
              <a:rPr lang="es-ES" sz="3200" dirty="0" err="1" smtClean="0"/>
              <a:t>is</a:t>
            </a:r>
            <a:r>
              <a:rPr lang="es-ES" sz="3200" dirty="0" smtClean="0"/>
              <a:t> </a:t>
            </a:r>
            <a:r>
              <a:rPr lang="es-ES" sz="3200" dirty="0" err="1" smtClean="0"/>
              <a:t>one</a:t>
            </a:r>
            <a:r>
              <a:rPr lang="es-ES" sz="3200" dirty="0" smtClean="0"/>
              <a:t> </a:t>
            </a:r>
            <a:r>
              <a:rPr lang="es-ES" sz="3200" dirty="0" err="1" smtClean="0"/>
              <a:t>thing</a:t>
            </a:r>
            <a:r>
              <a:rPr lang="es-ES" sz="3200" dirty="0" smtClean="0"/>
              <a:t>; </a:t>
            </a:r>
            <a:r>
              <a:rPr lang="es-ES" sz="3200" dirty="0" err="1" smtClean="0"/>
              <a:t>experiencing</a:t>
            </a:r>
            <a:r>
              <a:rPr lang="es-ES" sz="3200" dirty="0" smtClean="0"/>
              <a:t> </a:t>
            </a:r>
            <a:r>
              <a:rPr lang="es-ES" sz="3200" dirty="0" err="1" smtClean="0"/>
              <a:t>them</a:t>
            </a:r>
            <a:r>
              <a:rPr lang="es-ES" sz="3200" dirty="0" smtClean="0"/>
              <a:t> </a:t>
            </a:r>
            <a:r>
              <a:rPr lang="es-ES" sz="3200" dirty="0" err="1" smtClean="0"/>
              <a:t>personally</a:t>
            </a:r>
            <a:r>
              <a:rPr lang="es-ES" sz="3200" dirty="0" smtClean="0"/>
              <a:t> </a:t>
            </a:r>
            <a:r>
              <a:rPr lang="es-ES" sz="3200" dirty="0" err="1" smtClean="0"/>
              <a:t>is</a:t>
            </a:r>
            <a:r>
              <a:rPr lang="es-ES" sz="3200" dirty="0" smtClean="0"/>
              <a:t> quite </a:t>
            </a:r>
            <a:r>
              <a:rPr lang="es-ES" sz="3200" dirty="0" err="1" smtClean="0"/>
              <a:t>another</a:t>
            </a:r>
            <a:r>
              <a:rPr lang="es-ES" sz="3200" dirty="0" smtClean="0"/>
              <a:t>. </a:t>
            </a:r>
            <a:r>
              <a:rPr lang="es-ES" sz="3200" dirty="0" err="1" smtClean="0"/>
              <a:t>It</a:t>
            </a:r>
            <a:r>
              <a:rPr lang="es-ES" sz="3200" dirty="0" smtClean="0"/>
              <a:t> </a:t>
            </a:r>
            <a:r>
              <a:rPr lang="es-ES" sz="3200" dirty="0" err="1" smtClean="0"/>
              <a:t>is</a:t>
            </a:r>
            <a:r>
              <a:rPr lang="es-ES" sz="3200" dirty="0" smtClean="0"/>
              <a:t> </a:t>
            </a:r>
            <a:r>
              <a:rPr lang="es-ES" sz="3200" dirty="0" err="1" smtClean="0"/>
              <a:t>very</a:t>
            </a:r>
            <a:r>
              <a:rPr lang="es-ES" sz="3200" dirty="0" smtClean="0"/>
              <a:t> </a:t>
            </a:r>
            <a:r>
              <a:rPr lang="es-ES" sz="3200" dirty="0" err="1" smtClean="0"/>
              <a:t>difficult</a:t>
            </a:r>
            <a:r>
              <a:rPr lang="es-ES" sz="3200" dirty="0" smtClean="0"/>
              <a:t> </a:t>
            </a:r>
            <a:r>
              <a:rPr lang="es-ES" sz="3200" dirty="0" err="1" smtClean="0"/>
              <a:t>to</a:t>
            </a:r>
            <a:r>
              <a:rPr lang="es-ES" sz="3200" dirty="0" smtClean="0"/>
              <a:t> </a:t>
            </a:r>
            <a:r>
              <a:rPr lang="es-ES" sz="3200" dirty="0" err="1" smtClean="0"/>
              <a:t>become</a:t>
            </a:r>
            <a:r>
              <a:rPr lang="es-ES" sz="3200" dirty="0" smtClean="0"/>
              <a:t> </a:t>
            </a:r>
            <a:r>
              <a:rPr lang="es-ES" sz="3200" dirty="0" err="1" smtClean="0"/>
              <a:t>knowledgeable</a:t>
            </a:r>
            <a:r>
              <a:rPr lang="es-ES" sz="3200" dirty="0" smtClean="0"/>
              <a:t> in a </a:t>
            </a:r>
            <a:r>
              <a:rPr lang="es-ES" sz="3200" dirty="0" err="1" smtClean="0"/>
              <a:t>passive</a:t>
            </a:r>
            <a:r>
              <a:rPr lang="es-ES" sz="3200" dirty="0" smtClean="0"/>
              <a:t> </a:t>
            </a:r>
            <a:r>
              <a:rPr lang="es-ES" sz="3200" dirty="0" err="1" smtClean="0"/>
              <a:t>way</a:t>
            </a:r>
            <a:r>
              <a:rPr lang="es-ES" sz="3200" dirty="0" smtClean="0"/>
              <a:t> </a:t>
            </a:r>
          </a:p>
        </p:txBody>
      </p:sp>
      <p:sp>
        <p:nvSpPr>
          <p:cNvPr id="24580" name="5 Marcador de número de diapositiva"/>
          <p:cNvSpPr>
            <a:spLocks noGrp="1"/>
          </p:cNvSpPr>
          <p:nvPr>
            <p:ph type="sldNum" sz="quarter" idx="4294967295"/>
          </p:nvPr>
        </p:nvSpPr>
        <p:spPr>
          <a:xfrm>
            <a:off x="10357430" y="295275"/>
            <a:ext cx="838418"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1C354E1-FE37-40D4-A941-24BCC5C66C63}" type="slidenum">
              <a:rPr lang="es-ES" smtClean="0"/>
              <a:pPr/>
              <a:t>31</a:t>
            </a:fld>
            <a:endParaRPr lang="es-ES" smtClean="0"/>
          </a:p>
        </p:txBody>
      </p:sp>
    </p:spTree>
    <p:extLst>
      <p:ext uri="{BB962C8B-B14F-4D97-AF65-F5344CB8AC3E}">
        <p14:creationId xmlns:p14="http://schemas.microsoft.com/office/powerpoint/2010/main" val="352708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1186" y="263527"/>
            <a:ext cx="10439401" cy="955674"/>
          </a:xfrm>
        </p:spPr>
        <p:txBody>
          <a:bodyPr>
            <a:normAutofit/>
          </a:bodyPr>
          <a:lstStyle/>
          <a:p>
            <a:pPr algn="ctr" eaLnBrk="1" hangingPunct="1"/>
            <a:r>
              <a:rPr lang="es-ES" sz="3600" dirty="0" smtClean="0">
                <a:solidFill>
                  <a:srgbClr val="7A0000"/>
                </a:solidFill>
              </a:rPr>
              <a:t>STEPS </a:t>
            </a:r>
            <a:r>
              <a:rPr lang="es-ES" sz="3600" dirty="0" smtClean="0">
                <a:solidFill>
                  <a:srgbClr val="7A0000"/>
                </a:solidFill>
              </a:rPr>
              <a:t>IN LEARNING ORGANIZATIONS: MANAGERS</a:t>
            </a:r>
          </a:p>
        </p:txBody>
      </p:sp>
      <p:sp>
        <p:nvSpPr>
          <p:cNvPr id="25603" name="Rectangle 3"/>
          <p:cNvSpPr>
            <a:spLocks noGrp="1" noChangeArrowheads="1"/>
          </p:cNvSpPr>
          <p:nvPr>
            <p:ph idx="1"/>
          </p:nvPr>
        </p:nvSpPr>
        <p:spPr>
          <a:xfrm>
            <a:off x="71986" y="1663701"/>
            <a:ext cx="11979219" cy="4645025"/>
          </a:xfrm>
        </p:spPr>
        <p:txBody>
          <a:bodyPr>
            <a:normAutofit/>
          </a:bodyPr>
          <a:lstStyle/>
          <a:p>
            <a:pPr algn="just" eaLnBrk="1" hangingPunct="1">
              <a:lnSpc>
                <a:spcPct val="80000"/>
              </a:lnSpc>
            </a:pPr>
            <a:r>
              <a:rPr lang="es-ES" sz="3600" dirty="0" err="1" smtClean="0"/>
              <a:t>Learning</a:t>
            </a:r>
            <a:r>
              <a:rPr lang="es-ES" sz="3600" dirty="0" smtClean="0"/>
              <a:t> </a:t>
            </a:r>
            <a:r>
              <a:rPr lang="es-ES" sz="3600" dirty="0" err="1" smtClean="0"/>
              <a:t>organizations</a:t>
            </a:r>
            <a:r>
              <a:rPr lang="es-ES" sz="3600" dirty="0" smtClean="0"/>
              <a:t> </a:t>
            </a:r>
            <a:r>
              <a:rPr lang="es-ES" sz="3600" dirty="0" err="1" smtClean="0"/>
              <a:t>cultivate</a:t>
            </a:r>
            <a:r>
              <a:rPr lang="es-ES" sz="3600" dirty="0" smtClean="0"/>
              <a:t> </a:t>
            </a:r>
            <a:r>
              <a:rPr lang="es-ES" sz="3600" dirty="0" err="1" smtClean="0"/>
              <a:t>the</a:t>
            </a:r>
            <a:r>
              <a:rPr lang="es-ES" sz="3600" dirty="0" smtClean="0"/>
              <a:t> art of open, </a:t>
            </a:r>
            <a:r>
              <a:rPr lang="es-ES" sz="3600" dirty="0" err="1" smtClean="0"/>
              <a:t>attentative</a:t>
            </a:r>
            <a:r>
              <a:rPr lang="es-ES" sz="3600" dirty="0" smtClean="0"/>
              <a:t> </a:t>
            </a:r>
            <a:r>
              <a:rPr lang="es-ES" sz="3600" dirty="0" err="1" smtClean="0"/>
              <a:t>listening</a:t>
            </a:r>
            <a:r>
              <a:rPr lang="es-ES" sz="3600" dirty="0" smtClean="0"/>
              <a:t>.</a:t>
            </a:r>
          </a:p>
          <a:p>
            <a:pPr algn="just" eaLnBrk="1" hangingPunct="1">
              <a:lnSpc>
                <a:spcPct val="80000"/>
              </a:lnSpc>
            </a:pPr>
            <a:r>
              <a:rPr lang="es-ES" sz="3600" dirty="0" smtClean="0"/>
              <a:t>Managers </a:t>
            </a:r>
            <a:r>
              <a:rPr lang="es-ES" sz="3600" dirty="0" err="1" smtClean="0"/>
              <a:t>must</a:t>
            </a:r>
            <a:r>
              <a:rPr lang="es-ES" sz="3600" dirty="0" smtClean="0"/>
              <a:t> be open </a:t>
            </a:r>
            <a:r>
              <a:rPr lang="es-ES" sz="3600" dirty="0" err="1" smtClean="0"/>
              <a:t>to</a:t>
            </a:r>
            <a:r>
              <a:rPr lang="es-ES" sz="3600" dirty="0" smtClean="0"/>
              <a:t> </a:t>
            </a:r>
            <a:r>
              <a:rPr lang="es-ES" sz="3600" dirty="0" err="1" smtClean="0"/>
              <a:t>criticism</a:t>
            </a:r>
            <a:r>
              <a:rPr lang="es-ES" sz="3600" dirty="0" smtClean="0"/>
              <a:t>.</a:t>
            </a:r>
          </a:p>
          <a:p>
            <a:pPr algn="just" eaLnBrk="1" hangingPunct="1">
              <a:lnSpc>
                <a:spcPct val="80000"/>
              </a:lnSpc>
            </a:pPr>
            <a:r>
              <a:rPr lang="es-ES" sz="3600" dirty="0" err="1" smtClean="0"/>
              <a:t>The</a:t>
            </a:r>
            <a:r>
              <a:rPr lang="es-ES" sz="3600" dirty="0" smtClean="0"/>
              <a:t> </a:t>
            </a:r>
            <a:r>
              <a:rPr lang="es-ES" sz="3600" dirty="0" err="1" smtClean="0"/>
              <a:t>first</a:t>
            </a:r>
            <a:r>
              <a:rPr lang="es-ES" sz="3600" dirty="0" smtClean="0"/>
              <a:t> </a:t>
            </a:r>
            <a:r>
              <a:rPr lang="es-ES" sz="3600" dirty="0" err="1" smtClean="0"/>
              <a:t>step</a:t>
            </a:r>
            <a:r>
              <a:rPr lang="es-ES" sz="3600" dirty="0" smtClean="0"/>
              <a:t> </a:t>
            </a:r>
            <a:r>
              <a:rPr lang="es-ES" sz="3600" dirty="0" err="1" smtClean="0"/>
              <a:t>is</a:t>
            </a:r>
            <a:r>
              <a:rPr lang="es-ES" sz="3600" dirty="0" smtClean="0"/>
              <a:t> </a:t>
            </a:r>
            <a:r>
              <a:rPr lang="es-ES" sz="3600" dirty="0" err="1" smtClean="0"/>
              <a:t>to</a:t>
            </a:r>
            <a:r>
              <a:rPr lang="es-ES" sz="3600" dirty="0" smtClean="0"/>
              <a:t> </a:t>
            </a:r>
            <a:r>
              <a:rPr lang="es-ES" sz="3600" dirty="0" err="1" smtClean="0"/>
              <a:t>foster</a:t>
            </a:r>
            <a:r>
              <a:rPr lang="es-ES" sz="3600" dirty="0" smtClean="0"/>
              <a:t> </a:t>
            </a:r>
            <a:r>
              <a:rPr lang="es-ES" sz="3600" dirty="0" err="1" smtClean="0"/>
              <a:t>an</a:t>
            </a:r>
            <a:r>
              <a:rPr lang="es-ES" sz="3600" dirty="0" smtClean="0"/>
              <a:t> </a:t>
            </a:r>
            <a:r>
              <a:rPr lang="es-ES" sz="3600" dirty="0" err="1" smtClean="0"/>
              <a:t>environment</a:t>
            </a:r>
            <a:r>
              <a:rPr lang="es-ES" sz="3600" dirty="0" smtClean="0"/>
              <a:t> </a:t>
            </a:r>
            <a:r>
              <a:rPr lang="es-ES" sz="3600" dirty="0" err="1" smtClean="0"/>
              <a:t>that</a:t>
            </a:r>
            <a:r>
              <a:rPr lang="es-ES" sz="3600" dirty="0" smtClean="0"/>
              <a:t> </a:t>
            </a:r>
            <a:r>
              <a:rPr lang="es-ES" sz="3600" dirty="0" err="1" smtClean="0"/>
              <a:t>is</a:t>
            </a:r>
            <a:r>
              <a:rPr lang="es-ES" sz="3600" dirty="0" smtClean="0"/>
              <a:t> </a:t>
            </a:r>
            <a:r>
              <a:rPr lang="es-ES" sz="3600" dirty="0" err="1" smtClean="0"/>
              <a:t>conducive</a:t>
            </a:r>
            <a:r>
              <a:rPr lang="es-ES" sz="3600" dirty="0" smtClean="0"/>
              <a:t> </a:t>
            </a:r>
            <a:r>
              <a:rPr lang="es-ES" sz="3600" dirty="0" err="1" smtClean="0"/>
              <a:t>to</a:t>
            </a:r>
            <a:r>
              <a:rPr lang="es-ES" sz="3600" dirty="0" smtClean="0"/>
              <a:t> </a:t>
            </a:r>
            <a:r>
              <a:rPr lang="es-ES" sz="3600" dirty="0" err="1" smtClean="0"/>
              <a:t>learning</a:t>
            </a:r>
            <a:r>
              <a:rPr lang="es-ES" sz="3600" dirty="0" smtClean="0"/>
              <a:t>.</a:t>
            </a:r>
          </a:p>
          <a:p>
            <a:pPr algn="just" eaLnBrk="1" hangingPunct="1">
              <a:lnSpc>
                <a:spcPct val="80000"/>
              </a:lnSpc>
            </a:pPr>
            <a:r>
              <a:rPr lang="es-ES" sz="3600" dirty="0" err="1" smtClean="0"/>
              <a:t>Only</a:t>
            </a:r>
            <a:r>
              <a:rPr lang="es-ES" sz="3600" dirty="0" smtClean="0"/>
              <a:t> </a:t>
            </a:r>
            <a:r>
              <a:rPr lang="es-ES" sz="3600" dirty="0" err="1" smtClean="0"/>
              <a:t>if</a:t>
            </a:r>
            <a:r>
              <a:rPr lang="es-ES" sz="3600" dirty="0" smtClean="0"/>
              <a:t> top </a:t>
            </a:r>
            <a:r>
              <a:rPr lang="es-ES" sz="3600" dirty="0" err="1" smtClean="0"/>
              <a:t>management</a:t>
            </a:r>
            <a:r>
              <a:rPr lang="es-ES" sz="3600" dirty="0" smtClean="0"/>
              <a:t> </a:t>
            </a:r>
            <a:r>
              <a:rPr lang="es-ES" sz="3600" dirty="0" err="1" smtClean="0"/>
              <a:t>explicitly</a:t>
            </a:r>
            <a:r>
              <a:rPr lang="es-ES" sz="3600" dirty="0" smtClean="0"/>
              <a:t> </a:t>
            </a:r>
            <a:r>
              <a:rPr lang="es-ES" sz="3600" dirty="0" err="1" smtClean="0"/>
              <a:t>frees</a:t>
            </a:r>
            <a:r>
              <a:rPr lang="es-ES" sz="3600" dirty="0" smtClean="0"/>
              <a:t> up </a:t>
            </a:r>
            <a:r>
              <a:rPr lang="es-ES" sz="3600" dirty="0" err="1" smtClean="0"/>
              <a:t>employees</a:t>
            </a:r>
            <a:r>
              <a:rPr lang="es-ES" sz="3600" dirty="0" smtClean="0"/>
              <a:t>’ time </a:t>
            </a:r>
            <a:r>
              <a:rPr lang="es-ES" sz="3600" dirty="0" err="1" smtClean="0"/>
              <a:t>for</a:t>
            </a:r>
            <a:r>
              <a:rPr lang="es-ES" sz="3600" dirty="0" smtClean="0"/>
              <a:t> </a:t>
            </a:r>
            <a:r>
              <a:rPr lang="es-ES" sz="3600" dirty="0" err="1" smtClean="0"/>
              <a:t>the</a:t>
            </a:r>
            <a:r>
              <a:rPr lang="es-ES" sz="3600" dirty="0" smtClean="0"/>
              <a:t> </a:t>
            </a:r>
            <a:r>
              <a:rPr lang="es-ES" sz="3600" dirty="0" err="1" smtClean="0"/>
              <a:t>purpose</a:t>
            </a:r>
            <a:r>
              <a:rPr lang="es-ES" sz="3600" dirty="0" smtClean="0"/>
              <a:t> </a:t>
            </a:r>
            <a:r>
              <a:rPr lang="es-ES" sz="3600" dirty="0" err="1" smtClean="0"/>
              <a:t>does</a:t>
            </a:r>
            <a:r>
              <a:rPr lang="es-ES" sz="3600" dirty="0" smtClean="0"/>
              <a:t> </a:t>
            </a:r>
            <a:r>
              <a:rPr lang="es-ES" sz="3600" dirty="0" err="1" smtClean="0"/>
              <a:t>learning</a:t>
            </a:r>
            <a:r>
              <a:rPr lang="es-ES" sz="3600" dirty="0" smtClean="0"/>
              <a:t> </a:t>
            </a:r>
            <a:r>
              <a:rPr lang="es-ES" sz="3600" dirty="0" err="1" smtClean="0"/>
              <a:t>occur</a:t>
            </a:r>
            <a:r>
              <a:rPr lang="es-ES" sz="3600" dirty="0" smtClean="0"/>
              <a:t> </a:t>
            </a:r>
            <a:r>
              <a:rPr lang="es-ES" sz="3600" dirty="0" err="1" smtClean="0"/>
              <a:t>with</a:t>
            </a:r>
            <a:r>
              <a:rPr lang="es-ES" sz="3600" dirty="0" smtClean="0"/>
              <a:t>  </a:t>
            </a:r>
            <a:r>
              <a:rPr lang="es-ES" sz="3600" dirty="0" err="1" smtClean="0"/>
              <a:t>any</a:t>
            </a:r>
            <a:r>
              <a:rPr lang="es-ES" sz="3600" dirty="0" smtClean="0"/>
              <a:t>  </a:t>
            </a:r>
            <a:r>
              <a:rPr lang="es-ES" sz="3600" dirty="0" err="1" smtClean="0"/>
              <a:t>frequency</a:t>
            </a:r>
            <a:r>
              <a:rPr lang="es-ES" sz="3600" dirty="0" smtClean="0"/>
              <a:t>.</a:t>
            </a:r>
          </a:p>
        </p:txBody>
      </p:sp>
      <p:sp>
        <p:nvSpPr>
          <p:cNvPr id="25604" name="5 Marcador de número de diapositiva"/>
          <p:cNvSpPr>
            <a:spLocks noGrp="1"/>
          </p:cNvSpPr>
          <p:nvPr>
            <p:ph type="sldNum" sz="quarter" idx="4294967295"/>
          </p:nvPr>
        </p:nvSpPr>
        <p:spPr>
          <a:xfrm>
            <a:off x="10357430" y="295275"/>
            <a:ext cx="838418"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2B74962-55AA-4ED9-B035-94A58678E91E}" type="slidenum">
              <a:rPr lang="es-ES" smtClean="0"/>
              <a:pPr/>
              <a:t>32</a:t>
            </a:fld>
            <a:endParaRPr lang="es-ES" smtClean="0"/>
          </a:p>
        </p:txBody>
      </p:sp>
    </p:spTree>
    <p:extLst>
      <p:ext uri="{BB962C8B-B14F-4D97-AF65-F5344CB8AC3E}">
        <p14:creationId xmlns:p14="http://schemas.microsoft.com/office/powerpoint/2010/main" val="2149135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100" y="452439"/>
            <a:ext cx="10861328" cy="1400175"/>
          </a:xfrm>
        </p:spPr>
        <p:txBody>
          <a:bodyPr/>
          <a:lstStyle/>
          <a:p>
            <a:pPr algn="ctr"/>
            <a:r>
              <a:rPr lang="en-US" sz="4000" dirty="0" smtClean="0">
                <a:solidFill>
                  <a:srgbClr val="7A0000"/>
                </a:solidFill>
              </a:rPr>
              <a:t>KM Tools to Facilitate Interaction </a:t>
            </a:r>
          </a:p>
        </p:txBody>
      </p:sp>
      <p:sp>
        <p:nvSpPr>
          <p:cNvPr id="26627" name="Rectangle 3"/>
          <p:cNvSpPr>
            <a:spLocks noGrp="1" noChangeArrowheads="1"/>
          </p:cNvSpPr>
          <p:nvPr>
            <p:ph type="body" idx="1"/>
          </p:nvPr>
        </p:nvSpPr>
        <p:spPr>
          <a:xfrm>
            <a:off x="571649" y="1904999"/>
            <a:ext cx="10766054" cy="4267201"/>
          </a:xfrm>
        </p:spPr>
        <p:txBody>
          <a:bodyPr/>
          <a:lstStyle/>
          <a:p>
            <a:pPr>
              <a:lnSpc>
                <a:spcPct val="80000"/>
              </a:lnSpc>
            </a:pPr>
            <a:r>
              <a:rPr lang="en-US" dirty="0" smtClean="0"/>
              <a:t>Communities of practice – Support </a:t>
            </a:r>
            <a:r>
              <a:rPr lang="en-US" dirty="0" smtClean="0"/>
              <a:t>Knowledge creation/innovation </a:t>
            </a:r>
            <a:r>
              <a:rPr lang="en-US" dirty="0" smtClean="0"/>
              <a:t>activities </a:t>
            </a:r>
          </a:p>
          <a:p>
            <a:pPr lvl="1">
              <a:lnSpc>
                <a:spcPct val="80000"/>
              </a:lnSpc>
            </a:pPr>
            <a:r>
              <a:rPr lang="en-US" sz="3200" dirty="0" smtClean="0"/>
              <a:t>Formal or informal; </a:t>
            </a:r>
          </a:p>
          <a:p>
            <a:pPr lvl="1">
              <a:lnSpc>
                <a:spcPct val="80000"/>
              </a:lnSpc>
            </a:pPr>
            <a:r>
              <a:rPr lang="en-US" sz="3200" dirty="0" smtClean="0"/>
              <a:t>virtual or face-to-face; </a:t>
            </a:r>
          </a:p>
          <a:p>
            <a:pPr lvl="1">
              <a:lnSpc>
                <a:spcPct val="80000"/>
              </a:lnSpc>
            </a:pPr>
            <a:r>
              <a:rPr lang="en-US" sz="3200" dirty="0" smtClean="0"/>
              <a:t>intra-organization or inter-organizational</a:t>
            </a:r>
          </a:p>
        </p:txBody>
      </p:sp>
    </p:spTree>
    <p:extLst>
      <p:ext uri="{BB962C8B-B14F-4D97-AF65-F5344CB8AC3E}">
        <p14:creationId xmlns:p14="http://schemas.microsoft.com/office/powerpoint/2010/main" val="1660492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Título"/>
          <p:cNvSpPr>
            <a:spLocks noGrp="1"/>
          </p:cNvSpPr>
          <p:nvPr>
            <p:ph type="title"/>
          </p:nvPr>
        </p:nvSpPr>
        <p:spPr>
          <a:xfrm>
            <a:off x="0" y="26989"/>
            <a:ext cx="9408916" cy="738187"/>
          </a:xfrm>
        </p:spPr>
        <p:txBody>
          <a:bodyPr/>
          <a:lstStyle/>
          <a:p>
            <a:pPr algn="ctr" eaLnBrk="1" hangingPunct="1"/>
            <a:r>
              <a:rPr lang="es-ES" sz="3600" b="1" dirty="0" smtClean="0">
                <a:solidFill>
                  <a:srgbClr val="7A0000"/>
                </a:solidFill>
              </a:rPr>
              <a:t>COMMUNITIES OF PRACTICE</a:t>
            </a:r>
          </a:p>
        </p:txBody>
      </p:sp>
      <p:sp>
        <p:nvSpPr>
          <p:cNvPr id="27651" name="2 Marcador de contenido"/>
          <p:cNvSpPr>
            <a:spLocks noGrp="1"/>
          </p:cNvSpPr>
          <p:nvPr>
            <p:ph idx="1"/>
          </p:nvPr>
        </p:nvSpPr>
        <p:spPr>
          <a:xfrm>
            <a:off x="228660" y="1031875"/>
            <a:ext cx="11534603" cy="5276850"/>
          </a:xfrm>
        </p:spPr>
        <p:txBody>
          <a:bodyPr/>
          <a:lstStyle/>
          <a:p>
            <a:pPr algn="just" eaLnBrk="1" hangingPunct="1"/>
            <a:r>
              <a:rPr lang="en-US" sz="3200" dirty="0" smtClean="0"/>
              <a:t>Communities of practice are groups of people who share a concern or a passion for something they do and learn how to do it better as they interact regularly</a:t>
            </a:r>
            <a:r>
              <a:rPr lang="en-US" sz="3200" dirty="0" smtClean="0"/>
              <a:t>.</a:t>
            </a:r>
            <a:endParaRPr lang="en-US" sz="3200" dirty="0" smtClean="0"/>
          </a:p>
          <a:p>
            <a:pPr algn="just" eaLnBrk="1" hangingPunct="1"/>
            <a:endParaRPr lang="en-US" sz="2800" dirty="0" smtClean="0"/>
          </a:p>
          <a:p>
            <a:pPr lvl="2" algn="just" eaLnBrk="1" hangingPunct="1"/>
            <a:r>
              <a:rPr lang="en-US" sz="2800" dirty="0" smtClean="0">
                <a:solidFill>
                  <a:srgbClr val="003399"/>
                </a:solidFill>
              </a:rPr>
              <a:t>Communities of practice enable practitioners to take collective responsibility for </a:t>
            </a:r>
            <a:r>
              <a:rPr lang="en-US" sz="2800" b="1" dirty="0" smtClean="0">
                <a:solidFill>
                  <a:srgbClr val="003399"/>
                </a:solidFill>
              </a:rPr>
              <a:t>managing the knowledge they need</a:t>
            </a:r>
            <a:r>
              <a:rPr lang="en-US" sz="2800" dirty="0" smtClean="0">
                <a:solidFill>
                  <a:srgbClr val="003399"/>
                </a:solidFill>
              </a:rPr>
              <a:t>, recognizing that, given the proper structure, they are in the best position to do this. </a:t>
            </a:r>
          </a:p>
        </p:txBody>
      </p:sp>
      <p:sp>
        <p:nvSpPr>
          <p:cNvPr id="27652" name="3 Marcador de número de diapositiva"/>
          <p:cNvSpPr>
            <a:spLocks noGrp="1"/>
          </p:cNvSpPr>
          <p:nvPr>
            <p:ph type="sldNum" sz="quarter" idx="4294967295"/>
          </p:nvPr>
        </p:nvSpPr>
        <p:spPr>
          <a:xfrm>
            <a:off x="10357430" y="295275"/>
            <a:ext cx="838418"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1C0EE7E-D58B-4D9D-B75C-38FEEBBA9794}" type="slidenum">
              <a:rPr lang="es-ES" smtClean="0"/>
              <a:pPr/>
              <a:t>34</a:t>
            </a:fld>
            <a:endParaRPr lang="es-ES" smtClean="0"/>
          </a:p>
        </p:txBody>
      </p:sp>
    </p:spTree>
    <p:extLst>
      <p:ext uri="{BB962C8B-B14F-4D97-AF65-F5344CB8AC3E}">
        <p14:creationId xmlns:p14="http://schemas.microsoft.com/office/powerpoint/2010/main" val="3462141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p:cNvSpPr>
            <a:spLocks noGrp="1"/>
          </p:cNvSpPr>
          <p:nvPr>
            <p:ph type="title"/>
          </p:nvPr>
        </p:nvSpPr>
        <p:spPr>
          <a:xfrm>
            <a:off x="0" y="26989"/>
            <a:ext cx="9408916" cy="738187"/>
          </a:xfrm>
        </p:spPr>
        <p:txBody>
          <a:bodyPr/>
          <a:lstStyle/>
          <a:p>
            <a:pPr algn="ctr" eaLnBrk="1" hangingPunct="1"/>
            <a:r>
              <a:rPr lang="es-ES" sz="3600" b="1" dirty="0" smtClean="0">
                <a:solidFill>
                  <a:srgbClr val="7A0000"/>
                </a:solidFill>
              </a:rPr>
              <a:t>COMMUNITIES OF PRACTICE</a:t>
            </a:r>
          </a:p>
        </p:txBody>
      </p:sp>
      <p:sp>
        <p:nvSpPr>
          <p:cNvPr id="28675" name="2 Marcador de contenido"/>
          <p:cNvSpPr>
            <a:spLocks noGrp="1"/>
          </p:cNvSpPr>
          <p:nvPr>
            <p:ph idx="1"/>
          </p:nvPr>
        </p:nvSpPr>
        <p:spPr>
          <a:xfrm>
            <a:off x="228660" y="1031875"/>
            <a:ext cx="11534603" cy="5276850"/>
          </a:xfrm>
        </p:spPr>
        <p:txBody>
          <a:bodyPr>
            <a:normAutofit fontScale="92500" lnSpcReduction="10000"/>
          </a:bodyPr>
          <a:lstStyle/>
          <a:p>
            <a:pPr lvl="1" algn="just" eaLnBrk="1" hangingPunct="1"/>
            <a:r>
              <a:rPr lang="en-US" sz="3200" dirty="0" smtClean="0">
                <a:solidFill>
                  <a:schemeClr val="tx1"/>
                </a:solidFill>
              </a:rPr>
              <a:t>Communities among practitioners create a direct link between </a:t>
            </a:r>
            <a:r>
              <a:rPr lang="en-US" sz="3200" b="1" dirty="0" smtClean="0"/>
              <a:t>learning and performance,</a:t>
            </a:r>
            <a:r>
              <a:rPr lang="en-US" sz="3200" dirty="0" smtClean="0"/>
              <a:t> </a:t>
            </a:r>
            <a:r>
              <a:rPr lang="en-US" sz="3200" dirty="0" smtClean="0">
                <a:solidFill>
                  <a:schemeClr val="tx1"/>
                </a:solidFill>
              </a:rPr>
              <a:t>because the same people participate in communities of practice and in teams and business units.</a:t>
            </a:r>
          </a:p>
          <a:p>
            <a:pPr marL="457200" lvl="1" indent="0" algn="just" eaLnBrk="1" hangingPunct="1">
              <a:buNone/>
            </a:pPr>
            <a:endParaRPr lang="en-US" sz="1100" dirty="0" smtClean="0">
              <a:solidFill>
                <a:schemeClr val="tx1"/>
              </a:solidFill>
            </a:endParaRPr>
          </a:p>
          <a:p>
            <a:pPr lvl="1" algn="just" eaLnBrk="1" hangingPunct="1"/>
            <a:r>
              <a:rPr lang="en-US" sz="3200" dirty="0" smtClean="0">
                <a:solidFill>
                  <a:schemeClr val="tx1"/>
                </a:solidFill>
              </a:rPr>
              <a:t>Practitioners can address the </a:t>
            </a:r>
            <a:r>
              <a:rPr lang="en-US" sz="3200" b="1" dirty="0" smtClean="0"/>
              <a:t>tacit and dynamic </a:t>
            </a:r>
            <a:r>
              <a:rPr lang="en-US" sz="3200" dirty="0" smtClean="0">
                <a:solidFill>
                  <a:schemeClr val="tx1"/>
                </a:solidFill>
              </a:rPr>
              <a:t>aspects of knowledge creation and sharing, as well as the more</a:t>
            </a:r>
            <a:r>
              <a:rPr lang="en-US" sz="3200" dirty="0" smtClean="0"/>
              <a:t> </a:t>
            </a:r>
            <a:r>
              <a:rPr lang="en-US" sz="3200" b="1" dirty="0" smtClean="0"/>
              <a:t>explicit aspects</a:t>
            </a:r>
            <a:r>
              <a:rPr lang="en-US" sz="3200" dirty="0" smtClean="0"/>
              <a:t>. </a:t>
            </a:r>
            <a:endParaRPr lang="en-US" sz="3200" dirty="0" smtClean="0"/>
          </a:p>
          <a:p>
            <a:pPr marL="457200" lvl="1" indent="0" algn="just" eaLnBrk="1" hangingPunct="1">
              <a:buNone/>
            </a:pPr>
            <a:endParaRPr lang="en-US" sz="1100" dirty="0" smtClean="0"/>
          </a:p>
          <a:p>
            <a:pPr lvl="1" algn="just" eaLnBrk="1" hangingPunct="1"/>
            <a:r>
              <a:rPr lang="en-US" sz="3200" dirty="0" smtClean="0">
                <a:solidFill>
                  <a:schemeClr val="tx1"/>
                </a:solidFill>
              </a:rPr>
              <a:t>Communities</a:t>
            </a:r>
            <a:r>
              <a:rPr lang="en-US" sz="3200" dirty="0" smtClean="0"/>
              <a:t> </a:t>
            </a:r>
            <a:r>
              <a:rPr lang="en-US" sz="3200" b="1" dirty="0" smtClean="0"/>
              <a:t>are not limited by formal structures</a:t>
            </a:r>
            <a:r>
              <a:rPr lang="en-US" sz="3200" dirty="0" smtClean="0"/>
              <a:t>: </a:t>
            </a:r>
            <a:r>
              <a:rPr lang="en-US" sz="3200" dirty="0" smtClean="0">
                <a:solidFill>
                  <a:schemeClr val="tx1"/>
                </a:solidFill>
              </a:rPr>
              <a:t>they create connections among people across organizational and geographic boundaries. </a:t>
            </a:r>
          </a:p>
          <a:p>
            <a:pPr algn="just" eaLnBrk="1" hangingPunct="1"/>
            <a:endParaRPr lang="en-US" sz="2400" dirty="0" smtClean="0"/>
          </a:p>
          <a:p>
            <a:pPr algn="just" eaLnBrk="1" hangingPunct="1">
              <a:buFont typeface="Wingdings" pitchFamily="2" charset="2"/>
              <a:buNone/>
            </a:pPr>
            <a:endParaRPr lang="es-ES" sz="2400" dirty="0" smtClean="0"/>
          </a:p>
        </p:txBody>
      </p:sp>
      <p:sp>
        <p:nvSpPr>
          <p:cNvPr id="28676" name="3 Marcador de número de diapositiva"/>
          <p:cNvSpPr>
            <a:spLocks noGrp="1"/>
          </p:cNvSpPr>
          <p:nvPr>
            <p:ph type="sldNum" sz="quarter" idx="4294967295"/>
          </p:nvPr>
        </p:nvSpPr>
        <p:spPr>
          <a:xfrm>
            <a:off x="10357430" y="295275"/>
            <a:ext cx="838418"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314688C-16AB-4C41-BF0A-9D561FBF2CF2}" type="slidenum">
              <a:rPr lang="es-ES" smtClean="0"/>
              <a:pPr/>
              <a:t>35</a:t>
            </a:fld>
            <a:endParaRPr lang="es-ES" smtClean="0"/>
          </a:p>
        </p:txBody>
      </p:sp>
    </p:spTree>
    <p:extLst>
      <p:ext uri="{BB962C8B-B14F-4D97-AF65-F5344CB8AC3E}">
        <p14:creationId xmlns:p14="http://schemas.microsoft.com/office/powerpoint/2010/main" val="12968013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5994" y="12701"/>
            <a:ext cx="9411033" cy="823913"/>
          </a:xfrm>
        </p:spPr>
        <p:txBody>
          <a:bodyPr/>
          <a:lstStyle/>
          <a:p>
            <a:pPr algn="ctr" eaLnBrk="1" hangingPunct="1"/>
            <a:r>
              <a:rPr lang="es-ES" sz="3600" b="1" dirty="0" smtClean="0">
                <a:solidFill>
                  <a:srgbClr val="7A0000"/>
                </a:solidFill>
              </a:rPr>
              <a:t>ORGANIZATIONAL ROUTINES</a:t>
            </a:r>
          </a:p>
        </p:txBody>
      </p:sp>
      <p:sp>
        <p:nvSpPr>
          <p:cNvPr id="26628" name="Rectangle 3"/>
          <p:cNvSpPr>
            <a:spLocks noGrp="1" noChangeArrowheads="1"/>
          </p:cNvSpPr>
          <p:nvPr>
            <p:ph idx="1"/>
          </p:nvPr>
        </p:nvSpPr>
        <p:spPr>
          <a:xfrm>
            <a:off x="0" y="1285875"/>
            <a:ext cx="11898764" cy="5761038"/>
          </a:xfrm>
        </p:spPr>
        <p:txBody>
          <a:bodyPr rtlCol="0">
            <a:noAutofit/>
          </a:bodyPr>
          <a:lstStyle/>
          <a:p>
            <a:pPr marL="342906" indent="-342906" algn="just" defTabSz="457207" eaLnBrk="1" fontAlgn="auto" hangingPunct="1">
              <a:lnSpc>
                <a:spcPct val="80000"/>
              </a:lnSpc>
              <a:spcAft>
                <a:spcPts val="0"/>
              </a:spcAft>
              <a:buClr>
                <a:schemeClr val="bg2">
                  <a:lumMod val="40000"/>
                  <a:lumOff val="60000"/>
                </a:schemeClr>
              </a:buClr>
              <a:buFont typeface="Wingdings 3" charset="2"/>
              <a:buChar char=""/>
              <a:defRPr/>
            </a:pPr>
            <a:r>
              <a:rPr lang="es-ES" sz="3200" dirty="0" err="1" smtClean="0"/>
              <a:t>Learning</a:t>
            </a:r>
            <a:r>
              <a:rPr lang="es-ES" sz="3200" dirty="0" smtClean="0"/>
              <a:t> </a:t>
            </a:r>
            <a:r>
              <a:rPr lang="es-ES" sz="3200" dirty="0" err="1" smtClean="0"/>
              <a:t>is</a:t>
            </a:r>
            <a:r>
              <a:rPr lang="es-ES" sz="3200" dirty="0" smtClean="0"/>
              <a:t> </a:t>
            </a:r>
            <a:r>
              <a:rPr lang="es-ES" sz="3200" dirty="0" err="1" smtClean="0"/>
              <a:t>stored</a:t>
            </a:r>
            <a:r>
              <a:rPr lang="es-ES" sz="3200" dirty="0" smtClean="0"/>
              <a:t> in </a:t>
            </a:r>
            <a:r>
              <a:rPr lang="es-ES" sz="3200" dirty="0" err="1" smtClean="0"/>
              <a:t>routines</a:t>
            </a:r>
            <a:r>
              <a:rPr lang="es-ES" sz="3200" dirty="0" smtClean="0"/>
              <a:t>: </a:t>
            </a:r>
            <a:r>
              <a:rPr lang="es-ES" sz="3200" dirty="0" err="1" smtClean="0"/>
              <a:t>Patterned</a:t>
            </a:r>
            <a:r>
              <a:rPr lang="es-ES" sz="3200" dirty="0" smtClean="0"/>
              <a:t> </a:t>
            </a:r>
            <a:r>
              <a:rPr lang="es-ES" sz="3200" dirty="0" err="1" smtClean="0"/>
              <a:t>sequences</a:t>
            </a:r>
            <a:r>
              <a:rPr lang="es-ES" sz="3200" dirty="0" smtClean="0"/>
              <a:t> of </a:t>
            </a:r>
            <a:r>
              <a:rPr lang="es-ES" sz="3200" dirty="0" err="1" smtClean="0">
                <a:solidFill>
                  <a:srgbClr val="FF0000"/>
                </a:solidFill>
              </a:rPr>
              <a:t>learned</a:t>
            </a:r>
            <a:r>
              <a:rPr lang="es-ES" sz="3200" dirty="0" smtClean="0"/>
              <a:t> </a:t>
            </a:r>
            <a:r>
              <a:rPr lang="es-ES" sz="3200" dirty="0" err="1" smtClean="0"/>
              <a:t>behavior</a:t>
            </a:r>
            <a:r>
              <a:rPr lang="es-ES" sz="3200" dirty="0" smtClean="0"/>
              <a:t> </a:t>
            </a:r>
            <a:r>
              <a:rPr lang="es-ES" sz="3200" dirty="0" err="1" smtClean="0"/>
              <a:t>involving</a:t>
            </a:r>
            <a:r>
              <a:rPr lang="es-ES" sz="3200" dirty="0" smtClean="0"/>
              <a:t> </a:t>
            </a:r>
            <a:r>
              <a:rPr lang="es-ES" sz="3200" dirty="0" err="1" smtClean="0"/>
              <a:t>multiple</a:t>
            </a:r>
            <a:r>
              <a:rPr lang="es-ES" sz="3200" dirty="0" smtClean="0"/>
              <a:t> </a:t>
            </a:r>
            <a:r>
              <a:rPr lang="es-ES" sz="3200" dirty="0" err="1" smtClean="0"/>
              <a:t>actors</a:t>
            </a:r>
            <a:r>
              <a:rPr lang="es-ES" sz="3200" dirty="0" smtClean="0"/>
              <a:t> </a:t>
            </a:r>
            <a:r>
              <a:rPr lang="es-ES" sz="3200" dirty="0" err="1" smtClean="0"/>
              <a:t>authority</a:t>
            </a:r>
            <a:r>
              <a:rPr lang="es-ES" sz="3200" dirty="0" smtClean="0"/>
              <a:t> </a:t>
            </a:r>
            <a:r>
              <a:rPr lang="es-ES" sz="3200" dirty="0" err="1" smtClean="0"/>
              <a:t>who</a:t>
            </a:r>
            <a:r>
              <a:rPr lang="es-ES" sz="3200" dirty="0" smtClean="0"/>
              <a:t> are </a:t>
            </a:r>
            <a:r>
              <a:rPr lang="es-ES" sz="3200" dirty="0" err="1" smtClean="0"/>
              <a:t>linked</a:t>
            </a:r>
            <a:r>
              <a:rPr lang="es-ES" sz="3200" dirty="0" smtClean="0"/>
              <a:t> </a:t>
            </a:r>
            <a:r>
              <a:rPr lang="es-ES" sz="3200" dirty="0" err="1" smtClean="0"/>
              <a:t>by</a:t>
            </a:r>
            <a:r>
              <a:rPr lang="es-ES" sz="3200" dirty="0" smtClean="0"/>
              <a:t> </a:t>
            </a:r>
            <a:r>
              <a:rPr lang="es-ES" sz="3200" dirty="0" err="1" smtClean="0"/>
              <a:t>relations</a:t>
            </a:r>
            <a:r>
              <a:rPr lang="es-ES" sz="3200" dirty="0" smtClean="0"/>
              <a:t> of </a:t>
            </a:r>
            <a:r>
              <a:rPr lang="es-ES" sz="3200" dirty="0" err="1" smtClean="0"/>
              <a:t>communication</a:t>
            </a:r>
            <a:r>
              <a:rPr lang="es-ES" sz="3200" dirty="0" smtClean="0"/>
              <a:t>. </a:t>
            </a:r>
          </a:p>
          <a:p>
            <a:pPr marL="0" indent="0" algn="just" defTabSz="457207" eaLnBrk="1" fontAlgn="auto" hangingPunct="1">
              <a:lnSpc>
                <a:spcPct val="80000"/>
              </a:lnSpc>
              <a:spcAft>
                <a:spcPts val="0"/>
              </a:spcAft>
              <a:buClr>
                <a:schemeClr val="bg2">
                  <a:lumMod val="40000"/>
                  <a:lumOff val="60000"/>
                </a:schemeClr>
              </a:buClr>
              <a:buFont typeface="Wingdings 3" charset="2"/>
              <a:buNone/>
              <a:defRPr/>
            </a:pPr>
            <a:endParaRPr lang="es-ES" sz="1000" dirty="0" smtClean="0"/>
          </a:p>
          <a:p>
            <a:pPr marL="342906" indent="-342906" algn="just" defTabSz="457207" eaLnBrk="1" fontAlgn="auto" hangingPunct="1">
              <a:lnSpc>
                <a:spcPct val="80000"/>
              </a:lnSpc>
              <a:spcAft>
                <a:spcPts val="0"/>
              </a:spcAft>
              <a:buClr>
                <a:schemeClr val="bg2">
                  <a:lumMod val="40000"/>
                  <a:lumOff val="60000"/>
                </a:schemeClr>
              </a:buClr>
              <a:buFont typeface="Wingdings 3" charset="2"/>
              <a:buChar char=""/>
              <a:defRPr/>
            </a:pPr>
            <a:r>
              <a:rPr lang="es-ES" sz="3200" dirty="0" err="1" smtClean="0"/>
              <a:t>Routines</a:t>
            </a:r>
            <a:r>
              <a:rPr lang="es-ES" sz="3200" dirty="0" smtClean="0"/>
              <a:t> are a </a:t>
            </a:r>
            <a:r>
              <a:rPr lang="es-ES" sz="3200" dirty="0" err="1" smtClean="0"/>
              <a:t>structural</a:t>
            </a:r>
            <a:r>
              <a:rPr lang="es-ES" sz="3200" dirty="0" smtClean="0"/>
              <a:t> </a:t>
            </a:r>
            <a:r>
              <a:rPr lang="es-ES" sz="3200" dirty="0" err="1" smtClean="0"/>
              <a:t>feature</a:t>
            </a:r>
            <a:r>
              <a:rPr lang="es-ES" sz="3200" dirty="0" smtClean="0"/>
              <a:t> of </a:t>
            </a:r>
            <a:r>
              <a:rPr lang="es-ES" sz="3200" dirty="0" err="1" smtClean="0"/>
              <a:t>organizations</a:t>
            </a:r>
            <a:endParaRPr lang="es-ES" sz="3200" dirty="0" smtClean="0"/>
          </a:p>
          <a:p>
            <a:pPr marL="742962" lvl="1" indent="-285755" algn="just" defTabSz="457207" eaLnBrk="1" fontAlgn="auto" hangingPunct="1">
              <a:lnSpc>
                <a:spcPct val="80000"/>
              </a:lnSpc>
              <a:spcAft>
                <a:spcPts val="0"/>
              </a:spcAft>
              <a:buClr>
                <a:schemeClr val="bg2">
                  <a:lumMod val="40000"/>
                  <a:lumOff val="60000"/>
                </a:schemeClr>
              </a:buClr>
              <a:buFont typeface="Wingdings 3" charset="2"/>
              <a:buChar char=""/>
              <a:defRPr/>
            </a:pPr>
            <a:r>
              <a:rPr lang="es-ES" sz="3200" dirty="0" err="1" smtClean="0"/>
              <a:t>It</a:t>
            </a:r>
            <a:r>
              <a:rPr lang="es-ES" sz="3200" dirty="0" smtClean="0"/>
              <a:t> </a:t>
            </a:r>
            <a:r>
              <a:rPr lang="es-ES" sz="3200" dirty="0" err="1" smtClean="0"/>
              <a:t>is</a:t>
            </a:r>
            <a:r>
              <a:rPr lang="es-ES" sz="3200" dirty="0" smtClean="0"/>
              <a:t> a </a:t>
            </a:r>
            <a:r>
              <a:rPr lang="es-ES" sz="3200" dirty="0" err="1" smtClean="0"/>
              <a:t>system</a:t>
            </a:r>
            <a:r>
              <a:rPr lang="es-ES" sz="3200" dirty="0" smtClean="0"/>
              <a:t> </a:t>
            </a:r>
            <a:r>
              <a:rPr lang="es-ES" sz="3200" dirty="0" err="1" smtClean="0"/>
              <a:t>that</a:t>
            </a:r>
            <a:r>
              <a:rPr lang="es-ES" sz="3200" dirty="0" smtClean="0"/>
              <a:t> </a:t>
            </a:r>
            <a:r>
              <a:rPr lang="es-ES" sz="3200" dirty="0" err="1" smtClean="0"/>
              <a:t>controls</a:t>
            </a:r>
            <a:r>
              <a:rPr lang="es-ES" sz="3200" dirty="0" smtClean="0"/>
              <a:t> </a:t>
            </a:r>
            <a:r>
              <a:rPr lang="es-ES" sz="3200" dirty="0" err="1" smtClean="0"/>
              <a:t>action</a:t>
            </a:r>
            <a:r>
              <a:rPr lang="es-ES" sz="3200" dirty="0" smtClean="0"/>
              <a:t> and </a:t>
            </a:r>
            <a:r>
              <a:rPr lang="es-ES" sz="3200" dirty="0" err="1" smtClean="0"/>
              <a:t>interaction</a:t>
            </a:r>
            <a:endParaRPr lang="es-ES" sz="3200" dirty="0" smtClean="0"/>
          </a:p>
          <a:p>
            <a:pPr marL="0" indent="0" algn="just" defTabSz="457207" eaLnBrk="1" fontAlgn="auto" hangingPunct="1">
              <a:lnSpc>
                <a:spcPct val="80000"/>
              </a:lnSpc>
              <a:spcAft>
                <a:spcPts val="0"/>
              </a:spcAft>
              <a:buClr>
                <a:schemeClr val="bg2">
                  <a:lumMod val="40000"/>
                  <a:lumOff val="60000"/>
                </a:schemeClr>
              </a:buClr>
              <a:buFont typeface="Wingdings 3" charset="2"/>
              <a:buNone/>
              <a:defRPr/>
            </a:pPr>
            <a:endParaRPr lang="es-ES" sz="1000" dirty="0" smtClean="0"/>
          </a:p>
          <a:p>
            <a:pPr marL="342906" indent="-342906" algn="just" defTabSz="457207" eaLnBrk="1" fontAlgn="auto" hangingPunct="1">
              <a:lnSpc>
                <a:spcPct val="80000"/>
              </a:lnSpc>
              <a:spcAft>
                <a:spcPts val="0"/>
              </a:spcAft>
              <a:buClr>
                <a:schemeClr val="bg2">
                  <a:lumMod val="40000"/>
                  <a:lumOff val="60000"/>
                </a:schemeClr>
              </a:buClr>
              <a:buFont typeface="Wingdings 3" charset="2"/>
              <a:buChar char=""/>
              <a:defRPr/>
            </a:pPr>
            <a:r>
              <a:rPr lang="es-ES" sz="3200" dirty="0" err="1" smtClean="0"/>
              <a:t>Routines</a:t>
            </a:r>
            <a:r>
              <a:rPr lang="es-ES" sz="3200" dirty="0" smtClean="0"/>
              <a:t> </a:t>
            </a:r>
            <a:r>
              <a:rPr lang="es-ES" sz="3200" dirty="0" err="1" smtClean="0"/>
              <a:t>include</a:t>
            </a:r>
            <a:r>
              <a:rPr lang="es-ES" sz="3200" dirty="0" smtClean="0"/>
              <a:t> </a:t>
            </a:r>
            <a:r>
              <a:rPr lang="es-ES" sz="3200" dirty="0" err="1" smtClean="0"/>
              <a:t>not</a:t>
            </a:r>
            <a:r>
              <a:rPr lang="es-ES" sz="3200" dirty="0" smtClean="0"/>
              <a:t> </a:t>
            </a:r>
            <a:r>
              <a:rPr lang="es-ES" sz="3200" dirty="0" err="1" smtClean="0"/>
              <a:t>only</a:t>
            </a:r>
            <a:r>
              <a:rPr lang="es-ES" sz="3200" dirty="0" smtClean="0"/>
              <a:t> </a:t>
            </a:r>
            <a:r>
              <a:rPr lang="es-ES" sz="3200" dirty="0" err="1" smtClean="0"/>
              <a:t>demands</a:t>
            </a:r>
            <a:r>
              <a:rPr lang="es-ES" sz="3200" dirty="0" smtClean="0"/>
              <a:t>, </a:t>
            </a:r>
            <a:r>
              <a:rPr lang="es-ES" sz="3200" dirty="0" err="1" smtClean="0"/>
              <a:t>concerns</a:t>
            </a:r>
            <a:r>
              <a:rPr lang="es-ES" sz="3200" dirty="0" smtClean="0"/>
              <a:t> and </a:t>
            </a:r>
            <a:r>
              <a:rPr lang="es-ES" sz="3200" dirty="0" err="1" smtClean="0"/>
              <a:t>skills</a:t>
            </a:r>
            <a:r>
              <a:rPr lang="es-ES" sz="3200" dirty="0" smtClean="0"/>
              <a:t>, </a:t>
            </a:r>
            <a:r>
              <a:rPr lang="es-ES" sz="3200" dirty="0" err="1" smtClean="0"/>
              <a:t>but</a:t>
            </a:r>
            <a:r>
              <a:rPr lang="es-ES" sz="3200" dirty="0" smtClean="0"/>
              <a:t> </a:t>
            </a:r>
            <a:r>
              <a:rPr lang="es-ES" sz="3200" dirty="0" err="1" smtClean="0"/>
              <a:t>also</a:t>
            </a:r>
            <a:r>
              <a:rPr lang="es-ES" sz="3200" dirty="0" smtClean="0"/>
              <a:t> </a:t>
            </a:r>
            <a:r>
              <a:rPr lang="es-ES" sz="3200" dirty="0" err="1" smtClean="0"/>
              <a:t>subjectivity</a:t>
            </a:r>
            <a:r>
              <a:rPr lang="es-ES" sz="3200" dirty="0" smtClean="0"/>
              <a:t>, </a:t>
            </a:r>
            <a:r>
              <a:rPr lang="es-ES" sz="3200" dirty="0" err="1" smtClean="0"/>
              <a:t>meaning</a:t>
            </a:r>
            <a:r>
              <a:rPr lang="es-ES" sz="3200" dirty="0" smtClean="0"/>
              <a:t> and </a:t>
            </a:r>
            <a:r>
              <a:rPr lang="es-ES" sz="3200" dirty="0" err="1" smtClean="0"/>
              <a:t>learning</a:t>
            </a:r>
            <a:r>
              <a:rPr lang="es-ES" sz="3200" dirty="0" smtClean="0"/>
              <a:t>.</a:t>
            </a:r>
          </a:p>
          <a:p>
            <a:pPr marL="342906" indent="-342906" algn="just" defTabSz="457207" eaLnBrk="1" fontAlgn="auto" hangingPunct="1">
              <a:lnSpc>
                <a:spcPct val="80000"/>
              </a:lnSpc>
              <a:spcAft>
                <a:spcPts val="0"/>
              </a:spcAft>
              <a:buClr>
                <a:schemeClr val="bg2">
                  <a:lumMod val="40000"/>
                  <a:lumOff val="60000"/>
                </a:schemeClr>
              </a:buClr>
              <a:buFont typeface="Wingdings 3" charset="2"/>
              <a:buChar char=""/>
              <a:defRPr/>
            </a:pPr>
            <a:endParaRPr lang="es-ES" sz="1000" dirty="0" smtClean="0"/>
          </a:p>
          <a:p>
            <a:pPr marL="342906" indent="-342906" algn="just" defTabSz="457207" eaLnBrk="1" fontAlgn="auto" hangingPunct="1">
              <a:lnSpc>
                <a:spcPct val="80000"/>
              </a:lnSpc>
              <a:spcAft>
                <a:spcPts val="0"/>
              </a:spcAft>
              <a:buClr>
                <a:schemeClr val="bg2">
                  <a:lumMod val="40000"/>
                  <a:lumOff val="60000"/>
                </a:schemeClr>
              </a:buClr>
              <a:buFont typeface="Wingdings 3" charset="2"/>
              <a:buChar char=""/>
              <a:defRPr/>
            </a:pPr>
            <a:r>
              <a:rPr lang="es-ES" sz="3200" dirty="0" err="1" smtClean="0">
                <a:solidFill>
                  <a:srgbClr val="003399"/>
                </a:solidFill>
              </a:rPr>
              <a:t>Organizations</a:t>
            </a:r>
            <a:r>
              <a:rPr lang="es-ES" sz="3200" dirty="0" smtClean="0">
                <a:solidFill>
                  <a:srgbClr val="003399"/>
                </a:solidFill>
              </a:rPr>
              <a:t> use </a:t>
            </a:r>
            <a:r>
              <a:rPr lang="es-ES" sz="3200" dirty="0" err="1" smtClean="0">
                <a:solidFill>
                  <a:srgbClr val="003399"/>
                </a:solidFill>
              </a:rPr>
              <a:t>Learning</a:t>
            </a:r>
            <a:r>
              <a:rPr lang="es-ES" sz="3200" dirty="0" smtClean="0">
                <a:solidFill>
                  <a:srgbClr val="003399"/>
                </a:solidFill>
              </a:rPr>
              <a:t> as </a:t>
            </a:r>
            <a:r>
              <a:rPr lang="es-ES" sz="3200" dirty="0">
                <a:solidFill>
                  <a:srgbClr val="003399"/>
                </a:solidFill>
              </a:rPr>
              <a:t>a</a:t>
            </a:r>
            <a:r>
              <a:rPr lang="es-ES" sz="3200" dirty="0" smtClean="0">
                <a:solidFill>
                  <a:srgbClr val="003399"/>
                </a:solidFill>
              </a:rPr>
              <a:t> </a:t>
            </a:r>
            <a:r>
              <a:rPr lang="es-ES" sz="3200" dirty="0" err="1" smtClean="0">
                <a:solidFill>
                  <a:srgbClr val="003399"/>
                </a:solidFill>
              </a:rPr>
              <a:t>Basis</a:t>
            </a:r>
            <a:r>
              <a:rPr lang="es-ES" sz="3200" dirty="0" smtClean="0">
                <a:solidFill>
                  <a:srgbClr val="003399"/>
                </a:solidFill>
              </a:rPr>
              <a:t> </a:t>
            </a:r>
            <a:r>
              <a:rPr lang="es-ES" sz="3200" dirty="0" err="1" smtClean="0">
                <a:solidFill>
                  <a:srgbClr val="003399"/>
                </a:solidFill>
              </a:rPr>
              <a:t>for</a:t>
            </a:r>
            <a:r>
              <a:rPr lang="es-ES" sz="3200" dirty="0" smtClean="0">
                <a:solidFill>
                  <a:srgbClr val="003399"/>
                </a:solidFill>
              </a:rPr>
              <a:t> </a:t>
            </a:r>
            <a:r>
              <a:rPr lang="es-ES" sz="3200" dirty="0" err="1" smtClean="0">
                <a:solidFill>
                  <a:srgbClr val="003399"/>
                </a:solidFill>
              </a:rPr>
              <a:t>Changing</a:t>
            </a:r>
            <a:r>
              <a:rPr lang="es-ES" sz="3200" dirty="0" smtClean="0">
                <a:solidFill>
                  <a:srgbClr val="003399"/>
                </a:solidFill>
              </a:rPr>
              <a:t> </a:t>
            </a:r>
            <a:r>
              <a:rPr lang="es-ES" sz="3200" dirty="0" err="1" smtClean="0">
                <a:solidFill>
                  <a:srgbClr val="003399"/>
                </a:solidFill>
              </a:rPr>
              <a:t>Organizational</a:t>
            </a:r>
            <a:r>
              <a:rPr lang="es-ES" sz="3200" dirty="0" smtClean="0">
                <a:solidFill>
                  <a:srgbClr val="003399"/>
                </a:solidFill>
              </a:rPr>
              <a:t> </a:t>
            </a:r>
            <a:r>
              <a:rPr lang="es-ES" sz="3200" dirty="0" err="1" smtClean="0">
                <a:solidFill>
                  <a:srgbClr val="003399"/>
                </a:solidFill>
              </a:rPr>
              <a:t>Routines</a:t>
            </a:r>
            <a:endParaRPr lang="es-ES" sz="3200" dirty="0" smtClean="0">
              <a:solidFill>
                <a:srgbClr val="003399"/>
              </a:solidFill>
            </a:endParaRPr>
          </a:p>
        </p:txBody>
      </p:sp>
      <p:sp>
        <p:nvSpPr>
          <p:cNvPr id="29700" name="5 Marcador de número de diapositiva"/>
          <p:cNvSpPr>
            <a:spLocks noGrp="1"/>
          </p:cNvSpPr>
          <p:nvPr>
            <p:ph type="sldNum" sz="quarter" idx="4294967295"/>
          </p:nvPr>
        </p:nvSpPr>
        <p:spPr>
          <a:xfrm>
            <a:off x="10357430" y="295275"/>
            <a:ext cx="838418"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CC29962-447D-4111-816C-D044E84F83CF}" type="slidenum">
              <a:rPr lang="es-ES" smtClean="0"/>
              <a:pPr/>
              <a:t>36</a:t>
            </a:fld>
            <a:endParaRPr lang="es-ES" smtClean="0"/>
          </a:p>
        </p:txBody>
      </p:sp>
    </p:spTree>
    <p:extLst>
      <p:ext uri="{BB962C8B-B14F-4D97-AF65-F5344CB8AC3E}">
        <p14:creationId xmlns:p14="http://schemas.microsoft.com/office/powerpoint/2010/main" val="15673334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31750"/>
            <a:ext cx="9408916" cy="723900"/>
          </a:xfrm>
        </p:spPr>
        <p:txBody>
          <a:bodyPr/>
          <a:lstStyle/>
          <a:p>
            <a:pPr algn="ctr" eaLnBrk="1" hangingPunct="1"/>
            <a:r>
              <a:rPr lang="es-ES" sz="4000" b="1" dirty="0" smtClean="0">
                <a:solidFill>
                  <a:srgbClr val="7A0000"/>
                </a:solidFill>
              </a:rPr>
              <a:t>ROUTINES</a:t>
            </a:r>
          </a:p>
        </p:txBody>
      </p:sp>
      <p:sp>
        <p:nvSpPr>
          <p:cNvPr id="30723" name="Rectangle 3"/>
          <p:cNvSpPr>
            <a:spLocks noGrp="1" noChangeArrowheads="1"/>
          </p:cNvSpPr>
          <p:nvPr>
            <p:ph idx="1"/>
          </p:nvPr>
        </p:nvSpPr>
        <p:spPr>
          <a:xfrm>
            <a:off x="137621" y="692151"/>
            <a:ext cx="11818310" cy="5400675"/>
          </a:xfrm>
        </p:spPr>
        <p:txBody>
          <a:bodyPr/>
          <a:lstStyle/>
          <a:p>
            <a:pPr algn="just" eaLnBrk="1" hangingPunct="1">
              <a:lnSpc>
                <a:spcPct val="80000"/>
              </a:lnSpc>
            </a:pPr>
            <a:r>
              <a:rPr lang="es-ES" sz="2400" dirty="0" smtClean="0">
                <a:solidFill>
                  <a:srgbClr val="FF0000"/>
                </a:solidFill>
              </a:rPr>
              <a:t>STRUCTURAL CONTEXT</a:t>
            </a:r>
          </a:p>
          <a:p>
            <a:pPr lvl="1" algn="just" eaLnBrk="1" hangingPunct="1">
              <a:lnSpc>
                <a:spcPct val="80000"/>
              </a:lnSpc>
            </a:pPr>
            <a:r>
              <a:rPr lang="es-ES" sz="2400" dirty="0" smtClean="0"/>
              <a:t>HARD MODEL: </a:t>
            </a:r>
            <a:r>
              <a:rPr lang="es-ES" sz="2400" dirty="0" err="1" smtClean="0"/>
              <a:t>The</a:t>
            </a:r>
            <a:r>
              <a:rPr lang="es-ES" sz="2400" dirty="0" smtClean="0"/>
              <a:t> </a:t>
            </a:r>
            <a:r>
              <a:rPr lang="es-ES" sz="2400" dirty="0" err="1" smtClean="0"/>
              <a:t>actors</a:t>
            </a:r>
            <a:r>
              <a:rPr lang="es-ES" sz="2400" dirty="0" smtClean="0"/>
              <a:t> are </a:t>
            </a:r>
            <a:r>
              <a:rPr lang="es-ES" sz="2400" dirty="0" err="1" smtClean="0"/>
              <a:t>linked</a:t>
            </a:r>
            <a:r>
              <a:rPr lang="es-ES" sz="2400" dirty="0" smtClean="0"/>
              <a:t> </a:t>
            </a:r>
            <a:r>
              <a:rPr lang="es-ES" sz="2400" dirty="0" err="1" smtClean="0"/>
              <a:t>through</a:t>
            </a:r>
            <a:r>
              <a:rPr lang="es-ES" sz="2400" dirty="0" smtClean="0"/>
              <a:t> AUTHORITY</a:t>
            </a:r>
          </a:p>
          <a:p>
            <a:pPr lvl="2" algn="just" eaLnBrk="1" hangingPunct="1">
              <a:lnSpc>
                <a:spcPct val="80000"/>
              </a:lnSpc>
            </a:pPr>
            <a:r>
              <a:rPr lang="es-ES" sz="2400" dirty="0" smtClean="0"/>
              <a:t>POWER, CONTROL, AUTONOMY</a:t>
            </a:r>
          </a:p>
          <a:p>
            <a:pPr lvl="1" algn="just" eaLnBrk="1" hangingPunct="1">
              <a:lnSpc>
                <a:spcPct val="80000"/>
              </a:lnSpc>
            </a:pPr>
            <a:r>
              <a:rPr lang="es-ES" sz="2400" dirty="0" smtClean="0"/>
              <a:t>SOFT MODEL: </a:t>
            </a:r>
            <a:r>
              <a:rPr lang="es-ES" sz="2400" dirty="0" err="1" smtClean="0"/>
              <a:t>The</a:t>
            </a:r>
            <a:r>
              <a:rPr lang="es-ES" sz="2400" dirty="0" smtClean="0"/>
              <a:t> </a:t>
            </a:r>
            <a:r>
              <a:rPr lang="es-ES" sz="2400" dirty="0" err="1" smtClean="0"/>
              <a:t>actors</a:t>
            </a:r>
            <a:r>
              <a:rPr lang="es-ES" sz="2400" dirty="0" smtClean="0"/>
              <a:t> are </a:t>
            </a:r>
            <a:r>
              <a:rPr lang="es-ES" sz="2400" dirty="0" err="1" smtClean="0"/>
              <a:t>linked</a:t>
            </a:r>
            <a:r>
              <a:rPr lang="es-ES" sz="2400" dirty="0" smtClean="0"/>
              <a:t> </a:t>
            </a:r>
            <a:r>
              <a:rPr lang="es-ES" sz="2400" dirty="0" err="1" smtClean="0"/>
              <a:t>through</a:t>
            </a:r>
            <a:r>
              <a:rPr lang="es-ES" sz="2400" dirty="0" smtClean="0"/>
              <a:t> COMMUNICATION		</a:t>
            </a:r>
          </a:p>
          <a:p>
            <a:pPr lvl="2" algn="just" eaLnBrk="1" hangingPunct="1">
              <a:lnSpc>
                <a:spcPct val="80000"/>
              </a:lnSpc>
            </a:pPr>
            <a:r>
              <a:rPr lang="es-ES" sz="2400" dirty="0" smtClean="0"/>
              <a:t>COLLECTIVE MIND, </a:t>
            </a:r>
            <a:r>
              <a:rPr lang="es-ES" sz="2400" dirty="0" err="1" smtClean="0"/>
              <a:t>Leadership</a:t>
            </a:r>
            <a:endParaRPr lang="es-ES" sz="2400" dirty="0" smtClean="0"/>
          </a:p>
          <a:p>
            <a:pPr lvl="2" algn="just" eaLnBrk="1" hangingPunct="1">
              <a:lnSpc>
                <a:spcPct val="80000"/>
              </a:lnSpc>
            </a:pPr>
            <a:endParaRPr lang="es-ES" sz="2400" dirty="0" smtClean="0"/>
          </a:p>
          <a:p>
            <a:pPr lvl="1" algn="just" eaLnBrk="1" hangingPunct="1">
              <a:lnSpc>
                <a:spcPct val="80000"/>
              </a:lnSpc>
            </a:pPr>
            <a:r>
              <a:rPr lang="es-ES" sz="2400" dirty="0" err="1" smtClean="0"/>
              <a:t>Multiple</a:t>
            </a:r>
            <a:r>
              <a:rPr lang="es-ES" sz="2400" dirty="0" smtClean="0"/>
              <a:t> </a:t>
            </a:r>
            <a:r>
              <a:rPr lang="es-ES" sz="2400" dirty="0" err="1" smtClean="0"/>
              <a:t>actors</a:t>
            </a:r>
            <a:r>
              <a:rPr lang="es-ES" sz="2400" dirty="0" smtClean="0"/>
              <a:t> </a:t>
            </a:r>
            <a:r>
              <a:rPr lang="es-ES" sz="2400" dirty="0" err="1" smtClean="0"/>
              <a:t>gain</a:t>
            </a:r>
            <a:r>
              <a:rPr lang="es-ES" sz="2400" dirty="0" smtClean="0"/>
              <a:t>, </a:t>
            </a:r>
            <a:r>
              <a:rPr lang="es-ES" sz="2400" dirty="0" err="1" smtClean="0"/>
              <a:t>maintain</a:t>
            </a:r>
            <a:r>
              <a:rPr lang="es-ES" sz="2400" dirty="0" smtClean="0"/>
              <a:t> and </a:t>
            </a:r>
            <a:r>
              <a:rPr lang="es-ES" sz="2400" dirty="0" err="1" smtClean="0"/>
              <a:t>negotiate</a:t>
            </a:r>
            <a:r>
              <a:rPr lang="es-ES" sz="2400" dirty="0" smtClean="0"/>
              <a:t> </a:t>
            </a:r>
            <a:r>
              <a:rPr lang="es-ES" sz="2400" dirty="0" err="1" smtClean="0"/>
              <a:t>power</a:t>
            </a:r>
            <a:r>
              <a:rPr lang="es-ES" sz="2400" dirty="0" smtClean="0"/>
              <a:t> </a:t>
            </a:r>
            <a:r>
              <a:rPr lang="es-ES" sz="2400" dirty="0" err="1" smtClean="0"/>
              <a:t>by</a:t>
            </a:r>
            <a:r>
              <a:rPr lang="es-ES" sz="2400" dirty="0" smtClean="0"/>
              <a:t> </a:t>
            </a:r>
            <a:r>
              <a:rPr lang="es-ES" sz="2400" dirty="0" err="1" smtClean="0"/>
              <a:t>intentionally</a:t>
            </a:r>
            <a:r>
              <a:rPr lang="es-ES" sz="2400" dirty="0" smtClean="0"/>
              <a:t> holding, </a:t>
            </a:r>
            <a:r>
              <a:rPr lang="es-ES" sz="2400" dirty="0" err="1" smtClean="0"/>
              <a:t>sharing</a:t>
            </a:r>
            <a:r>
              <a:rPr lang="es-ES" sz="2400" dirty="0" smtClean="0"/>
              <a:t> and </a:t>
            </a:r>
            <a:r>
              <a:rPr lang="es-ES" sz="2400" dirty="0" err="1" smtClean="0"/>
              <a:t>modifying</a:t>
            </a:r>
            <a:r>
              <a:rPr lang="es-ES" sz="2400" dirty="0" smtClean="0"/>
              <a:t> </a:t>
            </a:r>
            <a:r>
              <a:rPr lang="es-ES" sz="2400" dirty="0" err="1" smtClean="0"/>
              <a:t>information</a:t>
            </a:r>
            <a:r>
              <a:rPr lang="es-ES" sz="2400" dirty="0" smtClean="0"/>
              <a:t> and </a:t>
            </a:r>
            <a:r>
              <a:rPr lang="es-ES" sz="2400" dirty="0" err="1" smtClean="0"/>
              <a:t>knowledge</a:t>
            </a:r>
            <a:r>
              <a:rPr lang="es-ES" sz="2400" dirty="0" smtClean="0"/>
              <a:t>.</a:t>
            </a:r>
          </a:p>
          <a:p>
            <a:pPr algn="just" eaLnBrk="1" hangingPunct="1">
              <a:lnSpc>
                <a:spcPct val="80000"/>
              </a:lnSpc>
            </a:pPr>
            <a:endParaRPr lang="es-ES" sz="2400" dirty="0" smtClean="0"/>
          </a:p>
          <a:p>
            <a:pPr algn="just" eaLnBrk="1" hangingPunct="1">
              <a:lnSpc>
                <a:spcPct val="80000"/>
              </a:lnSpc>
            </a:pPr>
            <a:r>
              <a:rPr lang="es-ES" sz="2400" dirty="0" smtClean="0">
                <a:solidFill>
                  <a:srgbClr val="FF0000"/>
                </a:solidFill>
              </a:rPr>
              <a:t>EXPERIENCE</a:t>
            </a:r>
            <a:r>
              <a:rPr lang="es-ES" sz="2400" dirty="0" smtClean="0"/>
              <a:t> Has </a:t>
            </a:r>
            <a:r>
              <a:rPr lang="es-ES" sz="2400" dirty="0" err="1" smtClean="0"/>
              <a:t>to</a:t>
            </a:r>
            <a:r>
              <a:rPr lang="es-ES" sz="2400" dirty="0" smtClean="0"/>
              <a:t> be </a:t>
            </a:r>
            <a:r>
              <a:rPr lang="es-ES" sz="2400" dirty="0" err="1" smtClean="0">
                <a:solidFill>
                  <a:srgbClr val="7A0000"/>
                </a:solidFill>
              </a:rPr>
              <a:t>interpreted</a:t>
            </a:r>
            <a:r>
              <a:rPr lang="es-ES" sz="2400" dirty="0" smtClean="0">
                <a:solidFill>
                  <a:srgbClr val="7A0000"/>
                </a:solidFill>
              </a:rPr>
              <a:t> </a:t>
            </a:r>
            <a:r>
              <a:rPr lang="es-ES" sz="2400" dirty="0" smtClean="0"/>
              <a:t>in </a:t>
            </a:r>
            <a:r>
              <a:rPr lang="es-ES" sz="2400" dirty="0" err="1" smtClean="0"/>
              <a:t>order</a:t>
            </a:r>
            <a:r>
              <a:rPr lang="es-ES" sz="2400" dirty="0" smtClean="0"/>
              <a:t> </a:t>
            </a:r>
            <a:r>
              <a:rPr lang="es-ES" sz="2400" dirty="0" err="1" smtClean="0"/>
              <a:t>to</a:t>
            </a:r>
            <a:r>
              <a:rPr lang="es-ES" sz="2400" dirty="0" smtClean="0"/>
              <a:t> </a:t>
            </a:r>
            <a:r>
              <a:rPr lang="es-ES" sz="2400" dirty="0" err="1" smtClean="0"/>
              <a:t>learn</a:t>
            </a:r>
            <a:r>
              <a:rPr lang="es-ES" sz="2400" dirty="0" smtClean="0"/>
              <a:t> </a:t>
            </a:r>
            <a:r>
              <a:rPr lang="es-ES" sz="2400" dirty="0" err="1" smtClean="0"/>
              <a:t>from</a:t>
            </a:r>
            <a:r>
              <a:rPr lang="es-ES" sz="2400" dirty="0" smtClean="0"/>
              <a:t> </a:t>
            </a:r>
            <a:r>
              <a:rPr lang="es-ES" sz="2400" dirty="0" err="1" smtClean="0"/>
              <a:t>it</a:t>
            </a:r>
            <a:r>
              <a:rPr lang="es-ES" sz="2400" dirty="0" smtClean="0"/>
              <a:t>, </a:t>
            </a:r>
            <a:r>
              <a:rPr lang="es-ES" sz="2400" dirty="0" err="1" smtClean="0"/>
              <a:t>but</a:t>
            </a:r>
            <a:r>
              <a:rPr lang="es-ES" sz="2400" dirty="0" smtClean="0"/>
              <a:t> </a:t>
            </a:r>
            <a:r>
              <a:rPr lang="es-ES" sz="2400" dirty="0" err="1" smtClean="0"/>
              <a:t>there</a:t>
            </a:r>
            <a:r>
              <a:rPr lang="es-ES" sz="2400" dirty="0" smtClean="0"/>
              <a:t> are </a:t>
            </a:r>
            <a:r>
              <a:rPr lang="es-ES" sz="2400" dirty="0" err="1" smtClean="0"/>
              <a:t>threats</a:t>
            </a:r>
            <a:r>
              <a:rPr lang="es-ES" sz="2400" dirty="0" smtClean="0"/>
              <a:t> </a:t>
            </a:r>
            <a:r>
              <a:rPr lang="es-ES" sz="2400" dirty="0" err="1" smtClean="0"/>
              <a:t>to</a:t>
            </a:r>
            <a:r>
              <a:rPr lang="es-ES" sz="2400" dirty="0" smtClean="0"/>
              <a:t> </a:t>
            </a:r>
            <a:r>
              <a:rPr lang="es-ES" sz="2400" dirty="0" err="1" smtClean="0"/>
              <a:t>valid</a:t>
            </a:r>
            <a:r>
              <a:rPr lang="es-ES" sz="2400" dirty="0" smtClean="0"/>
              <a:t> </a:t>
            </a:r>
            <a:r>
              <a:rPr lang="es-ES" sz="2400" dirty="0" err="1" smtClean="0"/>
              <a:t>inference</a:t>
            </a:r>
            <a:r>
              <a:rPr lang="es-ES" sz="2400" dirty="0" smtClean="0"/>
              <a:t>.</a:t>
            </a:r>
          </a:p>
        </p:txBody>
      </p:sp>
      <p:sp>
        <p:nvSpPr>
          <p:cNvPr id="30724" name="5 Marcador de número de diapositiva"/>
          <p:cNvSpPr>
            <a:spLocks noGrp="1"/>
          </p:cNvSpPr>
          <p:nvPr>
            <p:ph type="sldNum" sz="quarter" idx="4294967295"/>
          </p:nvPr>
        </p:nvSpPr>
        <p:spPr>
          <a:xfrm>
            <a:off x="10357430" y="295275"/>
            <a:ext cx="838418"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4527D49-EB81-4083-8C7E-2A0CB745C328}" type="slidenum">
              <a:rPr lang="es-ES" smtClean="0"/>
              <a:pPr/>
              <a:t>37</a:t>
            </a:fld>
            <a:endParaRPr lang="es-ES" smtClean="0"/>
          </a:p>
        </p:txBody>
      </p:sp>
    </p:spTree>
    <p:extLst>
      <p:ext uri="{BB962C8B-B14F-4D97-AF65-F5344CB8AC3E}">
        <p14:creationId xmlns:p14="http://schemas.microsoft.com/office/powerpoint/2010/main" val="875198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31750"/>
            <a:ext cx="9408916" cy="723900"/>
          </a:xfrm>
        </p:spPr>
        <p:txBody>
          <a:bodyPr/>
          <a:lstStyle/>
          <a:p>
            <a:pPr algn="ctr" eaLnBrk="1" hangingPunct="1"/>
            <a:r>
              <a:rPr lang="es-ES" sz="4000" b="1" dirty="0" smtClean="0">
                <a:solidFill>
                  <a:srgbClr val="7A0000"/>
                </a:solidFill>
              </a:rPr>
              <a:t>ROUTINES</a:t>
            </a:r>
          </a:p>
        </p:txBody>
      </p:sp>
      <p:sp>
        <p:nvSpPr>
          <p:cNvPr id="31747" name="Rectangle 3"/>
          <p:cNvSpPr>
            <a:spLocks noGrp="1" noChangeArrowheads="1"/>
          </p:cNvSpPr>
          <p:nvPr>
            <p:ph idx="1"/>
          </p:nvPr>
        </p:nvSpPr>
        <p:spPr>
          <a:xfrm>
            <a:off x="-143971" y="981076"/>
            <a:ext cx="12051204" cy="5400675"/>
          </a:xfrm>
        </p:spPr>
        <p:txBody>
          <a:bodyPr/>
          <a:lstStyle/>
          <a:p>
            <a:pPr lvl="1" algn="just" eaLnBrk="1" hangingPunct="1">
              <a:lnSpc>
                <a:spcPct val="80000"/>
              </a:lnSpc>
            </a:pPr>
            <a:r>
              <a:rPr lang="es-ES" sz="2400" smtClean="0"/>
              <a:t>Múltiple actors tend to interpret through calling attention to various sources of ambiguity that undermine organizational judgements of success and failure.</a:t>
            </a:r>
          </a:p>
          <a:p>
            <a:pPr lvl="1" algn="just" eaLnBrk="1" hangingPunct="1">
              <a:lnSpc>
                <a:spcPct val="80000"/>
              </a:lnSpc>
            </a:pPr>
            <a:endParaRPr lang="es-ES" sz="2400" smtClean="0"/>
          </a:p>
          <a:p>
            <a:pPr lvl="1" algn="just" eaLnBrk="1" hangingPunct="1">
              <a:lnSpc>
                <a:spcPct val="80000"/>
              </a:lnSpc>
            </a:pPr>
            <a:r>
              <a:rPr lang="es-ES" sz="2400" smtClean="0"/>
              <a:t>By changing our INTERPRETIVE CONCEPTS NOW, WE MODIFY WHAT WE HAVE LEARNED EARLIER.</a:t>
            </a:r>
          </a:p>
          <a:p>
            <a:pPr algn="just" eaLnBrk="1" hangingPunct="1">
              <a:lnSpc>
                <a:spcPct val="80000"/>
              </a:lnSpc>
            </a:pPr>
            <a:endParaRPr lang="es-ES" sz="2400" smtClean="0"/>
          </a:p>
          <a:p>
            <a:pPr algn="just" eaLnBrk="1" hangingPunct="1">
              <a:lnSpc>
                <a:spcPct val="80000"/>
              </a:lnSpc>
            </a:pPr>
            <a:r>
              <a:rPr lang="es-ES" sz="2400" smtClean="0">
                <a:solidFill>
                  <a:srgbClr val="FF0000"/>
                </a:solidFill>
              </a:rPr>
              <a:t>TRUST</a:t>
            </a:r>
          </a:p>
          <a:p>
            <a:pPr lvl="1" algn="just" eaLnBrk="1" hangingPunct="1">
              <a:lnSpc>
                <a:spcPct val="80000"/>
              </a:lnSpc>
            </a:pPr>
            <a:r>
              <a:rPr lang="es-ES" sz="2400" smtClean="0"/>
              <a:t>Diversity might be appropriate for learning, but mutual learning requires a context where actors are linked through exchanging and open sharing of valid information in a setting where they have confidence and come to </a:t>
            </a:r>
            <a:r>
              <a:rPr lang="es-ES" sz="2400" smtClean="0">
                <a:solidFill>
                  <a:srgbClr val="FF0000"/>
                </a:solidFill>
              </a:rPr>
              <a:t>TRUST one another.</a:t>
            </a:r>
          </a:p>
          <a:p>
            <a:pPr lvl="1" algn="just" eaLnBrk="1" hangingPunct="1">
              <a:lnSpc>
                <a:spcPct val="80000"/>
              </a:lnSpc>
            </a:pPr>
            <a:r>
              <a:rPr lang="es-ES" sz="2400" smtClean="0"/>
              <a:t>The voluntary transfer of experience is an act of trust that may reside in IDENTITY and in RECIPROCITY.</a:t>
            </a:r>
          </a:p>
          <a:p>
            <a:pPr lvl="3" algn="just" eaLnBrk="1" hangingPunct="1">
              <a:lnSpc>
                <a:spcPct val="80000"/>
              </a:lnSpc>
            </a:pPr>
            <a:endParaRPr lang="es-ES" sz="2400" smtClean="0"/>
          </a:p>
          <a:p>
            <a:pPr lvl="1" algn="just" eaLnBrk="1" hangingPunct="1">
              <a:lnSpc>
                <a:spcPct val="80000"/>
              </a:lnSpc>
            </a:pPr>
            <a:endParaRPr lang="es-ES" sz="2400" smtClean="0"/>
          </a:p>
        </p:txBody>
      </p:sp>
      <p:sp>
        <p:nvSpPr>
          <p:cNvPr id="31748" name="5 Marcador de número de diapositiva"/>
          <p:cNvSpPr>
            <a:spLocks noGrp="1"/>
          </p:cNvSpPr>
          <p:nvPr>
            <p:ph type="sldNum" sz="quarter" idx="4294967295"/>
          </p:nvPr>
        </p:nvSpPr>
        <p:spPr>
          <a:xfrm>
            <a:off x="10357430" y="295275"/>
            <a:ext cx="838418"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057803A-D74F-4952-9C10-CF7E9A7E3F9C}" type="slidenum">
              <a:rPr lang="es-ES" smtClean="0"/>
              <a:pPr/>
              <a:t>38</a:t>
            </a:fld>
            <a:endParaRPr lang="es-ES" smtClean="0"/>
          </a:p>
        </p:txBody>
      </p:sp>
    </p:spTree>
    <p:extLst>
      <p:ext uri="{BB962C8B-B14F-4D97-AF65-F5344CB8AC3E}">
        <p14:creationId xmlns:p14="http://schemas.microsoft.com/office/powerpoint/2010/main" val="1623370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eaLnBrk="1" hangingPunct="1"/>
            <a:r>
              <a:rPr lang="es-ES" dirty="0" smtClean="0"/>
              <a:t> </a:t>
            </a:r>
            <a:r>
              <a:rPr lang="es-ES" dirty="0" smtClean="0">
                <a:solidFill>
                  <a:srgbClr val="7A0000"/>
                </a:solidFill>
              </a:rPr>
              <a:t>TEAMS</a:t>
            </a:r>
          </a:p>
        </p:txBody>
      </p:sp>
      <p:sp>
        <p:nvSpPr>
          <p:cNvPr id="32771" name="Rectangle 3"/>
          <p:cNvSpPr>
            <a:spLocks noGrp="1" noChangeArrowheads="1"/>
          </p:cNvSpPr>
          <p:nvPr>
            <p:ph idx="1"/>
          </p:nvPr>
        </p:nvSpPr>
        <p:spPr>
          <a:xfrm>
            <a:off x="345107" y="1412876"/>
            <a:ext cx="11515547" cy="4195763"/>
          </a:xfrm>
        </p:spPr>
        <p:txBody>
          <a:bodyPr/>
          <a:lstStyle/>
          <a:p>
            <a:pPr algn="just" eaLnBrk="1" hangingPunct="1">
              <a:buFont typeface="Wingdings" pitchFamily="2" charset="2"/>
              <a:buNone/>
            </a:pPr>
            <a:r>
              <a:rPr lang="es-ES" sz="2800" dirty="0" err="1" smtClean="0"/>
              <a:t>Teams</a:t>
            </a:r>
            <a:r>
              <a:rPr lang="es-ES" sz="2800" dirty="0" smtClean="0"/>
              <a:t> can </a:t>
            </a:r>
            <a:r>
              <a:rPr lang="es-ES" sz="2800" dirty="0" err="1" smtClean="0"/>
              <a:t>create</a:t>
            </a:r>
            <a:r>
              <a:rPr lang="es-ES" sz="2800" dirty="0" smtClean="0"/>
              <a:t> more </a:t>
            </a:r>
            <a:r>
              <a:rPr lang="es-ES" sz="2800" dirty="0" err="1" smtClean="0"/>
              <a:t>adaptative</a:t>
            </a:r>
            <a:r>
              <a:rPr lang="es-ES" sz="2800" dirty="0" smtClean="0"/>
              <a:t> </a:t>
            </a:r>
            <a:r>
              <a:rPr lang="es-ES" sz="2800" dirty="0" err="1" smtClean="0"/>
              <a:t>organizations</a:t>
            </a:r>
            <a:r>
              <a:rPr lang="es-ES" sz="2800" dirty="0" smtClean="0"/>
              <a:t> </a:t>
            </a:r>
            <a:r>
              <a:rPr lang="es-ES" sz="2800" dirty="0" err="1" smtClean="0"/>
              <a:t>that</a:t>
            </a:r>
            <a:r>
              <a:rPr lang="es-ES" sz="2800" dirty="0" smtClean="0"/>
              <a:t> are </a:t>
            </a:r>
            <a:r>
              <a:rPr lang="es-ES" sz="2800" dirty="0" err="1" smtClean="0"/>
              <a:t>able</a:t>
            </a:r>
            <a:r>
              <a:rPr lang="es-ES" sz="2800" dirty="0" smtClean="0"/>
              <a:t> </a:t>
            </a:r>
            <a:r>
              <a:rPr lang="es-ES" sz="2800" dirty="0" err="1" smtClean="0"/>
              <a:t>to</a:t>
            </a:r>
            <a:r>
              <a:rPr lang="es-ES" sz="2800" dirty="0" smtClean="0"/>
              <a:t> </a:t>
            </a:r>
            <a:r>
              <a:rPr lang="es-ES" sz="2800" dirty="0" err="1" smtClean="0"/>
              <a:t>respond</a:t>
            </a:r>
            <a:r>
              <a:rPr lang="es-ES" sz="2800" dirty="0" smtClean="0"/>
              <a:t> </a:t>
            </a:r>
            <a:r>
              <a:rPr lang="es-ES" sz="2800" dirty="0" err="1" smtClean="0"/>
              <a:t>with</a:t>
            </a:r>
            <a:r>
              <a:rPr lang="es-ES" sz="2800" dirty="0" smtClean="0"/>
              <a:t> </a:t>
            </a:r>
            <a:r>
              <a:rPr lang="es-ES" sz="2800" dirty="0" err="1" smtClean="0"/>
              <a:t>agility</a:t>
            </a:r>
            <a:r>
              <a:rPr lang="es-ES" sz="2800" dirty="0" smtClean="0"/>
              <a:t>.</a:t>
            </a:r>
          </a:p>
          <a:p>
            <a:pPr algn="just" eaLnBrk="1" hangingPunct="1">
              <a:buFont typeface="Wingdings" pitchFamily="2" charset="2"/>
              <a:buNone/>
            </a:pPr>
            <a:endParaRPr lang="es-ES" sz="2800" dirty="0" smtClean="0"/>
          </a:p>
          <a:p>
            <a:pPr algn="just" eaLnBrk="1" hangingPunct="1">
              <a:buFont typeface="Wingdings" pitchFamily="2" charset="2"/>
              <a:buNone/>
            </a:pPr>
            <a:r>
              <a:rPr lang="es-ES" sz="2800" dirty="0" err="1" smtClean="0"/>
              <a:t>The</a:t>
            </a:r>
            <a:r>
              <a:rPr lang="es-ES" sz="2800" dirty="0" smtClean="0"/>
              <a:t> </a:t>
            </a:r>
            <a:r>
              <a:rPr lang="es-ES" sz="2800" dirty="0" err="1" smtClean="0"/>
              <a:t>practical</a:t>
            </a:r>
            <a:r>
              <a:rPr lang="es-ES" sz="2800" dirty="0" smtClean="0"/>
              <a:t> </a:t>
            </a:r>
            <a:r>
              <a:rPr lang="es-ES" sz="2800" dirty="0" err="1" smtClean="0"/>
              <a:t>knowledge</a:t>
            </a:r>
            <a:r>
              <a:rPr lang="es-ES" sz="2800" dirty="0" smtClean="0"/>
              <a:t> </a:t>
            </a:r>
            <a:r>
              <a:rPr lang="es-ES" sz="2800" dirty="0" err="1" smtClean="0"/>
              <a:t>about</a:t>
            </a:r>
            <a:r>
              <a:rPr lang="es-ES" sz="2800" dirty="0" smtClean="0"/>
              <a:t> </a:t>
            </a:r>
            <a:r>
              <a:rPr lang="es-ES" sz="2800" dirty="0" err="1" smtClean="0"/>
              <a:t>how</a:t>
            </a:r>
            <a:r>
              <a:rPr lang="es-ES" sz="2800" dirty="0" smtClean="0"/>
              <a:t> </a:t>
            </a:r>
            <a:r>
              <a:rPr lang="es-ES" sz="2800" dirty="0" err="1" smtClean="0"/>
              <a:t>to</a:t>
            </a:r>
            <a:r>
              <a:rPr lang="es-ES" sz="2800" dirty="0" smtClean="0"/>
              <a:t> </a:t>
            </a:r>
            <a:r>
              <a:rPr lang="es-ES" sz="2800" dirty="0" err="1" smtClean="0"/>
              <a:t>actually</a:t>
            </a:r>
            <a:r>
              <a:rPr lang="es-ES" sz="2800" dirty="0" smtClean="0"/>
              <a:t> </a:t>
            </a:r>
            <a:r>
              <a:rPr lang="es-ES" sz="2800" dirty="0" err="1" smtClean="0"/>
              <a:t>operate</a:t>
            </a:r>
            <a:r>
              <a:rPr lang="es-ES" sz="2800" dirty="0" smtClean="0"/>
              <a:t> </a:t>
            </a:r>
            <a:r>
              <a:rPr lang="es-ES" sz="2800" dirty="0" err="1" smtClean="0"/>
              <a:t>project</a:t>
            </a:r>
            <a:r>
              <a:rPr lang="es-ES" sz="2800" dirty="0" smtClean="0"/>
              <a:t> </a:t>
            </a:r>
            <a:r>
              <a:rPr lang="es-ES" sz="2800" dirty="0" err="1" smtClean="0"/>
              <a:t>teams</a:t>
            </a:r>
            <a:r>
              <a:rPr lang="es-ES" sz="2800" dirty="0" smtClean="0"/>
              <a:t> </a:t>
            </a:r>
            <a:r>
              <a:rPr lang="es-ES" sz="2800" dirty="0" err="1" smtClean="0"/>
              <a:t>is</a:t>
            </a:r>
            <a:r>
              <a:rPr lang="es-ES" sz="2800" dirty="0" smtClean="0"/>
              <a:t> </a:t>
            </a:r>
            <a:r>
              <a:rPr lang="es-ES" sz="2800" dirty="0" err="1" smtClean="0"/>
              <a:t>still</a:t>
            </a:r>
            <a:r>
              <a:rPr lang="es-ES" sz="2800" dirty="0" smtClean="0"/>
              <a:t> in </a:t>
            </a:r>
            <a:r>
              <a:rPr lang="es-ES" sz="2800" dirty="0" err="1" smtClean="0"/>
              <a:t>an</a:t>
            </a:r>
            <a:r>
              <a:rPr lang="es-ES" sz="2800" dirty="0" smtClean="0"/>
              <a:t> </a:t>
            </a:r>
            <a:r>
              <a:rPr lang="es-ES" sz="2800" dirty="0" err="1" smtClean="0"/>
              <a:t>embryonic</a:t>
            </a:r>
            <a:r>
              <a:rPr lang="es-ES" sz="2800" dirty="0" smtClean="0"/>
              <a:t> </a:t>
            </a:r>
            <a:r>
              <a:rPr lang="es-ES" sz="2800" dirty="0" err="1" smtClean="0"/>
              <a:t>stage</a:t>
            </a:r>
            <a:r>
              <a:rPr lang="es-ES" sz="2800" dirty="0" smtClean="0"/>
              <a:t>.</a:t>
            </a:r>
          </a:p>
          <a:p>
            <a:pPr algn="just" eaLnBrk="1" hangingPunct="1">
              <a:buFont typeface="Wingdings" pitchFamily="2" charset="2"/>
              <a:buNone/>
            </a:pPr>
            <a:endParaRPr lang="es-ES" sz="2800" dirty="0" smtClean="0"/>
          </a:p>
        </p:txBody>
      </p:sp>
      <p:sp>
        <p:nvSpPr>
          <p:cNvPr id="32772" name="5 Marcador de número de diapositiva"/>
          <p:cNvSpPr>
            <a:spLocks noGrp="1"/>
          </p:cNvSpPr>
          <p:nvPr>
            <p:ph type="sldNum" sz="quarter" idx="4294967295"/>
          </p:nvPr>
        </p:nvSpPr>
        <p:spPr>
          <a:xfrm>
            <a:off x="10357430" y="295275"/>
            <a:ext cx="838418"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A24AAF1-21CF-4C95-9D54-235255ACCC87}" type="slidenum">
              <a:rPr lang="es-ES" smtClean="0"/>
              <a:pPr/>
              <a:t>39</a:t>
            </a:fld>
            <a:endParaRPr lang="es-ES" smtClean="0"/>
          </a:p>
        </p:txBody>
      </p:sp>
    </p:spTree>
    <p:extLst>
      <p:ext uri="{BB962C8B-B14F-4D97-AF65-F5344CB8AC3E}">
        <p14:creationId xmlns:p14="http://schemas.microsoft.com/office/powerpoint/2010/main" val="1053267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09759" y="274638"/>
            <a:ext cx="10975658" cy="792162"/>
          </a:xfrm>
        </p:spPr>
        <p:txBody>
          <a:bodyPr>
            <a:normAutofit fontScale="90000"/>
          </a:bodyPr>
          <a:lstStyle/>
          <a:p>
            <a:pPr algn="ctr" eaLnBrk="1" hangingPunct="1"/>
            <a:r>
              <a:rPr lang="en-US" b="1" dirty="0" smtClean="0">
                <a:solidFill>
                  <a:srgbClr val="7A0000"/>
                </a:solidFill>
              </a:rPr>
              <a:t>Learning </a:t>
            </a:r>
            <a:r>
              <a:rPr lang="en-US" b="1" dirty="0" smtClean="0">
                <a:solidFill>
                  <a:srgbClr val="7A0000"/>
                </a:solidFill>
              </a:rPr>
              <a:t>Organization Cont’d</a:t>
            </a:r>
            <a:endParaRPr lang="en-US" b="1" dirty="0" smtClean="0">
              <a:solidFill>
                <a:srgbClr val="7A0000"/>
              </a:solidFill>
            </a:endParaRPr>
          </a:p>
        </p:txBody>
      </p:sp>
      <p:sp>
        <p:nvSpPr>
          <p:cNvPr id="2051" name="Rectangle 3"/>
          <p:cNvSpPr>
            <a:spLocks noGrp="1" noChangeArrowheads="1"/>
          </p:cNvSpPr>
          <p:nvPr>
            <p:ph type="body" idx="1"/>
          </p:nvPr>
        </p:nvSpPr>
        <p:spPr>
          <a:xfrm>
            <a:off x="609759" y="1143000"/>
            <a:ext cx="10975658" cy="5105400"/>
          </a:xfrm>
        </p:spPr>
        <p:txBody>
          <a:bodyPr>
            <a:normAutofit/>
          </a:bodyPr>
          <a:lstStyle/>
          <a:p>
            <a:pPr algn="just" eaLnBrk="1" hangingPunct="1">
              <a:lnSpc>
                <a:spcPct val="90000"/>
              </a:lnSpc>
            </a:pPr>
            <a:r>
              <a:rPr lang="en-US" sz="2600" dirty="0" smtClean="0"/>
              <a:t>A </a:t>
            </a:r>
            <a:r>
              <a:rPr lang="en-US" sz="2600" dirty="0" smtClean="0"/>
              <a:t>learning </a:t>
            </a:r>
            <a:r>
              <a:rPr lang="en-US" sz="2600" dirty="0" smtClean="0"/>
              <a:t>organization </a:t>
            </a:r>
            <a:r>
              <a:rPr lang="en-US" sz="2600" dirty="0" smtClean="0"/>
              <a:t>is an </a:t>
            </a:r>
            <a:r>
              <a:rPr lang="en-US" sz="2600" dirty="0" smtClean="0"/>
              <a:t>organization </a:t>
            </a:r>
            <a:r>
              <a:rPr lang="en-US" sz="2600" dirty="0" smtClean="0"/>
              <a:t>that </a:t>
            </a:r>
            <a:r>
              <a:rPr lang="en-US" sz="2600" dirty="0" smtClean="0"/>
              <a:t>prioritizes </a:t>
            </a:r>
            <a:r>
              <a:rPr lang="en-US" sz="2600" dirty="0" smtClean="0"/>
              <a:t>learning.</a:t>
            </a:r>
          </a:p>
          <a:p>
            <a:pPr algn="just" eaLnBrk="1" hangingPunct="1">
              <a:lnSpc>
                <a:spcPct val="90000"/>
              </a:lnSpc>
            </a:pPr>
            <a:r>
              <a:rPr lang="en-US" sz="2600" dirty="0" smtClean="0"/>
              <a:t>Learning is a both a process and a value. Ideally, every individual in the company, regardless of position or length of service, is committed to being better tomorrow than they are today – through learning.</a:t>
            </a:r>
          </a:p>
          <a:p>
            <a:pPr algn="just" eaLnBrk="1" hangingPunct="1">
              <a:lnSpc>
                <a:spcPct val="90000"/>
              </a:lnSpc>
            </a:pPr>
            <a:r>
              <a:rPr lang="en-US" sz="2600" dirty="0" smtClean="0"/>
              <a:t>The </a:t>
            </a:r>
            <a:r>
              <a:rPr lang="en-US" sz="2600" dirty="0" smtClean="0"/>
              <a:t>organization </a:t>
            </a:r>
            <a:r>
              <a:rPr lang="en-US" sz="2600" dirty="0" smtClean="0"/>
              <a:t>as a whole is committed to continual improvement of every facet of itself, its products and its services – by learning about learning.</a:t>
            </a:r>
          </a:p>
          <a:p>
            <a:pPr algn="just" eaLnBrk="1" hangingPunct="1">
              <a:lnSpc>
                <a:spcPct val="90000"/>
              </a:lnSpc>
            </a:pPr>
            <a:r>
              <a:rPr lang="en-US" sz="2600" dirty="0" smtClean="0"/>
              <a:t>As both the individual and the </a:t>
            </a:r>
            <a:r>
              <a:rPr lang="en-US" sz="2600" dirty="0" smtClean="0"/>
              <a:t>organization </a:t>
            </a:r>
            <a:r>
              <a:rPr lang="en-US" sz="2600" dirty="0" smtClean="0"/>
              <a:t>develop, employees will feel a renewed connection to their work, customers will be better served and the </a:t>
            </a:r>
            <a:r>
              <a:rPr lang="en-US" sz="2600" dirty="0" smtClean="0"/>
              <a:t>organization </a:t>
            </a:r>
            <a:r>
              <a:rPr lang="en-US" sz="2600" dirty="0" smtClean="0"/>
              <a:t>will create a future for itself.</a:t>
            </a:r>
          </a:p>
        </p:txBody>
      </p:sp>
    </p:spTree>
    <p:extLst>
      <p:ext uri="{BB962C8B-B14F-4D97-AF65-F5344CB8AC3E}">
        <p14:creationId xmlns:p14="http://schemas.microsoft.com/office/powerpoint/2010/main" val="2741580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759" y="274638"/>
            <a:ext cx="10975658" cy="792162"/>
          </a:xfrm>
        </p:spPr>
        <p:txBody>
          <a:bodyPr>
            <a:normAutofit fontScale="90000"/>
          </a:bodyPr>
          <a:lstStyle/>
          <a:p>
            <a:pPr algn="ctr" eaLnBrk="1" hangingPunct="1"/>
            <a:r>
              <a:rPr lang="en-US" sz="4000" b="1" i="1" dirty="0" smtClean="0"/>
              <a:t/>
            </a:r>
            <a:br>
              <a:rPr lang="en-US" sz="4000" b="1" i="1" dirty="0" smtClean="0"/>
            </a:br>
            <a:r>
              <a:rPr lang="en-US" sz="4000" b="1" dirty="0" smtClean="0">
                <a:solidFill>
                  <a:srgbClr val="7A0000"/>
                </a:solidFill>
              </a:rPr>
              <a:t>Barriers to Learning in an </a:t>
            </a:r>
            <a:r>
              <a:rPr lang="en-US" sz="4000" b="1" dirty="0" smtClean="0">
                <a:solidFill>
                  <a:srgbClr val="7A0000"/>
                </a:solidFill>
              </a:rPr>
              <a:t>Organization</a:t>
            </a:r>
            <a:r>
              <a:rPr lang="en-US" sz="4000" b="1" dirty="0" smtClean="0">
                <a:solidFill>
                  <a:srgbClr val="7A0000"/>
                </a:solidFill>
              </a:rPr>
              <a:t/>
            </a:r>
            <a:br>
              <a:rPr lang="en-US" sz="4000" b="1" dirty="0" smtClean="0">
                <a:solidFill>
                  <a:srgbClr val="7A0000"/>
                </a:solidFill>
              </a:rPr>
            </a:br>
            <a:endParaRPr lang="en-US" sz="4000" b="1" dirty="0" smtClean="0">
              <a:solidFill>
                <a:srgbClr val="7A0000"/>
              </a:solidFill>
            </a:endParaRPr>
          </a:p>
        </p:txBody>
      </p:sp>
      <p:sp>
        <p:nvSpPr>
          <p:cNvPr id="9219" name="Rectangle 3"/>
          <p:cNvSpPr>
            <a:spLocks noGrp="1" noChangeArrowheads="1"/>
          </p:cNvSpPr>
          <p:nvPr>
            <p:ph type="body" idx="1"/>
          </p:nvPr>
        </p:nvSpPr>
        <p:spPr>
          <a:xfrm>
            <a:off x="306387" y="1371600"/>
            <a:ext cx="11279030" cy="4953000"/>
          </a:xfrm>
        </p:spPr>
        <p:txBody>
          <a:bodyPr/>
          <a:lstStyle/>
          <a:p>
            <a:pPr algn="just" eaLnBrk="1" hangingPunct="1">
              <a:lnSpc>
                <a:spcPct val="80000"/>
              </a:lnSpc>
            </a:pPr>
            <a:r>
              <a:rPr lang="en-US" sz="2400" b="1" dirty="0" smtClean="0">
                <a:solidFill>
                  <a:srgbClr val="7A0000"/>
                </a:solidFill>
              </a:rPr>
              <a:t>Mixed </a:t>
            </a:r>
            <a:r>
              <a:rPr lang="en-US" sz="2400" b="1" dirty="0" smtClean="0">
                <a:solidFill>
                  <a:srgbClr val="7A0000"/>
                </a:solidFill>
              </a:rPr>
              <a:t>Messages</a:t>
            </a:r>
            <a:r>
              <a:rPr lang="en-US" sz="2400" b="1" dirty="0" smtClean="0"/>
              <a:t>: </a:t>
            </a:r>
            <a:r>
              <a:rPr lang="en-US" sz="2400" dirty="0" smtClean="0"/>
              <a:t>when the </a:t>
            </a:r>
            <a:r>
              <a:rPr lang="en-US" sz="2400" dirty="0" smtClean="0"/>
              <a:t>organization's </a:t>
            </a:r>
            <a:r>
              <a:rPr lang="en-US" sz="2400" dirty="0" smtClean="0"/>
              <a:t>words and </a:t>
            </a:r>
            <a:r>
              <a:rPr lang="en-US" sz="2400" dirty="0" err="1" smtClean="0"/>
              <a:t>behaviour</a:t>
            </a:r>
            <a:r>
              <a:rPr lang="en-US" sz="2400" dirty="0" smtClean="0"/>
              <a:t> do not agree, mixed messages are sent out. For example, your </a:t>
            </a:r>
            <a:r>
              <a:rPr lang="en-US" sz="2400" dirty="0" smtClean="0"/>
              <a:t>organization </a:t>
            </a:r>
            <a:r>
              <a:rPr lang="en-US" sz="2400" dirty="0" smtClean="0"/>
              <a:t>may state a policy that learning is important and may encourage people to attend training. At the same time, individuals may still be expected to do their regular work on the day they attend training.</a:t>
            </a:r>
            <a:endParaRPr lang="en-US" sz="2400" b="1" dirty="0" smtClean="0"/>
          </a:p>
          <a:p>
            <a:pPr algn="just" eaLnBrk="1" hangingPunct="1">
              <a:lnSpc>
                <a:spcPct val="80000"/>
              </a:lnSpc>
            </a:pPr>
            <a:r>
              <a:rPr lang="en-US" sz="2400" b="1" dirty="0" smtClean="0">
                <a:solidFill>
                  <a:srgbClr val="7A0000"/>
                </a:solidFill>
              </a:rPr>
              <a:t>Lack of </a:t>
            </a:r>
            <a:r>
              <a:rPr lang="en-US" sz="2400" b="1" dirty="0" smtClean="0">
                <a:solidFill>
                  <a:srgbClr val="7A0000"/>
                </a:solidFill>
              </a:rPr>
              <a:t>Resources</a:t>
            </a:r>
            <a:r>
              <a:rPr lang="en-US" sz="2400" b="1" dirty="0" smtClean="0"/>
              <a:t>:</a:t>
            </a:r>
            <a:r>
              <a:rPr lang="en-US" sz="2400" dirty="0" smtClean="0"/>
              <a:t> when there is no sufficient fund in an </a:t>
            </a:r>
            <a:r>
              <a:rPr lang="en-US" sz="2400" dirty="0" smtClean="0"/>
              <a:t>organization, </a:t>
            </a:r>
            <a:r>
              <a:rPr lang="en-US" sz="2400" dirty="0" smtClean="0"/>
              <a:t>staff training will be difficult to implement.</a:t>
            </a:r>
            <a:endParaRPr lang="en-US" sz="2400" b="1" dirty="0" smtClean="0"/>
          </a:p>
          <a:p>
            <a:pPr algn="just" eaLnBrk="1" hangingPunct="1">
              <a:lnSpc>
                <a:spcPct val="80000"/>
              </a:lnSpc>
            </a:pPr>
            <a:r>
              <a:rPr lang="en-US" sz="2400" b="1" dirty="0" smtClean="0">
                <a:solidFill>
                  <a:srgbClr val="7A0000"/>
                </a:solidFill>
              </a:rPr>
              <a:t>Unclear, </a:t>
            </a:r>
            <a:r>
              <a:rPr lang="en-US" sz="2400" b="1" dirty="0" smtClean="0">
                <a:solidFill>
                  <a:srgbClr val="7A0000"/>
                </a:solidFill>
              </a:rPr>
              <a:t>Conflicting</a:t>
            </a:r>
            <a:r>
              <a:rPr lang="en-US" sz="2400" b="1" dirty="0" smtClean="0">
                <a:solidFill>
                  <a:srgbClr val="7A0000"/>
                </a:solidFill>
              </a:rPr>
              <a:t>, or </a:t>
            </a:r>
            <a:r>
              <a:rPr lang="en-US" sz="2400" b="1" dirty="0" smtClean="0">
                <a:solidFill>
                  <a:srgbClr val="7A0000"/>
                </a:solidFill>
              </a:rPr>
              <a:t>Missing Vision</a:t>
            </a:r>
            <a:r>
              <a:rPr lang="en-US" sz="2400" b="1" dirty="0" smtClean="0"/>
              <a:t>:</a:t>
            </a:r>
            <a:r>
              <a:rPr lang="en-US" sz="2400" dirty="0" smtClean="0"/>
              <a:t> A vision provides direction to an </a:t>
            </a:r>
            <a:r>
              <a:rPr lang="en-US" sz="2400" dirty="0" smtClean="0"/>
              <a:t>organization </a:t>
            </a:r>
            <a:r>
              <a:rPr lang="en-US" sz="2400" dirty="0" smtClean="0"/>
              <a:t>and its employees. It helps to clarify what is important. Without a vision, or with one that is unclear, it is difficult to know what needs to be learned.</a:t>
            </a:r>
            <a:endParaRPr lang="en-US" sz="2400" b="1" dirty="0" smtClean="0"/>
          </a:p>
          <a:p>
            <a:pPr algn="just" eaLnBrk="1" hangingPunct="1">
              <a:lnSpc>
                <a:spcPct val="80000"/>
              </a:lnSpc>
            </a:pPr>
            <a:r>
              <a:rPr lang="en-US" sz="2400" b="1" dirty="0" err="1" smtClean="0">
                <a:solidFill>
                  <a:srgbClr val="7A0000"/>
                </a:solidFill>
              </a:rPr>
              <a:t>Organisation</a:t>
            </a:r>
            <a:r>
              <a:rPr lang="en-US" sz="2400" b="1" dirty="0" smtClean="0">
                <a:solidFill>
                  <a:srgbClr val="7A0000"/>
                </a:solidFill>
              </a:rPr>
              <a:t> </a:t>
            </a:r>
            <a:r>
              <a:rPr lang="en-US" sz="2400" b="1" dirty="0" smtClean="0">
                <a:solidFill>
                  <a:srgbClr val="7A0000"/>
                </a:solidFill>
              </a:rPr>
              <a:t>Structure</a:t>
            </a:r>
            <a:r>
              <a:rPr lang="en-US" sz="2400" b="1" dirty="0" smtClean="0"/>
              <a:t>: </a:t>
            </a:r>
            <a:r>
              <a:rPr lang="en-US" sz="2400" dirty="0" smtClean="0"/>
              <a:t>without a structure that encourages shared learning, learning is isolated to a particular functional unit. </a:t>
            </a:r>
          </a:p>
        </p:txBody>
      </p:sp>
    </p:spTree>
    <p:extLst>
      <p:ext uri="{BB962C8B-B14F-4D97-AF65-F5344CB8AC3E}">
        <p14:creationId xmlns:p14="http://schemas.microsoft.com/office/powerpoint/2010/main" val="16781145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752600"/>
            <a:ext cx="12195175" cy="5105400"/>
          </a:xfrm>
        </p:spPr>
        <p:txBody>
          <a:bodyPr>
            <a:normAutofit fontScale="85000" lnSpcReduction="20000"/>
          </a:bodyPr>
          <a:lstStyle/>
          <a:p>
            <a:pPr marL="0" lvl="0" indent="0"/>
            <a:r>
              <a:rPr lang="en-US" sz="6000" dirty="0" smtClean="0">
                <a:solidFill>
                  <a:srgbClr val="7A0000"/>
                </a:solidFill>
                <a:latin typeface="Times New Roman" pitchFamily="18" charset="0"/>
                <a:cs typeface="Times New Roman" pitchFamily="18" charset="0"/>
              </a:rPr>
              <a:t>QUESTIONS???</a:t>
            </a:r>
            <a:endParaRPr lang="en-US" sz="6000" dirty="0">
              <a:solidFill>
                <a:srgbClr val="7A0000"/>
              </a:solidFill>
              <a:latin typeface="Times New Roman" pitchFamily="18" charset="0"/>
              <a:cs typeface="Times New Roman" pitchFamily="18" charset="0"/>
            </a:endParaRPr>
          </a:p>
          <a:p>
            <a:pPr algn="l"/>
            <a:r>
              <a:rPr lang="en-US" dirty="0" smtClean="0">
                <a:latin typeface="Rockwell" pitchFamily="18" charset="0"/>
              </a:rPr>
              <a:t>1.Distinguish between a learning organization and organizational learning</a:t>
            </a:r>
          </a:p>
          <a:p>
            <a:pPr algn="l"/>
            <a:r>
              <a:rPr lang="en-US" dirty="0" smtClean="0">
                <a:latin typeface="Rockwell" pitchFamily="18" charset="0"/>
              </a:rPr>
              <a:t>2. Distinguish between the type of learning, levels of Organizational learning, types of learner and the 3 M’s of learning.</a:t>
            </a:r>
          </a:p>
          <a:p>
            <a:pPr algn="l"/>
            <a:r>
              <a:rPr lang="en-US" dirty="0" smtClean="0">
                <a:latin typeface="Rockwell" pitchFamily="18" charset="0"/>
              </a:rPr>
              <a:t>3. Would you say the organization you worked with during your</a:t>
            </a:r>
            <a:r>
              <a:rPr lang="en-US" dirty="0" smtClean="0">
                <a:latin typeface="Rockwell" pitchFamily="18" charset="0"/>
              </a:rPr>
              <a:t> SIWES is a learning organization? </a:t>
            </a:r>
            <a:r>
              <a:rPr lang="en-US" smtClean="0">
                <a:latin typeface="Rockwell" pitchFamily="18" charset="0"/>
              </a:rPr>
              <a:t>Why?</a:t>
            </a:r>
            <a:endParaRPr lang="en-US" dirty="0" smtClean="0">
              <a:latin typeface="Rockwell" pitchFamily="18" charset="0"/>
            </a:endParaRPr>
          </a:p>
          <a:p>
            <a:pPr algn="l"/>
            <a:r>
              <a:rPr lang="en-US" dirty="0" smtClean="0">
                <a:latin typeface="Rockwell" pitchFamily="18" charset="0"/>
              </a:rPr>
              <a:t>4. How can you encourage an Organization to learn or introduce learning in an organization ?</a:t>
            </a:r>
            <a:endParaRPr lang="en-US" dirty="0"/>
          </a:p>
        </p:txBody>
      </p:sp>
    </p:spTree>
    <p:extLst>
      <p:ext uri="{BB962C8B-B14F-4D97-AF65-F5344CB8AC3E}">
        <p14:creationId xmlns:p14="http://schemas.microsoft.com/office/powerpoint/2010/main" val="218804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587" y="188914"/>
            <a:ext cx="10044082" cy="1400175"/>
          </a:xfrm>
        </p:spPr>
        <p:txBody>
          <a:bodyPr>
            <a:normAutofit/>
          </a:bodyPr>
          <a:lstStyle/>
          <a:p>
            <a:pPr algn="ctr" eaLnBrk="1" hangingPunct="1"/>
            <a:r>
              <a:rPr lang="es-ES" sz="3600" b="1" dirty="0" smtClean="0">
                <a:solidFill>
                  <a:srgbClr val="7A0000"/>
                </a:solidFill>
              </a:rPr>
              <a:t>ORGANIZATIONAL LEARNING</a:t>
            </a:r>
          </a:p>
        </p:txBody>
      </p:sp>
      <p:sp>
        <p:nvSpPr>
          <p:cNvPr id="30723" name="Rectangle 3"/>
          <p:cNvSpPr>
            <a:spLocks noGrp="1" noChangeArrowheads="1"/>
          </p:cNvSpPr>
          <p:nvPr>
            <p:ph idx="1"/>
          </p:nvPr>
        </p:nvSpPr>
        <p:spPr>
          <a:xfrm>
            <a:off x="239247" y="1589088"/>
            <a:ext cx="11716684" cy="4735512"/>
          </a:xfrm>
        </p:spPr>
        <p:txBody>
          <a:bodyPr>
            <a:normAutofit/>
          </a:bodyPr>
          <a:lstStyle/>
          <a:p>
            <a:pPr algn="just" eaLnBrk="1" hangingPunct="1">
              <a:lnSpc>
                <a:spcPct val="80000"/>
              </a:lnSpc>
            </a:pPr>
            <a:r>
              <a:rPr lang="es-ES" sz="2600" dirty="0" err="1" smtClean="0"/>
              <a:t>The</a:t>
            </a:r>
            <a:r>
              <a:rPr lang="es-ES" sz="2600" dirty="0" smtClean="0"/>
              <a:t> </a:t>
            </a:r>
            <a:r>
              <a:rPr lang="es-ES" sz="2600" dirty="0" err="1" smtClean="0"/>
              <a:t>process</a:t>
            </a:r>
            <a:r>
              <a:rPr lang="es-ES" sz="2600" dirty="0" smtClean="0"/>
              <a:t> of </a:t>
            </a:r>
            <a:r>
              <a:rPr lang="es-ES" sz="2600" dirty="0" err="1" smtClean="0"/>
              <a:t>improving</a:t>
            </a:r>
            <a:r>
              <a:rPr lang="es-ES" sz="2600" dirty="0" smtClean="0"/>
              <a:t> </a:t>
            </a:r>
            <a:r>
              <a:rPr lang="es-ES" sz="2600" dirty="0" err="1" smtClean="0"/>
              <a:t>actions</a:t>
            </a:r>
            <a:r>
              <a:rPr lang="es-ES" sz="2600" dirty="0" smtClean="0"/>
              <a:t> </a:t>
            </a:r>
            <a:r>
              <a:rPr lang="es-ES" sz="2600" dirty="0" err="1" smtClean="0"/>
              <a:t>through</a:t>
            </a:r>
            <a:r>
              <a:rPr lang="es-ES" sz="2600" dirty="0" smtClean="0"/>
              <a:t> </a:t>
            </a:r>
            <a:r>
              <a:rPr lang="es-ES" sz="2600" dirty="0" err="1" smtClean="0"/>
              <a:t>better</a:t>
            </a:r>
            <a:r>
              <a:rPr lang="es-ES" sz="2600" dirty="0" smtClean="0"/>
              <a:t> </a:t>
            </a:r>
            <a:r>
              <a:rPr lang="es-ES" sz="2600" dirty="0" err="1" smtClean="0"/>
              <a:t>knowledge</a:t>
            </a:r>
            <a:r>
              <a:rPr lang="es-ES" sz="2600" dirty="0" smtClean="0"/>
              <a:t> and </a:t>
            </a:r>
            <a:r>
              <a:rPr lang="es-ES" sz="2600" dirty="0" err="1" smtClean="0"/>
              <a:t>understanding</a:t>
            </a:r>
            <a:r>
              <a:rPr lang="es-ES" sz="2600" dirty="0" smtClean="0"/>
              <a:t> (</a:t>
            </a:r>
            <a:r>
              <a:rPr lang="es-ES" sz="2600" dirty="0" err="1" smtClean="0"/>
              <a:t>Fyol</a:t>
            </a:r>
            <a:r>
              <a:rPr lang="es-ES" sz="2600" dirty="0" smtClean="0"/>
              <a:t> &amp; </a:t>
            </a:r>
            <a:r>
              <a:rPr lang="es-ES" sz="2600" dirty="0" err="1" smtClean="0"/>
              <a:t>Lyles</a:t>
            </a:r>
            <a:r>
              <a:rPr lang="es-ES" sz="2600" dirty="0" smtClean="0"/>
              <a:t>, 1985)</a:t>
            </a:r>
          </a:p>
          <a:p>
            <a:pPr marL="0" indent="0" algn="just" eaLnBrk="1" hangingPunct="1">
              <a:lnSpc>
                <a:spcPct val="80000"/>
              </a:lnSpc>
              <a:buNone/>
            </a:pPr>
            <a:endParaRPr lang="es-ES" sz="1100" dirty="0" smtClean="0"/>
          </a:p>
          <a:p>
            <a:pPr algn="just" eaLnBrk="1" hangingPunct="1">
              <a:lnSpc>
                <a:spcPct val="80000"/>
              </a:lnSpc>
            </a:pPr>
            <a:r>
              <a:rPr lang="es-ES" sz="2600" dirty="0" err="1" smtClean="0"/>
              <a:t>The</a:t>
            </a:r>
            <a:r>
              <a:rPr lang="es-ES" sz="2600" dirty="0" smtClean="0"/>
              <a:t> </a:t>
            </a:r>
            <a:r>
              <a:rPr lang="es-ES" sz="2600" dirty="0" err="1" smtClean="0"/>
              <a:t>way</a:t>
            </a:r>
            <a:r>
              <a:rPr lang="es-ES" sz="2600" dirty="0" smtClean="0"/>
              <a:t> </a:t>
            </a:r>
            <a:r>
              <a:rPr lang="es-ES" sz="2600" dirty="0" err="1" smtClean="0"/>
              <a:t>firms</a:t>
            </a:r>
            <a:r>
              <a:rPr lang="es-ES" sz="2600" dirty="0" smtClean="0"/>
              <a:t> </a:t>
            </a:r>
            <a:r>
              <a:rPr lang="es-ES" sz="2600" dirty="0" err="1" smtClean="0"/>
              <a:t>build,supplement</a:t>
            </a:r>
            <a:r>
              <a:rPr lang="es-ES" sz="2600" dirty="0" smtClean="0"/>
              <a:t>, and </a:t>
            </a:r>
            <a:r>
              <a:rPr lang="es-ES" sz="2600" dirty="0" err="1" smtClean="0"/>
              <a:t>organize</a:t>
            </a:r>
            <a:r>
              <a:rPr lang="es-ES" sz="2600" dirty="0" smtClean="0"/>
              <a:t> </a:t>
            </a:r>
            <a:r>
              <a:rPr lang="es-ES" sz="2600" dirty="0" err="1" smtClean="0"/>
              <a:t>knowledge</a:t>
            </a:r>
            <a:r>
              <a:rPr lang="es-ES" sz="2600" dirty="0" smtClean="0"/>
              <a:t> and </a:t>
            </a:r>
            <a:r>
              <a:rPr lang="es-ES" sz="2600" dirty="0" err="1" smtClean="0"/>
              <a:t>routines</a:t>
            </a:r>
            <a:r>
              <a:rPr lang="es-ES" sz="2600" dirty="0" smtClean="0"/>
              <a:t> </a:t>
            </a:r>
            <a:r>
              <a:rPr lang="es-ES" sz="2600" dirty="0" err="1" smtClean="0"/>
              <a:t>around</a:t>
            </a:r>
            <a:r>
              <a:rPr lang="es-ES" sz="2600" dirty="0" smtClean="0"/>
              <a:t> </a:t>
            </a:r>
            <a:r>
              <a:rPr lang="es-ES" sz="2600" dirty="0" err="1" smtClean="0"/>
              <a:t>their</a:t>
            </a:r>
            <a:r>
              <a:rPr lang="es-ES" sz="2600" dirty="0" smtClean="0"/>
              <a:t> and </a:t>
            </a:r>
            <a:r>
              <a:rPr lang="es-ES" sz="2600" dirty="0" err="1" smtClean="0"/>
              <a:t>within</a:t>
            </a:r>
            <a:r>
              <a:rPr lang="es-ES" sz="2600" dirty="0" smtClean="0"/>
              <a:t> </a:t>
            </a:r>
            <a:r>
              <a:rPr lang="es-ES" sz="2600" dirty="0" err="1" smtClean="0"/>
              <a:t>their</a:t>
            </a:r>
            <a:r>
              <a:rPr lang="es-ES" sz="2600" dirty="0" smtClean="0"/>
              <a:t> cultures and </a:t>
            </a:r>
            <a:r>
              <a:rPr lang="es-ES" sz="2600" dirty="0" err="1" smtClean="0"/>
              <a:t>adapt</a:t>
            </a:r>
            <a:r>
              <a:rPr lang="es-ES" sz="2600" dirty="0" smtClean="0"/>
              <a:t> and </a:t>
            </a:r>
            <a:r>
              <a:rPr lang="es-ES" sz="2600" dirty="0" err="1" smtClean="0"/>
              <a:t>develop</a:t>
            </a:r>
            <a:r>
              <a:rPr lang="es-ES" sz="2600" dirty="0" smtClean="0"/>
              <a:t> </a:t>
            </a:r>
            <a:r>
              <a:rPr lang="es-ES" sz="2600" dirty="0" err="1" smtClean="0"/>
              <a:t>organizational</a:t>
            </a:r>
            <a:r>
              <a:rPr lang="es-ES" sz="2600" dirty="0" smtClean="0"/>
              <a:t> </a:t>
            </a:r>
            <a:r>
              <a:rPr lang="es-ES" sz="2600" dirty="0" err="1" smtClean="0"/>
              <a:t>efficiency</a:t>
            </a:r>
            <a:r>
              <a:rPr lang="es-ES" sz="2600" dirty="0" smtClean="0"/>
              <a:t> </a:t>
            </a:r>
            <a:r>
              <a:rPr lang="es-ES" sz="2600" dirty="0" err="1" smtClean="0"/>
              <a:t>by</a:t>
            </a:r>
            <a:r>
              <a:rPr lang="es-ES" sz="2600" dirty="0" smtClean="0"/>
              <a:t> </a:t>
            </a:r>
            <a:r>
              <a:rPr lang="es-ES" sz="2600" dirty="0" err="1" smtClean="0"/>
              <a:t>improving</a:t>
            </a:r>
            <a:r>
              <a:rPr lang="es-ES" sz="2600" dirty="0" smtClean="0"/>
              <a:t> </a:t>
            </a:r>
            <a:r>
              <a:rPr lang="es-ES" sz="2600" dirty="0" err="1" smtClean="0"/>
              <a:t>the</a:t>
            </a:r>
            <a:r>
              <a:rPr lang="es-ES" sz="2600" dirty="0" smtClean="0"/>
              <a:t> use of </a:t>
            </a:r>
            <a:r>
              <a:rPr lang="es-ES" sz="2600" dirty="0" err="1" smtClean="0"/>
              <a:t>the</a:t>
            </a:r>
            <a:r>
              <a:rPr lang="es-ES" sz="2600" dirty="0" smtClean="0"/>
              <a:t> </a:t>
            </a:r>
            <a:r>
              <a:rPr lang="es-ES" sz="2600" dirty="0" err="1" smtClean="0"/>
              <a:t>broad</a:t>
            </a:r>
            <a:r>
              <a:rPr lang="es-ES" sz="2600" dirty="0" smtClean="0"/>
              <a:t> </a:t>
            </a:r>
            <a:r>
              <a:rPr lang="es-ES" sz="2600" dirty="0" err="1" smtClean="0"/>
              <a:t>skills</a:t>
            </a:r>
            <a:r>
              <a:rPr lang="es-ES" sz="2600" dirty="0" smtClean="0"/>
              <a:t> of </a:t>
            </a:r>
            <a:r>
              <a:rPr lang="es-ES" sz="2600" dirty="0" err="1" smtClean="0"/>
              <a:t>their</a:t>
            </a:r>
            <a:r>
              <a:rPr lang="es-ES" sz="2600" dirty="0" smtClean="0"/>
              <a:t> </a:t>
            </a:r>
            <a:r>
              <a:rPr lang="es-ES" sz="2600" dirty="0" err="1" smtClean="0"/>
              <a:t>workforces</a:t>
            </a:r>
            <a:r>
              <a:rPr lang="es-ES" sz="2600" dirty="0" smtClean="0"/>
              <a:t>. (</a:t>
            </a:r>
            <a:r>
              <a:rPr lang="es-ES" sz="2600" dirty="0" err="1" smtClean="0"/>
              <a:t>Dodgson</a:t>
            </a:r>
            <a:r>
              <a:rPr lang="es-ES" sz="2600" dirty="0" smtClean="0"/>
              <a:t>, 1993)</a:t>
            </a:r>
          </a:p>
          <a:p>
            <a:pPr marL="0" indent="0" algn="just" eaLnBrk="1" hangingPunct="1">
              <a:lnSpc>
                <a:spcPct val="80000"/>
              </a:lnSpc>
              <a:buNone/>
            </a:pPr>
            <a:endParaRPr lang="es-ES" sz="1100" dirty="0" smtClean="0"/>
          </a:p>
          <a:p>
            <a:pPr algn="just" eaLnBrk="1" hangingPunct="1">
              <a:lnSpc>
                <a:spcPct val="80000"/>
              </a:lnSpc>
            </a:pPr>
            <a:r>
              <a:rPr lang="es-ES" sz="2600" dirty="0" err="1" smtClean="0"/>
              <a:t>Learning</a:t>
            </a:r>
            <a:r>
              <a:rPr lang="es-ES" sz="2600" dirty="0" smtClean="0"/>
              <a:t> </a:t>
            </a:r>
            <a:r>
              <a:rPr lang="es-ES" sz="2600" dirty="0" err="1" smtClean="0"/>
              <a:t>occurs</a:t>
            </a:r>
            <a:r>
              <a:rPr lang="es-ES" sz="2600" dirty="0" smtClean="0"/>
              <a:t> in </a:t>
            </a:r>
            <a:r>
              <a:rPr lang="es-ES" sz="2600" dirty="0" err="1" smtClean="0"/>
              <a:t>an</a:t>
            </a:r>
            <a:r>
              <a:rPr lang="es-ES" sz="2600" dirty="0" smtClean="0"/>
              <a:t> </a:t>
            </a:r>
            <a:r>
              <a:rPr lang="es-ES" sz="2600" dirty="0" err="1" smtClean="0"/>
              <a:t>organization</a:t>
            </a:r>
            <a:r>
              <a:rPr lang="es-ES" sz="2600" dirty="0" smtClean="0"/>
              <a:t> “</a:t>
            </a:r>
            <a:r>
              <a:rPr lang="es-ES" sz="2600" dirty="0" err="1" smtClean="0"/>
              <a:t>if</a:t>
            </a:r>
            <a:r>
              <a:rPr lang="es-ES" sz="2600" dirty="0" smtClean="0"/>
              <a:t> </a:t>
            </a:r>
            <a:r>
              <a:rPr lang="es-ES" sz="2600" dirty="0" err="1" smtClean="0"/>
              <a:t>through</a:t>
            </a:r>
            <a:r>
              <a:rPr lang="es-ES" sz="2600" dirty="0" smtClean="0"/>
              <a:t> </a:t>
            </a:r>
            <a:r>
              <a:rPr lang="es-ES" sz="2600" dirty="0" err="1" smtClean="0"/>
              <a:t>its</a:t>
            </a:r>
            <a:r>
              <a:rPr lang="es-ES" sz="2600" dirty="0" smtClean="0"/>
              <a:t> </a:t>
            </a:r>
            <a:r>
              <a:rPr lang="es-ES" sz="2600" dirty="0" err="1" smtClean="0"/>
              <a:t>processing</a:t>
            </a:r>
            <a:r>
              <a:rPr lang="es-ES" sz="2600" dirty="0" smtClean="0"/>
              <a:t> of </a:t>
            </a:r>
            <a:r>
              <a:rPr lang="es-ES" sz="2600" dirty="0" err="1" smtClean="0"/>
              <a:t>information</a:t>
            </a:r>
            <a:r>
              <a:rPr lang="es-ES" sz="2600" dirty="0" smtClean="0"/>
              <a:t>, </a:t>
            </a:r>
            <a:r>
              <a:rPr lang="es-ES" sz="2600" dirty="0" err="1" smtClean="0"/>
              <a:t>the</a:t>
            </a:r>
            <a:r>
              <a:rPr lang="es-ES" sz="2600" dirty="0" smtClean="0"/>
              <a:t> </a:t>
            </a:r>
            <a:r>
              <a:rPr lang="es-ES" sz="2600" dirty="0" err="1" smtClean="0"/>
              <a:t>range</a:t>
            </a:r>
            <a:r>
              <a:rPr lang="es-ES" sz="2600" dirty="0" smtClean="0"/>
              <a:t> of </a:t>
            </a:r>
            <a:r>
              <a:rPr lang="es-ES" sz="2600" dirty="0" err="1" smtClean="0"/>
              <a:t>its</a:t>
            </a:r>
            <a:r>
              <a:rPr lang="es-ES" sz="2600" dirty="0" smtClean="0"/>
              <a:t> (</a:t>
            </a:r>
            <a:r>
              <a:rPr lang="es-ES" sz="2600" dirty="0" err="1" smtClean="0"/>
              <a:t>organization’s</a:t>
            </a:r>
            <a:r>
              <a:rPr lang="es-ES" sz="2600" dirty="0" smtClean="0"/>
              <a:t>) </a:t>
            </a:r>
            <a:r>
              <a:rPr lang="es-ES" sz="2600" dirty="0" err="1" smtClean="0"/>
              <a:t>potential</a:t>
            </a:r>
            <a:r>
              <a:rPr lang="es-ES" sz="2600" dirty="0" smtClean="0"/>
              <a:t> </a:t>
            </a:r>
            <a:r>
              <a:rPr lang="es-ES" sz="2600" dirty="0" err="1" smtClean="0"/>
              <a:t>behaviors</a:t>
            </a:r>
            <a:r>
              <a:rPr lang="es-ES" sz="2600" dirty="0" smtClean="0"/>
              <a:t> </a:t>
            </a:r>
            <a:r>
              <a:rPr lang="es-ES" sz="2600" dirty="0" err="1" smtClean="0"/>
              <a:t>is</a:t>
            </a:r>
            <a:r>
              <a:rPr lang="es-ES" sz="2600" dirty="0" smtClean="0"/>
              <a:t> </a:t>
            </a:r>
            <a:r>
              <a:rPr lang="es-ES" sz="2600" dirty="0" err="1" smtClean="0"/>
              <a:t>changed</a:t>
            </a:r>
            <a:r>
              <a:rPr lang="es-ES" sz="2600" dirty="0" smtClean="0"/>
              <a:t> (Huber, 1991)</a:t>
            </a:r>
          </a:p>
        </p:txBody>
      </p:sp>
      <p:sp>
        <p:nvSpPr>
          <p:cNvPr id="8196" name="5 Marcador de número de diapositiva"/>
          <p:cNvSpPr>
            <a:spLocks noGrp="1"/>
          </p:cNvSpPr>
          <p:nvPr>
            <p:ph type="sldNum" sz="quarter" idx="4294967295"/>
          </p:nvPr>
        </p:nvSpPr>
        <p:spPr>
          <a:xfrm>
            <a:off x="10357430" y="295275"/>
            <a:ext cx="838418" cy="768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47C2511-EC40-4446-A7CD-29697000FA46}" type="slidenum">
              <a:rPr lang="es-ES" smtClean="0"/>
              <a:pPr/>
              <a:t>5</a:t>
            </a:fld>
            <a:endParaRPr lang="es-ES" smtClean="0"/>
          </a:p>
        </p:txBody>
      </p:sp>
    </p:spTree>
    <p:extLst>
      <p:ext uri="{BB962C8B-B14F-4D97-AF65-F5344CB8AC3E}">
        <p14:creationId xmlns:p14="http://schemas.microsoft.com/office/powerpoint/2010/main" val="2989088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z="3600" b="1" dirty="0" smtClean="0"/>
              <a:t>Characteristics of a </a:t>
            </a:r>
            <a:r>
              <a:rPr lang="en-US" sz="3600" b="1" dirty="0" smtClean="0"/>
              <a:t>Learning </a:t>
            </a:r>
            <a:r>
              <a:rPr lang="en-US" sz="3600" dirty="0" smtClean="0"/>
              <a:t>O</a:t>
            </a:r>
            <a:r>
              <a:rPr lang="en-US" sz="3600" b="1" dirty="0" smtClean="0"/>
              <a:t>rganization</a:t>
            </a:r>
            <a:endParaRPr lang="en-US" sz="3600" b="1" dirty="0" smtClean="0"/>
          </a:p>
        </p:txBody>
      </p:sp>
      <p:sp>
        <p:nvSpPr>
          <p:cNvPr id="3075" name="Rectangle 3"/>
          <p:cNvSpPr>
            <a:spLocks noGrp="1" noChangeArrowheads="1"/>
          </p:cNvSpPr>
          <p:nvPr>
            <p:ph type="body" idx="1"/>
          </p:nvPr>
        </p:nvSpPr>
        <p:spPr>
          <a:xfrm>
            <a:off x="230187" y="1447800"/>
            <a:ext cx="11734800" cy="4876800"/>
          </a:xfrm>
        </p:spPr>
        <p:txBody>
          <a:bodyPr/>
          <a:lstStyle/>
          <a:p>
            <a:pPr algn="just" eaLnBrk="1" hangingPunct="1">
              <a:lnSpc>
                <a:spcPct val="80000"/>
              </a:lnSpc>
            </a:pPr>
            <a:r>
              <a:rPr lang="en-US" sz="2800" smtClean="0"/>
              <a:t>Learning is integrated into everything people do; it’s a regular part of the job, not ‘something extra’ you add on.</a:t>
            </a:r>
          </a:p>
          <a:p>
            <a:pPr algn="just" eaLnBrk="1" hangingPunct="1">
              <a:lnSpc>
                <a:spcPct val="80000"/>
              </a:lnSpc>
            </a:pPr>
            <a:r>
              <a:rPr lang="en-US" sz="2800" smtClean="0"/>
              <a:t>Learning is a process, not an event.</a:t>
            </a:r>
          </a:p>
          <a:p>
            <a:pPr algn="just" eaLnBrk="1" hangingPunct="1">
              <a:lnSpc>
                <a:spcPct val="80000"/>
              </a:lnSpc>
            </a:pPr>
            <a:r>
              <a:rPr lang="en-US" sz="2800" smtClean="0"/>
              <a:t>Individuals themselves evolve and grow, and in the process transform the organisation.</a:t>
            </a:r>
          </a:p>
          <a:p>
            <a:pPr algn="just" eaLnBrk="1" hangingPunct="1">
              <a:lnSpc>
                <a:spcPct val="80000"/>
              </a:lnSpc>
            </a:pPr>
            <a:r>
              <a:rPr lang="en-US" sz="2800" smtClean="0"/>
              <a:t>The learning organisation is creative; individuals re-create the organisation.</a:t>
            </a:r>
          </a:p>
          <a:p>
            <a:pPr algn="just" eaLnBrk="1" hangingPunct="1">
              <a:lnSpc>
                <a:spcPct val="80000"/>
              </a:lnSpc>
            </a:pPr>
            <a:r>
              <a:rPr lang="en-US" sz="2800" smtClean="0"/>
              <a:t>The organisation learn from itself; employee teach the organisation about efficiency, quality improvement and innovation.</a:t>
            </a:r>
          </a:p>
          <a:p>
            <a:pPr algn="just" eaLnBrk="1" hangingPunct="1">
              <a:lnSpc>
                <a:spcPct val="80000"/>
              </a:lnSpc>
            </a:pPr>
            <a:r>
              <a:rPr lang="en-US" sz="2800" smtClean="0"/>
              <a:t>In learning organisation people are self motivated rather than being threatened to learn.</a:t>
            </a:r>
          </a:p>
        </p:txBody>
      </p:sp>
    </p:spTree>
    <p:extLst>
      <p:ext uri="{BB962C8B-B14F-4D97-AF65-F5344CB8AC3E}">
        <p14:creationId xmlns:p14="http://schemas.microsoft.com/office/powerpoint/2010/main" val="1165335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759" y="274638"/>
            <a:ext cx="10975658" cy="715962"/>
          </a:xfrm>
        </p:spPr>
        <p:txBody>
          <a:bodyPr>
            <a:normAutofit/>
          </a:bodyPr>
          <a:lstStyle/>
          <a:p>
            <a:pPr eaLnBrk="1" hangingPunct="1"/>
            <a:r>
              <a:rPr lang="en-US" sz="3600" b="1" dirty="0" smtClean="0"/>
              <a:t>What does a learning </a:t>
            </a:r>
            <a:r>
              <a:rPr lang="en-US" sz="3600" b="1" dirty="0" err="1" smtClean="0"/>
              <a:t>organisation</a:t>
            </a:r>
            <a:r>
              <a:rPr lang="en-US" sz="3600" b="1" dirty="0" smtClean="0"/>
              <a:t> learn? </a:t>
            </a:r>
            <a:endParaRPr lang="en-US" dirty="0" smtClean="0"/>
          </a:p>
        </p:txBody>
      </p:sp>
      <p:sp>
        <p:nvSpPr>
          <p:cNvPr id="4099" name="Rectangle 3"/>
          <p:cNvSpPr>
            <a:spLocks noGrp="1" noChangeArrowheads="1"/>
          </p:cNvSpPr>
          <p:nvPr>
            <p:ph type="body" idx="1"/>
          </p:nvPr>
        </p:nvSpPr>
        <p:spPr>
          <a:xfrm>
            <a:off x="609759" y="1600200"/>
            <a:ext cx="11280537" cy="5105400"/>
          </a:xfrm>
        </p:spPr>
        <p:txBody>
          <a:bodyPr>
            <a:normAutofit lnSpcReduction="10000"/>
          </a:bodyPr>
          <a:lstStyle/>
          <a:p>
            <a:r>
              <a:rPr lang="en-US" sz="3600" b="1" dirty="0" smtClean="0"/>
              <a:t>Everything!</a:t>
            </a:r>
          </a:p>
          <a:p>
            <a:pPr marL="0" indent="0">
              <a:buNone/>
            </a:pPr>
            <a:r>
              <a:rPr lang="en-US" sz="3600" dirty="0" smtClean="0"/>
              <a:t>However</a:t>
            </a:r>
            <a:r>
              <a:rPr lang="en-US" sz="3600" dirty="0" smtClean="0"/>
              <a:t>, most </a:t>
            </a:r>
            <a:r>
              <a:rPr lang="en-US" sz="3600" dirty="0" err="1" smtClean="0"/>
              <a:t>organisations</a:t>
            </a:r>
            <a:r>
              <a:rPr lang="en-US" sz="3600" dirty="0" smtClean="0"/>
              <a:t> begin by focusing on one of these area</a:t>
            </a:r>
            <a:r>
              <a:rPr lang="en-US" sz="3600" b="1" dirty="0" smtClean="0"/>
              <a:t>:</a:t>
            </a:r>
          </a:p>
          <a:p>
            <a:pPr lvl="1" eaLnBrk="1" hangingPunct="1"/>
            <a:r>
              <a:rPr lang="en-US" sz="3200" b="1" dirty="0" smtClean="0"/>
              <a:t>Work products</a:t>
            </a:r>
          </a:p>
          <a:p>
            <a:pPr lvl="1" eaLnBrk="1" hangingPunct="1"/>
            <a:r>
              <a:rPr lang="en-US" sz="3200" b="1" dirty="0" smtClean="0"/>
              <a:t>Work processes</a:t>
            </a:r>
          </a:p>
          <a:p>
            <a:pPr lvl="1" eaLnBrk="1" hangingPunct="1"/>
            <a:r>
              <a:rPr lang="en-US" sz="3200" b="1" dirty="0" smtClean="0"/>
              <a:t>Team work</a:t>
            </a:r>
          </a:p>
          <a:p>
            <a:pPr lvl="1" eaLnBrk="1" hangingPunct="1"/>
            <a:r>
              <a:rPr lang="en-US" sz="3200" b="1" dirty="0" smtClean="0"/>
              <a:t>Customers</a:t>
            </a:r>
          </a:p>
          <a:p>
            <a:pPr lvl="1" eaLnBrk="1" hangingPunct="1"/>
            <a:r>
              <a:rPr lang="en-US" sz="3200" b="1" dirty="0" smtClean="0"/>
              <a:t>System thinking</a:t>
            </a:r>
          </a:p>
          <a:p>
            <a:pPr lvl="1" eaLnBrk="1" hangingPunct="1"/>
            <a:r>
              <a:rPr lang="en-US" sz="3200" b="1" dirty="0" smtClean="0"/>
              <a:t>Mental model</a:t>
            </a:r>
            <a:r>
              <a:rPr lang="en-US" sz="3200" dirty="0" smtClean="0"/>
              <a:t> </a:t>
            </a:r>
          </a:p>
        </p:txBody>
      </p:sp>
    </p:spTree>
    <p:extLst>
      <p:ext uri="{BB962C8B-B14F-4D97-AF65-F5344CB8AC3E}">
        <p14:creationId xmlns:p14="http://schemas.microsoft.com/office/powerpoint/2010/main" val="1618985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6387" y="152400"/>
            <a:ext cx="11380656" cy="1066800"/>
          </a:xfrm>
        </p:spPr>
        <p:txBody>
          <a:bodyPr>
            <a:noAutofit/>
          </a:bodyPr>
          <a:lstStyle/>
          <a:p>
            <a:pPr algn="ctr" eaLnBrk="1" hangingPunct="1"/>
            <a:r>
              <a:rPr lang="en-US" sz="4800" b="1" dirty="0" smtClean="0">
                <a:solidFill>
                  <a:srgbClr val="7A0000"/>
                </a:solidFill>
              </a:rPr>
              <a:t>Why is </a:t>
            </a:r>
            <a:r>
              <a:rPr lang="en-US" sz="4800" b="1" dirty="0" smtClean="0">
                <a:solidFill>
                  <a:srgbClr val="7A0000"/>
                </a:solidFill>
              </a:rPr>
              <a:t>Learning </a:t>
            </a:r>
            <a:r>
              <a:rPr lang="en-US" sz="4800" b="1" dirty="0" smtClean="0">
                <a:solidFill>
                  <a:srgbClr val="7A0000"/>
                </a:solidFill>
              </a:rPr>
              <a:t>so </a:t>
            </a:r>
            <a:r>
              <a:rPr lang="en-US" sz="4800" b="1" dirty="0" smtClean="0">
                <a:solidFill>
                  <a:srgbClr val="7A0000"/>
                </a:solidFill>
              </a:rPr>
              <a:t>Important</a:t>
            </a:r>
            <a:r>
              <a:rPr lang="en-US" sz="4800" b="1" dirty="0" smtClean="0">
                <a:solidFill>
                  <a:srgbClr val="7A0000"/>
                </a:solidFill>
              </a:rPr>
              <a:t>? </a:t>
            </a:r>
          </a:p>
        </p:txBody>
      </p:sp>
      <p:sp>
        <p:nvSpPr>
          <p:cNvPr id="5123" name="Rectangle 3"/>
          <p:cNvSpPr>
            <a:spLocks noGrp="1" noChangeArrowheads="1"/>
          </p:cNvSpPr>
          <p:nvPr>
            <p:ph type="body" idx="1"/>
          </p:nvPr>
        </p:nvSpPr>
        <p:spPr>
          <a:xfrm>
            <a:off x="304880" y="1447800"/>
            <a:ext cx="11178910" cy="4648200"/>
          </a:xfrm>
        </p:spPr>
        <p:txBody>
          <a:bodyPr>
            <a:normAutofit/>
          </a:bodyPr>
          <a:lstStyle/>
          <a:p>
            <a:pPr algn="just" eaLnBrk="1" hangingPunct="1">
              <a:lnSpc>
                <a:spcPct val="80000"/>
              </a:lnSpc>
            </a:pPr>
            <a:r>
              <a:rPr lang="en-US" sz="3600" dirty="0" smtClean="0"/>
              <a:t>Things are changing so today it is difficult to keep up with the pace.</a:t>
            </a:r>
          </a:p>
          <a:p>
            <a:pPr algn="just" eaLnBrk="1" hangingPunct="1">
              <a:lnSpc>
                <a:spcPct val="80000"/>
              </a:lnSpc>
            </a:pPr>
            <a:r>
              <a:rPr lang="en-US" sz="3600" dirty="0" smtClean="0"/>
              <a:t>People who cannot keep up with changes may find themselves ‘downsized’ or ‘</a:t>
            </a:r>
            <a:r>
              <a:rPr lang="en-US" sz="3600" dirty="0" err="1" smtClean="0"/>
              <a:t>rightsized</a:t>
            </a:r>
            <a:r>
              <a:rPr lang="en-US" sz="3600" dirty="0" smtClean="0"/>
              <a:t>’ or out of work.</a:t>
            </a:r>
          </a:p>
          <a:p>
            <a:pPr algn="just" eaLnBrk="1" hangingPunct="1">
              <a:lnSpc>
                <a:spcPct val="80000"/>
              </a:lnSpc>
            </a:pPr>
            <a:r>
              <a:rPr lang="en-US" sz="3600" dirty="0" smtClean="0"/>
              <a:t>A business that cannot change in tune with global marketplace probably has no future.</a:t>
            </a:r>
          </a:p>
          <a:p>
            <a:pPr algn="just" eaLnBrk="1" hangingPunct="1">
              <a:lnSpc>
                <a:spcPct val="80000"/>
              </a:lnSpc>
            </a:pPr>
            <a:r>
              <a:rPr lang="en-US" sz="3600" dirty="0" smtClean="0"/>
              <a:t>Competitive advantage is available </a:t>
            </a:r>
            <a:r>
              <a:rPr lang="en-US" sz="3600" dirty="0" smtClean="0"/>
              <a:t>today</a:t>
            </a:r>
            <a:endParaRPr lang="en-US" sz="3600" dirty="0" smtClean="0"/>
          </a:p>
        </p:txBody>
      </p:sp>
    </p:spTree>
    <p:extLst>
      <p:ext uri="{BB962C8B-B14F-4D97-AF65-F5344CB8AC3E}">
        <p14:creationId xmlns:p14="http://schemas.microsoft.com/office/powerpoint/2010/main" val="2814479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7A0000"/>
                </a:solidFill>
              </a:rPr>
              <a:t>Why is </a:t>
            </a:r>
            <a:r>
              <a:rPr lang="en-US" dirty="0" smtClean="0">
                <a:solidFill>
                  <a:srgbClr val="7A0000"/>
                </a:solidFill>
              </a:rPr>
              <a:t>Learning </a:t>
            </a:r>
            <a:r>
              <a:rPr lang="en-US" dirty="0">
                <a:solidFill>
                  <a:srgbClr val="7A0000"/>
                </a:solidFill>
              </a:rPr>
              <a:t>so </a:t>
            </a:r>
            <a:r>
              <a:rPr lang="en-US" dirty="0" smtClean="0">
                <a:solidFill>
                  <a:srgbClr val="7A0000"/>
                </a:solidFill>
              </a:rPr>
              <a:t>Important</a:t>
            </a:r>
            <a:r>
              <a:rPr lang="en-US" dirty="0">
                <a:solidFill>
                  <a:srgbClr val="7A0000"/>
                </a:solidFill>
              </a:rPr>
              <a:t>? </a:t>
            </a:r>
          </a:p>
        </p:txBody>
      </p:sp>
      <p:sp>
        <p:nvSpPr>
          <p:cNvPr id="3" name="Content Placeholder 2"/>
          <p:cNvSpPr>
            <a:spLocks noGrp="1"/>
          </p:cNvSpPr>
          <p:nvPr>
            <p:ph idx="1"/>
          </p:nvPr>
        </p:nvSpPr>
        <p:spPr>
          <a:xfrm>
            <a:off x="153987" y="1412776"/>
            <a:ext cx="11801776" cy="4835624"/>
          </a:xfrm>
        </p:spPr>
        <p:txBody>
          <a:bodyPr>
            <a:normAutofit fontScale="85000" lnSpcReduction="20000"/>
          </a:bodyPr>
          <a:lstStyle/>
          <a:p>
            <a:pPr algn="just">
              <a:lnSpc>
                <a:spcPct val="80000"/>
              </a:lnSpc>
            </a:pPr>
            <a:r>
              <a:rPr lang="en-US" dirty="0"/>
              <a:t>Technology and business techniques of solving problems no longer sufficient. The question today is how quickly, how efficiently, and how effectively can people in </a:t>
            </a:r>
            <a:r>
              <a:rPr lang="en-US" dirty="0" smtClean="0"/>
              <a:t>organization </a:t>
            </a:r>
            <a:r>
              <a:rPr lang="en-US" dirty="0"/>
              <a:t>become proficient in using the technologies</a:t>
            </a:r>
            <a:r>
              <a:rPr lang="en-US" dirty="0" smtClean="0"/>
              <a:t>.</a:t>
            </a:r>
          </a:p>
          <a:p>
            <a:pPr marL="0" indent="0" algn="just">
              <a:lnSpc>
                <a:spcPct val="80000"/>
              </a:lnSpc>
              <a:buNone/>
            </a:pPr>
            <a:endParaRPr lang="en-US" sz="1200" dirty="0"/>
          </a:p>
          <a:p>
            <a:pPr algn="just">
              <a:lnSpc>
                <a:spcPct val="80000"/>
              </a:lnSpc>
            </a:pPr>
            <a:r>
              <a:rPr lang="en-US" dirty="0" smtClean="0"/>
              <a:t>Organizations </a:t>
            </a:r>
            <a:r>
              <a:rPr lang="en-US" dirty="0"/>
              <a:t>and individuals who are able to learn with the greatest ease and speed will be the most successful in the </a:t>
            </a:r>
            <a:r>
              <a:rPr lang="en-US" dirty="0" smtClean="0"/>
              <a:t>future</a:t>
            </a:r>
          </a:p>
          <a:p>
            <a:pPr marL="0" indent="0" algn="just">
              <a:lnSpc>
                <a:spcPct val="80000"/>
              </a:lnSpc>
              <a:buNone/>
            </a:pPr>
            <a:endParaRPr lang="en-US" sz="1200" dirty="0"/>
          </a:p>
          <a:p>
            <a:pPr algn="just">
              <a:lnSpc>
                <a:spcPct val="80000"/>
              </a:lnSpc>
            </a:pPr>
            <a:r>
              <a:rPr lang="en-US" dirty="0"/>
              <a:t>Today a person cannot expect the current level of knowledge and expertise to serve him or her for years ahead. That assumption will result in unemployment and disillusionment.</a:t>
            </a:r>
          </a:p>
        </p:txBody>
      </p:sp>
    </p:spTree>
    <p:extLst>
      <p:ext uri="{BB962C8B-B14F-4D97-AF65-F5344CB8AC3E}">
        <p14:creationId xmlns:p14="http://schemas.microsoft.com/office/powerpoint/2010/main" val="85427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1887703</TotalTime>
  <Words>2754</Words>
  <Application>Microsoft Office PowerPoint</Application>
  <PresentationFormat>Custom</PresentationFormat>
  <Paragraphs>299</Paragraphs>
  <Slides>41</Slides>
  <Notes>4</Notes>
  <HiddenSlides>0</HiddenSlides>
  <MMClips>0</MMClips>
  <ScaleCrop>false</ScaleCrop>
  <HeadingPairs>
    <vt:vector size="4" baseType="variant">
      <vt:variant>
        <vt:lpstr>Theme</vt:lpstr>
      </vt:variant>
      <vt:variant>
        <vt:i4>3</vt:i4>
      </vt:variant>
      <vt:variant>
        <vt:lpstr>Slide Titles</vt:lpstr>
      </vt:variant>
      <vt:variant>
        <vt:i4>41</vt:i4>
      </vt:variant>
    </vt:vector>
  </HeadingPairs>
  <TitlesOfParts>
    <vt:vector size="44" baseType="lpstr">
      <vt:lpstr>Office Theme</vt:lpstr>
      <vt:lpstr>Custom Design</vt:lpstr>
      <vt:lpstr>3_Office Theme</vt:lpstr>
      <vt:lpstr>Lecture 5: ORGANIZATIONAL LEARNING</vt:lpstr>
      <vt:lpstr>OBJECTIVES</vt:lpstr>
      <vt:lpstr>INTRODUCTION</vt:lpstr>
      <vt:lpstr>Learning Organization Cont’d</vt:lpstr>
      <vt:lpstr>ORGANIZATIONAL LEARNING</vt:lpstr>
      <vt:lpstr>Characteristics of a Learning Organization</vt:lpstr>
      <vt:lpstr>What does a learning organisation learn? </vt:lpstr>
      <vt:lpstr>Why is Learning so Important? </vt:lpstr>
      <vt:lpstr>Why is Learning so Important? </vt:lpstr>
      <vt:lpstr>Reasons why Organization might want to be a Learning Organization</vt:lpstr>
      <vt:lpstr>Reasons why Organization might want to be a Learning Organization</vt:lpstr>
      <vt:lpstr>What Investment(s) is Required?</vt:lpstr>
      <vt:lpstr>The Learning Cycle</vt:lpstr>
      <vt:lpstr>Where Does Knowledge Reside?  </vt:lpstr>
      <vt:lpstr>Levels  in the Learning Organization</vt:lpstr>
      <vt:lpstr>PowerPoint Presentation</vt:lpstr>
      <vt:lpstr>Types of Organizational Learning</vt:lpstr>
      <vt:lpstr>SINGLE-LOOP LEARNING</vt:lpstr>
      <vt:lpstr>DOUBLE-LOOP LEARNING</vt:lpstr>
      <vt:lpstr>DEUTERO-LEARNING</vt:lpstr>
      <vt:lpstr>Types of learning</vt:lpstr>
      <vt:lpstr> Types of learner </vt:lpstr>
      <vt:lpstr>2. Leisurely learners</vt:lpstr>
      <vt:lpstr> 3. Lifelong learners </vt:lpstr>
      <vt:lpstr>Three Ms in Learning Organizations</vt:lpstr>
      <vt:lpstr>Activities Of Learning Organizations</vt:lpstr>
      <vt:lpstr>1. SYSTEMATIC PROBLEM SOLVING</vt:lpstr>
      <vt:lpstr>2. EXPERIMENTATION</vt:lpstr>
      <vt:lpstr>3. LEARNING FROM PAST EXPERIENCE</vt:lpstr>
      <vt:lpstr>4. LEARNING FROM OTHERS</vt:lpstr>
      <vt:lpstr>5. TRANSFERING KNOWLEDGE</vt:lpstr>
      <vt:lpstr>STEPS IN LEARNING ORGANIZATIONS: MANAGERS</vt:lpstr>
      <vt:lpstr>KM Tools to Facilitate Interaction </vt:lpstr>
      <vt:lpstr>COMMUNITIES OF PRACTICE</vt:lpstr>
      <vt:lpstr>COMMUNITIES OF PRACTICE</vt:lpstr>
      <vt:lpstr>ORGANIZATIONAL ROUTINES</vt:lpstr>
      <vt:lpstr>ROUTINES</vt:lpstr>
      <vt:lpstr>ROUTINES</vt:lpstr>
      <vt:lpstr> TEAMS</vt:lpstr>
      <vt:lpstr> Barriers to Learning in an Organization </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Driving Administrative Quality For Vision 10: 2022</dc:title>
  <dc:creator>HP</dc:creator>
  <cp:lastModifiedBy>OLA</cp:lastModifiedBy>
  <cp:revision>212</cp:revision>
  <dcterms:created xsi:type="dcterms:W3CDTF">2014-01-31T21:42:27Z</dcterms:created>
  <dcterms:modified xsi:type="dcterms:W3CDTF">2017-10-06T08:58:41Z</dcterms:modified>
</cp:coreProperties>
</file>