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8"/>
  </p:notesMasterIdLst>
  <p:handoutMasterIdLst>
    <p:handoutMasterId r:id="rId39"/>
  </p:handoutMasterIdLst>
  <p:sldIdLst>
    <p:sldId id="281" r:id="rId3"/>
    <p:sldId id="634" r:id="rId4"/>
    <p:sldId id="636" r:id="rId5"/>
    <p:sldId id="664" r:id="rId6"/>
    <p:sldId id="665" r:id="rId7"/>
    <p:sldId id="666" r:id="rId8"/>
    <p:sldId id="633" r:id="rId9"/>
    <p:sldId id="635" r:id="rId10"/>
    <p:sldId id="637" r:id="rId11"/>
    <p:sldId id="638" r:id="rId12"/>
    <p:sldId id="639" r:id="rId13"/>
    <p:sldId id="641" r:id="rId14"/>
    <p:sldId id="642" r:id="rId15"/>
    <p:sldId id="640" r:id="rId16"/>
    <p:sldId id="644" r:id="rId17"/>
    <p:sldId id="646" r:id="rId18"/>
    <p:sldId id="643" r:id="rId19"/>
    <p:sldId id="645" r:id="rId20"/>
    <p:sldId id="647" r:id="rId21"/>
    <p:sldId id="648" r:id="rId22"/>
    <p:sldId id="649" r:id="rId23"/>
    <p:sldId id="650" r:id="rId24"/>
    <p:sldId id="651" r:id="rId25"/>
    <p:sldId id="652" r:id="rId26"/>
    <p:sldId id="653" r:id="rId27"/>
    <p:sldId id="654" r:id="rId28"/>
    <p:sldId id="655" r:id="rId29"/>
    <p:sldId id="656" r:id="rId30"/>
    <p:sldId id="657" r:id="rId31"/>
    <p:sldId id="658" r:id="rId32"/>
    <p:sldId id="659" r:id="rId33"/>
    <p:sldId id="660" r:id="rId34"/>
    <p:sldId id="661" r:id="rId35"/>
    <p:sldId id="662" r:id="rId36"/>
    <p:sldId id="663" r:id="rId37"/>
  </p:sldIdLst>
  <p:sldSz cx="1219517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7A0000"/>
    <a:srgbClr val="FFFFFF"/>
    <a:srgbClr val="DDDDDD"/>
    <a:srgbClr val="662C5B"/>
    <a:srgbClr val="000000"/>
    <a:srgbClr val="660033"/>
    <a:srgbClr val="CC0066"/>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3263" autoAdjust="0"/>
  </p:normalViewPr>
  <p:slideViewPr>
    <p:cSldViewPr>
      <p:cViewPr varScale="1">
        <p:scale>
          <a:sx n="68" d="100"/>
          <a:sy n="68" d="100"/>
        </p:scale>
        <p:origin x="810" y="60"/>
      </p:cViewPr>
      <p:guideLst>
        <p:guide orient="horz" pos="2160"/>
        <p:guide pos="384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22F73B2-7CF1-4832-BF09-2E3D082F4856}" type="datetimeFigureOut">
              <a:rPr lang="en-US" smtClean="0"/>
              <a:pPr/>
              <a:t>9/28/2018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2B329-9B4F-43B9-920A-39268306AFA7}" type="slidenum">
              <a:rPr lang="en-US" smtClean="0"/>
              <a:pPr/>
              <a:t>‹#›</a:t>
            </a:fld>
            <a:endParaRPr lang="en-US"/>
          </a:p>
        </p:txBody>
      </p:sp>
    </p:spTree>
    <p:extLst>
      <p:ext uri="{BB962C8B-B14F-4D97-AF65-F5344CB8AC3E}">
        <p14:creationId xmlns:p14="http://schemas.microsoft.com/office/powerpoint/2010/main" val="1714263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EDA5C1-9818-47C9-A79E-B4D4158DD3E3}" type="datetimeFigureOut">
              <a:rPr lang="en-GB" smtClean="0"/>
              <a:pPr/>
              <a:t>28/09/2018</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498802-2017-4E9A-A8AF-781802F703C5}" type="slidenum">
              <a:rPr lang="en-GB" smtClean="0"/>
              <a:pPr/>
              <a:t>‹#›</a:t>
            </a:fld>
            <a:endParaRPr lang="en-GB"/>
          </a:p>
        </p:txBody>
      </p:sp>
    </p:spTree>
    <p:extLst>
      <p:ext uri="{BB962C8B-B14F-4D97-AF65-F5344CB8AC3E}">
        <p14:creationId xmlns:p14="http://schemas.microsoft.com/office/powerpoint/2010/main" val="3063224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498802-2017-4E9A-A8AF-781802F703C5}"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81948" cy="6912768"/>
          </a:xfrm>
          <a:prstGeom prst="rect">
            <a:avLst/>
          </a:prstGeom>
          <a:noFill/>
        </p:spPr>
      </p:pic>
      <p:pic>
        <p:nvPicPr>
          <p:cNvPr id="8"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841003" y="570166"/>
            <a:ext cx="743452" cy="792088"/>
          </a:xfrm>
          <a:prstGeom prst="rect">
            <a:avLst/>
          </a:prstGeom>
          <a:noFill/>
        </p:spPr>
      </p:pic>
      <p:sp>
        <p:nvSpPr>
          <p:cNvPr id="9" name="TextBox 8"/>
          <p:cNvSpPr txBox="1"/>
          <p:nvPr userDrawn="1"/>
        </p:nvSpPr>
        <p:spPr>
          <a:xfrm>
            <a:off x="9003276" y="0"/>
            <a:ext cx="3230910" cy="369332"/>
          </a:xfrm>
          <a:prstGeom prst="rect">
            <a:avLst/>
          </a:prstGeom>
          <a:noFill/>
        </p:spPr>
        <p:txBody>
          <a:bodyPr wrap="none" rtlCol="0">
            <a:spAutoFit/>
          </a:bodyPr>
          <a:lstStyle/>
          <a:p>
            <a:r>
              <a:rPr lang="en-US" sz="1800" dirty="0"/>
              <a:t>www.covenantuniversity.edu.ng</a:t>
            </a:r>
            <a:endParaRPr lang="en-GB" sz="1800" dirty="0"/>
          </a:p>
        </p:txBody>
      </p:sp>
      <p:pic>
        <p:nvPicPr>
          <p:cNvPr id="10" name="Picture 2" descr="C:\Users\Ours\Desktop\Picture3.png"/>
          <p:cNvPicPr>
            <a:picLocks noChangeAspect="1" noChangeArrowheads="1"/>
          </p:cNvPicPr>
          <p:nvPr userDrawn="1"/>
        </p:nvPicPr>
        <p:blipFill>
          <a:blip r:embed="rId4" cstate="print"/>
          <a:srcRect/>
          <a:stretch>
            <a:fillRect/>
          </a:stretch>
        </p:blipFill>
        <p:spPr bwMode="auto">
          <a:xfrm>
            <a:off x="1345059" y="570169"/>
            <a:ext cx="4608512" cy="743775"/>
          </a:xfrm>
          <a:prstGeom prst="rect">
            <a:avLst/>
          </a:prstGeom>
          <a:noFill/>
        </p:spPr>
      </p:pic>
      <p:sp>
        <p:nvSpPr>
          <p:cNvPr id="2" name="Title 1"/>
          <p:cNvSpPr>
            <a:spLocks noGrp="1"/>
          </p:cNvSpPr>
          <p:nvPr>
            <p:ph type="ctrTitle"/>
          </p:nvPr>
        </p:nvSpPr>
        <p:spPr>
          <a:xfrm>
            <a:off x="914403" y="1844828"/>
            <a:ext cx="10366375" cy="2448271"/>
          </a:xfrm>
          <a:solidFill>
            <a:srgbClr val="660033">
              <a:alpha val="61961"/>
            </a:srgbClr>
          </a:solidFill>
        </p:spPr>
        <p:txBody>
          <a:bodyPr>
            <a:noAutofit/>
          </a:bodyPr>
          <a:lstStyle>
            <a:lvl1pPr>
              <a:defRPr sz="5400" b="0">
                <a:solidFill>
                  <a:schemeClr val="bg1"/>
                </a:solidFill>
                <a:latin typeface="Rockwell" pitchFamily="18" charset="0"/>
              </a:defRPr>
            </a:lvl1pPr>
          </a:lstStyle>
          <a:p>
            <a:r>
              <a:rPr lang="en-US" dirty="0"/>
              <a:t>Click to edit Master title style</a:t>
            </a:r>
            <a:endParaRPr lang="en-GB" dirty="0"/>
          </a:p>
        </p:txBody>
      </p:sp>
      <p:sp>
        <p:nvSpPr>
          <p:cNvPr id="3" name="Subtitle 2"/>
          <p:cNvSpPr>
            <a:spLocks noGrp="1"/>
          </p:cNvSpPr>
          <p:nvPr>
            <p:ph type="subTitle" idx="1"/>
          </p:nvPr>
        </p:nvSpPr>
        <p:spPr>
          <a:xfrm>
            <a:off x="1828800" y="4509120"/>
            <a:ext cx="8537575" cy="1752600"/>
          </a:xfrm>
          <a:solidFill>
            <a:srgbClr val="FFFFFF">
              <a:alpha val="74118"/>
            </a:srgbClr>
          </a:solidFill>
        </p:spPr>
        <p:txBody>
          <a:bodyPr>
            <a:normAutofit/>
          </a:bodyPr>
          <a:lstStyle>
            <a:lvl1pPr marL="0" indent="0" algn="ctr">
              <a:buNone/>
              <a:defRPr sz="3600">
                <a:solidFill>
                  <a:schemeClr val="tx1"/>
                </a:solidFill>
                <a:latin typeface="Rockwell"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11" name="TextBox 10"/>
          <p:cNvSpPr txBox="1"/>
          <p:nvPr userDrawn="1"/>
        </p:nvSpPr>
        <p:spPr>
          <a:xfrm>
            <a:off x="1633093" y="1074222"/>
            <a:ext cx="3220653" cy="338554"/>
          </a:xfrm>
          <a:prstGeom prst="rect">
            <a:avLst/>
          </a:prstGeom>
          <a:noFill/>
        </p:spPr>
        <p:txBody>
          <a:bodyPr wrap="none" rtlCol="0">
            <a:spAutoFit/>
          </a:bodyPr>
          <a:lstStyle/>
          <a:p>
            <a:r>
              <a:rPr lang="en-US" sz="1600" dirty="0">
                <a:solidFill>
                  <a:srgbClr val="662C5B"/>
                </a:solidFill>
              </a:rPr>
              <a:t>Raising a new Generation of Leaders</a:t>
            </a:r>
            <a:endParaRPr lang="en-GB" sz="1600" dirty="0">
              <a:solidFill>
                <a:srgbClr val="662C5B"/>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341" y="4800600"/>
            <a:ext cx="7317105"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90341"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90341"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62E69B-9B3B-437C-9ADF-D56F423A0581}" type="datetimeFigureOut">
              <a:rPr lang="en-GB" smtClean="0"/>
              <a:pPr/>
              <a:t>28/09/2018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462E69B-9B3B-437C-9ADF-D56F423A0581}" type="datetimeFigureOut">
              <a:rPr lang="en-GB" smtClean="0"/>
              <a:pPr/>
              <a:t>28/09/2018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1502" y="274643"/>
            <a:ext cx="2743914"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759" y="274643"/>
            <a:ext cx="802849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462E69B-9B3B-437C-9ADF-D56F423A0581}" type="datetimeFigureOut">
              <a:rPr lang="en-GB" smtClean="0"/>
              <a:pPr/>
              <a:t>28/09/2018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3" y="2130429"/>
            <a:ext cx="10366375"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757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28/09/2018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28/09/2018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5" y="4406904"/>
            <a:ext cx="10366375"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615" y="2906713"/>
            <a:ext cx="1036637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FA4263-B01D-4F49-B558-EEB448DAF4C2}" type="datetimeFigureOut">
              <a:rPr lang="en-GB" smtClean="0"/>
              <a:pPr/>
              <a:t>28/09/2018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4"/>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3788" y="1600204"/>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4FA4263-B01D-4F49-B558-EEB448DAF4C2}" type="datetimeFigureOut">
              <a:rPr lang="en-GB" smtClean="0"/>
              <a:pPr/>
              <a:t>28/09/2018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2"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2"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4425"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4425"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4FA4263-B01D-4F49-B558-EEB448DAF4C2}" type="datetimeFigureOut">
              <a:rPr lang="en-GB" smtClean="0"/>
              <a:pPr/>
              <a:t>28/09/2018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4FA4263-B01D-4F49-B558-EEB448DAF4C2}" type="datetimeFigureOut">
              <a:rPr lang="en-GB" smtClean="0"/>
              <a:pPr/>
              <a:t>28/09/2018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A4263-B01D-4F49-B558-EEB448DAF4C2}" type="datetimeFigureOut">
              <a:rPr lang="en-GB" smtClean="0"/>
              <a:pPr/>
              <a:t>28/09/2018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81948" cy="6912768"/>
          </a:xfrm>
          <a:prstGeom prst="rect">
            <a:avLst/>
          </a:prstGeom>
          <a:noFill/>
        </p:spPr>
      </p:pic>
      <p:pic>
        <p:nvPicPr>
          <p:cNvPr id="8"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264941" y="548680"/>
            <a:ext cx="1216557" cy="1296144"/>
          </a:xfrm>
          <a:prstGeom prst="rect">
            <a:avLst/>
          </a:prstGeom>
          <a:noFill/>
        </p:spPr>
      </p:pic>
      <p:sp>
        <p:nvSpPr>
          <p:cNvPr id="10" name="Title 1"/>
          <p:cNvSpPr>
            <a:spLocks noGrp="1"/>
          </p:cNvSpPr>
          <p:nvPr userDrawn="1">
            <p:ph type="ctrTitle"/>
          </p:nvPr>
        </p:nvSpPr>
        <p:spPr>
          <a:xfrm>
            <a:off x="914638" y="2204865"/>
            <a:ext cx="10365899" cy="2520280"/>
          </a:xfrm>
          <a:solidFill>
            <a:srgbClr val="CC3399">
              <a:alpha val="83137"/>
            </a:srgbClr>
          </a:solidFill>
        </p:spPr>
        <p:txBody>
          <a:bodyPr>
            <a:normAutofit/>
          </a:bodyPr>
          <a:lstStyle/>
          <a:p>
            <a:endParaRPr lang="en-GB" sz="6600" b="1" dirty="0">
              <a:solidFill>
                <a:schemeClr val="bg1"/>
              </a:solidFill>
              <a:latin typeface="Rockwell" pitchFamily="18" charset="0"/>
            </a:endParaRPr>
          </a:p>
        </p:txBody>
      </p:sp>
      <p:sp>
        <p:nvSpPr>
          <p:cNvPr id="11" name="Subtitle 2"/>
          <p:cNvSpPr>
            <a:spLocks noGrp="1"/>
          </p:cNvSpPr>
          <p:nvPr userDrawn="1">
            <p:ph type="subTitle" idx="1"/>
          </p:nvPr>
        </p:nvSpPr>
        <p:spPr>
          <a:xfrm>
            <a:off x="1705101" y="4869160"/>
            <a:ext cx="8536623" cy="1752600"/>
          </a:xfrm>
          <a:solidFill>
            <a:srgbClr val="FFFFFF">
              <a:alpha val="63137"/>
            </a:srgbClr>
          </a:solidFill>
        </p:spPr>
        <p:txBody>
          <a:bodyPr>
            <a:normAutofit/>
          </a:bodyPr>
          <a:lstStyle>
            <a:lvl1pPr algn="ctr">
              <a:buNone/>
              <a:defRPr sz="4000">
                <a:ln>
                  <a:noFill/>
                </a:ln>
                <a:solidFill>
                  <a:srgbClr val="002060"/>
                </a:solidFill>
              </a:defRPr>
            </a:lvl1pPr>
          </a:lstStyle>
          <a:p>
            <a:endParaRPr lang="en-GB" dirty="0">
              <a:solidFill>
                <a:schemeClr val="bg1"/>
              </a:solidFill>
              <a:latin typeface="Rockwell" pitchFamily="18" charset="0"/>
            </a:endParaRPr>
          </a:p>
        </p:txBody>
      </p:sp>
      <p:sp>
        <p:nvSpPr>
          <p:cNvPr id="13" name="TextBox 12"/>
          <p:cNvSpPr txBox="1"/>
          <p:nvPr userDrawn="1"/>
        </p:nvSpPr>
        <p:spPr>
          <a:xfrm>
            <a:off x="1345059" y="1268760"/>
            <a:ext cx="3979650" cy="400110"/>
          </a:xfrm>
          <a:prstGeom prst="rect">
            <a:avLst/>
          </a:prstGeom>
          <a:noFill/>
        </p:spPr>
        <p:txBody>
          <a:bodyPr wrap="none" rtlCol="0">
            <a:spAutoFit/>
          </a:bodyPr>
          <a:lstStyle/>
          <a:p>
            <a:r>
              <a:rPr lang="en-US" sz="2000" dirty="0">
                <a:solidFill>
                  <a:srgbClr val="662C5B"/>
                </a:solidFill>
              </a:rPr>
              <a:t>Raising a new Generation of Leaders</a:t>
            </a:r>
            <a:endParaRPr lang="en-GB" sz="2000" dirty="0">
              <a:solidFill>
                <a:srgbClr val="662C5B"/>
              </a:solidFill>
            </a:endParaRPr>
          </a:p>
        </p:txBody>
      </p:sp>
      <p:sp>
        <p:nvSpPr>
          <p:cNvPr id="14" name="TextBox 13"/>
          <p:cNvSpPr txBox="1"/>
          <p:nvPr userDrawn="1"/>
        </p:nvSpPr>
        <p:spPr>
          <a:xfrm>
            <a:off x="9003276" y="0"/>
            <a:ext cx="3230910" cy="369332"/>
          </a:xfrm>
          <a:prstGeom prst="rect">
            <a:avLst/>
          </a:prstGeom>
          <a:noFill/>
        </p:spPr>
        <p:txBody>
          <a:bodyPr wrap="none" rtlCol="0">
            <a:spAutoFit/>
          </a:bodyPr>
          <a:lstStyle/>
          <a:p>
            <a:r>
              <a:rPr lang="en-US" sz="1800" dirty="0"/>
              <a:t>www.covenantuniversity.edu.ng</a:t>
            </a:r>
            <a:endParaRPr lang="en-GB" sz="1800" dirty="0"/>
          </a:p>
        </p:txBody>
      </p:sp>
      <p:pic>
        <p:nvPicPr>
          <p:cNvPr id="3074" name="Picture 2" descr="C:\Users\Ours\Desktop\Picture3.png"/>
          <p:cNvPicPr>
            <a:picLocks noChangeAspect="1" noChangeArrowheads="1"/>
          </p:cNvPicPr>
          <p:nvPr userDrawn="1"/>
        </p:nvPicPr>
        <p:blipFill>
          <a:blip r:embed="rId4" cstate="print"/>
          <a:srcRect/>
          <a:stretch>
            <a:fillRect/>
          </a:stretch>
        </p:blipFill>
        <p:spPr bwMode="auto">
          <a:xfrm>
            <a:off x="1129035" y="692700"/>
            <a:ext cx="5065714" cy="817563"/>
          </a:xfrm>
          <a:prstGeom prst="rect">
            <a:avLst/>
          </a:prstGeom>
          <a:noFill/>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612"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7263" y="273054"/>
            <a:ext cx="68183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2" y="1435103"/>
            <a:ext cx="401161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FA4263-B01D-4F49-B558-EEB448DAF4C2}" type="datetimeFigureOut">
              <a:rPr lang="en-GB" smtClean="0"/>
              <a:pPr/>
              <a:t>28/09/2018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776" y="4800600"/>
            <a:ext cx="7316788"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90776" y="612775"/>
            <a:ext cx="731678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90776" y="5367338"/>
            <a:ext cx="731678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FA4263-B01D-4F49-B558-EEB448DAF4C2}" type="datetimeFigureOut">
              <a:rPr lang="en-GB" smtClean="0"/>
              <a:pPr/>
              <a:t>28/09/2018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28/09/2018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2375" y="274642"/>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2" y="274642"/>
            <a:ext cx="8080374"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28/09/2018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0963" y="153144"/>
            <a:ext cx="11714212" cy="1115616"/>
          </a:xfrm>
          <a:solidFill>
            <a:schemeClr val="bg1"/>
          </a:solidFill>
          <a:ln w="57150">
            <a:noFill/>
          </a:ln>
        </p:spPr>
        <p:txBody>
          <a:bodyPr>
            <a:normAutofit/>
          </a:bodyPr>
          <a:lstStyle>
            <a:lvl1pPr algn="l">
              <a:defRPr sz="5400" b="1">
                <a:solidFill>
                  <a:schemeClr val="tx1">
                    <a:lumMod val="95000"/>
                    <a:lumOff val="5000"/>
                  </a:schemeClr>
                </a:solidFill>
                <a:latin typeface="Rockwell Condensed" pitchFamily="18" charset="0"/>
                <a:cs typeface="Times New Roman" pitchFamily="18" charset="0"/>
              </a:defRPr>
            </a:lvl1pPr>
          </a:lstStyle>
          <a:p>
            <a:r>
              <a:rPr lang="en-US" dirty="0"/>
              <a:t>Click to edit master title style</a:t>
            </a:r>
            <a:endParaRPr lang="en-GB" dirty="0"/>
          </a:p>
        </p:txBody>
      </p:sp>
      <p:sp>
        <p:nvSpPr>
          <p:cNvPr id="4" name="Date Placeholder 3"/>
          <p:cNvSpPr>
            <a:spLocks noGrp="1"/>
          </p:cNvSpPr>
          <p:nvPr>
            <p:ph type="dt" sz="half" idx="10"/>
          </p:nvPr>
        </p:nvSpPr>
        <p:spPr/>
        <p:txBody>
          <a:bodyPr/>
          <a:lstStyle/>
          <a:p>
            <a:fld id="{6462E69B-9B3B-437C-9ADF-D56F423A0581}" type="datetimeFigureOut">
              <a:rPr lang="en-GB" smtClean="0"/>
              <a:pPr/>
              <a:t>28/09/2018</a:t>
            </a:fld>
            <a:endParaRPr lang="en-GB"/>
          </a:p>
        </p:txBody>
      </p:sp>
      <p:sp>
        <p:nvSpPr>
          <p:cNvPr id="5" name="Footer Placeholder 4"/>
          <p:cNvSpPr>
            <a:spLocks noGrp="1"/>
          </p:cNvSpPr>
          <p:nvPr>
            <p:ph type="ftr" sz="quarter" idx="11"/>
          </p:nvPr>
        </p:nvSpPr>
        <p:spPr/>
        <p:txBody>
          <a:bodyPr/>
          <a:lstStyle/>
          <a:p>
            <a:endParaRPr lang="en-GB"/>
          </a:p>
        </p:txBody>
      </p:sp>
      <p:pic>
        <p:nvPicPr>
          <p:cNvPr id="7"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2" y="6309320"/>
            <a:ext cx="12281948" cy="773752"/>
          </a:xfrm>
          <a:prstGeom prst="rect">
            <a:avLst/>
          </a:prstGeom>
          <a:noFill/>
        </p:spPr>
      </p:pic>
      <p:sp>
        <p:nvSpPr>
          <p:cNvPr id="8" name="Slide Number Placeholder 5"/>
          <p:cNvSpPr txBox="1">
            <a:spLocks/>
          </p:cNvSpPr>
          <p:nvPr userDrawn="1"/>
        </p:nvSpPr>
        <p:spPr>
          <a:xfrm>
            <a:off x="10778109" y="6336704"/>
            <a:ext cx="1045349" cy="548680"/>
          </a:xfrm>
          <a:prstGeom prst="rect">
            <a:avLst/>
          </a:prstGeom>
          <a:solidFill>
            <a:srgbClr val="F7F7F7">
              <a:alpha val="45098"/>
            </a:srgbClr>
          </a:solidFill>
        </p:spPr>
        <p:txBody>
          <a:bodyPr vert="horz" lIns="91440" tIns="45720" rIns="91440" bIns="45720" rtlCol="0" anchor="ctr"/>
          <a:lstStyle>
            <a:lvl1pPr>
              <a:defRPr sz="1400" b="1">
                <a:solidFill>
                  <a:schemeClr val="tx1">
                    <a:lumMod val="95000"/>
                    <a:lumOff val="5000"/>
                  </a:schemeClr>
                </a:solidFill>
                <a:latin typeface="Georgia" pitchFamily="18"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FE708FE-ED12-4ACB-81C9-F40A112777FF}" type="slidenum">
              <a:rPr kumimoji="0" lang="en-GB" sz="2800" b="1" i="0" u="none" strike="noStrike" kern="1200" cap="none" spc="0" normalizeH="0" baseline="0" noProof="0" smtClean="0">
                <a:ln>
                  <a:noFill/>
                </a:ln>
                <a:solidFill>
                  <a:schemeClr val="bg1"/>
                </a:solidFill>
                <a:effectLst/>
                <a:uLnTx/>
                <a:uFillTx/>
                <a:latin typeface="Georgia" pitchFamily="18"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2800" b="1" i="0" u="none" strike="noStrike" kern="1200" cap="none" spc="0" normalizeH="0" baseline="0" noProof="0" dirty="0">
              <a:ln>
                <a:noFill/>
              </a:ln>
              <a:solidFill>
                <a:schemeClr val="bg1"/>
              </a:solidFill>
              <a:effectLst/>
              <a:uLnTx/>
              <a:uFillTx/>
              <a:latin typeface="Georgia" pitchFamily="18" charset="0"/>
              <a:ea typeface="+mn-ea"/>
              <a:cs typeface="+mn-cs"/>
            </a:endParaRPr>
          </a:p>
        </p:txBody>
      </p:sp>
      <p:pic>
        <p:nvPicPr>
          <p:cNvPr id="10"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144016" y="6363534"/>
            <a:ext cx="624979" cy="665866"/>
          </a:xfrm>
          <a:prstGeom prst="rect">
            <a:avLst/>
          </a:prstGeom>
          <a:noFill/>
        </p:spPr>
      </p:pic>
      <p:sp>
        <p:nvSpPr>
          <p:cNvPr id="3" name="Content Placeholder 2"/>
          <p:cNvSpPr>
            <a:spLocks noGrp="1"/>
          </p:cNvSpPr>
          <p:nvPr>
            <p:ph idx="1"/>
          </p:nvPr>
        </p:nvSpPr>
        <p:spPr>
          <a:xfrm>
            <a:off x="239412" y="1412776"/>
            <a:ext cx="11716352" cy="4824536"/>
          </a:xfrm>
          <a:solidFill>
            <a:schemeClr val="bg1"/>
          </a:solidFill>
          <a:ln>
            <a:noFill/>
          </a:ln>
        </p:spPr>
        <p:txBody>
          <a:bodyPr>
            <a:normAutofit/>
          </a:bodyPr>
          <a:lstStyle>
            <a:lvl1pPr>
              <a:lnSpc>
                <a:spcPct val="100000"/>
              </a:lnSpc>
              <a:spcBef>
                <a:spcPts val="500"/>
              </a:spcBef>
              <a:spcAft>
                <a:spcPts val="500"/>
              </a:spcAft>
              <a:defRPr sz="4000">
                <a:latin typeface="Rockwell" pitchFamily="18" charset="0"/>
              </a:defRPr>
            </a:lvl1pPr>
            <a:lvl2pPr>
              <a:lnSpc>
                <a:spcPct val="100000"/>
              </a:lnSpc>
              <a:spcBef>
                <a:spcPts val="500"/>
              </a:spcBef>
              <a:spcAft>
                <a:spcPts val="500"/>
              </a:spcAft>
              <a:buFont typeface="Wingdings" pitchFamily="2" charset="2"/>
              <a:buChar char="§"/>
              <a:defRPr sz="3600">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200">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800">
                <a:latin typeface="Rockwell" pitchFamily="18" charset="0"/>
              </a:defRPr>
            </a:lvl4pPr>
            <a:lvl5pPr>
              <a:lnSpc>
                <a:spcPct val="100000"/>
              </a:lnSpc>
              <a:spcBef>
                <a:spcPts val="500"/>
              </a:spcBef>
              <a:spcAft>
                <a:spcPts val="500"/>
              </a:spcAft>
              <a:defRPr sz="2800">
                <a:latin typeface="Rockwell"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26" name="Picture 2" descr="C:\Users\Ours\Desktop\Picture1.png"/>
          <p:cNvPicPr>
            <a:picLocks noChangeAspect="1" noChangeArrowheads="1"/>
          </p:cNvPicPr>
          <p:nvPr userDrawn="1"/>
        </p:nvPicPr>
        <p:blipFill>
          <a:blip r:embed="rId4" cstate="print"/>
          <a:srcRect/>
          <a:stretch>
            <a:fillRect/>
          </a:stretch>
        </p:blipFill>
        <p:spPr bwMode="auto">
          <a:xfrm>
            <a:off x="552972" y="6317328"/>
            <a:ext cx="5976665" cy="640064"/>
          </a:xfrm>
          <a:prstGeom prst="rect">
            <a:avLst/>
          </a:prstGeom>
          <a:noFill/>
        </p:spPr>
      </p:pic>
      <p:sp>
        <p:nvSpPr>
          <p:cNvPr id="13" name="TextBox 12"/>
          <p:cNvSpPr txBox="1"/>
          <p:nvPr userDrawn="1"/>
        </p:nvSpPr>
        <p:spPr>
          <a:xfrm>
            <a:off x="724026" y="6707435"/>
            <a:ext cx="2215495" cy="276999"/>
          </a:xfrm>
          <a:prstGeom prst="rect">
            <a:avLst/>
          </a:prstGeom>
          <a:noFill/>
        </p:spPr>
        <p:txBody>
          <a:bodyPr wrap="none" rtlCol="0">
            <a:spAutoFit/>
          </a:bodyPr>
          <a:lstStyle/>
          <a:p>
            <a:r>
              <a:rPr lang="en-US" sz="1200" dirty="0"/>
              <a:t>www.covenantuniversity.edu.ng</a:t>
            </a:r>
            <a:endParaRPr lang="en-GB" sz="1200" dirty="0"/>
          </a:p>
        </p:txBody>
      </p:sp>
      <p:cxnSp>
        <p:nvCxnSpPr>
          <p:cNvPr id="19" name="Straight Connector 18"/>
          <p:cNvCxnSpPr/>
          <p:nvPr userDrawn="1"/>
        </p:nvCxnSpPr>
        <p:spPr>
          <a:xfrm flipV="1">
            <a:off x="8689876" y="1340768"/>
            <a:ext cx="1800001"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userDrawn="1"/>
        </p:nvCxnSpPr>
        <p:spPr>
          <a:xfrm flipV="1">
            <a:off x="10526061" y="1340768"/>
            <a:ext cx="719999"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userDrawn="1"/>
        </p:nvCxnSpPr>
        <p:spPr>
          <a:xfrm flipV="1">
            <a:off x="11282245" y="1340768"/>
            <a:ext cx="719999"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336" y="4406905"/>
            <a:ext cx="10365899"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336"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62E69B-9B3B-437C-9ADF-D56F423A0581}" type="datetimeFigureOut">
              <a:rPr lang="en-GB" smtClean="0"/>
              <a:pPr/>
              <a:t>28/09/2018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759" y="1600205"/>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9214" y="1600205"/>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462E69B-9B3B-437C-9ADF-D56F423A0581}" type="datetimeFigureOut">
              <a:rPr lang="en-GB" smtClean="0"/>
              <a:pPr/>
              <a:t>28/09/2018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4983"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4983"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462E69B-9B3B-437C-9ADF-D56F423A0581}" type="datetimeFigureOut">
              <a:rPr lang="en-GB" smtClean="0"/>
              <a:pPr/>
              <a:t>28/09/2018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462E69B-9B3B-437C-9ADF-D56F423A0581}" type="datetimeFigureOut">
              <a:rPr lang="en-GB" smtClean="0"/>
              <a:pPr/>
              <a:t>28/09/2018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2E69B-9B3B-437C-9ADF-D56F423A0581}" type="datetimeFigureOut">
              <a:rPr lang="en-GB" smtClean="0"/>
              <a:pPr/>
              <a:t>28/09/2018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62" y="273050"/>
            <a:ext cx="4012129"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7974" y="273055"/>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762" y="1435103"/>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62E69B-9B3B-437C-9ADF-D56F423A0581}" type="datetimeFigureOut">
              <a:rPr lang="en-GB" smtClean="0"/>
              <a:pPr/>
              <a:t>28/09/2018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759" y="1600205"/>
            <a:ext cx="10975658"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760" y="6356355"/>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62E69B-9B3B-437C-9ADF-D56F423A0581}" type="datetimeFigureOut">
              <a:rPr lang="en-GB" smtClean="0"/>
              <a:pPr/>
              <a:t>28/09/2018</a:t>
            </a:fld>
            <a:endParaRPr lang="en-GB"/>
          </a:p>
        </p:txBody>
      </p:sp>
      <p:sp>
        <p:nvSpPr>
          <p:cNvPr id="5" name="Footer Placeholder 4"/>
          <p:cNvSpPr>
            <a:spLocks noGrp="1"/>
          </p:cNvSpPr>
          <p:nvPr>
            <p:ph type="ftr" sz="quarter" idx="3"/>
          </p:nvPr>
        </p:nvSpPr>
        <p:spPr>
          <a:xfrm>
            <a:off x="4166685" y="6356355"/>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9875" y="6356355"/>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FEC63-AC9E-491C-B008-E83D881192CD}"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2"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5975"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4"/>
            <a:ext cx="10975975"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2" y="6356354"/>
            <a:ext cx="284638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A4263-B01D-4F49-B558-EEB448DAF4C2}" type="datetimeFigureOut">
              <a:rPr lang="en-GB" smtClean="0"/>
              <a:pPr/>
              <a:t>28/09/2018</a:t>
            </a:fld>
            <a:endParaRPr lang="en-GB"/>
          </a:p>
        </p:txBody>
      </p:sp>
      <p:sp>
        <p:nvSpPr>
          <p:cNvPr id="5" name="Footer Placeholder 4"/>
          <p:cNvSpPr>
            <a:spLocks noGrp="1"/>
          </p:cNvSpPr>
          <p:nvPr>
            <p:ph type="ftr" sz="quarter" idx="3"/>
          </p:nvPr>
        </p:nvSpPr>
        <p:spPr>
          <a:xfrm>
            <a:off x="4167188" y="6356354"/>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9189" y="6356354"/>
            <a:ext cx="28463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BBD965-F460-422A-A842-9BE9972FC43E}"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587" y="1676400"/>
            <a:ext cx="9829800" cy="2362200"/>
          </a:xfrm>
        </p:spPr>
        <p:txBody>
          <a:bodyPr/>
          <a:lstStyle/>
          <a:p>
            <a:r>
              <a:rPr lang="en-US" b="1" dirty="0"/>
              <a:t>Knowledge Management</a:t>
            </a:r>
            <a:br>
              <a:rPr lang="en-US" b="1" dirty="0"/>
            </a:br>
            <a:r>
              <a:rPr lang="en-US" b="1" dirty="0"/>
              <a:t>(Lecture 8 – </a:t>
            </a:r>
            <a:r>
              <a:rPr lang="en-US" b="1"/>
              <a:t>Knowledge Transfer &amp; Sharing)</a:t>
            </a:r>
            <a:endParaRPr lang="en-US" dirty="0"/>
          </a:p>
        </p:txBody>
      </p:sp>
      <p:sp>
        <p:nvSpPr>
          <p:cNvPr id="7" name="Subtitle 6"/>
          <p:cNvSpPr>
            <a:spLocks noGrp="1"/>
          </p:cNvSpPr>
          <p:nvPr>
            <p:ph type="subTitle" idx="1"/>
          </p:nvPr>
        </p:nvSpPr>
        <p:spPr>
          <a:xfrm>
            <a:off x="2516188" y="5029200"/>
            <a:ext cx="9525000" cy="1600200"/>
          </a:xfrm>
        </p:spPr>
        <p:txBody>
          <a:bodyPr>
            <a:noAutofit/>
          </a:bodyPr>
          <a:lstStyle/>
          <a:p>
            <a:r>
              <a:rPr lang="en-US" sz="3200" b="1" dirty="0"/>
              <a:t>Dr. </a:t>
            </a:r>
            <a:r>
              <a:rPr lang="en-US" sz="3200" b="1" dirty="0" err="1"/>
              <a:t>Iheanetu</a:t>
            </a:r>
            <a:endParaRPr lang="en-US" sz="3200" b="1" dirty="0"/>
          </a:p>
          <a:p>
            <a:r>
              <a:rPr lang="en-US" sz="3200" b="1" dirty="0"/>
              <a:t>CIS Department</a:t>
            </a:r>
          </a:p>
          <a:p>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378B4-2311-40CE-88A3-C7C798C3B021}"/>
              </a:ext>
            </a:extLst>
          </p:cNvPr>
          <p:cNvSpPr>
            <a:spLocks noGrp="1"/>
          </p:cNvSpPr>
          <p:nvPr>
            <p:ph type="ctrTitle"/>
          </p:nvPr>
        </p:nvSpPr>
        <p:spPr>
          <a:xfrm>
            <a:off x="1068387" y="1676401"/>
            <a:ext cx="10365899" cy="609600"/>
          </a:xfrm>
        </p:spPr>
        <p:txBody>
          <a:bodyPr>
            <a:normAutofit fontScale="90000"/>
          </a:bodyPr>
          <a:lstStyle/>
          <a:p>
            <a:r>
              <a:rPr lang="en-US" dirty="0"/>
              <a:t>Discussion</a:t>
            </a:r>
          </a:p>
        </p:txBody>
      </p:sp>
      <p:sp>
        <p:nvSpPr>
          <p:cNvPr id="3" name="Subtitle 2">
            <a:extLst>
              <a:ext uri="{FF2B5EF4-FFF2-40B4-BE49-F238E27FC236}">
                <a16:creationId xmlns:a16="http://schemas.microsoft.com/office/drawing/2014/main" id="{30C04EB8-518E-4274-A0BB-38CA9C6D59BD}"/>
              </a:ext>
            </a:extLst>
          </p:cNvPr>
          <p:cNvSpPr>
            <a:spLocks noGrp="1"/>
          </p:cNvSpPr>
          <p:nvPr>
            <p:ph type="subTitle" idx="1"/>
          </p:nvPr>
        </p:nvSpPr>
        <p:spPr>
          <a:xfrm>
            <a:off x="77787" y="2286001"/>
            <a:ext cx="12117388" cy="4571999"/>
          </a:xfrm>
        </p:spPr>
        <p:txBody>
          <a:bodyPr>
            <a:normAutofit fontScale="62500" lnSpcReduction="20000"/>
          </a:bodyPr>
          <a:lstStyle/>
          <a:p>
            <a:pPr algn="l"/>
            <a:r>
              <a:rPr lang="en-US" dirty="0"/>
              <a:t>Companies and institutions have experienced that knowledge sharing does not always happen in practice, regardless whether a person-to person or a person-to-document strategy is followed (Hansen, et al., 1999). A variety of conditions have been identified for the lack or presence of knowledge sharing. These conditions include </a:t>
            </a:r>
          </a:p>
          <a:p>
            <a:pPr marL="0" indent="0" algn="l"/>
            <a:r>
              <a:rPr lang="en-US" dirty="0"/>
              <a:t>-Characteristics of knowledge such as its </a:t>
            </a:r>
            <a:r>
              <a:rPr lang="en-US" dirty="0" err="1"/>
              <a:t>tacitness</a:t>
            </a:r>
            <a:r>
              <a:rPr lang="en-US" dirty="0"/>
              <a:t> (</a:t>
            </a:r>
            <a:r>
              <a:rPr lang="en-US" dirty="0" err="1"/>
              <a:t>Boisot</a:t>
            </a:r>
            <a:r>
              <a:rPr lang="en-US" dirty="0"/>
              <a:t>, 1998; </a:t>
            </a:r>
            <a:r>
              <a:rPr lang="en-US" dirty="0" err="1"/>
              <a:t>Szulanski</a:t>
            </a:r>
            <a:r>
              <a:rPr lang="en-US" dirty="0"/>
              <a:t>, 1996)</a:t>
            </a:r>
          </a:p>
          <a:p>
            <a:pPr marL="0" indent="0" algn="l"/>
            <a:r>
              <a:rPr lang="en-US" dirty="0"/>
              <a:t>-Characteristics of the sender such as the workload of the sender (Huber, 1991)</a:t>
            </a:r>
          </a:p>
          <a:p>
            <a:pPr marL="0" indent="0" algn="l"/>
            <a:r>
              <a:rPr lang="en-US" dirty="0"/>
              <a:t>-Characteristics of the receiver such as one’s </a:t>
            </a:r>
            <a:r>
              <a:rPr lang="en-US" dirty="0" err="1"/>
              <a:t>absorbtive</a:t>
            </a:r>
            <a:r>
              <a:rPr lang="en-US" dirty="0"/>
              <a:t> capacity (Cohen and Levinthal, 1990; Lane and </a:t>
            </a:r>
            <a:r>
              <a:rPr lang="en-US" dirty="0" err="1"/>
              <a:t>Lubatkin</a:t>
            </a:r>
            <a:r>
              <a:rPr lang="en-US" dirty="0"/>
              <a:t>, 1998)</a:t>
            </a:r>
          </a:p>
          <a:p>
            <a:pPr marL="0" indent="0" algn="l"/>
            <a:r>
              <a:rPr lang="en-US" dirty="0"/>
              <a:t>-Characteristics of their relationship such as the level of trust (Andrew and </a:t>
            </a:r>
            <a:r>
              <a:rPr lang="en-US" dirty="0" err="1"/>
              <a:t>Delahaye</a:t>
            </a:r>
            <a:r>
              <a:rPr lang="en-US" dirty="0"/>
              <a:t>, 2000) </a:t>
            </a:r>
          </a:p>
          <a:p>
            <a:pPr marL="0" indent="0" algn="l"/>
            <a:r>
              <a:rPr lang="en-US" dirty="0"/>
              <a:t>-Characteristics of the organizational context such as the communication infrastructure (</a:t>
            </a:r>
            <a:r>
              <a:rPr lang="en-US" dirty="0" err="1"/>
              <a:t>Moenaert</a:t>
            </a:r>
            <a:r>
              <a:rPr lang="en-US" dirty="0"/>
              <a:t>, et al., 2000) and the media richness of the information and communication technologies (Daft and Lengel, 1984).</a:t>
            </a:r>
          </a:p>
        </p:txBody>
      </p:sp>
    </p:spTree>
    <p:extLst>
      <p:ext uri="{BB962C8B-B14F-4D97-AF65-F5344CB8AC3E}">
        <p14:creationId xmlns:p14="http://schemas.microsoft.com/office/powerpoint/2010/main" val="1244726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3FCF-2CC3-4777-ABFB-52069DB76FB2}"/>
              </a:ext>
            </a:extLst>
          </p:cNvPr>
          <p:cNvSpPr>
            <a:spLocks noGrp="1"/>
          </p:cNvSpPr>
          <p:nvPr>
            <p:ph type="ctrTitle"/>
          </p:nvPr>
        </p:nvSpPr>
        <p:spPr>
          <a:xfrm>
            <a:off x="1373187" y="1676400"/>
            <a:ext cx="10365899" cy="766935"/>
          </a:xfrm>
        </p:spPr>
        <p:txBody>
          <a:bodyPr/>
          <a:lstStyle/>
          <a:p>
            <a:r>
              <a:rPr lang="en-US" dirty="0"/>
              <a:t>Methods of Knowledge Sharing</a:t>
            </a:r>
          </a:p>
        </p:txBody>
      </p:sp>
      <p:sp>
        <p:nvSpPr>
          <p:cNvPr id="3" name="Subtitle 2">
            <a:extLst>
              <a:ext uri="{FF2B5EF4-FFF2-40B4-BE49-F238E27FC236}">
                <a16:creationId xmlns:a16="http://schemas.microsoft.com/office/drawing/2014/main" id="{B5DA602A-6011-44C6-82E2-EE9416024165}"/>
              </a:ext>
            </a:extLst>
          </p:cNvPr>
          <p:cNvSpPr>
            <a:spLocks noGrp="1"/>
          </p:cNvSpPr>
          <p:nvPr>
            <p:ph type="subTitle" idx="1"/>
          </p:nvPr>
        </p:nvSpPr>
        <p:spPr>
          <a:xfrm>
            <a:off x="230187" y="2443335"/>
            <a:ext cx="11964988" cy="4414665"/>
          </a:xfrm>
        </p:spPr>
        <p:txBody>
          <a:bodyPr>
            <a:normAutofit fontScale="70000" lnSpcReduction="20000"/>
          </a:bodyPr>
          <a:lstStyle/>
          <a:p>
            <a:pPr algn="l"/>
            <a:r>
              <a:rPr lang="en-US" sz="7200" b="1" dirty="0">
                <a:solidFill>
                  <a:srgbClr val="231F20"/>
                </a:solidFill>
                <a:latin typeface="Myriad-Bold"/>
              </a:rPr>
              <a:t>1. PEER ASSIST</a:t>
            </a:r>
          </a:p>
          <a:p>
            <a:pPr algn="l"/>
            <a:r>
              <a:rPr lang="en-US" dirty="0">
                <a:solidFill>
                  <a:srgbClr val="231F20"/>
                </a:solidFill>
                <a:latin typeface="Myriad-Roman"/>
              </a:rPr>
              <a:t>British Petroleum (BP) introduced Peer Assist in 1994. Peer Assist is a method of cooperation, based on dialogue and mutual respect among peers. Peer Assist involves a meeting organized by a work team who are starting up a new project (the hosts). The hosts call on another group who already have experience with a similar project. They introduce the background and data of their project and their capabilities. They then express their specific needs.</a:t>
            </a:r>
          </a:p>
          <a:p>
            <a:pPr algn="l"/>
            <a:r>
              <a:rPr lang="en-US" dirty="0">
                <a:solidFill>
                  <a:srgbClr val="231F20"/>
                </a:solidFill>
                <a:latin typeface="Myriad-Roman"/>
              </a:rPr>
              <a:t>Once the situation is explained, both teams work together to identify possible solutions to the problem. You can simplify this method and adapt it to your needs. </a:t>
            </a:r>
          </a:p>
          <a:p>
            <a:pPr algn="l"/>
            <a:endParaRPr lang="en-US" dirty="0"/>
          </a:p>
        </p:txBody>
      </p:sp>
    </p:spTree>
    <p:extLst>
      <p:ext uri="{BB962C8B-B14F-4D97-AF65-F5344CB8AC3E}">
        <p14:creationId xmlns:p14="http://schemas.microsoft.com/office/powerpoint/2010/main" val="2510865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E76AC41-A562-4616-B7FE-FE63A0B2B597}"/>
              </a:ext>
            </a:extLst>
          </p:cNvPr>
          <p:cNvSpPr>
            <a:spLocks noGrp="1"/>
          </p:cNvSpPr>
          <p:nvPr>
            <p:ph type="subTitle" idx="1"/>
          </p:nvPr>
        </p:nvSpPr>
        <p:spPr>
          <a:xfrm>
            <a:off x="230187" y="1676400"/>
            <a:ext cx="11811000" cy="5181600"/>
          </a:xfrm>
        </p:spPr>
        <p:txBody>
          <a:bodyPr>
            <a:normAutofit fontScale="62500" lnSpcReduction="20000"/>
          </a:bodyPr>
          <a:lstStyle/>
          <a:p>
            <a:pPr algn="l"/>
            <a:r>
              <a:rPr lang="en-US" dirty="0"/>
              <a:t>In a workshop, for example, choose three people who face difficulties related to the workshop theme. Divide your group into three subgroups. Ask each of the three people to present his or her situation to a different subgroup. Once the three people explain their situation, give the subgroups 30 to 40 minutes to discuss the problem, draw from participants’ experience and find solutions. In doing this, they must follow the basic rule of brainstorming: there are no bad ideas! Then, each of the three people switches to another subgroup. They explain their situation again, adding the broad outlines of what was discussed with the previous team. Discussion continues for 30 to 40 minutes. The theme develops with the new subgroup’s knowledge and experience. Repeat this process a third time. Bring the whole group together to wrap up the exercise. See what you have learned. </a:t>
            </a:r>
          </a:p>
          <a:p>
            <a:pPr algn="l"/>
            <a:r>
              <a:rPr lang="en-US" dirty="0"/>
              <a:t>In an exercise like this, everyone must be kept on an equal footing. This is a chance to promote cooperation. This is a chance to combine the strengths and abilities of the people involved. </a:t>
            </a:r>
          </a:p>
          <a:p>
            <a:pPr algn="l"/>
            <a:endParaRPr lang="en-US" dirty="0"/>
          </a:p>
        </p:txBody>
      </p:sp>
    </p:spTree>
    <p:extLst>
      <p:ext uri="{BB962C8B-B14F-4D97-AF65-F5344CB8AC3E}">
        <p14:creationId xmlns:p14="http://schemas.microsoft.com/office/powerpoint/2010/main" val="1025565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13F2-72BB-4E38-906F-273771D1B502}"/>
              </a:ext>
            </a:extLst>
          </p:cNvPr>
          <p:cNvSpPr>
            <a:spLocks noGrp="1"/>
          </p:cNvSpPr>
          <p:nvPr>
            <p:ph type="ctrTitle"/>
          </p:nvPr>
        </p:nvSpPr>
        <p:spPr>
          <a:xfrm>
            <a:off x="914637" y="1681572"/>
            <a:ext cx="10365899" cy="614535"/>
          </a:xfrm>
        </p:spPr>
        <p:txBody>
          <a:bodyPr>
            <a:normAutofit fontScale="90000"/>
          </a:bodyPr>
          <a:lstStyle/>
          <a:p>
            <a:r>
              <a:rPr lang="en-US" dirty="0"/>
              <a:t>Application</a:t>
            </a:r>
          </a:p>
        </p:txBody>
      </p:sp>
      <p:sp>
        <p:nvSpPr>
          <p:cNvPr id="3" name="Subtitle 2">
            <a:extLst>
              <a:ext uri="{FF2B5EF4-FFF2-40B4-BE49-F238E27FC236}">
                <a16:creationId xmlns:a16="http://schemas.microsoft.com/office/drawing/2014/main" id="{220852C7-2143-4CED-AB6C-0C482441F06C}"/>
              </a:ext>
            </a:extLst>
          </p:cNvPr>
          <p:cNvSpPr>
            <a:spLocks noGrp="1"/>
          </p:cNvSpPr>
          <p:nvPr>
            <p:ph type="subTitle" idx="1"/>
          </p:nvPr>
        </p:nvSpPr>
        <p:spPr>
          <a:xfrm>
            <a:off x="230187" y="2296107"/>
            <a:ext cx="11964988" cy="4325653"/>
          </a:xfrm>
        </p:spPr>
        <p:txBody>
          <a:bodyPr>
            <a:normAutofit fontScale="85000" lnSpcReduction="10000"/>
          </a:bodyPr>
          <a:lstStyle/>
          <a:p>
            <a:pPr algn="l"/>
            <a:r>
              <a:rPr lang="en-US" dirty="0"/>
              <a:t>Peer Assist may be useful in these and other situations:</a:t>
            </a:r>
          </a:p>
          <a:p>
            <a:pPr algn="l"/>
            <a:r>
              <a:rPr lang="en-US" dirty="0"/>
              <a:t>• You are starting a new assignment. You want to benefit from the advice of more experienced people. </a:t>
            </a:r>
          </a:p>
          <a:p>
            <a:pPr algn="l"/>
            <a:r>
              <a:rPr lang="en-US" dirty="0"/>
              <a:t>• You face a problem that another group has faced in the past.</a:t>
            </a:r>
          </a:p>
          <a:p>
            <a:pPr algn="l"/>
            <a:r>
              <a:rPr lang="en-US" dirty="0"/>
              <a:t>• You have not had to deal with a given situation for a long time. You are no longer sure what new procedures to follow.</a:t>
            </a:r>
          </a:p>
          <a:p>
            <a:pPr algn="l"/>
            <a:r>
              <a:rPr lang="en-US" dirty="0"/>
              <a:t>• You are planning a project that is similar to a project another group has completed.</a:t>
            </a:r>
          </a:p>
          <a:p>
            <a:pPr algn="l"/>
            <a:endParaRPr lang="en-US" dirty="0"/>
          </a:p>
        </p:txBody>
      </p:sp>
    </p:spTree>
    <p:extLst>
      <p:ext uri="{BB962C8B-B14F-4D97-AF65-F5344CB8AC3E}">
        <p14:creationId xmlns:p14="http://schemas.microsoft.com/office/powerpoint/2010/main" val="1962802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ADF0-0E1A-4E00-A55D-59E48BA15EFB}"/>
              </a:ext>
            </a:extLst>
          </p:cNvPr>
          <p:cNvSpPr>
            <a:spLocks noGrp="1"/>
          </p:cNvSpPr>
          <p:nvPr>
            <p:ph type="ctrTitle"/>
          </p:nvPr>
        </p:nvSpPr>
        <p:spPr>
          <a:xfrm>
            <a:off x="914637" y="1676400"/>
            <a:ext cx="10365899" cy="690735"/>
          </a:xfrm>
        </p:spPr>
        <p:txBody>
          <a:bodyPr>
            <a:normAutofit fontScale="90000"/>
          </a:bodyPr>
          <a:lstStyle/>
          <a:p>
            <a:br>
              <a:rPr lang="en-US" dirty="0"/>
            </a:br>
            <a:r>
              <a:rPr lang="en-US" dirty="0"/>
              <a:t>Benefits and strengths</a:t>
            </a:r>
            <a:br>
              <a:rPr lang="en-US" dirty="0"/>
            </a:br>
            <a:endParaRPr lang="en-US" dirty="0"/>
          </a:p>
        </p:txBody>
      </p:sp>
      <p:sp>
        <p:nvSpPr>
          <p:cNvPr id="3" name="Subtitle 2">
            <a:extLst>
              <a:ext uri="{FF2B5EF4-FFF2-40B4-BE49-F238E27FC236}">
                <a16:creationId xmlns:a16="http://schemas.microsoft.com/office/drawing/2014/main" id="{EC788365-B27D-49DB-9CBB-F92ECB7093FA}"/>
              </a:ext>
            </a:extLst>
          </p:cNvPr>
          <p:cNvSpPr>
            <a:spLocks noGrp="1"/>
          </p:cNvSpPr>
          <p:nvPr>
            <p:ph type="subTitle" idx="1"/>
          </p:nvPr>
        </p:nvSpPr>
        <p:spPr>
          <a:xfrm>
            <a:off x="230187" y="2367135"/>
            <a:ext cx="11811000" cy="4254625"/>
          </a:xfrm>
        </p:spPr>
        <p:txBody>
          <a:bodyPr>
            <a:normAutofit lnSpcReduction="10000"/>
          </a:bodyPr>
          <a:lstStyle/>
          <a:p>
            <a:pPr lvl="0" algn="l"/>
            <a:r>
              <a:rPr lang="en-US" sz="3000" dirty="0">
                <a:solidFill>
                  <a:srgbClr val="231F20"/>
                </a:solidFill>
                <a:latin typeface="Myriad-Roman"/>
              </a:rPr>
              <a:t>• Benefits both parties. Hosts gain important knowledge. Those consulted think and learn more about </a:t>
            </a:r>
            <a:r>
              <a:rPr lang="en-US" sz="2800" dirty="0">
                <a:solidFill>
                  <a:srgbClr val="231F20"/>
                </a:solidFill>
                <a:latin typeface="Myriad-Roman"/>
              </a:rPr>
              <a:t>their experience.</a:t>
            </a:r>
          </a:p>
          <a:p>
            <a:pPr lvl="0" algn="l"/>
            <a:r>
              <a:rPr lang="en-US" sz="2800" dirty="0">
                <a:solidFill>
                  <a:srgbClr val="231F20"/>
                </a:solidFill>
                <a:latin typeface="Myriad-Roman"/>
              </a:rPr>
              <a:t>• Provides a highly focused environment for knowledge sharing.</a:t>
            </a:r>
          </a:p>
          <a:p>
            <a:pPr lvl="0" algn="l"/>
            <a:r>
              <a:rPr lang="en-US" sz="2800" dirty="0">
                <a:solidFill>
                  <a:srgbClr val="231F20"/>
                </a:solidFill>
                <a:latin typeface="Myriad-Roman"/>
              </a:rPr>
              <a:t>• Concentrates on a specific task. Can be applied immediately.</a:t>
            </a:r>
          </a:p>
          <a:p>
            <a:pPr lvl="0" algn="l"/>
            <a:r>
              <a:rPr lang="en-US" sz="2800" dirty="0">
                <a:solidFill>
                  <a:srgbClr val="231F20"/>
                </a:solidFill>
                <a:latin typeface="Myriad-Roman"/>
              </a:rPr>
              <a:t>• Allows you to seek knowledge outside your working group.</a:t>
            </a:r>
          </a:p>
          <a:p>
            <a:pPr lvl="0" algn="l"/>
            <a:r>
              <a:rPr lang="en-US" sz="2800" dirty="0">
                <a:solidFill>
                  <a:srgbClr val="231F20"/>
                </a:solidFill>
                <a:latin typeface="Myriad-Roman"/>
              </a:rPr>
              <a:t>• Promotes cooperation between teams. Develops strong networks.</a:t>
            </a:r>
          </a:p>
          <a:p>
            <a:pPr lvl="0" algn="l"/>
            <a:r>
              <a:rPr lang="en-US" sz="2800" dirty="0">
                <a:solidFill>
                  <a:srgbClr val="231F20"/>
                </a:solidFill>
                <a:latin typeface="Myriad-Roman"/>
              </a:rPr>
              <a:t>• Saves time. Is easy and low-cost.</a:t>
            </a:r>
          </a:p>
          <a:p>
            <a:pPr lvl="0" algn="l"/>
            <a:r>
              <a:rPr lang="en-US" sz="2800" dirty="0">
                <a:solidFill>
                  <a:srgbClr val="231F20"/>
                </a:solidFill>
                <a:latin typeface="Myriad-Roman"/>
              </a:rPr>
              <a:t>• Helps you make informed decisions.</a:t>
            </a:r>
          </a:p>
          <a:p>
            <a:pPr lvl="0" algn="l"/>
            <a:r>
              <a:rPr lang="en-US" sz="1900" b="1" dirty="0">
                <a:solidFill>
                  <a:srgbClr val="231F20"/>
                </a:solidFill>
                <a:latin typeface="Myriad-Bold"/>
              </a:rPr>
              <a:t>References - </a:t>
            </a:r>
            <a:r>
              <a:rPr lang="en-US" sz="1900" dirty="0">
                <a:solidFill>
                  <a:srgbClr val="231F20"/>
                </a:solidFill>
                <a:latin typeface="Myriad-Roman"/>
              </a:rPr>
              <a:t>Collison &amp; </a:t>
            </a:r>
            <a:r>
              <a:rPr lang="en-US" sz="1900" dirty="0" err="1">
                <a:solidFill>
                  <a:srgbClr val="231F20"/>
                </a:solidFill>
                <a:latin typeface="Myriad-Roman"/>
              </a:rPr>
              <a:t>Parcell</a:t>
            </a:r>
            <a:r>
              <a:rPr lang="en-US" sz="1900" dirty="0">
                <a:solidFill>
                  <a:srgbClr val="231F20"/>
                </a:solidFill>
                <a:latin typeface="Myriad-Roman"/>
              </a:rPr>
              <a:t> 2001; Dixon 2000; National Health Service (UK) 2001;TEARFUND.</a:t>
            </a:r>
            <a:endParaRPr lang="en-US" sz="1900" dirty="0"/>
          </a:p>
        </p:txBody>
      </p:sp>
    </p:spTree>
    <p:extLst>
      <p:ext uri="{BB962C8B-B14F-4D97-AF65-F5344CB8AC3E}">
        <p14:creationId xmlns:p14="http://schemas.microsoft.com/office/powerpoint/2010/main" val="1517105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05781-1C0D-4C9D-85D3-1A819F3F02FE}"/>
              </a:ext>
            </a:extLst>
          </p:cNvPr>
          <p:cNvSpPr>
            <a:spLocks noGrp="1"/>
          </p:cNvSpPr>
          <p:nvPr>
            <p:ph type="ctrTitle"/>
          </p:nvPr>
        </p:nvSpPr>
        <p:spPr>
          <a:xfrm>
            <a:off x="914637" y="1676401"/>
            <a:ext cx="10365899" cy="685800"/>
          </a:xfrm>
        </p:spPr>
        <p:txBody>
          <a:bodyPr>
            <a:normAutofit fontScale="90000"/>
          </a:bodyPr>
          <a:lstStyle/>
          <a:p>
            <a:pPr algn="l"/>
            <a:r>
              <a:rPr lang="en-US" dirty="0"/>
              <a:t>2. AFTER ACTION REVIEW</a:t>
            </a:r>
          </a:p>
        </p:txBody>
      </p:sp>
      <p:sp>
        <p:nvSpPr>
          <p:cNvPr id="3" name="Subtitle 2">
            <a:extLst>
              <a:ext uri="{FF2B5EF4-FFF2-40B4-BE49-F238E27FC236}">
                <a16:creationId xmlns:a16="http://schemas.microsoft.com/office/drawing/2014/main" id="{4EABDBB9-460B-41B9-98DF-99AA5584BB76}"/>
              </a:ext>
            </a:extLst>
          </p:cNvPr>
          <p:cNvSpPr>
            <a:spLocks noGrp="1"/>
          </p:cNvSpPr>
          <p:nvPr>
            <p:ph type="subTitle" idx="1"/>
          </p:nvPr>
        </p:nvSpPr>
        <p:spPr>
          <a:xfrm>
            <a:off x="230187" y="2504049"/>
            <a:ext cx="11811000" cy="4117711"/>
          </a:xfrm>
        </p:spPr>
        <p:txBody>
          <a:bodyPr>
            <a:normAutofit fontScale="85000" lnSpcReduction="20000"/>
          </a:bodyPr>
          <a:lstStyle/>
          <a:p>
            <a:pPr algn="l"/>
            <a:r>
              <a:rPr lang="en-US" dirty="0"/>
              <a:t>The US Armed Forces originally developed After Action Review (AAR). AAR’s main purpose is learning by talking and thinking about a completed activity or project. Its goal is simply to state lessons learned, rather than to solve problems or criticize. </a:t>
            </a:r>
          </a:p>
          <a:p>
            <a:pPr algn="l"/>
            <a:r>
              <a:rPr lang="en-US" dirty="0"/>
              <a:t>AAR must be done in-house and right after the activity discussed. The aim is to capture the lessons before they are forgotten. </a:t>
            </a:r>
          </a:p>
          <a:p>
            <a:pPr algn="l"/>
            <a:r>
              <a:rPr lang="en-US" dirty="0"/>
              <a:t>Only stakeholders take part in the discussion. Everyone must take part with an open mind. The success depends on the participants’ goodwill.</a:t>
            </a:r>
          </a:p>
        </p:txBody>
      </p:sp>
    </p:spTree>
    <p:extLst>
      <p:ext uri="{BB962C8B-B14F-4D97-AF65-F5344CB8AC3E}">
        <p14:creationId xmlns:p14="http://schemas.microsoft.com/office/powerpoint/2010/main" val="2693159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C1BAE-0DA1-47AA-9F85-DFEEF3CA3720}"/>
              </a:ext>
            </a:extLst>
          </p:cNvPr>
          <p:cNvSpPr>
            <a:spLocks noGrp="1"/>
          </p:cNvSpPr>
          <p:nvPr>
            <p:ph type="ctrTitle"/>
          </p:nvPr>
        </p:nvSpPr>
        <p:spPr>
          <a:xfrm>
            <a:off x="992187" y="1676400"/>
            <a:ext cx="10365899" cy="766935"/>
          </a:xfrm>
        </p:spPr>
        <p:txBody>
          <a:bodyPr/>
          <a:lstStyle/>
          <a:p>
            <a:r>
              <a:rPr lang="en-US" dirty="0"/>
              <a:t>Basic rules for AAR</a:t>
            </a:r>
          </a:p>
        </p:txBody>
      </p:sp>
      <p:sp>
        <p:nvSpPr>
          <p:cNvPr id="3" name="Subtitle 2">
            <a:extLst>
              <a:ext uri="{FF2B5EF4-FFF2-40B4-BE49-F238E27FC236}">
                <a16:creationId xmlns:a16="http://schemas.microsoft.com/office/drawing/2014/main" id="{20B107B2-7C73-4BD0-80D0-A3BB91BDCCBD}"/>
              </a:ext>
            </a:extLst>
          </p:cNvPr>
          <p:cNvSpPr>
            <a:spLocks noGrp="1"/>
          </p:cNvSpPr>
          <p:nvPr>
            <p:ph type="subTitle" idx="1"/>
          </p:nvPr>
        </p:nvSpPr>
        <p:spPr>
          <a:xfrm>
            <a:off x="230187" y="2443335"/>
            <a:ext cx="11582400" cy="4178425"/>
          </a:xfrm>
        </p:spPr>
        <p:txBody>
          <a:bodyPr>
            <a:normAutofit/>
          </a:bodyPr>
          <a:lstStyle/>
          <a:p>
            <a:pPr algn="l"/>
            <a:r>
              <a:rPr lang="en-US" dirty="0"/>
              <a:t>• Focus on constructive feedback. Recognize positive contributions.</a:t>
            </a:r>
          </a:p>
          <a:p>
            <a:pPr algn="l"/>
            <a:r>
              <a:rPr lang="en-US" dirty="0"/>
              <a:t>• See all participants as equals.</a:t>
            </a:r>
          </a:p>
          <a:p>
            <a:pPr algn="l"/>
            <a:r>
              <a:rPr lang="en-US" dirty="0"/>
              <a:t>• The group must think about the questions below:</a:t>
            </a:r>
          </a:p>
          <a:p>
            <a:pPr algn="l"/>
            <a:endParaRPr lang="en-US" dirty="0"/>
          </a:p>
        </p:txBody>
      </p:sp>
    </p:spTree>
    <p:extLst>
      <p:ext uri="{BB962C8B-B14F-4D97-AF65-F5344CB8AC3E}">
        <p14:creationId xmlns:p14="http://schemas.microsoft.com/office/powerpoint/2010/main" val="2941147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4CD0E29-4AEF-478E-8114-EE207862D191}"/>
              </a:ext>
            </a:extLst>
          </p:cNvPr>
          <p:cNvGraphicFramePr>
            <a:graphicFrameLocks noGrp="1"/>
          </p:cNvGraphicFramePr>
          <p:nvPr>
            <p:extLst>
              <p:ext uri="{D42A27DB-BD31-4B8C-83A1-F6EECF244321}">
                <p14:modId xmlns:p14="http://schemas.microsoft.com/office/powerpoint/2010/main" val="3394280835"/>
              </p:ext>
            </p:extLst>
          </p:nvPr>
        </p:nvGraphicFramePr>
        <p:xfrm>
          <a:off x="687387" y="1905000"/>
          <a:ext cx="10515600" cy="411480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647990693"/>
                    </a:ext>
                  </a:extLst>
                </a:gridCol>
                <a:gridCol w="5257800">
                  <a:extLst>
                    <a:ext uri="{9D8B030D-6E8A-4147-A177-3AD203B41FA5}">
                      <a16:colId xmlns:a16="http://schemas.microsoft.com/office/drawing/2014/main" val="2963711124"/>
                    </a:ext>
                  </a:extLst>
                </a:gridCol>
              </a:tblGrid>
              <a:tr h="552170">
                <a:tc>
                  <a:txBody>
                    <a:bodyPr/>
                    <a:lstStyle/>
                    <a:p>
                      <a:r>
                        <a:rPr lang="en-US" dirty="0"/>
                        <a:t>1- What was supposed to happen?</a:t>
                      </a:r>
                    </a:p>
                  </a:txBody>
                  <a:tcPr/>
                </a:tc>
                <a:tc>
                  <a:txBody>
                    <a:bodyPr/>
                    <a:lstStyle/>
                    <a:p>
                      <a:r>
                        <a:rPr lang="en-US" dirty="0"/>
                        <a:t>Why?</a:t>
                      </a:r>
                    </a:p>
                  </a:txBody>
                  <a:tcPr/>
                </a:tc>
                <a:extLst>
                  <a:ext uri="{0D108BD9-81ED-4DB2-BD59-A6C34878D82A}">
                    <a16:rowId xmlns:a16="http://schemas.microsoft.com/office/drawing/2014/main" val="1612497231"/>
                  </a:ext>
                </a:extLst>
              </a:tr>
              <a:tr h="552170">
                <a:tc>
                  <a:txBody>
                    <a:bodyPr/>
                    <a:lstStyle/>
                    <a:p>
                      <a:r>
                        <a:rPr lang="en-US" dirty="0"/>
                        <a:t>2- What actually happened?</a:t>
                      </a:r>
                    </a:p>
                  </a:txBody>
                  <a:tcPr/>
                </a:tc>
                <a:tc>
                  <a:txBody>
                    <a:bodyPr/>
                    <a:lstStyle/>
                    <a:p>
                      <a:r>
                        <a:rPr lang="en-US" dirty="0"/>
                        <a:t>Why?</a:t>
                      </a:r>
                    </a:p>
                  </a:txBody>
                  <a:tcPr/>
                </a:tc>
                <a:extLst>
                  <a:ext uri="{0D108BD9-81ED-4DB2-BD59-A6C34878D82A}">
                    <a16:rowId xmlns:a16="http://schemas.microsoft.com/office/drawing/2014/main" val="3991594500"/>
                  </a:ext>
                </a:extLst>
              </a:tr>
              <a:tr h="552170">
                <a:tc>
                  <a:txBody>
                    <a:bodyPr/>
                    <a:lstStyle/>
                    <a:p>
                      <a:r>
                        <a:rPr lang="en-US" dirty="0"/>
                        <a:t>3- What is the difference?</a:t>
                      </a:r>
                    </a:p>
                  </a:txBody>
                  <a:tcPr/>
                </a:tc>
                <a:tc>
                  <a:txBody>
                    <a:bodyPr/>
                    <a:lstStyle/>
                    <a:p>
                      <a:r>
                        <a:rPr lang="en-US" dirty="0"/>
                        <a:t>Why?</a:t>
                      </a:r>
                    </a:p>
                  </a:txBody>
                  <a:tcPr/>
                </a:tc>
                <a:extLst>
                  <a:ext uri="{0D108BD9-81ED-4DB2-BD59-A6C34878D82A}">
                    <a16:rowId xmlns:a16="http://schemas.microsoft.com/office/drawing/2014/main" val="1627475026"/>
                  </a:ext>
                </a:extLst>
              </a:tr>
              <a:tr h="953061">
                <a:tc>
                  <a:txBody>
                    <a:bodyPr/>
                    <a:lstStyle/>
                    <a:p>
                      <a:r>
                        <a:rPr lang="en-US" dirty="0"/>
                        <a:t>4- What went well? </a:t>
                      </a:r>
                    </a:p>
                  </a:txBody>
                  <a:tcPr/>
                </a:tc>
                <a:tc>
                  <a:txBody>
                    <a:bodyPr/>
                    <a:lstStyle/>
                    <a:p>
                      <a:r>
                        <a:rPr lang="en-US" dirty="0"/>
                        <a:t>Why?</a:t>
                      </a:r>
                    </a:p>
                    <a:p>
                      <a:endParaRPr lang="en-US" dirty="0"/>
                    </a:p>
                  </a:txBody>
                  <a:tcPr/>
                </a:tc>
                <a:extLst>
                  <a:ext uri="{0D108BD9-81ED-4DB2-BD59-A6C34878D82A}">
                    <a16:rowId xmlns:a16="http://schemas.microsoft.com/office/drawing/2014/main" val="3779216885"/>
                  </a:ext>
                </a:extLst>
              </a:tr>
              <a:tr h="552170">
                <a:tc>
                  <a:txBody>
                    <a:bodyPr/>
                    <a:lstStyle/>
                    <a:p>
                      <a:r>
                        <a:rPr lang="en-US" dirty="0"/>
                        <a:t>5- What could have gone better? </a:t>
                      </a:r>
                    </a:p>
                  </a:txBody>
                  <a:tcPr/>
                </a:tc>
                <a:tc>
                  <a:txBody>
                    <a:bodyPr/>
                    <a:lstStyle/>
                    <a:p>
                      <a:r>
                        <a:rPr lang="en-US" dirty="0"/>
                        <a:t>Why?</a:t>
                      </a:r>
                    </a:p>
                  </a:txBody>
                  <a:tcPr/>
                </a:tc>
                <a:extLst>
                  <a:ext uri="{0D108BD9-81ED-4DB2-BD59-A6C34878D82A}">
                    <a16:rowId xmlns:a16="http://schemas.microsoft.com/office/drawing/2014/main" val="1626633894"/>
                  </a:ext>
                </a:extLst>
              </a:tr>
              <a:tr h="953061">
                <a:tc>
                  <a:txBody>
                    <a:bodyPr/>
                    <a:lstStyle/>
                    <a:p>
                      <a:r>
                        <a:rPr lang="en-US" dirty="0"/>
                        <a:t>6- What lessons can we learn?</a:t>
                      </a:r>
                    </a:p>
                  </a:txBody>
                  <a:tcPr/>
                </a:tc>
                <a:tc>
                  <a:txBody>
                    <a:bodyPr/>
                    <a:lstStyle/>
                    <a:p>
                      <a:endParaRPr lang="en-US" dirty="0"/>
                    </a:p>
                  </a:txBody>
                  <a:tcPr/>
                </a:tc>
                <a:extLst>
                  <a:ext uri="{0D108BD9-81ED-4DB2-BD59-A6C34878D82A}">
                    <a16:rowId xmlns:a16="http://schemas.microsoft.com/office/drawing/2014/main" val="2207983029"/>
                  </a:ext>
                </a:extLst>
              </a:tr>
            </a:tbl>
          </a:graphicData>
        </a:graphic>
      </p:graphicFrame>
    </p:spTree>
    <p:extLst>
      <p:ext uri="{BB962C8B-B14F-4D97-AF65-F5344CB8AC3E}">
        <p14:creationId xmlns:p14="http://schemas.microsoft.com/office/powerpoint/2010/main" val="3088289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83C78-1E08-4648-96E5-71E4584021EA}"/>
              </a:ext>
            </a:extLst>
          </p:cNvPr>
          <p:cNvSpPr>
            <a:spLocks noGrp="1"/>
          </p:cNvSpPr>
          <p:nvPr>
            <p:ph type="ctrTitle"/>
          </p:nvPr>
        </p:nvSpPr>
        <p:spPr>
          <a:xfrm>
            <a:off x="914637" y="1600200"/>
            <a:ext cx="10365899" cy="690735"/>
          </a:xfrm>
        </p:spPr>
        <p:txBody>
          <a:bodyPr>
            <a:normAutofit fontScale="90000"/>
          </a:bodyPr>
          <a:lstStyle/>
          <a:p>
            <a:br>
              <a:rPr lang="en-US" dirty="0"/>
            </a:br>
            <a:r>
              <a:rPr lang="en-US" dirty="0"/>
              <a:t>Benefits and strengths</a:t>
            </a:r>
            <a:br>
              <a:rPr lang="en-US" dirty="0"/>
            </a:br>
            <a:endParaRPr lang="en-US" dirty="0"/>
          </a:p>
        </p:txBody>
      </p:sp>
      <p:sp>
        <p:nvSpPr>
          <p:cNvPr id="3" name="Subtitle 2">
            <a:extLst>
              <a:ext uri="{FF2B5EF4-FFF2-40B4-BE49-F238E27FC236}">
                <a16:creationId xmlns:a16="http://schemas.microsoft.com/office/drawing/2014/main" id="{66CD9051-78EB-486A-8FAF-F032850FFD19}"/>
              </a:ext>
            </a:extLst>
          </p:cNvPr>
          <p:cNvSpPr>
            <a:spLocks noGrp="1"/>
          </p:cNvSpPr>
          <p:nvPr>
            <p:ph type="subTitle" idx="1"/>
          </p:nvPr>
        </p:nvSpPr>
        <p:spPr>
          <a:xfrm>
            <a:off x="382587" y="2290935"/>
            <a:ext cx="11582400" cy="4330825"/>
          </a:xfrm>
        </p:spPr>
        <p:txBody>
          <a:bodyPr>
            <a:normAutofit fontScale="77500" lnSpcReduction="20000"/>
          </a:bodyPr>
          <a:lstStyle/>
          <a:p>
            <a:pPr algn="l"/>
            <a:r>
              <a:rPr lang="en-US" dirty="0"/>
              <a:t>• Applies to any activity with a preset goal. It doesn’t matter how long the activity took or how many people were involved.</a:t>
            </a:r>
          </a:p>
          <a:p>
            <a:pPr algn="l"/>
            <a:r>
              <a:rPr lang="en-US" dirty="0"/>
              <a:t>• Used as part of a long process, AAR can be applied as soon as each phase is completed.</a:t>
            </a:r>
          </a:p>
          <a:p>
            <a:pPr algn="l"/>
            <a:r>
              <a:rPr lang="en-US" dirty="0"/>
              <a:t>• Gives all participants the chance to share their ideas and to be heard.</a:t>
            </a:r>
          </a:p>
          <a:p>
            <a:pPr algn="l"/>
            <a:r>
              <a:rPr lang="en-US" dirty="0"/>
              <a:t>• Allows people to realize what they have learned.</a:t>
            </a:r>
          </a:p>
          <a:p>
            <a:pPr algn="l"/>
            <a:r>
              <a:rPr lang="en-US" dirty="0"/>
              <a:t>• Creates a climate of confidence in the team.</a:t>
            </a:r>
          </a:p>
          <a:p>
            <a:pPr algn="l"/>
            <a:r>
              <a:rPr lang="en-US" dirty="0"/>
              <a:t>• Can be applied at any point in a project cycle.</a:t>
            </a:r>
          </a:p>
        </p:txBody>
      </p:sp>
    </p:spTree>
    <p:extLst>
      <p:ext uri="{BB962C8B-B14F-4D97-AF65-F5344CB8AC3E}">
        <p14:creationId xmlns:p14="http://schemas.microsoft.com/office/powerpoint/2010/main" val="2565449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2B8C08-367C-4ABD-9F7E-2D18D156E67F}"/>
              </a:ext>
            </a:extLst>
          </p:cNvPr>
          <p:cNvSpPr>
            <a:spLocks noGrp="1"/>
          </p:cNvSpPr>
          <p:nvPr>
            <p:ph type="subTitle" idx="1"/>
          </p:nvPr>
        </p:nvSpPr>
        <p:spPr>
          <a:xfrm>
            <a:off x="458787" y="1676400"/>
            <a:ext cx="11353800" cy="4945360"/>
          </a:xfrm>
        </p:spPr>
        <p:txBody>
          <a:bodyPr>
            <a:normAutofit fontScale="92500" lnSpcReduction="20000"/>
          </a:bodyPr>
          <a:lstStyle/>
          <a:p>
            <a:pPr marL="571500" indent="-571500" algn="l">
              <a:buFont typeface="Arial" panose="020B0604020202020204" pitchFamily="34" charset="0"/>
              <a:buChar char="•"/>
            </a:pPr>
            <a:r>
              <a:rPr lang="en-US" dirty="0"/>
              <a:t>AAR focuses on process, not individual performance.</a:t>
            </a:r>
          </a:p>
          <a:p>
            <a:pPr algn="l"/>
            <a:r>
              <a:rPr lang="en-US" dirty="0"/>
              <a:t>• This exercise does not produce any formal report. No formal report is officially entered into the system.</a:t>
            </a:r>
          </a:p>
          <a:p>
            <a:pPr algn="l"/>
            <a:r>
              <a:rPr lang="en-US" dirty="0"/>
              <a:t>• AAR results can be documented informally and shared with other interested groups. Participants must not hesitate to share AAR results.</a:t>
            </a:r>
          </a:p>
          <a:p>
            <a:pPr algn="l"/>
            <a:r>
              <a:rPr lang="en-US" dirty="0"/>
              <a:t>• It must be ensured that participants can eventually see the impact of the lessons learned</a:t>
            </a:r>
          </a:p>
          <a:p>
            <a:pPr algn="l"/>
            <a:r>
              <a:rPr lang="en-US" sz="2100" dirty="0"/>
              <a:t>References - Collison &amp; </a:t>
            </a:r>
            <a:r>
              <a:rPr lang="en-US" sz="2100" dirty="0" err="1"/>
              <a:t>Parcell</a:t>
            </a:r>
            <a:r>
              <a:rPr lang="en-US" sz="2100" dirty="0"/>
              <a:t> 2001; Dixon 2000; </a:t>
            </a:r>
            <a:r>
              <a:rPr lang="en-US" sz="2000" dirty="0"/>
              <a:t>National Health Service (UK) 2001; New York State 2002;TEARFUND</a:t>
            </a:r>
          </a:p>
          <a:p>
            <a:pPr algn="l"/>
            <a:endParaRPr lang="en-US" sz="2100" dirty="0"/>
          </a:p>
          <a:p>
            <a:pPr algn="l"/>
            <a:endParaRPr lang="en-US" sz="2300" dirty="0"/>
          </a:p>
          <a:p>
            <a:pPr algn="l"/>
            <a:endParaRPr lang="en-US" dirty="0"/>
          </a:p>
        </p:txBody>
      </p:sp>
    </p:spTree>
    <p:extLst>
      <p:ext uri="{BB962C8B-B14F-4D97-AF65-F5344CB8AC3E}">
        <p14:creationId xmlns:p14="http://schemas.microsoft.com/office/powerpoint/2010/main" val="3953341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0E3F5E8-E606-4DCE-8392-4C609BA1ADE5}"/>
              </a:ext>
            </a:extLst>
          </p:cNvPr>
          <p:cNvSpPr>
            <a:spLocks noGrp="1"/>
          </p:cNvSpPr>
          <p:nvPr>
            <p:ph type="subTitle" idx="1"/>
          </p:nvPr>
        </p:nvSpPr>
        <p:spPr>
          <a:xfrm>
            <a:off x="382587" y="1981201"/>
            <a:ext cx="11582400" cy="4640560"/>
          </a:xfrm>
        </p:spPr>
        <p:txBody>
          <a:bodyPr/>
          <a:lstStyle/>
          <a:p>
            <a:pPr algn="l"/>
            <a:r>
              <a:rPr lang="en-US" dirty="0"/>
              <a:t>Knowledge Sharing and Knowledge Transfer.</a:t>
            </a:r>
          </a:p>
          <a:p>
            <a:pPr algn="l"/>
            <a:r>
              <a:rPr lang="en-US" dirty="0"/>
              <a:t>Are they the same?</a:t>
            </a:r>
          </a:p>
        </p:txBody>
      </p:sp>
    </p:spTree>
    <p:extLst>
      <p:ext uri="{BB962C8B-B14F-4D97-AF65-F5344CB8AC3E}">
        <p14:creationId xmlns:p14="http://schemas.microsoft.com/office/powerpoint/2010/main" val="1105808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0B189-67FD-4267-BBF9-62F5A1CA0281}"/>
              </a:ext>
            </a:extLst>
          </p:cNvPr>
          <p:cNvSpPr>
            <a:spLocks noGrp="1"/>
          </p:cNvSpPr>
          <p:nvPr>
            <p:ph type="ctrTitle"/>
          </p:nvPr>
        </p:nvSpPr>
        <p:spPr>
          <a:xfrm>
            <a:off x="914637" y="1643472"/>
            <a:ext cx="10365899" cy="690735"/>
          </a:xfrm>
        </p:spPr>
        <p:txBody>
          <a:bodyPr>
            <a:normAutofit fontScale="90000"/>
          </a:bodyPr>
          <a:lstStyle/>
          <a:p>
            <a:r>
              <a:rPr lang="en-US" dirty="0"/>
              <a:t>3. Story telling</a:t>
            </a:r>
          </a:p>
        </p:txBody>
      </p:sp>
      <p:sp>
        <p:nvSpPr>
          <p:cNvPr id="3" name="Subtitle 2">
            <a:extLst>
              <a:ext uri="{FF2B5EF4-FFF2-40B4-BE49-F238E27FC236}">
                <a16:creationId xmlns:a16="http://schemas.microsoft.com/office/drawing/2014/main" id="{F7D365CE-85C4-4C79-A67A-DAAE08206E8E}"/>
              </a:ext>
            </a:extLst>
          </p:cNvPr>
          <p:cNvSpPr>
            <a:spLocks noGrp="1"/>
          </p:cNvSpPr>
          <p:nvPr>
            <p:ph type="subTitle" idx="1"/>
          </p:nvPr>
        </p:nvSpPr>
        <p:spPr>
          <a:xfrm>
            <a:off x="230187" y="2334207"/>
            <a:ext cx="11734800" cy="4287553"/>
          </a:xfrm>
        </p:spPr>
        <p:txBody>
          <a:bodyPr>
            <a:normAutofit fontScale="77500" lnSpcReduction="20000"/>
          </a:bodyPr>
          <a:lstStyle/>
          <a:p>
            <a:pPr algn="l"/>
            <a:r>
              <a:rPr lang="en-US" dirty="0"/>
              <a:t>Stories have recently been rediscovered as a way to transfer knowledge. Stories allow us to describe employee relations or activities in a formal or informal way. The aim is to transmit tacit knowledge that an organization can use. Stories can communicate complex ideas, key messages and lessons learned.</a:t>
            </a:r>
          </a:p>
          <a:p>
            <a:pPr algn="l"/>
            <a:r>
              <a:rPr lang="en-US" dirty="0"/>
              <a:t>Telling stories out loud engages people’s minds, imaginations and emotions. This makes storytelling much more accessible than theory, and a very powerful way to transfer knowledge. But we must recognize the importance of analytical thought. We must use stories to complement other tools.</a:t>
            </a:r>
          </a:p>
        </p:txBody>
      </p:sp>
    </p:spTree>
    <p:extLst>
      <p:ext uri="{BB962C8B-B14F-4D97-AF65-F5344CB8AC3E}">
        <p14:creationId xmlns:p14="http://schemas.microsoft.com/office/powerpoint/2010/main" val="1180125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921E3-5DB7-462F-B357-05817B4FD2D1}"/>
              </a:ext>
            </a:extLst>
          </p:cNvPr>
          <p:cNvSpPr>
            <a:spLocks noGrp="1"/>
          </p:cNvSpPr>
          <p:nvPr>
            <p:ph type="ctrTitle"/>
          </p:nvPr>
        </p:nvSpPr>
        <p:spPr>
          <a:xfrm>
            <a:off x="1220787" y="1600200"/>
            <a:ext cx="10365899" cy="690735"/>
          </a:xfrm>
        </p:spPr>
        <p:txBody>
          <a:bodyPr>
            <a:normAutofit fontScale="90000"/>
          </a:bodyPr>
          <a:lstStyle/>
          <a:p>
            <a:br>
              <a:rPr lang="en-US" dirty="0"/>
            </a:br>
            <a:r>
              <a:rPr lang="en-US" dirty="0"/>
              <a:t>Benefits and strengths</a:t>
            </a:r>
            <a:br>
              <a:rPr lang="en-US" dirty="0"/>
            </a:br>
            <a:endParaRPr lang="en-US" dirty="0"/>
          </a:p>
        </p:txBody>
      </p:sp>
      <p:sp>
        <p:nvSpPr>
          <p:cNvPr id="3" name="Subtitle 2">
            <a:extLst>
              <a:ext uri="{FF2B5EF4-FFF2-40B4-BE49-F238E27FC236}">
                <a16:creationId xmlns:a16="http://schemas.microsoft.com/office/drawing/2014/main" id="{B0A717A0-CD62-41A0-AC6F-B2B29DC3CCE6}"/>
              </a:ext>
            </a:extLst>
          </p:cNvPr>
          <p:cNvSpPr>
            <a:spLocks noGrp="1"/>
          </p:cNvSpPr>
          <p:nvPr>
            <p:ph type="subTitle" idx="1"/>
          </p:nvPr>
        </p:nvSpPr>
        <p:spPr>
          <a:xfrm>
            <a:off x="382587" y="2290935"/>
            <a:ext cx="11582400" cy="4330825"/>
          </a:xfrm>
        </p:spPr>
        <p:txBody>
          <a:bodyPr>
            <a:normAutofit fontScale="85000" lnSpcReduction="20000"/>
          </a:bodyPr>
          <a:lstStyle/>
          <a:p>
            <a:pPr algn="l"/>
            <a:r>
              <a:rPr lang="en-US" dirty="0"/>
              <a:t>• Stories are funny, interesting and memorable.</a:t>
            </a:r>
          </a:p>
          <a:p>
            <a:pPr algn="l"/>
            <a:r>
              <a:rPr lang="en-US" dirty="0"/>
              <a:t>• Their language is real and personal.</a:t>
            </a:r>
          </a:p>
          <a:p>
            <a:pPr algn="l"/>
            <a:r>
              <a:rPr lang="en-US" dirty="0"/>
              <a:t>• Stories simplify complex things. Stories are concrete and accessible.</a:t>
            </a:r>
          </a:p>
          <a:p>
            <a:pPr algn="l"/>
            <a:r>
              <a:rPr lang="en-US" dirty="0"/>
              <a:t>• The audience easily identifies with the story.</a:t>
            </a:r>
          </a:p>
          <a:p>
            <a:pPr algn="l"/>
            <a:r>
              <a:rPr lang="en-US" dirty="0"/>
              <a:t>• Stories inspire us to take action.</a:t>
            </a:r>
          </a:p>
          <a:p>
            <a:pPr algn="l"/>
            <a:r>
              <a:rPr lang="en-US" dirty="0"/>
              <a:t>• Stories foster a sense of community. They promote the development of human relationships.</a:t>
            </a:r>
          </a:p>
        </p:txBody>
      </p:sp>
    </p:spTree>
    <p:extLst>
      <p:ext uri="{BB962C8B-B14F-4D97-AF65-F5344CB8AC3E}">
        <p14:creationId xmlns:p14="http://schemas.microsoft.com/office/powerpoint/2010/main" val="1095976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B57D-8C0D-4511-8BC1-D841AF1F7413}"/>
              </a:ext>
            </a:extLst>
          </p:cNvPr>
          <p:cNvSpPr>
            <a:spLocks noGrp="1"/>
          </p:cNvSpPr>
          <p:nvPr>
            <p:ph type="ctrTitle"/>
          </p:nvPr>
        </p:nvSpPr>
        <p:spPr>
          <a:xfrm>
            <a:off x="1068387" y="1676400"/>
            <a:ext cx="10365899" cy="843135"/>
          </a:xfrm>
        </p:spPr>
        <p:txBody>
          <a:bodyPr>
            <a:normAutofit fontScale="90000"/>
          </a:bodyPr>
          <a:lstStyle/>
          <a:p>
            <a:br>
              <a:rPr lang="en-US" dirty="0"/>
            </a:br>
            <a:r>
              <a:rPr lang="en-US" dirty="0"/>
              <a:t>Other key points</a:t>
            </a:r>
            <a:br>
              <a:rPr lang="en-US" dirty="0"/>
            </a:br>
            <a:endParaRPr lang="en-US" dirty="0"/>
          </a:p>
        </p:txBody>
      </p:sp>
      <p:sp>
        <p:nvSpPr>
          <p:cNvPr id="3" name="Subtitle 2">
            <a:extLst>
              <a:ext uri="{FF2B5EF4-FFF2-40B4-BE49-F238E27FC236}">
                <a16:creationId xmlns:a16="http://schemas.microsoft.com/office/drawing/2014/main" id="{3A9279E2-3834-4702-B446-EF47823D1CAC}"/>
              </a:ext>
            </a:extLst>
          </p:cNvPr>
          <p:cNvSpPr>
            <a:spLocks noGrp="1"/>
          </p:cNvSpPr>
          <p:nvPr>
            <p:ph type="subTitle" idx="1"/>
          </p:nvPr>
        </p:nvSpPr>
        <p:spPr>
          <a:xfrm>
            <a:off x="611187" y="2519535"/>
            <a:ext cx="10823099" cy="4338465"/>
          </a:xfrm>
        </p:spPr>
        <p:txBody>
          <a:bodyPr>
            <a:normAutofit fontScale="70000" lnSpcReduction="20000"/>
          </a:bodyPr>
          <a:lstStyle/>
          <a:p>
            <a:pPr algn="l"/>
            <a:r>
              <a:rPr lang="en-US" dirty="0"/>
              <a:t>• A good story ...</a:t>
            </a:r>
          </a:p>
          <a:p>
            <a:pPr algn="l"/>
            <a:r>
              <a:rPr lang="en-US" dirty="0"/>
              <a:t>- is brief, simple and concise, but gives sufficient background information;</a:t>
            </a:r>
          </a:p>
          <a:p>
            <a:pPr algn="l"/>
            <a:r>
              <a:rPr lang="en-US" dirty="0"/>
              <a:t>- involves a character people can easily identify with;</a:t>
            </a:r>
          </a:p>
          <a:p>
            <a:pPr algn="l"/>
            <a:r>
              <a:rPr lang="en-US" dirty="0"/>
              <a:t>- is plausible, lively and exciting;</a:t>
            </a:r>
          </a:p>
          <a:p>
            <a:pPr algn="l"/>
            <a:r>
              <a:rPr lang="en-US" dirty="0"/>
              <a:t>- is told with conviction;</a:t>
            </a:r>
          </a:p>
          <a:p>
            <a:pPr algn="l"/>
            <a:r>
              <a:rPr lang="en-US" dirty="0"/>
              <a:t>- always ends on a positive note.</a:t>
            </a:r>
          </a:p>
          <a:p>
            <a:pPr algn="l"/>
            <a:r>
              <a:rPr lang="en-US" dirty="0"/>
              <a:t>• Remember: stories are not always effective. They may sometimes be inappropriate.</a:t>
            </a:r>
          </a:p>
          <a:p>
            <a:pPr algn="l"/>
            <a:endParaRPr lang="en-US" sz="2600" dirty="0"/>
          </a:p>
          <a:p>
            <a:pPr algn="l"/>
            <a:r>
              <a:rPr lang="en-US" sz="2600" dirty="0"/>
              <a:t>References - Denning S. 2001; National Health Service (UK) 2001; New York State 2002.</a:t>
            </a:r>
          </a:p>
        </p:txBody>
      </p:sp>
    </p:spTree>
    <p:extLst>
      <p:ext uri="{BB962C8B-B14F-4D97-AF65-F5344CB8AC3E}">
        <p14:creationId xmlns:p14="http://schemas.microsoft.com/office/powerpoint/2010/main" val="659928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536F1-3600-490B-B965-600AAC07556F}"/>
              </a:ext>
            </a:extLst>
          </p:cNvPr>
          <p:cNvSpPr>
            <a:spLocks noGrp="1"/>
          </p:cNvSpPr>
          <p:nvPr>
            <p:ph type="ctrTitle"/>
          </p:nvPr>
        </p:nvSpPr>
        <p:spPr>
          <a:xfrm>
            <a:off x="992187" y="1643472"/>
            <a:ext cx="10365899" cy="690735"/>
          </a:xfrm>
        </p:spPr>
        <p:txBody>
          <a:bodyPr>
            <a:normAutofit fontScale="90000"/>
          </a:bodyPr>
          <a:lstStyle/>
          <a:p>
            <a:r>
              <a:rPr lang="en-US" dirty="0"/>
              <a:t>4. </a:t>
            </a:r>
            <a:r>
              <a:rPr lang="en-US" b="1" dirty="0"/>
              <a:t>MENTORING</a:t>
            </a:r>
            <a:endParaRPr lang="en-US" dirty="0"/>
          </a:p>
        </p:txBody>
      </p:sp>
      <p:sp>
        <p:nvSpPr>
          <p:cNvPr id="3" name="Subtitle 2">
            <a:extLst>
              <a:ext uri="{FF2B5EF4-FFF2-40B4-BE49-F238E27FC236}">
                <a16:creationId xmlns:a16="http://schemas.microsoft.com/office/drawing/2014/main" id="{1E9C6F33-AAA7-4927-A67F-6879A06D84AD}"/>
              </a:ext>
            </a:extLst>
          </p:cNvPr>
          <p:cNvSpPr>
            <a:spLocks noGrp="1"/>
          </p:cNvSpPr>
          <p:nvPr>
            <p:ph type="subTitle" idx="1"/>
          </p:nvPr>
        </p:nvSpPr>
        <p:spPr>
          <a:xfrm>
            <a:off x="306387" y="2334207"/>
            <a:ext cx="11734800" cy="4287553"/>
          </a:xfrm>
        </p:spPr>
        <p:txBody>
          <a:bodyPr>
            <a:normAutofit fontScale="70000" lnSpcReduction="20000"/>
          </a:bodyPr>
          <a:lstStyle/>
          <a:p>
            <a:pPr algn="l"/>
            <a:r>
              <a:rPr lang="en-US" dirty="0"/>
              <a:t>Mentoring is a learning relationship between two employees. Mentors are experienced employees who share their knowledge, experience and ideas with less experienced employees, or associates. </a:t>
            </a:r>
          </a:p>
          <a:p>
            <a:pPr algn="l"/>
            <a:r>
              <a:rPr lang="en-US" dirty="0"/>
              <a:t>Associates are people who have shown what they can do. Associates really want to acquire new knowledge and skills.</a:t>
            </a:r>
          </a:p>
          <a:p>
            <a:pPr algn="l"/>
            <a:r>
              <a:rPr lang="en-US" dirty="0"/>
              <a:t>Mentoring is not specific to a position. A mentor is </a:t>
            </a:r>
            <a:r>
              <a:rPr lang="en-US" b="1" dirty="0"/>
              <a:t>not</a:t>
            </a:r>
            <a:r>
              <a:rPr lang="en-US" dirty="0"/>
              <a:t> the employee’s manager. Mentoring occurs outside any formal employer/employee relationship.</a:t>
            </a:r>
          </a:p>
          <a:p>
            <a:pPr algn="l"/>
            <a:r>
              <a:rPr lang="en-US" dirty="0"/>
              <a:t>Mentoring aims at career development, to give associates the general management and/or leadership skills that will prepare them to meet the demands, roles and responsibilities that lie ahead. Mentoring is based on </a:t>
            </a:r>
            <a:r>
              <a:rPr lang="en-US" b="1" dirty="0"/>
              <a:t>mutual commitment, respect and trust</a:t>
            </a:r>
            <a:r>
              <a:rPr lang="en-US" dirty="0"/>
              <a:t>.</a:t>
            </a:r>
          </a:p>
        </p:txBody>
      </p:sp>
    </p:spTree>
    <p:extLst>
      <p:ext uri="{BB962C8B-B14F-4D97-AF65-F5344CB8AC3E}">
        <p14:creationId xmlns:p14="http://schemas.microsoft.com/office/powerpoint/2010/main" val="1227065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AAAE-F84F-41F8-BA32-572E6E083844}"/>
              </a:ext>
            </a:extLst>
          </p:cNvPr>
          <p:cNvSpPr>
            <a:spLocks noGrp="1"/>
          </p:cNvSpPr>
          <p:nvPr>
            <p:ph type="ctrTitle"/>
          </p:nvPr>
        </p:nvSpPr>
        <p:spPr>
          <a:xfrm>
            <a:off x="1068387" y="1605372"/>
            <a:ext cx="10365899" cy="766935"/>
          </a:xfrm>
        </p:spPr>
        <p:txBody>
          <a:bodyPr/>
          <a:lstStyle/>
          <a:p>
            <a:r>
              <a:rPr lang="en-US" dirty="0"/>
              <a:t>Benefits and strengths</a:t>
            </a:r>
          </a:p>
        </p:txBody>
      </p:sp>
      <p:sp>
        <p:nvSpPr>
          <p:cNvPr id="3" name="Subtitle 2">
            <a:extLst>
              <a:ext uri="{FF2B5EF4-FFF2-40B4-BE49-F238E27FC236}">
                <a16:creationId xmlns:a16="http://schemas.microsoft.com/office/drawing/2014/main" id="{1E22D067-5AA3-4EA5-9A2D-85547CC560D1}"/>
              </a:ext>
            </a:extLst>
          </p:cNvPr>
          <p:cNvSpPr>
            <a:spLocks noGrp="1"/>
          </p:cNvSpPr>
          <p:nvPr>
            <p:ph type="subTitle" idx="1"/>
          </p:nvPr>
        </p:nvSpPr>
        <p:spPr>
          <a:xfrm>
            <a:off x="382587" y="2372307"/>
            <a:ext cx="11277600" cy="4249453"/>
          </a:xfrm>
        </p:spPr>
        <p:txBody>
          <a:bodyPr>
            <a:normAutofit fontScale="92500" lnSpcReduction="20000"/>
          </a:bodyPr>
          <a:lstStyle/>
          <a:p>
            <a:pPr algn="l"/>
            <a:r>
              <a:rPr lang="en-US" dirty="0"/>
              <a:t>• Mentoring gives mentors the chance to share their experience and expertise in a rewarding relationship. Mentors are also exposed to new ways of thinking and doing things.</a:t>
            </a:r>
          </a:p>
          <a:p>
            <a:pPr algn="l"/>
            <a:r>
              <a:rPr lang="en-US" dirty="0"/>
              <a:t>• Mentoring improves internal communication, knowledge sharing and makes the work environment more stimulating and productive.</a:t>
            </a:r>
          </a:p>
          <a:p>
            <a:pPr algn="l"/>
            <a:endParaRPr lang="en-US" sz="1200" dirty="0"/>
          </a:p>
          <a:p>
            <a:pPr algn="l"/>
            <a:r>
              <a:rPr lang="en-US" sz="2300" dirty="0"/>
              <a:t>References - CIDA 2003; </a:t>
            </a:r>
            <a:r>
              <a:rPr lang="en-US" sz="2300" dirty="0" err="1"/>
              <a:t>Casavant</a:t>
            </a:r>
            <a:r>
              <a:rPr lang="en-US" sz="2300" dirty="0"/>
              <a:t> 2002; Human Resources Development Canada 2001; Hunt 2002; New York State 2002; Treasury Board of Canada Secretariat.</a:t>
            </a:r>
          </a:p>
        </p:txBody>
      </p:sp>
    </p:spTree>
    <p:extLst>
      <p:ext uri="{BB962C8B-B14F-4D97-AF65-F5344CB8AC3E}">
        <p14:creationId xmlns:p14="http://schemas.microsoft.com/office/powerpoint/2010/main" val="2611931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B6CD8-0FE2-48C3-B77D-8090DFBBD1E1}"/>
              </a:ext>
            </a:extLst>
          </p:cNvPr>
          <p:cNvSpPr>
            <a:spLocks noGrp="1"/>
          </p:cNvSpPr>
          <p:nvPr>
            <p:ph type="ctrTitle"/>
          </p:nvPr>
        </p:nvSpPr>
        <p:spPr>
          <a:xfrm>
            <a:off x="914637" y="1600201"/>
            <a:ext cx="10365899" cy="685799"/>
          </a:xfrm>
        </p:spPr>
        <p:txBody>
          <a:bodyPr>
            <a:normAutofit fontScale="90000"/>
          </a:bodyPr>
          <a:lstStyle/>
          <a:p>
            <a:r>
              <a:rPr lang="en-US" dirty="0"/>
              <a:t>5. COACHING</a:t>
            </a:r>
          </a:p>
        </p:txBody>
      </p:sp>
      <p:sp>
        <p:nvSpPr>
          <p:cNvPr id="3" name="Subtitle 2">
            <a:extLst>
              <a:ext uri="{FF2B5EF4-FFF2-40B4-BE49-F238E27FC236}">
                <a16:creationId xmlns:a16="http://schemas.microsoft.com/office/drawing/2014/main" id="{C10C6C52-DCCC-4182-B346-304040FD65B5}"/>
              </a:ext>
            </a:extLst>
          </p:cNvPr>
          <p:cNvSpPr>
            <a:spLocks noGrp="1"/>
          </p:cNvSpPr>
          <p:nvPr>
            <p:ph type="subTitle" idx="1"/>
          </p:nvPr>
        </p:nvSpPr>
        <p:spPr>
          <a:xfrm>
            <a:off x="230187" y="2286001"/>
            <a:ext cx="11811000" cy="4572000"/>
          </a:xfrm>
        </p:spPr>
        <p:txBody>
          <a:bodyPr>
            <a:noAutofit/>
          </a:bodyPr>
          <a:lstStyle/>
          <a:p>
            <a:pPr algn="l"/>
            <a:r>
              <a:rPr lang="en-US" sz="2800" dirty="0"/>
              <a:t>Coaching is not mentoring. In mentoring, employees are guided by the advice and experience of senior counterparts who “take them under their wing”. </a:t>
            </a:r>
          </a:p>
          <a:p>
            <a:pPr algn="l"/>
            <a:r>
              <a:rPr lang="en-US" sz="2800" dirty="0"/>
              <a:t>Coaching specifically aims to develop new qualifications and skills in an </a:t>
            </a:r>
            <a:r>
              <a:rPr lang="en-US" sz="2800" dirty="0" err="1"/>
              <a:t>employee.It</a:t>
            </a:r>
            <a:r>
              <a:rPr lang="en-US" sz="2800" dirty="0"/>
              <a:t> aims to improve that person’s learning and job performance, so that he/she can then reach organizational goals. The coach does not convey his or her personal vision to the employee. </a:t>
            </a:r>
          </a:p>
          <a:p>
            <a:pPr algn="l"/>
            <a:r>
              <a:rPr lang="en-US" sz="2800" dirty="0"/>
              <a:t>Coaching focuses solely on the employee’s predefined needs as these relate directly to his/her job; however, this relationship does not necessarily mean that the person reports to the coach. </a:t>
            </a:r>
          </a:p>
          <a:p>
            <a:pPr algn="l"/>
            <a:r>
              <a:rPr lang="en-US" sz="2800" dirty="0"/>
              <a:t>Coaching aims to develop abilities to meet targeted goals in a given work situation.</a:t>
            </a:r>
          </a:p>
        </p:txBody>
      </p:sp>
    </p:spTree>
    <p:extLst>
      <p:ext uri="{BB962C8B-B14F-4D97-AF65-F5344CB8AC3E}">
        <p14:creationId xmlns:p14="http://schemas.microsoft.com/office/powerpoint/2010/main" val="2164777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65214-12F8-47A4-A043-0FC1BA038512}"/>
              </a:ext>
            </a:extLst>
          </p:cNvPr>
          <p:cNvSpPr>
            <a:spLocks noGrp="1"/>
          </p:cNvSpPr>
          <p:nvPr>
            <p:ph type="ctrTitle"/>
          </p:nvPr>
        </p:nvSpPr>
        <p:spPr>
          <a:xfrm>
            <a:off x="1068387" y="1643472"/>
            <a:ext cx="10365899" cy="690735"/>
          </a:xfrm>
        </p:spPr>
        <p:txBody>
          <a:bodyPr>
            <a:normAutofit fontScale="90000"/>
          </a:bodyPr>
          <a:lstStyle/>
          <a:p>
            <a:r>
              <a:rPr lang="en-US" b="1" dirty="0"/>
              <a:t>Benefits and strengths</a:t>
            </a:r>
          </a:p>
        </p:txBody>
      </p:sp>
      <p:sp>
        <p:nvSpPr>
          <p:cNvPr id="3" name="Subtitle 2">
            <a:extLst>
              <a:ext uri="{FF2B5EF4-FFF2-40B4-BE49-F238E27FC236}">
                <a16:creationId xmlns:a16="http://schemas.microsoft.com/office/drawing/2014/main" id="{41ED9209-6FE7-43F1-951E-10A3A4CB3914}"/>
              </a:ext>
            </a:extLst>
          </p:cNvPr>
          <p:cNvSpPr>
            <a:spLocks noGrp="1"/>
          </p:cNvSpPr>
          <p:nvPr>
            <p:ph type="subTitle" idx="1"/>
          </p:nvPr>
        </p:nvSpPr>
        <p:spPr>
          <a:xfrm>
            <a:off x="458787" y="2334207"/>
            <a:ext cx="11353800" cy="4287553"/>
          </a:xfrm>
        </p:spPr>
        <p:txBody>
          <a:bodyPr>
            <a:normAutofit/>
          </a:bodyPr>
          <a:lstStyle/>
          <a:p>
            <a:pPr marL="571500" indent="-571500" algn="l">
              <a:buFont typeface="Arial" panose="020B0604020202020204" pitchFamily="34" charset="0"/>
              <a:buChar char="•"/>
            </a:pPr>
            <a:r>
              <a:rPr lang="en-US" dirty="0"/>
              <a:t>Makes the employee feel more confident.</a:t>
            </a:r>
          </a:p>
          <a:p>
            <a:pPr algn="l"/>
            <a:r>
              <a:rPr lang="en-US" dirty="0"/>
              <a:t>• Gives the employee real support and follow-up.</a:t>
            </a:r>
          </a:p>
          <a:p>
            <a:pPr algn="l"/>
            <a:r>
              <a:rPr lang="en-US" dirty="0"/>
              <a:t>• Gives the employee the chance to learn from the coach’s experience.</a:t>
            </a:r>
          </a:p>
          <a:p>
            <a:pPr algn="l"/>
            <a:r>
              <a:rPr lang="en-US" dirty="0"/>
              <a:t>• Improves the employee’s chances of success.</a:t>
            </a:r>
          </a:p>
          <a:p>
            <a:pPr algn="l"/>
            <a:r>
              <a:rPr lang="en-US" sz="1800" dirty="0"/>
              <a:t>References</a:t>
            </a:r>
            <a:r>
              <a:rPr lang="en-US" sz="1800" b="1" dirty="0"/>
              <a:t> - </a:t>
            </a:r>
            <a:r>
              <a:rPr lang="en-US" sz="1800" dirty="0"/>
              <a:t>Goldsmith 2000; Human Resources Development Canada 2001; Hunt 2002; National Managers’ Community; Treasury Board of Canada Secretariat</a:t>
            </a:r>
            <a:r>
              <a:rPr lang="en-US" sz="2300" dirty="0"/>
              <a:t>.</a:t>
            </a:r>
          </a:p>
        </p:txBody>
      </p:sp>
    </p:spTree>
    <p:extLst>
      <p:ext uri="{BB962C8B-B14F-4D97-AF65-F5344CB8AC3E}">
        <p14:creationId xmlns:p14="http://schemas.microsoft.com/office/powerpoint/2010/main" val="3069834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DAD49-86A0-4254-8CE9-E7CB8ED5041E}"/>
              </a:ext>
            </a:extLst>
          </p:cNvPr>
          <p:cNvSpPr>
            <a:spLocks noGrp="1"/>
          </p:cNvSpPr>
          <p:nvPr>
            <p:ph type="ctrTitle"/>
          </p:nvPr>
        </p:nvSpPr>
        <p:spPr>
          <a:xfrm>
            <a:off x="1068387" y="1643472"/>
            <a:ext cx="10365899" cy="690735"/>
          </a:xfrm>
        </p:spPr>
        <p:txBody>
          <a:bodyPr>
            <a:normAutofit fontScale="90000"/>
          </a:bodyPr>
          <a:lstStyle/>
          <a:p>
            <a:r>
              <a:rPr lang="en-US" dirty="0"/>
              <a:t>Knowledge Sharing Meetings</a:t>
            </a:r>
          </a:p>
        </p:txBody>
      </p:sp>
      <p:sp>
        <p:nvSpPr>
          <p:cNvPr id="3" name="Subtitle 2">
            <a:extLst>
              <a:ext uri="{FF2B5EF4-FFF2-40B4-BE49-F238E27FC236}">
                <a16:creationId xmlns:a16="http://schemas.microsoft.com/office/drawing/2014/main" id="{3576E3F6-908E-47F4-8C1E-A281FB13F45F}"/>
              </a:ext>
            </a:extLst>
          </p:cNvPr>
          <p:cNvSpPr>
            <a:spLocks noGrp="1"/>
          </p:cNvSpPr>
          <p:nvPr>
            <p:ph type="subTitle" idx="1"/>
          </p:nvPr>
        </p:nvSpPr>
        <p:spPr>
          <a:xfrm>
            <a:off x="306387" y="2334207"/>
            <a:ext cx="11582400" cy="4287553"/>
          </a:xfrm>
        </p:spPr>
        <p:txBody>
          <a:bodyPr>
            <a:normAutofit/>
          </a:bodyPr>
          <a:lstStyle/>
          <a:p>
            <a:pPr marL="742950" indent="-742950" algn="l">
              <a:buAutoNum type="arabicPeriod"/>
            </a:pPr>
            <a:r>
              <a:rPr lang="en-US" b="1" dirty="0"/>
              <a:t>COMMUNITIES OF PRACTICE (Networks)</a:t>
            </a:r>
          </a:p>
          <a:p>
            <a:pPr algn="l"/>
            <a:r>
              <a:rPr lang="en-US" dirty="0"/>
              <a:t>A community of practice (</a:t>
            </a:r>
            <a:r>
              <a:rPr lang="en-US" dirty="0" err="1"/>
              <a:t>CoP</a:t>
            </a:r>
            <a:r>
              <a:rPr lang="en-US" dirty="0"/>
              <a:t>) is a group of people who share a concern, a set of problems, or a passion about a topic, and who deepen their knowledge and expertise in this area by interacting on an ongoing basis.</a:t>
            </a:r>
          </a:p>
        </p:txBody>
      </p:sp>
    </p:spTree>
    <p:extLst>
      <p:ext uri="{BB962C8B-B14F-4D97-AF65-F5344CB8AC3E}">
        <p14:creationId xmlns:p14="http://schemas.microsoft.com/office/powerpoint/2010/main" val="2008200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FEB7-C5A9-4D93-B976-4D0E1C66B1AC}"/>
              </a:ext>
            </a:extLst>
          </p:cNvPr>
          <p:cNvSpPr>
            <a:spLocks noGrp="1"/>
          </p:cNvSpPr>
          <p:nvPr>
            <p:ph type="ctrTitle"/>
          </p:nvPr>
        </p:nvSpPr>
        <p:spPr>
          <a:xfrm>
            <a:off x="1068387" y="1752600"/>
            <a:ext cx="10365899" cy="766935"/>
          </a:xfrm>
        </p:spPr>
        <p:txBody>
          <a:bodyPr>
            <a:normAutofit fontScale="90000"/>
          </a:bodyPr>
          <a:lstStyle/>
          <a:p>
            <a:br>
              <a:rPr lang="en-US" dirty="0"/>
            </a:br>
            <a:r>
              <a:rPr lang="en-US" dirty="0"/>
              <a:t>Benefits and strengths</a:t>
            </a:r>
            <a:br>
              <a:rPr lang="en-US" dirty="0"/>
            </a:br>
            <a:endParaRPr lang="en-US" dirty="0"/>
          </a:p>
        </p:txBody>
      </p:sp>
      <p:sp>
        <p:nvSpPr>
          <p:cNvPr id="3" name="Subtitle 2">
            <a:extLst>
              <a:ext uri="{FF2B5EF4-FFF2-40B4-BE49-F238E27FC236}">
                <a16:creationId xmlns:a16="http://schemas.microsoft.com/office/drawing/2014/main" id="{D882560F-7D5C-4170-A076-FC3FF9AED24D}"/>
              </a:ext>
            </a:extLst>
          </p:cNvPr>
          <p:cNvSpPr>
            <a:spLocks noGrp="1"/>
          </p:cNvSpPr>
          <p:nvPr>
            <p:ph type="subTitle" idx="1"/>
          </p:nvPr>
        </p:nvSpPr>
        <p:spPr>
          <a:xfrm>
            <a:off x="760889" y="2519535"/>
            <a:ext cx="11051698" cy="4102225"/>
          </a:xfrm>
        </p:spPr>
        <p:txBody>
          <a:bodyPr>
            <a:normAutofit fontScale="70000" lnSpcReduction="20000"/>
          </a:bodyPr>
          <a:lstStyle/>
          <a:p>
            <a:pPr algn="l"/>
            <a:r>
              <a:rPr lang="en-US" dirty="0"/>
              <a:t>• Allow crosscutting discussion. </a:t>
            </a:r>
            <a:r>
              <a:rPr lang="en-US" dirty="0" err="1"/>
              <a:t>CoPs</a:t>
            </a:r>
            <a:r>
              <a:rPr lang="en-US" dirty="0"/>
              <a:t> transcend silos.</a:t>
            </a:r>
          </a:p>
          <a:p>
            <a:pPr algn="l"/>
            <a:r>
              <a:rPr lang="en-US" dirty="0"/>
              <a:t>• Link the organization’s formal and informal mechanisms.</a:t>
            </a:r>
          </a:p>
          <a:p>
            <a:pPr algn="l"/>
            <a:r>
              <a:rPr lang="en-US" dirty="0"/>
              <a:t>• Are a vital component of a learning organization.</a:t>
            </a:r>
          </a:p>
          <a:p>
            <a:pPr algn="l"/>
            <a:r>
              <a:rPr lang="en-US" dirty="0"/>
              <a:t>• Allow you to test new ideas. </a:t>
            </a:r>
            <a:r>
              <a:rPr lang="en-US" dirty="0" err="1"/>
              <a:t>CoPs</a:t>
            </a:r>
            <a:r>
              <a:rPr lang="en-US" dirty="0"/>
              <a:t> allow you to develop a context-specific common practice.</a:t>
            </a:r>
          </a:p>
          <a:p>
            <a:pPr algn="l"/>
            <a:r>
              <a:rPr lang="en-US" dirty="0"/>
              <a:t>• Generate new knowledge in response to specific problems and issues.</a:t>
            </a:r>
          </a:p>
          <a:p>
            <a:pPr algn="l"/>
            <a:r>
              <a:rPr lang="en-US" dirty="0"/>
              <a:t>• Lead to sharing specialized knowledge. </a:t>
            </a:r>
            <a:r>
              <a:rPr lang="en-US" dirty="0" err="1"/>
              <a:t>CoPs</a:t>
            </a:r>
            <a:r>
              <a:rPr lang="en-US" dirty="0"/>
              <a:t> make it easy to identify people in a field.</a:t>
            </a:r>
          </a:p>
          <a:p>
            <a:pPr algn="l"/>
            <a:r>
              <a:rPr lang="en-US" dirty="0"/>
              <a:t>• Are an effective way to manage thematic and sectoral knowledge.</a:t>
            </a:r>
          </a:p>
        </p:txBody>
      </p:sp>
    </p:spTree>
    <p:extLst>
      <p:ext uri="{BB962C8B-B14F-4D97-AF65-F5344CB8AC3E}">
        <p14:creationId xmlns:p14="http://schemas.microsoft.com/office/powerpoint/2010/main" val="3700139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2A202-0808-46AF-A512-6862F04DB46F}"/>
              </a:ext>
            </a:extLst>
          </p:cNvPr>
          <p:cNvSpPr>
            <a:spLocks noGrp="1"/>
          </p:cNvSpPr>
          <p:nvPr>
            <p:ph type="ctrTitle"/>
          </p:nvPr>
        </p:nvSpPr>
        <p:spPr>
          <a:xfrm>
            <a:off x="914637" y="1676400"/>
            <a:ext cx="10365899" cy="843135"/>
          </a:xfrm>
        </p:spPr>
        <p:txBody>
          <a:bodyPr/>
          <a:lstStyle/>
          <a:p>
            <a:r>
              <a:rPr lang="en-US" dirty="0"/>
              <a:t>2. FORUMS AND MEETINGS</a:t>
            </a:r>
          </a:p>
        </p:txBody>
      </p:sp>
      <p:sp>
        <p:nvSpPr>
          <p:cNvPr id="3" name="Subtitle 2">
            <a:extLst>
              <a:ext uri="{FF2B5EF4-FFF2-40B4-BE49-F238E27FC236}">
                <a16:creationId xmlns:a16="http://schemas.microsoft.com/office/drawing/2014/main" id="{240F4777-5E81-438E-ABD3-65C6126A6858}"/>
              </a:ext>
            </a:extLst>
          </p:cNvPr>
          <p:cNvSpPr>
            <a:spLocks noGrp="1"/>
          </p:cNvSpPr>
          <p:nvPr>
            <p:ph type="subTitle" idx="1"/>
          </p:nvPr>
        </p:nvSpPr>
        <p:spPr>
          <a:xfrm>
            <a:off x="306387" y="2519535"/>
            <a:ext cx="11658600" cy="4102225"/>
          </a:xfrm>
        </p:spPr>
        <p:txBody>
          <a:bodyPr>
            <a:normAutofit fontScale="77500" lnSpcReduction="20000"/>
          </a:bodyPr>
          <a:lstStyle/>
          <a:p>
            <a:pPr algn="l"/>
            <a:r>
              <a:rPr lang="en-US" dirty="0"/>
              <a:t>Small meetings, discussion groups and large forums can all serve as opportunities for sharing knowledge and</a:t>
            </a:r>
          </a:p>
          <a:p>
            <a:pPr algn="l"/>
            <a:r>
              <a:rPr lang="en-US" dirty="0"/>
              <a:t>Learning when:</a:t>
            </a:r>
          </a:p>
          <a:p>
            <a:pPr marL="571500" indent="-571500" algn="l">
              <a:buFont typeface="Arial" panose="020B0604020202020204" pitchFamily="34" charset="0"/>
              <a:buChar char="•"/>
            </a:pPr>
            <a:r>
              <a:rPr lang="en-US" dirty="0"/>
              <a:t>They are planned to be interactive. Presenters must not only allow for questions from participants. </a:t>
            </a:r>
          </a:p>
          <a:p>
            <a:pPr marL="571500" indent="-571500" algn="l">
              <a:buFont typeface="Arial" panose="020B0604020202020204" pitchFamily="34" charset="0"/>
              <a:buChar char="•"/>
            </a:pPr>
            <a:r>
              <a:rPr lang="en-US" dirty="0"/>
              <a:t>They must also plan exercises that permit participants to work in small groups. This work must be fed into the larger discussion.</a:t>
            </a:r>
          </a:p>
          <a:p>
            <a:pPr marL="571500" indent="-571500" algn="l">
              <a:buFont typeface="Arial" panose="020B0604020202020204" pitchFamily="34" charset="0"/>
              <a:buChar char="•"/>
            </a:pPr>
            <a:r>
              <a:rPr lang="en-US" dirty="0"/>
              <a:t>The process of the meeting is carefully set out. It must be clear to all. Everyone must be included.</a:t>
            </a:r>
          </a:p>
        </p:txBody>
      </p:sp>
    </p:spTree>
    <p:extLst>
      <p:ext uri="{BB962C8B-B14F-4D97-AF65-F5344CB8AC3E}">
        <p14:creationId xmlns:p14="http://schemas.microsoft.com/office/powerpoint/2010/main" val="2635858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3CD705-21F3-4C4C-9323-92F4DE60FD6A}"/>
              </a:ext>
            </a:extLst>
          </p:cNvPr>
          <p:cNvSpPr>
            <a:spLocks noGrp="1"/>
          </p:cNvSpPr>
          <p:nvPr>
            <p:ph type="subTitle" idx="1"/>
          </p:nvPr>
        </p:nvSpPr>
        <p:spPr>
          <a:xfrm>
            <a:off x="230187" y="1752600"/>
            <a:ext cx="11887200" cy="4869160"/>
          </a:xfrm>
        </p:spPr>
        <p:txBody>
          <a:bodyPr>
            <a:normAutofit/>
          </a:bodyPr>
          <a:lstStyle/>
          <a:p>
            <a:pPr algn="l"/>
            <a:r>
              <a:rPr lang="en-US" dirty="0"/>
              <a:t>Within the frame of reference both knowledge sharing and knowledge transfer are used and discussed interchangeably</a:t>
            </a:r>
          </a:p>
          <a:p>
            <a:pPr algn="l"/>
            <a:endParaRPr lang="en-US" dirty="0"/>
          </a:p>
        </p:txBody>
      </p:sp>
    </p:spTree>
    <p:extLst>
      <p:ext uri="{BB962C8B-B14F-4D97-AF65-F5344CB8AC3E}">
        <p14:creationId xmlns:p14="http://schemas.microsoft.com/office/powerpoint/2010/main" val="1330732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5DF4E7E-D3CE-4040-8389-25EC389F0BE0}"/>
              </a:ext>
            </a:extLst>
          </p:cNvPr>
          <p:cNvSpPr>
            <a:spLocks noGrp="1"/>
          </p:cNvSpPr>
          <p:nvPr>
            <p:ph type="subTitle" idx="1"/>
          </p:nvPr>
        </p:nvSpPr>
        <p:spPr>
          <a:xfrm>
            <a:off x="687387" y="1676400"/>
            <a:ext cx="11277600" cy="4945360"/>
          </a:xfrm>
        </p:spPr>
        <p:txBody>
          <a:bodyPr>
            <a:normAutofit fontScale="85000" lnSpcReduction="20000"/>
          </a:bodyPr>
          <a:lstStyle/>
          <a:p>
            <a:pPr marL="571500" indent="-571500" algn="l">
              <a:buFont typeface="Arial" panose="020B0604020202020204" pitchFamily="34" charset="0"/>
              <a:buChar char="•"/>
            </a:pPr>
            <a:r>
              <a:rPr lang="en-US" dirty="0"/>
              <a:t>The forum or meeting’s objectives are clear to all and agreed by all.</a:t>
            </a:r>
          </a:p>
          <a:p>
            <a:pPr algn="l"/>
            <a:r>
              <a:rPr lang="en-US" dirty="0"/>
              <a:t>• Both outspoken and quiet participants have the opportunity to contribute.</a:t>
            </a:r>
          </a:p>
          <a:p>
            <a:pPr algn="l"/>
            <a:r>
              <a:rPr lang="en-US" dirty="0"/>
              <a:t>• The formal presentations are clear and to the point. They stick to the time limit allocated (usually not more than 20 minutes per presenter and not more than 40 minutes of presentations overall).</a:t>
            </a:r>
          </a:p>
          <a:p>
            <a:pPr algn="l"/>
            <a:r>
              <a:rPr lang="en-US" dirty="0"/>
              <a:t>• The chair or manager of the process is clearly identified, has a plan and sticks to it.</a:t>
            </a:r>
          </a:p>
          <a:p>
            <a:pPr algn="l"/>
            <a:endParaRPr lang="en-US" dirty="0"/>
          </a:p>
        </p:txBody>
      </p:sp>
    </p:spTree>
    <p:extLst>
      <p:ext uri="{BB962C8B-B14F-4D97-AF65-F5344CB8AC3E}">
        <p14:creationId xmlns:p14="http://schemas.microsoft.com/office/powerpoint/2010/main" val="301412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7E20-7511-4977-A596-B4868B081531}"/>
              </a:ext>
            </a:extLst>
          </p:cNvPr>
          <p:cNvSpPr>
            <a:spLocks noGrp="1"/>
          </p:cNvSpPr>
          <p:nvPr>
            <p:ph type="ctrTitle"/>
          </p:nvPr>
        </p:nvSpPr>
        <p:spPr>
          <a:xfrm>
            <a:off x="76993" y="1676400"/>
            <a:ext cx="12041187" cy="919335"/>
          </a:xfrm>
        </p:spPr>
        <p:txBody>
          <a:bodyPr>
            <a:normAutofit/>
          </a:bodyPr>
          <a:lstStyle/>
          <a:p>
            <a:r>
              <a:rPr lang="en-US" sz="3600" dirty="0"/>
              <a:t>Advantages of forums and meetings as learning Opportunities</a:t>
            </a:r>
          </a:p>
        </p:txBody>
      </p:sp>
      <p:sp>
        <p:nvSpPr>
          <p:cNvPr id="3" name="Subtitle 2">
            <a:extLst>
              <a:ext uri="{FF2B5EF4-FFF2-40B4-BE49-F238E27FC236}">
                <a16:creationId xmlns:a16="http://schemas.microsoft.com/office/drawing/2014/main" id="{76AB0894-EC66-4716-B6C6-4F85D34F2C95}"/>
              </a:ext>
            </a:extLst>
          </p:cNvPr>
          <p:cNvSpPr>
            <a:spLocks noGrp="1"/>
          </p:cNvSpPr>
          <p:nvPr>
            <p:ph type="subTitle" idx="1"/>
          </p:nvPr>
        </p:nvSpPr>
        <p:spPr>
          <a:xfrm>
            <a:off x="230187" y="2595735"/>
            <a:ext cx="11734800" cy="4026025"/>
          </a:xfrm>
        </p:spPr>
        <p:txBody>
          <a:bodyPr>
            <a:normAutofit fontScale="77500" lnSpcReduction="20000"/>
          </a:bodyPr>
          <a:lstStyle/>
          <a:p>
            <a:pPr algn="l"/>
            <a:r>
              <a:rPr lang="en-US" dirty="0"/>
              <a:t>• Meetings are part of our everyday work. By making minor adjustments, we can turn them into better learning events, without making dramatic changes in how we work.</a:t>
            </a:r>
          </a:p>
          <a:p>
            <a:pPr algn="l"/>
            <a:r>
              <a:rPr lang="en-US" dirty="0"/>
              <a:t>• There is considerable experience on how to organize interactive meetings, how to improve participation in meetings or simply how to make meetings more effective. This is not a new area of </a:t>
            </a:r>
            <a:r>
              <a:rPr lang="en-US" dirty="0" err="1"/>
              <a:t>endeavour</a:t>
            </a:r>
            <a:r>
              <a:rPr lang="en-US" dirty="0"/>
              <a:t>.</a:t>
            </a:r>
          </a:p>
          <a:p>
            <a:pPr algn="l"/>
            <a:r>
              <a:rPr lang="en-US" dirty="0"/>
              <a:t>• Meetings are part of a larger process. They should generally not be seen as stand-alone events.</a:t>
            </a:r>
          </a:p>
        </p:txBody>
      </p:sp>
    </p:spTree>
    <p:extLst>
      <p:ext uri="{BB962C8B-B14F-4D97-AF65-F5344CB8AC3E}">
        <p14:creationId xmlns:p14="http://schemas.microsoft.com/office/powerpoint/2010/main" val="1972864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F81A5-1ACA-4D92-ADF4-4EFE5B82EEDB}"/>
              </a:ext>
            </a:extLst>
          </p:cNvPr>
          <p:cNvSpPr>
            <a:spLocks noGrp="1"/>
          </p:cNvSpPr>
          <p:nvPr>
            <p:ph type="ctrTitle"/>
          </p:nvPr>
        </p:nvSpPr>
        <p:spPr>
          <a:xfrm>
            <a:off x="914637" y="1676400"/>
            <a:ext cx="10365899" cy="766935"/>
          </a:xfrm>
        </p:spPr>
        <p:txBody>
          <a:bodyPr/>
          <a:lstStyle/>
          <a:p>
            <a:r>
              <a:rPr lang="en-US" dirty="0"/>
              <a:t>3. WORKSHOPS, TRAINING AND SEMINARS</a:t>
            </a:r>
          </a:p>
        </p:txBody>
      </p:sp>
      <p:sp>
        <p:nvSpPr>
          <p:cNvPr id="3" name="Subtitle 2">
            <a:extLst>
              <a:ext uri="{FF2B5EF4-FFF2-40B4-BE49-F238E27FC236}">
                <a16:creationId xmlns:a16="http://schemas.microsoft.com/office/drawing/2014/main" id="{290F6FD2-2FEC-4638-BBE2-3EB773C6FD8A}"/>
              </a:ext>
            </a:extLst>
          </p:cNvPr>
          <p:cNvSpPr>
            <a:spLocks noGrp="1"/>
          </p:cNvSpPr>
          <p:nvPr>
            <p:ph type="subTitle" idx="1"/>
          </p:nvPr>
        </p:nvSpPr>
        <p:spPr>
          <a:xfrm>
            <a:off x="230187" y="2443335"/>
            <a:ext cx="11811000" cy="4178425"/>
          </a:xfrm>
        </p:spPr>
        <p:txBody>
          <a:bodyPr>
            <a:normAutofit fontScale="70000" lnSpcReduction="20000"/>
          </a:bodyPr>
          <a:lstStyle/>
          <a:p>
            <a:pPr algn="l"/>
            <a:r>
              <a:rPr lang="en-US" dirty="0"/>
              <a:t>Several knowledge-sharing methods can be used in a seminar, training session or workshop which can be tailored to your needs. For example:</a:t>
            </a:r>
          </a:p>
          <a:p>
            <a:pPr algn="l"/>
            <a:r>
              <a:rPr lang="en-US" dirty="0"/>
              <a:t>• Invite key people from outside your organization. They can make presentations, and you can discuss them.</a:t>
            </a:r>
          </a:p>
          <a:p>
            <a:pPr algn="l"/>
            <a:r>
              <a:rPr lang="en-US" dirty="0"/>
              <a:t>• If Working in subgroups, Switch them around on a regular basis. That way, everyone can meet a lot of people and learn as much as possible.</a:t>
            </a:r>
          </a:p>
          <a:p>
            <a:pPr algn="l"/>
            <a:r>
              <a:rPr lang="en-US" dirty="0"/>
              <a:t>• Do a peer assist with people who have difficulty with the topic discussed.</a:t>
            </a:r>
          </a:p>
          <a:p>
            <a:pPr algn="l"/>
            <a:r>
              <a:rPr lang="en-US" dirty="0"/>
              <a:t>• Invite people to tell you their stories/experiences relating to the topic discussed.</a:t>
            </a:r>
          </a:p>
        </p:txBody>
      </p:sp>
    </p:spTree>
    <p:extLst>
      <p:ext uri="{BB962C8B-B14F-4D97-AF65-F5344CB8AC3E}">
        <p14:creationId xmlns:p14="http://schemas.microsoft.com/office/powerpoint/2010/main" val="2911892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75FDE-B37C-4FE4-BE3A-C26904125CC7}"/>
              </a:ext>
            </a:extLst>
          </p:cNvPr>
          <p:cNvSpPr>
            <a:spLocks noGrp="1"/>
          </p:cNvSpPr>
          <p:nvPr>
            <p:ph type="ctrTitle"/>
          </p:nvPr>
        </p:nvSpPr>
        <p:spPr>
          <a:xfrm>
            <a:off x="914637" y="1643472"/>
            <a:ext cx="10365899" cy="690735"/>
          </a:xfrm>
        </p:spPr>
        <p:txBody>
          <a:bodyPr>
            <a:normAutofit fontScale="90000"/>
          </a:bodyPr>
          <a:lstStyle/>
          <a:p>
            <a:r>
              <a:rPr lang="en-US" dirty="0"/>
              <a:t>Benefits and strengths</a:t>
            </a:r>
          </a:p>
        </p:txBody>
      </p:sp>
      <p:sp>
        <p:nvSpPr>
          <p:cNvPr id="3" name="Subtitle 2">
            <a:extLst>
              <a:ext uri="{FF2B5EF4-FFF2-40B4-BE49-F238E27FC236}">
                <a16:creationId xmlns:a16="http://schemas.microsoft.com/office/drawing/2014/main" id="{8225E5C5-B3B6-40B3-8903-EDC410D08E41}"/>
              </a:ext>
            </a:extLst>
          </p:cNvPr>
          <p:cNvSpPr>
            <a:spLocks noGrp="1"/>
          </p:cNvSpPr>
          <p:nvPr>
            <p:ph type="subTitle" idx="1"/>
          </p:nvPr>
        </p:nvSpPr>
        <p:spPr>
          <a:xfrm>
            <a:off x="458787" y="2334207"/>
            <a:ext cx="11353800" cy="4287553"/>
          </a:xfrm>
        </p:spPr>
        <p:txBody>
          <a:bodyPr>
            <a:normAutofit fontScale="77500" lnSpcReduction="20000"/>
          </a:bodyPr>
          <a:lstStyle/>
          <a:p>
            <a:pPr marL="571500" indent="-571500" algn="l">
              <a:buFont typeface="Arial" panose="020B0604020202020204" pitchFamily="34" charset="0"/>
              <a:buChar char="•"/>
            </a:pPr>
            <a:r>
              <a:rPr lang="en-US" dirty="0"/>
              <a:t>Allow more active learning.</a:t>
            </a:r>
          </a:p>
          <a:p>
            <a:pPr algn="l"/>
            <a:r>
              <a:rPr lang="en-US" dirty="0"/>
              <a:t>• Give access to a multitude of resources.</a:t>
            </a:r>
          </a:p>
          <a:p>
            <a:pPr algn="l"/>
            <a:r>
              <a:rPr lang="en-US" dirty="0"/>
              <a:t>• Allow fuller, deeper discussion.</a:t>
            </a:r>
          </a:p>
          <a:p>
            <a:pPr algn="l"/>
            <a:r>
              <a:rPr lang="en-US" dirty="0"/>
              <a:t>• Give the chance to liaise and network among the different stakeholders.</a:t>
            </a:r>
          </a:p>
          <a:p>
            <a:pPr algn="l"/>
            <a:r>
              <a:rPr lang="en-US" dirty="0"/>
              <a:t>• Allow you to integrate other ways to transfer knowledge.</a:t>
            </a:r>
          </a:p>
          <a:p>
            <a:pPr algn="l"/>
            <a:r>
              <a:rPr lang="en-US" dirty="0"/>
              <a:t>• Offer a very flexible structure to which you can easily adjust.</a:t>
            </a:r>
          </a:p>
          <a:p>
            <a:pPr algn="l"/>
            <a:r>
              <a:rPr lang="en-US" dirty="0"/>
              <a:t>• Give access to a pool of different experiences from which we can learn.</a:t>
            </a:r>
          </a:p>
        </p:txBody>
      </p:sp>
    </p:spTree>
    <p:extLst>
      <p:ext uri="{BB962C8B-B14F-4D97-AF65-F5344CB8AC3E}">
        <p14:creationId xmlns:p14="http://schemas.microsoft.com/office/powerpoint/2010/main" val="1686666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0E4B2-977C-446E-A3C8-443146916D4F}"/>
              </a:ext>
            </a:extLst>
          </p:cNvPr>
          <p:cNvSpPr>
            <a:spLocks noGrp="1"/>
          </p:cNvSpPr>
          <p:nvPr>
            <p:ph type="ctrTitle"/>
          </p:nvPr>
        </p:nvSpPr>
        <p:spPr>
          <a:xfrm>
            <a:off x="914637" y="1605372"/>
            <a:ext cx="10365899" cy="766935"/>
          </a:xfrm>
        </p:spPr>
        <p:txBody>
          <a:bodyPr/>
          <a:lstStyle/>
          <a:p>
            <a:r>
              <a:rPr lang="en-US" dirty="0"/>
              <a:t>4.</a:t>
            </a:r>
            <a:r>
              <a:rPr lang="en-US" b="1" dirty="0"/>
              <a:t> KNOWLEDGE FAIRS</a:t>
            </a:r>
            <a:endParaRPr lang="en-US" dirty="0"/>
          </a:p>
        </p:txBody>
      </p:sp>
      <p:sp>
        <p:nvSpPr>
          <p:cNvPr id="3" name="Subtitle 2">
            <a:extLst>
              <a:ext uri="{FF2B5EF4-FFF2-40B4-BE49-F238E27FC236}">
                <a16:creationId xmlns:a16="http://schemas.microsoft.com/office/drawing/2014/main" id="{A9280A02-2041-4C3C-9AE6-7E8805F18E85}"/>
              </a:ext>
            </a:extLst>
          </p:cNvPr>
          <p:cNvSpPr>
            <a:spLocks noGrp="1"/>
          </p:cNvSpPr>
          <p:nvPr>
            <p:ph type="subTitle" idx="1"/>
          </p:nvPr>
        </p:nvSpPr>
        <p:spPr>
          <a:xfrm>
            <a:off x="306387" y="2372307"/>
            <a:ext cx="11734800" cy="4249453"/>
          </a:xfrm>
        </p:spPr>
        <p:txBody>
          <a:bodyPr/>
          <a:lstStyle/>
          <a:p>
            <a:pPr algn="l"/>
            <a:r>
              <a:rPr lang="en-US" dirty="0"/>
              <a:t>A knowledge fair is designed to present information on a chosen theme using several technical means which include showcases, panels, scale models and kiosks</a:t>
            </a:r>
          </a:p>
        </p:txBody>
      </p:sp>
    </p:spTree>
    <p:extLst>
      <p:ext uri="{BB962C8B-B14F-4D97-AF65-F5344CB8AC3E}">
        <p14:creationId xmlns:p14="http://schemas.microsoft.com/office/powerpoint/2010/main" val="523995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1AA8-A591-41EE-BD88-D88AA2A11C50}"/>
              </a:ext>
            </a:extLst>
          </p:cNvPr>
          <p:cNvSpPr>
            <a:spLocks noGrp="1"/>
          </p:cNvSpPr>
          <p:nvPr>
            <p:ph type="ctrTitle"/>
          </p:nvPr>
        </p:nvSpPr>
        <p:spPr>
          <a:xfrm>
            <a:off x="914637" y="1643472"/>
            <a:ext cx="10365899" cy="690735"/>
          </a:xfrm>
        </p:spPr>
        <p:txBody>
          <a:bodyPr>
            <a:normAutofit fontScale="90000"/>
          </a:bodyPr>
          <a:lstStyle/>
          <a:p>
            <a:r>
              <a:rPr lang="en-US" dirty="0"/>
              <a:t>Benefits and strengths</a:t>
            </a:r>
          </a:p>
        </p:txBody>
      </p:sp>
      <p:sp>
        <p:nvSpPr>
          <p:cNvPr id="3" name="Subtitle 2">
            <a:extLst>
              <a:ext uri="{FF2B5EF4-FFF2-40B4-BE49-F238E27FC236}">
                <a16:creationId xmlns:a16="http://schemas.microsoft.com/office/drawing/2014/main" id="{2B03E19F-F2E3-4CFD-BE7E-C57B425E5070}"/>
              </a:ext>
            </a:extLst>
          </p:cNvPr>
          <p:cNvSpPr>
            <a:spLocks noGrp="1"/>
          </p:cNvSpPr>
          <p:nvPr>
            <p:ph type="subTitle" idx="1"/>
          </p:nvPr>
        </p:nvSpPr>
        <p:spPr>
          <a:xfrm>
            <a:off x="306387" y="2334207"/>
            <a:ext cx="11582400" cy="4287553"/>
          </a:xfrm>
        </p:spPr>
        <p:txBody>
          <a:bodyPr>
            <a:normAutofit fontScale="92500" lnSpcReduction="20000"/>
          </a:bodyPr>
          <a:lstStyle/>
          <a:p>
            <a:pPr marL="571500" indent="-571500" algn="l">
              <a:buFont typeface="Arial" panose="020B0604020202020204" pitchFamily="34" charset="0"/>
              <a:buChar char="•"/>
            </a:pPr>
            <a:r>
              <a:rPr lang="en-US" dirty="0"/>
              <a:t>You can present a lot of information.</a:t>
            </a:r>
          </a:p>
          <a:p>
            <a:pPr algn="l"/>
            <a:r>
              <a:rPr lang="en-US" dirty="0"/>
              <a:t>• People focus on what interests them.</a:t>
            </a:r>
          </a:p>
          <a:p>
            <a:pPr algn="l"/>
            <a:r>
              <a:rPr lang="en-US" dirty="0"/>
              <a:t>• There is immediate interaction with the presenter.</a:t>
            </a:r>
          </a:p>
          <a:p>
            <a:pPr algn="l"/>
            <a:r>
              <a:rPr lang="en-US" dirty="0"/>
              <a:t>• Excellent for networking. Establishes contacts for the future.</a:t>
            </a:r>
          </a:p>
          <a:p>
            <a:pPr algn="l"/>
            <a:r>
              <a:rPr lang="en-US" dirty="0"/>
              <a:t>• Organizers strengthen their team spirit and ability to work together.</a:t>
            </a:r>
          </a:p>
          <a:p>
            <a:pPr algn="l"/>
            <a:r>
              <a:rPr lang="en-US" dirty="0"/>
              <a:t>• Recognizes best practices and people’s achievements.</a:t>
            </a:r>
          </a:p>
        </p:txBody>
      </p:sp>
    </p:spTree>
    <p:extLst>
      <p:ext uri="{BB962C8B-B14F-4D97-AF65-F5344CB8AC3E}">
        <p14:creationId xmlns:p14="http://schemas.microsoft.com/office/powerpoint/2010/main" val="4209651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35CAA3A-DE8E-471D-934E-CFD4D68302B8}"/>
              </a:ext>
            </a:extLst>
          </p:cNvPr>
          <p:cNvSpPr>
            <a:spLocks noGrp="1"/>
          </p:cNvSpPr>
          <p:nvPr>
            <p:ph type="subTitle" idx="1"/>
          </p:nvPr>
        </p:nvSpPr>
        <p:spPr>
          <a:xfrm>
            <a:off x="458787" y="1752600"/>
            <a:ext cx="11506200" cy="4869160"/>
          </a:xfrm>
        </p:spPr>
        <p:txBody>
          <a:bodyPr>
            <a:normAutofit lnSpcReduction="10000"/>
          </a:bodyPr>
          <a:lstStyle/>
          <a:p>
            <a:pPr algn="l"/>
            <a:r>
              <a:rPr lang="en-US" dirty="0"/>
              <a:t>One common dividing line between Knowledge transfer and Knowledge sharing is related to the levels of analysis, in that Knowledge sharing is used more frequently by authors focusing on the individual level, while Knowledge transfer is used more frequently when groups, departments, organizations or even businesses are in focus </a:t>
            </a:r>
          </a:p>
          <a:p>
            <a:pPr algn="l"/>
            <a:r>
              <a:rPr lang="en-US" dirty="0"/>
              <a:t>		-(</a:t>
            </a:r>
            <a:r>
              <a:rPr lang="en-US" dirty="0" err="1"/>
              <a:t>Argote</a:t>
            </a:r>
            <a:r>
              <a:rPr lang="en-US" dirty="0"/>
              <a:t> and Ingram, 2000).</a:t>
            </a:r>
          </a:p>
        </p:txBody>
      </p:sp>
    </p:spTree>
    <p:extLst>
      <p:ext uri="{BB962C8B-B14F-4D97-AF65-F5344CB8AC3E}">
        <p14:creationId xmlns:p14="http://schemas.microsoft.com/office/powerpoint/2010/main" val="916273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7A9DA-961B-421A-B360-0A45381D5F34}"/>
              </a:ext>
            </a:extLst>
          </p:cNvPr>
          <p:cNvSpPr>
            <a:spLocks noGrp="1"/>
          </p:cNvSpPr>
          <p:nvPr>
            <p:ph type="ctrTitle"/>
          </p:nvPr>
        </p:nvSpPr>
        <p:spPr>
          <a:xfrm>
            <a:off x="1068387" y="1219200"/>
            <a:ext cx="10365899" cy="1076907"/>
          </a:xfrm>
        </p:spPr>
        <p:txBody>
          <a:bodyPr>
            <a:normAutofit fontScale="90000"/>
          </a:bodyPr>
          <a:lstStyle/>
          <a:p>
            <a:pPr marL="342900" lvl="0" indent="-342900">
              <a:spcBef>
                <a:spcPct val="20000"/>
              </a:spcBef>
            </a:pPr>
            <a:br>
              <a:rPr lang="en-US" sz="1400" b="1" dirty="0">
                <a:solidFill>
                  <a:srgbClr val="002060"/>
                </a:solidFill>
                <a:latin typeface="Arial-BoldMT"/>
                <a:ea typeface="+mn-ea"/>
                <a:cs typeface="+mn-cs"/>
              </a:rPr>
            </a:br>
            <a:br>
              <a:rPr lang="en-US" sz="1400" b="1" dirty="0">
                <a:solidFill>
                  <a:srgbClr val="002060"/>
                </a:solidFill>
                <a:latin typeface="Arial-BoldMT"/>
                <a:ea typeface="+mn-ea"/>
                <a:cs typeface="+mn-cs"/>
              </a:rPr>
            </a:br>
            <a:r>
              <a:rPr lang="en-US" sz="3600" b="1" dirty="0">
                <a:solidFill>
                  <a:srgbClr val="002060"/>
                </a:solidFill>
                <a:latin typeface="Arial-BoldMT"/>
                <a:ea typeface="+mn-ea"/>
                <a:cs typeface="+mn-cs"/>
              </a:rPr>
              <a:t>Knowledge sharing in practice </a:t>
            </a:r>
            <a:br>
              <a:rPr lang="en-US" sz="3600" b="1" dirty="0">
                <a:solidFill>
                  <a:srgbClr val="002060"/>
                </a:solidFill>
                <a:latin typeface="Arial-BoldMT"/>
                <a:ea typeface="+mn-ea"/>
                <a:cs typeface="+mn-cs"/>
              </a:rPr>
            </a:br>
            <a:r>
              <a:rPr lang="en-US" sz="2200" b="1" dirty="0">
                <a:solidFill>
                  <a:srgbClr val="002060"/>
                </a:solidFill>
                <a:latin typeface="Arial-BoldMT"/>
                <a:ea typeface="+mn-ea"/>
                <a:cs typeface="+mn-cs"/>
              </a:rPr>
              <a:t>{Case study 1 - Developing open source software}</a:t>
            </a:r>
            <a:br>
              <a:rPr lang="en-US" sz="2200" b="1" dirty="0">
                <a:solidFill>
                  <a:srgbClr val="002060"/>
                </a:solidFill>
                <a:latin typeface="Arial-BoldMT"/>
                <a:ea typeface="+mn-ea"/>
                <a:cs typeface="+mn-cs"/>
              </a:rPr>
            </a:br>
            <a:endParaRPr lang="en-US" sz="2200" dirty="0"/>
          </a:p>
        </p:txBody>
      </p:sp>
      <p:sp>
        <p:nvSpPr>
          <p:cNvPr id="3" name="Subtitle 2">
            <a:extLst>
              <a:ext uri="{FF2B5EF4-FFF2-40B4-BE49-F238E27FC236}">
                <a16:creationId xmlns:a16="http://schemas.microsoft.com/office/drawing/2014/main" id="{4F747A6A-A514-4C38-8290-9E51AEA1CAFF}"/>
              </a:ext>
            </a:extLst>
          </p:cNvPr>
          <p:cNvSpPr>
            <a:spLocks noGrp="1"/>
          </p:cNvSpPr>
          <p:nvPr>
            <p:ph type="subTitle" idx="1"/>
          </p:nvPr>
        </p:nvSpPr>
        <p:spPr>
          <a:xfrm>
            <a:off x="153987" y="2296107"/>
            <a:ext cx="11963400" cy="4409493"/>
          </a:xfrm>
        </p:spPr>
        <p:txBody>
          <a:bodyPr>
            <a:normAutofit fontScale="47500" lnSpcReduction="20000"/>
          </a:bodyPr>
          <a:lstStyle/>
          <a:p>
            <a:pPr algn="l"/>
            <a:r>
              <a:rPr lang="en-US" b="1" i="1" dirty="0">
                <a:latin typeface="Arial-ItalicMT"/>
              </a:rPr>
              <a:t>Knowledge is being shared even though it is not expected based on economic rationality</a:t>
            </a:r>
          </a:p>
          <a:p>
            <a:pPr algn="l"/>
            <a:endParaRPr lang="en-US" dirty="0">
              <a:latin typeface="Arial" panose="020B0604020202020204" pitchFamily="34" charset="0"/>
            </a:endParaRPr>
          </a:p>
          <a:p>
            <a:pPr algn="l"/>
            <a:r>
              <a:rPr lang="en-US" dirty="0">
                <a:latin typeface="Arial" panose="020B0604020202020204" pitchFamily="34" charset="0"/>
              </a:rPr>
              <a:t>The success story of Open Source Software Development (OSSD) started with the creation and collective development of Linux in 1991. Collaborative, networked development was a new model of software development made possible by the Internet (Raymond, 2001). The full power of this collaborative method can only be realized when the source code to software is freely shared among developers. The source code is copyrighted under the GNU Public License, meaning that software must be freely distributed with source code available, and anyone may freely modify that source code provided that any modifications they distribute are distributed with source code. OSSD breaks down the barriers between developers and users, and removes obstacles in developer-to-developer communication. </a:t>
            </a:r>
          </a:p>
          <a:p>
            <a:pPr algn="l"/>
            <a:r>
              <a:rPr lang="en-US" dirty="0">
                <a:latin typeface="Arial" panose="020B0604020202020204" pitchFamily="34" charset="0"/>
              </a:rPr>
              <a:t>Each new version of a software application (e.g. an operating system) is rapidly viewed and tested by thousands of programmers world wide, aptly demonstrating the adage that "given enough eyeballs, all bugs are shallow." In this way, OSSD can accelerate the software development process, increase the level of customization and makes the software more reliable. The question arises what makes thousands of developers around the world contribute to a particular source code. They are not motivated by economic motives to share their knowledge, since they do not receive any financial rewards for it.</a:t>
            </a:r>
            <a:endParaRPr lang="en-US" dirty="0"/>
          </a:p>
        </p:txBody>
      </p:sp>
    </p:spTree>
    <p:extLst>
      <p:ext uri="{BB962C8B-B14F-4D97-AF65-F5344CB8AC3E}">
        <p14:creationId xmlns:p14="http://schemas.microsoft.com/office/powerpoint/2010/main" val="1089857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757A-D0B8-4E32-97DD-363E6F71EA27}"/>
              </a:ext>
            </a:extLst>
          </p:cNvPr>
          <p:cNvSpPr>
            <a:spLocks noGrp="1"/>
          </p:cNvSpPr>
          <p:nvPr>
            <p:ph type="ctrTitle"/>
          </p:nvPr>
        </p:nvSpPr>
        <p:spPr>
          <a:xfrm>
            <a:off x="1144587" y="1463040"/>
            <a:ext cx="10365899" cy="995535"/>
          </a:xfrm>
        </p:spPr>
        <p:txBody>
          <a:bodyPr>
            <a:noAutofit/>
          </a:bodyPr>
          <a:lstStyle/>
          <a:p>
            <a:r>
              <a:rPr lang="en-US" sz="3200" dirty="0"/>
              <a:t>Case study 2 - </a:t>
            </a:r>
            <a:r>
              <a:rPr lang="en-US" sz="3200" b="1" dirty="0"/>
              <a:t>Building intranets for sharing best practices</a:t>
            </a:r>
            <a:endParaRPr lang="en-US" sz="3200" dirty="0"/>
          </a:p>
        </p:txBody>
      </p:sp>
      <p:sp>
        <p:nvSpPr>
          <p:cNvPr id="3" name="Subtitle 2">
            <a:extLst>
              <a:ext uri="{FF2B5EF4-FFF2-40B4-BE49-F238E27FC236}">
                <a16:creationId xmlns:a16="http://schemas.microsoft.com/office/drawing/2014/main" id="{C24ABCCC-980F-4192-897F-C273456B3257}"/>
              </a:ext>
            </a:extLst>
          </p:cNvPr>
          <p:cNvSpPr>
            <a:spLocks noGrp="1"/>
          </p:cNvSpPr>
          <p:nvPr>
            <p:ph type="subTitle" idx="1"/>
          </p:nvPr>
        </p:nvSpPr>
        <p:spPr>
          <a:xfrm>
            <a:off x="230187" y="2458575"/>
            <a:ext cx="11811000" cy="4163185"/>
          </a:xfrm>
        </p:spPr>
        <p:txBody>
          <a:bodyPr>
            <a:normAutofit fontScale="32500" lnSpcReduction="20000"/>
          </a:bodyPr>
          <a:lstStyle/>
          <a:p>
            <a:pPr algn="l"/>
            <a:r>
              <a:rPr lang="en-US" b="1" i="1" dirty="0">
                <a:latin typeface="Arial-ItalicMT"/>
              </a:rPr>
              <a:t>Knowledge is not being shared even though it is expected based on economic rationality</a:t>
            </a:r>
          </a:p>
          <a:p>
            <a:pPr algn="l"/>
            <a:endParaRPr lang="en-US" b="1" i="1" dirty="0">
              <a:latin typeface="Arial-ItalicMT"/>
            </a:endParaRPr>
          </a:p>
          <a:p>
            <a:pPr algn="l"/>
            <a:r>
              <a:rPr lang="en-US" sz="6800" dirty="0">
                <a:latin typeface="Arial" panose="020B0604020202020204" pitchFamily="34" charset="0"/>
              </a:rPr>
              <a:t>In an increasing competitive environment, organizations need to operate as efficiently as possible, especially when they are dealing with repetitive work (e.g. doing similar consultancy assignments, processing insurance claims or developing software). Since these organizations employ people who all have acquired particular knowledge in practice, it seems rational to try to benefit from this knowledge, so that every employee can take advantage of prior experiences of their colleagues. It would be inefficient to let people ‘reinvent the wheel’ every time. </a:t>
            </a:r>
          </a:p>
          <a:p>
            <a:pPr algn="l"/>
            <a:r>
              <a:rPr lang="en-US" sz="6800" dirty="0">
                <a:latin typeface="Arial" panose="020B0604020202020204" pitchFamily="34" charset="0"/>
              </a:rPr>
              <a:t>Therefore organizations have tried to set up knowledge repositories that contain best practices and other knowledge that could be of interest for other employees. Rationally most people subscribe the usefulness of such knowledge systems. However, in practice many repositories remained ‘empty’ since the employees did not contribute to the accumulation of knowledge in such databases (Peter King 1978, decision support systems / Mark Kyle, Ph.D. 1980).</a:t>
            </a:r>
            <a:endParaRPr lang="en-US" sz="6800" dirty="0"/>
          </a:p>
        </p:txBody>
      </p:sp>
    </p:spTree>
    <p:extLst>
      <p:ext uri="{BB962C8B-B14F-4D97-AF65-F5344CB8AC3E}">
        <p14:creationId xmlns:p14="http://schemas.microsoft.com/office/powerpoint/2010/main" val="1883401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7924-710B-4F9A-9F2D-AD1CDBE42D61}"/>
              </a:ext>
            </a:extLst>
          </p:cNvPr>
          <p:cNvSpPr>
            <a:spLocks noGrp="1"/>
          </p:cNvSpPr>
          <p:nvPr>
            <p:ph type="ctrTitle"/>
          </p:nvPr>
        </p:nvSpPr>
        <p:spPr>
          <a:xfrm>
            <a:off x="914637" y="1605372"/>
            <a:ext cx="10365899" cy="766935"/>
          </a:xfrm>
        </p:spPr>
        <p:txBody>
          <a:bodyPr/>
          <a:lstStyle/>
          <a:p>
            <a:r>
              <a:rPr lang="en-US" dirty="0"/>
              <a:t>Definition of Knowledge sharing </a:t>
            </a:r>
          </a:p>
        </p:txBody>
      </p:sp>
      <p:sp>
        <p:nvSpPr>
          <p:cNvPr id="3" name="Subtitle 2">
            <a:extLst>
              <a:ext uri="{FF2B5EF4-FFF2-40B4-BE49-F238E27FC236}">
                <a16:creationId xmlns:a16="http://schemas.microsoft.com/office/drawing/2014/main" id="{0D0D4F7E-A3D5-470F-917A-FA335CD8B6A4}"/>
              </a:ext>
            </a:extLst>
          </p:cNvPr>
          <p:cNvSpPr>
            <a:spLocks noGrp="1"/>
          </p:cNvSpPr>
          <p:nvPr>
            <p:ph type="subTitle" idx="1"/>
          </p:nvPr>
        </p:nvSpPr>
        <p:spPr>
          <a:xfrm>
            <a:off x="77787" y="2372307"/>
            <a:ext cx="11963400" cy="4249453"/>
          </a:xfrm>
        </p:spPr>
        <p:txBody>
          <a:bodyPr>
            <a:normAutofit fontScale="85000" lnSpcReduction="20000"/>
          </a:bodyPr>
          <a:lstStyle/>
          <a:p>
            <a:pPr algn="l"/>
            <a:r>
              <a:rPr lang="en-US" dirty="0"/>
              <a:t>The exchange of knowledge between and among individuals, and within and among teams, organizational units, and organizations. This exchange may be focused or unfocused, but it usually does not have a clear a priori objective.</a:t>
            </a:r>
          </a:p>
          <a:p>
            <a:pPr algn="l"/>
            <a:r>
              <a:rPr lang="en-US" dirty="0"/>
              <a:t>An exchange of knowledge between two individuals: one who </a:t>
            </a:r>
            <a:r>
              <a:rPr lang="en-US" b="1" dirty="0"/>
              <a:t>communicates</a:t>
            </a:r>
            <a:r>
              <a:rPr lang="en-US" dirty="0"/>
              <a:t> knowledge and one who </a:t>
            </a:r>
            <a:r>
              <a:rPr lang="en-US" b="1" dirty="0"/>
              <a:t>assimilates</a:t>
            </a:r>
            <a:r>
              <a:rPr lang="en-US" dirty="0"/>
              <a:t> it. In knowledge sharing, the focus is on human capital and the interaction of individuals</a:t>
            </a:r>
          </a:p>
          <a:p>
            <a:pPr algn="l"/>
            <a:r>
              <a:rPr lang="en-US" dirty="0"/>
              <a:t>				</a:t>
            </a:r>
            <a:r>
              <a:rPr lang="en-US" sz="2300" dirty="0"/>
              <a:t>(The Encyclopedia of Knowledge Management, Schwartz, 2006)		</a:t>
            </a:r>
          </a:p>
        </p:txBody>
      </p:sp>
    </p:spTree>
    <p:extLst>
      <p:ext uri="{BB962C8B-B14F-4D97-AF65-F5344CB8AC3E}">
        <p14:creationId xmlns:p14="http://schemas.microsoft.com/office/powerpoint/2010/main" val="438393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DEE6-74DF-4941-9BB4-B51F13BB1A31}"/>
              </a:ext>
            </a:extLst>
          </p:cNvPr>
          <p:cNvSpPr>
            <a:spLocks noGrp="1"/>
          </p:cNvSpPr>
          <p:nvPr>
            <p:ph type="ctrTitle"/>
          </p:nvPr>
        </p:nvSpPr>
        <p:spPr>
          <a:xfrm>
            <a:off x="914637" y="1643472"/>
            <a:ext cx="10365899" cy="690735"/>
          </a:xfrm>
        </p:spPr>
        <p:txBody>
          <a:bodyPr>
            <a:normAutofit fontScale="90000"/>
          </a:bodyPr>
          <a:lstStyle/>
          <a:p>
            <a:r>
              <a:rPr lang="en-US" dirty="0"/>
              <a:t>Definition Knowledge Transfer</a:t>
            </a:r>
          </a:p>
        </p:txBody>
      </p:sp>
      <p:sp>
        <p:nvSpPr>
          <p:cNvPr id="3" name="Subtitle 2">
            <a:extLst>
              <a:ext uri="{FF2B5EF4-FFF2-40B4-BE49-F238E27FC236}">
                <a16:creationId xmlns:a16="http://schemas.microsoft.com/office/drawing/2014/main" id="{D8FFAE73-ABD7-46FB-9D1E-F546E0031A5F}"/>
              </a:ext>
            </a:extLst>
          </p:cNvPr>
          <p:cNvSpPr>
            <a:spLocks noGrp="1"/>
          </p:cNvSpPr>
          <p:nvPr>
            <p:ph type="subTitle" idx="1"/>
          </p:nvPr>
        </p:nvSpPr>
        <p:spPr>
          <a:xfrm>
            <a:off x="153987" y="2334207"/>
            <a:ext cx="11887200" cy="4523793"/>
          </a:xfrm>
        </p:spPr>
        <p:txBody>
          <a:bodyPr>
            <a:normAutofit fontScale="85000" lnSpcReduction="20000"/>
          </a:bodyPr>
          <a:lstStyle/>
          <a:p>
            <a:pPr algn="l"/>
            <a:r>
              <a:rPr lang="en-US" dirty="0"/>
              <a:t>Includes a variety of interactions between individuals and groups; within, between, and across groups; and from groups to the organization.</a:t>
            </a:r>
          </a:p>
          <a:p>
            <a:pPr algn="l"/>
            <a:r>
              <a:rPr lang="en-US" dirty="0"/>
              <a:t>The focused, unidirectional communication of knowledge between individuals, groups, or organizations such that the recipient of knowledge </a:t>
            </a:r>
          </a:p>
          <a:p>
            <a:pPr marL="742950" indent="-742950" algn="l">
              <a:buAutoNum type="alphaLcParenBoth"/>
            </a:pPr>
            <a:r>
              <a:rPr lang="en-US" dirty="0"/>
              <a:t>has a cognitive understanding, </a:t>
            </a:r>
          </a:p>
          <a:p>
            <a:pPr marL="742950" indent="-742950" algn="l">
              <a:buAutoNum type="alphaLcParenBoth"/>
            </a:pPr>
            <a:r>
              <a:rPr lang="en-US" dirty="0"/>
              <a:t>has the ability to apply the knowledge, or </a:t>
            </a:r>
          </a:p>
          <a:p>
            <a:pPr marL="742950" indent="-742950" algn="l">
              <a:buAutoNum type="alphaLcParenBoth"/>
            </a:pPr>
            <a:r>
              <a:rPr lang="en-US" dirty="0"/>
              <a:t>applies the knowledge.</a:t>
            </a:r>
          </a:p>
        </p:txBody>
      </p:sp>
    </p:spTree>
    <p:extLst>
      <p:ext uri="{BB962C8B-B14F-4D97-AF65-F5344CB8AC3E}">
        <p14:creationId xmlns:p14="http://schemas.microsoft.com/office/powerpoint/2010/main" val="3679555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C7DD-63E3-45A2-9766-82526C450FB6}"/>
              </a:ext>
            </a:extLst>
          </p:cNvPr>
          <p:cNvSpPr>
            <a:spLocks noGrp="1"/>
          </p:cNvSpPr>
          <p:nvPr>
            <p:ph type="ctrTitle"/>
          </p:nvPr>
        </p:nvSpPr>
        <p:spPr>
          <a:xfrm>
            <a:off x="914637" y="1567272"/>
            <a:ext cx="10365899" cy="843135"/>
          </a:xfrm>
        </p:spPr>
        <p:txBody>
          <a:bodyPr/>
          <a:lstStyle/>
          <a:p>
            <a:r>
              <a:rPr lang="en-US" dirty="0"/>
              <a:t>Discrepancies between the definitions</a:t>
            </a:r>
          </a:p>
        </p:txBody>
      </p:sp>
      <p:sp>
        <p:nvSpPr>
          <p:cNvPr id="3" name="Subtitle 2">
            <a:extLst>
              <a:ext uri="{FF2B5EF4-FFF2-40B4-BE49-F238E27FC236}">
                <a16:creationId xmlns:a16="http://schemas.microsoft.com/office/drawing/2014/main" id="{05B501F5-9C9E-470E-83A4-C302576ADDFF}"/>
              </a:ext>
            </a:extLst>
          </p:cNvPr>
          <p:cNvSpPr>
            <a:spLocks noGrp="1"/>
          </p:cNvSpPr>
          <p:nvPr>
            <p:ph type="subTitle" idx="1"/>
          </p:nvPr>
        </p:nvSpPr>
        <p:spPr>
          <a:xfrm>
            <a:off x="458787" y="2410407"/>
            <a:ext cx="11506200" cy="4211353"/>
          </a:xfrm>
        </p:spPr>
        <p:txBody>
          <a:bodyPr>
            <a:normAutofit/>
          </a:bodyPr>
          <a:lstStyle/>
          <a:p>
            <a:pPr marL="571500" indent="-571500" algn="l">
              <a:buFontTx/>
              <a:buChar char="-"/>
            </a:pPr>
            <a:r>
              <a:rPr lang="en-US" dirty="0">
                <a:solidFill>
                  <a:srgbClr val="000000"/>
                </a:solidFill>
                <a:latin typeface="Arial" panose="020B0604020202020204" pitchFamily="34" charset="0"/>
              </a:rPr>
              <a:t>Sharing taking place between individuals only versus between individuals, teams, units or organizations </a:t>
            </a:r>
          </a:p>
          <a:p>
            <a:pPr marL="571500" indent="-571500" algn="l">
              <a:buFontTx/>
              <a:buChar char="-"/>
            </a:pPr>
            <a:r>
              <a:rPr lang="en-US" dirty="0">
                <a:solidFill>
                  <a:srgbClr val="000000"/>
                </a:solidFill>
                <a:latin typeface="Arial" panose="020B0604020202020204" pitchFamily="34" charset="0"/>
              </a:rPr>
              <a:t>Focused or unfocused versus clearly focused </a:t>
            </a:r>
          </a:p>
          <a:p>
            <a:pPr marL="571500" indent="-571500" algn="l">
              <a:buFontTx/>
              <a:buChar char="-"/>
            </a:pPr>
            <a:r>
              <a:rPr lang="en-US" dirty="0">
                <a:solidFill>
                  <a:srgbClr val="000000"/>
                </a:solidFill>
                <a:latin typeface="Arial" panose="020B0604020202020204" pitchFamily="34" charset="0"/>
              </a:rPr>
              <a:t>Unidirectional versus multidirectional </a:t>
            </a:r>
          </a:p>
          <a:p>
            <a:pPr algn="l"/>
            <a:endParaRPr lang="en-US" dirty="0"/>
          </a:p>
        </p:txBody>
      </p:sp>
    </p:spTree>
    <p:extLst>
      <p:ext uri="{BB962C8B-B14F-4D97-AF65-F5344CB8AC3E}">
        <p14:creationId xmlns:p14="http://schemas.microsoft.com/office/powerpoint/2010/main" val="3878752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1888043</TotalTime>
  <Words>3084</Words>
  <Application>Microsoft Office PowerPoint</Application>
  <PresentationFormat>Custom</PresentationFormat>
  <Paragraphs>182</Paragraphs>
  <Slides>35</Slides>
  <Notes>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35</vt:i4>
      </vt:variant>
    </vt:vector>
  </HeadingPairs>
  <TitlesOfParts>
    <vt:vector size="48" baseType="lpstr">
      <vt:lpstr>Arial</vt:lpstr>
      <vt:lpstr>Arial-BoldMT</vt:lpstr>
      <vt:lpstr>Arial-ItalicMT</vt:lpstr>
      <vt:lpstr>Calibri</vt:lpstr>
      <vt:lpstr>Georgia</vt:lpstr>
      <vt:lpstr>Myriad-Bold</vt:lpstr>
      <vt:lpstr>Myriad-Roman</vt:lpstr>
      <vt:lpstr>Rockwell</vt:lpstr>
      <vt:lpstr>Rockwell Condensed</vt:lpstr>
      <vt:lpstr>Times New Roman</vt:lpstr>
      <vt:lpstr>Wingdings</vt:lpstr>
      <vt:lpstr>Office Theme</vt:lpstr>
      <vt:lpstr>Custom Design</vt:lpstr>
      <vt:lpstr>Knowledge Management (Lecture 8 – Knowledge Transfer &amp; Sharing)</vt:lpstr>
      <vt:lpstr>PowerPoint Presentation</vt:lpstr>
      <vt:lpstr>PowerPoint Presentation</vt:lpstr>
      <vt:lpstr>PowerPoint Presentation</vt:lpstr>
      <vt:lpstr>  Knowledge sharing in practice  {Case study 1 - Developing open source software} </vt:lpstr>
      <vt:lpstr>Case study 2 - Building intranets for sharing best practices</vt:lpstr>
      <vt:lpstr>Definition of Knowledge sharing </vt:lpstr>
      <vt:lpstr>Definition Knowledge Transfer</vt:lpstr>
      <vt:lpstr>Discrepancies between the definitions</vt:lpstr>
      <vt:lpstr>Discussion</vt:lpstr>
      <vt:lpstr>Methods of Knowledge Sharing</vt:lpstr>
      <vt:lpstr>PowerPoint Presentation</vt:lpstr>
      <vt:lpstr>Application</vt:lpstr>
      <vt:lpstr> Benefits and strengths </vt:lpstr>
      <vt:lpstr>2. AFTER ACTION REVIEW</vt:lpstr>
      <vt:lpstr>Basic rules for AAR</vt:lpstr>
      <vt:lpstr>PowerPoint Presentation</vt:lpstr>
      <vt:lpstr> Benefits and strengths </vt:lpstr>
      <vt:lpstr>PowerPoint Presentation</vt:lpstr>
      <vt:lpstr>3. Story telling</vt:lpstr>
      <vt:lpstr> Benefits and strengths </vt:lpstr>
      <vt:lpstr> Other key points </vt:lpstr>
      <vt:lpstr>4. MENTORING</vt:lpstr>
      <vt:lpstr>Benefits and strengths</vt:lpstr>
      <vt:lpstr>5. COACHING</vt:lpstr>
      <vt:lpstr>Benefits and strengths</vt:lpstr>
      <vt:lpstr>Knowledge Sharing Meetings</vt:lpstr>
      <vt:lpstr> Benefits and strengths </vt:lpstr>
      <vt:lpstr>2. FORUMS AND MEETINGS</vt:lpstr>
      <vt:lpstr>PowerPoint Presentation</vt:lpstr>
      <vt:lpstr>Advantages of forums and meetings as learning Opportunities</vt:lpstr>
      <vt:lpstr>3. WORKSHOPS, TRAINING AND SEMINARS</vt:lpstr>
      <vt:lpstr>Benefits and strengths</vt:lpstr>
      <vt:lpstr>4. KNOWLEDGE FAIRS</vt:lpstr>
      <vt:lpstr>Benefits and strengths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Driving Administrative Quality For Vision 10: 2022</dc:title>
  <dc:creator>HP</dc:creator>
  <cp:lastModifiedBy>OLA</cp:lastModifiedBy>
  <cp:revision>228</cp:revision>
  <dcterms:created xsi:type="dcterms:W3CDTF">2014-01-31T21:42:27Z</dcterms:created>
  <dcterms:modified xsi:type="dcterms:W3CDTF">2018-09-28T09:57:35Z</dcterms:modified>
</cp:coreProperties>
</file>