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701" r:id="rId2"/>
  </p:sld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79" d="100"/>
          <a:sy n="79" d="100"/>
        </p:scale>
        <p:origin x="989"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630588" y="570166"/>
            <a:ext cx="557444" cy="792088"/>
          </a:xfrm>
          <a:prstGeom prst="rect">
            <a:avLst/>
          </a:prstGeom>
          <a:noFill/>
        </p:spPr>
      </p:pic>
      <p:sp>
        <p:nvSpPr>
          <p:cNvPr id="9" name="TextBox 8"/>
          <p:cNvSpPr txBox="1"/>
          <p:nvPr/>
        </p:nvSpPr>
        <p:spPr>
          <a:xfrm>
            <a:off x="6750699" y="0"/>
            <a:ext cx="2408032" cy="300082"/>
          </a:xfrm>
          <a:prstGeom prst="rect">
            <a:avLst/>
          </a:prstGeom>
          <a:noFill/>
        </p:spPr>
        <p:txBody>
          <a:bodyPr wrap="none" rtlCol="0">
            <a:spAutoFit/>
          </a:bodyPr>
          <a:lstStyle/>
          <a:p>
            <a:r>
              <a:rPr lang="en-US" sz="1350" dirty="0"/>
              <a:t>www.covenantuniversity.edu.ng</a:t>
            </a:r>
            <a:endParaRPr lang="en-GB" sz="1350" dirty="0"/>
          </a:p>
        </p:txBody>
      </p:sp>
      <p:pic>
        <p:nvPicPr>
          <p:cNvPr id="10" name="Picture 2" descr="C:\Users\Ours\Desktop\Picture3.png"/>
          <p:cNvPicPr>
            <a:picLocks noChangeAspect="1" noChangeArrowheads="1"/>
          </p:cNvPicPr>
          <p:nvPr/>
        </p:nvPicPr>
        <p:blipFill>
          <a:blip r:embed="rId4" cstate="print"/>
          <a:srcRect/>
          <a:stretch>
            <a:fillRect/>
          </a:stretch>
        </p:blipFill>
        <p:spPr bwMode="auto">
          <a:xfrm>
            <a:off x="1008532" y="570169"/>
            <a:ext cx="3455484" cy="743775"/>
          </a:xfrm>
          <a:prstGeom prst="rect">
            <a:avLst/>
          </a:prstGeom>
          <a:noFill/>
        </p:spPr>
      </p:pic>
      <p:sp>
        <p:nvSpPr>
          <p:cNvPr id="2" name="Title 1"/>
          <p:cNvSpPr>
            <a:spLocks noGrp="1"/>
          </p:cNvSpPr>
          <p:nvPr>
            <p:ph type="ctrTitle"/>
          </p:nvPr>
        </p:nvSpPr>
        <p:spPr>
          <a:xfrm>
            <a:off x="685624" y="1844829"/>
            <a:ext cx="7772757" cy="2448271"/>
          </a:xfrm>
          <a:solidFill>
            <a:srgbClr val="660033">
              <a:alpha val="61961"/>
            </a:srgbClr>
          </a:solidFill>
        </p:spPr>
        <p:txBody>
          <a:bodyPr>
            <a:noAutofit/>
          </a:bodyPr>
          <a:lstStyle>
            <a:lvl1pPr>
              <a:defRPr sz="4049" b="0">
                <a:solidFill>
                  <a:schemeClr val="bg1"/>
                </a:solidFill>
                <a:latin typeface="Rockwell" pitchFamily="18" charset="0"/>
              </a:defRPr>
            </a:lvl1pPr>
          </a:lstStyle>
          <a:p>
            <a:r>
              <a:rPr lang="en-US"/>
              <a:t>Click to edit Master title style</a:t>
            </a:r>
            <a:endParaRPr lang="en-GB" dirty="0"/>
          </a:p>
        </p:txBody>
      </p:sp>
      <p:sp>
        <p:nvSpPr>
          <p:cNvPr id="3" name="Subtitle 2"/>
          <p:cNvSpPr>
            <a:spLocks noGrp="1"/>
          </p:cNvSpPr>
          <p:nvPr>
            <p:ph type="subTitle" idx="1"/>
          </p:nvPr>
        </p:nvSpPr>
        <p:spPr>
          <a:xfrm>
            <a:off x="1371243" y="4509120"/>
            <a:ext cx="6401514" cy="1752600"/>
          </a:xfrm>
          <a:solidFill>
            <a:srgbClr val="FFFFFF">
              <a:alpha val="74118"/>
            </a:srgbClr>
          </a:solidFill>
        </p:spPr>
        <p:txBody>
          <a:bodyPr>
            <a:normAutofit/>
          </a:bodyPr>
          <a:lstStyle>
            <a:lvl1pPr marL="0" indent="0" algn="ctr">
              <a:buNone/>
              <a:defRPr sz="2699">
                <a:solidFill>
                  <a:schemeClr val="tx1"/>
                </a:solidFill>
                <a:latin typeface="Rockwell" pitchFamily="18" charset="0"/>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dirty="0"/>
          </a:p>
        </p:txBody>
      </p:sp>
      <p:sp>
        <p:nvSpPr>
          <p:cNvPr id="11" name="TextBox 10"/>
          <p:cNvSpPr txBox="1"/>
          <p:nvPr/>
        </p:nvSpPr>
        <p:spPr>
          <a:xfrm>
            <a:off x="1224501" y="1074223"/>
            <a:ext cx="2476960" cy="276999"/>
          </a:xfrm>
          <a:prstGeom prst="rect">
            <a:avLst/>
          </a:prstGeom>
          <a:noFill/>
        </p:spPr>
        <p:txBody>
          <a:bodyPr wrap="none" rtlCol="0">
            <a:spAutoFit/>
          </a:bodyPr>
          <a:lstStyle/>
          <a:p>
            <a:r>
              <a:rPr lang="en-US" sz="1200" dirty="0">
                <a:solidFill>
                  <a:srgbClr val="662C5B"/>
                </a:solidFill>
              </a:rPr>
              <a:t>Raising a new Generation of Leaders</a:t>
            </a:r>
            <a:endParaRPr lang="en-GB" sz="1200" dirty="0">
              <a:solidFill>
                <a:srgbClr val="662C5B"/>
              </a:solidFill>
            </a:endParaRPr>
          </a:p>
        </p:txBody>
      </p:sp>
    </p:spTree>
    <p:extLst>
      <p:ext uri="{BB962C8B-B14F-4D97-AF65-F5344CB8AC3E}">
        <p14:creationId xmlns:p14="http://schemas.microsoft.com/office/powerpoint/2010/main" val="3273851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9" y="612775"/>
            <a:ext cx="5486400"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D2A6C73-0F2E-46AC-9E5D-A73E30412998}" type="slidenum">
              <a:rPr lang="en-US" altLang="en-US" smtClean="0"/>
              <a:pPr>
                <a:defRPr/>
              </a:pPr>
              <a:t>‹#›</a:t>
            </a:fld>
            <a:endParaRPr lang="en-US" altLang="en-US"/>
          </a:p>
        </p:txBody>
      </p:sp>
    </p:spTree>
    <p:extLst>
      <p:ext uri="{BB962C8B-B14F-4D97-AF65-F5344CB8AC3E}">
        <p14:creationId xmlns:p14="http://schemas.microsoft.com/office/powerpoint/2010/main" val="1698773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C629769-DC54-46C5-9C8E-00D85B24A8A8}" type="slidenum">
              <a:rPr lang="en-US" altLang="en-US" smtClean="0"/>
              <a:pPr>
                <a:defRPr/>
              </a:pPr>
              <a:t>‹#›</a:t>
            </a:fld>
            <a:endParaRPr lang="en-US" altLang="en-US"/>
          </a:p>
        </p:txBody>
      </p:sp>
    </p:spTree>
    <p:extLst>
      <p:ext uri="{BB962C8B-B14F-4D97-AF65-F5344CB8AC3E}">
        <p14:creationId xmlns:p14="http://schemas.microsoft.com/office/powerpoint/2010/main" val="2288600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923B93F-7F24-4E5C-9D63-62AF6E1747B1}" type="slidenum">
              <a:rPr lang="en-US" altLang="en-US" smtClean="0"/>
              <a:pPr>
                <a:defRPr/>
              </a:pPr>
              <a:t>‹#›</a:t>
            </a:fld>
            <a:endParaRPr lang="en-US" altLang="en-US"/>
          </a:p>
        </p:txBody>
      </p:sp>
    </p:spTree>
    <p:extLst>
      <p:ext uri="{BB962C8B-B14F-4D97-AF65-F5344CB8AC3E}">
        <p14:creationId xmlns:p14="http://schemas.microsoft.com/office/powerpoint/2010/main" val="603234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24" y="2130430"/>
            <a:ext cx="7772757"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243" y="3886200"/>
            <a:ext cx="6401514" cy="1752600"/>
          </a:xfrm>
        </p:spPr>
        <p:txBody>
          <a:bodyPr/>
          <a:lstStyle>
            <a:lvl1pPr marL="0" indent="0" algn="ctr">
              <a:buNone/>
              <a:defRPr>
                <a:solidFill>
                  <a:schemeClr val="tx1">
                    <a:tint val="75000"/>
                  </a:schemeClr>
                </a:solidFill>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09/10/2018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417177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09/10/2018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420299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524" y="4406905"/>
            <a:ext cx="7772757"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524" y="2906713"/>
            <a:ext cx="7772757"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09/10/2018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553359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081"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36"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09/10/2018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661266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083" y="1535113"/>
            <a:ext cx="4039929"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083" y="2174875"/>
            <a:ext cx="4039929"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4609" y="1535113"/>
            <a:ext cx="4042310"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4609" y="2174875"/>
            <a:ext cx="404231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09/10/2018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669711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09/10/2018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311423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09/10/2018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51036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98654" y="548680"/>
            <a:ext cx="912180" cy="1296144"/>
          </a:xfrm>
          <a:prstGeom prst="rect">
            <a:avLst/>
          </a:prstGeom>
          <a:noFill/>
        </p:spPr>
      </p:pic>
      <p:sp>
        <p:nvSpPr>
          <p:cNvPr id="10" name="Title 1"/>
          <p:cNvSpPr>
            <a:spLocks noGrp="1"/>
          </p:cNvSpPr>
          <p:nvPr>
            <p:ph type="ctrTitle"/>
          </p:nvPr>
        </p:nvSpPr>
        <p:spPr>
          <a:xfrm>
            <a:off x="685800" y="2204865"/>
            <a:ext cx="7772400" cy="2520280"/>
          </a:xfrm>
          <a:solidFill>
            <a:srgbClr val="CC3399">
              <a:alpha val="83137"/>
            </a:srgbClr>
          </a:solidFill>
        </p:spPr>
        <p:txBody>
          <a:bodyPr>
            <a:normAutofit/>
          </a:bodyPr>
          <a:lstStyle/>
          <a:p>
            <a:r>
              <a:rPr lang="en-US" sz="4949" b="1">
                <a:solidFill>
                  <a:schemeClr val="bg1"/>
                </a:solidFill>
                <a:latin typeface="Rockwell" pitchFamily="18" charset="0"/>
              </a:rPr>
              <a:t>Click to edit Master title style</a:t>
            </a:r>
            <a:endParaRPr lang="en-GB" sz="4949" b="1" dirty="0">
              <a:solidFill>
                <a:schemeClr val="bg1"/>
              </a:solidFill>
              <a:latin typeface="Rockwell" pitchFamily="18" charset="0"/>
            </a:endParaRPr>
          </a:p>
        </p:txBody>
      </p:sp>
      <p:sp>
        <p:nvSpPr>
          <p:cNvPr id="11" name="Subtitle 2"/>
          <p:cNvSpPr>
            <a:spLocks noGrp="1"/>
          </p:cNvSpPr>
          <p:nvPr>
            <p:ph type="subTitle" idx="1"/>
          </p:nvPr>
        </p:nvSpPr>
        <p:spPr>
          <a:xfrm>
            <a:off x="1278493" y="4869160"/>
            <a:ext cx="6400800" cy="1752600"/>
          </a:xfrm>
          <a:solidFill>
            <a:srgbClr val="FFFFFF">
              <a:alpha val="63137"/>
            </a:srgbClr>
          </a:solidFill>
        </p:spPr>
        <p:txBody>
          <a:bodyPr>
            <a:normAutofit/>
          </a:bodyPr>
          <a:lstStyle>
            <a:lvl1pPr algn="ctr">
              <a:buNone/>
              <a:defRPr sz="2999">
                <a:ln>
                  <a:noFill/>
                </a:ln>
                <a:solidFill>
                  <a:srgbClr val="002060"/>
                </a:solidFill>
              </a:defRPr>
            </a:lvl1pPr>
          </a:lstStyle>
          <a:p>
            <a:r>
              <a:rPr lang="en-US">
                <a:solidFill>
                  <a:schemeClr val="bg1"/>
                </a:solidFill>
                <a:latin typeface="Rockwell" pitchFamily="18" charset="0"/>
              </a:rPr>
              <a:t>Click to edit Master subtitle style</a:t>
            </a:r>
            <a:endParaRPr lang="en-GB" dirty="0">
              <a:solidFill>
                <a:schemeClr val="bg1"/>
              </a:solidFill>
              <a:latin typeface="Rockwell" pitchFamily="18" charset="0"/>
            </a:endParaRPr>
          </a:p>
        </p:txBody>
      </p:sp>
      <p:sp>
        <p:nvSpPr>
          <p:cNvPr id="13" name="TextBox 12"/>
          <p:cNvSpPr txBox="1"/>
          <p:nvPr/>
        </p:nvSpPr>
        <p:spPr>
          <a:xfrm>
            <a:off x="1008532" y="1268761"/>
            <a:ext cx="3038011" cy="323165"/>
          </a:xfrm>
          <a:prstGeom prst="rect">
            <a:avLst/>
          </a:prstGeom>
          <a:noFill/>
        </p:spPr>
        <p:txBody>
          <a:bodyPr wrap="none" rtlCol="0">
            <a:spAutoFit/>
          </a:bodyPr>
          <a:lstStyle/>
          <a:p>
            <a:r>
              <a:rPr lang="en-US" sz="1500" dirty="0">
                <a:solidFill>
                  <a:srgbClr val="662C5B"/>
                </a:solidFill>
              </a:rPr>
              <a:t>Raising a new Generation of Leaders</a:t>
            </a:r>
            <a:endParaRPr lang="en-GB" sz="1500" dirty="0">
              <a:solidFill>
                <a:srgbClr val="662C5B"/>
              </a:solidFill>
            </a:endParaRPr>
          </a:p>
        </p:txBody>
      </p:sp>
      <p:sp>
        <p:nvSpPr>
          <p:cNvPr id="14" name="TextBox 13"/>
          <p:cNvSpPr txBox="1"/>
          <p:nvPr/>
        </p:nvSpPr>
        <p:spPr>
          <a:xfrm>
            <a:off x="6750699" y="0"/>
            <a:ext cx="2408032" cy="300082"/>
          </a:xfrm>
          <a:prstGeom prst="rect">
            <a:avLst/>
          </a:prstGeom>
          <a:noFill/>
        </p:spPr>
        <p:txBody>
          <a:bodyPr wrap="none" rtlCol="0">
            <a:spAutoFit/>
          </a:bodyPr>
          <a:lstStyle/>
          <a:p>
            <a:r>
              <a:rPr lang="en-US" sz="1350" dirty="0"/>
              <a:t>www.covenantuniversity.edu.ng</a:t>
            </a:r>
            <a:endParaRPr lang="en-GB" sz="1350" dirty="0"/>
          </a:p>
        </p:txBody>
      </p:sp>
      <p:pic>
        <p:nvPicPr>
          <p:cNvPr id="3074" name="Picture 2" descr="C:\Users\Ours\Desktop\Picture3.png"/>
          <p:cNvPicPr>
            <a:picLocks noChangeAspect="1" noChangeArrowheads="1"/>
          </p:cNvPicPr>
          <p:nvPr/>
        </p:nvPicPr>
        <p:blipFill>
          <a:blip r:embed="rId4" cstate="print"/>
          <a:srcRect/>
          <a:stretch>
            <a:fillRect/>
          </a:stretch>
        </p:blipFill>
        <p:spPr bwMode="auto">
          <a:xfrm>
            <a:off x="846556" y="692701"/>
            <a:ext cx="3798296" cy="817563"/>
          </a:xfrm>
          <a:prstGeom prst="rect">
            <a:avLst/>
          </a:prstGeom>
          <a:noFill/>
        </p:spPr>
      </p:pic>
    </p:spTree>
    <p:extLst>
      <p:ext uri="{BB962C8B-B14F-4D97-AF65-F5344CB8AC3E}">
        <p14:creationId xmlns:p14="http://schemas.microsoft.com/office/powerpoint/2010/main" val="1342280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2" y="273050"/>
            <a:ext cx="3007926"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4516" y="273055"/>
            <a:ext cx="5112403"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082" y="1435103"/>
            <a:ext cx="3007926"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09/10/2018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5554962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15" y="4800600"/>
            <a:ext cx="5486162"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615" y="612775"/>
            <a:ext cx="5486162"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615" y="5367338"/>
            <a:ext cx="5486162"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09/10/2018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41917756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09/10/2018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6968192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055" y="274643"/>
            <a:ext cx="2056864"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082" y="274643"/>
            <a:ext cx="605870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09/10/2018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98570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628" y="153144"/>
            <a:ext cx="8783372" cy="1115616"/>
          </a:xfrm>
          <a:solidFill>
            <a:schemeClr val="bg1"/>
          </a:solidFill>
          <a:ln w="57150">
            <a:noFill/>
          </a:ln>
        </p:spPr>
        <p:txBody>
          <a:bodyPr>
            <a:normAutofit/>
          </a:bodyPr>
          <a:lstStyle>
            <a:lvl1pPr algn="l">
              <a:defRPr sz="4049" b="1">
                <a:solidFill>
                  <a:schemeClr val="tx1">
                    <a:lumMod val="95000"/>
                    <a:lumOff val="5000"/>
                  </a:schemeClr>
                </a:solidFill>
                <a:latin typeface="Rockwell Condensed" pitchFamily="18" charset="0"/>
                <a:cs typeface="Times New Roman" pitchFamily="18" charset="0"/>
              </a:defRPr>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41294" b="49226"/>
          <a:stretch>
            <a:fillRect/>
          </a:stretch>
        </p:blipFill>
        <p:spPr bwMode="auto">
          <a:xfrm>
            <a:off x="1" y="6309320"/>
            <a:ext cx="9209063" cy="773752"/>
          </a:xfrm>
          <a:prstGeom prst="rect">
            <a:avLst/>
          </a:prstGeom>
          <a:noFill/>
        </p:spPr>
      </p:pic>
      <p:sp>
        <p:nvSpPr>
          <p:cNvPr id="8" name="Slide Number Placeholder 5"/>
          <p:cNvSpPr txBox="1">
            <a:spLocks/>
          </p:cNvSpPr>
          <p:nvPr/>
        </p:nvSpPr>
        <p:spPr>
          <a:xfrm>
            <a:off x="8081477" y="6336704"/>
            <a:ext cx="783808" cy="548680"/>
          </a:xfrm>
          <a:prstGeom prst="rect">
            <a:avLst/>
          </a:prstGeom>
          <a:solidFill>
            <a:srgbClr val="F7F7F7">
              <a:alpha val="45098"/>
            </a:srgbClr>
          </a:solidFill>
        </p:spPr>
        <p:txBody>
          <a:bodyPr vert="horz" lIns="68562" tIns="34281" rIns="68562" bIns="34281" rtlCol="0" anchor="ctr"/>
          <a:lstStyle>
            <a:lvl1pPr>
              <a:defRPr sz="1400" b="1">
                <a:solidFill>
                  <a:schemeClr val="tx1">
                    <a:lumMod val="95000"/>
                    <a:lumOff val="5000"/>
                  </a:schemeClr>
                </a:solidFill>
                <a:latin typeface="Georgia" pitchFamily="18" charset="0"/>
              </a:defRPr>
            </a:lvl1pPr>
          </a:lstStyle>
          <a:p>
            <a:pPr marL="0" marR="0" lvl="0" indent="0" algn="r" defTabSz="685617" rtl="0" eaLnBrk="1" fontAlgn="auto" latinLnBrk="0" hangingPunct="1">
              <a:lnSpc>
                <a:spcPct val="100000"/>
              </a:lnSpc>
              <a:spcBef>
                <a:spcPts val="0"/>
              </a:spcBef>
              <a:spcAft>
                <a:spcPts val="0"/>
              </a:spcAft>
              <a:buClrTx/>
              <a:buSzTx/>
              <a:buFontTx/>
              <a:buNone/>
              <a:tabLst/>
              <a:defRPr/>
            </a:pPr>
            <a:fld id="{5FE708FE-ED12-4ACB-81C9-F40A112777FF}" type="slidenum">
              <a:rPr kumimoji="0" lang="en-GB" sz="2099" b="1" i="0" u="none" strike="noStrike" kern="1200" cap="none" spc="0" normalizeH="0" baseline="0" noProof="0" smtClean="0">
                <a:ln>
                  <a:noFill/>
                </a:ln>
                <a:solidFill>
                  <a:schemeClr val="bg1"/>
                </a:solidFill>
                <a:effectLst/>
                <a:uLnTx/>
                <a:uFillTx/>
                <a:latin typeface="Georgia" pitchFamily="18" charset="0"/>
                <a:ea typeface="+mn-ea"/>
                <a:cs typeface="+mn-cs"/>
              </a:rPr>
              <a:pPr marL="0" marR="0" lvl="0" indent="0" algn="r" defTabSz="685617" rtl="0" eaLnBrk="1" fontAlgn="auto" latinLnBrk="0" hangingPunct="1">
                <a:lnSpc>
                  <a:spcPct val="100000"/>
                </a:lnSpc>
                <a:spcBef>
                  <a:spcPts val="0"/>
                </a:spcBef>
                <a:spcAft>
                  <a:spcPts val="0"/>
                </a:spcAft>
                <a:buClrTx/>
                <a:buSzTx/>
                <a:buFontTx/>
                <a:buNone/>
                <a:tabLst/>
                <a:defRPr/>
              </a:pPr>
              <a:t>‹#›</a:t>
            </a:fld>
            <a:endParaRPr kumimoji="0" lang="en-GB" sz="2099" b="1" i="0" u="none" strike="noStrike" kern="1200" cap="none" spc="0" normalizeH="0" baseline="0" noProof="0" dirty="0">
              <a:ln>
                <a:noFill/>
              </a:ln>
              <a:solidFill>
                <a:schemeClr val="bg1"/>
              </a:solidFill>
              <a:effectLst/>
              <a:uLnTx/>
              <a:uFillTx/>
              <a:latin typeface="Georgia" pitchFamily="18" charset="0"/>
              <a:ea typeface="+mn-ea"/>
              <a:cs typeface="+mn-cs"/>
            </a:endParaRPr>
          </a:p>
        </p:txBody>
      </p:sp>
      <p:pic>
        <p:nvPicPr>
          <p:cNvPr id="10"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07984" y="6363534"/>
            <a:ext cx="468612" cy="665866"/>
          </a:xfrm>
          <a:prstGeom prst="rect">
            <a:avLst/>
          </a:prstGeom>
          <a:noFill/>
        </p:spPr>
      </p:pic>
      <p:sp>
        <p:nvSpPr>
          <p:cNvPr id="3" name="Content Placeholder 2"/>
          <p:cNvSpPr>
            <a:spLocks noGrp="1"/>
          </p:cNvSpPr>
          <p:nvPr>
            <p:ph idx="1"/>
          </p:nvPr>
        </p:nvSpPr>
        <p:spPr>
          <a:xfrm>
            <a:off x="179512" y="1412776"/>
            <a:ext cx="8784976" cy="4824536"/>
          </a:xfrm>
          <a:solidFill>
            <a:schemeClr val="bg1"/>
          </a:solidFill>
          <a:ln>
            <a:noFill/>
          </a:ln>
        </p:spPr>
        <p:txBody>
          <a:bodyPr>
            <a:normAutofit/>
          </a:bodyPr>
          <a:lstStyle>
            <a:lvl1pPr>
              <a:lnSpc>
                <a:spcPct val="100000"/>
              </a:lnSpc>
              <a:spcBef>
                <a:spcPts val="375"/>
              </a:spcBef>
              <a:spcAft>
                <a:spcPts val="375"/>
              </a:spcAft>
              <a:defRPr sz="2999">
                <a:latin typeface="Rockwell" pitchFamily="18" charset="0"/>
              </a:defRPr>
            </a:lvl1pPr>
            <a:lvl2pPr>
              <a:lnSpc>
                <a:spcPct val="100000"/>
              </a:lnSpc>
              <a:spcBef>
                <a:spcPts val="375"/>
              </a:spcBef>
              <a:spcAft>
                <a:spcPts val="375"/>
              </a:spcAft>
              <a:buFont typeface="Wingdings" pitchFamily="2" charset="2"/>
              <a:buChar char="§"/>
              <a:defRPr sz="2699">
                <a:solidFill>
                  <a:srgbClr val="7A0000"/>
                </a:solidFill>
                <a:latin typeface="Rockwell" pitchFamily="18" charset="0"/>
              </a:defRPr>
            </a:lvl2pPr>
            <a:lvl3pPr>
              <a:lnSpc>
                <a:spcPct val="100000"/>
              </a:lnSpc>
              <a:spcBef>
                <a:spcPts val="375"/>
              </a:spcBef>
              <a:spcAft>
                <a:spcPts val="375"/>
              </a:spcAft>
              <a:buFont typeface="Calibri" pitchFamily="34" charset="0"/>
              <a:buChar char="‒"/>
              <a:defRPr sz="2399">
                <a:solidFill>
                  <a:schemeClr val="accent4">
                    <a:lumMod val="50000"/>
                  </a:schemeClr>
                </a:solidFill>
                <a:latin typeface="Rockwell" pitchFamily="18" charset="0"/>
              </a:defRPr>
            </a:lvl3pPr>
            <a:lvl4pPr>
              <a:lnSpc>
                <a:spcPct val="100000"/>
              </a:lnSpc>
              <a:spcBef>
                <a:spcPts val="375"/>
              </a:spcBef>
              <a:spcAft>
                <a:spcPts val="375"/>
              </a:spcAft>
              <a:buFont typeface="Arial" pitchFamily="34" charset="0"/>
              <a:buChar char="•"/>
              <a:defRPr sz="2099">
                <a:latin typeface="Rockwell" pitchFamily="18" charset="0"/>
              </a:defRPr>
            </a:lvl4pPr>
            <a:lvl5pPr>
              <a:lnSpc>
                <a:spcPct val="100000"/>
              </a:lnSpc>
              <a:spcBef>
                <a:spcPts val="375"/>
              </a:spcBef>
              <a:spcAft>
                <a:spcPts val="375"/>
              </a:spcAft>
              <a:defRPr sz="2099">
                <a:latin typeface="Rockwell"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26" name="Picture 2" descr="C:\Users\Ours\Desktop\Picture1.png"/>
          <p:cNvPicPr>
            <a:picLocks noChangeAspect="1" noChangeArrowheads="1"/>
          </p:cNvPicPr>
          <p:nvPr/>
        </p:nvPicPr>
        <p:blipFill>
          <a:blip r:embed="rId4" cstate="print"/>
          <a:srcRect/>
          <a:stretch>
            <a:fillRect/>
          </a:stretch>
        </p:blipFill>
        <p:spPr bwMode="auto">
          <a:xfrm>
            <a:off x="414621" y="6317328"/>
            <a:ext cx="4481332" cy="640064"/>
          </a:xfrm>
          <a:prstGeom prst="rect">
            <a:avLst/>
          </a:prstGeom>
          <a:noFill/>
        </p:spPr>
      </p:pic>
      <p:sp>
        <p:nvSpPr>
          <p:cNvPr id="13" name="TextBox 12"/>
          <p:cNvSpPr txBox="1"/>
          <p:nvPr/>
        </p:nvSpPr>
        <p:spPr>
          <a:xfrm>
            <a:off x="542878" y="6707435"/>
            <a:ext cx="1681871" cy="230832"/>
          </a:xfrm>
          <a:prstGeom prst="rect">
            <a:avLst/>
          </a:prstGeom>
          <a:noFill/>
        </p:spPr>
        <p:txBody>
          <a:bodyPr wrap="none" rtlCol="0">
            <a:spAutoFit/>
          </a:bodyPr>
          <a:lstStyle/>
          <a:p>
            <a:r>
              <a:rPr lang="en-US" sz="900" dirty="0"/>
              <a:t>www.covenantuniversity.edu.ng</a:t>
            </a:r>
            <a:endParaRPr lang="en-GB" sz="900" dirty="0"/>
          </a:p>
        </p:txBody>
      </p:sp>
      <p:cxnSp>
        <p:nvCxnSpPr>
          <p:cNvPr id="19" name="Straight Connector 18"/>
          <p:cNvCxnSpPr/>
          <p:nvPr/>
        </p:nvCxnSpPr>
        <p:spPr>
          <a:xfrm flipV="1">
            <a:off x="6515711" y="1340768"/>
            <a:ext cx="1349649"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7892491" y="1340768"/>
            <a:ext cx="53985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8459481" y="1340768"/>
            <a:ext cx="53985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122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6"/>
            <a:ext cx="7772400"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314" y="2906713"/>
            <a:ext cx="7772400"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D9B309-8756-4692-9893-685484FC5963}" type="slidenum">
              <a:rPr lang="en-US" altLang="en-US" smtClean="0"/>
              <a:pPr>
                <a:defRPr/>
              </a:pPr>
              <a:t>‹#›</a:t>
            </a:fld>
            <a:endParaRPr lang="en-US" altLang="en-US"/>
          </a:p>
        </p:txBody>
      </p:sp>
    </p:spTree>
    <p:extLst>
      <p:ext uri="{BB962C8B-B14F-4D97-AF65-F5344CB8AC3E}">
        <p14:creationId xmlns:p14="http://schemas.microsoft.com/office/powerpoint/2010/main" val="2534602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34CF1AA-97D8-4267-8223-226E7FDC3DF0}" type="slidenum">
              <a:rPr lang="en-US" altLang="en-US" smtClean="0"/>
              <a:pPr>
                <a:defRPr/>
              </a:pPr>
              <a:t>‹#›</a:t>
            </a:fld>
            <a:endParaRPr lang="en-US" altLang="en-US"/>
          </a:p>
        </p:txBody>
      </p:sp>
    </p:spTree>
    <p:extLst>
      <p:ext uri="{BB962C8B-B14F-4D97-AF65-F5344CB8AC3E}">
        <p14:creationId xmlns:p14="http://schemas.microsoft.com/office/powerpoint/2010/main" val="531255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553E8A0-105E-4FAA-99DA-22C28E931724}" type="slidenum">
              <a:rPr lang="en-US" altLang="en-US" smtClean="0"/>
              <a:pPr>
                <a:defRPr/>
              </a:pPr>
              <a:t>‹#›</a:t>
            </a:fld>
            <a:endParaRPr lang="en-US" altLang="en-US"/>
          </a:p>
        </p:txBody>
      </p:sp>
    </p:spTree>
    <p:extLst>
      <p:ext uri="{BB962C8B-B14F-4D97-AF65-F5344CB8AC3E}">
        <p14:creationId xmlns:p14="http://schemas.microsoft.com/office/powerpoint/2010/main" val="4206159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D29E392-3C37-4444-B8E1-1CD2BD64EEE8}" type="slidenum">
              <a:rPr lang="en-US" altLang="en-US" smtClean="0"/>
              <a:pPr>
                <a:defRPr/>
              </a:pPr>
              <a:t>‹#›</a:t>
            </a:fld>
            <a:endParaRPr lang="en-US" altLang="en-US"/>
          </a:p>
        </p:txBody>
      </p:sp>
    </p:spTree>
    <p:extLst>
      <p:ext uri="{BB962C8B-B14F-4D97-AF65-F5344CB8AC3E}">
        <p14:creationId xmlns:p14="http://schemas.microsoft.com/office/powerpoint/2010/main" val="220901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9EE5E28-E44B-435F-91A1-30A435A1415D}" type="slidenum">
              <a:rPr lang="en-US" altLang="en-US" smtClean="0"/>
              <a:pPr>
                <a:defRPr/>
              </a:pPr>
              <a:t>‹#›</a:t>
            </a:fld>
            <a:endParaRPr lang="en-US" altLang="en-US"/>
          </a:p>
        </p:txBody>
      </p:sp>
    </p:spTree>
    <p:extLst>
      <p:ext uri="{BB962C8B-B14F-4D97-AF65-F5344CB8AC3E}">
        <p14:creationId xmlns:p14="http://schemas.microsoft.com/office/powerpoint/2010/main" val="30209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73056"/>
            <a:ext cx="5111750"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A13E798-DBC1-4D61-BD14-7CB0867430AF}" type="slidenum">
              <a:rPr lang="en-US" altLang="en-US" smtClean="0"/>
              <a:pPr>
                <a:defRPr/>
              </a:pPr>
              <a:t>‹#›</a:t>
            </a:fld>
            <a:endParaRPr lang="en-US" altLang="en-US"/>
          </a:p>
        </p:txBody>
      </p:sp>
    </p:spTree>
    <p:extLst>
      <p:ext uri="{BB962C8B-B14F-4D97-AF65-F5344CB8AC3E}">
        <p14:creationId xmlns:p14="http://schemas.microsoft.com/office/powerpoint/2010/main" val="16998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1"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A3FB8DD-FF26-45B9-9A82-A74D316AF6CB}" type="slidenum">
              <a:rPr lang="en-US" altLang="en-US" smtClean="0"/>
              <a:pPr>
                <a:defRPr/>
              </a:pPr>
              <a:t>‹#›</a:t>
            </a:fld>
            <a:endParaRPr lang="en-US" altLang="en-US"/>
          </a:p>
        </p:txBody>
      </p:sp>
    </p:spTree>
    <p:extLst>
      <p:ext uri="{BB962C8B-B14F-4D97-AF65-F5344CB8AC3E}">
        <p14:creationId xmlns:p14="http://schemas.microsoft.com/office/powerpoint/2010/main" val="313703279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081" y="274638"/>
            <a:ext cx="8229838"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081" y="1600205"/>
            <a:ext cx="8229838"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083" y="6356355"/>
            <a:ext cx="2134235"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4FA4263-B01D-4F49-B558-EEB448DAF4C2}" type="datetimeFigureOut">
              <a:rPr lang="en-GB" smtClean="0"/>
              <a:pPr/>
              <a:t>09/10/2018</a:t>
            </a:fld>
            <a:endParaRPr lang="en-GB"/>
          </a:p>
        </p:txBody>
      </p:sp>
      <p:sp>
        <p:nvSpPr>
          <p:cNvPr id="5" name="Footer Placeholder 4"/>
          <p:cNvSpPr>
            <a:spLocks noGrp="1"/>
          </p:cNvSpPr>
          <p:nvPr>
            <p:ph type="ftr" sz="quarter" idx="3"/>
          </p:nvPr>
        </p:nvSpPr>
        <p:spPr>
          <a:xfrm>
            <a:off x="3124577" y="6356355"/>
            <a:ext cx="2894846"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2685" y="6356355"/>
            <a:ext cx="213423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BBD965-F460-422A-A842-9BE9972FC43E}" type="slidenum">
              <a:rPr lang="en-GB" smtClean="0"/>
              <a:pPr/>
              <a:t>‹#›</a:t>
            </a:fld>
            <a:endParaRPr lang="en-GB"/>
          </a:p>
        </p:txBody>
      </p:sp>
    </p:spTree>
    <p:extLst>
      <p:ext uri="{BB962C8B-B14F-4D97-AF65-F5344CB8AC3E}">
        <p14:creationId xmlns:p14="http://schemas.microsoft.com/office/powerpoint/2010/main" val="421397248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EE52F58-C861-4111-8811-75CE8FE401D0}"/>
              </a:ext>
            </a:extLst>
          </p:cNvPr>
          <p:cNvSpPr>
            <a:spLocks noGrp="1" noChangeArrowheads="1"/>
          </p:cNvSpPr>
          <p:nvPr>
            <p:ph type="ctrTitle"/>
          </p:nvPr>
        </p:nvSpPr>
        <p:spPr/>
        <p:txBody>
          <a:bodyPr/>
          <a:lstStyle/>
          <a:p>
            <a:pPr eaLnBrk="1" hangingPunct="1"/>
            <a:r>
              <a:rPr lang="en-US" altLang="en-US" b="1" dirty="0">
                <a:latin typeface="Rockwell" panose="02060603020205020403" pitchFamily="18" charset="0"/>
              </a:rPr>
              <a:t>Organizational Culture and Knowledge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3AA4B51-6189-41F9-BB27-31EC92830F04}"/>
              </a:ext>
            </a:extLst>
          </p:cNvPr>
          <p:cNvSpPr>
            <a:spLocks noGrp="1" noChangeArrowheads="1"/>
          </p:cNvSpPr>
          <p:nvPr>
            <p:ph type="title"/>
          </p:nvPr>
        </p:nvSpPr>
        <p:spPr>
          <a:xfrm>
            <a:off x="685800" y="228600"/>
            <a:ext cx="7772400" cy="755650"/>
          </a:xfrm>
        </p:spPr>
        <p:txBody>
          <a:bodyPr/>
          <a:lstStyle/>
          <a:p>
            <a:pPr eaLnBrk="1" hangingPunct="1"/>
            <a:r>
              <a:rPr lang="en-US" altLang="en-US" dirty="0"/>
              <a:t>Factors in Culture and Impact</a:t>
            </a:r>
          </a:p>
        </p:txBody>
      </p:sp>
      <p:sp>
        <p:nvSpPr>
          <p:cNvPr id="13315" name="Rectangle 3">
            <a:extLst>
              <a:ext uri="{FF2B5EF4-FFF2-40B4-BE49-F238E27FC236}">
                <a16:creationId xmlns:a16="http://schemas.microsoft.com/office/drawing/2014/main" id="{2C2FDD4E-9E5C-4C66-B617-6880FB06B512}"/>
              </a:ext>
            </a:extLst>
          </p:cNvPr>
          <p:cNvSpPr>
            <a:spLocks noGrp="1" noChangeArrowheads="1"/>
          </p:cNvSpPr>
          <p:nvPr>
            <p:ph idx="1"/>
          </p:nvPr>
        </p:nvSpPr>
        <p:spPr>
          <a:xfrm>
            <a:off x="0" y="1066800"/>
            <a:ext cx="9144000" cy="5181600"/>
          </a:xfrm>
        </p:spPr>
        <p:txBody>
          <a:bodyPr/>
          <a:lstStyle/>
          <a:p>
            <a:pPr eaLnBrk="1" hangingPunct="1"/>
            <a:r>
              <a:rPr lang="en-US" altLang="en-US" sz="2800" b="1" dirty="0">
                <a:latin typeface="Arial-BoldMT" charset="0"/>
              </a:rPr>
              <a:t>People</a:t>
            </a:r>
          </a:p>
          <a:p>
            <a:pPr lvl="1" eaLnBrk="1" hangingPunct="1"/>
            <a:r>
              <a:rPr lang="en-US" altLang="en-US" sz="2400" dirty="0">
                <a:latin typeface="Symbol" panose="05050102010706020507" pitchFamily="18" charset="2"/>
              </a:rPr>
              <a:t> </a:t>
            </a:r>
            <a:r>
              <a:rPr lang="en-US" altLang="en-US" sz="2400" dirty="0">
                <a:latin typeface="ArialMT" charset="0"/>
              </a:rPr>
              <a:t>Most significant element of a knowledge management system</a:t>
            </a:r>
          </a:p>
          <a:p>
            <a:pPr lvl="1" eaLnBrk="1" hangingPunct="1"/>
            <a:r>
              <a:rPr lang="en-US" altLang="en-US" sz="2400" dirty="0">
                <a:latin typeface="ArialMT" charset="0"/>
              </a:rPr>
              <a:t>Employees need reassurances that they are still valued after they give up their knowledge</a:t>
            </a:r>
          </a:p>
          <a:p>
            <a:pPr lvl="1" eaLnBrk="1" hangingPunct="1"/>
            <a:r>
              <a:rPr lang="en-US" altLang="en-US" sz="2400" dirty="0">
                <a:latin typeface="ArialMT" charset="0"/>
              </a:rPr>
              <a:t>Level of trust greatly influences the amount of knowledge that is shared</a:t>
            </a:r>
          </a:p>
          <a:p>
            <a:pPr marL="457200" lvl="1" indent="0" eaLnBrk="1" hangingPunct="1">
              <a:buNone/>
            </a:pPr>
            <a:r>
              <a:rPr lang="en-US" altLang="en-US" sz="2400" b="1" dirty="0">
                <a:latin typeface="ArialMT" charset="0"/>
              </a:rPr>
              <a:t>Impact </a:t>
            </a:r>
          </a:p>
          <a:p>
            <a:pPr lvl="2" eaLnBrk="1" hangingPunct="1"/>
            <a:r>
              <a:rPr lang="en-US" altLang="en-US" sz="2000" dirty="0">
                <a:latin typeface="ArialMT" charset="0"/>
              </a:rPr>
              <a:t>Fosters an environment where employees trust that their knowledge is valued and ensures that the culture grows at the right  pace, with the right people, and in the right mix. Allows employees to do a better job of aggregating useful information, and make it available to others who need it when they need it.</a:t>
            </a:r>
            <a:endParaRPr lang="en-US" altLang="en-US" sz="2000" dirty="0">
              <a:latin typeface="Arial-BoldMT" charset="0"/>
            </a:endParaRPr>
          </a:p>
          <a:p>
            <a:pPr eaLnBrk="1" hangingPunct="1"/>
            <a:endParaRPr lang="en-US"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5DDFE8A-8A46-4CB9-B692-53E233FB1D4C}"/>
              </a:ext>
            </a:extLst>
          </p:cNvPr>
          <p:cNvSpPr>
            <a:spLocks noGrp="1" noChangeArrowheads="1"/>
          </p:cNvSpPr>
          <p:nvPr>
            <p:ph type="title"/>
          </p:nvPr>
        </p:nvSpPr>
        <p:spPr>
          <a:xfrm>
            <a:off x="685800" y="0"/>
            <a:ext cx="7772400" cy="679450"/>
          </a:xfrm>
        </p:spPr>
        <p:txBody>
          <a:bodyPr>
            <a:normAutofit fontScale="90000"/>
          </a:bodyPr>
          <a:lstStyle/>
          <a:p>
            <a:pPr eaLnBrk="1" hangingPunct="1"/>
            <a:r>
              <a:rPr lang="en-US" altLang="en-US" dirty="0"/>
              <a:t>Factors in Culture and Impact</a:t>
            </a:r>
          </a:p>
        </p:txBody>
      </p:sp>
      <p:sp>
        <p:nvSpPr>
          <p:cNvPr id="14339" name="Rectangle 3">
            <a:extLst>
              <a:ext uri="{FF2B5EF4-FFF2-40B4-BE49-F238E27FC236}">
                <a16:creationId xmlns:a16="http://schemas.microsoft.com/office/drawing/2014/main" id="{287B3D48-DE1D-4524-B725-37F9AC0F2C4F}"/>
              </a:ext>
            </a:extLst>
          </p:cNvPr>
          <p:cNvSpPr>
            <a:spLocks noGrp="1" noChangeArrowheads="1"/>
          </p:cNvSpPr>
          <p:nvPr>
            <p:ph idx="1"/>
          </p:nvPr>
        </p:nvSpPr>
        <p:spPr>
          <a:xfrm>
            <a:off x="304800" y="679450"/>
            <a:ext cx="8839200" cy="5105400"/>
          </a:xfrm>
        </p:spPr>
        <p:txBody>
          <a:bodyPr>
            <a:normAutofit fontScale="92500" lnSpcReduction="10000"/>
          </a:bodyPr>
          <a:lstStyle/>
          <a:p>
            <a:pPr algn="just" eaLnBrk="1" hangingPunct="1">
              <a:lnSpc>
                <a:spcPct val="90000"/>
              </a:lnSpc>
            </a:pPr>
            <a:r>
              <a:rPr lang="en-US" altLang="en-US" sz="2800" b="1" dirty="0">
                <a:latin typeface="Arial-BoldMT" charset="0"/>
              </a:rPr>
              <a:t>Leadership</a:t>
            </a:r>
          </a:p>
          <a:p>
            <a:pPr lvl="1" algn="just" eaLnBrk="1" hangingPunct="1">
              <a:lnSpc>
                <a:spcPct val="90000"/>
              </a:lnSpc>
            </a:pPr>
            <a:r>
              <a:rPr lang="en-US" altLang="en-US" sz="2400" dirty="0">
                <a:latin typeface="Symbol" panose="05050102010706020507" pitchFamily="18" charset="2"/>
              </a:rPr>
              <a:t> </a:t>
            </a:r>
            <a:r>
              <a:rPr lang="en-US" altLang="en-US" sz="2000" dirty="0">
                <a:latin typeface="ArialMT" charset="0"/>
              </a:rPr>
              <a:t>Provides strong and dedicated commitment to knowledge management initiatives</a:t>
            </a:r>
          </a:p>
          <a:p>
            <a:pPr lvl="1" algn="just" eaLnBrk="1" hangingPunct="1">
              <a:lnSpc>
                <a:spcPct val="90000"/>
              </a:lnSpc>
            </a:pPr>
            <a:r>
              <a:rPr lang="en-US" altLang="en-US" sz="2000" dirty="0">
                <a:latin typeface="ArialMT" charset="0"/>
              </a:rPr>
              <a:t>Leads by example</a:t>
            </a:r>
          </a:p>
          <a:p>
            <a:pPr lvl="1" algn="just" eaLnBrk="1" hangingPunct="1">
              <a:lnSpc>
                <a:spcPct val="90000"/>
              </a:lnSpc>
            </a:pPr>
            <a:r>
              <a:rPr lang="en-US" altLang="en-US" sz="2000" dirty="0">
                <a:latin typeface="Symbol" panose="05050102010706020507" pitchFamily="18" charset="2"/>
              </a:rPr>
              <a:t> </a:t>
            </a:r>
            <a:r>
              <a:rPr lang="en-US" altLang="en-US" sz="2000" dirty="0">
                <a:latin typeface="ArialMT" charset="0"/>
              </a:rPr>
              <a:t>Fosters open knowledge sharing by creating an environment built on trust</a:t>
            </a:r>
          </a:p>
          <a:p>
            <a:pPr lvl="1" algn="just" eaLnBrk="1" hangingPunct="1">
              <a:lnSpc>
                <a:spcPct val="90000"/>
              </a:lnSpc>
            </a:pPr>
            <a:r>
              <a:rPr lang="en-US" altLang="en-US" sz="2000" dirty="0">
                <a:latin typeface="ArialMT" charset="0"/>
              </a:rPr>
              <a:t>Fosters a belief that organizational learning and knowledge management are critical</a:t>
            </a:r>
          </a:p>
          <a:p>
            <a:pPr lvl="1" algn="just" eaLnBrk="1" hangingPunct="1">
              <a:lnSpc>
                <a:spcPct val="90000"/>
              </a:lnSpc>
            </a:pPr>
            <a:r>
              <a:rPr lang="en-US" altLang="en-US" sz="2000" dirty="0">
                <a:latin typeface="ArialMT" charset="0"/>
              </a:rPr>
              <a:t>Develops a customer-centered business orientation</a:t>
            </a:r>
            <a:endParaRPr lang="en-US" altLang="en-US" sz="2000" dirty="0">
              <a:latin typeface="Arial-BoldMT" charset="0"/>
            </a:endParaRPr>
          </a:p>
          <a:p>
            <a:pPr algn="just" eaLnBrk="1" hangingPunct="1">
              <a:lnSpc>
                <a:spcPct val="90000"/>
              </a:lnSpc>
            </a:pPr>
            <a:r>
              <a:rPr lang="en-US" altLang="en-US" sz="2800" dirty="0"/>
              <a:t>Impact </a:t>
            </a:r>
          </a:p>
          <a:p>
            <a:pPr lvl="1" algn="just" eaLnBrk="1" hangingPunct="1">
              <a:lnSpc>
                <a:spcPct val="90000"/>
              </a:lnSpc>
            </a:pPr>
            <a:r>
              <a:rPr lang="en-US" altLang="en-US" sz="2000" dirty="0">
                <a:latin typeface="ArialMT" charset="0"/>
              </a:rPr>
              <a:t>Creates the vision, mission, objectives, and ethics code for the organization as it develops its knowledge management system.</a:t>
            </a:r>
          </a:p>
          <a:p>
            <a:pPr lvl="1" algn="just" eaLnBrk="1" hangingPunct="1">
              <a:lnSpc>
                <a:spcPct val="90000"/>
              </a:lnSpc>
            </a:pPr>
            <a:r>
              <a:rPr lang="en-US" altLang="en-US" sz="2000" dirty="0">
                <a:latin typeface="ArialMT" charset="0"/>
              </a:rPr>
              <a:t>Endorses and sustains knowledge management initiatives by taking on the role of coach and mentor. </a:t>
            </a:r>
          </a:p>
          <a:p>
            <a:pPr lvl="1" algn="just" eaLnBrk="1" hangingPunct="1">
              <a:lnSpc>
                <a:spcPct val="90000"/>
              </a:lnSpc>
            </a:pPr>
            <a:r>
              <a:rPr lang="en-US" altLang="en-US" sz="2000" dirty="0">
                <a:latin typeface="ArialMT" charset="0"/>
              </a:rPr>
              <a:t>Removes barriers to progress. </a:t>
            </a:r>
          </a:p>
          <a:p>
            <a:pPr lvl="1" algn="just" eaLnBrk="1" hangingPunct="1">
              <a:lnSpc>
                <a:spcPct val="90000"/>
              </a:lnSpc>
            </a:pPr>
            <a:r>
              <a:rPr lang="en-US" altLang="en-US" sz="2000" dirty="0">
                <a:latin typeface="ArialMT" charset="0"/>
              </a:rPr>
              <a:t>Reinforces and rewards positive behaviors and promotes the right people. Moves the entire organization toward knowledge management.</a:t>
            </a:r>
            <a:endParaRPr lang="en-US"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9FAEEDC-F849-439C-AD77-3B695EC5A0D3}"/>
              </a:ext>
            </a:extLst>
          </p:cNvPr>
          <p:cNvSpPr>
            <a:spLocks noGrp="1" noChangeArrowheads="1"/>
          </p:cNvSpPr>
          <p:nvPr>
            <p:ph type="title"/>
          </p:nvPr>
        </p:nvSpPr>
        <p:spPr>
          <a:xfrm>
            <a:off x="609600" y="0"/>
            <a:ext cx="7772400" cy="838200"/>
          </a:xfrm>
        </p:spPr>
        <p:txBody>
          <a:bodyPr/>
          <a:lstStyle/>
          <a:p>
            <a:pPr eaLnBrk="1" hangingPunct="1"/>
            <a:r>
              <a:rPr lang="en-US" altLang="en-US"/>
              <a:t>Factors in culture and impact</a:t>
            </a:r>
          </a:p>
        </p:txBody>
      </p:sp>
      <p:pic>
        <p:nvPicPr>
          <p:cNvPr id="15363" name="Picture 4">
            <a:extLst>
              <a:ext uri="{FF2B5EF4-FFF2-40B4-BE49-F238E27FC236}">
                <a16:creationId xmlns:a16="http://schemas.microsoft.com/office/drawing/2014/main" id="{5D87CF0F-0A62-4E7A-87F6-446D039DA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915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628C648-3CCE-4E8E-B024-4B0F87B84961}"/>
              </a:ext>
            </a:extLst>
          </p:cNvPr>
          <p:cNvSpPr>
            <a:spLocks noGrp="1" noChangeArrowheads="1"/>
          </p:cNvSpPr>
          <p:nvPr>
            <p:ph type="title"/>
          </p:nvPr>
        </p:nvSpPr>
        <p:spPr>
          <a:xfrm>
            <a:off x="609600" y="228600"/>
            <a:ext cx="7772400" cy="1143000"/>
          </a:xfrm>
        </p:spPr>
        <p:txBody>
          <a:bodyPr/>
          <a:lstStyle/>
          <a:p>
            <a:pPr eaLnBrk="1" hangingPunct="1"/>
            <a:r>
              <a:rPr lang="en-US" altLang="en-US"/>
              <a:t>Factors in culture and impact</a:t>
            </a:r>
          </a:p>
        </p:txBody>
      </p:sp>
      <p:sp>
        <p:nvSpPr>
          <p:cNvPr id="16387" name="Rectangle 3">
            <a:extLst>
              <a:ext uri="{FF2B5EF4-FFF2-40B4-BE49-F238E27FC236}">
                <a16:creationId xmlns:a16="http://schemas.microsoft.com/office/drawing/2014/main" id="{08F74F3A-3E79-4217-8B35-02A9531BF1ED}"/>
              </a:ext>
            </a:extLst>
          </p:cNvPr>
          <p:cNvSpPr>
            <a:spLocks noGrp="1" noChangeArrowheads="1"/>
          </p:cNvSpPr>
          <p:nvPr>
            <p:ph idx="1"/>
          </p:nvPr>
        </p:nvSpPr>
        <p:spPr/>
        <p:txBody>
          <a:bodyPr/>
          <a:lstStyle/>
          <a:p>
            <a:pPr eaLnBrk="1" hangingPunct="1"/>
            <a:endParaRPr lang="en-US" altLang="en-US"/>
          </a:p>
        </p:txBody>
      </p:sp>
      <p:pic>
        <p:nvPicPr>
          <p:cNvPr id="16388" name="Picture 4">
            <a:extLst>
              <a:ext uri="{FF2B5EF4-FFF2-40B4-BE49-F238E27FC236}">
                <a16:creationId xmlns:a16="http://schemas.microsoft.com/office/drawing/2014/main" id="{E28C48F9-9B04-464F-A171-39A62884A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991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a:extLst>
              <a:ext uri="{FF2B5EF4-FFF2-40B4-BE49-F238E27FC236}">
                <a16:creationId xmlns:a16="http://schemas.microsoft.com/office/drawing/2014/main" id="{DC3782C9-97D6-40C0-94DC-44EB4D984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915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F851-6D2F-401A-B82B-D071C6B1FE28}"/>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56237CDB-4BFE-414E-BE45-924C0226A62C}"/>
              </a:ext>
            </a:extLst>
          </p:cNvPr>
          <p:cNvSpPr>
            <a:spLocks noGrp="1"/>
          </p:cNvSpPr>
          <p:nvPr>
            <p:ph idx="1"/>
          </p:nvPr>
        </p:nvSpPr>
        <p:spPr/>
        <p:txBody>
          <a:bodyPr/>
          <a:lstStyle/>
          <a:p>
            <a:pPr eaLnBrk="1" hangingPunct="1"/>
            <a:r>
              <a:rPr lang="en-US" altLang="en-US" dirty="0"/>
              <a:t>Organizational culture and Knowledge management, </a:t>
            </a:r>
            <a:r>
              <a:rPr lang="en-US" altLang="en-US" dirty="0" err="1"/>
              <a:t>B.V.L.Narayana</a:t>
            </a:r>
            <a:endParaRPr lang="en-US" altLang="en-US" dirty="0"/>
          </a:p>
          <a:p>
            <a:pPr marL="0" indent="0">
              <a:buNone/>
            </a:pPr>
            <a:endParaRPr lang="en-US" dirty="0"/>
          </a:p>
        </p:txBody>
      </p:sp>
    </p:spTree>
    <p:extLst>
      <p:ext uri="{BB962C8B-B14F-4D97-AF65-F5344CB8AC3E}">
        <p14:creationId xmlns:p14="http://schemas.microsoft.com/office/powerpoint/2010/main" val="12771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C60054-D4FE-4BAB-ACE1-2F04C08156C4}"/>
              </a:ext>
            </a:extLst>
          </p:cNvPr>
          <p:cNvSpPr>
            <a:spLocks noGrp="1" noChangeArrowheads="1"/>
          </p:cNvSpPr>
          <p:nvPr>
            <p:ph type="title"/>
          </p:nvPr>
        </p:nvSpPr>
        <p:spPr>
          <a:xfrm>
            <a:off x="533400" y="228600"/>
            <a:ext cx="7772400" cy="609600"/>
          </a:xfrm>
        </p:spPr>
        <p:txBody>
          <a:bodyPr>
            <a:normAutofit fontScale="90000"/>
          </a:bodyPr>
          <a:lstStyle/>
          <a:p>
            <a:pPr eaLnBrk="1" hangingPunct="1"/>
            <a:r>
              <a:rPr lang="en-US" altLang="en-US"/>
              <a:t>Definitions </a:t>
            </a:r>
          </a:p>
        </p:txBody>
      </p:sp>
      <p:sp>
        <p:nvSpPr>
          <p:cNvPr id="4099" name="Rectangle 3">
            <a:extLst>
              <a:ext uri="{FF2B5EF4-FFF2-40B4-BE49-F238E27FC236}">
                <a16:creationId xmlns:a16="http://schemas.microsoft.com/office/drawing/2014/main" id="{BA3166FF-B782-4A80-8166-30EBCEBE2D5A}"/>
              </a:ext>
            </a:extLst>
          </p:cNvPr>
          <p:cNvSpPr>
            <a:spLocks noGrp="1" noChangeArrowheads="1"/>
          </p:cNvSpPr>
          <p:nvPr>
            <p:ph idx="1"/>
          </p:nvPr>
        </p:nvSpPr>
        <p:spPr>
          <a:xfrm>
            <a:off x="685800" y="990600"/>
            <a:ext cx="7772400" cy="5105400"/>
          </a:xfrm>
        </p:spPr>
        <p:txBody>
          <a:bodyPr/>
          <a:lstStyle/>
          <a:p>
            <a:pPr algn="just" eaLnBrk="1" hangingPunct="1"/>
            <a:r>
              <a:rPr lang="en-US" altLang="en-US" dirty="0"/>
              <a:t>The set of shared attitudes, values, goals, and practices that characterizes an institution, organization or group (Wikipedia)</a:t>
            </a:r>
          </a:p>
          <a:p>
            <a:pPr algn="just" eaLnBrk="1" hangingPunct="1"/>
            <a:r>
              <a:rPr lang="en-US" altLang="en-US" dirty="0">
                <a:cs typeface="Times New Roman" panose="02020603050405020304" pitchFamily="18" charset="0"/>
              </a:rPr>
              <a:t>Wilkins and Dyer (1988) suggest that culture "is [composed] of the values, competencies, and beliefs of a group of people that strongly influence whether and how organizational strategies are implemented. (p. 522)." </a:t>
            </a:r>
          </a:p>
          <a:p>
            <a:pPr algn="just" eaLnBrk="1" hangingPunct="1"/>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19D7096-831A-4898-8049-38F9D10BBF16}"/>
              </a:ext>
            </a:extLst>
          </p:cNvPr>
          <p:cNvSpPr>
            <a:spLocks noGrp="1" noChangeArrowheads="1"/>
          </p:cNvSpPr>
          <p:nvPr>
            <p:ph type="title"/>
          </p:nvPr>
        </p:nvSpPr>
        <p:spPr>
          <a:xfrm>
            <a:off x="533400" y="0"/>
            <a:ext cx="7772400" cy="762000"/>
          </a:xfrm>
        </p:spPr>
        <p:txBody>
          <a:bodyPr/>
          <a:lstStyle/>
          <a:p>
            <a:pPr eaLnBrk="1" hangingPunct="1"/>
            <a:r>
              <a:rPr lang="en-US" altLang="en-US"/>
              <a:t>Definitions</a:t>
            </a:r>
          </a:p>
        </p:txBody>
      </p:sp>
      <p:sp>
        <p:nvSpPr>
          <p:cNvPr id="5123" name="Rectangle 3">
            <a:extLst>
              <a:ext uri="{FF2B5EF4-FFF2-40B4-BE49-F238E27FC236}">
                <a16:creationId xmlns:a16="http://schemas.microsoft.com/office/drawing/2014/main" id="{DA578F61-D839-40E5-85D9-B46487B0702D}"/>
              </a:ext>
            </a:extLst>
          </p:cNvPr>
          <p:cNvSpPr>
            <a:spLocks noGrp="1" noChangeArrowheads="1"/>
          </p:cNvSpPr>
          <p:nvPr>
            <p:ph idx="1"/>
          </p:nvPr>
        </p:nvSpPr>
        <p:spPr>
          <a:xfrm>
            <a:off x="251520" y="1268760"/>
            <a:ext cx="8712968" cy="4752528"/>
          </a:xfrm>
        </p:spPr>
        <p:txBody>
          <a:bodyPr>
            <a:normAutofit lnSpcReduction="10000"/>
          </a:bodyPr>
          <a:lstStyle/>
          <a:p>
            <a:pPr algn="just" eaLnBrk="1" hangingPunct="1"/>
            <a:r>
              <a:rPr lang="en-US" altLang="en-US" sz="2800" dirty="0">
                <a:cs typeface="Times New Roman" panose="02020603050405020304" pitchFamily="18" charset="0"/>
              </a:rPr>
              <a:t>Schein (1990) defines culture as, </a:t>
            </a:r>
          </a:p>
          <a:p>
            <a:pPr lvl="1" algn="just"/>
            <a:r>
              <a:rPr lang="en-US" altLang="en-US" sz="2500" dirty="0">
                <a:cs typeface="Times New Roman" panose="02020603050405020304" pitchFamily="18" charset="0"/>
              </a:rPr>
              <a:t>"…a) a pattern of basic assumptions, </a:t>
            </a:r>
          </a:p>
          <a:p>
            <a:pPr lvl="1" algn="just"/>
            <a:r>
              <a:rPr lang="en-US" altLang="en-US" sz="2500" dirty="0">
                <a:cs typeface="Times New Roman" panose="02020603050405020304" pitchFamily="18" charset="0"/>
              </a:rPr>
              <a:t>b) invented, discovered, or developed by a given group, </a:t>
            </a:r>
          </a:p>
          <a:p>
            <a:pPr lvl="1" algn="just"/>
            <a:r>
              <a:rPr lang="en-US" altLang="en-US" sz="2500" dirty="0">
                <a:cs typeface="Times New Roman" panose="02020603050405020304" pitchFamily="18" charset="0"/>
              </a:rPr>
              <a:t>c) as it learns to cope with its problems of external adaptation and internal integration, </a:t>
            </a:r>
          </a:p>
          <a:p>
            <a:pPr lvl="1" algn="just"/>
            <a:r>
              <a:rPr lang="en-US" altLang="en-US" sz="2500" dirty="0">
                <a:cs typeface="Times New Roman" panose="02020603050405020304" pitchFamily="18" charset="0"/>
              </a:rPr>
              <a:t>d) that has worked well enough to be considered valid and, therefore </a:t>
            </a:r>
          </a:p>
          <a:p>
            <a:pPr lvl="1" algn="just"/>
            <a:r>
              <a:rPr lang="en-US" altLang="en-US" sz="2500" dirty="0">
                <a:cs typeface="Times New Roman" panose="02020603050405020304" pitchFamily="18" charset="0"/>
              </a:rPr>
              <a:t>e) is to be taught to new members as the </a:t>
            </a:r>
          </a:p>
          <a:p>
            <a:pPr lvl="1" algn="just"/>
            <a:r>
              <a:rPr lang="en-US" altLang="en-US" sz="2500" dirty="0">
                <a:cs typeface="Times New Roman" panose="02020603050405020304" pitchFamily="18" charset="0"/>
              </a:rPr>
              <a:t>f) correct way to perceive, think, and feel in relation to those problems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C8A147-BF3D-4960-A0AD-31182D0B43E3}"/>
              </a:ext>
            </a:extLst>
          </p:cNvPr>
          <p:cNvSpPr>
            <a:spLocks noGrp="1" noChangeArrowheads="1"/>
          </p:cNvSpPr>
          <p:nvPr>
            <p:ph type="title"/>
          </p:nvPr>
        </p:nvSpPr>
        <p:spPr>
          <a:xfrm>
            <a:off x="609600" y="-571500"/>
            <a:ext cx="7772400" cy="1143000"/>
          </a:xfrm>
        </p:spPr>
        <p:txBody>
          <a:bodyPr/>
          <a:lstStyle/>
          <a:p>
            <a:pPr eaLnBrk="1" hangingPunct="1"/>
            <a:r>
              <a:rPr lang="en-US" altLang="en-US" dirty="0"/>
              <a:t>Importance of Culture</a:t>
            </a:r>
          </a:p>
        </p:txBody>
      </p:sp>
      <p:sp>
        <p:nvSpPr>
          <p:cNvPr id="6147" name="Rectangle 3">
            <a:extLst>
              <a:ext uri="{FF2B5EF4-FFF2-40B4-BE49-F238E27FC236}">
                <a16:creationId xmlns:a16="http://schemas.microsoft.com/office/drawing/2014/main" id="{F8B92D04-0F3C-4147-81A0-B9B2E6670CB3}"/>
              </a:ext>
            </a:extLst>
          </p:cNvPr>
          <p:cNvSpPr>
            <a:spLocks noGrp="1" noChangeArrowheads="1"/>
          </p:cNvSpPr>
          <p:nvPr>
            <p:ph idx="1"/>
          </p:nvPr>
        </p:nvSpPr>
        <p:spPr>
          <a:xfrm>
            <a:off x="251520" y="571500"/>
            <a:ext cx="8826624" cy="5737820"/>
          </a:xfrm>
        </p:spPr>
        <p:txBody>
          <a:bodyPr/>
          <a:lstStyle/>
          <a:p>
            <a:pPr eaLnBrk="1" hangingPunct="1">
              <a:lnSpc>
                <a:spcPct val="90000"/>
              </a:lnSpc>
            </a:pPr>
            <a:r>
              <a:rPr lang="en-US" altLang="en-US" sz="2800" dirty="0">
                <a:cs typeface="Times New Roman" panose="02020603050405020304" pitchFamily="18" charset="0"/>
              </a:rPr>
              <a:t>Karlsen &amp; Gottschalk (2004) view culture as important because </a:t>
            </a:r>
          </a:p>
          <a:p>
            <a:pPr lvl="1" eaLnBrk="1" hangingPunct="1">
              <a:lnSpc>
                <a:spcPct val="90000"/>
              </a:lnSpc>
            </a:pPr>
            <a:r>
              <a:rPr lang="en-US" altLang="en-US" sz="2400" dirty="0">
                <a:cs typeface="Times New Roman" panose="02020603050405020304" pitchFamily="18" charset="0"/>
              </a:rPr>
              <a:t>it shapes assumptions about what knowledge is worth exchanging; </a:t>
            </a:r>
          </a:p>
          <a:p>
            <a:pPr lvl="1" eaLnBrk="1" hangingPunct="1">
              <a:lnSpc>
                <a:spcPct val="90000"/>
              </a:lnSpc>
            </a:pPr>
            <a:r>
              <a:rPr lang="en-US" altLang="en-US" sz="2400" dirty="0">
                <a:cs typeface="Times New Roman" panose="02020603050405020304" pitchFamily="18" charset="0"/>
              </a:rPr>
              <a:t>it defines relationships between individual and organizational knowledge; </a:t>
            </a:r>
          </a:p>
          <a:p>
            <a:pPr lvl="1" eaLnBrk="1" hangingPunct="1">
              <a:lnSpc>
                <a:spcPct val="90000"/>
              </a:lnSpc>
            </a:pPr>
            <a:r>
              <a:rPr lang="en-US" altLang="en-US" sz="2400" dirty="0">
                <a:cs typeface="Times New Roman" panose="02020603050405020304" pitchFamily="18" charset="0"/>
              </a:rPr>
              <a:t>it creates the context for social interaction that determines how knowledge will be shared in particular situations; </a:t>
            </a:r>
          </a:p>
          <a:p>
            <a:pPr lvl="1" eaLnBrk="1" hangingPunct="1">
              <a:lnSpc>
                <a:spcPct val="90000"/>
              </a:lnSpc>
            </a:pPr>
            <a:r>
              <a:rPr lang="en-US" altLang="en-US" sz="2400" dirty="0">
                <a:cs typeface="Times New Roman" panose="02020603050405020304" pitchFamily="18" charset="0"/>
              </a:rPr>
              <a:t>it shapes the processes by which new knowledge is created, legitimated, and distributed in organizations. </a:t>
            </a:r>
            <a:endParaRPr lang="en-US"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EC8B9FE-C7E3-445F-8942-99CA190599A6}"/>
              </a:ext>
            </a:extLst>
          </p:cNvPr>
          <p:cNvSpPr>
            <a:spLocks noGrp="1" noChangeArrowheads="1"/>
          </p:cNvSpPr>
          <p:nvPr>
            <p:ph type="title"/>
          </p:nvPr>
        </p:nvSpPr>
        <p:spPr>
          <a:xfrm>
            <a:off x="539552" y="0"/>
            <a:ext cx="7772400" cy="1143000"/>
          </a:xfrm>
        </p:spPr>
        <p:txBody>
          <a:bodyPr/>
          <a:lstStyle/>
          <a:p>
            <a:pPr eaLnBrk="1" hangingPunct="1"/>
            <a:r>
              <a:rPr lang="en-US" altLang="en-US" dirty="0"/>
              <a:t>Importance of Culture</a:t>
            </a:r>
          </a:p>
        </p:txBody>
      </p:sp>
      <p:sp>
        <p:nvSpPr>
          <p:cNvPr id="7171" name="Rectangle 3">
            <a:extLst>
              <a:ext uri="{FF2B5EF4-FFF2-40B4-BE49-F238E27FC236}">
                <a16:creationId xmlns:a16="http://schemas.microsoft.com/office/drawing/2014/main" id="{E90D0062-9BEA-400D-B923-2BF2C27988CF}"/>
              </a:ext>
            </a:extLst>
          </p:cNvPr>
          <p:cNvSpPr>
            <a:spLocks noGrp="1" noChangeArrowheads="1"/>
          </p:cNvSpPr>
          <p:nvPr>
            <p:ph idx="1"/>
          </p:nvPr>
        </p:nvSpPr>
        <p:spPr>
          <a:xfrm>
            <a:off x="323528" y="914400"/>
            <a:ext cx="8712968" cy="5181600"/>
          </a:xfrm>
        </p:spPr>
        <p:txBody>
          <a:bodyPr/>
          <a:lstStyle/>
          <a:p>
            <a:pPr algn="just" eaLnBrk="1" hangingPunct="1">
              <a:lnSpc>
                <a:spcPct val="90000"/>
              </a:lnSpc>
            </a:pPr>
            <a:r>
              <a:rPr lang="en-US" altLang="en-US" dirty="0">
                <a:cs typeface="Times New Roman" panose="02020603050405020304" pitchFamily="18" charset="0"/>
              </a:rPr>
              <a:t>Without the benefit of a culture that recognizes, encourages, and rewards KM activities, consistent performance of KM activities will not occur. </a:t>
            </a:r>
          </a:p>
          <a:p>
            <a:pPr algn="just" eaLnBrk="1" hangingPunct="1">
              <a:lnSpc>
                <a:spcPct val="90000"/>
              </a:lnSpc>
            </a:pPr>
            <a:r>
              <a:rPr lang="en-US" altLang="en-US" dirty="0">
                <a:cs typeface="Times New Roman" panose="02020603050405020304" pitchFamily="18" charset="0"/>
              </a:rPr>
              <a:t>Interaction and collaboration among employees is important when attempting to transmit tacit knowledge between individuals or convert tacit knowledge into explicit knowledge, thereby transforming it from the individual to the organizational level (Gold, et. al., 2001).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5ED4AAC-034A-4865-BDBB-C74827098F46}"/>
              </a:ext>
            </a:extLst>
          </p:cNvPr>
          <p:cNvSpPr>
            <a:spLocks noGrp="1" noChangeArrowheads="1"/>
          </p:cNvSpPr>
          <p:nvPr>
            <p:ph type="title"/>
          </p:nvPr>
        </p:nvSpPr>
        <p:spPr>
          <a:xfrm>
            <a:off x="179512" y="0"/>
            <a:ext cx="8856984" cy="990600"/>
          </a:xfrm>
        </p:spPr>
        <p:txBody>
          <a:bodyPr/>
          <a:lstStyle/>
          <a:p>
            <a:pPr eaLnBrk="1" hangingPunct="1"/>
            <a:r>
              <a:rPr lang="en-US" altLang="en-US" dirty="0"/>
              <a:t>Factors in Culture and Impact</a:t>
            </a:r>
          </a:p>
        </p:txBody>
      </p:sp>
      <p:sp>
        <p:nvSpPr>
          <p:cNvPr id="9219" name="Rectangle 3">
            <a:extLst>
              <a:ext uri="{FF2B5EF4-FFF2-40B4-BE49-F238E27FC236}">
                <a16:creationId xmlns:a16="http://schemas.microsoft.com/office/drawing/2014/main" id="{5F340A55-0847-47FB-9696-EF1592A4E4BA}"/>
              </a:ext>
            </a:extLst>
          </p:cNvPr>
          <p:cNvSpPr>
            <a:spLocks noGrp="1" noChangeArrowheads="1"/>
          </p:cNvSpPr>
          <p:nvPr>
            <p:ph idx="1"/>
          </p:nvPr>
        </p:nvSpPr>
        <p:spPr>
          <a:xfrm>
            <a:off x="395536" y="990600"/>
            <a:ext cx="8640960" cy="4886672"/>
          </a:xfrm>
        </p:spPr>
        <p:txBody>
          <a:bodyPr/>
          <a:lstStyle/>
          <a:p>
            <a:pPr eaLnBrk="1" hangingPunct="1">
              <a:lnSpc>
                <a:spcPct val="90000"/>
              </a:lnSpc>
            </a:pPr>
            <a:r>
              <a:rPr lang="en-US" altLang="en-US" sz="2800" b="1" dirty="0">
                <a:latin typeface="Arial-BoldMT" charset="0"/>
              </a:rPr>
              <a:t>Information Systems</a:t>
            </a:r>
          </a:p>
          <a:p>
            <a:pPr lvl="1" eaLnBrk="1" hangingPunct="1">
              <a:lnSpc>
                <a:spcPct val="90000"/>
              </a:lnSpc>
            </a:pPr>
            <a:r>
              <a:rPr lang="en-US" altLang="en-US" sz="2400" dirty="0">
                <a:latin typeface="ArialMT" charset="0"/>
              </a:rPr>
              <a:t>Combine people, processes, and technology</a:t>
            </a:r>
          </a:p>
          <a:p>
            <a:pPr lvl="1" eaLnBrk="1" hangingPunct="1">
              <a:lnSpc>
                <a:spcPct val="90000"/>
              </a:lnSpc>
            </a:pPr>
            <a:r>
              <a:rPr lang="en-US" altLang="en-US" sz="2400" dirty="0">
                <a:latin typeface="ArialMT" charset="0"/>
              </a:rPr>
              <a:t>Must be flexible and tailored to the type of knowledge being captured, shared, or created</a:t>
            </a:r>
          </a:p>
          <a:p>
            <a:pPr lvl="1" eaLnBrk="1" hangingPunct="1">
              <a:lnSpc>
                <a:spcPct val="90000"/>
              </a:lnSpc>
            </a:pPr>
            <a:r>
              <a:rPr lang="en-US" altLang="en-US" sz="2400" dirty="0">
                <a:latin typeface="ArialMT" charset="0"/>
              </a:rPr>
              <a:t>Include formal and informal approaches</a:t>
            </a:r>
            <a:endParaRPr lang="en-US" altLang="en-US" sz="2400" dirty="0">
              <a:latin typeface="Arial-BoldMT" charset="0"/>
            </a:endParaRPr>
          </a:p>
          <a:p>
            <a:pPr eaLnBrk="1" hangingPunct="1">
              <a:lnSpc>
                <a:spcPct val="90000"/>
              </a:lnSpc>
            </a:pPr>
            <a:r>
              <a:rPr lang="en-US" altLang="en-US" sz="2800" dirty="0"/>
              <a:t>Impact </a:t>
            </a:r>
          </a:p>
          <a:p>
            <a:pPr lvl="1" eaLnBrk="1" hangingPunct="1">
              <a:lnSpc>
                <a:spcPct val="90000"/>
              </a:lnSpc>
            </a:pPr>
            <a:r>
              <a:rPr lang="en-US" altLang="en-US" sz="2400" dirty="0">
                <a:latin typeface="ArialMT" charset="0"/>
              </a:rPr>
              <a:t>Build networks that foster conversation, relationships, and trust among employees. </a:t>
            </a:r>
          </a:p>
          <a:p>
            <a:pPr lvl="1" eaLnBrk="1" hangingPunct="1">
              <a:lnSpc>
                <a:spcPct val="90000"/>
              </a:lnSpc>
            </a:pPr>
            <a:r>
              <a:rPr lang="en-US" altLang="en-US" sz="2400" dirty="0">
                <a:latin typeface="ArialMT" charset="0"/>
              </a:rPr>
              <a:t>Generate a collaborative environment in which employees know who knows what, know what was done before, and use this knowledge to resolve problems quickly and effectively.</a:t>
            </a:r>
            <a:endParaRPr lang="en-US" altLang="en-US" sz="2400" dirty="0"/>
          </a:p>
          <a:p>
            <a:pPr lvl="1" eaLnBrk="1" hangingPunct="1">
              <a:lnSpc>
                <a:spcPct val="90000"/>
              </a:lnSpc>
            </a:pPr>
            <a:endParaRPr lang="en-US"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C8AFFB6-BC10-413C-A268-12A327A49C7B}"/>
              </a:ext>
            </a:extLst>
          </p:cNvPr>
          <p:cNvSpPr>
            <a:spLocks noGrp="1" noChangeArrowheads="1"/>
          </p:cNvSpPr>
          <p:nvPr>
            <p:ph type="title"/>
          </p:nvPr>
        </p:nvSpPr>
        <p:spPr>
          <a:xfrm>
            <a:off x="609600" y="0"/>
            <a:ext cx="7772400" cy="1143000"/>
          </a:xfrm>
        </p:spPr>
        <p:txBody>
          <a:bodyPr/>
          <a:lstStyle/>
          <a:p>
            <a:pPr eaLnBrk="1" hangingPunct="1"/>
            <a:r>
              <a:rPr lang="en-US" altLang="en-US" dirty="0"/>
              <a:t>Factors in Culture and Impact</a:t>
            </a:r>
          </a:p>
        </p:txBody>
      </p:sp>
      <p:sp>
        <p:nvSpPr>
          <p:cNvPr id="10243" name="Rectangle 3">
            <a:extLst>
              <a:ext uri="{FF2B5EF4-FFF2-40B4-BE49-F238E27FC236}">
                <a16:creationId xmlns:a16="http://schemas.microsoft.com/office/drawing/2014/main" id="{B0444EEE-0717-403E-864E-292AB680383E}"/>
              </a:ext>
            </a:extLst>
          </p:cNvPr>
          <p:cNvSpPr>
            <a:spLocks noGrp="1" noChangeArrowheads="1"/>
          </p:cNvSpPr>
          <p:nvPr>
            <p:ph idx="1"/>
          </p:nvPr>
        </p:nvSpPr>
        <p:spPr>
          <a:xfrm>
            <a:off x="107504" y="1371600"/>
            <a:ext cx="9001000" cy="5297760"/>
          </a:xfrm>
        </p:spPr>
        <p:txBody>
          <a:bodyPr>
            <a:normAutofit lnSpcReduction="10000"/>
          </a:bodyPr>
          <a:lstStyle/>
          <a:p>
            <a:pPr algn="just" eaLnBrk="1" hangingPunct="1">
              <a:lnSpc>
                <a:spcPct val="90000"/>
              </a:lnSpc>
            </a:pPr>
            <a:r>
              <a:rPr lang="en-US" altLang="en-US" sz="2800" b="1" dirty="0">
                <a:latin typeface="Arial-BoldMT" charset="0"/>
              </a:rPr>
              <a:t>Organizational Structure</a:t>
            </a:r>
          </a:p>
          <a:p>
            <a:pPr lvl="1" algn="just" eaLnBrk="1" hangingPunct="1">
              <a:lnSpc>
                <a:spcPct val="90000"/>
              </a:lnSpc>
            </a:pPr>
            <a:r>
              <a:rPr lang="en-US" altLang="en-US" sz="2400" dirty="0">
                <a:latin typeface="ArialMT" charset="0"/>
              </a:rPr>
              <a:t>Must be permeable and minimize the focus on organizational silos</a:t>
            </a:r>
          </a:p>
          <a:p>
            <a:pPr lvl="1" algn="just" eaLnBrk="1" hangingPunct="1">
              <a:lnSpc>
                <a:spcPct val="90000"/>
              </a:lnSpc>
            </a:pPr>
            <a:r>
              <a:rPr lang="en-US" altLang="en-US" sz="2400" dirty="0">
                <a:latin typeface="ArialMT" charset="0"/>
              </a:rPr>
              <a:t>Must support learning and sharing of knowledge</a:t>
            </a:r>
          </a:p>
          <a:p>
            <a:pPr lvl="1" algn="just" eaLnBrk="1" hangingPunct="1">
              <a:lnSpc>
                <a:spcPct val="90000"/>
              </a:lnSpc>
            </a:pPr>
            <a:r>
              <a:rPr lang="en-US" altLang="en-US" sz="2400" dirty="0">
                <a:latin typeface="ArialMT" charset="0"/>
              </a:rPr>
              <a:t>Encourages the formation of teams, work groups, and communities of practice</a:t>
            </a:r>
            <a:endParaRPr lang="en-US" altLang="en-US" sz="2400" dirty="0">
              <a:latin typeface="Arial-BoldMT" charset="0"/>
            </a:endParaRPr>
          </a:p>
          <a:p>
            <a:pPr algn="just" eaLnBrk="1" hangingPunct="1">
              <a:lnSpc>
                <a:spcPct val="90000"/>
              </a:lnSpc>
            </a:pPr>
            <a:r>
              <a:rPr lang="en-US" altLang="en-US" sz="2800" dirty="0"/>
              <a:t>Impact </a:t>
            </a:r>
          </a:p>
          <a:p>
            <a:pPr lvl="1" algn="just" eaLnBrk="1" hangingPunct="1">
              <a:lnSpc>
                <a:spcPct val="90000"/>
              </a:lnSpc>
            </a:pPr>
            <a:r>
              <a:rPr lang="en-US" altLang="en-US" sz="2400" dirty="0">
                <a:latin typeface="ArialMT" charset="0"/>
              </a:rPr>
              <a:t>Allows the flow of knowledge regardless of employee role, job function, or other traditional boundaries. </a:t>
            </a:r>
          </a:p>
          <a:p>
            <a:pPr lvl="1" algn="just" eaLnBrk="1" hangingPunct="1">
              <a:lnSpc>
                <a:spcPct val="90000"/>
              </a:lnSpc>
            </a:pPr>
            <a:r>
              <a:rPr lang="en-US" altLang="en-US" sz="2400" dirty="0">
                <a:latin typeface="ArialMT" charset="0"/>
              </a:rPr>
              <a:t>Facilitates sharing of knowledge and learning to create even more knowledge. </a:t>
            </a:r>
          </a:p>
          <a:p>
            <a:pPr lvl="1" algn="just" eaLnBrk="1" hangingPunct="1">
              <a:lnSpc>
                <a:spcPct val="90000"/>
              </a:lnSpc>
            </a:pPr>
            <a:r>
              <a:rPr lang="en-US" altLang="en-US" sz="2400" dirty="0">
                <a:latin typeface="ArialMT" charset="0"/>
              </a:rPr>
              <a:t>Allows employees to bond socially and technically to share information, build on each others knowledge, and to solve problems.</a:t>
            </a: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79CB7BA-14DC-47B4-887F-D2F6FE3EC540}"/>
              </a:ext>
            </a:extLst>
          </p:cNvPr>
          <p:cNvSpPr>
            <a:spLocks noGrp="1" noChangeArrowheads="1"/>
          </p:cNvSpPr>
          <p:nvPr>
            <p:ph type="title"/>
          </p:nvPr>
        </p:nvSpPr>
        <p:spPr>
          <a:xfrm>
            <a:off x="533400" y="0"/>
            <a:ext cx="7772400" cy="838200"/>
          </a:xfrm>
        </p:spPr>
        <p:txBody>
          <a:bodyPr/>
          <a:lstStyle/>
          <a:p>
            <a:pPr eaLnBrk="1" hangingPunct="1"/>
            <a:r>
              <a:rPr lang="en-US" altLang="en-US" dirty="0"/>
              <a:t>Factors in Culture and Impact</a:t>
            </a:r>
          </a:p>
        </p:txBody>
      </p:sp>
      <p:sp>
        <p:nvSpPr>
          <p:cNvPr id="11267" name="Rectangle 3">
            <a:extLst>
              <a:ext uri="{FF2B5EF4-FFF2-40B4-BE49-F238E27FC236}">
                <a16:creationId xmlns:a16="http://schemas.microsoft.com/office/drawing/2014/main" id="{1B05ECC3-CC84-4316-8333-6EBC938BA5D6}"/>
              </a:ext>
            </a:extLst>
          </p:cNvPr>
          <p:cNvSpPr>
            <a:spLocks noGrp="1" noChangeArrowheads="1"/>
          </p:cNvSpPr>
          <p:nvPr>
            <p:ph idx="1"/>
          </p:nvPr>
        </p:nvSpPr>
        <p:spPr>
          <a:xfrm>
            <a:off x="0" y="1143000"/>
            <a:ext cx="8839200" cy="5181600"/>
          </a:xfrm>
        </p:spPr>
        <p:txBody>
          <a:bodyPr>
            <a:normAutofit fontScale="92500"/>
          </a:bodyPr>
          <a:lstStyle/>
          <a:p>
            <a:pPr algn="just" eaLnBrk="1" hangingPunct="1">
              <a:lnSpc>
                <a:spcPct val="90000"/>
              </a:lnSpc>
            </a:pPr>
            <a:r>
              <a:rPr lang="en-US" altLang="en-US" sz="2800" b="1" dirty="0">
                <a:latin typeface="Arial-BoldMT" charset="0"/>
              </a:rPr>
              <a:t>Reward Systems</a:t>
            </a:r>
          </a:p>
          <a:p>
            <a:pPr lvl="1" algn="just" eaLnBrk="1" hangingPunct="1">
              <a:lnSpc>
                <a:spcPct val="90000"/>
              </a:lnSpc>
            </a:pPr>
            <a:r>
              <a:rPr lang="en-US" altLang="en-US" sz="2400" dirty="0">
                <a:latin typeface="ArialMT" charset="0"/>
              </a:rPr>
              <a:t>Consist of a balance between intrinsic and extrinsic motivators</a:t>
            </a:r>
          </a:p>
          <a:p>
            <a:pPr lvl="1" algn="just" eaLnBrk="1" hangingPunct="1">
              <a:lnSpc>
                <a:spcPct val="90000"/>
              </a:lnSpc>
            </a:pPr>
            <a:r>
              <a:rPr lang="en-US" altLang="en-US" sz="2400" dirty="0">
                <a:latin typeface="ArialMT" charset="0"/>
              </a:rPr>
              <a:t>Encourage knowledge sharing across role and functional boundaries; Must not trivialize knowledge sharing efforts</a:t>
            </a:r>
          </a:p>
          <a:p>
            <a:pPr lvl="1" algn="just" eaLnBrk="1" hangingPunct="1">
              <a:lnSpc>
                <a:spcPct val="90000"/>
              </a:lnSpc>
            </a:pPr>
            <a:r>
              <a:rPr lang="en-US" altLang="en-US" sz="2400" dirty="0">
                <a:latin typeface="ArialMT" charset="0"/>
              </a:rPr>
              <a:t>Include a formal assessment of achievements against knowledge management objectives</a:t>
            </a:r>
            <a:endParaRPr lang="en-US" altLang="en-US" sz="2400" dirty="0">
              <a:latin typeface="Arial-BoldMT" charset="0"/>
            </a:endParaRPr>
          </a:p>
          <a:p>
            <a:pPr algn="just" eaLnBrk="1" hangingPunct="1">
              <a:lnSpc>
                <a:spcPct val="90000"/>
              </a:lnSpc>
            </a:pPr>
            <a:r>
              <a:rPr lang="en-US" altLang="en-US" sz="2800" dirty="0"/>
              <a:t>Impact </a:t>
            </a:r>
          </a:p>
          <a:p>
            <a:pPr lvl="2" algn="just" eaLnBrk="1" hangingPunct="1">
              <a:lnSpc>
                <a:spcPct val="90000"/>
              </a:lnSpc>
            </a:pPr>
            <a:r>
              <a:rPr lang="en-US" altLang="en-US" sz="2000" dirty="0">
                <a:latin typeface="ArialMT" charset="0"/>
              </a:rPr>
              <a:t>Encourage knowledge sharing through formal systems, such as financial incentives and compensation structures; and through informal systems such as peer-to-peer recognition. </a:t>
            </a:r>
          </a:p>
          <a:p>
            <a:pPr lvl="2" algn="just" eaLnBrk="1" hangingPunct="1">
              <a:lnSpc>
                <a:spcPct val="90000"/>
              </a:lnSpc>
            </a:pPr>
            <a:r>
              <a:rPr lang="en-US" altLang="en-US" sz="2000" dirty="0">
                <a:latin typeface="ArialMT" charset="0"/>
              </a:rPr>
              <a:t>Acknowledge the value of sharing knowledge, the contributions people make, and the importance of not hoarding information or knowledge. </a:t>
            </a:r>
          </a:p>
          <a:p>
            <a:pPr lvl="2" algn="just" eaLnBrk="1" hangingPunct="1">
              <a:lnSpc>
                <a:spcPct val="90000"/>
              </a:lnSpc>
            </a:pPr>
            <a:r>
              <a:rPr lang="en-US" altLang="en-US" sz="2000" dirty="0">
                <a:latin typeface="ArialMT" charset="0"/>
              </a:rPr>
              <a:t>Motivate employees to develop innovations that would help them do things right the first time. </a:t>
            </a:r>
            <a:endParaRPr lang="en-US"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CFE3342-F1E9-43C0-9295-FD0B9B286475}"/>
              </a:ext>
            </a:extLst>
          </p:cNvPr>
          <p:cNvSpPr>
            <a:spLocks noGrp="1" noChangeArrowheads="1"/>
          </p:cNvSpPr>
          <p:nvPr>
            <p:ph type="title"/>
          </p:nvPr>
        </p:nvSpPr>
        <p:spPr>
          <a:xfrm>
            <a:off x="609600" y="152400"/>
            <a:ext cx="8282880" cy="685800"/>
          </a:xfrm>
        </p:spPr>
        <p:txBody>
          <a:bodyPr>
            <a:normAutofit fontScale="90000"/>
          </a:bodyPr>
          <a:lstStyle/>
          <a:p>
            <a:pPr eaLnBrk="1" hangingPunct="1"/>
            <a:r>
              <a:rPr lang="en-US" altLang="en-US" dirty="0"/>
              <a:t>Factors in Culture and Impact</a:t>
            </a:r>
          </a:p>
        </p:txBody>
      </p:sp>
      <p:sp>
        <p:nvSpPr>
          <p:cNvPr id="12291" name="Rectangle 3">
            <a:extLst>
              <a:ext uri="{FF2B5EF4-FFF2-40B4-BE49-F238E27FC236}">
                <a16:creationId xmlns:a16="http://schemas.microsoft.com/office/drawing/2014/main" id="{5EB569A8-AD8B-4D70-B713-93EC5C6C153F}"/>
              </a:ext>
            </a:extLst>
          </p:cNvPr>
          <p:cNvSpPr>
            <a:spLocks noGrp="1" noChangeArrowheads="1"/>
          </p:cNvSpPr>
          <p:nvPr>
            <p:ph idx="1"/>
          </p:nvPr>
        </p:nvSpPr>
        <p:spPr>
          <a:xfrm>
            <a:off x="108130" y="876300"/>
            <a:ext cx="8928365" cy="5105400"/>
          </a:xfrm>
        </p:spPr>
        <p:txBody>
          <a:bodyPr>
            <a:normAutofit fontScale="92500"/>
          </a:bodyPr>
          <a:lstStyle/>
          <a:p>
            <a:pPr eaLnBrk="1" hangingPunct="1">
              <a:lnSpc>
                <a:spcPct val="90000"/>
              </a:lnSpc>
            </a:pPr>
            <a:r>
              <a:rPr lang="en-US" altLang="en-US" sz="2800" b="1" dirty="0">
                <a:latin typeface="Arial-BoldMT" charset="0"/>
              </a:rPr>
              <a:t>Processes</a:t>
            </a:r>
          </a:p>
          <a:p>
            <a:pPr lvl="1" eaLnBrk="1" hangingPunct="1">
              <a:lnSpc>
                <a:spcPct val="90000"/>
              </a:lnSpc>
            </a:pPr>
            <a:r>
              <a:rPr lang="en-US" altLang="en-US" sz="2400" dirty="0">
                <a:latin typeface="ArialMT" charset="0"/>
              </a:rPr>
              <a:t>Connect people with other knowledge people</a:t>
            </a:r>
          </a:p>
          <a:p>
            <a:pPr lvl="1" eaLnBrk="1" hangingPunct="1">
              <a:lnSpc>
                <a:spcPct val="90000"/>
              </a:lnSpc>
            </a:pPr>
            <a:r>
              <a:rPr lang="en-US" altLang="en-US" sz="2400" dirty="0">
                <a:latin typeface="ArialMT" charset="0"/>
              </a:rPr>
              <a:t>Connect people with information</a:t>
            </a:r>
          </a:p>
          <a:p>
            <a:pPr lvl="1" eaLnBrk="1" hangingPunct="1">
              <a:lnSpc>
                <a:spcPct val="90000"/>
              </a:lnSpc>
            </a:pPr>
            <a:r>
              <a:rPr lang="en-US" altLang="en-US" sz="2400" dirty="0">
                <a:latin typeface="ArialMT" charset="0"/>
              </a:rPr>
              <a:t>Enable conversation of information to knowledge</a:t>
            </a:r>
          </a:p>
          <a:p>
            <a:pPr lvl="1" eaLnBrk="1" hangingPunct="1">
              <a:lnSpc>
                <a:spcPct val="90000"/>
              </a:lnSpc>
            </a:pPr>
            <a:r>
              <a:rPr lang="en-US" altLang="en-US" sz="2400" dirty="0">
                <a:latin typeface="ArialMT" charset="0"/>
              </a:rPr>
              <a:t>Encapsulate knowledge</a:t>
            </a:r>
          </a:p>
          <a:p>
            <a:pPr lvl="1" eaLnBrk="1" hangingPunct="1">
              <a:lnSpc>
                <a:spcPct val="90000"/>
              </a:lnSpc>
            </a:pPr>
            <a:r>
              <a:rPr lang="en-US" altLang="en-US" sz="2400" dirty="0">
                <a:latin typeface="ArialMT" charset="0"/>
              </a:rPr>
              <a:t>Disseminate knowledge throughout organization</a:t>
            </a:r>
            <a:endParaRPr lang="en-US" altLang="en-US" sz="2400" dirty="0">
              <a:latin typeface="Arial-BoldMT" charset="0"/>
            </a:endParaRPr>
          </a:p>
          <a:p>
            <a:pPr eaLnBrk="1" hangingPunct="1">
              <a:lnSpc>
                <a:spcPct val="90000"/>
              </a:lnSpc>
            </a:pPr>
            <a:r>
              <a:rPr lang="en-US" altLang="en-US" sz="2800" dirty="0"/>
              <a:t>Impact </a:t>
            </a:r>
          </a:p>
          <a:p>
            <a:pPr lvl="1" eaLnBrk="1" hangingPunct="1">
              <a:lnSpc>
                <a:spcPct val="90000"/>
              </a:lnSpc>
            </a:pPr>
            <a:r>
              <a:rPr lang="en-US" altLang="en-US" sz="2400" dirty="0">
                <a:latin typeface="ArialMT" charset="0"/>
              </a:rPr>
              <a:t>Promote collaborative problem solving, streamlined workload, consolidated information, and enhanced performance.</a:t>
            </a:r>
          </a:p>
          <a:p>
            <a:pPr lvl="1" eaLnBrk="1" hangingPunct="1">
              <a:lnSpc>
                <a:spcPct val="90000"/>
              </a:lnSpc>
            </a:pPr>
            <a:r>
              <a:rPr lang="en-US" altLang="en-US" sz="2400" dirty="0">
                <a:latin typeface="ArialMT" charset="0"/>
              </a:rPr>
              <a:t>Enable learning, sharing of cross-functional expertise, and sharing of worker-to-worker knowledge. </a:t>
            </a:r>
          </a:p>
          <a:p>
            <a:pPr lvl="1" eaLnBrk="1" hangingPunct="1">
              <a:lnSpc>
                <a:spcPct val="90000"/>
              </a:lnSpc>
            </a:pPr>
            <a:r>
              <a:rPr lang="en-US" altLang="en-US" sz="2400" dirty="0">
                <a:latin typeface="ArialMT" charset="0"/>
              </a:rPr>
              <a:t>Develop information systems that enable information to seamlessly cross traditional silos.</a:t>
            </a:r>
          </a:p>
          <a:p>
            <a:pPr lvl="1" eaLnBrk="1" hangingPunct="1">
              <a:lnSpc>
                <a:spcPct val="90000"/>
              </a:lnSpc>
            </a:pPr>
            <a:endParaRPr lang="en-US" altLang="en-US" sz="2400" dirty="0"/>
          </a:p>
        </p:txBody>
      </p:sp>
    </p:spTree>
  </p:cSld>
  <p:clrMapOvr>
    <a:masterClrMapping/>
  </p:clrMapOvr>
</p:sld>
</file>

<file path=ppt/theme/theme1.xml><?xml version="1.0" encoding="utf-8"?>
<a:theme xmlns:a="http://schemas.openxmlformats.org/drawingml/2006/main" name="CU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 Template</Template>
  <TotalTime>3361</TotalTime>
  <Words>878</Words>
  <Application>Microsoft Office PowerPoint</Application>
  <PresentationFormat>On-screen Show (4:3)</PresentationFormat>
  <Paragraphs>81</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Times New Roman</vt:lpstr>
      <vt:lpstr>Arial</vt:lpstr>
      <vt:lpstr>Tahoma</vt:lpstr>
      <vt:lpstr>Calibri</vt:lpstr>
      <vt:lpstr>Arial-BoldMT</vt:lpstr>
      <vt:lpstr>Symbol</vt:lpstr>
      <vt:lpstr>ArialMT</vt:lpstr>
      <vt:lpstr>CU Template</vt:lpstr>
      <vt:lpstr>Custom Design</vt:lpstr>
      <vt:lpstr>Organizational Culture and Knowledge Management</vt:lpstr>
      <vt:lpstr>Definitions </vt:lpstr>
      <vt:lpstr>Definitions</vt:lpstr>
      <vt:lpstr>Importance of Culture</vt:lpstr>
      <vt:lpstr>Importance of Culture</vt:lpstr>
      <vt:lpstr>Factors in Culture and Impact</vt:lpstr>
      <vt:lpstr>Factors in Culture and Impact</vt:lpstr>
      <vt:lpstr>Factors in Culture and Impact</vt:lpstr>
      <vt:lpstr>Factors in Culture and Impact</vt:lpstr>
      <vt:lpstr>Factors in Culture and Impact</vt:lpstr>
      <vt:lpstr>Factors in Culture and Impact</vt:lpstr>
      <vt:lpstr>Factors in culture and impact</vt:lpstr>
      <vt:lpstr>Factors in culture and impact</vt:lpstr>
      <vt:lpstr>PowerPoint Presentation</vt:lpstr>
      <vt:lpstr>Reference</vt:lpstr>
    </vt:vector>
  </TitlesOfParts>
  <Company>Railway Staff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culture and Knowledge management</dc:title>
  <dc:creator>sptm</dc:creator>
  <cp:lastModifiedBy>Sena Okuboyejo</cp:lastModifiedBy>
  <cp:revision>19</cp:revision>
  <dcterms:created xsi:type="dcterms:W3CDTF">2010-05-09T15:27:12Z</dcterms:created>
  <dcterms:modified xsi:type="dcterms:W3CDTF">2018-10-09T10:37:05Z</dcterms:modified>
</cp:coreProperties>
</file>