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2" y="-54768"/>
            <a:ext cx="12278751" cy="6912768"/>
          </a:xfrm>
          <a:prstGeom prst="rect">
            <a:avLst/>
          </a:prstGeom>
          <a:noFill/>
        </p:spPr>
      </p:pic>
      <p:pic>
        <p:nvPicPr>
          <p:cNvPr id="5" name="Picture 2" descr="C:\Users\Ours\Desktop\my stuffs\1 NTFS_000\LostFiles2\INSPIRATION\PROJECTS\MIND PROJECTS\cu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318" y="569913"/>
            <a:ext cx="742949"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9000067" y="0"/>
            <a:ext cx="3399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800"/>
              <a:t>www.covenantuniversity.edu.ng</a:t>
            </a:r>
            <a:endParaRPr lang="en-GB" sz="1800"/>
          </a:p>
        </p:txBody>
      </p:sp>
      <p:pic>
        <p:nvPicPr>
          <p:cNvPr id="7" name="Picture 2" descr="C:\Users\Ours\Desktop\Pictur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085" y="569914"/>
            <a:ext cx="4607983"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1631951" y="1074738"/>
            <a:ext cx="3570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a:solidFill>
                  <a:srgbClr val="662C5B"/>
                </a:solidFill>
              </a:rPr>
              <a:t>Raising a new Generation of Leaders</a:t>
            </a:r>
            <a:endParaRPr lang="en-GB" sz="1600">
              <a:solidFill>
                <a:srgbClr val="662C5B"/>
              </a:solidFill>
            </a:endParaRPr>
          </a:p>
        </p:txBody>
      </p:sp>
      <p:sp>
        <p:nvSpPr>
          <p:cNvPr id="2" name="Title 1"/>
          <p:cNvSpPr>
            <a:spLocks noGrp="1"/>
          </p:cNvSpPr>
          <p:nvPr>
            <p:ph type="ctrTitle"/>
          </p:nvPr>
        </p:nvSpPr>
        <p:spPr>
          <a:xfrm>
            <a:off x="914166" y="1844830"/>
            <a:ext cx="10363676" cy="2448271"/>
          </a:xfrm>
          <a:solidFill>
            <a:srgbClr val="660033">
              <a:alpha val="61961"/>
            </a:srgbClr>
          </a:solidFill>
        </p:spPr>
        <p:txBody>
          <a:bodyPr>
            <a:noAutofit/>
          </a:bodyPr>
          <a:lstStyle>
            <a:lvl1pPr>
              <a:defRPr sz="5400" b="0">
                <a:solidFill>
                  <a:schemeClr val="bg1"/>
                </a:solidFill>
                <a:latin typeface="Rockwell" pitchFamily="18"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600">
                <a:solidFill>
                  <a:schemeClr val="tx1"/>
                </a:solidFill>
                <a:latin typeface="Rockwell"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72076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9"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9"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2389719"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AFE6C85-550A-4FB8-B879-9F08CA4B1E7A}" type="datetimeFigureOut">
              <a:rPr lang="en-GB" smtClean="0"/>
              <a:t>10/10/2017</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3B35A637-5733-4716-A3FA-5A32A0964138}" type="slidenum">
              <a:rPr lang="en-GB" smtClean="0"/>
              <a:t>‹#›</a:t>
            </a:fld>
            <a:endParaRPr lang="en-GB"/>
          </a:p>
        </p:txBody>
      </p:sp>
    </p:spTree>
    <p:extLst>
      <p:ext uri="{BB962C8B-B14F-4D97-AF65-F5344CB8AC3E}">
        <p14:creationId xmlns:p14="http://schemas.microsoft.com/office/powerpoint/2010/main" val="909228044"/>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CAFE6C85-550A-4FB8-B879-9F08CA4B1E7A}" type="datetimeFigureOut">
              <a:rPr lang="en-GB" smtClean="0"/>
              <a:t>10/10/2017</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B35A637-5733-4716-A3FA-5A32A0964138}" type="slidenum">
              <a:rPr lang="en-GB" smtClean="0"/>
              <a:t>‹#›</a:t>
            </a:fld>
            <a:endParaRPr lang="en-GB"/>
          </a:p>
        </p:txBody>
      </p:sp>
    </p:spTree>
    <p:extLst>
      <p:ext uri="{BB962C8B-B14F-4D97-AF65-F5344CB8AC3E}">
        <p14:creationId xmlns:p14="http://schemas.microsoft.com/office/powerpoint/2010/main" val="4285532654"/>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CAFE6C85-550A-4FB8-B879-9F08CA4B1E7A}" type="datetimeFigureOut">
              <a:rPr lang="en-GB" smtClean="0"/>
              <a:t>10/10/2017</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B35A637-5733-4716-A3FA-5A32A0964138}" type="slidenum">
              <a:rPr lang="en-GB" smtClean="0"/>
              <a:t>‹#›</a:t>
            </a:fld>
            <a:endParaRPr lang="en-GB"/>
          </a:p>
        </p:txBody>
      </p:sp>
    </p:spTree>
    <p:extLst>
      <p:ext uri="{BB962C8B-B14F-4D97-AF65-F5344CB8AC3E}">
        <p14:creationId xmlns:p14="http://schemas.microsoft.com/office/powerpoint/2010/main" val="1996516709"/>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9" y="2130435"/>
            <a:ext cx="10363676"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324" y="3886200"/>
            <a:ext cx="8535352"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BBACE200-8F9A-4A17-9708-35551EAEC562}" type="datetimeFigureOut">
              <a:rPr lang="en-GB"/>
              <a:pPr>
                <a:defRPr/>
              </a:pPr>
              <a:t>10/10/2017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02843D6-5891-403B-B646-360DB339A59D}" type="slidenum">
              <a:rPr lang="en-GB"/>
              <a:pPr>
                <a:defRPr/>
              </a:pPr>
              <a:t>‹#›</a:t>
            </a:fld>
            <a:endParaRPr lang="en-GB"/>
          </a:p>
        </p:txBody>
      </p:sp>
    </p:spTree>
    <p:extLst>
      <p:ext uri="{BB962C8B-B14F-4D97-AF65-F5344CB8AC3E}">
        <p14:creationId xmlns:p14="http://schemas.microsoft.com/office/powerpoint/2010/main" val="2594102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94C07139-6925-48ED-81CF-4493DB96E188}" type="datetimeFigureOut">
              <a:rPr lang="en-GB"/>
              <a:pPr>
                <a:defRPr/>
              </a:pPr>
              <a:t>10/10/2017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F57F887-ECE4-43CB-8F46-369F85187273}" type="slidenum">
              <a:rPr lang="en-GB"/>
              <a:pPr>
                <a:defRPr/>
              </a:pPr>
              <a:t>‹#›</a:t>
            </a:fld>
            <a:endParaRPr lang="en-GB"/>
          </a:p>
        </p:txBody>
      </p:sp>
    </p:spTree>
    <p:extLst>
      <p:ext uri="{BB962C8B-B14F-4D97-AF65-F5344CB8AC3E}">
        <p14:creationId xmlns:p14="http://schemas.microsoft.com/office/powerpoint/2010/main" val="1596604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369" y="4406910"/>
            <a:ext cx="10363676"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369" y="2906713"/>
            <a:ext cx="1036367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DECCBD1-9126-4645-9F58-96C43E250112}" type="datetimeFigureOut">
              <a:rPr lang="en-GB"/>
              <a:pPr>
                <a:defRPr/>
              </a:pPr>
              <a:t>10/10/2017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190B242-463D-45AC-A3A8-49965E2E8B67}" type="slidenum">
              <a:rPr lang="en-GB"/>
              <a:pPr>
                <a:defRPr/>
              </a:pPr>
              <a:t>‹#›</a:t>
            </a:fld>
            <a:endParaRPr lang="en-GB"/>
          </a:p>
        </p:txBody>
      </p:sp>
    </p:spTree>
    <p:extLst>
      <p:ext uri="{BB962C8B-B14F-4D97-AF65-F5344CB8AC3E}">
        <p14:creationId xmlns:p14="http://schemas.microsoft.com/office/powerpoint/2010/main" val="222903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441" y="1600206"/>
            <a:ext cx="541037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181" y="1600206"/>
            <a:ext cx="541037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721C132A-F50C-4B36-90D6-64ABC358585E}" type="datetimeFigureOut">
              <a:rPr lang="en-GB"/>
              <a:pPr>
                <a:defRPr/>
              </a:pPr>
              <a:t>10/10/2017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B904191-760E-44F3-94BC-091FFB390A4D}" type="slidenum">
              <a:rPr lang="en-GB"/>
              <a:pPr>
                <a:defRPr/>
              </a:pPr>
              <a:t>‹#›</a:t>
            </a:fld>
            <a:endParaRPr lang="en-GB"/>
          </a:p>
        </p:txBody>
      </p:sp>
    </p:spTree>
    <p:extLst>
      <p:ext uri="{BB962C8B-B14F-4D97-AF65-F5344CB8AC3E}">
        <p14:creationId xmlns:p14="http://schemas.microsoft.com/office/powerpoint/2010/main" val="1397875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447" y="1535113"/>
            <a:ext cx="53865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7" y="2174875"/>
            <a:ext cx="53865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12" y="1535113"/>
            <a:ext cx="53897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12" y="2174875"/>
            <a:ext cx="53897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E8799E75-F1F3-4814-9A57-1E9BFFB65F06}" type="datetimeFigureOut">
              <a:rPr lang="en-GB"/>
              <a:pPr>
                <a:defRPr/>
              </a:pPr>
              <a:t>10/10/2017</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F5D5F97C-3438-48DC-86B4-C2D16A02F058}" type="slidenum">
              <a:rPr lang="en-GB"/>
              <a:pPr>
                <a:defRPr/>
              </a:pPr>
              <a:t>‹#›</a:t>
            </a:fld>
            <a:endParaRPr lang="en-GB"/>
          </a:p>
        </p:txBody>
      </p:sp>
    </p:spTree>
    <p:extLst>
      <p:ext uri="{BB962C8B-B14F-4D97-AF65-F5344CB8AC3E}">
        <p14:creationId xmlns:p14="http://schemas.microsoft.com/office/powerpoint/2010/main" val="22249194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8C822EE8-75B9-4B3B-BAD6-B5467373806C}" type="datetimeFigureOut">
              <a:rPr lang="en-GB"/>
              <a:pPr>
                <a:defRPr/>
              </a:pPr>
              <a:t>10/10/2017</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0C981DC3-D006-4175-AFB1-933A8D04C97A}" type="slidenum">
              <a:rPr lang="en-GB"/>
              <a:pPr>
                <a:defRPr/>
              </a:pPr>
              <a:t>‹#›</a:t>
            </a:fld>
            <a:endParaRPr lang="en-GB"/>
          </a:p>
        </p:txBody>
      </p:sp>
    </p:spTree>
    <p:extLst>
      <p:ext uri="{BB962C8B-B14F-4D97-AF65-F5344CB8AC3E}">
        <p14:creationId xmlns:p14="http://schemas.microsoft.com/office/powerpoint/2010/main" val="1149978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B3BB03E-45F3-4637-AA42-644FD21D938C}" type="datetimeFigureOut">
              <a:rPr lang="en-GB"/>
              <a:pPr>
                <a:defRPr/>
              </a:pPr>
              <a:t>10/10/2017</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3948E149-9EF7-4BE0-9178-4F721F39349E}" type="slidenum">
              <a:rPr lang="en-GB"/>
              <a:pPr>
                <a:defRPr/>
              </a:pPr>
              <a:t>‹#›</a:t>
            </a:fld>
            <a:endParaRPr lang="en-GB"/>
          </a:p>
        </p:txBody>
      </p:sp>
    </p:spTree>
    <p:extLst>
      <p:ext uri="{BB962C8B-B14F-4D97-AF65-F5344CB8AC3E}">
        <p14:creationId xmlns:p14="http://schemas.microsoft.com/office/powerpoint/2010/main" val="1972420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2" y="-54768"/>
            <a:ext cx="12278751" cy="6912768"/>
          </a:xfrm>
          <a:prstGeom prst="rect">
            <a:avLst/>
          </a:prstGeom>
          <a:noFill/>
        </p:spPr>
      </p:pic>
      <p:pic>
        <p:nvPicPr>
          <p:cNvPr id="5" name="Picture 2" descr="C:\Users\Ours\Desktop\my stuffs\1 NTFS_000\LostFiles2\INSPIRATION\PROJECTS\MIND PROJECTS\cu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84" y="549275"/>
            <a:ext cx="121708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344084" y="1268413"/>
            <a:ext cx="44165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000">
                <a:solidFill>
                  <a:srgbClr val="662C5B"/>
                </a:solidFill>
              </a:rPr>
              <a:t>Raising a new Generation of Leaders</a:t>
            </a:r>
            <a:endParaRPr lang="en-GB" sz="2000">
              <a:solidFill>
                <a:srgbClr val="662C5B"/>
              </a:solidFill>
            </a:endParaRPr>
          </a:p>
        </p:txBody>
      </p:sp>
      <p:sp>
        <p:nvSpPr>
          <p:cNvPr id="7" name="TextBox 6"/>
          <p:cNvSpPr txBox="1">
            <a:spLocks noChangeArrowheads="1"/>
          </p:cNvSpPr>
          <p:nvPr/>
        </p:nvSpPr>
        <p:spPr bwMode="auto">
          <a:xfrm>
            <a:off x="9000067" y="0"/>
            <a:ext cx="3399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800"/>
              <a:t>www.covenantuniversity.edu.ng</a:t>
            </a:r>
            <a:endParaRPr lang="en-GB" sz="1800"/>
          </a:p>
        </p:txBody>
      </p:sp>
      <p:pic>
        <p:nvPicPr>
          <p:cNvPr id="8" name="Picture 2" descr="C:\Users\Ours\Desktop\Pictur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185" y="692151"/>
            <a:ext cx="5065183"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p:nvPr>
        </p:nvSpPr>
        <p:spPr>
          <a:xfrm>
            <a:off x="914400" y="2204865"/>
            <a:ext cx="10363200" cy="2520280"/>
          </a:xfrm>
          <a:solidFill>
            <a:srgbClr val="CC3399">
              <a:alpha val="83137"/>
            </a:srgbClr>
          </a:solidFill>
        </p:spPr>
        <p:txBody>
          <a:bodyPr>
            <a:normAutofit/>
          </a:bodyPr>
          <a:lstStyle/>
          <a:p>
            <a:r>
              <a:rPr lang="en-US" smtClean="0"/>
              <a:t>Click to edit Master title style</a:t>
            </a:r>
            <a:endParaRPr lang="en-GB" dirty="0"/>
          </a:p>
        </p:txBody>
      </p:sp>
      <p:sp>
        <p:nvSpPr>
          <p:cNvPr id="11" name="Subtitle 2"/>
          <p:cNvSpPr>
            <a:spLocks noGrp="1"/>
          </p:cNvSpPr>
          <p:nvPr>
            <p:ph type="subTitle" idx="1"/>
          </p:nvPr>
        </p:nvSpPr>
        <p:spPr>
          <a:xfrm>
            <a:off x="1704657" y="4869160"/>
            <a:ext cx="8534400" cy="1752600"/>
          </a:xfrm>
          <a:solidFill>
            <a:srgbClr val="FFFFFF">
              <a:alpha val="63137"/>
            </a:srgbClr>
          </a:solidFill>
        </p:spPr>
        <p:txBody>
          <a:bodyPr>
            <a:normAutofit/>
          </a:bodyPr>
          <a:lstStyle>
            <a:lvl1pPr algn="ctr">
              <a:buNone/>
              <a:defRPr sz="4000">
                <a:ln>
                  <a:noFill/>
                </a:ln>
                <a:solidFill>
                  <a:srgbClr val="002060"/>
                </a:solidFill>
              </a:defRPr>
            </a:lvl1pPr>
          </a:lstStyle>
          <a:p>
            <a:r>
              <a:rPr lang="en-US" smtClean="0"/>
              <a:t>Click to edit Master subtitle style</a:t>
            </a:r>
            <a:endParaRPr lang="en-GB" dirty="0"/>
          </a:p>
        </p:txBody>
      </p:sp>
    </p:spTree>
    <p:extLst>
      <p:ext uri="{BB962C8B-B14F-4D97-AF65-F5344CB8AC3E}">
        <p14:creationId xmlns:p14="http://schemas.microsoft.com/office/powerpoint/2010/main" val="70658313"/>
      </p:ext>
    </p:extLst>
  </p:cSld>
  <p:clrMapOvr>
    <a:masterClrMapping/>
  </p:clrMapOvr>
  <p:transition>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568"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022" y="273060"/>
            <a:ext cx="68165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443" y="1435103"/>
            <a:ext cx="401056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BEA54C5-EDE0-4363-BDA6-58CACB8A6F02}" type="datetimeFigureOut">
              <a:rPr lang="en-GB"/>
              <a:pPr>
                <a:defRPr/>
              </a:pPr>
              <a:t>10/10/2017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7D5D4B47-3C10-4517-B4E2-50CD8E2A1D45}" type="slidenum">
              <a:rPr lang="en-GB"/>
              <a:pPr>
                <a:defRPr/>
              </a:pPr>
              <a:t>‹#›</a:t>
            </a:fld>
            <a:endParaRPr lang="en-GB"/>
          </a:p>
        </p:txBody>
      </p:sp>
    </p:spTree>
    <p:extLst>
      <p:ext uri="{BB962C8B-B14F-4D97-AF65-F5344CB8AC3E}">
        <p14:creationId xmlns:p14="http://schemas.microsoft.com/office/powerpoint/2010/main" val="1282937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153" y="4800600"/>
            <a:ext cx="7314883"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90153" y="612775"/>
            <a:ext cx="7314883"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2390153" y="5367338"/>
            <a:ext cx="731488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65CD396-4156-488F-BA81-EF57B3FC8896}" type="datetimeFigureOut">
              <a:rPr lang="en-GB"/>
              <a:pPr>
                <a:defRPr/>
              </a:pPr>
              <a:t>10/10/2017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096D943C-876C-46BC-B5E4-17B8F6E2CC86}" type="slidenum">
              <a:rPr lang="en-GB"/>
              <a:pPr>
                <a:defRPr/>
              </a:pPr>
              <a:t>‹#›</a:t>
            </a:fld>
            <a:endParaRPr lang="en-GB"/>
          </a:p>
        </p:txBody>
      </p:sp>
    </p:spTree>
    <p:extLst>
      <p:ext uri="{BB962C8B-B14F-4D97-AF65-F5344CB8AC3E}">
        <p14:creationId xmlns:p14="http://schemas.microsoft.com/office/powerpoint/2010/main" val="1314717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0CABDBFE-D34B-41A3-A2D8-D7350CC89CC0}" type="datetimeFigureOut">
              <a:rPr lang="en-GB"/>
              <a:pPr>
                <a:defRPr/>
              </a:pPr>
              <a:t>10/10/2017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BA62F68-3F7B-451A-A2C1-E19955FC4AAD}" type="slidenum">
              <a:rPr lang="en-GB"/>
              <a:pPr>
                <a:defRPr/>
              </a:pPr>
              <a:t>‹#›</a:t>
            </a:fld>
            <a:endParaRPr lang="en-GB"/>
          </a:p>
        </p:txBody>
      </p:sp>
    </p:spTree>
    <p:extLst>
      <p:ext uri="{BB962C8B-B14F-4D97-AF65-F5344CB8AC3E}">
        <p14:creationId xmlns:p14="http://schemas.microsoft.com/office/powerpoint/2010/main" val="39304313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0074" y="274648"/>
            <a:ext cx="2742485"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443" y="274648"/>
            <a:ext cx="807827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64CCF745-B7AE-4841-BF16-364CC48D0E6C}" type="datetimeFigureOut">
              <a:rPr lang="en-GB"/>
              <a:pPr>
                <a:defRPr/>
              </a:pPr>
              <a:t>10/10/2017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C506533-6C85-4786-AF45-0662D204D586}" type="slidenum">
              <a:rPr lang="en-GB"/>
              <a:pPr>
                <a:defRPr/>
              </a:pPr>
              <a:t>‹#›</a:t>
            </a:fld>
            <a:endParaRPr lang="en-GB"/>
          </a:p>
        </p:txBody>
      </p:sp>
    </p:spTree>
    <p:extLst>
      <p:ext uri="{BB962C8B-B14F-4D97-AF65-F5344CB8AC3E}">
        <p14:creationId xmlns:p14="http://schemas.microsoft.com/office/powerpoint/2010/main" val="6045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1" cy="773752"/>
          </a:xfrm>
          <a:prstGeom prst="rect">
            <a:avLst/>
          </a:prstGeom>
          <a:noFill/>
        </p:spPr>
      </p:pic>
      <p:sp>
        <p:nvSpPr>
          <p:cNvPr id="5" name="Slide Number Placeholder 5"/>
          <p:cNvSpPr txBox="1">
            <a:spLocks/>
          </p:cNvSpPr>
          <p:nvPr/>
        </p:nvSpPr>
        <p:spPr>
          <a:xfrm>
            <a:off x="10775951" y="6337300"/>
            <a:ext cx="1043516" cy="547688"/>
          </a:xfrm>
          <a:prstGeom prst="rect">
            <a:avLst/>
          </a:prstGeom>
          <a:solidFill>
            <a:srgbClr val="F7F7F7">
              <a:alpha val="45098"/>
            </a:srgbClr>
          </a:solidFill>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A9FF7339-D717-4D0D-9067-4FF5593C15F6}" type="slidenum">
              <a:rPr lang="en-GB" sz="2800" b="1" smtClean="0">
                <a:solidFill>
                  <a:schemeClr val="bg1"/>
                </a:solidFill>
                <a:latin typeface="Georgia" panose="02040502050405020303" pitchFamily="18" charset="0"/>
              </a:rPr>
              <a:pPr algn="r" eaLnBrk="1" hangingPunct="1">
                <a:defRPr/>
              </a:pPr>
              <a:t>‹#›</a:t>
            </a:fld>
            <a:endParaRPr lang="en-GB" sz="2800" b="1">
              <a:solidFill>
                <a:schemeClr val="bg1"/>
              </a:solidFill>
              <a:latin typeface="Georgia" panose="02040502050405020303" pitchFamily="18" charset="0"/>
            </a:endParaRPr>
          </a:p>
        </p:txBody>
      </p:sp>
      <p:pic>
        <p:nvPicPr>
          <p:cNvPr id="6" name="Picture 2" descr="C:\Users\Ours\Desktop\my stuffs\1 NTFS_000\LostFiles2\INSPIRATION\PROJECTS\MIND PROJECTS\cu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34" y="6364288"/>
            <a:ext cx="62441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1" y="6316663"/>
            <a:ext cx="597534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723900" y="6707189"/>
            <a:ext cx="23208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t>www.covenantuniversity.edu.ng</a:t>
            </a:r>
            <a:endParaRPr lang="en-GB" sz="1200"/>
          </a:p>
        </p:txBody>
      </p:sp>
      <p:cxnSp>
        <p:nvCxnSpPr>
          <p:cNvPr id="9" name="Straight Connector 8"/>
          <p:cNvCxnSpPr/>
          <p:nvPr/>
        </p:nvCxnSpPr>
        <p:spPr>
          <a:xfrm flipV="1">
            <a:off x="8686801" y="1341438"/>
            <a:ext cx="1801284"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10524067" y="1341438"/>
            <a:ext cx="719667"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11279717" y="1341438"/>
            <a:ext cx="719667"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7" y="153144"/>
            <a:ext cx="11711163" cy="1115616"/>
          </a:xfrm>
          <a:solidFill>
            <a:schemeClr val="bg1"/>
          </a:solidFill>
          <a:ln w="57150">
            <a:noFill/>
          </a:ln>
        </p:spPr>
        <p:txBody>
          <a:bodyPr>
            <a:normAutofit/>
          </a:bodyPr>
          <a:lstStyle>
            <a:lvl1pPr algn="l">
              <a:defRPr sz="5400"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50" y="1412776"/>
            <a:ext cx="11713301" cy="4824536"/>
          </a:xfrm>
          <a:solidFill>
            <a:schemeClr val="bg1"/>
          </a:solidFill>
          <a:ln>
            <a:noFill/>
          </a:ln>
        </p:spPr>
        <p:txBody>
          <a:bodyPr>
            <a:normAutofit/>
          </a:bodyPr>
          <a:lstStyle>
            <a:lvl1pPr>
              <a:lnSpc>
                <a:spcPct val="100000"/>
              </a:lnSpc>
              <a:spcBef>
                <a:spcPts val="500"/>
              </a:spcBef>
              <a:spcAft>
                <a:spcPts val="500"/>
              </a:spcAft>
              <a:defRPr sz="4000">
                <a:latin typeface="Rockwell" pitchFamily="18" charset="0"/>
              </a:defRPr>
            </a:lvl1pPr>
            <a:lvl2pPr>
              <a:lnSpc>
                <a:spcPct val="100000"/>
              </a:lnSpc>
              <a:spcBef>
                <a:spcPts val="500"/>
              </a:spcBef>
              <a:spcAft>
                <a:spcPts val="500"/>
              </a:spcAft>
              <a:buFont typeface="Wingdings" pitchFamily="2" charset="2"/>
              <a:buChar char="§"/>
              <a:defRPr sz="3600">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200">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800">
                <a:latin typeface="Rockwell" pitchFamily="18" charset="0"/>
              </a:defRPr>
            </a:lvl4pPr>
            <a:lvl5pPr>
              <a:lnSpc>
                <a:spcPct val="100000"/>
              </a:lnSpc>
              <a:spcBef>
                <a:spcPts val="500"/>
              </a:spcBef>
              <a:spcAft>
                <a:spcPts val="500"/>
              </a:spcAft>
              <a:defRPr sz="2800">
                <a:latin typeface="Rockwell"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Date Placeholder 3"/>
          <p:cNvSpPr>
            <a:spLocks noGrp="1"/>
          </p:cNvSpPr>
          <p:nvPr>
            <p:ph type="dt" sz="half" idx="10"/>
          </p:nvPr>
        </p:nvSpPr>
        <p:spPr/>
        <p:txBody>
          <a:bodyPr/>
          <a:lstStyle>
            <a:lvl1pPr>
              <a:defRPr/>
            </a:lvl1pPr>
          </a:lstStyle>
          <a:p>
            <a:fld id="{CAFE6C85-550A-4FB8-B879-9F08CA4B1E7A}" type="datetimeFigureOut">
              <a:rPr lang="en-GB" smtClean="0"/>
              <a:t>10/10/2017</a:t>
            </a:fld>
            <a:endParaRPr lang="en-GB"/>
          </a:p>
        </p:txBody>
      </p:sp>
      <p:sp>
        <p:nvSpPr>
          <p:cNvPr id="13" name="Footer Placeholder 4"/>
          <p:cNvSpPr>
            <a:spLocks noGrp="1"/>
          </p:cNvSpPr>
          <p:nvPr>
            <p:ph type="ftr" sz="quarter" idx="11"/>
          </p:nvPr>
        </p:nvSpPr>
        <p:spPr/>
        <p:txBody>
          <a:bodyPr/>
          <a:lstStyle>
            <a:lvl1pPr>
              <a:defRPr/>
            </a:lvl1pPr>
          </a:lstStyle>
          <a:p>
            <a:endParaRPr lang="en-GB"/>
          </a:p>
        </p:txBody>
      </p:sp>
    </p:spTree>
    <p:extLst>
      <p:ext uri="{BB962C8B-B14F-4D97-AF65-F5344CB8AC3E}">
        <p14:creationId xmlns:p14="http://schemas.microsoft.com/office/powerpoint/2010/main" val="2225309901"/>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7"/>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5"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AFE6C85-550A-4FB8-B879-9F08CA4B1E7A}" type="datetimeFigureOut">
              <a:rPr lang="en-GB" smtClean="0"/>
              <a:t>10/10/2017</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B35A637-5733-4716-A3FA-5A32A0964138}" type="slidenum">
              <a:rPr lang="en-GB" smtClean="0"/>
              <a:t>‹#›</a:t>
            </a:fld>
            <a:endParaRPr lang="en-GB"/>
          </a:p>
        </p:txBody>
      </p:sp>
    </p:spTree>
    <p:extLst>
      <p:ext uri="{BB962C8B-B14F-4D97-AF65-F5344CB8AC3E}">
        <p14:creationId xmlns:p14="http://schemas.microsoft.com/office/powerpoint/2010/main" val="1861937550"/>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fld id="{CAFE6C85-550A-4FB8-B879-9F08CA4B1E7A}" type="datetimeFigureOut">
              <a:rPr lang="en-GB" smtClean="0"/>
              <a:t>10/10/2017</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3B35A637-5733-4716-A3FA-5A32A0964138}" type="slidenum">
              <a:rPr lang="en-GB" smtClean="0"/>
              <a:t>‹#›</a:t>
            </a:fld>
            <a:endParaRPr lang="en-GB"/>
          </a:p>
        </p:txBody>
      </p:sp>
    </p:spTree>
    <p:extLst>
      <p:ext uri="{BB962C8B-B14F-4D97-AF65-F5344CB8AC3E}">
        <p14:creationId xmlns:p14="http://schemas.microsoft.com/office/powerpoint/2010/main" val="451414607"/>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fld id="{CAFE6C85-550A-4FB8-B879-9F08CA4B1E7A}" type="datetimeFigureOut">
              <a:rPr lang="en-GB" smtClean="0"/>
              <a:t>10/10/2017</a:t>
            </a:fld>
            <a:endParaRPr lang="en-GB"/>
          </a:p>
        </p:txBody>
      </p:sp>
      <p:sp>
        <p:nvSpPr>
          <p:cNvPr id="8" name="Footer Placeholder 4"/>
          <p:cNvSpPr>
            <a:spLocks noGrp="1"/>
          </p:cNvSpPr>
          <p:nvPr>
            <p:ph type="ftr" sz="quarter" idx="11"/>
          </p:nvPr>
        </p:nvSpPr>
        <p:spPr/>
        <p:txBody>
          <a:bodyPr/>
          <a:lstStyle>
            <a:lvl1pPr>
              <a:defRPr/>
            </a:lvl1pPr>
          </a:lstStyle>
          <a:p>
            <a:endParaRPr lang="en-GB"/>
          </a:p>
        </p:txBody>
      </p:sp>
      <p:sp>
        <p:nvSpPr>
          <p:cNvPr id="9" name="Slide Number Placeholder 5"/>
          <p:cNvSpPr>
            <a:spLocks noGrp="1"/>
          </p:cNvSpPr>
          <p:nvPr>
            <p:ph type="sldNum" sz="quarter" idx="12"/>
          </p:nvPr>
        </p:nvSpPr>
        <p:spPr/>
        <p:txBody>
          <a:bodyPr/>
          <a:lstStyle>
            <a:lvl1pPr>
              <a:defRPr/>
            </a:lvl1pPr>
          </a:lstStyle>
          <a:p>
            <a:fld id="{3B35A637-5733-4716-A3FA-5A32A0964138}" type="slidenum">
              <a:rPr lang="en-GB" smtClean="0"/>
              <a:t>‹#›</a:t>
            </a:fld>
            <a:endParaRPr lang="en-GB"/>
          </a:p>
        </p:txBody>
      </p:sp>
    </p:spTree>
    <p:extLst>
      <p:ext uri="{BB962C8B-B14F-4D97-AF65-F5344CB8AC3E}">
        <p14:creationId xmlns:p14="http://schemas.microsoft.com/office/powerpoint/2010/main" val="781554427"/>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fld id="{CAFE6C85-550A-4FB8-B879-9F08CA4B1E7A}" type="datetimeFigureOut">
              <a:rPr lang="en-GB" smtClean="0"/>
              <a:t>10/10/2017</a:t>
            </a:fld>
            <a:endParaRPr lang="en-GB"/>
          </a:p>
        </p:txBody>
      </p:sp>
      <p:sp>
        <p:nvSpPr>
          <p:cNvPr id="4" name="Footer Placeholder 4"/>
          <p:cNvSpPr>
            <a:spLocks noGrp="1"/>
          </p:cNvSpPr>
          <p:nvPr>
            <p:ph type="ftr" sz="quarter" idx="11"/>
          </p:nvPr>
        </p:nvSpPr>
        <p:spPr/>
        <p:txBody>
          <a:bodyPr/>
          <a:lstStyle>
            <a:lvl1pPr>
              <a:defRPr/>
            </a:lvl1pPr>
          </a:lstStyle>
          <a:p>
            <a:endParaRPr lang="en-GB"/>
          </a:p>
        </p:txBody>
      </p:sp>
      <p:sp>
        <p:nvSpPr>
          <p:cNvPr id="5" name="Slide Number Placeholder 5"/>
          <p:cNvSpPr>
            <a:spLocks noGrp="1"/>
          </p:cNvSpPr>
          <p:nvPr>
            <p:ph type="sldNum" sz="quarter" idx="12"/>
          </p:nvPr>
        </p:nvSpPr>
        <p:spPr/>
        <p:txBody>
          <a:bodyPr/>
          <a:lstStyle>
            <a:lvl1pPr>
              <a:defRPr/>
            </a:lvl1pPr>
          </a:lstStyle>
          <a:p>
            <a:fld id="{3B35A637-5733-4716-A3FA-5A32A0964138}" type="slidenum">
              <a:rPr lang="en-GB" smtClean="0"/>
              <a:t>‹#›</a:t>
            </a:fld>
            <a:endParaRPr lang="en-GB"/>
          </a:p>
        </p:txBody>
      </p:sp>
    </p:spTree>
    <p:extLst>
      <p:ext uri="{BB962C8B-B14F-4D97-AF65-F5344CB8AC3E}">
        <p14:creationId xmlns:p14="http://schemas.microsoft.com/office/powerpoint/2010/main" val="1290548088"/>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AFE6C85-550A-4FB8-B879-9F08CA4B1E7A}" type="datetimeFigureOut">
              <a:rPr lang="en-GB" smtClean="0"/>
              <a:t>10/10/2017</a:t>
            </a:fld>
            <a:endParaRPr lang="en-GB"/>
          </a:p>
        </p:txBody>
      </p:sp>
      <p:sp>
        <p:nvSpPr>
          <p:cNvPr id="3" name="Footer Placeholder 4"/>
          <p:cNvSpPr>
            <a:spLocks noGrp="1"/>
          </p:cNvSpPr>
          <p:nvPr>
            <p:ph type="ftr" sz="quarter" idx="11"/>
          </p:nvPr>
        </p:nvSpPr>
        <p:spPr/>
        <p:txBody>
          <a:bodyPr/>
          <a:lstStyle>
            <a:lvl1pPr>
              <a:defRPr/>
            </a:lvl1pPr>
          </a:lstStyle>
          <a:p>
            <a:endParaRPr lang="en-GB"/>
          </a:p>
        </p:txBody>
      </p:sp>
      <p:sp>
        <p:nvSpPr>
          <p:cNvPr id="4" name="Slide Number Placeholder 5"/>
          <p:cNvSpPr>
            <a:spLocks noGrp="1"/>
          </p:cNvSpPr>
          <p:nvPr>
            <p:ph type="sldNum" sz="quarter" idx="12"/>
          </p:nvPr>
        </p:nvSpPr>
        <p:spPr/>
        <p:txBody>
          <a:bodyPr/>
          <a:lstStyle>
            <a:lvl1pPr>
              <a:defRPr/>
            </a:lvl1pPr>
          </a:lstStyle>
          <a:p>
            <a:fld id="{3B35A637-5733-4716-A3FA-5A32A0964138}" type="slidenum">
              <a:rPr lang="en-GB" smtClean="0"/>
              <a:t>‹#›</a:t>
            </a:fld>
            <a:endParaRPr lang="en-GB"/>
          </a:p>
        </p:txBody>
      </p:sp>
    </p:spTree>
    <p:extLst>
      <p:ext uri="{BB962C8B-B14F-4D97-AF65-F5344CB8AC3E}">
        <p14:creationId xmlns:p14="http://schemas.microsoft.com/office/powerpoint/2010/main" val="1547351450"/>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AFE6C85-550A-4FB8-B879-9F08CA4B1E7A}" type="datetimeFigureOut">
              <a:rPr lang="en-GB" smtClean="0"/>
              <a:t>10/10/2017</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3B35A637-5733-4716-A3FA-5A32A0964138}" type="slidenum">
              <a:rPr lang="en-GB" smtClean="0"/>
              <a:t>‹#›</a:t>
            </a:fld>
            <a:endParaRPr lang="en-GB"/>
          </a:p>
        </p:txBody>
      </p:sp>
    </p:spTree>
    <p:extLst>
      <p:ext uri="{BB962C8B-B14F-4D97-AF65-F5344CB8AC3E}">
        <p14:creationId xmlns:p14="http://schemas.microsoft.com/office/powerpoint/2010/main" val="2519208748"/>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cs typeface="Arial" charset="0"/>
              </a:defRPr>
            </a:lvl1pPr>
          </a:lstStyle>
          <a:p>
            <a:fld id="{CAFE6C85-550A-4FB8-B879-9F08CA4B1E7A}" type="datetimeFigureOut">
              <a:rPr lang="en-GB" smtClean="0"/>
              <a:t>10/10/2017</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cs typeface="Arial" charset="0"/>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fld id="{3B35A637-5733-4716-A3FA-5A32A0964138}" type="slidenum">
              <a:rPr lang="en-GB" smtClean="0"/>
              <a:t>‹#›</a:t>
            </a:fld>
            <a:endParaRPr lang="en-GB"/>
          </a:p>
        </p:txBody>
      </p:sp>
    </p:spTree>
    <p:extLst>
      <p:ext uri="{BB962C8B-B14F-4D97-AF65-F5344CB8AC3E}">
        <p14:creationId xmlns:p14="http://schemas.microsoft.com/office/powerpoint/2010/main" val="3727314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pull/>
  </p:transition>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a:p>
        </p:txBody>
      </p:sp>
      <p:sp>
        <p:nvSpPr>
          <p:cNvPr id="2051"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cs typeface="Arial" charset="0"/>
              </a:defRPr>
            </a:lvl1pPr>
          </a:lstStyle>
          <a:p>
            <a:pPr>
              <a:defRPr/>
            </a:pPr>
            <a:fld id="{2363608B-2FEB-476E-A23F-035A5C2F76EA}" type="datetimeFigureOut">
              <a:rPr lang="en-GB"/>
              <a:pPr>
                <a:defRPr/>
              </a:pPr>
              <a:t>10/10/2017</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cs typeface="Arial" charset="0"/>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768BCDA0-88E1-4E62-84E4-D27555556B95}" type="slidenum">
              <a:rPr lang="en-GB"/>
              <a:pPr>
                <a:defRPr/>
              </a:pPr>
              <a:t>‹#›</a:t>
            </a:fld>
            <a:endParaRPr lang="en-GB"/>
          </a:p>
        </p:txBody>
      </p:sp>
    </p:spTree>
    <p:extLst>
      <p:ext uri="{BB962C8B-B14F-4D97-AF65-F5344CB8AC3E}">
        <p14:creationId xmlns:p14="http://schemas.microsoft.com/office/powerpoint/2010/main" val="155125787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effectLst/>
              </a:rPr>
              <a:t>System Audit and Internal Controls in a Computerized Based Accounting Environment</a:t>
            </a:r>
            <a:endParaRPr lang="en-GB" dirty="0"/>
          </a:p>
        </p:txBody>
      </p:sp>
      <p:sp>
        <p:nvSpPr>
          <p:cNvPr id="3" name="Subtitle 2"/>
          <p:cNvSpPr>
            <a:spLocks noGrp="1"/>
          </p:cNvSpPr>
          <p:nvPr>
            <p:ph type="subTitle" idx="1"/>
          </p:nvPr>
        </p:nvSpPr>
        <p:spPr/>
        <p:txBody>
          <a:bodyPr/>
          <a:lstStyle/>
          <a:p>
            <a:r>
              <a:rPr lang="en-US" b="1" dirty="0" smtClean="0"/>
              <a:t>MIS 413: SYSTEMS ACCOUNTING </a:t>
            </a:r>
            <a:endParaRPr lang="en-GB" dirty="0" smtClean="0"/>
          </a:p>
          <a:p>
            <a:endParaRPr lang="en-GB" dirty="0"/>
          </a:p>
        </p:txBody>
      </p:sp>
    </p:spTree>
    <p:extLst>
      <p:ext uri="{BB962C8B-B14F-4D97-AF65-F5344CB8AC3E}">
        <p14:creationId xmlns:p14="http://schemas.microsoft.com/office/powerpoint/2010/main" val="3544302832"/>
      </p:ext>
    </p:extLst>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Monitoring </a:t>
            </a:r>
            <a:endParaRPr lang="en-GB" dirty="0"/>
          </a:p>
        </p:txBody>
      </p:sp>
      <p:sp>
        <p:nvSpPr>
          <p:cNvPr id="3" name="Content Placeholder 2"/>
          <p:cNvSpPr>
            <a:spLocks noGrp="1"/>
          </p:cNvSpPr>
          <p:nvPr>
            <p:ph idx="1"/>
          </p:nvPr>
        </p:nvSpPr>
        <p:spPr/>
        <p:txBody>
          <a:bodyPr/>
          <a:lstStyle/>
          <a:p>
            <a:r>
              <a:rPr lang="en-GB" dirty="0" smtClean="0"/>
              <a:t>The entire process must be monitored, and modifications made as necessary. In this way, the system can react dynamically, changing as conditions warrant.</a:t>
            </a:r>
            <a:endParaRPr lang="en-GB" dirty="0"/>
          </a:p>
        </p:txBody>
      </p:sp>
    </p:spTree>
    <p:extLst>
      <p:ext uri="{BB962C8B-B14F-4D97-AF65-F5344CB8AC3E}">
        <p14:creationId xmlns:p14="http://schemas.microsoft.com/office/powerpoint/2010/main" val="3978132690"/>
      </p:ext>
    </p:extLst>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COMPUTER BASED ENVIRONMENT CONTROLS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Most of </a:t>
            </a:r>
            <a:r>
              <a:rPr lang="en-GB" dirty="0"/>
              <a:t>the companies have computer-based accounting </a:t>
            </a:r>
            <a:r>
              <a:rPr lang="en-GB" dirty="0" smtClean="0"/>
              <a:t>systems. This is very useful in auditing the computer based environment. The procedures regarding the risk assessment will involve the use of computer-assisted audit techniques (CAATs). Within a computer environment there are two main categories of controls: </a:t>
            </a:r>
          </a:p>
          <a:p>
            <a:pPr marL="0" indent="0">
              <a:buNone/>
            </a:pPr>
            <a:r>
              <a:rPr lang="en-GB" dirty="0" smtClean="0"/>
              <a:t>• General controls; </a:t>
            </a:r>
          </a:p>
          <a:p>
            <a:pPr marL="0" indent="0">
              <a:buNone/>
            </a:pPr>
            <a:r>
              <a:rPr lang="en-GB" dirty="0" smtClean="0"/>
              <a:t>• Application controls. </a:t>
            </a:r>
            <a:endParaRPr lang="en-GB" dirty="0"/>
          </a:p>
        </p:txBody>
      </p:sp>
    </p:spTree>
    <p:extLst>
      <p:ext uri="{BB962C8B-B14F-4D97-AF65-F5344CB8AC3E}">
        <p14:creationId xmlns:p14="http://schemas.microsoft.com/office/powerpoint/2010/main" val="383679335"/>
      </p:ext>
    </p:extLst>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t>
            </a:r>
            <a:r>
              <a:rPr lang="en-GB" dirty="0" smtClean="0"/>
              <a:t>eneral </a:t>
            </a:r>
            <a:r>
              <a:rPr lang="en-GB" dirty="0"/>
              <a:t>C</a:t>
            </a:r>
            <a:r>
              <a:rPr lang="en-GB" dirty="0" smtClean="0"/>
              <a:t>ontrols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The general controls include all policies and procedures that relate to applications and support the effective functioning of application controls. These apply to mainframe, mini-frame and end-user environments.</a:t>
            </a:r>
          </a:p>
          <a:p>
            <a:r>
              <a:rPr lang="en-GB" dirty="0" smtClean="0"/>
              <a:t>The general controls purposes are to: </a:t>
            </a:r>
          </a:p>
          <a:p>
            <a:pPr>
              <a:buFont typeface="Wingdings" panose="05000000000000000000" pitchFamily="2" charset="2"/>
              <a:buChar char="q"/>
            </a:pPr>
            <a:r>
              <a:rPr lang="en-GB" dirty="0" smtClean="0"/>
              <a:t>maintain the information integrity and data security; </a:t>
            </a:r>
          </a:p>
          <a:p>
            <a:pPr>
              <a:buFont typeface="Wingdings" panose="05000000000000000000" pitchFamily="2" charset="2"/>
              <a:buChar char="q"/>
            </a:pPr>
            <a:r>
              <a:rPr lang="en-GB" dirty="0" smtClean="0"/>
              <a:t>control over the following: </a:t>
            </a:r>
          </a:p>
          <a:p>
            <a:pPr>
              <a:buFont typeface="Wingdings" panose="05000000000000000000" pitchFamily="2" charset="2"/>
              <a:buChar char="Ø"/>
            </a:pPr>
            <a:r>
              <a:rPr lang="en-GB" dirty="0" smtClean="0"/>
              <a:t>software acquisition, changing and maintenance; </a:t>
            </a:r>
          </a:p>
          <a:p>
            <a:pPr>
              <a:buFont typeface="Wingdings" panose="05000000000000000000" pitchFamily="2" charset="2"/>
              <a:buChar char="Ø"/>
            </a:pPr>
            <a:r>
              <a:rPr lang="en-GB" dirty="0" smtClean="0"/>
              <a:t>network operations; </a:t>
            </a:r>
          </a:p>
          <a:p>
            <a:pPr>
              <a:buFont typeface="Wingdings" panose="05000000000000000000" pitchFamily="2" charset="2"/>
              <a:buChar char="Ø"/>
            </a:pPr>
            <a:r>
              <a:rPr lang="en-GB" dirty="0" smtClean="0"/>
              <a:t>access security; </a:t>
            </a:r>
          </a:p>
          <a:p>
            <a:pPr>
              <a:buFont typeface="Wingdings" panose="05000000000000000000" pitchFamily="2" charset="2"/>
              <a:buChar char="Ø"/>
            </a:pPr>
            <a:r>
              <a:rPr lang="en-GB" dirty="0" smtClean="0"/>
              <a:t>applications acquisition, development, and maintenance.</a:t>
            </a:r>
            <a:endParaRPr lang="en-GB" dirty="0"/>
          </a:p>
        </p:txBody>
      </p:sp>
    </p:spTree>
    <p:extLst>
      <p:ext uri="{BB962C8B-B14F-4D97-AF65-F5344CB8AC3E}">
        <p14:creationId xmlns:p14="http://schemas.microsoft.com/office/powerpoint/2010/main" val="4033566043"/>
      </p:ext>
    </p:extLst>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general controls: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Controls over application development: over the system design and program writing, good documentation, testing procedures (e.g. use of test data to identify program code errors, pilot running and parallel running of old and new systems), as well as segregation of duties so that operators are not involved in program development; </a:t>
            </a:r>
          </a:p>
          <a:p>
            <a:r>
              <a:rPr lang="en-GB" dirty="0" smtClean="0"/>
              <a:t>Controls over program changes: are performed in order to ensure no unauthorized amendments and that changes are adequately tested, e.g. password protection of programs, comparison of production programs to controlled copies and approval of changes by users; </a:t>
            </a:r>
          </a:p>
          <a:p>
            <a:r>
              <a:rPr lang="en-GB" dirty="0" smtClean="0"/>
              <a:t>Controls over installation and maintenance of system software: – many of the controls mentioned above are relevant, e.g. authorization of changes, good documentation, access controls and segregation of duties</a:t>
            </a:r>
            <a:endParaRPr lang="en-GB" dirty="0"/>
          </a:p>
        </p:txBody>
      </p:sp>
    </p:spTree>
    <p:extLst>
      <p:ext uri="{BB962C8B-B14F-4D97-AF65-F5344CB8AC3E}">
        <p14:creationId xmlns:p14="http://schemas.microsoft.com/office/powerpoint/2010/main" val="507566716"/>
      </p:ext>
    </p:extLst>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 controls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The procedures used within the application controls are manual or automated. These operate at a business process level and apply to the processing of transactions by individual applications. The application controls main characteristics are: </a:t>
            </a:r>
          </a:p>
          <a:p>
            <a:pPr>
              <a:buFont typeface="Wingdings" panose="05000000000000000000" pitchFamily="2" charset="2"/>
              <a:buChar char="§"/>
            </a:pPr>
            <a:r>
              <a:rPr lang="en-GB" dirty="0" smtClean="0"/>
              <a:t>preventive or detective in nature; </a:t>
            </a:r>
          </a:p>
          <a:p>
            <a:pPr>
              <a:buFont typeface="Wingdings" panose="05000000000000000000" pitchFamily="2" charset="2"/>
              <a:buChar char="§"/>
            </a:pPr>
            <a:r>
              <a:rPr lang="en-GB" dirty="0" smtClean="0"/>
              <a:t>designed to ensure the integrity of the accounting records;</a:t>
            </a:r>
          </a:p>
          <a:p>
            <a:pPr>
              <a:buFont typeface="Wingdings" panose="05000000000000000000" pitchFamily="2" charset="2"/>
              <a:buChar char="§"/>
            </a:pPr>
            <a:r>
              <a:rPr lang="en-GB" dirty="0" smtClean="0"/>
              <a:t>relating to procedures used to initiate, record, process and report transactions or other financial data; </a:t>
            </a:r>
          </a:p>
          <a:p>
            <a:pPr>
              <a:buFont typeface="Wingdings" panose="05000000000000000000" pitchFamily="2" charset="2"/>
              <a:buChar char="§"/>
            </a:pPr>
            <a:r>
              <a:rPr lang="en-GB" dirty="0" smtClean="0"/>
              <a:t>helping ensure that transactions occurred are authorized, complete and accurately recorded and processed.</a:t>
            </a:r>
            <a:endParaRPr lang="en-GB" b="1" dirty="0"/>
          </a:p>
        </p:txBody>
      </p:sp>
    </p:spTree>
    <p:extLst>
      <p:ext uri="{BB962C8B-B14F-4D97-AF65-F5344CB8AC3E}">
        <p14:creationId xmlns:p14="http://schemas.microsoft.com/office/powerpoint/2010/main" val="1623300260"/>
      </p:ext>
    </p:extLst>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 control cont.</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The application controls apply generally to data processing tasks such as sales, purchases and wages procedures. These are divided into the following categories: </a:t>
            </a:r>
          </a:p>
          <a:p>
            <a:r>
              <a:rPr lang="en-GB" dirty="0" smtClean="0"/>
              <a:t>Input controls: document counts, batch control totals, manual scrutiny of documents to ensure they have been authorized. A common example of programmed controls over the accuracy and completeness of input are edit checks (data validation) when the software checks the data fields included on transactions. </a:t>
            </a:r>
            <a:endParaRPr lang="en-GB" dirty="0"/>
          </a:p>
        </p:txBody>
      </p:sp>
    </p:spTree>
    <p:extLst>
      <p:ext uri="{BB962C8B-B14F-4D97-AF65-F5344CB8AC3E}">
        <p14:creationId xmlns:p14="http://schemas.microsoft.com/office/powerpoint/2010/main" val="167957588"/>
      </p:ext>
    </p:extLst>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GB" dirty="0" smtClean="0"/>
              <a:t>Processing controls: e.g. a run-to-run control i.e. the totals from one processing run, plus the input totals from the second processing, should equal the result from the second processing run. Example: the beginning balances on the payables ledger plus the purchases invoices (processing run 1) less the cheques issued (processing run 2) should equal the closing balances on the purchases ledger.</a:t>
            </a:r>
            <a:endParaRPr lang="en-GB" dirty="0"/>
          </a:p>
        </p:txBody>
      </p:sp>
    </p:spTree>
    <p:extLst>
      <p:ext uri="{BB962C8B-B14F-4D97-AF65-F5344CB8AC3E}">
        <p14:creationId xmlns:p14="http://schemas.microsoft.com/office/powerpoint/2010/main" val="37651835"/>
      </p:ext>
    </p:extLst>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r>
              <a:rPr lang="en-GB" dirty="0" smtClean="0"/>
              <a:t>Output controls: batch processing matches input to output, therefore this is also a control over processing and output. Other examples of output controls include the controlled resubmission of rejected transactions or the review of exception reports. </a:t>
            </a:r>
          </a:p>
          <a:p>
            <a:r>
              <a:rPr lang="en-GB" dirty="0" smtClean="0"/>
              <a:t>Master files and standing data controls: for example a one-for-one checking of changes to master files, e.g. customer price changes are checked to an authorized list. A regular printout of master files such as the wages master file could be forwarded monthly to the personnel department to ensure employees listed have personnel records.</a:t>
            </a:r>
            <a:endParaRPr lang="en-GB" dirty="0"/>
          </a:p>
        </p:txBody>
      </p:sp>
    </p:spTree>
    <p:extLst>
      <p:ext uri="{BB962C8B-B14F-4D97-AF65-F5344CB8AC3E}">
        <p14:creationId xmlns:p14="http://schemas.microsoft.com/office/powerpoint/2010/main" val="987714349"/>
      </p:ext>
    </p:extLst>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Risk assessment procedures using computer techniques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The computer-assisted risk assessments techniques are related to controls that are characterized by the application of control and audit procedures using the computer as an audit tool. These are known as CAATs and are normally placed in three main categories:</a:t>
            </a:r>
          </a:p>
          <a:p>
            <a:r>
              <a:rPr lang="en-GB" dirty="0" smtClean="0"/>
              <a:t>Audit software: computer programs used by the auditor to interrogate a client’s computer files mainly for substantive testing. These can be further categorized into: </a:t>
            </a:r>
          </a:p>
          <a:p>
            <a:r>
              <a:rPr lang="en-GB" dirty="0" smtClean="0"/>
              <a:t>a). Package programs (generalized audit software): these are pre-prepared programs for which the auditor will specify detailed requirements. These are written to be used on different types of computer systems, therefore the auditor will be able to perform data processing function which include reading computer files, selecting information and performing calculations.</a:t>
            </a:r>
            <a:endParaRPr lang="en-GB" dirty="0"/>
          </a:p>
        </p:txBody>
      </p:sp>
    </p:spTree>
    <p:extLst>
      <p:ext uri="{BB962C8B-B14F-4D97-AF65-F5344CB8AC3E}">
        <p14:creationId xmlns:p14="http://schemas.microsoft.com/office/powerpoint/2010/main" val="672862235"/>
      </p:ext>
    </p:extLst>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0000" lnSpcReduction="20000"/>
          </a:bodyPr>
          <a:lstStyle/>
          <a:p>
            <a:r>
              <a:rPr lang="en-GB" dirty="0" smtClean="0"/>
              <a:t>b. Purpose-written programs: these perform specific functions based on auditor’s choices. The auditor may have no option but to have this software developed, since package programs cannot be adapted to the client’s system (however, this can be costly). </a:t>
            </a:r>
          </a:p>
          <a:p>
            <a:r>
              <a:rPr lang="en-GB" dirty="0" smtClean="0"/>
              <a:t>c. Enquiry programs: these are programs that are part of the client’s system, often used to sort and print data and can be adapted for audit purposes, e.g. accounting software which may have search facilities on some modules, or that could be used for audit purposes such as searching for all customers with credit balances (on the customers’ module) or all inventory items exceeding a specified value (on the inventory module).</a:t>
            </a:r>
            <a:endParaRPr lang="en-GB" dirty="0"/>
          </a:p>
        </p:txBody>
      </p:sp>
    </p:spTree>
    <p:extLst>
      <p:ext uri="{BB962C8B-B14F-4D97-AF65-F5344CB8AC3E}">
        <p14:creationId xmlns:p14="http://schemas.microsoft.com/office/powerpoint/2010/main" val="3918802703"/>
      </p:ext>
    </p:extLst>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lnSpcReduction="10000"/>
          </a:bodyPr>
          <a:lstStyle/>
          <a:p>
            <a:r>
              <a:rPr lang="en-GB" dirty="0" smtClean="0"/>
              <a:t>Internal Control means different things to different people. The wide variety of meanings prevents a common understanding of internal control. An important goal therefore is to integrate the various internal control concepts into a framework in which a common definition is established and control components are identified.</a:t>
            </a:r>
            <a:endParaRPr lang="en-GB" dirty="0"/>
          </a:p>
        </p:txBody>
      </p:sp>
    </p:spTree>
    <p:extLst>
      <p:ext uri="{BB962C8B-B14F-4D97-AF65-F5344CB8AC3E}">
        <p14:creationId xmlns:p14="http://schemas.microsoft.com/office/powerpoint/2010/main" val="3632219970"/>
      </p:ext>
    </p:extLst>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GB" dirty="0" smtClean="0"/>
              <a:t>Using this audit software, you can scrutinize large volumes of data and present results that can then be investigated further. The software consists of program logic needed to perform most of the functions required in case of an audit, such as: </a:t>
            </a:r>
          </a:p>
          <a:p>
            <a:r>
              <a:rPr lang="en-GB" dirty="0" smtClean="0"/>
              <a:t>• sample selection; </a:t>
            </a:r>
          </a:p>
          <a:p>
            <a:r>
              <a:rPr lang="en-GB" dirty="0" smtClean="0"/>
              <a:t>• reporting exceptional items; </a:t>
            </a:r>
          </a:p>
          <a:p>
            <a:r>
              <a:rPr lang="en-GB" dirty="0" smtClean="0"/>
              <a:t>• files comparison; </a:t>
            </a:r>
          </a:p>
          <a:p>
            <a:r>
              <a:rPr lang="en-GB" dirty="0" smtClean="0"/>
              <a:t>• analysing, summarizing and stratifying data.</a:t>
            </a:r>
            <a:endParaRPr lang="en-GB" dirty="0"/>
          </a:p>
        </p:txBody>
      </p:sp>
    </p:spTree>
    <p:extLst>
      <p:ext uri="{BB962C8B-B14F-4D97-AF65-F5344CB8AC3E}">
        <p14:creationId xmlns:p14="http://schemas.microsoft.com/office/powerpoint/2010/main" val="732916156"/>
      </p:ext>
    </p:extLst>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0000" lnSpcReduction="20000"/>
          </a:bodyPr>
          <a:lstStyle/>
          <a:p>
            <a:r>
              <a:rPr lang="en-GB" dirty="0" smtClean="0"/>
              <a:t>Data testing: consists of techniques used in conducting control procedures by entering data as a sample of transactions, into an entity’s computer system and compare the results obtained with pre-defined results. The prime objective is to test the operation of application controls. In this respect it is ideal to arrange for the dummy data to be processed, fact that might include many error conditions. This is done in order to ensure that the client’s application controls can identify particular problems. Examples of errors that might occur: </a:t>
            </a:r>
          </a:p>
          <a:p>
            <a:r>
              <a:rPr lang="en-GB" dirty="0" smtClean="0"/>
              <a:t>supplier account codes that do not exist; </a:t>
            </a:r>
          </a:p>
          <a:p>
            <a:r>
              <a:rPr lang="en-GB" dirty="0" smtClean="0"/>
              <a:t>sales invoices that contain addition errors;</a:t>
            </a:r>
            <a:endParaRPr lang="en-GB" dirty="0"/>
          </a:p>
        </p:txBody>
      </p:sp>
    </p:spTree>
    <p:extLst>
      <p:ext uri="{BB962C8B-B14F-4D97-AF65-F5344CB8AC3E}">
        <p14:creationId xmlns:p14="http://schemas.microsoft.com/office/powerpoint/2010/main" val="3344450666"/>
      </p:ext>
    </p:extLst>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employees earning in excess of a certain limit; </a:t>
            </a:r>
          </a:p>
          <a:p>
            <a:r>
              <a:rPr lang="en-GB" dirty="0" smtClean="0"/>
              <a:t>submitting data with incorrect batch control totals. The data without errors will also be included to ensure that the ‘correct’ transactions are properly processed.</a:t>
            </a:r>
            <a:endParaRPr lang="en-GB" dirty="0"/>
          </a:p>
        </p:txBody>
      </p:sp>
    </p:spTree>
    <p:extLst>
      <p:ext uri="{BB962C8B-B14F-4D97-AF65-F5344CB8AC3E}">
        <p14:creationId xmlns:p14="http://schemas.microsoft.com/office/powerpoint/2010/main" val="2460278896"/>
      </p:ext>
    </p:extLst>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0000" lnSpcReduction="20000"/>
          </a:bodyPr>
          <a:lstStyle/>
          <a:p>
            <a:r>
              <a:rPr lang="en-GB" dirty="0" smtClean="0"/>
              <a:t>Other techniques: There is an increasing number of other techniques that can be used. The main ones are:</a:t>
            </a:r>
          </a:p>
          <a:p>
            <a:r>
              <a:rPr lang="en-GB" dirty="0" smtClean="0"/>
              <a:t>Integrated test facility: the technique runs data test live; it involves the establishment of dummy records, such as departments or customer accounts to which the dummy data can be processed. These can then be ignored when the client records are printed out, and reversed out afterwards.</a:t>
            </a:r>
          </a:p>
          <a:p>
            <a:r>
              <a:rPr lang="en-GB" dirty="0" smtClean="0"/>
              <a:t>Embedded audit facilities (embedded audit monitor): requires the auditor’s own program code to be embedded into the client’s application software. The embedded code is designed to perform audit functions and can be switched on at selected times or activated each time the application program is used.</a:t>
            </a:r>
            <a:endParaRPr lang="en-GB" dirty="0"/>
          </a:p>
        </p:txBody>
      </p:sp>
    </p:spTree>
    <p:extLst>
      <p:ext uri="{BB962C8B-B14F-4D97-AF65-F5344CB8AC3E}">
        <p14:creationId xmlns:p14="http://schemas.microsoft.com/office/powerpoint/2010/main" val="480880319"/>
      </p:ext>
    </p:extLst>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Impact of computer-based systems on the general approach</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The fact that systems are computer-based does not alter the key stages of the review process. This explains why references to the computer-based systems have been subsumed into the following:</a:t>
            </a:r>
          </a:p>
          <a:p>
            <a:r>
              <a:rPr lang="en-GB" dirty="0" smtClean="0"/>
              <a:t>(</a:t>
            </a:r>
            <a:r>
              <a:rPr lang="en-GB" dirty="0" err="1" smtClean="0"/>
              <a:t>i</a:t>
            </a:r>
            <a:r>
              <a:rPr lang="en-GB" dirty="0" smtClean="0"/>
              <a:t>)Planning: represents one of the characteristics of the review and control process that needs to be considered in developing the overall strategy. </a:t>
            </a:r>
          </a:p>
          <a:p>
            <a:r>
              <a:rPr lang="en-GB" dirty="0" smtClean="0"/>
              <a:t>(ii) Risk assessment: the application allows to identify the information system as one of the five components of internal control. It is required to obtain an understanding of the information system, including the procedures within both IT and manual systems. In other words, if she/he relies on internal control in assessing risk at an assertion level, she/he needs to understand and test the controls, whether these are manual or automated.</a:t>
            </a:r>
            <a:endParaRPr lang="en-GB" dirty="0"/>
          </a:p>
        </p:txBody>
      </p:sp>
    </p:spTree>
    <p:extLst>
      <p:ext uri="{BB962C8B-B14F-4D97-AF65-F5344CB8AC3E}">
        <p14:creationId xmlns:p14="http://schemas.microsoft.com/office/powerpoint/2010/main" val="1231953774"/>
      </p:ext>
    </p:extLst>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55000" lnSpcReduction="20000"/>
          </a:bodyPr>
          <a:lstStyle/>
          <a:p>
            <a:r>
              <a:rPr lang="en-GB" dirty="0" smtClean="0"/>
              <a:t>(iii) Testing: this stage is very important irrespective of the accounting system (any other internal reporting system), therefore it is useful to design the compliance and substantive tests that reflect the strengths and weaknesses of the system. When testing a computer information system, the it is likely to use a mix of manual and computer-assisted review and monitoring tests. ‘Round the machine’ vs. ‘through the machine ’ approaches to testing. </a:t>
            </a:r>
          </a:p>
          <a:p>
            <a:r>
              <a:rPr lang="en-GB" dirty="0" smtClean="0"/>
              <a:t>(iv) Conclusion: the key objectives of a review and control process is to obtain an understanding of the system in order to assess control risk and plan any review and mitigation process to minimize and/or detect risks. The assessment of the key controls will determine the level of internal testing. If these are programmed controls, you will need to ‘review through the computer’ and use CAATs to ensure controls are operating effectively. When auditing small computer-based systems, ‘reviewing round the computer’ may suffice if proper and reliable audit evidence can be obtained by testing input and output.</a:t>
            </a:r>
            <a:endParaRPr lang="en-GB" dirty="0"/>
          </a:p>
        </p:txBody>
      </p:sp>
    </p:spTree>
    <p:extLst>
      <p:ext uri="{BB962C8B-B14F-4D97-AF65-F5344CB8AC3E}">
        <p14:creationId xmlns:p14="http://schemas.microsoft.com/office/powerpoint/2010/main" val="1650705838"/>
      </p:ext>
    </p:extLst>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Assignment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Auditing in a computerized environment requires the complete understanding of techniques for testing application controls. What do you understand by the </a:t>
            </a:r>
            <a:r>
              <a:rPr lang="en-GB" smtClean="0"/>
              <a:t>following techniques </a:t>
            </a:r>
            <a:r>
              <a:rPr lang="en-GB" dirty="0" smtClean="0"/>
              <a:t>and how are they carried out:</a:t>
            </a:r>
          </a:p>
          <a:p>
            <a:r>
              <a:rPr lang="en-GB" dirty="0" smtClean="0"/>
              <a:t>1. Auditing round the computer</a:t>
            </a:r>
          </a:p>
          <a:p>
            <a:r>
              <a:rPr lang="en-GB" dirty="0" smtClean="0"/>
              <a:t>2.Test of Controls</a:t>
            </a:r>
          </a:p>
          <a:p>
            <a:r>
              <a:rPr lang="en-GB" dirty="0" smtClean="0"/>
              <a:t>3. Auditing through the computer.</a:t>
            </a:r>
            <a:endParaRPr lang="en-GB" dirty="0"/>
          </a:p>
        </p:txBody>
      </p:sp>
    </p:spTree>
    <p:extLst>
      <p:ext uri="{BB962C8B-B14F-4D97-AF65-F5344CB8AC3E}">
        <p14:creationId xmlns:p14="http://schemas.microsoft.com/office/powerpoint/2010/main" val="3163235825"/>
      </p:ext>
    </p:extLst>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Internal Control Defined</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Internal Control (COSO Framework) is defined as follows: a process, effected by an entity's board of directors, management and other personnel, designed to provide reasonable assurance regarding the achievement of objectives in the following categories: </a:t>
            </a:r>
          </a:p>
          <a:p>
            <a:r>
              <a:rPr lang="en-GB" dirty="0" smtClean="0"/>
              <a:t>Effectiveness and efficiency of operations. </a:t>
            </a:r>
          </a:p>
          <a:p>
            <a:r>
              <a:rPr lang="en-GB" dirty="0" smtClean="0"/>
              <a:t>Reliability of financial reporting. </a:t>
            </a:r>
          </a:p>
          <a:p>
            <a:r>
              <a:rPr lang="en-GB" dirty="0" smtClean="0"/>
              <a:t>Compliance with applicable laws and regulations.</a:t>
            </a:r>
            <a:endParaRPr lang="en-GB" dirty="0"/>
          </a:p>
        </p:txBody>
      </p:sp>
    </p:spTree>
    <p:extLst>
      <p:ext uri="{BB962C8B-B14F-4D97-AF65-F5344CB8AC3E}">
        <p14:creationId xmlns:p14="http://schemas.microsoft.com/office/powerpoint/2010/main" val="3245627443"/>
      </p:ext>
    </p:extLst>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Internal Control Defined – cont’d</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This definition reflects certain fundamental concepts:</a:t>
            </a:r>
          </a:p>
          <a:p>
            <a:r>
              <a:rPr lang="en-GB" dirty="0" smtClean="0"/>
              <a:t>Internal control is a process. It is a means to an end, not an end in itself. </a:t>
            </a:r>
          </a:p>
          <a:p>
            <a:r>
              <a:rPr lang="en-GB" dirty="0" smtClean="0"/>
              <a:t>Internal control is effected by people. It is not merely policy manuals and forms, but people at every level of an organization. </a:t>
            </a:r>
          </a:p>
          <a:p>
            <a:r>
              <a:rPr lang="en-GB" dirty="0" smtClean="0"/>
              <a:t>Internal control can be expected to provide only reasonable assurance, not absolute assurance, to an entity's management and board. </a:t>
            </a:r>
          </a:p>
          <a:p>
            <a:r>
              <a:rPr lang="en-GB" dirty="0" smtClean="0"/>
              <a:t>Internal control is geared to the achievement of objectives in one or more separate but overlapping categories.</a:t>
            </a:r>
            <a:endParaRPr lang="en-GB" dirty="0"/>
          </a:p>
        </p:txBody>
      </p:sp>
    </p:spTree>
    <p:extLst>
      <p:ext uri="{BB962C8B-B14F-4D97-AF65-F5344CB8AC3E}">
        <p14:creationId xmlns:p14="http://schemas.microsoft.com/office/powerpoint/2010/main" val="3989016482"/>
      </p:ext>
    </p:extLst>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of Internal Control</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Internal control (COSO Framework) consists of five interrelated components. These are derived from the way management runs a business, and are integrated with the management process. The components are: </a:t>
            </a:r>
          </a:p>
          <a:p>
            <a:pPr>
              <a:buFont typeface="Wingdings" panose="05000000000000000000" pitchFamily="2" charset="2"/>
              <a:buChar char="q"/>
            </a:pPr>
            <a:r>
              <a:rPr lang="en-GB" dirty="0" smtClean="0"/>
              <a:t>Control Environment  </a:t>
            </a:r>
          </a:p>
          <a:p>
            <a:pPr>
              <a:buFont typeface="Wingdings" panose="05000000000000000000" pitchFamily="2" charset="2"/>
              <a:buChar char="q"/>
            </a:pPr>
            <a:r>
              <a:rPr lang="en-GB" dirty="0" smtClean="0"/>
              <a:t>Risk Assessment </a:t>
            </a:r>
          </a:p>
          <a:p>
            <a:pPr>
              <a:buFont typeface="Wingdings" panose="05000000000000000000" pitchFamily="2" charset="2"/>
              <a:buChar char="q"/>
            </a:pPr>
            <a:r>
              <a:rPr lang="en-GB" dirty="0" smtClean="0"/>
              <a:t>Control Activities </a:t>
            </a:r>
          </a:p>
          <a:p>
            <a:pPr>
              <a:buFont typeface="Wingdings" panose="05000000000000000000" pitchFamily="2" charset="2"/>
              <a:buChar char="q"/>
            </a:pPr>
            <a:r>
              <a:rPr lang="en-GB" dirty="0" smtClean="0"/>
              <a:t>Information and Communication </a:t>
            </a:r>
          </a:p>
          <a:p>
            <a:pPr>
              <a:buFont typeface="Wingdings" panose="05000000000000000000" pitchFamily="2" charset="2"/>
              <a:buChar char="q"/>
            </a:pPr>
            <a:r>
              <a:rPr lang="en-GB" dirty="0" smtClean="0"/>
              <a:t>Monitoring</a:t>
            </a:r>
            <a:endParaRPr lang="en-GB" dirty="0"/>
          </a:p>
        </p:txBody>
      </p:sp>
    </p:spTree>
    <p:extLst>
      <p:ext uri="{BB962C8B-B14F-4D97-AF65-F5344CB8AC3E}">
        <p14:creationId xmlns:p14="http://schemas.microsoft.com/office/powerpoint/2010/main" val="2112540697"/>
      </p:ext>
    </p:extLst>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COSO Components </a:t>
            </a:r>
            <a:endParaRPr lang="en-GB" dirty="0"/>
          </a:p>
        </p:txBody>
      </p:sp>
      <p:sp>
        <p:nvSpPr>
          <p:cNvPr id="3" name="Content Placeholder 2"/>
          <p:cNvSpPr>
            <a:spLocks noGrp="1"/>
          </p:cNvSpPr>
          <p:nvPr>
            <p:ph idx="1"/>
          </p:nvPr>
        </p:nvSpPr>
        <p:spPr/>
        <p:txBody>
          <a:bodyPr/>
          <a:lstStyle/>
          <a:p>
            <a:r>
              <a:rPr lang="en-GB" dirty="0" smtClean="0"/>
              <a:t>Control Environment - The core of any business is its people - their individual attributes, including integrity, ethical values and competence - and the environment in which they operate. They are the engine that drives the entity and the foundation on which everything rests. </a:t>
            </a:r>
            <a:endParaRPr lang="en-GB" dirty="0"/>
          </a:p>
        </p:txBody>
      </p:sp>
    </p:spTree>
    <p:extLst>
      <p:ext uri="{BB962C8B-B14F-4D97-AF65-F5344CB8AC3E}">
        <p14:creationId xmlns:p14="http://schemas.microsoft.com/office/powerpoint/2010/main" val="450785379"/>
      </p:ext>
    </p:extLst>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Assessment </a:t>
            </a:r>
            <a:endParaRPr lang="en-GB" dirty="0"/>
          </a:p>
        </p:txBody>
      </p:sp>
      <p:sp>
        <p:nvSpPr>
          <p:cNvPr id="3" name="Content Placeholder 2"/>
          <p:cNvSpPr>
            <a:spLocks noGrp="1"/>
          </p:cNvSpPr>
          <p:nvPr>
            <p:ph idx="1"/>
          </p:nvPr>
        </p:nvSpPr>
        <p:spPr/>
        <p:txBody>
          <a:bodyPr/>
          <a:lstStyle/>
          <a:p>
            <a:r>
              <a:rPr lang="en-GB" dirty="0" smtClean="0"/>
              <a:t>The entity must be aware of and deal with the risks it faces. It must set objectives, so that the organization is operating in concert. It also must establish mechanisms to identify, analyse and manage the related risks. </a:t>
            </a:r>
            <a:endParaRPr lang="en-GB" dirty="0"/>
          </a:p>
        </p:txBody>
      </p:sp>
    </p:spTree>
    <p:extLst>
      <p:ext uri="{BB962C8B-B14F-4D97-AF65-F5344CB8AC3E}">
        <p14:creationId xmlns:p14="http://schemas.microsoft.com/office/powerpoint/2010/main" val="377823494"/>
      </p:ext>
    </p:extLst>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 Activities </a:t>
            </a:r>
            <a:endParaRPr lang="en-GB" dirty="0"/>
          </a:p>
        </p:txBody>
      </p:sp>
      <p:sp>
        <p:nvSpPr>
          <p:cNvPr id="3" name="Content Placeholder 2"/>
          <p:cNvSpPr>
            <a:spLocks noGrp="1"/>
          </p:cNvSpPr>
          <p:nvPr>
            <p:ph idx="1"/>
          </p:nvPr>
        </p:nvSpPr>
        <p:spPr/>
        <p:txBody>
          <a:bodyPr/>
          <a:lstStyle/>
          <a:p>
            <a:r>
              <a:rPr lang="en-GB" dirty="0" smtClean="0"/>
              <a:t>Control policies and procedures must be established and executed to help ensure that the actions identified by management as necessary to address risks to achievement of the entity’s objectives are effectively carried out</a:t>
            </a:r>
            <a:endParaRPr lang="en-GB" dirty="0"/>
          </a:p>
        </p:txBody>
      </p:sp>
    </p:spTree>
    <p:extLst>
      <p:ext uri="{BB962C8B-B14F-4D97-AF65-F5344CB8AC3E}">
        <p14:creationId xmlns:p14="http://schemas.microsoft.com/office/powerpoint/2010/main" val="599244597"/>
      </p:ext>
    </p:extLst>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 and Communication </a:t>
            </a:r>
            <a:endParaRPr lang="en-GB" dirty="0"/>
          </a:p>
        </p:txBody>
      </p:sp>
      <p:sp>
        <p:nvSpPr>
          <p:cNvPr id="3" name="Content Placeholder 2"/>
          <p:cNvSpPr>
            <a:spLocks noGrp="1"/>
          </p:cNvSpPr>
          <p:nvPr>
            <p:ph idx="1"/>
          </p:nvPr>
        </p:nvSpPr>
        <p:spPr/>
        <p:txBody>
          <a:bodyPr/>
          <a:lstStyle/>
          <a:p>
            <a:r>
              <a:rPr lang="en-GB" dirty="0" smtClean="0"/>
              <a:t>Surrounding these activities are information and communication systems. These enable the entity’s people to capture and exchange the information needed to conduct, manage and control its operations.</a:t>
            </a:r>
            <a:endParaRPr lang="en-GB" dirty="0"/>
          </a:p>
        </p:txBody>
      </p:sp>
    </p:spTree>
    <p:extLst>
      <p:ext uri="{BB962C8B-B14F-4D97-AF65-F5344CB8AC3E}">
        <p14:creationId xmlns:p14="http://schemas.microsoft.com/office/powerpoint/2010/main" val="1547176489"/>
      </p:ext>
    </p:extLst>
  </p:cSld>
  <p:clrMapOvr>
    <a:masterClrMapping/>
  </p:clrMapOvr>
  <p:transition>
    <p:pull/>
  </p:transition>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CC3D08FD-7E04-4977-93C9-80C509080E80}" vid="{EE797980-F1C4-4956-B0C8-E89A272DB09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774</TotalTime>
  <Words>2064</Words>
  <Application>Microsoft Office PowerPoint</Application>
  <PresentationFormat>Widescreen</PresentationFormat>
  <Paragraphs>91</Paragraphs>
  <Slides>26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Georgia</vt:lpstr>
      <vt:lpstr>Rockwell</vt:lpstr>
      <vt:lpstr>Rockwell Condensed</vt:lpstr>
      <vt:lpstr>Times New Roman</vt:lpstr>
      <vt:lpstr>Wingdings</vt:lpstr>
      <vt:lpstr>Theme1</vt:lpstr>
      <vt:lpstr>Custom Design</vt:lpstr>
      <vt:lpstr>System Audit and Internal Controls in a Computerized Based Accounting Environment</vt:lpstr>
      <vt:lpstr>Introduction</vt:lpstr>
      <vt:lpstr>Internal Control Defined</vt:lpstr>
      <vt:lpstr>Internal Control Defined – cont’d</vt:lpstr>
      <vt:lpstr>Components of Internal Control</vt:lpstr>
      <vt:lpstr>COSO Components </vt:lpstr>
      <vt:lpstr>Risk Assessment </vt:lpstr>
      <vt:lpstr>Control Activities </vt:lpstr>
      <vt:lpstr>Information and Communication </vt:lpstr>
      <vt:lpstr>Monitoring </vt:lpstr>
      <vt:lpstr>COMPUTER BASED ENVIRONMENT CONTROLS</vt:lpstr>
      <vt:lpstr>General Controls</vt:lpstr>
      <vt:lpstr>Types of general controls:</vt:lpstr>
      <vt:lpstr>Application controls</vt:lpstr>
      <vt:lpstr>Application control cont.</vt:lpstr>
      <vt:lpstr>PowerPoint Presentation</vt:lpstr>
      <vt:lpstr>PowerPoint Presentation</vt:lpstr>
      <vt:lpstr>Risk assessment procedures using computer techniques</vt:lpstr>
      <vt:lpstr>PowerPoint Presentation</vt:lpstr>
      <vt:lpstr>PowerPoint Presentation</vt:lpstr>
      <vt:lpstr>PowerPoint Presentation</vt:lpstr>
      <vt:lpstr>PowerPoint Presentation</vt:lpstr>
      <vt:lpstr>PowerPoint Presentation</vt:lpstr>
      <vt:lpstr>Impact of computer-based systems on the general approach</vt:lpstr>
      <vt:lpstr>PowerPoint Presentation</vt:lpstr>
      <vt:lpstr>Assignment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Osariemen</dc:creator>
  <cp:lastModifiedBy>Osariemen</cp:lastModifiedBy>
  <cp:revision>8</cp:revision>
  <dcterms:created xsi:type="dcterms:W3CDTF">2017-10-10T18:36:28Z</dcterms:created>
  <dcterms:modified xsi:type="dcterms:W3CDTF">2017-10-11T07:30:52Z</dcterms:modified>
</cp:coreProperties>
</file>