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71" d="100"/>
          <a:sy n="71" d="100"/>
        </p:scale>
        <p:origin x="4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1"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18" y="569913"/>
            <a:ext cx="742949"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067" y="0"/>
            <a:ext cx="3399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800"/>
              <a:t>www.covenantuniversity.edu.ng</a:t>
            </a:r>
            <a:endParaRPr lang="en-GB" sz="1800"/>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085" y="569914"/>
            <a:ext cx="460798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1951" y="1074738"/>
            <a:ext cx="3570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a:solidFill>
                  <a:srgbClr val="662C5B"/>
                </a:solidFill>
              </a:rPr>
              <a:t>Raising a new Generation of Leaders</a:t>
            </a:r>
            <a:endParaRPr lang="en-GB" sz="1600">
              <a:solidFill>
                <a:srgbClr val="662C5B"/>
              </a:solidFill>
            </a:endParaRPr>
          </a:p>
        </p:txBody>
      </p:sp>
      <p:sp>
        <p:nvSpPr>
          <p:cNvPr id="2" name="Title 1"/>
          <p:cNvSpPr>
            <a:spLocks noGrp="1"/>
          </p:cNvSpPr>
          <p:nvPr>
            <p:ph type="ctrTitle"/>
          </p:nvPr>
        </p:nvSpPr>
        <p:spPr>
          <a:xfrm>
            <a:off x="914166" y="1844830"/>
            <a:ext cx="10363676"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81693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9"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2389719"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2166627533"/>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1202323126"/>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181185731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9" y="2130435"/>
            <a:ext cx="10363676"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324" y="3886200"/>
            <a:ext cx="853535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BBACE200-8F9A-4A17-9708-35551EAEC562}" type="datetimeFigureOut">
              <a:rPr lang="en-GB"/>
              <a:pPr>
                <a:defRPr/>
              </a:pPr>
              <a:t>03/10/2017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02843D6-5891-403B-B646-360DB339A59D}" type="slidenum">
              <a:rPr lang="en-GB"/>
              <a:pPr>
                <a:defRPr/>
              </a:pPr>
              <a:t>‹#›</a:t>
            </a:fld>
            <a:endParaRPr lang="en-GB"/>
          </a:p>
        </p:txBody>
      </p:sp>
    </p:spTree>
    <p:extLst>
      <p:ext uri="{BB962C8B-B14F-4D97-AF65-F5344CB8AC3E}">
        <p14:creationId xmlns:p14="http://schemas.microsoft.com/office/powerpoint/2010/main" val="2371044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4C07139-6925-48ED-81CF-4493DB96E188}" type="datetimeFigureOut">
              <a:rPr lang="en-GB"/>
              <a:pPr>
                <a:defRPr/>
              </a:pPr>
              <a:t>03/10/2017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F57F887-ECE4-43CB-8F46-369F85187273}" type="slidenum">
              <a:rPr lang="en-GB"/>
              <a:pPr>
                <a:defRPr/>
              </a:pPr>
              <a:t>‹#›</a:t>
            </a:fld>
            <a:endParaRPr lang="en-GB"/>
          </a:p>
        </p:txBody>
      </p:sp>
    </p:spTree>
    <p:extLst>
      <p:ext uri="{BB962C8B-B14F-4D97-AF65-F5344CB8AC3E}">
        <p14:creationId xmlns:p14="http://schemas.microsoft.com/office/powerpoint/2010/main" val="1598378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69" y="4406910"/>
            <a:ext cx="10363676"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69" y="2906713"/>
            <a:ext cx="1036367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DECCBD1-9126-4645-9F58-96C43E250112}" type="datetimeFigureOut">
              <a:rPr lang="en-GB"/>
              <a:pPr>
                <a:defRPr/>
              </a:pPr>
              <a:t>03/10/2017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90B242-463D-45AC-A3A8-49965E2E8B67}" type="slidenum">
              <a:rPr lang="en-GB"/>
              <a:pPr>
                <a:defRPr/>
              </a:pPr>
              <a:t>‹#›</a:t>
            </a:fld>
            <a:endParaRPr lang="en-GB"/>
          </a:p>
        </p:txBody>
      </p:sp>
    </p:spTree>
    <p:extLst>
      <p:ext uri="{BB962C8B-B14F-4D97-AF65-F5344CB8AC3E}">
        <p14:creationId xmlns:p14="http://schemas.microsoft.com/office/powerpoint/2010/main" val="3430012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441" y="1600206"/>
            <a:ext cx="541037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181" y="1600206"/>
            <a:ext cx="541037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721C132A-F50C-4B36-90D6-64ABC358585E}" type="datetimeFigureOut">
              <a:rPr lang="en-GB"/>
              <a:pPr>
                <a:defRPr/>
              </a:pPr>
              <a:t>03/10/2017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B904191-760E-44F3-94BC-091FFB390A4D}" type="slidenum">
              <a:rPr lang="en-GB"/>
              <a:pPr>
                <a:defRPr/>
              </a:pPr>
              <a:t>‹#›</a:t>
            </a:fld>
            <a:endParaRPr lang="en-GB"/>
          </a:p>
        </p:txBody>
      </p:sp>
    </p:spTree>
    <p:extLst>
      <p:ext uri="{BB962C8B-B14F-4D97-AF65-F5344CB8AC3E}">
        <p14:creationId xmlns:p14="http://schemas.microsoft.com/office/powerpoint/2010/main" val="1691640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447" y="1535113"/>
            <a:ext cx="53865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7" y="2174875"/>
            <a:ext cx="53865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12" y="1535113"/>
            <a:ext cx="53897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12" y="2174875"/>
            <a:ext cx="53897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E8799E75-F1F3-4814-9A57-1E9BFFB65F06}" type="datetimeFigureOut">
              <a:rPr lang="en-GB"/>
              <a:pPr>
                <a:defRPr/>
              </a:pPr>
              <a:t>03/10/2017</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5D5F97C-3438-48DC-86B4-C2D16A02F058}" type="slidenum">
              <a:rPr lang="en-GB"/>
              <a:pPr>
                <a:defRPr/>
              </a:pPr>
              <a:t>‹#›</a:t>
            </a:fld>
            <a:endParaRPr lang="en-GB"/>
          </a:p>
        </p:txBody>
      </p:sp>
    </p:spTree>
    <p:extLst>
      <p:ext uri="{BB962C8B-B14F-4D97-AF65-F5344CB8AC3E}">
        <p14:creationId xmlns:p14="http://schemas.microsoft.com/office/powerpoint/2010/main" val="930745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C822EE8-75B9-4B3B-BAD6-B5467373806C}" type="datetimeFigureOut">
              <a:rPr lang="en-GB"/>
              <a:pPr>
                <a:defRPr/>
              </a:pPr>
              <a:t>03/10/2017</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0C981DC3-D006-4175-AFB1-933A8D04C97A}" type="slidenum">
              <a:rPr lang="en-GB"/>
              <a:pPr>
                <a:defRPr/>
              </a:pPr>
              <a:t>‹#›</a:t>
            </a:fld>
            <a:endParaRPr lang="en-GB"/>
          </a:p>
        </p:txBody>
      </p:sp>
    </p:spTree>
    <p:extLst>
      <p:ext uri="{BB962C8B-B14F-4D97-AF65-F5344CB8AC3E}">
        <p14:creationId xmlns:p14="http://schemas.microsoft.com/office/powerpoint/2010/main" val="954546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3BB03E-45F3-4637-AA42-644FD21D938C}" type="datetimeFigureOut">
              <a:rPr lang="en-GB"/>
              <a:pPr>
                <a:defRPr/>
              </a:pPr>
              <a:t>03/10/2017</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948E149-9EF7-4BE0-9178-4F721F39349E}" type="slidenum">
              <a:rPr lang="en-GB"/>
              <a:pPr>
                <a:defRPr/>
              </a:pPr>
              <a:t>‹#›</a:t>
            </a:fld>
            <a:endParaRPr lang="en-GB"/>
          </a:p>
        </p:txBody>
      </p:sp>
    </p:spTree>
    <p:extLst>
      <p:ext uri="{BB962C8B-B14F-4D97-AF65-F5344CB8AC3E}">
        <p14:creationId xmlns:p14="http://schemas.microsoft.com/office/powerpoint/2010/main" val="69942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1"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84" y="549275"/>
            <a:ext cx="121708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344084" y="1268413"/>
            <a:ext cx="4416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a:solidFill>
                  <a:srgbClr val="662C5B"/>
                </a:solidFill>
              </a:rPr>
              <a:t>Raising a new Generation of Leaders</a:t>
            </a:r>
            <a:endParaRPr lang="en-GB" sz="2000">
              <a:solidFill>
                <a:srgbClr val="662C5B"/>
              </a:solidFill>
            </a:endParaRPr>
          </a:p>
        </p:txBody>
      </p:sp>
      <p:sp>
        <p:nvSpPr>
          <p:cNvPr id="7" name="TextBox 6"/>
          <p:cNvSpPr txBox="1">
            <a:spLocks noChangeArrowheads="1"/>
          </p:cNvSpPr>
          <p:nvPr/>
        </p:nvSpPr>
        <p:spPr bwMode="auto">
          <a:xfrm>
            <a:off x="9000067" y="0"/>
            <a:ext cx="3399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800"/>
              <a:t>www.covenantuniversity.edu.ng</a:t>
            </a:r>
            <a:endParaRPr lang="en-GB" sz="1800"/>
          </a:p>
        </p:txBody>
      </p:sp>
      <p:pic>
        <p:nvPicPr>
          <p:cNvPr id="8"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185" y="692151"/>
            <a:ext cx="506518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p:nvPr>
        </p:nvSpPr>
        <p:spPr>
          <a:xfrm>
            <a:off x="914400" y="2204865"/>
            <a:ext cx="10363200" cy="2520280"/>
          </a:xfrm>
          <a:solidFill>
            <a:srgbClr val="CC3399">
              <a:alpha val="83137"/>
            </a:srgbClr>
          </a:solidFill>
        </p:spPr>
        <p:txBody>
          <a:bodyPr>
            <a:normAutofit/>
          </a:bodyPr>
          <a:lstStyle/>
          <a:p>
            <a:r>
              <a:rPr lang="en-US" smtClean="0"/>
              <a:t>Click to edit Master title style</a:t>
            </a:r>
            <a:endParaRPr lang="en-GB" dirty="0"/>
          </a:p>
        </p:txBody>
      </p:sp>
      <p:sp>
        <p:nvSpPr>
          <p:cNvPr id="11" name="Subtitle 2"/>
          <p:cNvSpPr>
            <a:spLocks noGrp="1"/>
          </p:cNvSpPr>
          <p:nvPr>
            <p:ph type="subTitle" idx="1"/>
          </p:nvPr>
        </p:nvSpPr>
        <p:spPr>
          <a:xfrm>
            <a:off x="1704657" y="4869160"/>
            <a:ext cx="8534400" cy="1752600"/>
          </a:xfrm>
          <a:solidFill>
            <a:srgbClr val="FFFFFF">
              <a:alpha val="63137"/>
            </a:srgbClr>
          </a:solidFill>
        </p:spPr>
        <p:txBody>
          <a:bodyPr>
            <a:normAutofit/>
          </a:bodyPr>
          <a:lstStyle>
            <a:lvl1pPr algn="ctr">
              <a:buNone/>
              <a:defRPr sz="4000">
                <a:ln>
                  <a:noFill/>
                </a:ln>
                <a:solidFill>
                  <a:srgbClr val="002060"/>
                </a:solidFill>
              </a:defRPr>
            </a:lvl1pPr>
          </a:lstStyle>
          <a:p>
            <a:r>
              <a:rPr lang="en-US" smtClean="0"/>
              <a:t>Click to edit Master subtitle style</a:t>
            </a:r>
            <a:endParaRPr lang="en-GB" dirty="0"/>
          </a:p>
        </p:txBody>
      </p:sp>
    </p:spTree>
    <p:extLst>
      <p:ext uri="{BB962C8B-B14F-4D97-AF65-F5344CB8AC3E}">
        <p14:creationId xmlns:p14="http://schemas.microsoft.com/office/powerpoint/2010/main" val="701806576"/>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568"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022" y="273060"/>
            <a:ext cx="68165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443" y="1435103"/>
            <a:ext cx="401056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EA54C5-EDE0-4363-BDA6-58CACB8A6F02}" type="datetimeFigureOut">
              <a:rPr lang="en-GB"/>
              <a:pPr>
                <a:defRPr/>
              </a:pPr>
              <a:t>03/10/2017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D5D4B47-3C10-4517-B4E2-50CD8E2A1D45}" type="slidenum">
              <a:rPr lang="en-GB"/>
              <a:pPr>
                <a:defRPr/>
              </a:pPr>
              <a:t>‹#›</a:t>
            </a:fld>
            <a:endParaRPr lang="en-GB"/>
          </a:p>
        </p:txBody>
      </p:sp>
    </p:spTree>
    <p:extLst>
      <p:ext uri="{BB962C8B-B14F-4D97-AF65-F5344CB8AC3E}">
        <p14:creationId xmlns:p14="http://schemas.microsoft.com/office/powerpoint/2010/main" val="1658788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53" y="4800600"/>
            <a:ext cx="7314883"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153" y="612775"/>
            <a:ext cx="731488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2390153" y="5367338"/>
            <a:ext cx="731488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5CD396-4156-488F-BA81-EF57B3FC8896}" type="datetimeFigureOut">
              <a:rPr lang="en-GB"/>
              <a:pPr>
                <a:defRPr/>
              </a:pPr>
              <a:t>03/10/2017</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96D943C-876C-46BC-B5E4-17B8F6E2CC86}" type="slidenum">
              <a:rPr lang="en-GB"/>
              <a:pPr>
                <a:defRPr/>
              </a:pPr>
              <a:t>‹#›</a:t>
            </a:fld>
            <a:endParaRPr lang="en-GB"/>
          </a:p>
        </p:txBody>
      </p:sp>
    </p:spTree>
    <p:extLst>
      <p:ext uri="{BB962C8B-B14F-4D97-AF65-F5344CB8AC3E}">
        <p14:creationId xmlns:p14="http://schemas.microsoft.com/office/powerpoint/2010/main" val="2474774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0CABDBFE-D34B-41A3-A2D8-D7350CC89CC0}" type="datetimeFigureOut">
              <a:rPr lang="en-GB"/>
              <a:pPr>
                <a:defRPr/>
              </a:pPr>
              <a:t>03/10/2017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BA62F68-3F7B-451A-A2C1-E19955FC4AAD}" type="slidenum">
              <a:rPr lang="en-GB"/>
              <a:pPr>
                <a:defRPr/>
              </a:pPr>
              <a:t>‹#›</a:t>
            </a:fld>
            <a:endParaRPr lang="en-GB"/>
          </a:p>
        </p:txBody>
      </p:sp>
    </p:spTree>
    <p:extLst>
      <p:ext uri="{BB962C8B-B14F-4D97-AF65-F5344CB8AC3E}">
        <p14:creationId xmlns:p14="http://schemas.microsoft.com/office/powerpoint/2010/main" val="47291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0074" y="274648"/>
            <a:ext cx="2742485"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443" y="274648"/>
            <a:ext cx="80782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4CCF745-B7AE-4841-BF16-364CC48D0E6C}" type="datetimeFigureOut">
              <a:rPr lang="en-GB"/>
              <a:pPr>
                <a:defRPr/>
              </a:pPr>
              <a:t>03/10/2017</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506533-6C85-4786-AF45-0662D204D586}" type="slidenum">
              <a:rPr lang="en-GB"/>
              <a:pPr>
                <a:defRPr/>
              </a:pPr>
              <a:t>‹#›</a:t>
            </a:fld>
            <a:endParaRPr lang="en-GB"/>
          </a:p>
        </p:txBody>
      </p:sp>
    </p:spTree>
    <p:extLst>
      <p:ext uri="{BB962C8B-B14F-4D97-AF65-F5344CB8AC3E}">
        <p14:creationId xmlns:p14="http://schemas.microsoft.com/office/powerpoint/2010/main" val="30972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1" cy="773752"/>
          </a:xfrm>
          <a:prstGeom prst="rect">
            <a:avLst/>
          </a:prstGeom>
          <a:noFill/>
        </p:spPr>
      </p:pic>
      <p:sp>
        <p:nvSpPr>
          <p:cNvPr id="5" name="Slide Number Placeholder 5"/>
          <p:cNvSpPr txBox="1">
            <a:spLocks/>
          </p:cNvSpPr>
          <p:nvPr/>
        </p:nvSpPr>
        <p:spPr>
          <a:xfrm>
            <a:off x="10775951" y="6337300"/>
            <a:ext cx="1043516" cy="547688"/>
          </a:xfrm>
          <a:prstGeom prst="rect">
            <a:avLst/>
          </a:prstGeom>
          <a:solidFill>
            <a:srgbClr val="F7F7F7">
              <a:alpha val="45098"/>
            </a:srgb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A9FF7339-D717-4D0D-9067-4FF5593C15F6}" type="slidenum">
              <a:rPr lang="en-GB" sz="2800" b="1" smtClean="0">
                <a:solidFill>
                  <a:schemeClr val="bg1"/>
                </a:solidFill>
                <a:latin typeface="Georgia" panose="02040502050405020303" pitchFamily="18" charset="0"/>
              </a:rPr>
              <a:pPr algn="r" eaLnBrk="1" hangingPunct="1">
                <a:defRPr/>
              </a:pPr>
              <a:t>‹#›</a:t>
            </a:fld>
            <a:endParaRPr lang="en-GB" sz="2800" b="1">
              <a:solidFill>
                <a:schemeClr val="bg1"/>
              </a:solidFill>
              <a:latin typeface="Georgia" panose="02040502050405020303" pitchFamily="18" charset="0"/>
            </a:endParaRPr>
          </a:p>
        </p:txBody>
      </p:sp>
      <p:pic>
        <p:nvPicPr>
          <p:cNvPr id="6"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4" y="6364288"/>
            <a:ext cx="62441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1" y="6316663"/>
            <a:ext cx="5975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723900" y="6707189"/>
            <a:ext cx="23208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a:t>www.covenantuniversity.edu.ng</a:t>
            </a:r>
            <a:endParaRPr lang="en-GB" sz="1200"/>
          </a:p>
        </p:txBody>
      </p:sp>
      <p:cxnSp>
        <p:nvCxnSpPr>
          <p:cNvPr id="9" name="Straight Connector 8"/>
          <p:cNvCxnSpPr/>
          <p:nvPr/>
        </p:nvCxnSpPr>
        <p:spPr>
          <a:xfrm flipV="1">
            <a:off x="8686801" y="1341438"/>
            <a:ext cx="1801284"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0524067" y="1341438"/>
            <a:ext cx="719667"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1279717" y="1341438"/>
            <a:ext cx="719667"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7" y="153144"/>
            <a:ext cx="11711163"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50" y="1412776"/>
            <a:ext cx="11713301"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13" name="Footer Placeholder 4"/>
          <p:cNvSpPr>
            <a:spLocks noGrp="1"/>
          </p:cNvSpPr>
          <p:nvPr>
            <p:ph type="ftr" sz="quarter" idx="11"/>
          </p:nvPr>
        </p:nvSpPr>
        <p:spPr/>
        <p:txBody>
          <a:bodyPr/>
          <a:lstStyle>
            <a:lvl1pPr>
              <a:defRPr/>
            </a:lvl1pPr>
          </a:lstStyle>
          <a:p>
            <a:endParaRPr lang="en-GB"/>
          </a:p>
        </p:txBody>
      </p:sp>
    </p:spTree>
    <p:extLst>
      <p:ext uri="{BB962C8B-B14F-4D97-AF65-F5344CB8AC3E}">
        <p14:creationId xmlns:p14="http://schemas.microsoft.com/office/powerpoint/2010/main" val="275401255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7"/>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3800328499"/>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3874832225"/>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1024708668"/>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2809905454"/>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910655100"/>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98F3F3F-B8B7-4A9A-8788-5CB42DF01A9E}" type="datetimeFigureOut">
              <a:rPr lang="en-GB" smtClean="0"/>
              <a:t>03/10/2017</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1755421721"/>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fld id="{898F3F3F-B8B7-4A9A-8788-5CB42DF01A9E}" type="datetimeFigureOut">
              <a:rPr lang="en-GB" smtClean="0"/>
              <a:t>03/10/2017</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064B77CA-63F5-4A29-9BF0-DE17EE957989}" type="slidenum">
              <a:rPr lang="en-GB" smtClean="0"/>
              <a:t>‹#›</a:t>
            </a:fld>
            <a:endParaRPr lang="en-GB"/>
          </a:p>
        </p:txBody>
      </p:sp>
    </p:spTree>
    <p:extLst>
      <p:ext uri="{BB962C8B-B14F-4D97-AF65-F5344CB8AC3E}">
        <p14:creationId xmlns:p14="http://schemas.microsoft.com/office/powerpoint/2010/main" val="202043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pull/>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2363608B-2FEB-476E-A23F-035A5C2F76EA}" type="datetimeFigureOut">
              <a:rPr lang="en-GB"/>
              <a:pPr>
                <a:defRPr/>
              </a:pPr>
              <a:t>03/10/2017</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768BCDA0-88E1-4E62-84E4-D27555556B95}" type="slidenum">
              <a:rPr lang="en-GB"/>
              <a:pPr>
                <a:defRPr/>
              </a:pPr>
              <a:t>‹#›</a:t>
            </a:fld>
            <a:endParaRPr lang="en-GB"/>
          </a:p>
        </p:txBody>
      </p:sp>
    </p:spTree>
    <p:extLst>
      <p:ext uri="{BB962C8B-B14F-4D97-AF65-F5344CB8AC3E}">
        <p14:creationId xmlns:p14="http://schemas.microsoft.com/office/powerpoint/2010/main" val="12482932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Operations in an Accounting System and Accounting Cycles</a:t>
            </a:r>
            <a:endParaRPr lang="en-GB" dirty="0"/>
          </a:p>
        </p:txBody>
      </p:sp>
      <p:sp>
        <p:nvSpPr>
          <p:cNvPr id="3" name="Subtitle 2"/>
          <p:cNvSpPr>
            <a:spLocks noGrp="1"/>
          </p:cNvSpPr>
          <p:nvPr>
            <p:ph type="subTitle" idx="1"/>
          </p:nvPr>
        </p:nvSpPr>
        <p:spPr/>
        <p:txBody>
          <a:bodyPr>
            <a:normAutofit/>
          </a:bodyPr>
          <a:lstStyle/>
          <a:p>
            <a:r>
              <a:rPr lang="en-US" sz="4000" b="1" dirty="0"/>
              <a:t>MIS 413: SYSTEMS ACCOUNTING </a:t>
            </a:r>
            <a:endParaRPr lang="en-GB" sz="4000" dirty="0"/>
          </a:p>
          <a:p>
            <a:endParaRPr lang="en-GB" sz="4000" dirty="0"/>
          </a:p>
        </p:txBody>
      </p:sp>
    </p:spTree>
    <p:extLst>
      <p:ext uri="{BB962C8B-B14F-4D97-AF65-F5344CB8AC3E}">
        <p14:creationId xmlns:p14="http://schemas.microsoft.com/office/powerpoint/2010/main" val="2554291034"/>
      </p:ext>
    </p:ext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Other Business Systems include the following</a:t>
            </a:r>
            <a:r>
              <a:rPr lang="en-GB" dirty="0"/>
              <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pPr marL="514350" lvl="0" indent="-514350">
              <a:buFont typeface="+mj-lt"/>
              <a:buAutoNum type="arabicPeriod"/>
            </a:pPr>
            <a:r>
              <a:rPr lang="en-US" dirty="0"/>
              <a:t>Marketing Systems (Customer Relationship, Sales force automation)</a:t>
            </a:r>
            <a:endParaRPr lang="en-GB" dirty="0"/>
          </a:p>
          <a:p>
            <a:pPr marL="514350" lvl="0" indent="-514350">
              <a:buFont typeface="+mj-lt"/>
              <a:buAutoNum type="arabicPeriod"/>
            </a:pPr>
            <a:r>
              <a:rPr lang="en-US" dirty="0"/>
              <a:t>Manufacturing Systems ( Manufacturing resource planning, Process control)</a:t>
            </a:r>
            <a:endParaRPr lang="en-GB" dirty="0"/>
          </a:p>
          <a:p>
            <a:pPr marL="514350" lvl="0" indent="-514350">
              <a:buFont typeface="+mj-lt"/>
              <a:buAutoNum type="arabicPeriod"/>
            </a:pPr>
            <a:r>
              <a:rPr lang="en-US" dirty="0"/>
              <a:t>Personnel Systems( Personnel forecasting, compensation analysis)</a:t>
            </a:r>
            <a:endParaRPr lang="en-GB" dirty="0"/>
          </a:p>
          <a:p>
            <a:pPr marL="514350" lvl="0" indent="-514350">
              <a:buFont typeface="+mj-lt"/>
              <a:buAutoNum type="arabicPeriod"/>
            </a:pPr>
            <a:r>
              <a:rPr lang="en-US" dirty="0"/>
              <a:t>Financial Accounting Systems ( Cash management, Capital budgeting, financial forecasting, investment management)</a:t>
            </a:r>
            <a:endParaRPr lang="en-GB" dirty="0"/>
          </a:p>
          <a:p>
            <a:pPr marL="0" indent="0">
              <a:buNone/>
            </a:pPr>
            <a:r>
              <a:rPr lang="en-US" dirty="0"/>
              <a:t>Accounting systems are designed to support accounting activities. It pictures a model of the organization that stimulates its activities in terms of money. It is mainly concerned with the flow of money. It is a subsystem of the total business system. </a:t>
            </a:r>
            <a:endParaRPr lang="en-GB" dirty="0"/>
          </a:p>
          <a:p>
            <a:endParaRPr lang="en-GB" dirty="0"/>
          </a:p>
        </p:txBody>
      </p:sp>
    </p:spTree>
    <p:extLst>
      <p:ext uri="{BB962C8B-B14F-4D97-AF65-F5344CB8AC3E}">
        <p14:creationId xmlns:p14="http://schemas.microsoft.com/office/powerpoint/2010/main" val="3678511916"/>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Purposes of Accounting systems</a:t>
            </a:r>
            <a:r>
              <a:rPr lang="en-GB" dirty="0"/>
              <a:t/>
            </a:r>
            <a:br>
              <a:rPr lang="en-GB" dirty="0"/>
            </a:br>
            <a:endParaRPr lang="en-GB"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3600" dirty="0"/>
              <a:t>Transaction processing.</a:t>
            </a:r>
            <a:endParaRPr lang="en-GB" sz="3600" dirty="0"/>
          </a:p>
          <a:p>
            <a:pPr lvl="0">
              <a:buFont typeface="Wingdings" panose="05000000000000000000" pitchFamily="2" charset="2"/>
              <a:buChar char="Ø"/>
            </a:pPr>
            <a:r>
              <a:rPr lang="en-US" sz="3600" dirty="0"/>
              <a:t>Formulating business strategy.</a:t>
            </a:r>
            <a:endParaRPr lang="en-GB" sz="3600" dirty="0"/>
          </a:p>
          <a:p>
            <a:pPr lvl="0">
              <a:buFont typeface="Wingdings" panose="05000000000000000000" pitchFamily="2" charset="2"/>
              <a:buChar char="Ø"/>
            </a:pPr>
            <a:r>
              <a:rPr lang="en-US" sz="3600" dirty="0"/>
              <a:t>Resource allocation decisions.</a:t>
            </a:r>
            <a:endParaRPr lang="en-GB" sz="3600" dirty="0"/>
          </a:p>
          <a:p>
            <a:pPr lvl="0">
              <a:buFont typeface="Wingdings" panose="05000000000000000000" pitchFamily="2" charset="2"/>
              <a:buChar char="Ø"/>
            </a:pPr>
            <a:r>
              <a:rPr lang="en-US" sz="3600" dirty="0"/>
              <a:t>Budgeting, planning and control.</a:t>
            </a:r>
            <a:endParaRPr lang="en-GB" sz="3600" dirty="0"/>
          </a:p>
          <a:p>
            <a:pPr lvl="0">
              <a:buFont typeface="Wingdings" panose="05000000000000000000" pitchFamily="2" charset="2"/>
              <a:buChar char="Ø"/>
            </a:pPr>
            <a:r>
              <a:rPr lang="en-US" sz="3600" dirty="0"/>
              <a:t>Performance measurement.</a:t>
            </a:r>
            <a:endParaRPr lang="en-GB" sz="3600" dirty="0"/>
          </a:p>
          <a:p>
            <a:pPr lvl="0">
              <a:buFont typeface="Wingdings" panose="05000000000000000000" pitchFamily="2" charset="2"/>
              <a:buChar char="Ø"/>
            </a:pPr>
            <a:r>
              <a:rPr lang="en-US" sz="3600" dirty="0"/>
              <a:t>Meeting external regulatory and legal requirements.</a:t>
            </a:r>
            <a:endParaRPr lang="en-GB" sz="3600" dirty="0"/>
          </a:p>
          <a:p>
            <a:endParaRPr lang="en-GB" dirty="0"/>
          </a:p>
        </p:txBody>
      </p:sp>
    </p:spTree>
    <p:extLst>
      <p:ext uri="{BB962C8B-B14F-4D97-AF65-F5344CB8AC3E}">
        <p14:creationId xmlns:p14="http://schemas.microsoft.com/office/powerpoint/2010/main" val="1143751065"/>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The Accounting Process</a:t>
            </a:r>
            <a:r>
              <a:rPr lang="en-GB" dirty="0"/>
              <a:t/>
            </a:r>
            <a:br>
              <a:rPr lang="en-GB" dirty="0"/>
            </a:br>
            <a:endParaRPr lang="en-GB" dirty="0"/>
          </a:p>
        </p:txBody>
      </p:sp>
      <p:sp>
        <p:nvSpPr>
          <p:cNvPr id="3" name="Content Placeholder 2"/>
          <p:cNvSpPr>
            <a:spLocks noGrp="1"/>
          </p:cNvSpPr>
          <p:nvPr>
            <p:ph idx="1"/>
          </p:nvPr>
        </p:nvSpPr>
        <p:spPr/>
        <p:txBody>
          <a:bodyPr>
            <a:normAutofit fontScale="92500"/>
          </a:bodyPr>
          <a:lstStyle/>
          <a:p>
            <a:r>
              <a:rPr lang="en-GB" sz="3600" dirty="0"/>
              <a:t>Figure 1 shows the general flow of the accounting process. The four basic steps involved </a:t>
            </a:r>
            <a:r>
              <a:rPr lang="en-GB" sz="3600" dirty="0" smtClean="0"/>
              <a:t>are:</a:t>
            </a:r>
          </a:p>
          <a:p>
            <a:pPr>
              <a:buFont typeface="Wingdings" panose="05000000000000000000" pitchFamily="2" charset="2"/>
              <a:buChar char="Ø"/>
            </a:pPr>
            <a:r>
              <a:rPr lang="en-GB" sz="3600" dirty="0" smtClean="0"/>
              <a:t> </a:t>
            </a:r>
            <a:r>
              <a:rPr lang="en-GB" sz="3600" dirty="0" err="1" smtClean="0"/>
              <a:t>Analyze</a:t>
            </a:r>
            <a:r>
              <a:rPr lang="en-GB" sz="3600" dirty="0" smtClean="0"/>
              <a:t> </a:t>
            </a:r>
            <a:r>
              <a:rPr lang="en-GB" sz="3600" dirty="0"/>
              <a:t>transactions, </a:t>
            </a:r>
            <a:endParaRPr lang="en-GB" sz="3600" dirty="0" smtClean="0"/>
          </a:p>
          <a:p>
            <a:pPr>
              <a:buFont typeface="Wingdings" panose="05000000000000000000" pitchFamily="2" charset="2"/>
              <a:buChar char="Ø"/>
            </a:pPr>
            <a:r>
              <a:rPr lang="en-GB" sz="3600" dirty="0"/>
              <a:t>R</a:t>
            </a:r>
            <a:r>
              <a:rPr lang="en-GB" sz="3600" dirty="0" smtClean="0"/>
              <a:t>ecord </a:t>
            </a:r>
            <a:r>
              <a:rPr lang="en-GB" sz="3600" dirty="0"/>
              <a:t>the effects of transaction, </a:t>
            </a:r>
            <a:endParaRPr lang="en-GB" sz="3600" dirty="0" smtClean="0"/>
          </a:p>
          <a:p>
            <a:pPr>
              <a:buFont typeface="Wingdings" panose="05000000000000000000" pitchFamily="2" charset="2"/>
              <a:buChar char="Ø"/>
            </a:pPr>
            <a:r>
              <a:rPr lang="en-GB" sz="3600" dirty="0"/>
              <a:t>S</a:t>
            </a:r>
            <a:r>
              <a:rPr lang="en-GB" sz="3600" dirty="0" smtClean="0"/>
              <a:t>ummarize </a:t>
            </a:r>
            <a:r>
              <a:rPr lang="en-GB" sz="3600" dirty="0"/>
              <a:t>the effects of transactions and </a:t>
            </a:r>
            <a:endParaRPr lang="en-GB" sz="3600" dirty="0" smtClean="0"/>
          </a:p>
          <a:p>
            <a:pPr>
              <a:buFont typeface="Wingdings" panose="05000000000000000000" pitchFamily="2" charset="2"/>
              <a:buChar char="Ø"/>
            </a:pPr>
            <a:r>
              <a:rPr lang="en-GB" sz="3600" dirty="0"/>
              <a:t>P</a:t>
            </a:r>
            <a:r>
              <a:rPr lang="en-GB" sz="3600" dirty="0" smtClean="0"/>
              <a:t>repare </a:t>
            </a:r>
            <a:r>
              <a:rPr lang="en-GB" sz="3600" dirty="0"/>
              <a:t>records. </a:t>
            </a:r>
            <a:endParaRPr lang="en-GB" sz="3600" dirty="0" smtClean="0"/>
          </a:p>
          <a:p>
            <a:pPr marL="0" indent="0">
              <a:buNone/>
            </a:pPr>
            <a:r>
              <a:rPr lang="en-GB" sz="3600" dirty="0" smtClean="0"/>
              <a:t>This </a:t>
            </a:r>
            <a:r>
              <a:rPr lang="en-GB" sz="3600" dirty="0"/>
              <a:t>procedure is neutral; this means that the steps involved can be applied both in manual and technology based.</a:t>
            </a:r>
          </a:p>
          <a:p>
            <a:endParaRPr lang="en-GB" dirty="0"/>
          </a:p>
        </p:txBody>
      </p:sp>
    </p:spTree>
    <p:extLst>
      <p:ext uri="{BB962C8B-B14F-4D97-AF65-F5344CB8AC3E}">
        <p14:creationId xmlns:p14="http://schemas.microsoft.com/office/powerpoint/2010/main" val="1225042609"/>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a:t>
            </a:r>
            <a:r>
              <a:rPr lang="en-US" dirty="0" smtClean="0"/>
              <a:t>1: Accounting Process</a:t>
            </a:r>
            <a:endParaRPr lang="en-GB"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30310" y="1412875"/>
            <a:ext cx="3731381" cy="4824413"/>
          </a:xfrm>
          <a:prstGeom prst="rect">
            <a:avLst/>
          </a:prstGeom>
          <a:noFill/>
        </p:spPr>
      </p:pic>
    </p:spTree>
    <p:extLst>
      <p:ext uri="{BB962C8B-B14F-4D97-AF65-F5344CB8AC3E}">
        <p14:creationId xmlns:p14="http://schemas.microsoft.com/office/powerpoint/2010/main" val="766383257"/>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Accounting </a:t>
            </a:r>
            <a:r>
              <a:rPr lang="en-GB" dirty="0" err="1" smtClean="0"/>
              <a:t>Procoss</a:t>
            </a:r>
            <a:r>
              <a:rPr lang="en-GB" dirty="0" smtClean="0"/>
              <a:t>-</a:t>
            </a:r>
            <a:r>
              <a:rPr lang="en-GB" dirty="0" smtClean="0"/>
              <a:t> </a:t>
            </a:r>
            <a:r>
              <a:rPr lang="en-GB" dirty="0" err="1"/>
              <a:t>A</a:t>
            </a:r>
            <a:r>
              <a:rPr lang="en-GB" dirty="0" err="1" smtClean="0"/>
              <a:t>nalyzing</a:t>
            </a:r>
            <a:r>
              <a:rPr lang="en-GB" dirty="0" smtClean="0"/>
              <a:t> of Transactions</a:t>
            </a:r>
            <a:endParaRPr lang="en-GB" dirty="0"/>
          </a:p>
        </p:txBody>
      </p:sp>
      <p:sp>
        <p:nvSpPr>
          <p:cNvPr id="3" name="Content Placeholder 2"/>
          <p:cNvSpPr>
            <a:spLocks noGrp="1"/>
          </p:cNvSpPr>
          <p:nvPr>
            <p:ph idx="1"/>
          </p:nvPr>
        </p:nvSpPr>
        <p:spPr/>
        <p:txBody>
          <a:bodyPr/>
          <a:lstStyle/>
          <a:p>
            <a:r>
              <a:rPr lang="en-GB" sz="3600" dirty="0"/>
              <a:t>The first step is the </a:t>
            </a:r>
            <a:r>
              <a:rPr lang="en-GB" sz="3600" dirty="0" err="1"/>
              <a:t>analyzing</a:t>
            </a:r>
            <a:r>
              <a:rPr lang="en-GB" sz="3600" dirty="0"/>
              <a:t> of transactions, the transaction must be known to be financial in nature, recordable and non-recordable transactions are separated. In this step the transaction is being </a:t>
            </a:r>
            <a:r>
              <a:rPr lang="en-GB" sz="3600" dirty="0" err="1"/>
              <a:t>analyzed</a:t>
            </a:r>
            <a:r>
              <a:rPr lang="en-GB" sz="3600" dirty="0"/>
              <a:t> on how it affects the accounting equation. Source documents such as invoices, orders, checks are helpful in this stage.</a:t>
            </a:r>
          </a:p>
          <a:p>
            <a:endParaRPr lang="en-GB" dirty="0"/>
          </a:p>
        </p:txBody>
      </p:sp>
    </p:spTree>
    <p:extLst>
      <p:ext uri="{BB962C8B-B14F-4D97-AF65-F5344CB8AC3E}">
        <p14:creationId xmlns:p14="http://schemas.microsoft.com/office/powerpoint/2010/main" val="3204142017"/>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a:r>
            <a:r>
              <a:rPr lang="en-GB" dirty="0" smtClean="0"/>
              <a:t>ecord the Effect of the Transactions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The second step is to record the effect of the transactions. Transactions are recorded using journal entries. These journal entries are the accountant’s way of recording the effect of both simple and complex business transactions. Journals provide a chronological record of all transactions of a business. They show the dates of the transactions, the amounts involved, and the particular accounts affected by the transactions. Sometimes a detailed description of the transaction is also included. It is also known as the books of original entries.</a:t>
            </a:r>
          </a:p>
          <a:p>
            <a:endParaRPr lang="en-GB" dirty="0"/>
          </a:p>
        </p:txBody>
      </p:sp>
    </p:spTree>
    <p:extLst>
      <p:ext uri="{BB962C8B-B14F-4D97-AF65-F5344CB8AC3E}">
        <p14:creationId xmlns:p14="http://schemas.microsoft.com/office/powerpoint/2010/main" val="2226735166"/>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GB" dirty="0" smtClean="0"/>
              <a:t>ummarize the Effects of Transaction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The third step is to summarize the effects of transaction, under this step, the journal entries will be posted to the ledger and a trial balance will then be prepared. Once transactions have been </a:t>
            </a:r>
            <a:r>
              <a:rPr lang="en-GB" dirty="0" err="1"/>
              <a:t>analyzed</a:t>
            </a:r>
            <a:r>
              <a:rPr lang="en-GB" dirty="0"/>
              <a:t> and recorded in a journal, it is necessary to classify and group all similar items. This is accomplished by the bookkeeping procedure of posting all the journal entries to appropriate accounts. All accounts are maintained in an accounting record called a ledger. A ledger is also referred to as the book of </a:t>
            </a:r>
            <a:r>
              <a:rPr lang="en-GB" dirty="0" smtClean="0"/>
              <a:t>accounts. </a:t>
            </a:r>
            <a:r>
              <a:rPr lang="en-GB" dirty="0"/>
              <a:t>The next step is to determine the total balance of each account. After the account balances have been determined, a trial balance is usually prepared. A trial balance lists each account with its debit or credit balance.</a:t>
            </a:r>
          </a:p>
        </p:txBody>
      </p:sp>
    </p:spTree>
    <p:extLst>
      <p:ext uri="{BB962C8B-B14F-4D97-AF65-F5344CB8AC3E}">
        <p14:creationId xmlns:p14="http://schemas.microsoft.com/office/powerpoint/2010/main" val="3982418932"/>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
            </a:r>
            <a:r>
              <a:rPr lang="en-GB" dirty="0" smtClean="0"/>
              <a:t>reparation of the </a:t>
            </a:r>
            <a:r>
              <a:rPr lang="en-GB" dirty="0"/>
              <a:t>R</a:t>
            </a:r>
            <a:r>
              <a:rPr lang="en-GB" dirty="0" smtClean="0"/>
              <a:t>eports</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The fourth step is the preparation </a:t>
            </a:r>
            <a:r>
              <a:rPr lang="en-GB" dirty="0" smtClean="0"/>
              <a:t>of the </a:t>
            </a:r>
            <a:r>
              <a:rPr lang="en-GB" dirty="0"/>
              <a:t>reports, this includes adjusting entries, preparation of financial statements and closing of the books. There will be recording and posting of the some adjusting entries that is applicable for the period. Then the trial balance will again be recomputed. From the data in the trial balance, the financial statements are then prepared. This includes the statement of financial position, income statement, cash-flow statement and the notes. The last procedure will be the closing of the books.</a:t>
            </a:r>
          </a:p>
          <a:p>
            <a:endParaRPr lang="en-GB" dirty="0"/>
          </a:p>
        </p:txBody>
      </p:sp>
    </p:spTree>
    <p:extLst>
      <p:ext uri="{BB962C8B-B14F-4D97-AF65-F5344CB8AC3E}">
        <p14:creationId xmlns:p14="http://schemas.microsoft.com/office/powerpoint/2010/main" val="4006635884"/>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r>
            <a:br>
              <a:rPr lang="en-GB" dirty="0"/>
            </a:br>
            <a:r>
              <a:rPr lang="en-US" b="1" dirty="0" smtClean="0"/>
              <a:t>Classification</a:t>
            </a:r>
            <a:endParaRPr lang="en-GB" dirty="0"/>
          </a:p>
        </p:txBody>
      </p:sp>
      <p:sp>
        <p:nvSpPr>
          <p:cNvPr id="3" name="Content Placeholder 2"/>
          <p:cNvSpPr>
            <a:spLocks noGrp="1"/>
          </p:cNvSpPr>
          <p:nvPr>
            <p:ph idx="1"/>
          </p:nvPr>
        </p:nvSpPr>
        <p:spPr/>
        <p:txBody>
          <a:bodyPr>
            <a:normAutofit lnSpcReduction="10000"/>
          </a:bodyPr>
          <a:lstStyle/>
          <a:p>
            <a:r>
              <a:rPr lang="en-US" sz="3200" dirty="0"/>
              <a:t>AIS can be classified into financial accounting information system (FAIS) and management accounting information system (MAIS) </a:t>
            </a:r>
            <a:r>
              <a:rPr lang="en-US" sz="3200" dirty="0" err="1"/>
              <a:t>i.e</a:t>
            </a:r>
            <a:endParaRPr lang="en-GB" sz="3200" dirty="0"/>
          </a:p>
          <a:p>
            <a:r>
              <a:rPr lang="en-US" sz="3200" dirty="0"/>
              <a:t>AIS = FAIS + MAIS</a:t>
            </a:r>
            <a:endParaRPr lang="en-GB" sz="3200" dirty="0"/>
          </a:p>
          <a:p>
            <a:r>
              <a:rPr lang="en-US" sz="3200" dirty="0"/>
              <a:t> </a:t>
            </a:r>
            <a:endParaRPr lang="en-GB" sz="3200" dirty="0"/>
          </a:p>
          <a:p>
            <a:r>
              <a:rPr lang="en-US" sz="3200" dirty="0"/>
              <a:t>FAIS is an accounting information system whose objective is to record, process and report past events as financial statements in accordance with established concepts, principles, accounting standards and legal requirements.</a:t>
            </a:r>
            <a:endParaRPr lang="en-GB" sz="3200" dirty="0"/>
          </a:p>
          <a:p>
            <a:endParaRPr lang="en-GB" dirty="0"/>
          </a:p>
        </p:txBody>
      </p:sp>
    </p:spTree>
    <p:extLst>
      <p:ext uri="{BB962C8B-B14F-4D97-AF65-F5344CB8AC3E}">
        <p14:creationId xmlns:p14="http://schemas.microsoft.com/office/powerpoint/2010/main" val="1574912492"/>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r>
              <a:rPr lang="en-US" dirty="0"/>
              <a:t>Budgeting and other accounting systems intended primarily for the use within the organization constitute MAIS.</a:t>
            </a:r>
            <a:endParaRPr lang="en-GB" dirty="0"/>
          </a:p>
          <a:p>
            <a:r>
              <a:rPr lang="en-US" dirty="0"/>
              <a:t> </a:t>
            </a:r>
            <a:endParaRPr lang="en-GB" dirty="0"/>
          </a:p>
          <a:p>
            <a:r>
              <a:rPr lang="en-US" dirty="0"/>
              <a:t>MIS = AIS + Other Information Systems (Depending on Organization Type </a:t>
            </a:r>
            <a:r>
              <a:rPr lang="en-US" dirty="0" err="1"/>
              <a:t>e.g</a:t>
            </a:r>
            <a:r>
              <a:rPr lang="en-US" dirty="0"/>
              <a:t> manufacturing, service, or non profit)</a:t>
            </a:r>
            <a:endParaRPr lang="en-GB" dirty="0"/>
          </a:p>
          <a:p>
            <a:endParaRPr lang="en-GB" dirty="0"/>
          </a:p>
        </p:txBody>
      </p:sp>
    </p:spTree>
    <p:extLst>
      <p:ext uri="{BB962C8B-B14F-4D97-AF65-F5344CB8AC3E}">
        <p14:creationId xmlns:p14="http://schemas.microsoft.com/office/powerpoint/2010/main" val="3232457962"/>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What are Accounting Information </a:t>
            </a:r>
            <a:r>
              <a:rPr lang="en-GB" b="1" dirty="0" smtClean="0"/>
              <a:t>Systems?</a:t>
            </a:r>
            <a:endParaRPr lang="en-GB" dirty="0"/>
          </a:p>
        </p:txBody>
      </p:sp>
      <p:sp>
        <p:nvSpPr>
          <p:cNvPr id="3" name="Content Placeholder 2"/>
          <p:cNvSpPr>
            <a:spLocks noGrp="1"/>
          </p:cNvSpPr>
          <p:nvPr>
            <p:ph idx="1"/>
          </p:nvPr>
        </p:nvSpPr>
        <p:spPr/>
        <p:txBody>
          <a:bodyPr>
            <a:normAutofit fontScale="92500" lnSpcReduction="10000"/>
          </a:bodyPr>
          <a:lstStyle/>
          <a:p>
            <a:r>
              <a:rPr lang="en-GB" dirty="0"/>
              <a:t>An information system is a formal process for collecting data, processing the data into information, and distributing that information to users. The purpose of an accounting information system (AIS) is to collect, store, and process financial and accounting data and produce informational reports that managers or other interested parties can use to make business decisions. </a:t>
            </a:r>
          </a:p>
        </p:txBody>
      </p:sp>
    </p:spTree>
    <p:extLst>
      <p:ext uri="{BB962C8B-B14F-4D97-AF65-F5344CB8AC3E}">
        <p14:creationId xmlns:p14="http://schemas.microsoft.com/office/powerpoint/2010/main" val="3116482396"/>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Diagram </a:t>
            </a:r>
            <a:r>
              <a:rPr lang="en-US" dirty="0" smtClean="0"/>
              <a:t>2: </a:t>
            </a:r>
            <a:r>
              <a:rPr lang="en-US" dirty="0"/>
              <a:t>Components of MIS</a:t>
            </a:r>
            <a:r>
              <a:rPr lang="en-GB" dirty="0"/>
              <a:t/>
            </a:r>
            <a:br>
              <a:rPr lang="en-GB" dirty="0"/>
            </a:br>
            <a:endParaRPr lang="en-GB" dirty="0"/>
          </a:p>
        </p:txBody>
      </p:sp>
      <p:pic>
        <p:nvPicPr>
          <p:cNvPr id="4" name="Content Placeholder 3"/>
          <p:cNvPicPr>
            <a:picLocks noGrp="1" noChangeAspect="1"/>
          </p:cNvPicPr>
          <p:nvPr>
            <p:ph idx="1"/>
          </p:nvPr>
        </p:nvPicPr>
        <p:blipFill>
          <a:blip r:embed="rId2"/>
          <a:stretch>
            <a:fillRect/>
          </a:stretch>
        </p:blipFill>
        <p:spPr>
          <a:xfrm>
            <a:off x="3324572" y="2448891"/>
            <a:ext cx="5542857" cy="2752381"/>
          </a:xfrm>
          <a:prstGeom prst="rect">
            <a:avLst/>
          </a:prstGeom>
        </p:spPr>
      </p:pic>
    </p:spTree>
    <p:extLst>
      <p:ext uri="{BB962C8B-B14F-4D97-AF65-F5344CB8AC3E}">
        <p14:creationId xmlns:p14="http://schemas.microsoft.com/office/powerpoint/2010/main" val="4015397630"/>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Objectives Accounting Information System</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a:t>For an accounting system to be considered as effective it must meet the basic objectives of information systems.</a:t>
            </a:r>
          </a:p>
          <a:p>
            <a:r>
              <a:rPr lang="en-GB" dirty="0"/>
              <a:t>The first objective is that they must pass the cost benefit principle or cost benefit relationship. Financial information is not free, other companies even spend millions every year just to gather and organize financial information to assemble into their financial statements. Under this principle, the cost of providing financial information in the financial statements must not outweigh the benefit of that information to the users. If the firm is planning to improve their IT system, they must consider the cost-benefit principle.</a:t>
            </a:r>
          </a:p>
          <a:p>
            <a:endParaRPr lang="en-GB" dirty="0"/>
          </a:p>
        </p:txBody>
      </p:sp>
    </p:spTree>
    <p:extLst>
      <p:ext uri="{BB962C8B-B14F-4D97-AF65-F5344CB8AC3E}">
        <p14:creationId xmlns:p14="http://schemas.microsoft.com/office/powerpoint/2010/main" val="510108376"/>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 Cont.</a:t>
            </a:r>
            <a:endParaRPr lang="en-GB" b="1" dirty="0"/>
          </a:p>
        </p:txBody>
      </p:sp>
      <p:sp>
        <p:nvSpPr>
          <p:cNvPr id="3" name="Content Placeholder 2"/>
          <p:cNvSpPr>
            <a:spLocks noGrp="1"/>
          </p:cNvSpPr>
          <p:nvPr>
            <p:ph idx="1"/>
          </p:nvPr>
        </p:nvSpPr>
        <p:spPr/>
        <p:txBody>
          <a:bodyPr>
            <a:normAutofit fontScale="85000" lnSpcReduction="20000"/>
          </a:bodyPr>
          <a:lstStyle/>
          <a:p>
            <a:r>
              <a:rPr lang="en-GB" dirty="0"/>
              <a:t>The second objective is to protect the entities assets, to ensure that data are reliable and minimize wastes and the possibility of theft or fraud. This is also known as the control principle.</a:t>
            </a:r>
          </a:p>
          <a:p>
            <a:r>
              <a:rPr lang="en-GB" dirty="0"/>
              <a:t>The third objective is to be in harmony with the entity’s organizational and human factors. This can also be referred to as the compatibility principle.</a:t>
            </a:r>
          </a:p>
          <a:p>
            <a:r>
              <a:rPr lang="en-GB" dirty="0"/>
              <a:t> </a:t>
            </a:r>
            <a:r>
              <a:rPr lang="en-GB" dirty="0" smtClean="0"/>
              <a:t>The </a:t>
            </a:r>
            <a:r>
              <a:rPr lang="en-GB" dirty="0"/>
              <a:t>last is to be able to accommodate growth in the volume of transactions and for the organizational changes, also called as the flexibility principle.</a:t>
            </a:r>
          </a:p>
          <a:p>
            <a:endParaRPr lang="en-GB" dirty="0"/>
          </a:p>
        </p:txBody>
      </p:sp>
    </p:spTree>
    <p:extLst>
      <p:ext uri="{BB962C8B-B14F-4D97-AF65-F5344CB8AC3E}">
        <p14:creationId xmlns:p14="http://schemas.microsoft.com/office/powerpoint/2010/main" val="3787437375"/>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endParaRPr lang="en-GB" sz="8000" dirty="0" smtClean="0"/>
          </a:p>
          <a:p>
            <a:pPr marL="0" indent="0">
              <a:buNone/>
            </a:pPr>
            <a:r>
              <a:rPr lang="en-GB" sz="8000" dirty="0" smtClean="0"/>
              <a:t>             THANK YOU </a:t>
            </a:r>
            <a:endParaRPr lang="en-GB" sz="8000" dirty="0"/>
          </a:p>
        </p:txBody>
      </p:sp>
    </p:spTree>
    <p:extLst>
      <p:ext uri="{BB962C8B-B14F-4D97-AF65-F5344CB8AC3E}">
        <p14:creationId xmlns:p14="http://schemas.microsoft.com/office/powerpoint/2010/main" val="1073921064"/>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sz="4800" dirty="0"/>
              <a:t>MIS = AIS + Other Information Systems (Depending on Organization Type </a:t>
            </a:r>
            <a:r>
              <a:rPr lang="en-US" sz="4800" dirty="0" err="1"/>
              <a:t>e.g</a:t>
            </a:r>
            <a:r>
              <a:rPr lang="en-US" sz="4800" dirty="0"/>
              <a:t> manufacturing, service, or non profit)</a:t>
            </a:r>
            <a:endParaRPr lang="en-GB" sz="4800" dirty="0"/>
          </a:p>
        </p:txBody>
      </p:sp>
    </p:spTree>
    <p:extLst>
      <p:ext uri="{BB962C8B-B14F-4D97-AF65-F5344CB8AC3E}">
        <p14:creationId xmlns:p14="http://schemas.microsoft.com/office/powerpoint/2010/main" val="3441059086"/>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37" y="153143"/>
            <a:ext cx="11711163" cy="1231903"/>
          </a:xfrm>
        </p:spPr>
        <p:txBody>
          <a:bodyPr>
            <a:normAutofit fontScale="90000"/>
          </a:bodyPr>
          <a:lstStyle/>
          <a:p>
            <a:r>
              <a:rPr lang="en-GB" b="1" dirty="0" smtClean="0"/>
              <a:t/>
            </a:r>
            <a:br>
              <a:rPr lang="en-GB" b="1" dirty="0" smtClean="0"/>
            </a:br>
            <a:r>
              <a:rPr lang="en-GB" b="1" dirty="0" smtClean="0"/>
              <a:t>Functions </a:t>
            </a:r>
            <a:r>
              <a:rPr lang="en-GB" b="1" dirty="0"/>
              <a:t>of an Accounting Information System</a:t>
            </a:r>
            <a:r>
              <a:rPr lang="en-GB" dirty="0"/>
              <a:t/>
            </a:r>
            <a:br>
              <a:rPr lang="en-GB" dirty="0"/>
            </a:br>
            <a:endParaRPr lang="en-GB" dirty="0"/>
          </a:p>
        </p:txBody>
      </p:sp>
      <p:sp>
        <p:nvSpPr>
          <p:cNvPr id="3" name="Content Placeholder 2"/>
          <p:cNvSpPr>
            <a:spLocks noGrp="1"/>
          </p:cNvSpPr>
          <p:nvPr>
            <p:ph idx="1"/>
          </p:nvPr>
        </p:nvSpPr>
        <p:spPr>
          <a:xfrm>
            <a:off x="838200" y="1825624"/>
            <a:ext cx="10515600" cy="4814661"/>
          </a:xfrm>
        </p:spPr>
        <p:txBody>
          <a:bodyPr>
            <a:normAutofit fontScale="70000" lnSpcReduction="20000"/>
          </a:bodyPr>
          <a:lstStyle/>
          <a:p>
            <a:pPr algn="just"/>
            <a:r>
              <a:rPr lang="en-GB" dirty="0"/>
              <a:t>Accounting information systems have three basic functions:</a:t>
            </a:r>
          </a:p>
          <a:p>
            <a:pPr marL="514350" lvl="0" indent="-514350" algn="just">
              <a:buFont typeface="+mj-lt"/>
              <a:buAutoNum type="arabicPeriod"/>
            </a:pPr>
            <a:r>
              <a:rPr lang="en-GB" dirty="0"/>
              <a:t>The first function of an AIS is the efficient and effective collection and storage of data concerning an organization’s financial activities, including getting the transaction data from source documents, recording the transactions in journals, and posting data from journals to ledgers.</a:t>
            </a:r>
          </a:p>
          <a:p>
            <a:pPr marL="514350" lvl="0" indent="-514350" algn="just">
              <a:buFont typeface="+mj-lt"/>
              <a:buAutoNum type="arabicPeriod"/>
            </a:pPr>
            <a:r>
              <a:rPr lang="en-GB" dirty="0"/>
              <a:t>The second function of an AIS is to supply information useful for making decisions, including producing managerial reports and financial statements.</a:t>
            </a:r>
          </a:p>
          <a:p>
            <a:pPr marL="514350" lvl="0" indent="-514350" algn="just">
              <a:buFont typeface="+mj-lt"/>
              <a:buAutoNum type="arabicPeriod"/>
            </a:pPr>
            <a:r>
              <a:rPr lang="en-GB" dirty="0"/>
              <a:t>The third function of an AIS is to make sure controls are in place to accurately record and process data.</a:t>
            </a:r>
          </a:p>
          <a:p>
            <a:endParaRPr lang="en-GB" dirty="0"/>
          </a:p>
        </p:txBody>
      </p:sp>
    </p:spTree>
    <p:extLst>
      <p:ext uri="{BB962C8B-B14F-4D97-AF65-F5344CB8AC3E}">
        <p14:creationId xmlns:p14="http://schemas.microsoft.com/office/powerpoint/2010/main" val="2882854173"/>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Parts of an Accounting Information System</a:t>
            </a:r>
            <a:r>
              <a:rPr lang="en-GB" dirty="0"/>
              <a:t/>
            </a:r>
            <a:br>
              <a:rPr lang="en-GB" dirty="0"/>
            </a:br>
            <a:endParaRPr lang="en-GB" dirty="0"/>
          </a:p>
        </p:txBody>
      </p:sp>
      <p:sp>
        <p:nvSpPr>
          <p:cNvPr id="3" name="Content Placeholder 2"/>
          <p:cNvSpPr>
            <a:spLocks noGrp="1"/>
          </p:cNvSpPr>
          <p:nvPr>
            <p:ph idx="1"/>
          </p:nvPr>
        </p:nvSpPr>
        <p:spPr>
          <a:xfrm>
            <a:off x="838200" y="1398494"/>
            <a:ext cx="10515600" cy="5271247"/>
          </a:xfrm>
        </p:spPr>
        <p:txBody>
          <a:bodyPr>
            <a:noAutofit/>
          </a:bodyPr>
          <a:lstStyle/>
          <a:p>
            <a:pPr algn="just"/>
            <a:r>
              <a:rPr lang="en-GB" sz="2400" dirty="0"/>
              <a:t>An accounting information system typically has six basic parts:</a:t>
            </a:r>
          </a:p>
          <a:p>
            <a:pPr marL="514350" lvl="0" indent="-514350" algn="just">
              <a:buFont typeface="+mj-lt"/>
              <a:buAutoNum type="arabicPeriod"/>
            </a:pPr>
            <a:r>
              <a:rPr lang="en-GB" sz="2400" i="1" dirty="0"/>
              <a:t>People</a:t>
            </a:r>
            <a:r>
              <a:rPr lang="en-GB" sz="2400" dirty="0"/>
              <a:t> who use the system, including accountants, managers, and business analysts</a:t>
            </a:r>
          </a:p>
          <a:p>
            <a:pPr marL="514350" lvl="0" indent="-514350" algn="just">
              <a:buFont typeface="+mj-lt"/>
              <a:buAutoNum type="arabicPeriod"/>
            </a:pPr>
            <a:r>
              <a:rPr lang="en-GB" sz="2400" i="1" dirty="0"/>
              <a:t>Procedure</a:t>
            </a:r>
            <a:r>
              <a:rPr lang="en-GB" sz="2400" dirty="0"/>
              <a:t> and instructions are the ways that data are collected, stored, retrieved, and processed</a:t>
            </a:r>
          </a:p>
          <a:p>
            <a:pPr marL="514350" lvl="0" indent="-514350" algn="just">
              <a:buFont typeface="+mj-lt"/>
              <a:buAutoNum type="arabicPeriod"/>
            </a:pPr>
            <a:r>
              <a:rPr lang="en-GB" sz="2400" i="1" dirty="0"/>
              <a:t>Data</a:t>
            </a:r>
            <a:r>
              <a:rPr lang="en-GB" sz="2400" dirty="0"/>
              <a:t> including all the information that goes into an AIS</a:t>
            </a:r>
          </a:p>
          <a:p>
            <a:pPr marL="514350" lvl="0" indent="-514350" algn="just">
              <a:buFont typeface="+mj-lt"/>
              <a:buAutoNum type="arabicPeriod"/>
            </a:pPr>
            <a:r>
              <a:rPr lang="en-GB" sz="2400" i="1" dirty="0"/>
              <a:t>Software</a:t>
            </a:r>
            <a:r>
              <a:rPr lang="en-GB" sz="2400" dirty="0"/>
              <a:t> consists of computer programs used for processing data</a:t>
            </a:r>
          </a:p>
          <a:p>
            <a:pPr marL="514350" lvl="0" indent="-514350" algn="just">
              <a:buFont typeface="+mj-lt"/>
              <a:buAutoNum type="arabicPeriod"/>
            </a:pPr>
            <a:r>
              <a:rPr lang="en-GB" sz="2400" i="1" dirty="0"/>
              <a:t>Information technology infrastructure</a:t>
            </a:r>
            <a:r>
              <a:rPr lang="en-GB" sz="2400" dirty="0"/>
              <a:t> includes all the hardware used to operate the </a:t>
            </a:r>
            <a:r>
              <a:rPr lang="en-GB" sz="2400" dirty="0" smtClean="0"/>
              <a:t>AIS</a:t>
            </a:r>
          </a:p>
          <a:p>
            <a:pPr marL="514350" indent="-514350" algn="just">
              <a:buFont typeface="+mj-lt"/>
              <a:buAutoNum type="arabicPeriod"/>
            </a:pPr>
            <a:r>
              <a:rPr lang="en-GB" sz="2400" i="1" dirty="0"/>
              <a:t>Internal controls</a:t>
            </a:r>
            <a:r>
              <a:rPr lang="en-GB" sz="2400" dirty="0"/>
              <a:t> are the security measures used to protect data</a:t>
            </a:r>
          </a:p>
          <a:p>
            <a:pPr marL="514350" lvl="0" indent="-514350">
              <a:buFont typeface="+mj-lt"/>
              <a:buAutoNum type="arabicPeriod"/>
            </a:pPr>
            <a:endParaRPr lang="en-GB" sz="2800" dirty="0"/>
          </a:p>
          <a:p>
            <a:endParaRPr lang="en-GB" sz="2800" dirty="0"/>
          </a:p>
        </p:txBody>
      </p:sp>
    </p:spTree>
    <p:extLst>
      <p:ext uri="{BB962C8B-B14F-4D97-AF65-F5344CB8AC3E}">
        <p14:creationId xmlns:p14="http://schemas.microsoft.com/office/powerpoint/2010/main" val="2753380458"/>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Accounting System</a:t>
            </a:r>
            <a:r>
              <a:rPr lang="en-GB" dirty="0"/>
              <a:t/>
            </a:r>
            <a:br>
              <a:rPr lang="en-GB" dirty="0"/>
            </a:br>
            <a:endParaRPr lang="en-GB" dirty="0"/>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sz="4000" dirty="0"/>
              <a:t>Manual ( system contains only human resources)</a:t>
            </a:r>
            <a:endParaRPr lang="en-GB" sz="4000" dirty="0"/>
          </a:p>
          <a:p>
            <a:pPr lvl="0">
              <a:buFont typeface="Wingdings" panose="05000000000000000000" pitchFamily="2" charset="2"/>
              <a:buChar char="Ø"/>
            </a:pPr>
            <a:r>
              <a:rPr lang="en-US" sz="4000" dirty="0"/>
              <a:t>Computerized </a:t>
            </a:r>
            <a:r>
              <a:rPr lang="en-US" sz="4000" dirty="0" smtClean="0"/>
              <a:t>or database (system </a:t>
            </a:r>
            <a:r>
              <a:rPr lang="en-US" sz="4000" dirty="0"/>
              <a:t>contains only computer resources)</a:t>
            </a:r>
            <a:endParaRPr lang="en-GB" sz="4000" dirty="0"/>
          </a:p>
          <a:p>
            <a:pPr lvl="0">
              <a:buFont typeface="Wingdings" panose="05000000000000000000" pitchFamily="2" charset="2"/>
              <a:buChar char="Ø"/>
            </a:pPr>
            <a:r>
              <a:rPr lang="en-US" sz="4000" dirty="0"/>
              <a:t>Computer-based accounting system(system contains human, computer and other information technology resources)</a:t>
            </a:r>
            <a:endParaRPr lang="en-GB" sz="4000" dirty="0"/>
          </a:p>
          <a:p>
            <a:endParaRPr lang="en-GB" dirty="0"/>
          </a:p>
        </p:txBody>
      </p:sp>
    </p:spTree>
    <p:extLst>
      <p:ext uri="{BB962C8B-B14F-4D97-AF65-F5344CB8AC3E}">
        <p14:creationId xmlns:p14="http://schemas.microsoft.com/office/powerpoint/2010/main" val="1372017489"/>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Manual System </a:t>
            </a:r>
            <a:r>
              <a:rPr lang="en-GB" dirty="0"/>
              <a:t/>
            </a:r>
            <a:br>
              <a:rPr lang="en-GB" dirty="0"/>
            </a:br>
            <a:endParaRPr lang="en-GB" dirty="0"/>
          </a:p>
        </p:txBody>
      </p:sp>
      <p:sp>
        <p:nvSpPr>
          <p:cNvPr id="3" name="Content Placeholder 2"/>
          <p:cNvSpPr>
            <a:spLocks noGrp="1"/>
          </p:cNvSpPr>
          <p:nvPr>
            <p:ph idx="1"/>
          </p:nvPr>
        </p:nvSpPr>
        <p:spPr/>
        <p:txBody>
          <a:bodyPr/>
          <a:lstStyle/>
          <a:p>
            <a:pPr algn="just"/>
            <a:r>
              <a:rPr lang="en-GB" sz="3600" dirty="0"/>
              <a:t>This is the first type of accounting system. It utilizes paper-based journals and ledgers. Nowadays, Computer-based transaction systems replaced some paper records into computer records. Manual system is </a:t>
            </a:r>
            <a:r>
              <a:rPr lang="en-GB" sz="3600" dirty="0" err="1"/>
              <a:t>labor</a:t>
            </a:r>
            <a:r>
              <a:rPr lang="en-GB" sz="3600" dirty="0"/>
              <a:t> intensive for this system relies on human processing. Because manual system relies on human processing, they may be prone to error.</a:t>
            </a:r>
          </a:p>
          <a:p>
            <a:endParaRPr lang="en-GB" dirty="0"/>
          </a:p>
        </p:txBody>
      </p:sp>
    </p:spTree>
    <p:extLst>
      <p:ext uri="{BB962C8B-B14F-4D97-AF65-F5344CB8AC3E}">
        <p14:creationId xmlns:p14="http://schemas.microsoft.com/office/powerpoint/2010/main" val="1016679778"/>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Computer – </a:t>
            </a:r>
            <a:r>
              <a:rPr lang="en-US" dirty="0"/>
              <a:t>B</a:t>
            </a:r>
            <a:r>
              <a:rPr lang="en-US" b="1" dirty="0" smtClean="0"/>
              <a:t>ased </a:t>
            </a:r>
            <a:r>
              <a:rPr lang="en-US" b="1" dirty="0"/>
              <a:t>Accounting Systems</a:t>
            </a:r>
            <a:r>
              <a:rPr lang="en-GB" dirty="0"/>
              <a:t/>
            </a:r>
            <a:br>
              <a:rPr lang="en-GB" dirty="0"/>
            </a:br>
            <a:endParaRPr lang="en-GB" dirty="0"/>
          </a:p>
        </p:txBody>
      </p:sp>
      <p:sp>
        <p:nvSpPr>
          <p:cNvPr id="3" name="Content Placeholder 2"/>
          <p:cNvSpPr>
            <a:spLocks noGrp="1"/>
          </p:cNvSpPr>
          <p:nvPr>
            <p:ph idx="1"/>
          </p:nvPr>
        </p:nvSpPr>
        <p:spPr/>
        <p:txBody>
          <a:bodyPr>
            <a:normAutofit/>
          </a:bodyPr>
          <a:lstStyle/>
          <a:p>
            <a:r>
              <a:rPr lang="en-US" sz="3600" dirty="0"/>
              <a:t>This encompass the processes and procedures by which an entity’s data and transactions are transformed into accounting information that has value for reporting, planning, controlling and decision making, using computers and applicable information technology techniques in an organized system </a:t>
            </a:r>
            <a:r>
              <a:rPr lang="en-US" sz="3600" dirty="0" smtClean="0"/>
              <a:t>framework.</a:t>
            </a:r>
            <a:endParaRPr lang="en-GB" sz="3600" dirty="0"/>
          </a:p>
        </p:txBody>
      </p:sp>
    </p:spTree>
    <p:extLst>
      <p:ext uri="{BB962C8B-B14F-4D97-AF65-F5344CB8AC3E}">
        <p14:creationId xmlns:p14="http://schemas.microsoft.com/office/powerpoint/2010/main" val="2478734160"/>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Computerized or </a:t>
            </a:r>
            <a:r>
              <a:rPr lang="en-GB" b="1" dirty="0" smtClean="0"/>
              <a:t>Database Systems</a:t>
            </a:r>
            <a:endParaRPr lang="en-GB" dirty="0"/>
          </a:p>
        </p:txBody>
      </p:sp>
      <p:sp>
        <p:nvSpPr>
          <p:cNvPr id="3" name="Content Placeholder 2"/>
          <p:cNvSpPr>
            <a:spLocks noGrp="1"/>
          </p:cNvSpPr>
          <p:nvPr>
            <p:ph idx="1"/>
          </p:nvPr>
        </p:nvSpPr>
        <p:spPr/>
        <p:txBody>
          <a:bodyPr>
            <a:normAutofit fontScale="85000" lnSpcReduction="20000"/>
          </a:bodyPr>
          <a:lstStyle/>
          <a:p>
            <a:r>
              <a:rPr lang="en-GB" dirty="0"/>
              <a:t>This system reduces inefficiencies and information redundancies.  Relational database systems such as enterprise resource planning (ERP) depart from the accounting equation method of organizing data. This system captures both financial and non-financial data, and then it stores that information in the data warehouse.</a:t>
            </a:r>
          </a:p>
          <a:p>
            <a:r>
              <a:rPr lang="en-GB" dirty="0"/>
              <a:t>The advantages of this system include recognition of business rather than just accounting events; the support in the reduction in operating inefficiencies and; the elimination of data redundancy.</a:t>
            </a:r>
          </a:p>
          <a:p>
            <a:endParaRPr lang="en-GB" dirty="0"/>
          </a:p>
        </p:txBody>
      </p:sp>
    </p:spTree>
    <p:extLst>
      <p:ext uri="{BB962C8B-B14F-4D97-AF65-F5344CB8AC3E}">
        <p14:creationId xmlns:p14="http://schemas.microsoft.com/office/powerpoint/2010/main" val="4027563001"/>
      </p:ext>
    </p:extLst>
  </p:cSld>
  <p:clrMapOvr>
    <a:masterClrMapping/>
  </p:clrMapOvr>
  <p:transition>
    <p:pull/>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CC3D08FD-7E04-4977-93C9-80C509080E80}" vid="{EE797980-F1C4-4956-B0C8-E89A272DB0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257</TotalTime>
  <Words>1264</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Georgia</vt:lpstr>
      <vt:lpstr>Rockwell</vt:lpstr>
      <vt:lpstr>Rockwell Condensed</vt:lpstr>
      <vt:lpstr>Times New Roman</vt:lpstr>
      <vt:lpstr>Wingdings</vt:lpstr>
      <vt:lpstr>Theme1</vt:lpstr>
      <vt:lpstr>Custom Design</vt:lpstr>
      <vt:lpstr>Operations in an Accounting System and Accounting Cycles</vt:lpstr>
      <vt:lpstr>What are Accounting Information Systems?</vt:lpstr>
      <vt:lpstr>PowerPoint Presentation</vt:lpstr>
      <vt:lpstr> Functions of an Accounting Information System </vt:lpstr>
      <vt:lpstr>Parts of an Accounting Information System </vt:lpstr>
      <vt:lpstr> Types of Accounting System </vt:lpstr>
      <vt:lpstr>Manual System  </vt:lpstr>
      <vt:lpstr>Computer – Based Accounting Systems </vt:lpstr>
      <vt:lpstr>Computerized or Database Systems</vt:lpstr>
      <vt:lpstr>Other Business Systems include the following </vt:lpstr>
      <vt:lpstr>Purposes of Accounting systems </vt:lpstr>
      <vt:lpstr>The Accounting Process </vt:lpstr>
      <vt:lpstr>Diagram 1: Accounting Process</vt:lpstr>
      <vt:lpstr>Accounting Procoss- Analyzing of Transactions</vt:lpstr>
      <vt:lpstr>Record the Effect of the Transactions</vt:lpstr>
      <vt:lpstr>Summarize the Effects of Transaction</vt:lpstr>
      <vt:lpstr>Preparation of the Reports</vt:lpstr>
      <vt:lpstr> Classification</vt:lpstr>
      <vt:lpstr>PowerPoint Presentation</vt:lpstr>
      <vt:lpstr>Diagram 2: Components of MIS </vt:lpstr>
      <vt:lpstr>Objectives Accounting Information System </vt:lpstr>
      <vt:lpstr>Objective Cont.</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in an Accounting System and Accounting Cycles</dc:title>
  <dc:creator>Osariemen</dc:creator>
  <cp:lastModifiedBy>Osariemen</cp:lastModifiedBy>
  <cp:revision>9</cp:revision>
  <dcterms:created xsi:type="dcterms:W3CDTF">2017-10-03T18:03:21Z</dcterms:created>
  <dcterms:modified xsi:type="dcterms:W3CDTF">2017-10-03T22:20:40Z</dcterms:modified>
</cp:coreProperties>
</file>