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4456" r:id="rId1"/>
    <p:sldMasterId id="2147484473" r:id="rId2"/>
    <p:sldMasterId id="2147484485" r:id="rId3"/>
    <p:sldMasterId id="2147484501" r:id="rId4"/>
  </p:sldMasterIdLst>
  <p:notesMasterIdLst>
    <p:notesMasterId r:id="rId48"/>
  </p:notesMasterIdLst>
  <p:handoutMasterIdLst>
    <p:handoutMasterId r:id="rId49"/>
  </p:handoutMasterIdLst>
  <p:sldIdLst>
    <p:sldId id="409" r:id="rId5"/>
    <p:sldId id="395" r:id="rId6"/>
    <p:sldId id="332" r:id="rId7"/>
    <p:sldId id="338" r:id="rId8"/>
    <p:sldId id="333" r:id="rId9"/>
    <p:sldId id="334" r:id="rId10"/>
    <p:sldId id="410" r:id="rId11"/>
    <p:sldId id="336" r:id="rId12"/>
    <p:sldId id="360" r:id="rId13"/>
    <p:sldId id="361" r:id="rId14"/>
    <p:sldId id="363" r:id="rId15"/>
    <p:sldId id="364" r:id="rId16"/>
    <p:sldId id="365" r:id="rId17"/>
    <p:sldId id="404" r:id="rId18"/>
    <p:sldId id="411" r:id="rId19"/>
    <p:sldId id="366" r:id="rId20"/>
    <p:sldId id="403" r:id="rId21"/>
    <p:sldId id="369" r:id="rId22"/>
    <p:sldId id="374" r:id="rId23"/>
    <p:sldId id="370" r:id="rId24"/>
    <p:sldId id="412" r:id="rId25"/>
    <p:sldId id="367" r:id="rId26"/>
    <p:sldId id="371" r:id="rId27"/>
    <p:sldId id="372" r:id="rId28"/>
    <p:sldId id="373" r:id="rId29"/>
    <p:sldId id="396" r:id="rId30"/>
    <p:sldId id="376" r:id="rId31"/>
    <p:sldId id="405" r:id="rId32"/>
    <p:sldId id="377" r:id="rId33"/>
    <p:sldId id="378" r:id="rId34"/>
    <p:sldId id="380" r:id="rId35"/>
    <p:sldId id="381" r:id="rId36"/>
    <p:sldId id="406" r:id="rId37"/>
    <p:sldId id="387" r:id="rId38"/>
    <p:sldId id="389" r:id="rId39"/>
    <p:sldId id="351" r:id="rId40"/>
    <p:sldId id="337" r:id="rId41"/>
    <p:sldId id="352" r:id="rId42"/>
    <p:sldId id="391" r:id="rId43"/>
    <p:sldId id="353" r:id="rId44"/>
    <p:sldId id="392" r:id="rId45"/>
    <p:sldId id="407" r:id="rId46"/>
    <p:sldId id="4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p15:clr>
            <a:srgbClr val="A4A3A4"/>
          </p15:clr>
        </p15:guide>
        <p15:guide id="2" orient="horz" pos="672">
          <p15:clr>
            <a:srgbClr val="A4A3A4"/>
          </p15:clr>
        </p15:guide>
        <p15:guide id="3" orient="horz" pos="1008">
          <p15:clr>
            <a:srgbClr val="A4A3A4"/>
          </p15:clr>
        </p15:guide>
        <p15:guide id="4" orient="horz" pos="912">
          <p15:clr>
            <a:srgbClr val="A4A3A4"/>
          </p15:clr>
        </p15:guide>
        <p15:guide id="5" pos="2880">
          <p15:clr>
            <a:srgbClr val="A4A3A4"/>
          </p15:clr>
        </p15:guide>
        <p15:guide id="6" pos="288">
          <p15:clr>
            <a:srgbClr val="A4A3A4"/>
          </p15:clr>
        </p15:guide>
        <p15:guide id="7"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CEDF"/>
    <a:srgbClr val="F8BE1A"/>
    <a:srgbClr val="59BBDE"/>
    <a:srgbClr val="AA1949"/>
    <a:srgbClr val="6D111B"/>
    <a:srgbClr val="162210"/>
    <a:srgbClr val="78B75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97" y="48"/>
      </p:cViewPr>
      <p:guideLst>
        <p:guide orient="horz" pos="1296"/>
        <p:guide orient="horz" pos="672"/>
        <p:guide orient="horz" pos="1008"/>
        <p:guide orient="horz" pos="912"/>
        <p:guide pos="2880"/>
        <p:guide pos="288"/>
        <p:guide pos="5472"/>
      </p:guideLst>
    </p:cSldViewPr>
  </p:slideViewPr>
  <p:outlineViewPr>
    <p:cViewPr>
      <p:scale>
        <a:sx n="33" d="100"/>
        <a:sy n="33" d="100"/>
      </p:scale>
      <p:origin x="0" y="28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65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0812BD-88F8-482F-9FA1-85CD76C3EA5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FF5D9596-951C-4410-BCA2-8DDAE088465D}"/>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2FB88602-C280-41F2-9C4A-1DCC81230CC6}"/>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4101" name="Rectangle 5">
            <a:extLst>
              <a:ext uri="{FF2B5EF4-FFF2-40B4-BE49-F238E27FC236}">
                <a16:creationId xmlns:a16="http://schemas.microsoft.com/office/drawing/2014/main" id="{521838DB-1F12-4800-969C-6C138D2C9F0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1" hangingPunct="1">
              <a:defRPr sz="1200"/>
            </a:lvl1pPr>
          </a:lstStyle>
          <a:p>
            <a:pPr>
              <a:defRPr/>
            </a:pPr>
            <a:fld id="{25672F9F-1E1D-4121-AC5A-3167A5AA8B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0F6C0B7-82F1-4696-A4C1-44B01CE3116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2051" name="Rectangle 3">
            <a:extLst>
              <a:ext uri="{FF2B5EF4-FFF2-40B4-BE49-F238E27FC236}">
                <a16:creationId xmlns:a16="http://schemas.microsoft.com/office/drawing/2014/main" id="{044459C5-FB70-43A0-8A28-9DA0C0BD2C9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US"/>
          </a:p>
        </p:txBody>
      </p:sp>
      <p:sp>
        <p:nvSpPr>
          <p:cNvPr id="9220" name="Rectangle 4">
            <a:extLst>
              <a:ext uri="{FF2B5EF4-FFF2-40B4-BE49-F238E27FC236}">
                <a16:creationId xmlns:a16="http://schemas.microsoft.com/office/drawing/2014/main" id="{991B0A82-9738-404F-BB18-CC0941610FBC}"/>
              </a:ext>
            </a:extLst>
          </p:cNvPr>
          <p:cNvSpPr>
            <a:spLocks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CEE2214C-4484-40DA-9BF6-55388F22E86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6CB4AE58-7541-45B1-8421-CE5E04780C6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2055" name="Rectangle 7">
            <a:extLst>
              <a:ext uri="{FF2B5EF4-FFF2-40B4-BE49-F238E27FC236}">
                <a16:creationId xmlns:a16="http://schemas.microsoft.com/office/drawing/2014/main" id="{E8F1C2C5-C057-4649-ADCB-E98B12B7229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1" hangingPunct="1">
              <a:defRPr sz="1200"/>
            </a:lvl1pPr>
          </a:lstStyle>
          <a:p>
            <a:pPr>
              <a:defRPr/>
            </a:pPr>
            <a:fld id="{F0D80335-16B9-40FD-9506-FC87742760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7A88FFEC-5D11-4483-9408-83EB713D5317}"/>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4A268F4F-B49B-472A-86ED-A76C252BA9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4340" name="Slide Number Placeholder 3">
            <a:extLst>
              <a:ext uri="{FF2B5EF4-FFF2-40B4-BE49-F238E27FC236}">
                <a16:creationId xmlns:a16="http://schemas.microsoft.com/office/drawing/2014/main" id="{8390F8F0-2812-415E-A5C8-C100274C84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AC891E5D-85C6-4568-95A2-EB53CE71E3E6}" type="slidenum">
              <a:rPr lang="en-US" altLang="en-US" sz="1200" smtClean="0"/>
              <a:pPr/>
              <a:t>2</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4E93288F-0EBE-4A71-A399-C64AD80FBD38}"/>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505BA46F-3B69-4833-A707-F98B291414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4820" name="Slide Number Placeholder 3">
            <a:extLst>
              <a:ext uri="{FF2B5EF4-FFF2-40B4-BE49-F238E27FC236}">
                <a16:creationId xmlns:a16="http://schemas.microsoft.com/office/drawing/2014/main" id="{7DD9AFDE-2C32-4BAA-921C-A3AB1AED95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D4910F4E-D134-44A5-ADD0-BA7E2BAD0333}" type="slidenum">
              <a:rPr lang="en-US" altLang="en-US" sz="1200" smtClean="0"/>
              <a:pPr/>
              <a:t>12</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E6F44E9A-26F2-453E-BBEB-D833585CF6B4}"/>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B7C359BF-E885-4EE0-A85B-D2A8901538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6868" name="Slide Number Placeholder 3">
            <a:extLst>
              <a:ext uri="{FF2B5EF4-FFF2-40B4-BE49-F238E27FC236}">
                <a16:creationId xmlns:a16="http://schemas.microsoft.com/office/drawing/2014/main" id="{82CA704C-FB3E-42C4-91CE-60A4A909A18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76BDA9EA-0C0F-4D2F-B6FE-73B4329DFC08}" type="slidenum">
              <a:rPr lang="en-US" altLang="en-US" sz="1200" smtClean="0"/>
              <a:pPr/>
              <a:t>13</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D8AD9C0D-0706-4DC4-8783-477C00407CDC}"/>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04C3C51D-26AB-4CA7-89C7-8B8A8C7152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8916" name="Slide Number Placeholder 3">
            <a:extLst>
              <a:ext uri="{FF2B5EF4-FFF2-40B4-BE49-F238E27FC236}">
                <a16:creationId xmlns:a16="http://schemas.microsoft.com/office/drawing/2014/main" id="{78040DED-DB4F-4E65-BADE-F6A2F6BA7D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E343977-75F1-46CF-8539-2ABCD9C91A85}" type="slidenum">
              <a:rPr lang="en-US" altLang="en-US" sz="1200" smtClean="0"/>
              <a:pPr/>
              <a:t>14</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FB9923AE-75FF-48CD-8919-6C59026E52F5}"/>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3FE56EEB-3DAD-4C9D-B440-A4E135886F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3012" name="Slide Number Placeholder 3">
            <a:extLst>
              <a:ext uri="{FF2B5EF4-FFF2-40B4-BE49-F238E27FC236}">
                <a16:creationId xmlns:a16="http://schemas.microsoft.com/office/drawing/2014/main" id="{36845DA8-F5A9-4603-A26B-D48279F31B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50D5AA32-A9B5-492D-ADB2-A223D245E419}" type="slidenum">
              <a:rPr lang="en-US" altLang="en-US" sz="1200" smtClean="0"/>
              <a:pPr/>
              <a:t>16</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8D88938A-09E8-4365-946B-36CEA48BF1C6}"/>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7CC2321E-D78C-46D8-A36F-99EF47A8F3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6084" name="Slide Number Placeholder 3">
            <a:extLst>
              <a:ext uri="{FF2B5EF4-FFF2-40B4-BE49-F238E27FC236}">
                <a16:creationId xmlns:a16="http://schemas.microsoft.com/office/drawing/2014/main" id="{D3B366E9-B950-4FF3-A898-16D1816E40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5E6B78CB-DBB3-44ED-8E46-812DB9970957}" type="slidenum">
              <a:rPr lang="en-US" altLang="en-US" sz="1200" smtClean="0"/>
              <a:pPr/>
              <a:t>18</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37395F34-C7D5-44A2-9D31-870459D1DB55}"/>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4E3236DD-5218-4C7B-94D4-2FB8632FC0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8132" name="Slide Number Placeholder 3">
            <a:extLst>
              <a:ext uri="{FF2B5EF4-FFF2-40B4-BE49-F238E27FC236}">
                <a16:creationId xmlns:a16="http://schemas.microsoft.com/office/drawing/2014/main" id="{EB030A4A-AB42-48A3-9D95-F4FAD6FB78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7FD1471F-7F5C-45E2-AA81-D9A1AE8003F8}" type="slidenum">
              <a:rPr lang="en-US" altLang="en-US" sz="1200" smtClean="0"/>
              <a:pPr/>
              <a:t>19</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EC4DBFF4-B2E8-4AC2-8FCF-84AC670DC404}"/>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C329E5B9-828D-4345-BD65-E2810F3882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0180" name="Slide Number Placeholder 3">
            <a:extLst>
              <a:ext uri="{FF2B5EF4-FFF2-40B4-BE49-F238E27FC236}">
                <a16:creationId xmlns:a16="http://schemas.microsoft.com/office/drawing/2014/main" id="{E072102D-E8FF-4A6F-9C76-9B18F3AD62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59D50D06-C77C-48DD-B8D1-41A5FEF08AF0}" type="slidenum">
              <a:rPr lang="en-US" altLang="en-US" sz="1200" smtClean="0"/>
              <a:pPr/>
              <a:t>20</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FB8A1450-B5D0-4C7C-B8F3-8D2AC9E3212D}"/>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55E0521F-689D-475D-8A21-AD61E5ADE3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4276" name="Slide Number Placeholder 3">
            <a:extLst>
              <a:ext uri="{FF2B5EF4-FFF2-40B4-BE49-F238E27FC236}">
                <a16:creationId xmlns:a16="http://schemas.microsoft.com/office/drawing/2014/main" id="{D6B37A43-C817-40D5-8BE6-76C6958A1A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DDADE8D1-0FBC-4363-810B-11292B8CD2CE}" type="slidenum">
              <a:rPr lang="en-US" altLang="en-US" sz="1200" smtClean="0"/>
              <a:pPr/>
              <a:t>22</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9F3ED32B-D277-4D53-BB38-B018E7D46DBE}"/>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F6239293-8C9A-426B-A7C5-D7C8209742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6324" name="Slide Number Placeholder 3">
            <a:extLst>
              <a:ext uri="{FF2B5EF4-FFF2-40B4-BE49-F238E27FC236}">
                <a16:creationId xmlns:a16="http://schemas.microsoft.com/office/drawing/2014/main" id="{9B04E5AC-9506-4052-90AF-9CF51D88DD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CA2696F6-4CB0-40FA-B112-A76BDAA6E98F}" type="slidenum">
              <a:rPr lang="en-US" altLang="en-US" sz="1200" smtClean="0"/>
              <a:pPr/>
              <a:t>23</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8D5F47FC-7299-4713-B759-E1543857CFB7}"/>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859CE2E0-2D55-48A2-B849-E0853503D3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8372" name="Slide Number Placeholder 3">
            <a:extLst>
              <a:ext uri="{FF2B5EF4-FFF2-40B4-BE49-F238E27FC236}">
                <a16:creationId xmlns:a16="http://schemas.microsoft.com/office/drawing/2014/main" id="{F7435A5E-D4AA-4169-8CE2-C53E4AC845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7A6F3219-238D-4290-A20B-C0686FA07091}" type="slidenum">
              <a:rPr lang="en-US" altLang="en-US" sz="1200" smtClean="0"/>
              <a:pPr/>
              <a:t>24</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8E91A41-AE78-43FD-924B-27DE37925547}"/>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BEDE1C6B-D43D-4ED8-9B6D-49ADEE3419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6388" name="Slide Number Placeholder 3">
            <a:extLst>
              <a:ext uri="{FF2B5EF4-FFF2-40B4-BE49-F238E27FC236}">
                <a16:creationId xmlns:a16="http://schemas.microsoft.com/office/drawing/2014/main" id="{75E9E26A-A6B8-4806-9EA3-DE7DA2DC59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F849E6A0-2FDC-4271-8DE1-C4F9424D24A4}" type="slidenum">
              <a:rPr lang="en-US" altLang="en-US" sz="1200" smtClean="0"/>
              <a:pPr/>
              <a:t>3</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A4C239A-5527-4296-A471-0C8726BE1617}"/>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9C95F028-1288-4285-BB53-2CEADD27E4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0420" name="Slide Number Placeholder 3">
            <a:extLst>
              <a:ext uri="{FF2B5EF4-FFF2-40B4-BE49-F238E27FC236}">
                <a16:creationId xmlns:a16="http://schemas.microsoft.com/office/drawing/2014/main" id="{07759C3E-3432-4813-B6D4-CEA83B6023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5F35C953-3B66-4D58-9722-572CD3291C3B}" type="slidenum">
              <a:rPr lang="en-US" altLang="en-US" sz="1200" smtClean="0"/>
              <a:pPr/>
              <a:t>25</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A4C067B6-E7FE-4281-852A-D46A741E581A}"/>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CA09AE5F-F019-435D-A657-A50CFCCCBC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2468" name="Slide Number Placeholder 3">
            <a:extLst>
              <a:ext uri="{FF2B5EF4-FFF2-40B4-BE49-F238E27FC236}">
                <a16:creationId xmlns:a16="http://schemas.microsoft.com/office/drawing/2014/main" id="{3D709B82-3A7A-4692-BC45-9B94D509DA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95C0EC2-6BE5-4F24-A5AF-B164B1CD8381}" type="slidenum">
              <a:rPr lang="en-US" altLang="en-US" sz="1200" smtClean="0"/>
              <a:pPr/>
              <a:t>26</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9C0E2DAD-AF16-4F24-8580-ECE65125DD1B}"/>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BE5FCCBB-0239-444B-9669-9FFE92C8F1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4516" name="Slide Number Placeholder 3">
            <a:extLst>
              <a:ext uri="{FF2B5EF4-FFF2-40B4-BE49-F238E27FC236}">
                <a16:creationId xmlns:a16="http://schemas.microsoft.com/office/drawing/2014/main" id="{27EA80C5-A4C0-4744-A01D-0AD091883B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E10EE066-6F4B-4C75-9941-FB3F298CFBDB}" type="slidenum">
              <a:rPr lang="en-US" altLang="en-US" sz="1200" smtClean="0"/>
              <a:pPr/>
              <a:t>27</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03F7B524-F336-4FBC-A7B3-8C7485D9985C}"/>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C6B26CEF-DAFB-47D4-B01E-1B4BBDA18D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7588" name="Slide Number Placeholder 3">
            <a:extLst>
              <a:ext uri="{FF2B5EF4-FFF2-40B4-BE49-F238E27FC236}">
                <a16:creationId xmlns:a16="http://schemas.microsoft.com/office/drawing/2014/main" id="{4B9D0E74-1E2E-4AB1-8EEF-5D9FE62458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9D17E745-5B01-42D0-900E-0203E88B4B66}" type="slidenum">
              <a:rPr lang="en-US" altLang="en-US" sz="1200" smtClean="0"/>
              <a:pPr/>
              <a:t>29</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5BBDFDCE-A6F3-4046-861C-F9DB2BAD6E05}"/>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4105513A-FC11-4A57-ACCC-3C5D7E9045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9636" name="Slide Number Placeholder 3">
            <a:extLst>
              <a:ext uri="{FF2B5EF4-FFF2-40B4-BE49-F238E27FC236}">
                <a16:creationId xmlns:a16="http://schemas.microsoft.com/office/drawing/2014/main" id="{202D163B-C8BC-4324-88CD-1BB9EDEDCE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A0CB2C27-C3FC-4DFB-AD73-2CEEA2875763}" type="slidenum">
              <a:rPr lang="en-US" altLang="en-US" sz="1200" smtClean="0"/>
              <a:pPr/>
              <a:t>30</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3BD5191-DA8E-4F2D-AFD9-B3DCFF98142F}"/>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35BCDF97-B717-4B10-800D-E07DD67D76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1684" name="Slide Number Placeholder 3">
            <a:extLst>
              <a:ext uri="{FF2B5EF4-FFF2-40B4-BE49-F238E27FC236}">
                <a16:creationId xmlns:a16="http://schemas.microsoft.com/office/drawing/2014/main" id="{B1A994A6-A00F-48F0-8888-2C05713456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D9598BFF-11A9-4D1F-B698-C9CB15580253}" type="slidenum">
              <a:rPr lang="en-US" altLang="en-US" sz="1200" smtClean="0"/>
              <a:pPr/>
              <a:t>31</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CE1D1343-4D26-4385-B5EE-E44E7A60A8BE}"/>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7A635004-0C65-4EE8-B5CC-FE2E746DCD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3732" name="Slide Number Placeholder 3">
            <a:extLst>
              <a:ext uri="{FF2B5EF4-FFF2-40B4-BE49-F238E27FC236}">
                <a16:creationId xmlns:a16="http://schemas.microsoft.com/office/drawing/2014/main" id="{6BE746D5-357F-4172-84A4-30F7900E7B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CB04292D-67BA-4A92-A273-85B38D483E60}" type="slidenum">
              <a:rPr lang="en-US" altLang="en-US" sz="1200" smtClean="0"/>
              <a:pPr/>
              <a:t>32</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BA90EC1-74B3-498A-AC5B-C26CBC74E10F}"/>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F1D9E8F4-DB9F-4C49-B088-B6C25E2936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6804" name="Slide Number Placeholder 3">
            <a:extLst>
              <a:ext uri="{FF2B5EF4-FFF2-40B4-BE49-F238E27FC236}">
                <a16:creationId xmlns:a16="http://schemas.microsoft.com/office/drawing/2014/main" id="{5E3F016D-117B-48D9-BD39-B3B7EEB50B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BDC07E81-F3ED-475D-B25A-C2975A1A2A3B}" type="slidenum">
              <a:rPr lang="en-US" altLang="en-US" sz="1200" smtClean="0"/>
              <a:pPr/>
              <a:t>34</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6114F8D3-57A5-4C62-9167-08D8AE5C5B1B}"/>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3DE2B37A-7DA8-4656-9672-062974CC83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8852" name="Slide Number Placeholder 3">
            <a:extLst>
              <a:ext uri="{FF2B5EF4-FFF2-40B4-BE49-F238E27FC236}">
                <a16:creationId xmlns:a16="http://schemas.microsoft.com/office/drawing/2014/main" id="{C1A1E9E4-F78F-4100-9793-9B3AB69956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2DD98DBB-21DC-4849-85EE-46EAE409DAC5}" type="slidenum">
              <a:rPr lang="en-US" altLang="en-US" sz="1200" smtClean="0"/>
              <a:pPr/>
              <a:t>35</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A1285CD-6870-4816-BD42-694D653FEF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B5CF9356-9656-46B1-8311-5840E38527EC}" type="slidenum">
              <a:rPr lang="en-US" altLang="en-US" sz="1200" smtClean="0"/>
              <a:pPr/>
              <a:t>36</a:t>
            </a:fld>
            <a:endParaRPr lang="en-US" altLang="en-US" sz="1200"/>
          </a:p>
        </p:txBody>
      </p:sp>
      <p:sp>
        <p:nvSpPr>
          <p:cNvPr id="80899" name="Rectangle 2">
            <a:extLst>
              <a:ext uri="{FF2B5EF4-FFF2-40B4-BE49-F238E27FC236}">
                <a16:creationId xmlns:a16="http://schemas.microsoft.com/office/drawing/2014/main" id="{167DE129-89F1-4D0D-B943-3121EB7FA4F9}"/>
              </a:ext>
            </a:extLst>
          </p:cNvPr>
          <p:cNvSpPr>
            <a:spLocks noChangeArrowheads="1" noTextEdit="1"/>
          </p:cNvSpPr>
          <p:nvPr>
            <p:ph type="sldImg"/>
          </p:nvPr>
        </p:nvSpPr>
        <p:spPr>
          <a:solidFill>
            <a:srgbClr val="FFFFFF"/>
          </a:solidFill>
          <a:ln cap="flat"/>
        </p:spPr>
      </p:sp>
      <p:sp>
        <p:nvSpPr>
          <p:cNvPr id="80900" name="Rectangle 3">
            <a:extLst>
              <a:ext uri="{FF2B5EF4-FFF2-40B4-BE49-F238E27FC236}">
                <a16:creationId xmlns:a16="http://schemas.microsoft.com/office/drawing/2014/main" id="{B4D7383A-840C-49F4-BEDA-5911AC6E74DE}"/>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0E61DF0-3BEB-41B3-93B5-5DE8ACF00E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E3AEEBA5-7827-410F-83D1-EEDCE86F498D}" type="slidenum">
              <a:rPr lang="en-US" altLang="en-US" sz="1200" smtClean="0"/>
              <a:pPr/>
              <a:t>4</a:t>
            </a:fld>
            <a:endParaRPr lang="en-US" altLang="en-US" sz="1200"/>
          </a:p>
        </p:txBody>
      </p:sp>
      <p:sp>
        <p:nvSpPr>
          <p:cNvPr id="18435" name="Rectangle 2">
            <a:extLst>
              <a:ext uri="{FF2B5EF4-FFF2-40B4-BE49-F238E27FC236}">
                <a16:creationId xmlns:a16="http://schemas.microsoft.com/office/drawing/2014/main" id="{4BE6F442-7C83-4D71-8EB2-5219A404E9B7}"/>
              </a:ext>
            </a:extLst>
          </p:cNvPr>
          <p:cNvSpPr>
            <a:spLocks noChangeArrowheads="1" noTextEdit="1"/>
          </p:cNvSpPr>
          <p:nvPr>
            <p:ph type="sldImg"/>
          </p:nvPr>
        </p:nvSpPr>
        <p:spPr>
          <a:solidFill>
            <a:srgbClr val="FFFFFF"/>
          </a:solidFill>
          <a:ln cap="flat"/>
        </p:spPr>
      </p:sp>
      <p:sp>
        <p:nvSpPr>
          <p:cNvPr id="18436" name="Rectangle 3">
            <a:extLst>
              <a:ext uri="{FF2B5EF4-FFF2-40B4-BE49-F238E27FC236}">
                <a16:creationId xmlns:a16="http://schemas.microsoft.com/office/drawing/2014/main" id="{FF662FC8-0E0F-4FC6-8CEA-DACD7C41012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D4F2C6C3-A2FE-4FE5-9FC9-5FFFDC85CB6D}"/>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5C9771C5-C7A6-4086-A0B5-2AADAEFB68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2948" name="Slide Number Placeholder 3">
            <a:extLst>
              <a:ext uri="{FF2B5EF4-FFF2-40B4-BE49-F238E27FC236}">
                <a16:creationId xmlns:a16="http://schemas.microsoft.com/office/drawing/2014/main" id="{B74E2D37-816B-4B7E-837A-D6EC5A5D51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ACE0B6CA-E4EC-43C5-BB65-8EFF2F3F0430}" type="slidenum">
              <a:rPr lang="en-US" altLang="en-US" sz="1200" smtClean="0"/>
              <a:pPr/>
              <a:t>37</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1291FA9-AB20-47E6-8FD8-A6117BA977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E7C1CDA2-37C6-4DEA-873F-5F1FE3818428}" type="slidenum">
              <a:rPr lang="en-US" altLang="en-US" sz="1200" smtClean="0"/>
              <a:pPr/>
              <a:t>38</a:t>
            </a:fld>
            <a:endParaRPr lang="en-US" altLang="en-US" sz="1200"/>
          </a:p>
        </p:txBody>
      </p:sp>
      <p:sp>
        <p:nvSpPr>
          <p:cNvPr id="84995" name="Rectangle 2">
            <a:extLst>
              <a:ext uri="{FF2B5EF4-FFF2-40B4-BE49-F238E27FC236}">
                <a16:creationId xmlns:a16="http://schemas.microsoft.com/office/drawing/2014/main" id="{13BD48DA-90C3-4A7C-BC35-3F5B3285C9A5}"/>
              </a:ext>
            </a:extLst>
          </p:cNvPr>
          <p:cNvSpPr>
            <a:spLocks noChangeArrowheads="1" noTextEdit="1"/>
          </p:cNvSpPr>
          <p:nvPr>
            <p:ph type="sldImg"/>
          </p:nvPr>
        </p:nvSpPr>
        <p:spPr>
          <a:solidFill>
            <a:srgbClr val="FFFFFF"/>
          </a:solidFill>
          <a:ln cap="flat"/>
        </p:spPr>
      </p:sp>
      <p:sp>
        <p:nvSpPr>
          <p:cNvPr id="84996" name="Rectangle 3">
            <a:extLst>
              <a:ext uri="{FF2B5EF4-FFF2-40B4-BE49-F238E27FC236}">
                <a16:creationId xmlns:a16="http://schemas.microsoft.com/office/drawing/2014/main" id="{7788CF00-7E0C-49F7-B102-B8B7B8A4FB29}"/>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D20590D6-99E8-406E-9D9A-57EA1E12E94D}"/>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EFEBC5AC-AF5D-4FA5-9130-71C3D1A041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7044" name="Slide Number Placeholder 3">
            <a:extLst>
              <a:ext uri="{FF2B5EF4-FFF2-40B4-BE49-F238E27FC236}">
                <a16:creationId xmlns:a16="http://schemas.microsoft.com/office/drawing/2014/main" id="{DEF08C28-66D0-4ECB-ABB3-FCCC1F4E2C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56B7F743-E34F-4D08-ACB2-1179FFC83462}" type="slidenum">
              <a:rPr lang="en-US" altLang="en-US" sz="1200" smtClean="0"/>
              <a:pPr/>
              <a:t>39</a:t>
            </a:fld>
            <a:endParaRPr lang="en-US"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4369ABB-9EDE-45A1-BEDA-F379C9B7E1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19BA89E-4234-42E6-9560-6A441B51F8DD}" type="slidenum">
              <a:rPr lang="en-US" altLang="en-US" sz="1200" smtClean="0"/>
              <a:pPr/>
              <a:t>40</a:t>
            </a:fld>
            <a:endParaRPr lang="en-US" altLang="en-US" sz="1200"/>
          </a:p>
        </p:txBody>
      </p:sp>
      <p:sp>
        <p:nvSpPr>
          <p:cNvPr id="89091" name="Rectangle 2">
            <a:extLst>
              <a:ext uri="{FF2B5EF4-FFF2-40B4-BE49-F238E27FC236}">
                <a16:creationId xmlns:a16="http://schemas.microsoft.com/office/drawing/2014/main" id="{2B31602A-8C7B-43C3-9DC9-CDFD2065CD86}"/>
              </a:ext>
            </a:extLst>
          </p:cNvPr>
          <p:cNvSpPr>
            <a:spLocks noChangeArrowheads="1" noTextEdit="1"/>
          </p:cNvSpPr>
          <p:nvPr>
            <p:ph type="sldImg"/>
          </p:nvPr>
        </p:nvSpPr>
        <p:spPr>
          <a:solidFill>
            <a:srgbClr val="FFFFFF"/>
          </a:solidFill>
          <a:ln cap="flat"/>
        </p:spPr>
      </p:sp>
      <p:sp>
        <p:nvSpPr>
          <p:cNvPr id="89092" name="Rectangle 3">
            <a:extLst>
              <a:ext uri="{FF2B5EF4-FFF2-40B4-BE49-F238E27FC236}">
                <a16:creationId xmlns:a16="http://schemas.microsoft.com/office/drawing/2014/main" id="{7670BFA3-9B2B-4DC9-965B-FC3504879C6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51FBD73D-103F-4376-909A-044F953F9E41}"/>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1F519950-69EC-49CA-9FC7-C38D2FEA7E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1140" name="Slide Number Placeholder 3">
            <a:extLst>
              <a:ext uri="{FF2B5EF4-FFF2-40B4-BE49-F238E27FC236}">
                <a16:creationId xmlns:a16="http://schemas.microsoft.com/office/drawing/2014/main" id="{0E34540A-54D1-47E1-AB0B-13A2E3D5F5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824D003-355E-44F8-A54B-7D618BD6DB90}" type="slidenum">
              <a:rPr lang="en-US" altLang="en-US" sz="1200" smtClean="0"/>
              <a:pPr/>
              <a:t>41</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6C56919-D6E6-4771-9602-CB29CEBBFA29}"/>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F511DEDF-66DB-4B31-8340-DFBF2C1E3D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0484" name="Slide Number Placeholder 3">
            <a:extLst>
              <a:ext uri="{FF2B5EF4-FFF2-40B4-BE49-F238E27FC236}">
                <a16:creationId xmlns:a16="http://schemas.microsoft.com/office/drawing/2014/main" id="{EFB37C74-E255-4209-84C5-80C1B2262B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C4D0E493-48BA-46F2-AD32-24B737790FDA}" type="slidenum">
              <a:rPr lang="en-US" altLang="en-US" sz="1200" smtClean="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30AA387-BFC3-4E84-9152-EAD641A6086C}"/>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87D4EBAB-FC18-4A5D-8638-9015C7E5C6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2532" name="Slide Number Placeholder 3">
            <a:extLst>
              <a:ext uri="{FF2B5EF4-FFF2-40B4-BE49-F238E27FC236}">
                <a16:creationId xmlns:a16="http://schemas.microsoft.com/office/drawing/2014/main" id="{466C6870-92A7-401E-9C6B-6B373927B2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15B8BA0-A5EE-4DC3-80E0-C10A6561D252}" type="slidenum">
              <a:rPr lang="en-US" altLang="en-US" sz="1200" smtClean="0"/>
              <a:pPr/>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26F81758-8940-42EE-8E00-23123A85AF27}"/>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182BD580-704E-4E9F-9B70-FACFCAE916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6628" name="Slide Number Placeholder 3">
            <a:extLst>
              <a:ext uri="{FF2B5EF4-FFF2-40B4-BE49-F238E27FC236}">
                <a16:creationId xmlns:a16="http://schemas.microsoft.com/office/drawing/2014/main" id="{2B635D4E-C196-451B-A8CC-95D202F87F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7150C6A-F444-403B-87D0-E80580F28379}" type="slidenum">
              <a:rPr lang="en-US" altLang="en-US" sz="1200" smtClean="0"/>
              <a:pPr/>
              <a:t>8</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6042DE37-4EC9-44D2-B269-E0081C258292}"/>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C84C4C46-B480-4665-9D9A-7AE0F4D9B2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8676" name="Slide Number Placeholder 3">
            <a:extLst>
              <a:ext uri="{FF2B5EF4-FFF2-40B4-BE49-F238E27FC236}">
                <a16:creationId xmlns:a16="http://schemas.microsoft.com/office/drawing/2014/main" id="{6CED4875-A658-4AFB-A49A-39AB47FA06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2757E31-A2C0-4F0F-A54D-94DB0D4A8BAF}" type="slidenum">
              <a:rPr lang="en-US" altLang="en-US" sz="1200" smtClean="0"/>
              <a:pPr/>
              <a:t>9</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204883F-34B9-4AFA-8D7B-0EE7C1AB2E49}"/>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99C1D340-EA23-43A1-A458-0780AE8CA9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0724" name="Slide Number Placeholder 3">
            <a:extLst>
              <a:ext uri="{FF2B5EF4-FFF2-40B4-BE49-F238E27FC236}">
                <a16:creationId xmlns:a16="http://schemas.microsoft.com/office/drawing/2014/main" id="{26500444-EA64-47B7-9536-07633B2AC6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D02B7EA-F366-4602-A4CB-33A6D93312E6}" type="slidenum">
              <a:rPr lang="en-US" altLang="en-US" sz="1200" smtClean="0"/>
              <a:pPr/>
              <a:t>10</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431BB74-2828-4B32-97DC-99DD52786246}"/>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E7B5B72E-2F11-42D9-8608-4C93C474FB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2772" name="Slide Number Placeholder 3">
            <a:extLst>
              <a:ext uri="{FF2B5EF4-FFF2-40B4-BE49-F238E27FC236}">
                <a16:creationId xmlns:a16="http://schemas.microsoft.com/office/drawing/2014/main" id="{ADED753E-76DA-4F42-AB03-562E0B462C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8871BC2-6242-4BA3-8744-7C1747D7D778}" type="slidenum">
              <a:rPr lang="en-US" altLang="en-US" sz="1200" smtClean="0"/>
              <a:pPr/>
              <a:t>11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p:nvSpPr>
        <p:spPr>
          <a:xfrm>
            <a:off x="6750700" y="0"/>
            <a:ext cx="2606419" cy="300082"/>
          </a:xfrm>
          <a:prstGeom prst="rect">
            <a:avLst/>
          </a:prstGeom>
          <a:noFill/>
        </p:spPr>
        <p:txBody>
          <a:bodyPr wrap="none" rtlCol="0">
            <a:spAutoFit/>
          </a:bodyPr>
          <a:lstStyle/>
          <a:p>
            <a:r>
              <a:rPr lang="en-US" sz="1350" dirty="0"/>
              <a:t>www.covenantuniversity.edu.ng</a:t>
            </a:r>
            <a:endParaRPr lang="en-GB" sz="1350" dirty="0"/>
          </a:p>
        </p:txBody>
      </p:sp>
      <p:pic>
        <p:nvPicPr>
          <p:cNvPr id="10" name="Picture 2" descr="C:\Users\Ours\Desktop\Picture3.png"/>
          <p:cNvPicPr>
            <a:picLocks noChangeAspect="1" noChangeArrowheads="1"/>
          </p:cNvPicPr>
          <p:nvPr/>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4" y="1844829"/>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dirty="0"/>
          </a:p>
        </p:txBody>
      </p:sp>
      <p:sp>
        <p:nvSpPr>
          <p:cNvPr id="11" name="TextBox 10"/>
          <p:cNvSpPr txBox="1"/>
          <p:nvPr/>
        </p:nvSpPr>
        <p:spPr>
          <a:xfrm>
            <a:off x="1224501" y="1074223"/>
            <a:ext cx="2679773" cy="276999"/>
          </a:xfrm>
          <a:prstGeom prst="rect">
            <a:avLst/>
          </a:prstGeom>
          <a:noFill/>
        </p:spPr>
        <p:txBody>
          <a:bodyPr wrap="none" rtlCol="0">
            <a:spAutoFit/>
          </a:bodyPr>
          <a:lstStyle/>
          <a:p>
            <a:r>
              <a:rPr lang="en-US" sz="1200" dirty="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406797700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Copyright © 2014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40203024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239375168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128134765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24" y="2130430"/>
            <a:ext cx="7772757"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243" y="3886200"/>
            <a:ext cx="6401514"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253399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805039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24" y="4406905"/>
            <a:ext cx="7772757"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524" y="2906713"/>
            <a:ext cx="7772757"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9689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081"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36"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925471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083" y="1535113"/>
            <a:ext cx="4039929"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083" y="2174875"/>
            <a:ext cx="4039929"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4609" y="1535113"/>
            <a:ext cx="4042310"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4609" y="2174875"/>
            <a:ext cx="404231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635001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286257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78905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p:ph type="ctrTitle"/>
          </p:nvPr>
        </p:nvSpPr>
        <p:spPr>
          <a:xfrm>
            <a:off x="685800" y="2204865"/>
            <a:ext cx="7772400" cy="2520280"/>
          </a:xfrm>
          <a:solidFill>
            <a:srgbClr val="CC3399">
              <a:alpha val="83137"/>
            </a:srgbClr>
          </a:solidFill>
        </p:spPr>
        <p:txBody>
          <a:bodyPr>
            <a:normAutofit/>
          </a:bodyPr>
          <a:lstStyle/>
          <a:p>
            <a:r>
              <a:rPr lang="en-US" sz="4949" b="1">
                <a:solidFill>
                  <a:schemeClr val="bg1"/>
                </a:solidFill>
                <a:latin typeface="Rockwell" pitchFamily="18" charset="0"/>
              </a:rPr>
              <a:t>Click to edit Master title style</a:t>
            </a:r>
            <a:endParaRPr lang="en-GB" sz="4949" b="1" dirty="0">
              <a:solidFill>
                <a:schemeClr val="bg1"/>
              </a:solidFill>
              <a:latin typeface="Rockwell" pitchFamily="18" charset="0"/>
            </a:endParaRPr>
          </a:p>
        </p:txBody>
      </p:sp>
      <p:sp>
        <p:nvSpPr>
          <p:cNvPr id="11" name="Subtitle 2"/>
          <p:cNvSpPr>
            <a:spLocks noGrp="1"/>
          </p:cNvSpPr>
          <p:nvPr>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r>
              <a:rPr lang="en-US">
                <a:solidFill>
                  <a:schemeClr val="bg1"/>
                </a:solidFill>
                <a:latin typeface="Rockwell" pitchFamily="18" charset="0"/>
              </a:rPr>
              <a:t>Click to edit Master subtitle style</a:t>
            </a:r>
            <a:endParaRPr lang="en-GB" dirty="0">
              <a:solidFill>
                <a:schemeClr val="bg1"/>
              </a:solidFill>
              <a:latin typeface="Rockwell" pitchFamily="18" charset="0"/>
            </a:endParaRPr>
          </a:p>
        </p:txBody>
      </p:sp>
      <p:sp>
        <p:nvSpPr>
          <p:cNvPr id="13" name="TextBox 12"/>
          <p:cNvSpPr txBox="1"/>
          <p:nvPr/>
        </p:nvSpPr>
        <p:spPr>
          <a:xfrm>
            <a:off x="1008532" y="1268761"/>
            <a:ext cx="3294363" cy="323165"/>
          </a:xfrm>
          <a:prstGeom prst="rect">
            <a:avLst/>
          </a:prstGeom>
          <a:noFill/>
        </p:spPr>
        <p:txBody>
          <a:bodyPr wrap="none" rtlCol="0">
            <a:spAutoFit/>
          </a:bodyPr>
          <a:lstStyle/>
          <a:p>
            <a:r>
              <a:rPr lang="en-US" sz="1500" dirty="0">
                <a:solidFill>
                  <a:srgbClr val="662C5B"/>
                </a:solidFill>
              </a:rPr>
              <a:t>Raising a new Generation of Leaders</a:t>
            </a:r>
            <a:endParaRPr lang="en-GB" sz="1500" dirty="0">
              <a:solidFill>
                <a:srgbClr val="662C5B"/>
              </a:solidFill>
            </a:endParaRPr>
          </a:p>
        </p:txBody>
      </p:sp>
      <p:sp>
        <p:nvSpPr>
          <p:cNvPr id="14" name="TextBox 13"/>
          <p:cNvSpPr txBox="1"/>
          <p:nvPr/>
        </p:nvSpPr>
        <p:spPr>
          <a:xfrm>
            <a:off x="6750700" y="0"/>
            <a:ext cx="2606419" cy="300082"/>
          </a:xfrm>
          <a:prstGeom prst="rect">
            <a:avLst/>
          </a:prstGeom>
          <a:noFill/>
        </p:spPr>
        <p:txBody>
          <a:bodyPr wrap="none" rtlCol="0">
            <a:spAutoFit/>
          </a:bodyPr>
          <a:lstStyle/>
          <a:p>
            <a:r>
              <a:rPr lang="en-US" sz="1350" dirty="0"/>
              <a:t>www.covenantuniversity.edu.ng</a:t>
            </a:r>
            <a:endParaRPr lang="en-GB" sz="1350" dirty="0"/>
          </a:p>
        </p:txBody>
      </p:sp>
      <p:pic>
        <p:nvPicPr>
          <p:cNvPr id="3074" name="Picture 2" descr="C:\Users\Ours\Desktop\Picture3.png"/>
          <p:cNvPicPr>
            <a:picLocks noChangeAspect="1" noChangeArrowheads="1"/>
          </p:cNvPicPr>
          <p:nvPr/>
        </p:nvPicPr>
        <p:blipFill>
          <a:blip r:embed="rId4" cstate="print"/>
          <a:srcRect/>
          <a:stretch>
            <a:fillRect/>
          </a:stretch>
        </p:blipFill>
        <p:spPr bwMode="auto">
          <a:xfrm>
            <a:off x="846556" y="692701"/>
            <a:ext cx="3798296" cy="817563"/>
          </a:xfrm>
          <a:prstGeom prst="rect">
            <a:avLst/>
          </a:prstGeom>
          <a:noFill/>
        </p:spPr>
      </p:pic>
    </p:spTree>
    <p:extLst>
      <p:ext uri="{BB962C8B-B14F-4D97-AF65-F5344CB8AC3E}">
        <p14:creationId xmlns:p14="http://schemas.microsoft.com/office/powerpoint/2010/main" val="73103421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2" y="273050"/>
            <a:ext cx="3007926"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4516" y="273055"/>
            <a:ext cx="5112403"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082" y="1435103"/>
            <a:ext cx="3007926"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467988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4800600"/>
            <a:ext cx="5486162"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615" y="612775"/>
            <a:ext cx="5486162"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615" y="5367338"/>
            <a:ext cx="5486162"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095824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104814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4643"/>
            <a:ext cx="205686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082" y="274643"/>
            <a:ext cx="605870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550706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p:nvSpPr>
        <p:spPr>
          <a:xfrm>
            <a:off x="6750699" y="0"/>
            <a:ext cx="2442592" cy="300082"/>
          </a:xfrm>
          <a:prstGeom prst="rect">
            <a:avLst/>
          </a:prstGeom>
          <a:noFill/>
        </p:spPr>
        <p:txBody>
          <a:bodyPr wrap="none" rtlCol="0">
            <a:spAutoFit/>
          </a:bodyPr>
          <a:lstStyle/>
          <a:p>
            <a:r>
              <a:rPr lang="en-US" sz="1350" dirty="0"/>
              <a:t>www.covenantuniversity.edu.ng</a:t>
            </a:r>
            <a:endParaRPr lang="en-GB" sz="1350" dirty="0"/>
          </a:p>
        </p:txBody>
      </p:sp>
      <p:pic>
        <p:nvPicPr>
          <p:cNvPr id="10" name="Picture 2" descr="C:\Users\Ours\Desktop\Picture3.png"/>
          <p:cNvPicPr>
            <a:picLocks noChangeAspect="1" noChangeArrowheads="1"/>
          </p:cNvPicPr>
          <p:nvPr/>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4" y="1844829"/>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dirty="0"/>
          </a:p>
        </p:txBody>
      </p:sp>
      <p:sp>
        <p:nvSpPr>
          <p:cNvPr id="11" name="TextBox 10"/>
          <p:cNvSpPr txBox="1"/>
          <p:nvPr/>
        </p:nvSpPr>
        <p:spPr>
          <a:xfrm>
            <a:off x="1224501" y="1074223"/>
            <a:ext cx="2456185" cy="276999"/>
          </a:xfrm>
          <a:prstGeom prst="rect">
            <a:avLst/>
          </a:prstGeom>
          <a:noFill/>
        </p:spPr>
        <p:txBody>
          <a:bodyPr wrap="none" rtlCol="0">
            <a:spAutoFit/>
          </a:bodyPr>
          <a:lstStyle/>
          <a:p>
            <a:r>
              <a:rPr lang="en-US" sz="1200" dirty="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143300613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p:ph type="ctrTitle"/>
          </p:nvPr>
        </p:nvSpPr>
        <p:spPr>
          <a:xfrm>
            <a:off x="685800" y="2204865"/>
            <a:ext cx="7772400" cy="2520280"/>
          </a:xfrm>
          <a:solidFill>
            <a:srgbClr val="CC3399">
              <a:alpha val="83137"/>
            </a:srgbClr>
          </a:solidFill>
        </p:spPr>
        <p:txBody>
          <a:bodyPr>
            <a:normAutofit/>
          </a:bodyPr>
          <a:lstStyle/>
          <a:p>
            <a:r>
              <a:rPr lang="en-US" sz="4949" b="1">
                <a:solidFill>
                  <a:schemeClr val="bg1"/>
                </a:solidFill>
                <a:latin typeface="Rockwell" pitchFamily="18" charset="0"/>
              </a:rPr>
              <a:t>Click to edit Master title style</a:t>
            </a:r>
            <a:endParaRPr lang="en-GB" sz="4949" b="1" dirty="0">
              <a:solidFill>
                <a:schemeClr val="bg1"/>
              </a:solidFill>
              <a:latin typeface="Rockwell" pitchFamily="18" charset="0"/>
            </a:endParaRPr>
          </a:p>
        </p:txBody>
      </p:sp>
      <p:sp>
        <p:nvSpPr>
          <p:cNvPr id="11" name="Subtitle 2"/>
          <p:cNvSpPr>
            <a:spLocks noGrp="1"/>
          </p:cNvSpPr>
          <p:nvPr>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r>
              <a:rPr lang="en-US">
                <a:solidFill>
                  <a:schemeClr val="bg1"/>
                </a:solidFill>
                <a:latin typeface="Rockwell" pitchFamily="18" charset="0"/>
              </a:rPr>
              <a:t>Click to edit Master subtitle style</a:t>
            </a:r>
            <a:endParaRPr lang="en-GB" dirty="0">
              <a:solidFill>
                <a:schemeClr val="bg1"/>
              </a:solidFill>
              <a:latin typeface="Rockwell" pitchFamily="18" charset="0"/>
            </a:endParaRPr>
          </a:p>
        </p:txBody>
      </p:sp>
      <p:sp>
        <p:nvSpPr>
          <p:cNvPr id="13" name="TextBox 12"/>
          <p:cNvSpPr txBox="1"/>
          <p:nvPr/>
        </p:nvSpPr>
        <p:spPr>
          <a:xfrm>
            <a:off x="1008532" y="1268761"/>
            <a:ext cx="3021596" cy="323165"/>
          </a:xfrm>
          <a:prstGeom prst="rect">
            <a:avLst/>
          </a:prstGeom>
          <a:noFill/>
        </p:spPr>
        <p:txBody>
          <a:bodyPr wrap="none" rtlCol="0">
            <a:spAutoFit/>
          </a:bodyPr>
          <a:lstStyle/>
          <a:p>
            <a:r>
              <a:rPr lang="en-US" sz="1500" dirty="0">
                <a:solidFill>
                  <a:srgbClr val="662C5B"/>
                </a:solidFill>
              </a:rPr>
              <a:t>Raising a new Generation of Leaders</a:t>
            </a:r>
            <a:endParaRPr lang="en-GB" sz="1500" dirty="0">
              <a:solidFill>
                <a:srgbClr val="662C5B"/>
              </a:solidFill>
            </a:endParaRPr>
          </a:p>
        </p:txBody>
      </p:sp>
      <p:sp>
        <p:nvSpPr>
          <p:cNvPr id="14" name="TextBox 13"/>
          <p:cNvSpPr txBox="1"/>
          <p:nvPr/>
        </p:nvSpPr>
        <p:spPr>
          <a:xfrm>
            <a:off x="6750699" y="0"/>
            <a:ext cx="2442592" cy="300082"/>
          </a:xfrm>
          <a:prstGeom prst="rect">
            <a:avLst/>
          </a:prstGeom>
          <a:noFill/>
        </p:spPr>
        <p:txBody>
          <a:bodyPr wrap="none" rtlCol="0">
            <a:spAutoFit/>
          </a:bodyPr>
          <a:lstStyle/>
          <a:p>
            <a:r>
              <a:rPr lang="en-US" sz="1350" dirty="0"/>
              <a:t>www.covenantuniversity.edu.ng</a:t>
            </a:r>
            <a:endParaRPr lang="en-GB" sz="1350" dirty="0"/>
          </a:p>
        </p:txBody>
      </p:sp>
      <p:pic>
        <p:nvPicPr>
          <p:cNvPr id="3074" name="Picture 2" descr="C:\Users\Ours\Desktop\Picture3.png"/>
          <p:cNvPicPr>
            <a:picLocks noChangeAspect="1" noChangeArrowheads="1"/>
          </p:cNvPicPr>
          <p:nvPr/>
        </p:nvPicPr>
        <p:blipFill>
          <a:blip r:embed="rId4" cstate="print"/>
          <a:srcRect/>
          <a:stretch>
            <a:fillRect/>
          </a:stretch>
        </p:blipFill>
        <p:spPr bwMode="auto">
          <a:xfrm>
            <a:off x="846556" y="692701"/>
            <a:ext cx="3798296" cy="817563"/>
          </a:xfrm>
          <a:prstGeom prst="rect">
            <a:avLst/>
          </a:prstGeom>
          <a:noFill/>
        </p:spPr>
      </p:pic>
    </p:spTree>
    <p:extLst>
      <p:ext uri="{BB962C8B-B14F-4D97-AF65-F5344CB8AC3E}">
        <p14:creationId xmlns:p14="http://schemas.microsoft.com/office/powerpoint/2010/main" val="2127443542"/>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Copyright © 2014 Pearson Education, Inc. Publishing as Prentice Hall</a:t>
            </a:r>
          </a:p>
        </p:txBody>
      </p:sp>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marL="0" marR="0" lvl="0" indent="0" algn="r" defTabSz="685617"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099"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685617" rtl="0" eaLnBrk="1" fontAlgn="auto" latinLnBrk="0" hangingPunct="1">
                <a:lnSpc>
                  <a:spcPct val="100000"/>
                </a:lnSpc>
                <a:spcBef>
                  <a:spcPts val="0"/>
                </a:spcBef>
                <a:spcAft>
                  <a:spcPts val="0"/>
                </a:spcAft>
                <a:buClrTx/>
                <a:buSzTx/>
                <a:buFontTx/>
                <a:buNone/>
                <a:tabLst/>
                <a:defRPr/>
              </a:pPr>
              <a:t>‹#›</a:t>
            </a:fld>
            <a:endParaRPr kumimoji="0" lang="en-GB" sz="2099"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26" name="Picture 2" descr="C:\Users\Ours\Desktop\Picture1.png"/>
          <p:cNvPicPr>
            <a:picLocks noChangeAspect="1" noChangeArrowheads="1"/>
          </p:cNvPicPr>
          <p:nvPr/>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p:nvSpPr>
        <p:spPr>
          <a:xfrm>
            <a:off x="542878" y="6707435"/>
            <a:ext cx="1709122" cy="230832"/>
          </a:xfrm>
          <a:prstGeom prst="rect">
            <a:avLst/>
          </a:prstGeom>
          <a:noFill/>
        </p:spPr>
        <p:txBody>
          <a:bodyPr wrap="none" rtlCol="0">
            <a:spAutoFit/>
          </a:bodyPr>
          <a:lstStyle/>
          <a:p>
            <a:r>
              <a:rPr lang="en-US" sz="900" dirty="0"/>
              <a:t>www.covenantuniversity.edu.ng</a:t>
            </a:r>
            <a:endParaRPr lang="en-GB" sz="900" dirty="0"/>
          </a:p>
        </p:txBody>
      </p:sp>
      <p:cxnSp>
        <p:nvCxnSpPr>
          <p:cNvPr id="19" name="Straight Connector 18"/>
          <p:cNvCxnSpPr/>
          <p:nvPr/>
        </p:nvCxnSpPr>
        <p:spPr>
          <a:xfrm flipV="1">
            <a:off x="6515711"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892491"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8459481"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20945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3757631755"/>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Copyright © 2014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altLang="en-US"/>
              <a:t>Slide 2-</a:t>
            </a:r>
            <a:fld id="{AA005B0D-9B7F-4927-B125-B7585DA4FAB1}" type="slidenum">
              <a:rPr lang="en-US" altLang="en-US" smtClean="0"/>
              <a:pPr>
                <a:defRPr/>
              </a:pPr>
              <a:t>‹#›</a:t>
            </a:fld>
            <a:endParaRPr lang="en-US" altLang="en-US"/>
          </a:p>
        </p:txBody>
      </p:sp>
    </p:spTree>
    <p:extLst>
      <p:ext uri="{BB962C8B-B14F-4D97-AF65-F5344CB8AC3E}">
        <p14:creationId xmlns:p14="http://schemas.microsoft.com/office/powerpoint/2010/main" val="20151021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8" name="Footer Placeholder 7"/>
          <p:cNvSpPr>
            <a:spLocks noGrp="1"/>
          </p:cNvSpPr>
          <p:nvPr>
            <p:ph type="ftr" sz="quarter" idx="11"/>
          </p:nvPr>
        </p:nvSpPr>
        <p:spPr/>
        <p:txBody>
          <a:bodyPr/>
          <a:lstStyle/>
          <a:p>
            <a:pPr>
              <a:defRPr/>
            </a:pPr>
            <a:r>
              <a:rPr lang="en-US" altLang="en-US"/>
              <a:t>Copyright © 2014 Pearson Education, Inc. Publishing as Prentice Hall</a:t>
            </a:r>
          </a:p>
        </p:txBody>
      </p:sp>
      <p:sp>
        <p:nvSpPr>
          <p:cNvPr id="9" name="Slide Number Placeholder 8"/>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224386125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Copyright © 2014 Pearson Education, Inc. Publishing as Prentice Hall</a:t>
            </a:r>
          </a:p>
        </p:txBody>
      </p:sp>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marL="0" marR="0" lvl="0" indent="0" algn="r" defTabSz="685617"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099"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685617" rtl="0" eaLnBrk="1" fontAlgn="auto" latinLnBrk="0" hangingPunct="1">
                <a:lnSpc>
                  <a:spcPct val="100000"/>
                </a:lnSpc>
                <a:spcBef>
                  <a:spcPts val="0"/>
                </a:spcBef>
                <a:spcAft>
                  <a:spcPts val="0"/>
                </a:spcAft>
                <a:buClrTx/>
                <a:buSzTx/>
                <a:buFontTx/>
                <a:buNone/>
                <a:tabLst/>
                <a:defRPr/>
              </a:pPr>
              <a:t>‹#›</a:t>
            </a:fld>
            <a:endParaRPr kumimoji="0" lang="en-GB" sz="2099"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26" name="Picture 2" descr="C:\Users\Ours\Desktop\Picture1.png"/>
          <p:cNvPicPr>
            <a:picLocks noChangeAspect="1" noChangeArrowheads="1"/>
          </p:cNvPicPr>
          <p:nvPr/>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p:nvSpPr>
        <p:spPr>
          <a:xfrm>
            <a:off x="542878" y="6707435"/>
            <a:ext cx="1811714" cy="230832"/>
          </a:xfrm>
          <a:prstGeom prst="rect">
            <a:avLst/>
          </a:prstGeom>
          <a:noFill/>
        </p:spPr>
        <p:txBody>
          <a:bodyPr wrap="none" rtlCol="0">
            <a:spAutoFit/>
          </a:bodyPr>
          <a:lstStyle/>
          <a:p>
            <a:r>
              <a:rPr lang="en-US" sz="900" dirty="0"/>
              <a:t>www.covenantuniversity.edu.ng</a:t>
            </a:r>
            <a:endParaRPr lang="en-GB" sz="900" dirty="0"/>
          </a:p>
        </p:txBody>
      </p:sp>
      <p:cxnSp>
        <p:nvCxnSpPr>
          <p:cNvPr id="19" name="Straight Connector 18"/>
          <p:cNvCxnSpPr/>
          <p:nvPr/>
        </p:nvCxnSpPr>
        <p:spPr>
          <a:xfrm flipV="1">
            <a:off x="6515711"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892491"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8459481"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91104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4" name="Footer Placeholder 3"/>
          <p:cNvSpPr>
            <a:spLocks noGrp="1"/>
          </p:cNvSpPr>
          <p:nvPr>
            <p:ph type="ftr" sz="quarter" idx="11"/>
          </p:nvPr>
        </p:nvSpPr>
        <p:spPr/>
        <p:txBody>
          <a:bodyPr/>
          <a:lstStyle/>
          <a:p>
            <a:pPr>
              <a:defRPr/>
            </a:pPr>
            <a:r>
              <a:rPr lang="en-US" altLang="en-US"/>
              <a:t>Copyright © 2014 Pearson Education, Inc. Publishing as Prentice Hall</a:t>
            </a:r>
          </a:p>
        </p:txBody>
      </p:sp>
      <p:sp>
        <p:nvSpPr>
          <p:cNvPr id="5" name="Slide Number Placeholder 4"/>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2946945688"/>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3" name="Footer Placeholder 2"/>
          <p:cNvSpPr>
            <a:spLocks noGrp="1"/>
          </p:cNvSpPr>
          <p:nvPr>
            <p:ph type="ftr" sz="quarter" idx="11"/>
          </p:nvPr>
        </p:nvSpPr>
        <p:spPr/>
        <p:txBody>
          <a:bodyPr/>
          <a:lstStyle/>
          <a:p>
            <a:pPr>
              <a:defRPr/>
            </a:pPr>
            <a:r>
              <a:rPr lang="en-US" altLang="en-US"/>
              <a:t>Copyright © 2014 Pearson Education, Inc. Publishing as Prentice Hall</a:t>
            </a:r>
          </a:p>
        </p:txBody>
      </p:sp>
      <p:sp>
        <p:nvSpPr>
          <p:cNvPr id="4" name="Slide Number Placeholder 3"/>
          <p:cNvSpPr>
            <a:spLocks noGrp="1"/>
          </p:cNvSpPr>
          <p:nvPr>
            <p:ph type="sldNum" sz="quarter" idx="12"/>
          </p:nvPr>
        </p:nvSpPr>
        <p:spPr/>
        <p:txBody>
          <a:bodyPr/>
          <a:lstStyle/>
          <a:p>
            <a:pPr>
              <a:defRPr/>
            </a:pPr>
            <a:r>
              <a:rPr lang="en-US" altLang="en-US"/>
              <a:t>Slide 2-</a:t>
            </a:r>
            <a:fld id="{101455F5-C8AB-44F2-AA1E-B89F0D1A729F}" type="slidenum">
              <a:rPr lang="en-US" altLang="en-US" smtClean="0"/>
              <a:pPr>
                <a:defRPr/>
              </a:pPr>
              <a:t>‹#›</a:t>
            </a:fld>
            <a:endParaRPr lang="en-US" altLang="en-US"/>
          </a:p>
        </p:txBody>
      </p:sp>
    </p:spTree>
    <p:extLst>
      <p:ext uri="{BB962C8B-B14F-4D97-AF65-F5344CB8AC3E}">
        <p14:creationId xmlns:p14="http://schemas.microsoft.com/office/powerpoint/2010/main" val="14944134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6"/>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Copyright © 2014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1007210331"/>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Copyright © 2014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520198824"/>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1010036593"/>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1858507189"/>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Insight Society">
    <p:spTree>
      <p:nvGrpSpPr>
        <p:cNvPr id="1" name=""/>
        <p:cNvGrpSpPr/>
        <p:nvPr/>
      </p:nvGrpSpPr>
      <p:grpSpPr>
        <a:xfrm>
          <a:off x="0" y="0"/>
          <a:ext cx="0" cy="0"/>
          <a:chOff x="0" y="0"/>
          <a:chExt cx="0" cy="0"/>
        </a:xfrm>
      </p:grpSpPr>
      <p:sp>
        <p:nvSpPr>
          <p:cNvPr id="8"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a:t>Click to edit Master title style</a:t>
            </a:r>
            <a:endParaRPr lang="en-US" dirty="0"/>
          </a:p>
        </p:txBody>
      </p:sp>
      <p:sp>
        <p:nvSpPr>
          <p:cNvPr id="10"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2">
            <a:extLst>
              <a:ext uri="{FF2B5EF4-FFF2-40B4-BE49-F238E27FC236}">
                <a16:creationId xmlns:a16="http://schemas.microsoft.com/office/drawing/2014/main" id="{CF474AF6-231E-4519-AE2B-11DEFB865B45}"/>
              </a:ext>
            </a:extLst>
          </p:cNvPr>
          <p:cNvSpPr>
            <a:spLocks noGrp="1" noChangeArrowheads="1"/>
          </p:cNvSpPr>
          <p:nvPr>
            <p:ph type="ftr" sz="quarter" idx="10"/>
          </p:nvPr>
        </p:nvSpPr>
        <p:spPr/>
        <p:txBody>
          <a:bodyPr/>
          <a:lstStyle>
            <a:lvl1pPr>
              <a:defRPr/>
            </a:lvl1pPr>
          </a:lstStyle>
          <a:p>
            <a:pPr>
              <a:defRPr/>
            </a:pPr>
            <a:r>
              <a:rPr lang="en-US" altLang="en-US"/>
              <a:t>Copyright © 2014 Pearson Education, Inc. Publishing as Prentice Hall</a:t>
            </a:r>
          </a:p>
        </p:txBody>
      </p:sp>
      <p:sp>
        <p:nvSpPr>
          <p:cNvPr id="6" name="Rectangle 13">
            <a:extLst>
              <a:ext uri="{FF2B5EF4-FFF2-40B4-BE49-F238E27FC236}">
                <a16:creationId xmlns:a16="http://schemas.microsoft.com/office/drawing/2014/main" id="{77FE9189-A945-4987-B13A-BC0DF7706C78}"/>
              </a:ext>
            </a:extLst>
          </p:cNvPr>
          <p:cNvSpPr>
            <a:spLocks noGrp="1" noChangeArrowheads="1"/>
          </p:cNvSpPr>
          <p:nvPr>
            <p:ph type="sldNum" sz="quarter" idx="11"/>
          </p:nvPr>
        </p:nvSpPr>
        <p:spPr/>
        <p:txBody>
          <a:bodyPr/>
          <a:lstStyle>
            <a:lvl1pPr>
              <a:defRPr/>
            </a:lvl1pPr>
          </a:lstStyle>
          <a:p>
            <a:pPr>
              <a:defRPr/>
            </a:pPr>
            <a:r>
              <a:rPr lang="en-US" altLang="en-US"/>
              <a:t>Slide 2-</a:t>
            </a:r>
            <a:fld id="{B4EF5C1E-92EE-4968-965D-036C6900131D}" type="slidenum">
              <a:rPr lang="en-US" altLang="en-US"/>
              <a:pPr>
                <a:defRPr/>
              </a:pPr>
              <a:t>‹#›</a:t>
            </a:fld>
            <a:endParaRPr lang="en-US" altLang="en-US"/>
          </a:p>
        </p:txBody>
      </p:sp>
    </p:spTree>
    <p:extLst>
      <p:ext uri="{BB962C8B-B14F-4D97-AF65-F5344CB8AC3E}">
        <p14:creationId xmlns:p14="http://schemas.microsoft.com/office/powerpoint/2010/main" val="41290055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Insight Business">
    <p:spTree>
      <p:nvGrpSpPr>
        <p:cNvPr id="1" name=""/>
        <p:cNvGrpSpPr/>
        <p:nvPr/>
      </p:nvGrpSpPr>
      <p:grpSpPr>
        <a:xfrm>
          <a:off x="0" y="0"/>
          <a:ext cx="0" cy="0"/>
          <a:chOff x="0" y="0"/>
          <a:chExt cx="0" cy="0"/>
        </a:xfrm>
      </p:grpSpPr>
      <p:sp>
        <p:nvSpPr>
          <p:cNvPr id="8"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a:t>Click to edit Master title style</a:t>
            </a:r>
            <a:endParaRPr lang="en-US" dirty="0"/>
          </a:p>
        </p:txBody>
      </p:sp>
      <p:sp>
        <p:nvSpPr>
          <p:cNvPr id="10"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2">
            <a:extLst>
              <a:ext uri="{FF2B5EF4-FFF2-40B4-BE49-F238E27FC236}">
                <a16:creationId xmlns:a16="http://schemas.microsoft.com/office/drawing/2014/main" id="{79088BA5-0E08-47A0-A5CE-D745FA5B780E}"/>
              </a:ext>
            </a:extLst>
          </p:cNvPr>
          <p:cNvSpPr>
            <a:spLocks noGrp="1" noChangeArrowheads="1"/>
          </p:cNvSpPr>
          <p:nvPr>
            <p:ph type="ftr" sz="quarter" idx="10"/>
          </p:nvPr>
        </p:nvSpPr>
        <p:spPr/>
        <p:txBody>
          <a:bodyPr/>
          <a:lstStyle>
            <a:lvl1pPr>
              <a:defRPr/>
            </a:lvl1pPr>
          </a:lstStyle>
          <a:p>
            <a:pPr>
              <a:defRPr/>
            </a:pPr>
            <a:r>
              <a:rPr lang="en-US" altLang="en-US"/>
              <a:t>Copyright © 2014 Pearson Education, Inc. Publishing as Prentice Hall</a:t>
            </a:r>
          </a:p>
        </p:txBody>
      </p:sp>
      <p:sp>
        <p:nvSpPr>
          <p:cNvPr id="6" name="Rectangle 13">
            <a:extLst>
              <a:ext uri="{FF2B5EF4-FFF2-40B4-BE49-F238E27FC236}">
                <a16:creationId xmlns:a16="http://schemas.microsoft.com/office/drawing/2014/main" id="{F05ACBFE-C221-4962-9BE9-5788D1FF565B}"/>
              </a:ext>
            </a:extLst>
          </p:cNvPr>
          <p:cNvSpPr>
            <a:spLocks noGrp="1" noChangeArrowheads="1"/>
          </p:cNvSpPr>
          <p:nvPr>
            <p:ph type="sldNum" sz="quarter" idx="11"/>
          </p:nvPr>
        </p:nvSpPr>
        <p:spPr/>
        <p:txBody>
          <a:bodyPr/>
          <a:lstStyle>
            <a:lvl1pPr>
              <a:defRPr/>
            </a:lvl1pPr>
          </a:lstStyle>
          <a:p>
            <a:pPr>
              <a:defRPr/>
            </a:pPr>
            <a:r>
              <a:rPr lang="en-US" altLang="en-US"/>
              <a:t>Slide 2-</a:t>
            </a:r>
            <a:fld id="{64F8B0D3-8918-4AA9-AA74-C4B4FA59C3A4}" type="slidenum">
              <a:rPr lang="en-US" altLang="en-US"/>
              <a:pPr>
                <a:defRPr/>
              </a:pPr>
              <a:t>‹#›</a:t>
            </a:fld>
            <a:endParaRPr lang="en-US" altLang="en-US"/>
          </a:p>
        </p:txBody>
      </p:sp>
    </p:spTree>
    <p:extLst>
      <p:ext uri="{BB962C8B-B14F-4D97-AF65-F5344CB8AC3E}">
        <p14:creationId xmlns:p14="http://schemas.microsoft.com/office/powerpoint/2010/main" val="2536071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Insight Technology">
    <p:spTree>
      <p:nvGrpSpPr>
        <p:cNvPr id="1" name=""/>
        <p:cNvGrpSpPr/>
        <p:nvPr/>
      </p:nvGrpSpPr>
      <p:grpSpPr>
        <a:xfrm>
          <a:off x="0" y="0"/>
          <a:ext cx="0" cy="0"/>
          <a:chOff x="0" y="0"/>
          <a:chExt cx="0" cy="0"/>
        </a:xfrm>
      </p:grpSpPr>
      <p:sp>
        <p:nvSpPr>
          <p:cNvPr id="2"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a:t>Click to edit Master title style</a:t>
            </a:r>
            <a:endParaRPr lang="en-US" dirty="0"/>
          </a:p>
        </p:txBody>
      </p:sp>
      <p:sp>
        <p:nvSpPr>
          <p:cNvPr id="9"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2">
            <a:extLst>
              <a:ext uri="{FF2B5EF4-FFF2-40B4-BE49-F238E27FC236}">
                <a16:creationId xmlns:a16="http://schemas.microsoft.com/office/drawing/2014/main" id="{459D322B-6F7F-4202-BF89-C5A7A8612CB8}"/>
              </a:ext>
            </a:extLst>
          </p:cNvPr>
          <p:cNvSpPr>
            <a:spLocks noGrp="1" noChangeArrowheads="1"/>
          </p:cNvSpPr>
          <p:nvPr>
            <p:ph type="ftr" sz="quarter" idx="10"/>
          </p:nvPr>
        </p:nvSpPr>
        <p:spPr/>
        <p:txBody>
          <a:bodyPr/>
          <a:lstStyle>
            <a:lvl1pPr>
              <a:defRPr/>
            </a:lvl1pPr>
          </a:lstStyle>
          <a:p>
            <a:pPr>
              <a:defRPr/>
            </a:pPr>
            <a:r>
              <a:rPr lang="en-US" altLang="en-US"/>
              <a:t>Copyright © 2014 Pearson Education, Inc. Publishing as Prentice Hall</a:t>
            </a:r>
          </a:p>
        </p:txBody>
      </p:sp>
      <p:sp>
        <p:nvSpPr>
          <p:cNvPr id="6" name="Rectangle 13">
            <a:extLst>
              <a:ext uri="{FF2B5EF4-FFF2-40B4-BE49-F238E27FC236}">
                <a16:creationId xmlns:a16="http://schemas.microsoft.com/office/drawing/2014/main" id="{9F8BC17B-E81E-4EF1-A295-ED415B8F1425}"/>
              </a:ext>
            </a:extLst>
          </p:cNvPr>
          <p:cNvSpPr>
            <a:spLocks noGrp="1" noChangeArrowheads="1"/>
          </p:cNvSpPr>
          <p:nvPr>
            <p:ph type="sldNum" sz="quarter" idx="11"/>
          </p:nvPr>
        </p:nvSpPr>
        <p:spPr/>
        <p:txBody>
          <a:bodyPr/>
          <a:lstStyle>
            <a:lvl1pPr>
              <a:defRPr/>
            </a:lvl1pPr>
          </a:lstStyle>
          <a:p>
            <a:pPr>
              <a:defRPr/>
            </a:pPr>
            <a:r>
              <a:rPr lang="en-US" altLang="en-US"/>
              <a:t>Slide 2-</a:t>
            </a:r>
            <a:fld id="{D8497446-6AC3-4967-98F9-7BDF69F7B05A}" type="slidenum">
              <a:rPr lang="en-US" altLang="en-US"/>
              <a:pPr>
                <a:defRPr/>
              </a:pPr>
              <a:t>‹#›</a:t>
            </a:fld>
            <a:endParaRPr lang="en-US" altLang="en-US"/>
          </a:p>
        </p:txBody>
      </p:sp>
    </p:spTree>
    <p:extLst>
      <p:ext uri="{BB962C8B-B14F-4D97-AF65-F5344CB8AC3E}">
        <p14:creationId xmlns:p14="http://schemas.microsoft.com/office/powerpoint/2010/main" val="3063052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24" y="2130430"/>
            <a:ext cx="7772757"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243" y="3886200"/>
            <a:ext cx="6401514"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45869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2413584711"/>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9504876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24" y="4406905"/>
            <a:ext cx="7772757"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524" y="2906713"/>
            <a:ext cx="7772757"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9420261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081"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36"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214705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083" y="1535113"/>
            <a:ext cx="4039929"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083" y="2174875"/>
            <a:ext cx="4039929"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4609" y="1535113"/>
            <a:ext cx="4042310"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4609" y="2174875"/>
            <a:ext cx="404231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005782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445910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714189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2" y="273050"/>
            <a:ext cx="3007926"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4516" y="273055"/>
            <a:ext cx="5112403"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082" y="1435103"/>
            <a:ext cx="3007926"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3356180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4800600"/>
            <a:ext cx="5486162"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615" y="612775"/>
            <a:ext cx="5486162"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615" y="5367338"/>
            <a:ext cx="5486162"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1429205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9742389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4643"/>
            <a:ext cx="205686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082" y="274643"/>
            <a:ext cx="605870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05510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Copyright © 2014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altLang="en-US"/>
              <a:t>Slide 2-</a:t>
            </a:r>
            <a:fld id="{AA005B0D-9B7F-4927-B125-B7585DA4FAB1}" type="slidenum">
              <a:rPr lang="en-US" altLang="en-US" smtClean="0"/>
              <a:pPr>
                <a:defRPr/>
              </a:pPr>
              <a:t>‹#›</a:t>
            </a:fld>
            <a:endParaRPr lang="en-US" altLang="en-US"/>
          </a:p>
        </p:txBody>
      </p:sp>
    </p:spTree>
    <p:extLst>
      <p:ext uri="{BB962C8B-B14F-4D97-AF65-F5344CB8AC3E}">
        <p14:creationId xmlns:p14="http://schemas.microsoft.com/office/powerpoint/2010/main" val="24022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8" name="Footer Placeholder 7"/>
          <p:cNvSpPr>
            <a:spLocks noGrp="1"/>
          </p:cNvSpPr>
          <p:nvPr>
            <p:ph type="ftr" sz="quarter" idx="11"/>
          </p:nvPr>
        </p:nvSpPr>
        <p:spPr/>
        <p:txBody>
          <a:bodyPr/>
          <a:lstStyle/>
          <a:p>
            <a:pPr>
              <a:defRPr/>
            </a:pPr>
            <a:r>
              <a:rPr lang="en-US" altLang="en-US"/>
              <a:t>Copyright © 2014 Pearson Education, Inc. Publishing as Prentice Hall</a:t>
            </a:r>
          </a:p>
        </p:txBody>
      </p:sp>
      <p:sp>
        <p:nvSpPr>
          <p:cNvPr id="9" name="Slide Number Placeholder 8"/>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250419803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4" name="Footer Placeholder 3"/>
          <p:cNvSpPr>
            <a:spLocks noGrp="1"/>
          </p:cNvSpPr>
          <p:nvPr>
            <p:ph type="ftr" sz="quarter" idx="11"/>
          </p:nvPr>
        </p:nvSpPr>
        <p:spPr/>
        <p:txBody>
          <a:bodyPr/>
          <a:lstStyle/>
          <a:p>
            <a:pPr>
              <a:defRPr/>
            </a:pPr>
            <a:r>
              <a:rPr lang="en-US" altLang="en-US"/>
              <a:t>Copyright © 2014 Pearson Education, Inc. Publishing as Prentice Hall</a:t>
            </a:r>
          </a:p>
        </p:txBody>
      </p:sp>
      <p:sp>
        <p:nvSpPr>
          <p:cNvPr id="5" name="Slide Number Placeholder 4"/>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91070542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3" name="Footer Placeholder 2"/>
          <p:cNvSpPr>
            <a:spLocks noGrp="1"/>
          </p:cNvSpPr>
          <p:nvPr>
            <p:ph type="ftr" sz="quarter" idx="11"/>
          </p:nvPr>
        </p:nvSpPr>
        <p:spPr/>
        <p:txBody>
          <a:bodyPr/>
          <a:lstStyle/>
          <a:p>
            <a:pPr>
              <a:defRPr/>
            </a:pPr>
            <a:r>
              <a:rPr lang="en-US" altLang="en-US"/>
              <a:t>Copyright © 2014 Pearson Education, Inc. Publishing as Prentice Hall</a:t>
            </a:r>
          </a:p>
        </p:txBody>
      </p:sp>
      <p:sp>
        <p:nvSpPr>
          <p:cNvPr id="4" name="Slide Number Placeholder 3"/>
          <p:cNvSpPr>
            <a:spLocks noGrp="1"/>
          </p:cNvSpPr>
          <p:nvPr>
            <p:ph type="sldNum" sz="quarter" idx="12"/>
          </p:nvPr>
        </p:nvSpPr>
        <p:spPr/>
        <p:txBody>
          <a:bodyPr/>
          <a:lstStyle/>
          <a:p>
            <a:pPr>
              <a:defRPr/>
            </a:pPr>
            <a:r>
              <a:rPr lang="en-US" altLang="en-US"/>
              <a:t>Slide 2-</a:t>
            </a:r>
            <a:fld id="{101455F5-C8AB-44F2-AA1E-B89F0D1A729F}" type="slidenum">
              <a:rPr lang="en-US" altLang="en-US" smtClean="0"/>
              <a:pPr>
                <a:defRPr/>
              </a:pPr>
              <a:t>‹#›</a:t>
            </a:fld>
            <a:endParaRPr lang="en-US" altLang="en-US"/>
          </a:p>
        </p:txBody>
      </p:sp>
    </p:spTree>
    <p:extLst>
      <p:ext uri="{BB962C8B-B14F-4D97-AF65-F5344CB8AC3E}">
        <p14:creationId xmlns:p14="http://schemas.microsoft.com/office/powerpoint/2010/main" val="144130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6"/>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Copyright © 2014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323339044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1"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62E69B-9B3B-437C-9ADF-D56F423A0581}" type="datetimeFigureOut">
              <a:rPr lang="en-GB" smtClean="0"/>
              <a:pPr/>
              <a:t>04/09/2018</a:t>
            </a:fld>
            <a:endParaRPr lang="en-GB"/>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en-US"/>
              <a:t>Copyright © 2014 Pearson Education, Inc. Publishing as Prentice Hall</a:t>
            </a: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2975661333"/>
      </p:ext>
    </p:extLst>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 id="2147484468" r:id="rId12"/>
  </p:sldLayoutIdLst>
  <p:hf hdr="0" dt="0"/>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274638"/>
            <a:ext cx="822983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081" y="1600205"/>
            <a:ext cx="822983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083" y="6356355"/>
            <a:ext cx="2134235"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FA4263-B01D-4F49-B558-EEB448DAF4C2}" type="datetimeFigureOut">
              <a:rPr lang="en-GB" smtClean="0"/>
              <a:pPr/>
              <a:t>04/09/2018</a:t>
            </a:fld>
            <a:endParaRPr lang="en-GB"/>
          </a:p>
        </p:txBody>
      </p:sp>
      <p:sp>
        <p:nvSpPr>
          <p:cNvPr id="5" name="Footer Placeholder 4"/>
          <p:cNvSpPr>
            <a:spLocks noGrp="1"/>
          </p:cNvSpPr>
          <p:nvPr>
            <p:ph type="ftr" sz="quarter" idx="3"/>
          </p:nvPr>
        </p:nvSpPr>
        <p:spPr>
          <a:xfrm>
            <a:off x="3124577" y="6356355"/>
            <a:ext cx="289484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2685" y="6356355"/>
            <a:ext cx="213423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BD965-F460-422A-A842-9BE9972FC43E}" type="slidenum">
              <a:rPr lang="en-GB" smtClean="0"/>
              <a:pPr/>
              <a:t>‹#›</a:t>
            </a:fld>
            <a:endParaRPr lang="en-GB"/>
          </a:p>
        </p:txBody>
      </p:sp>
    </p:spTree>
    <p:extLst>
      <p:ext uri="{BB962C8B-B14F-4D97-AF65-F5344CB8AC3E}">
        <p14:creationId xmlns:p14="http://schemas.microsoft.com/office/powerpoint/2010/main" val="2080648284"/>
      </p:ext>
    </p:extLst>
  </p:cSld>
  <p:clrMap bg1="lt1" tx1="dk1" bg2="lt2" tx2="dk2" accent1="accent1" accent2="accent2" accent3="accent3" accent4="accent4" accent5="accent5" accent6="accent6" hlink="hlink" folHlink="folHlink"/>
  <p:sldLayoutIdLst>
    <p:sldLayoutId id="2147484474" r:id="rId1"/>
    <p:sldLayoutId id="2147484475" r:id="rId2"/>
    <p:sldLayoutId id="2147484476" r:id="rId3"/>
    <p:sldLayoutId id="2147484477" r:id="rId4"/>
    <p:sldLayoutId id="2147484478" r:id="rId5"/>
    <p:sldLayoutId id="2147484479" r:id="rId6"/>
    <p:sldLayoutId id="2147484480" r:id="rId7"/>
    <p:sldLayoutId id="2147484481" r:id="rId8"/>
    <p:sldLayoutId id="2147484482" r:id="rId9"/>
    <p:sldLayoutId id="2147484483" r:id="rId10"/>
    <p:sldLayoutId id="2147484484" r:id="rId11"/>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1"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62E69B-9B3B-437C-9ADF-D56F423A0581}" type="datetimeFigureOut">
              <a:rPr lang="en-GB" smtClean="0"/>
              <a:pPr/>
              <a:t>04/09/2018</a:t>
            </a:fld>
            <a:endParaRPr lang="en-GB"/>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en-US"/>
              <a:t>Copyright © 2014 Pearson Education, Inc. Publishing as Prentice Hall</a:t>
            </a: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en-US" altLang="en-US"/>
              <a:t>Slide 2-</a:t>
            </a:r>
            <a:fld id="{950D10ED-1970-4A75-B479-AE69BFC777C2}" type="slidenum">
              <a:rPr lang="en-US" altLang="en-US" smtClean="0"/>
              <a:pPr>
                <a:defRPr/>
              </a:pPr>
              <a:t>‹#›</a:t>
            </a:fld>
            <a:endParaRPr lang="en-US" altLang="en-US"/>
          </a:p>
        </p:txBody>
      </p:sp>
    </p:spTree>
    <p:extLst>
      <p:ext uri="{BB962C8B-B14F-4D97-AF65-F5344CB8AC3E}">
        <p14:creationId xmlns:p14="http://schemas.microsoft.com/office/powerpoint/2010/main" val="2577287430"/>
      </p:ext>
    </p:extLst>
  </p:cSld>
  <p:clrMap bg1="lt1" tx1="dk1" bg2="lt2" tx2="dk2" accent1="accent1" accent2="accent2" accent3="accent3" accent4="accent4" accent5="accent5" accent6="accent6" hlink="hlink" folHlink="folHlink"/>
  <p:sldLayoutIdLst>
    <p:sldLayoutId id="2147484486" r:id="rId1"/>
    <p:sldLayoutId id="2147484487" r:id="rId2"/>
    <p:sldLayoutId id="2147484488" r:id="rId3"/>
    <p:sldLayoutId id="2147484489" r:id="rId4"/>
    <p:sldLayoutId id="2147484490" r:id="rId5"/>
    <p:sldLayoutId id="2147484491" r:id="rId6"/>
    <p:sldLayoutId id="2147484492" r:id="rId7"/>
    <p:sldLayoutId id="2147484493" r:id="rId8"/>
    <p:sldLayoutId id="2147484494" r:id="rId9"/>
    <p:sldLayoutId id="2147484495" r:id="rId10"/>
    <p:sldLayoutId id="2147484496" r:id="rId11"/>
    <p:sldLayoutId id="2147484497" r:id="rId12"/>
    <p:sldLayoutId id="2147484498" r:id="rId13"/>
    <p:sldLayoutId id="2147484499" r:id="rId14"/>
    <p:sldLayoutId id="2147484500" r:id="rId15"/>
  </p:sldLayoutIdLst>
  <p:hf hdr="0" dt="0"/>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274638"/>
            <a:ext cx="822983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081" y="1600205"/>
            <a:ext cx="822983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083" y="6356355"/>
            <a:ext cx="2134235"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FA4263-B01D-4F49-B558-EEB448DAF4C2}" type="datetimeFigureOut">
              <a:rPr lang="en-GB" smtClean="0"/>
              <a:pPr/>
              <a:t>04/09/2018</a:t>
            </a:fld>
            <a:endParaRPr lang="en-GB"/>
          </a:p>
        </p:txBody>
      </p:sp>
      <p:sp>
        <p:nvSpPr>
          <p:cNvPr id="5" name="Footer Placeholder 4"/>
          <p:cNvSpPr>
            <a:spLocks noGrp="1"/>
          </p:cNvSpPr>
          <p:nvPr>
            <p:ph type="ftr" sz="quarter" idx="3"/>
          </p:nvPr>
        </p:nvSpPr>
        <p:spPr>
          <a:xfrm>
            <a:off x="3124577" y="6356355"/>
            <a:ext cx="289484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2685" y="6356355"/>
            <a:ext cx="213423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BD965-F460-422A-A842-9BE9972FC43E}" type="slidenum">
              <a:rPr lang="en-GB" smtClean="0"/>
              <a:pPr/>
              <a:t>‹#›</a:t>
            </a:fld>
            <a:endParaRPr lang="en-GB"/>
          </a:p>
        </p:txBody>
      </p:sp>
    </p:spTree>
    <p:extLst>
      <p:ext uri="{BB962C8B-B14F-4D97-AF65-F5344CB8AC3E}">
        <p14:creationId xmlns:p14="http://schemas.microsoft.com/office/powerpoint/2010/main" val="2567288298"/>
      </p:ext>
    </p:extLst>
  </p:cSld>
  <p:clrMap bg1="lt1" tx1="dk1" bg2="lt2" tx2="dk2" accent1="accent1" accent2="accent2" accent3="accent3" accent4="accent4" accent5="accent5" accent6="accent6" hlink="hlink" folHlink="folHlink"/>
  <p:sldLayoutIdLst>
    <p:sldLayoutId id="2147484502" r:id="rId1"/>
    <p:sldLayoutId id="2147484503" r:id="rId2"/>
    <p:sldLayoutId id="2147484504" r:id="rId3"/>
    <p:sldLayoutId id="2147484505" r:id="rId4"/>
    <p:sldLayoutId id="2147484506" r:id="rId5"/>
    <p:sldLayoutId id="2147484507" r:id="rId6"/>
    <p:sldLayoutId id="2147484508" r:id="rId7"/>
    <p:sldLayoutId id="2147484509" r:id="rId8"/>
    <p:sldLayoutId id="2147484510" r:id="rId9"/>
    <p:sldLayoutId id="2147484511" r:id="rId10"/>
    <p:sldLayoutId id="2147484512" r:id="rId11"/>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www.businessdictionary.com/definition/industrial.html" TargetMode="External"/><Relationship Id="rId13" Type="http://schemas.openxmlformats.org/officeDocument/2006/relationships/hyperlink" Target="http://www.businessdictionary.com/definition/tool.html" TargetMode="External"/><Relationship Id="rId3" Type="http://schemas.openxmlformats.org/officeDocument/2006/relationships/hyperlink" Target="http://www.businessdictionary.com/definition/end-product.html" TargetMode="External"/><Relationship Id="rId7" Type="http://schemas.openxmlformats.org/officeDocument/2006/relationships/hyperlink" Target="http://www.businessdictionary.com/definition/office-supplies.html" TargetMode="External"/><Relationship Id="rId12" Type="http://schemas.openxmlformats.org/officeDocument/2006/relationships/hyperlink" Target="http://www.businessdictionary.com/definition/repair.html" TargetMode="External"/><Relationship Id="rId2" Type="http://schemas.openxmlformats.org/officeDocument/2006/relationships/hyperlink" Target="http://www.businessdictionary.com/definition/production-process.html" TargetMode="External"/><Relationship Id="rId1" Type="http://schemas.openxmlformats.org/officeDocument/2006/relationships/slideLayout" Target="../slideLayouts/slideLayout3.xml"/><Relationship Id="rId6" Type="http://schemas.openxmlformats.org/officeDocument/2006/relationships/hyperlink" Target="http://www.businessdictionary.com/definition/consumables.html" TargetMode="External"/><Relationship Id="rId11" Type="http://schemas.openxmlformats.org/officeDocument/2006/relationships/hyperlink" Target="http://www.businessdictionary.com/definition/plant.html" TargetMode="External"/><Relationship Id="rId5" Type="http://schemas.openxmlformats.org/officeDocument/2006/relationships/hyperlink" Target="http://www.businessdictionary.com/definition/MRO-items.html" TargetMode="External"/><Relationship Id="rId15" Type="http://schemas.openxmlformats.org/officeDocument/2006/relationships/hyperlink" Target="http://www.businessdictionary.com/definition/fixtures.html" TargetMode="External"/><Relationship Id="rId10" Type="http://schemas.openxmlformats.org/officeDocument/2006/relationships/hyperlink" Target="http://www.businessdictionary.com/definition/valve.html" TargetMode="External"/><Relationship Id="rId4" Type="http://schemas.openxmlformats.org/officeDocument/2006/relationships/hyperlink" Target="http://www.businessdictionary.com/definition/output.html" TargetMode="External"/><Relationship Id="rId9" Type="http://schemas.openxmlformats.org/officeDocument/2006/relationships/hyperlink" Target="http://www.businessdictionary.com/definition/equipment.html" TargetMode="External"/><Relationship Id="rId14" Type="http://schemas.openxmlformats.org/officeDocument/2006/relationships/hyperlink" Target="http://www.businessdictionary.com/definition/computer.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ariba.com/about/our-story"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rticles.bplans.co.uk/starting-a-business/examples-of-well-known-business-models/104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www.tutorialspoint.com/e_commerce/e_commerce_business_models.htm" TargetMode="External"/><Relationship Id="rId4" Type="http://schemas.openxmlformats.org/officeDocument/2006/relationships/hyperlink" Target="http://articles.bplans.com/a-standard-business-plan-outlin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exostar.com/Missio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www.icamr.ne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C82E-2E35-4EF7-A051-DA5D5F5927A1}"/>
              </a:ext>
            </a:extLst>
          </p:cNvPr>
          <p:cNvSpPr>
            <a:spLocks noGrp="1"/>
          </p:cNvSpPr>
          <p:nvPr>
            <p:ph type="ctrTitle"/>
          </p:nvPr>
        </p:nvSpPr>
        <p:spPr/>
        <p:txBody>
          <a:bodyPr/>
          <a:lstStyle/>
          <a:p>
            <a:r>
              <a:rPr lang="en-US" sz="3600" b="1" dirty="0">
                <a:solidFill>
                  <a:schemeClr val="tx1"/>
                </a:solidFill>
              </a:rPr>
              <a:t>MIS 418</a:t>
            </a:r>
            <a:br>
              <a:rPr lang="en-US" sz="3600" b="1" dirty="0">
                <a:solidFill>
                  <a:schemeClr val="tx1"/>
                </a:solidFill>
              </a:rPr>
            </a:br>
            <a:r>
              <a:rPr lang="en-US" sz="3600" b="1" dirty="0">
                <a:solidFill>
                  <a:schemeClr val="tx1"/>
                </a:solidFill>
              </a:rPr>
              <a:t>Lecture 3: Ecommerce Business Models and Concepts</a:t>
            </a:r>
          </a:p>
        </p:txBody>
      </p:sp>
      <p:sp>
        <p:nvSpPr>
          <p:cNvPr id="3" name="Subtitle 2">
            <a:extLst>
              <a:ext uri="{FF2B5EF4-FFF2-40B4-BE49-F238E27FC236}">
                <a16:creationId xmlns:a16="http://schemas.microsoft.com/office/drawing/2014/main" id="{93C2A92C-8071-4375-A273-C023B805AAA9}"/>
              </a:ext>
            </a:extLst>
          </p:cNvPr>
          <p:cNvSpPr>
            <a:spLocks noGrp="1"/>
          </p:cNvSpPr>
          <p:nvPr>
            <p:ph type="subTitle" idx="1"/>
          </p:nvPr>
        </p:nvSpPr>
        <p:spPr>
          <a:xfrm>
            <a:off x="1371243" y="5867400"/>
            <a:ext cx="6401514" cy="672480"/>
          </a:xfrm>
        </p:spPr>
        <p:txBody>
          <a:bodyPr/>
          <a:lstStyle/>
          <a:p>
            <a:r>
              <a:rPr lang="en-US" dirty="0"/>
              <a:t>Okuboyejo SR</a:t>
            </a:r>
          </a:p>
        </p:txBody>
      </p:sp>
    </p:spTree>
    <p:extLst>
      <p:ext uri="{BB962C8B-B14F-4D97-AF65-F5344CB8AC3E}">
        <p14:creationId xmlns:p14="http://schemas.microsoft.com/office/powerpoint/2010/main" val="370365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E915C64-10C1-43C0-9A92-B6BE2CC108B6}"/>
              </a:ext>
            </a:extLst>
          </p:cNvPr>
          <p:cNvSpPr>
            <a:spLocks noGrp="1" noChangeArrowheads="1"/>
          </p:cNvSpPr>
          <p:nvPr>
            <p:ph type="title"/>
          </p:nvPr>
        </p:nvSpPr>
        <p:spPr>
          <a:xfrm>
            <a:off x="457200" y="533400"/>
            <a:ext cx="8229600" cy="585788"/>
          </a:xfrm>
        </p:spPr>
        <p:txBody>
          <a:bodyPr/>
          <a:lstStyle/>
          <a:p>
            <a:pPr eaLnBrk="1" hangingPunct="1">
              <a:defRPr/>
            </a:pPr>
            <a:r>
              <a:rPr lang="en-US" sz="3200" dirty="0">
                <a:ea typeface="+mj-ea"/>
                <a:cs typeface="+mj-cs"/>
              </a:rPr>
              <a:t>5. Competitive Advantage</a:t>
            </a:r>
          </a:p>
        </p:txBody>
      </p:sp>
      <p:sp>
        <p:nvSpPr>
          <p:cNvPr id="29700" name="Rectangle 12">
            <a:extLst>
              <a:ext uri="{FF2B5EF4-FFF2-40B4-BE49-F238E27FC236}">
                <a16:creationId xmlns:a16="http://schemas.microsoft.com/office/drawing/2014/main" id="{FED2F8A1-336A-4450-8EE5-186E1F7AADE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4818" name="Rectangle 3">
            <a:extLst>
              <a:ext uri="{FF2B5EF4-FFF2-40B4-BE49-F238E27FC236}">
                <a16:creationId xmlns:a16="http://schemas.microsoft.com/office/drawing/2014/main" id="{E851C43D-B0BC-422B-8E3B-57B8C11D950F}"/>
              </a:ext>
            </a:extLst>
          </p:cNvPr>
          <p:cNvSpPr>
            <a:spLocks noGrp="1" noChangeArrowheads="1"/>
          </p:cNvSpPr>
          <p:nvPr>
            <p:ph idx="1"/>
          </p:nvPr>
        </p:nvSpPr>
        <p:spPr>
          <a:xfrm>
            <a:off x="457200" y="1219200"/>
            <a:ext cx="8229600" cy="5334000"/>
          </a:xfrm>
        </p:spPr>
        <p:txBody>
          <a:bodyPr>
            <a:normAutofit lnSpcReduction="10000"/>
          </a:bodyPr>
          <a:lstStyle/>
          <a:p>
            <a:pPr eaLnBrk="1" hangingPunct="1">
              <a:buClr>
                <a:srgbClr val="EF6527"/>
              </a:buClr>
              <a:defRPr/>
            </a:pPr>
            <a:r>
              <a:rPr lang="en-US" altLang="ja-JP" sz="2800" dirty="0">
                <a:solidFill>
                  <a:srgbClr val="0C0C0C"/>
                </a:solidFill>
              </a:rPr>
              <a:t>The special advantages of a firm</a:t>
            </a:r>
          </a:p>
          <a:p>
            <a:pPr lvl="1" eaLnBrk="1" hangingPunct="1">
              <a:defRPr/>
            </a:pPr>
            <a:r>
              <a:rPr lang="en-US" altLang="en-US" sz="2400" dirty="0">
                <a:solidFill>
                  <a:srgbClr val="0C0C0C"/>
                </a:solidFill>
              </a:rPr>
              <a:t>Superior or cheaper product than competitors</a:t>
            </a:r>
          </a:p>
          <a:p>
            <a:pPr lvl="1" eaLnBrk="1" hangingPunct="1">
              <a:defRPr/>
            </a:pPr>
            <a:r>
              <a:rPr lang="en-US" altLang="ja-JP" sz="2400" dirty="0">
                <a:solidFill>
                  <a:srgbClr val="0C0C0C"/>
                </a:solidFill>
              </a:rPr>
              <a:t>What makes a product superior?</a:t>
            </a:r>
          </a:p>
          <a:p>
            <a:pPr eaLnBrk="1" hangingPunct="1">
              <a:buClr>
                <a:srgbClr val="EF6527"/>
              </a:buClr>
              <a:defRPr/>
            </a:pPr>
            <a:r>
              <a:rPr lang="en-US" altLang="en-US" sz="2800" dirty="0">
                <a:solidFill>
                  <a:srgbClr val="0C0C0C"/>
                </a:solidFill>
              </a:rPr>
              <a:t>Important concepts:</a:t>
            </a:r>
          </a:p>
          <a:p>
            <a:pPr lvl="1" eaLnBrk="1" hangingPunct="1">
              <a:defRPr/>
            </a:pPr>
            <a:r>
              <a:rPr lang="en-US" altLang="en-US" sz="2000" dirty="0">
                <a:solidFill>
                  <a:srgbClr val="0C0C0C"/>
                </a:solidFill>
              </a:rPr>
              <a:t>Asymmetries exist when one competitor has more resources or differential access to them compared to other competitors</a:t>
            </a:r>
          </a:p>
          <a:p>
            <a:pPr lvl="1" eaLnBrk="1" hangingPunct="1">
              <a:defRPr/>
            </a:pPr>
            <a:r>
              <a:rPr lang="en-US" altLang="en-US" sz="2000" dirty="0">
                <a:solidFill>
                  <a:srgbClr val="0C0C0C"/>
                </a:solidFill>
              </a:rPr>
              <a:t>First-mover advantage</a:t>
            </a:r>
          </a:p>
          <a:p>
            <a:pPr lvl="1" eaLnBrk="1" hangingPunct="1">
              <a:defRPr/>
            </a:pPr>
            <a:r>
              <a:rPr lang="en-US" altLang="en-US" sz="2000" dirty="0">
                <a:solidFill>
                  <a:srgbClr val="0C0C0C"/>
                </a:solidFill>
              </a:rPr>
              <a:t>Unfair competitive advantage results from factors of production  that are hard to duplicate or acquire (brands, natural resources, capital investments)</a:t>
            </a:r>
          </a:p>
          <a:p>
            <a:pPr lvl="1" eaLnBrk="1" hangingPunct="1">
              <a:defRPr/>
            </a:pPr>
            <a:r>
              <a:rPr lang="en-US" altLang="en-US" sz="2000" dirty="0">
                <a:solidFill>
                  <a:srgbClr val="0C0C0C"/>
                </a:solidFill>
              </a:rPr>
              <a:t>Leverage using vast resources to move in other markets – leveraging a large customer base, or lots of money (Apple car)</a:t>
            </a:r>
          </a:p>
          <a:p>
            <a:pPr lvl="1" eaLnBrk="1" hangingPunct="1">
              <a:defRPr/>
            </a:pPr>
            <a:r>
              <a:rPr lang="en-US" altLang="en-US" sz="2000" dirty="0">
                <a:solidFill>
                  <a:srgbClr val="0C0C0C"/>
                </a:solidFill>
              </a:rPr>
              <a:t>Perfect markets do not allow for competitive advantage as all firms have equal access to all factors of production</a:t>
            </a:r>
          </a:p>
        </p:txBody>
      </p:sp>
      <p:sp>
        <p:nvSpPr>
          <p:cNvPr id="29701" name="Slide Number Placeholder 4">
            <a:extLst>
              <a:ext uri="{FF2B5EF4-FFF2-40B4-BE49-F238E27FC236}">
                <a16:creationId xmlns:a16="http://schemas.microsoft.com/office/drawing/2014/main" id="{A3C1F52D-AF58-4223-91C8-AC1958C9C1EC}"/>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95D1DB45-7F01-4D7B-A4F0-06A7F7B6A150}" type="slidenum">
              <a:rPr lang="en-US" altLang="en-US" sz="1200" smtClean="0">
                <a:solidFill>
                  <a:srgbClr val="1D5478"/>
                </a:solidFill>
                <a:latin typeface="Georgia" panose="02040502050405020303" pitchFamily="18" charset="0"/>
              </a:rPr>
              <a:pPr>
                <a:spcBef>
                  <a:spcPct val="0"/>
                </a:spcBef>
                <a:buClrTx/>
                <a:buSzTx/>
                <a:buFontTx/>
                <a:buNone/>
              </a:pPr>
              <a:t>10</a:t>
            </a:fld>
            <a:endParaRPr lang="en-US" altLang="en-US" sz="1200">
              <a:solidFill>
                <a:srgbClr val="1D5478"/>
              </a:solidFill>
              <a:latin typeface="Georgia" panose="020405020504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0A6061F-8B91-4D28-AA9F-70F7D4A8902A}"/>
              </a:ext>
            </a:extLst>
          </p:cNvPr>
          <p:cNvSpPr>
            <a:spLocks noGrp="1" noChangeArrowheads="1"/>
          </p:cNvSpPr>
          <p:nvPr>
            <p:ph type="title"/>
          </p:nvPr>
        </p:nvSpPr>
        <p:spPr/>
        <p:txBody>
          <a:bodyPr/>
          <a:lstStyle/>
          <a:p>
            <a:pPr eaLnBrk="1" hangingPunct="1">
              <a:defRPr/>
            </a:pPr>
            <a:r>
              <a:rPr lang="en-US" dirty="0">
                <a:ea typeface="+mj-ea"/>
                <a:cs typeface="+mj-cs"/>
              </a:rPr>
              <a:t>6. Market Strategy</a:t>
            </a:r>
          </a:p>
        </p:txBody>
      </p:sp>
      <p:sp>
        <p:nvSpPr>
          <p:cNvPr id="31748" name="Rectangle 12">
            <a:extLst>
              <a:ext uri="{FF2B5EF4-FFF2-40B4-BE49-F238E27FC236}">
                <a16:creationId xmlns:a16="http://schemas.microsoft.com/office/drawing/2014/main" id="{E984A683-FBB9-479A-BF64-2C3CD5924C5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dirty="0">
                <a:solidFill>
                  <a:srgbClr val="1D5478"/>
                </a:solidFill>
                <a:latin typeface="Georgia" panose="02040502050405020303" pitchFamily="18" charset="0"/>
              </a:rPr>
              <a:t>Copyright © 2014 Pearson Education, Inc. Publishing as Prentice Hall</a:t>
            </a:r>
          </a:p>
        </p:txBody>
      </p:sp>
      <p:sp>
        <p:nvSpPr>
          <p:cNvPr id="36866" name="Rectangle 3">
            <a:extLst>
              <a:ext uri="{FF2B5EF4-FFF2-40B4-BE49-F238E27FC236}">
                <a16:creationId xmlns:a16="http://schemas.microsoft.com/office/drawing/2014/main" id="{4E08C957-D010-4DEB-80A6-70666DAA1C9D}"/>
              </a:ext>
            </a:extLst>
          </p:cNvPr>
          <p:cNvSpPr>
            <a:spLocks noGrp="1" noChangeArrowheads="1"/>
          </p:cNvSpPr>
          <p:nvPr>
            <p:ph idx="1"/>
          </p:nvPr>
        </p:nvSpPr>
        <p:spPr>
          <a:xfrm>
            <a:off x="457200" y="1600200"/>
            <a:ext cx="7772400" cy="4267200"/>
          </a:xfrm>
        </p:spPr>
        <p:txBody>
          <a:bodyPr/>
          <a:lstStyle/>
          <a:p>
            <a:pPr eaLnBrk="1" hangingPunct="1">
              <a:spcBef>
                <a:spcPts val="1800"/>
              </a:spcBef>
              <a:buClr>
                <a:srgbClr val="EF6527"/>
              </a:buClr>
              <a:defRPr/>
            </a:pPr>
            <a:r>
              <a:rPr lang="en-US" altLang="ja-JP" dirty="0">
                <a:solidFill>
                  <a:srgbClr val="0C0C0C"/>
                </a:solidFill>
              </a:rPr>
              <a:t>How do you plan to promote your products or services to attract the target audience</a:t>
            </a:r>
          </a:p>
          <a:p>
            <a:pPr lvl="1" eaLnBrk="1" hangingPunct="1">
              <a:spcBef>
                <a:spcPts val="1800"/>
              </a:spcBef>
              <a:defRPr/>
            </a:pPr>
            <a:r>
              <a:rPr lang="en-US" altLang="en-US" dirty="0">
                <a:solidFill>
                  <a:srgbClr val="0C0C0C"/>
                </a:solidFill>
              </a:rPr>
              <a:t>Details how a company intends to enter market and attract customers</a:t>
            </a:r>
          </a:p>
          <a:p>
            <a:pPr lvl="1" eaLnBrk="1" hangingPunct="1">
              <a:spcBef>
                <a:spcPts val="1800"/>
              </a:spcBef>
              <a:defRPr/>
            </a:pPr>
            <a:r>
              <a:rPr lang="en-US" altLang="en-US" dirty="0">
                <a:solidFill>
                  <a:srgbClr val="0C0C0C"/>
                </a:solidFill>
              </a:rPr>
              <a:t>Best business concepts will fail if not properly marketed to potential customers -</a:t>
            </a:r>
            <a:endParaRPr lang="en-US" altLang="en-US" sz="2000" dirty="0">
              <a:solidFill>
                <a:srgbClr val="0C0C0C"/>
              </a:solidFill>
            </a:endParaRPr>
          </a:p>
        </p:txBody>
      </p:sp>
      <p:sp>
        <p:nvSpPr>
          <p:cNvPr id="31749" name="Slide Number Placeholder 4">
            <a:extLst>
              <a:ext uri="{FF2B5EF4-FFF2-40B4-BE49-F238E27FC236}">
                <a16:creationId xmlns:a16="http://schemas.microsoft.com/office/drawing/2014/main" id="{BE8CC497-1EF9-4B44-8A75-7E5144B2B5CB}"/>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80AFA5B3-902C-4E03-AB43-F4129E1A346A}" type="slidenum">
              <a:rPr lang="en-US" altLang="en-US" sz="1200" smtClean="0">
                <a:solidFill>
                  <a:srgbClr val="1D5478"/>
                </a:solidFill>
                <a:latin typeface="Georgia" panose="02040502050405020303" pitchFamily="18" charset="0"/>
              </a:rPr>
              <a:pPr>
                <a:spcBef>
                  <a:spcPct val="0"/>
                </a:spcBef>
                <a:buClrTx/>
                <a:buSzTx/>
                <a:buFontTx/>
                <a:buNone/>
              </a:pPr>
              <a:t>11</a:t>
            </a:fld>
            <a:endParaRPr lang="en-US" altLang="en-US" sz="1200">
              <a:solidFill>
                <a:srgbClr val="1D5478"/>
              </a:solidFill>
              <a:latin typeface="Georgia"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836971F-85F9-4BDA-AF41-5814B70642BB}"/>
              </a:ext>
            </a:extLst>
          </p:cNvPr>
          <p:cNvSpPr>
            <a:spLocks noGrp="1" noChangeArrowheads="1"/>
          </p:cNvSpPr>
          <p:nvPr>
            <p:ph type="title"/>
          </p:nvPr>
        </p:nvSpPr>
        <p:spPr>
          <a:xfrm>
            <a:off x="457200" y="533400"/>
            <a:ext cx="8229600" cy="647700"/>
          </a:xfrm>
        </p:spPr>
        <p:txBody>
          <a:bodyPr/>
          <a:lstStyle/>
          <a:p>
            <a:pPr eaLnBrk="1" hangingPunct="1">
              <a:defRPr/>
            </a:pPr>
            <a:r>
              <a:rPr lang="en-US" sz="3600" dirty="0">
                <a:ea typeface="+mj-ea"/>
                <a:cs typeface="+mj-cs"/>
              </a:rPr>
              <a:t>7. Organizational Development</a:t>
            </a:r>
          </a:p>
        </p:txBody>
      </p:sp>
      <p:sp>
        <p:nvSpPr>
          <p:cNvPr id="33796" name="Rectangle 12">
            <a:extLst>
              <a:ext uri="{FF2B5EF4-FFF2-40B4-BE49-F238E27FC236}">
                <a16:creationId xmlns:a16="http://schemas.microsoft.com/office/drawing/2014/main" id="{E809AA4A-83A9-4A73-8E5F-84008CF4272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8914" name="Rectangle 1027">
            <a:extLst>
              <a:ext uri="{FF2B5EF4-FFF2-40B4-BE49-F238E27FC236}">
                <a16:creationId xmlns:a16="http://schemas.microsoft.com/office/drawing/2014/main" id="{37A18DA0-2918-46EE-82E5-8B3A1A1398FB}"/>
              </a:ext>
            </a:extLst>
          </p:cNvPr>
          <p:cNvSpPr>
            <a:spLocks noGrp="1" noChangeArrowheads="1"/>
          </p:cNvSpPr>
          <p:nvPr>
            <p:ph idx="1"/>
          </p:nvPr>
        </p:nvSpPr>
        <p:spPr>
          <a:xfrm>
            <a:off x="457200" y="1371600"/>
            <a:ext cx="8229600" cy="4876800"/>
          </a:xfrm>
        </p:spPr>
        <p:txBody>
          <a:bodyPr>
            <a:normAutofit lnSpcReduction="10000"/>
          </a:bodyPr>
          <a:lstStyle/>
          <a:p>
            <a:pPr eaLnBrk="1" hangingPunct="1">
              <a:spcBef>
                <a:spcPts val="1800"/>
              </a:spcBef>
              <a:buClr>
                <a:srgbClr val="EF6527"/>
              </a:buClr>
              <a:defRPr/>
            </a:pPr>
            <a:r>
              <a:rPr lang="en-US" altLang="ja-JP" sz="3200" dirty="0">
                <a:solidFill>
                  <a:srgbClr val="0C0C0C"/>
                </a:solidFill>
              </a:rPr>
              <a:t>The types of organizational structures within the firm necessary to carry out the business plan</a:t>
            </a:r>
          </a:p>
          <a:p>
            <a:pPr eaLnBrk="1" hangingPunct="1">
              <a:spcBef>
                <a:spcPts val="1800"/>
              </a:spcBef>
              <a:buClr>
                <a:srgbClr val="EF6527"/>
              </a:buClr>
              <a:defRPr/>
            </a:pPr>
            <a:r>
              <a:rPr lang="en-US" altLang="en-US" sz="3200" dirty="0">
                <a:solidFill>
                  <a:srgbClr val="0C0C0C"/>
                </a:solidFill>
              </a:rPr>
              <a:t>Describes how firm will organize work</a:t>
            </a:r>
          </a:p>
          <a:p>
            <a:pPr lvl="1" eaLnBrk="1" hangingPunct="1">
              <a:spcBef>
                <a:spcPts val="1800"/>
              </a:spcBef>
              <a:defRPr/>
            </a:pPr>
            <a:r>
              <a:rPr lang="en-US" altLang="en-US" dirty="0">
                <a:solidFill>
                  <a:srgbClr val="0C0C0C"/>
                </a:solidFill>
              </a:rPr>
              <a:t>Typically, divided into functional departments, some organize around products, combination of both (auto manufacturers)</a:t>
            </a:r>
          </a:p>
          <a:p>
            <a:pPr lvl="1" eaLnBrk="1" hangingPunct="1">
              <a:spcBef>
                <a:spcPts val="1800"/>
              </a:spcBef>
              <a:defRPr/>
            </a:pPr>
            <a:r>
              <a:rPr lang="en-US" altLang="en-US" dirty="0">
                <a:solidFill>
                  <a:srgbClr val="0C0C0C"/>
                </a:solidFill>
              </a:rPr>
              <a:t>As company grows, hiring moves from generalists to specialists</a:t>
            </a:r>
          </a:p>
        </p:txBody>
      </p:sp>
      <p:sp>
        <p:nvSpPr>
          <p:cNvPr id="33797" name="Slide Number Placeholder 4">
            <a:extLst>
              <a:ext uri="{FF2B5EF4-FFF2-40B4-BE49-F238E27FC236}">
                <a16:creationId xmlns:a16="http://schemas.microsoft.com/office/drawing/2014/main" id="{E7987EFD-361B-465D-98DE-5B6125545916}"/>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E49A52CB-708F-4222-83AF-E716CDBD0939}" type="slidenum">
              <a:rPr lang="en-US" altLang="en-US" sz="1200" smtClean="0">
                <a:solidFill>
                  <a:srgbClr val="1D5478"/>
                </a:solidFill>
                <a:latin typeface="Georgia" panose="02040502050405020303" pitchFamily="18" charset="0"/>
              </a:rPr>
              <a:pPr>
                <a:spcBef>
                  <a:spcPct val="0"/>
                </a:spcBef>
                <a:buClrTx/>
                <a:buSzTx/>
                <a:buFontTx/>
                <a:buNone/>
              </a:pPr>
              <a:t>12</a:t>
            </a:fld>
            <a:endParaRPr lang="en-US" altLang="en-US" sz="1200">
              <a:solidFill>
                <a:srgbClr val="1D5478"/>
              </a:solidFill>
              <a:latin typeface="Georgia" panose="020405020504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CC1AFD6-2816-436A-BF5B-8C59AEB58DB3}"/>
              </a:ext>
            </a:extLst>
          </p:cNvPr>
          <p:cNvSpPr>
            <a:spLocks noGrp="1" noChangeArrowheads="1"/>
          </p:cNvSpPr>
          <p:nvPr>
            <p:ph type="title"/>
          </p:nvPr>
        </p:nvSpPr>
        <p:spPr/>
        <p:txBody>
          <a:bodyPr/>
          <a:lstStyle/>
          <a:p>
            <a:pPr eaLnBrk="1" hangingPunct="1">
              <a:defRPr/>
            </a:pPr>
            <a:r>
              <a:rPr lang="en-US" dirty="0">
                <a:ea typeface="+mj-ea"/>
                <a:cs typeface="+mj-cs"/>
              </a:rPr>
              <a:t>8. Management Team</a:t>
            </a:r>
          </a:p>
        </p:txBody>
      </p:sp>
      <p:sp>
        <p:nvSpPr>
          <p:cNvPr id="35844" name="Rectangle 12">
            <a:extLst>
              <a:ext uri="{FF2B5EF4-FFF2-40B4-BE49-F238E27FC236}">
                <a16:creationId xmlns:a16="http://schemas.microsoft.com/office/drawing/2014/main" id="{D7DDC858-DDAE-48D4-936E-7C03D6769E3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40962" name="Rectangle 3">
            <a:extLst>
              <a:ext uri="{FF2B5EF4-FFF2-40B4-BE49-F238E27FC236}">
                <a16:creationId xmlns:a16="http://schemas.microsoft.com/office/drawing/2014/main" id="{21462C4C-2ECC-42F1-9F81-BEEA7612EA26}"/>
              </a:ext>
            </a:extLst>
          </p:cNvPr>
          <p:cNvSpPr>
            <a:spLocks noGrp="1" noChangeArrowheads="1"/>
          </p:cNvSpPr>
          <p:nvPr>
            <p:ph idx="1"/>
          </p:nvPr>
        </p:nvSpPr>
        <p:spPr/>
        <p:txBody>
          <a:bodyPr/>
          <a:lstStyle/>
          <a:p>
            <a:pPr eaLnBrk="1" hangingPunct="1">
              <a:buClr>
                <a:srgbClr val="EF6527"/>
              </a:buClr>
              <a:defRPr/>
            </a:pPr>
            <a:r>
              <a:rPr lang="ja-JP" altLang="en-US" dirty="0">
                <a:solidFill>
                  <a:srgbClr val="0C0C0C"/>
                </a:solidFill>
              </a:rPr>
              <a:t>“</a:t>
            </a:r>
            <a:r>
              <a:rPr lang="en-US" altLang="ja-JP" dirty="0">
                <a:solidFill>
                  <a:srgbClr val="0C0C0C"/>
                </a:solidFill>
              </a:rPr>
              <a:t>What kind of backgrounds should the company</a:t>
            </a:r>
            <a:r>
              <a:rPr lang="ja-JP" altLang="en-US" dirty="0">
                <a:solidFill>
                  <a:srgbClr val="0C0C0C"/>
                </a:solidFill>
              </a:rPr>
              <a:t>’</a:t>
            </a:r>
            <a:r>
              <a:rPr lang="en-US" altLang="ja-JP" dirty="0">
                <a:solidFill>
                  <a:srgbClr val="0C0C0C"/>
                </a:solidFill>
              </a:rPr>
              <a:t>leaders have?</a:t>
            </a:r>
            <a:r>
              <a:rPr lang="ja-JP" altLang="en-US" dirty="0">
                <a:solidFill>
                  <a:srgbClr val="0C0C0C"/>
                </a:solidFill>
              </a:rPr>
              <a:t>”</a:t>
            </a:r>
            <a:endParaRPr lang="en-US" altLang="ja-JP" dirty="0">
              <a:solidFill>
                <a:srgbClr val="0C0C0C"/>
              </a:solidFill>
            </a:endParaRPr>
          </a:p>
          <a:p>
            <a:pPr eaLnBrk="1" hangingPunct="1">
              <a:buClr>
                <a:srgbClr val="EF6527"/>
              </a:buClr>
              <a:defRPr/>
            </a:pPr>
            <a:r>
              <a:rPr lang="en-US" altLang="en-US" dirty="0">
                <a:solidFill>
                  <a:srgbClr val="0C0C0C"/>
                </a:solidFill>
              </a:rPr>
              <a:t>A strong  management team:</a:t>
            </a:r>
          </a:p>
          <a:p>
            <a:pPr lvl="1" eaLnBrk="1" hangingPunct="1">
              <a:defRPr/>
            </a:pPr>
            <a:r>
              <a:rPr lang="en-US" altLang="en-US" dirty="0">
                <a:solidFill>
                  <a:srgbClr val="0C0C0C"/>
                </a:solidFill>
              </a:rPr>
              <a:t>Make the business model work </a:t>
            </a:r>
          </a:p>
          <a:p>
            <a:pPr lvl="1" eaLnBrk="1" hangingPunct="1">
              <a:defRPr/>
            </a:pPr>
            <a:r>
              <a:rPr lang="en-US" altLang="en-US" dirty="0">
                <a:solidFill>
                  <a:srgbClr val="0C0C0C"/>
                </a:solidFill>
              </a:rPr>
              <a:t>Give credibility to outside investors</a:t>
            </a:r>
          </a:p>
          <a:p>
            <a:pPr lvl="1" eaLnBrk="1" hangingPunct="1">
              <a:defRPr/>
            </a:pPr>
            <a:r>
              <a:rPr lang="en-US" altLang="en-US" dirty="0">
                <a:solidFill>
                  <a:srgbClr val="0C0C0C"/>
                </a:solidFill>
              </a:rPr>
              <a:t>Has market-specific knowledge</a:t>
            </a:r>
          </a:p>
          <a:p>
            <a:pPr lvl="1" eaLnBrk="1" hangingPunct="1">
              <a:defRPr/>
            </a:pPr>
            <a:r>
              <a:rPr lang="en-US" altLang="en-US" dirty="0">
                <a:solidFill>
                  <a:srgbClr val="0C0C0C"/>
                </a:solidFill>
              </a:rPr>
              <a:t>Has experience in implementing business plans</a:t>
            </a:r>
          </a:p>
          <a:p>
            <a:pPr eaLnBrk="1" hangingPunct="1">
              <a:buClr>
                <a:srgbClr val="EF6527"/>
              </a:buClr>
              <a:defRPr/>
            </a:pPr>
            <a:endParaRPr lang="en-US" altLang="en-US" dirty="0">
              <a:solidFill>
                <a:srgbClr val="0C0C0C"/>
              </a:solidFill>
            </a:endParaRPr>
          </a:p>
          <a:p>
            <a:pPr eaLnBrk="1" hangingPunct="1">
              <a:buClr>
                <a:srgbClr val="EF6527"/>
              </a:buClr>
              <a:defRPr/>
            </a:pPr>
            <a:endParaRPr lang="en-US" altLang="en-US" dirty="0">
              <a:solidFill>
                <a:srgbClr val="0C0C0C"/>
              </a:solidFill>
            </a:endParaRPr>
          </a:p>
          <a:p>
            <a:pPr eaLnBrk="1" hangingPunct="1">
              <a:buClr>
                <a:srgbClr val="EF6527"/>
              </a:buClr>
              <a:defRPr/>
            </a:pPr>
            <a:endParaRPr lang="en-US" altLang="en-US" dirty="0">
              <a:solidFill>
                <a:srgbClr val="0C0C0C"/>
              </a:solidFill>
            </a:endParaRPr>
          </a:p>
          <a:p>
            <a:pPr eaLnBrk="1" hangingPunct="1">
              <a:buClr>
                <a:srgbClr val="EF6527"/>
              </a:buClr>
              <a:defRPr/>
            </a:pPr>
            <a:endParaRPr lang="en-US" altLang="en-US" dirty="0">
              <a:solidFill>
                <a:srgbClr val="0C0C0C"/>
              </a:solidFill>
            </a:endParaRPr>
          </a:p>
        </p:txBody>
      </p:sp>
      <p:sp>
        <p:nvSpPr>
          <p:cNvPr id="35845" name="Slide Number Placeholder 4">
            <a:extLst>
              <a:ext uri="{FF2B5EF4-FFF2-40B4-BE49-F238E27FC236}">
                <a16:creationId xmlns:a16="http://schemas.microsoft.com/office/drawing/2014/main" id="{2457E4FE-FEDF-4059-9968-94CD541F22C6}"/>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2FDBFFFC-3BC2-4EA8-8106-29AE45F68410}" type="slidenum">
              <a:rPr lang="en-US" altLang="en-US" sz="1200" smtClean="0">
                <a:solidFill>
                  <a:srgbClr val="1D5478"/>
                </a:solidFill>
                <a:latin typeface="Georgia" panose="02040502050405020303" pitchFamily="18" charset="0"/>
              </a:rPr>
              <a:pPr>
                <a:spcBef>
                  <a:spcPct val="0"/>
                </a:spcBef>
                <a:buClrTx/>
                <a:buSzTx/>
                <a:buFontTx/>
                <a:buNone/>
              </a:pPr>
              <a:t>13</a:t>
            </a:fld>
            <a:endParaRPr lang="en-US" altLang="en-US" sz="1200">
              <a:solidFill>
                <a:srgbClr val="1D5478"/>
              </a:solidFill>
              <a:latin typeface="Georgia" panose="020405020504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F304F1F-D643-4CB9-891D-A892E40BAE3B}"/>
              </a:ext>
            </a:extLst>
          </p:cNvPr>
          <p:cNvSpPr>
            <a:spLocks noGrp="1" noChangeArrowheads="1"/>
          </p:cNvSpPr>
          <p:nvPr>
            <p:ph type="title"/>
          </p:nvPr>
        </p:nvSpPr>
        <p:spPr>
          <a:xfrm>
            <a:off x="457200" y="533400"/>
            <a:ext cx="8229600" cy="647700"/>
          </a:xfrm>
        </p:spPr>
        <p:txBody>
          <a:bodyPr/>
          <a:lstStyle/>
          <a:p>
            <a:pPr eaLnBrk="1" hangingPunct="1">
              <a:defRPr/>
            </a:pPr>
            <a:r>
              <a:rPr lang="en-US" sz="3600" dirty="0">
                <a:ea typeface="+mj-ea"/>
                <a:cs typeface="+mj-cs"/>
              </a:rPr>
              <a:t>Raising Capital</a:t>
            </a:r>
          </a:p>
        </p:txBody>
      </p:sp>
      <p:sp>
        <p:nvSpPr>
          <p:cNvPr id="37892" name="Rectangle 12">
            <a:extLst>
              <a:ext uri="{FF2B5EF4-FFF2-40B4-BE49-F238E27FC236}">
                <a16:creationId xmlns:a16="http://schemas.microsoft.com/office/drawing/2014/main" id="{370D1EFF-9E6D-443F-9588-1DFCA946FD9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25605" name="Rectangle 3">
            <a:extLst>
              <a:ext uri="{FF2B5EF4-FFF2-40B4-BE49-F238E27FC236}">
                <a16:creationId xmlns:a16="http://schemas.microsoft.com/office/drawing/2014/main" id="{97817A42-B0CB-4EFA-8A64-883771F24FCC}"/>
              </a:ext>
            </a:extLst>
          </p:cNvPr>
          <p:cNvSpPr>
            <a:spLocks noGrp="1" noChangeArrowheads="1"/>
          </p:cNvSpPr>
          <p:nvPr>
            <p:ph idx="1"/>
          </p:nvPr>
        </p:nvSpPr>
        <p:spPr>
          <a:xfrm>
            <a:off x="457200" y="1066800"/>
            <a:ext cx="8229600" cy="5562600"/>
          </a:xfrm>
        </p:spPr>
        <p:txBody>
          <a:bodyPr>
            <a:normAutofit lnSpcReduction="10000"/>
          </a:bodyPr>
          <a:lstStyle/>
          <a:p>
            <a:pPr eaLnBrk="1" hangingPunct="1">
              <a:defRPr/>
            </a:pPr>
            <a:r>
              <a:rPr lang="en-US" sz="2800" dirty="0">
                <a:ea typeface="+mn-ea"/>
                <a:cs typeface="+mn-cs"/>
              </a:rPr>
              <a:t>Seed capital </a:t>
            </a:r>
            <a:r>
              <a:rPr lang="en-US" sz="2000" b="0" dirty="0">
                <a:ea typeface="+mn-ea"/>
                <a:cs typeface="+mn-cs"/>
              </a:rPr>
              <a:t>personal funds used to start business</a:t>
            </a:r>
          </a:p>
          <a:p>
            <a:pPr eaLnBrk="1" hangingPunct="1">
              <a:defRPr/>
            </a:pPr>
            <a:r>
              <a:rPr lang="en-US" sz="2800" dirty="0">
                <a:ea typeface="+mn-ea"/>
                <a:cs typeface="+mn-cs"/>
              </a:rPr>
              <a:t>Traditional sources</a:t>
            </a:r>
          </a:p>
          <a:p>
            <a:pPr lvl="1" eaLnBrk="1" hangingPunct="1">
              <a:defRPr/>
            </a:pPr>
            <a:r>
              <a:rPr lang="en-US" sz="2400" dirty="0">
                <a:ea typeface="ＭＳ Ｐゴシック" charset="0"/>
              </a:rPr>
              <a:t>Incubators</a:t>
            </a:r>
            <a:r>
              <a:rPr lang="en-US" dirty="0">
                <a:ea typeface="ＭＳ Ｐゴシック" charset="0"/>
              </a:rPr>
              <a:t> </a:t>
            </a:r>
            <a:r>
              <a:rPr lang="en-US" sz="2000" dirty="0">
                <a:ea typeface="ＭＳ Ｐゴシック" charset="0"/>
              </a:rPr>
              <a:t>provide small amount of funding and provide services to start-ups</a:t>
            </a:r>
          </a:p>
          <a:p>
            <a:pPr lvl="1" eaLnBrk="1" hangingPunct="1">
              <a:defRPr/>
            </a:pPr>
            <a:r>
              <a:rPr lang="en-US" sz="2400" dirty="0">
                <a:ea typeface="ＭＳ Ｐゴシック" charset="0"/>
              </a:rPr>
              <a:t>Commercial banks</a:t>
            </a:r>
          </a:p>
          <a:p>
            <a:pPr lvl="1" eaLnBrk="1" hangingPunct="1">
              <a:defRPr/>
            </a:pPr>
            <a:r>
              <a:rPr lang="en-US" sz="2400" dirty="0">
                <a:ea typeface="ＭＳ Ｐゴシック" charset="0"/>
              </a:rPr>
              <a:t>Angel investors </a:t>
            </a:r>
            <a:r>
              <a:rPr lang="en-US" sz="2000" dirty="0">
                <a:ea typeface="ＭＳ Ｐゴシック" charset="0"/>
              </a:rPr>
              <a:t>wealthy investors who invest money in exchange for equity share of the business </a:t>
            </a:r>
            <a:r>
              <a:rPr lang="en-US" sz="2000" dirty="0">
                <a:solidFill>
                  <a:srgbClr val="FF0000"/>
                </a:solidFill>
                <a:ea typeface="ＭＳ Ｐゴシック" charset="0"/>
              </a:rPr>
              <a:t>(Shark tank</a:t>
            </a:r>
            <a:r>
              <a:rPr lang="en-US" sz="2000" dirty="0">
                <a:solidFill>
                  <a:srgbClr val="FF0000"/>
                </a:solidFill>
                <a:ea typeface="ＭＳ Ｐゴシック" charset="0"/>
                <a:sym typeface="Wingdings" panose="05000000000000000000" pitchFamily="2" charset="2"/>
              </a:rPr>
              <a:t></a:t>
            </a:r>
            <a:r>
              <a:rPr lang="en-US" sz="2000" dirty="0">
                <a:solidFill>
                  <a:srgbClr val="FF0000"/>
                </a:solidFill>
                <a:ea typeface="ＭＳ Ｐゴシック" charset="0"/>
              </a:rPr>
              <a:t>)</a:t>
            </a:r>
          </a:p>
          <a:p>
            <a:pPr lvl="1" eaLnBrk="1" hangingPunct="1">
              <a:defRPr/>
            </a:pPr>
            <a:r>
              <a:rPr lang="en-US" sz="2400" dirty="0">
                <a:ea typeface="ＭＳ Ｐゴシック" charset="0"/>
              </a:rPr>
              <a:t>Venture capital firms </a:t>
            </a:r>
            <a:r>
              <a:rPr lang="en-US" sz="2000" dirty="0">
                <a:ea typeface="ＭＳ Ｐゴシック" charset="0"/>
              </a:rPr>
              <a:t>invest funds they manage for other investors</a:t>
            </a:r>
          </a:p>
          <a:p>
            <a:pPr lvl="1" eaLnBrk="1" hangingPunct="1">
              <a:defRPr/>
            </a:pPr>
            <a:r>
              <a:rPr lang="en-US" sz="2400" dirty="0">
                <a:ea typeface="ＭＳ Ｐゴシック" charset="0"/>
              </a:rPr>
              <a:t>Strategic partners</a:t>
            </a:r>
          </a:p>
          <a:p>
            <a:pPr eaLnBrk="1" hangingPunct="1">
              <a:defRPr/>
            </a:pPr>
            <a:r>
              <a:rPr lang="en-US" sz="2800" dirty="0">
                <a:ea typeface="+mn-ea"/>
                <a:cs typeface="+mn-cs"/>
              </a:rPr>
              <a:t>Crowdfunding</a:t>
            </a:r>
          </a:p>
          <a:p>
            <a:pPr lvl="1" eaLnBrk="1" hangingPunct="1">
              <a:defRPr/>
            </a:pPr>
            <a:r>
              <a:rPr lang="en-US" sz="2400" dirty="0">
                <a:ea typeface="ＭＳ Ｐゴシック" charset="0"/>
              </a:rPr>
              <a:t>Using internet to allow individuals to contribute to new ventures</a:t>
            </a:r>
          </a:p>
          <a:p>
            <a:pPr lvl="1" eaLnBrk="1" hangingPunct="1">
              <a:defRPr/>
            </a:pPr>
            <a:endParaRPr lang="en-US" dirty="0">
              <a:ea typeface="ＭＳ Ｐゴシック" charset="0"/>
            </a:endParaRPr>
          </a:p>
          <a:p>
            <a:pPr eaLnBrk="1" hangingPunct="1">
              <a:defRPr/>
            </a:pPr>
            <a:endParaRPr lang="en-US" dirty="0">
              <a:ea typeface="+mn-ea"/>
              <a:cs typeface="+mn-cs"/>
            </a:endParaRPr>
          </a:p>
          <a:p>
            <a:pPr eaLnBrk="1" hangingPunct="1">
              <a:defRPr/>
            </a:pPr>
            <a:endParaRPr lang="en-US" dirty="0">
              <a:ea typeface="+mn-ea"/>
              <a:cs typeface="+mn-cs"/>
            </a:endParaRPr>
          </a:p>
          <a:p>
            <a:pPr eaLnBrk="1" hangingPunct="1">
              <a:defRPr/>
            </a:pPr>
            <a:endParaRPr lang="en-US" dirty="0">
              <a:ea typeface="+mn-ea"/>
              <a:cs typeface="+mn-cs"/>
            </a:endParaRPr>
          </a:p>
          <a:p>
            <a:pPr eaLnBrk="1" hangingPunct="1">
              <a:defRPr/>
            </a:pPr>
            <a:endParaRPr lang="en-US" dirty="0">
              <a:ea typeface="+mn-ea"/>
              <a:cs typeface="+mn-cs"/>
            </a:endParaRPr>
          </a:p>
        </p:txBody>
      </p:sp>
      <p:sp>
        <p:nvSpPr>
          <p:cNvPr id="37893" name="Slide Number Placeholder 4">
            <a:extLst>
              <a:ext uri="{FF2B5EF4-FFF2-40B4-BE49-F238E27FC236}">
                <a16:creationId xmlns:a16="http://schemas.microsoft.com/office/drawing/2014/main" id="{242C98F4-5940-42D5-970E-AE49B25206DD}"/>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1E31E1ED-4E39-4DD0-869E-CD623BD27CC2}" type="slidenum">
              <a:rPr lang="en-US" altLang="en-US" sz="1200" smtClean="0">
                <a:solidFill>
                  <a:srgbClr val="1D5478"/>
                </a:solidFill>
                <a:latin typeface="Georgia" panose="02040502050405020303" pitchFamily="18" charset="0"/>
              </a:rPr>
              <a:pPr>
                <a:spcBef>
                  <a:spcPct val="0"/>
                </a:spcBef>
                <a:buClrTx/>
                <a:buSzTx/>
                <a:buFontTx/>
                <a:buNone/>
              </a:pPr>
              <a:t>14</a:t>
            </a:fld>
            <a:endParaRPr lang="en-US" altLang="en-US" sz="1200">
              <a:solidFill>
                <a:srgbClr val="1D5478"/>
              </a:solidFill>
              <a:latin typeface="Georgia" panose="0204050205040502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F2D2-308E-4981-A04A-68E581633A27}"/>
              </a:ext>
            </a:extLst>
          </p:cNvPr>
          <p:cNvSpPr>
            <a:spLocks noGrp="1"/>
          </p:cNvSpPr>
          <p:nvPr>
            <p:ph type="title"/>
          </p:nvPr>
        </p:nvSpPr>
        <p:spPr/>
        <p:txBody>
          <a:bodyPr/>
          <a:lstStyle/>
          <a:p>
            <a:r>
              <a:rPr lang="en-US" dirty="0"/>
              <a:t>Crowdfunding takes off</a:t>
            </a:r>
          </a:p>
        </p:txBody>
      </p:sp>
      <p:sp>
        <p:nvSpPr>
          <p:cNvPr id="3" name="Footer Placeholder 2">
            <a:extLst>
              <a:ext uri="{FF2B5EF4-FFF2-40B4-BE49-F238E27FC236}">
                <a16:creationId xmlns:a16="http://schemas.microsoft.com/office/drawing/2014/main" id="{A625BE59-D7E8-42A5-BBA5-33E3824D1673}"/>
              </a:ext>
            </a:extLst>
          </p:cNvPr>
          <p:cNvSpPr>
            <a:spLocks noGrp="1"/>
          </p:cNvSpPr>
          <p:nvPr>
            <p:ph type="ftr" sz="quarter" idx="11"/>
          </p:nvPr>
        </p:nvSpPr>
        <p:spPr/>
        <p:txBody>
          <a:bodyPr/>
          <a:lstStyle/>
          <a:p>
            <a:pPr>
              <a:defRPr/>
            </a:pPr>
            <a:r>
              <a:rPr lang="en-US" altLang="en-US"/>
              <a:t>Copyright © 2014 Pearson Education, Inc. Publishing as Prentice Hall</a:t>
            </a:r>
          </a:p>
        </p:txBody>
      </p:sp>
      <p:sp>
        <p:nvSpPr>
          <p:cNvPr id="4" name="Content Placeholder 3">
            <a:extLst>
              <a:ext uri="{FF2B5EF4-FFF2-40B4-BE49-F238E27FC236}">
                <a16:creationId xmlns:a16="http://schemas.microsoft.com/office/drawing/2014/main" id="{72C63B67-8DE6-4AE9-9820-9331241C214F}"/>
              </a:ext>
            </a:extLst>
          </p:cNvPr>
          <p:cNvSpPr>
            <a:spLocks noGrp="1"/>
          </p:cNvSpPr>
          <p:nvPr>
            <p:ph idx="1"/>
          </p:nvPr>
        </p:nvSpPr>
        <p:spPr/>
        <p:txBody>
          <a:bodyPr/>
          <a:lstStyle/>
          <a:p>
            <a:pPr>
              <a:defRPr/>
            </a:pPr>
            <a:r>
              <a:rPr lang="en-US" sz="2800" dirty="0"/>
              <a:t>What types of projects and companies might be able to most successfully use crowdfunding?</a:t>
            </a:r>
          </a:p>
          <a:p>
            <a:pPr>
              <a:defRPr/>
            </a:pPr>
            <a:r>
              <a:rPr lang="en-US" sz="2800" dirty="0"/>
              <a:t>Are there any negative aspects to crowdfunding?</a:t>
            </a:r>
          </a:p>
          <a:p>
            <a:pPr>
              <a:defRPr/>
            </a:pPr>
            <a:r>
              <a:rPr lang="en-US" sz="2800" dirty="0"/>
              <a:t>What obstacles are presented in the use of crowdfunding as a method to fund start-ups?</a:t>
            </a:r>
          </a:p>
          <a:p>
            <a:endParaRPr lang="en-US" dirty="0"/>
          </a:p>
        </p:txBody>
      </p:sp>
    </p:spTree>
    <p:extLst>
      <p:ext uri="{BB962C8B-B14F-4D97-AF65-F5344CB8AC3E}">
        <p14:creationId xmlns:p14="http://schemas.microsoft.com/office/powerpoint/2010/main" val="2419450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3F47C58-F913-4CFE-A9BA-CC81FA482415}"/>
              </a:ext>
            </a:extLst>
          </p:cNvPr>
          <p:cNvSpPr>
            <a:spLocks noGrp="1" noChangeArrowheads="1"/>
          </p:cNvSpPr>
          <p:nvPr>
            <p:ph type="title"/>
          </p:nvPr>
        </p:nvSpPr>
        <p:spPr>
          <a:xfrm>
            <a:off x="0" y="533400"/>
            <a:ext cx="9144000" cy="1323975"/>
          </a:xfrm>
        </p:spPr>
        <p:txBody>
          <a:bodyPr>
            <a:normAutofit/>
          </a:bodyPr>
          <a:lstStyle/>
          <a:p>
            <a:pPr eaLnBrk="1" hangingPunct="1">
              <a:defRPr/>
            </a:pPr>
            <a:r>
              <a:rPr lang="en-US" dirty="0">
                <a:ea typeface="+mj-ea"/>
                <a:cs typeface="+mj-cs"/>
              </a:rPr>
              <a:t>Categorizing E-commerce Business Models</a:t>
            </a:r>
          </a:p>
        </p:txBody>
      </p:sp>
      <p:sp>
        <p:nvSpPr>
          <p:cNvPr id="41988" name="Rectangle 12">
            <a:extLst>
              <a:ext uri="{FF2B5EF4-FFF2-40B4-BE49-F238E27FC236}">
                <a16:creationId xmlns:a16="http://schemas.microsoft.com/office/drawing/2014/main" id="{A181BF17-F1F2-4793-BED3-2F00FCF8991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26629" name="Rectangle 3">
            <a:extLst>
              <a:ext uri="{FF2B5EF4-FFF2-40B4-BE49-F238E27FC236}">
                <a16:creationId xmlns:a16="http://schemas.microsoft.com/office/drawing/2014/main" id="{52A01036-1682-451A-849D-1F9B65E9B967}"/>
              </a:ext>
            </a:extLst>
          </p:cNvPr>
          <p:cNvSpPr>
            <a:spLocks noGrp="1" noChangeArrowheads="1"/>
          </p:cNvSpPr>
          <p:nvPr>
            <p:ph idx="1"/>
          </p:nvPr>
        </p:nvSpPr>
        <p:spPr>
          <a:xfrm>
            <a:off x="457200" y="1828800"/>
            <a:ext cx="8229600" cy="4495800"/>
          </a:xfrm>
        </p:spPr>
        <p:txBody>
          <a:bodyPr/>
          <a:lstStyle/>
          <a:p>
            <a:pPr eaLnBrk="1" hangingPunct="1">
              <a:defRPr/>
            </a:pPr>
            <a:r>
              <a:rPr lang="en-US" sz="3200" dirty="0">
                <a:ea typeface="+mn-ea"/>
                <a:cs typeface="+mn-cs"/>
              </a:rPr>
              <a:t>No one correct way </a:t>
            </a:r>
            <a:r>
              <a:rPr lang="en-US" sz="2000" dirty="0">
                <a:ea typeface="+mn-ea"/>
                <a:cs typeface="+mn-cs"/>
              </a:rPr>
              <a:t>(explained on upcoming slides)</a:t>
            </a:r>
          </a:p>
          <a:p>
            <a:pPr eaLnBrk="1" hangingPunct="1">
              <a:defRPr/>
            </a:pPr>
            <a:r>
              <a:rPr lang="en-US" sz="3200" dirty="0">
                <a:ea typeface="+mn-ea"/>
                <a:cs typeface="+mn-cs"/>
              </a:rPr>
              <a:t>The book categorizes them based on:</a:t>
            </a:r>
          </a:p>
          <a:p>
            <a:pPr lvl="1" eaLnBrk="1" hangingPunct="1">
              <a:defRPr/>
            </a:pPr>
            <a:r>
              <a:rPr lang="en-US" sz="2400" dirty="0">
                <a:ea typeface="ＭＳ Ｐゴシック" charset="0"/>
              </a:rPr>
              <a:t>E-commerce sectors (B2B, and B2C) </a:t>
            </a:r>
            <a:r>
              <a:rPr lang="en-US" sz="2400" dirty="0">
                <a:solidFill>
                  <a:srgbClr val="FF0000"/>
                </a:solidFill>
                <a:ea typeface="ＭＳ Ｐゴシック" charset="0"/>
              </a:rPr>
              <a:t>Table 2.3</a:t>
            </a:r>
          </a:p>
          <a:p>
            <a:pPr lvl="1" eaLnBrk="1" hangingPunct="1">
              <a:defRPr/>
            </a:pPr>
            <a:r>
              <a:rPr lang="en-US" sz="2400" dirty="0">
                <a:ea typeface="ＭＳ Ｐゴシック" charset="0"/>
              </a:rPr>
              <a:t>E-commerce technology (e.g., m-commerce)</a:t>
            </a:r>
          </a:p>
          <a:p>
            <a:pPr eaLnBrk="1" hangingPunct="1">
              <a:defRPr/>
            </a:pPr>
            <a:r>
              <a:rPr lang="en-US" sz="3200" dirty="0">
                <a:ea typeface="+mn-ea"/>
                <a:cs typeface="+mn-cs"/>
              </a:rPr>
              <a:t>Similar business models appear in more than one sector</a:t>
            </a:r>
          </a:p>
          <a:p>
            <a:pPr eaLnBrk="1" hangingPunct="1">
              <a:defRPr/>
            </a:pPr>
            <a:r>
              <a:rPr lang="en-US" sz="3200" dirty="0">
                <a:ea typeface="+mn-ea"/>
                <a:cs typeface="+mn-cs"/>
              </a:rPr>
              <a:t>Some companies use multiple business models (e.g., eBay, Amazon)</a:t>
            </a:r>
          </a:p>
        </p:txBody>
      </p:sp>
      <p:sp>
        <p:nvSpPr>
          <p:cNvPr id="41989" name="Slide Number Placeholder 4">
            <a:extLst>
              <a:ext uri="{FF2B5EF4-FFF2-40B4-BE49-F238E27FC236}">
                <a16:creationId xmlns:a16="http://schemas.microsoft.com/office/drawing/2014/main" id="{8E1BAAEB-A7E7-41B7-80CD-491C587505A2}"/>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29C48BFA-7768-4D4D-A5F6-9E421833D24F}" type="slidenum">
              <a:rPr lang="en-US" altLang="en-US" sz="1200" smtClean="0">
                <a:solidFill>
                  <a:srgbClr val="1D5478"/>
                </a:solidFill>
                <a:latin typeface="Georgia" panose="02040502050405020303" pitchFamily="18" charset="0"/>
              </a:rPr>
              <a:pPr>
                <a:spcBef>
                  <a:spcPct val="0"/>
                </a:spcBef>
                <a:buClrTx/>
                <a:buSzTx/>
                <a:buFontTx/>
                <a:buNone/>
              </a:pPr>
              <a:t>16</a:t>
            </a:fld>
            <a:endParaRPr lang="en-US" altLang="en-US" sz="1200">
              <a:solidFill>
                <a:srgbClr val="1D5478"/>
              </a:solidFill>
              <a:latin typeface="Georgia" panose="020405020504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0E1D179-262A-4700-82C8-1CA31F8DD178}"/>
              </a:ext>
            </a:extLst>
          </p:cNvPr>
          <p:cNvSpPr>
            <a:spLocks noGrp="1"/>
          </p:cNvSpPr>
          <p:nvPr>
            <p:ph type="title"/>
          </p:nvPr>
        </p:nvSpPr>
        <p:spPr>
          <a:xfrm>
            <a:off x="457200" y="214274"/>
            <a:ext cx="8229600" cy="685800"/>
          </a:xfrm>
        </p:spPr>
        <p:txBody>
          <a:bodyPr>
            <a:normAutofit/>
          </a:bodyPr>
          <a:lstStyle/>
          <a:p>
            <a:pPr lvl="1" eaLnBrk="1" hangingPunct="1">
              <a:defRPr/>
            </a:pPr>
            <a:r>
              <a:rPr lang="en-US" sz="3600" b="1" dirty="0">
                <a:solidFill>
                  <a:schemeClr val="tx1"/>
                </a:solidFill>
                <a:latin typeface="Rockwell" panose="02060603020205020403" pitchFamily="18" charset="0"/>
                <a:ea typeface="+mj-ea"/>
                <a:cs typeface="+mj-cs"/>
              </a:rPr>
              <a:t>B2C Business Models</a:t>
            </a:r>
          </a:p>
        </p:txBody>
      </p:sp>
      <p:sp>
        <p:nvSpPr>
          <p:cNvPr id="44036" name="Footer Placeholder 3">
            <a:extLst>
              <a:ext uri="{FF2B5EF4-FFF2-40B4-BE49-F238E27FC236}">
                <a16:creationId xmlns:a16="http://schemas.microsoft.com/office/drawing/2014/main" id="{E3D27C94-9320-4C77-9DD9-B609EBD0160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 name="Content Placeholder 2">
            <a:extLst>
              <a:ext uri="{FF2B5EF4-FFF2-40B4-BE49-F238E27FC236}">
                <a16:creationId xmlns:a16="http://schemas.microsoft.com/office/drawing/2014/main" id="{29E7BA2D-A9D2-4AE7-9677-6F784B3765D8}"/>
              </a:ext>
            </a:extLst>
          </p:cNvPr>
          <p:cNvSpPr>
            <a:spLocks noGrp="1"/>
          </p:cNvSpPr>
          <p:nvPr>
            <p:ph idx="1"/>
          </p:nvPr>
        </p:nvSpPr>
        <p:spPr>
          <a:xfrm>
            <a:off x="457200" y="1219200"/>
            <a:ext cx="8229600" cy="5181600"/>
          </a:xfrm>
        </p:spPr>
        <p:txBody>
          <a:bodyPr>
            <a:normAutofit fontScale="92500" lnSpcReduction="10000"/>
          </a:bodyPr>
          <a:lstStyle/>
          <a:p>
            <a:pPr eaLnBrk="1" hangingPunct="1">
              <a:defRPr/>
            </a:pPr>
            <a:r>
              <a:rPr lang="en-US" sz="3200" dirty="0">
                <a:ea typeface="+mn-ea"/>
                <a:cs typeface="+mn-cs"/>
              </a:rPr>
              <a:t>E-tailer</a:t>
            </a:r>
          </a:p>
          <a:p>
            <a:pPr eaLnBrk="1" hangingPunct="1">
              <a:defRPr/>
            </a:pPr>
            <a:r>
              <a:rPr lang="en-US" sz="3200" dirty="0">
                <a:ea typeface="+mn-ea"/>
                <a:cs typeface="+mn-cs"/>
              </a:rPr>
              <a:t>Community providers create communities for like minded people </a:t>
            </a:r>
            <a:r>
              <a:rPr lang="en-US" sz="2000" dirty="0">
                <a:ea typeface="+mn-ea"/>
                <a:cs typeface="+mn-cs"/>
              </a:rPr>
              <a:t>(social networks </a:t>
            </a:r>
            <a:r>
              <a:rPr lang="en-US" sz="2000" dirty="0" err="1">
                <a:ea typeface="+mn-ea"/>
                <a:cs typeface="+mn-cs"/>
              </a:rPr>
              <a:t>eg</a:t>
            </a:r>
            <a:r>
              <a:rPr lang="en-US" sz="2000" dirty="0">
                <a:ea typeface="+mn-ea"/>
                <a:cs typeface="+mn-cs"/>
              </a:rPr>
              <a:t>. Facebook) </a:t>
            </a:r>
          </a:p>
          <a:p>
            <a:pPr eaLnBrk="1" hangingPunct="1">
              <a:defRPr/>
            </a:pPr>
            <a:r>
              <a:rPr lang="en-US" sz="3200" dirty="0">
                <a:ea typeface="+mn-ea"/>
                <a:cs typeface="+mn-cs"/>
              </a:rPr>
              <a:t>Content provider disseminate info </a:t>
            </a:r>
            <a:r>
              <a:rPr lang="en-US" sz="2000" dirty="0">
                <a:ea typeface="+mn-ea"/>
                <a:cs typeface="+mn-cs"/>
              </a:rPr>
              <a:t>(CNN, ESPN </a:t>
            </a:r>
            <a:r>
              <a:rPr lang="en-US" sz="2000" dirty="0" err="1">
                <a:ea typeface="+mn-ea"/>
                <a:cs typeface="+mn-cs"/>
              </a:rPr>
              <a:t>etc</a:t>
            </a:r>
            <a:r>
              <a:rPr lang="en-US" sz="2000" dirty="0">
                <a:ea typeface="+mn-ea"/>
                <a:cs typeface="+mn-cs"/>
              </a:rPr>
              <a:t>)</a:t>
            </a:r>
          </a:p>
          <a:p>
            <a:pPr eaLnBrk="1" hangingPunct="1">
              <a:defRPr/>
            </a:pPr>
            <a:r>
              <a:rPr lang="en-US" sz="3200" dirty="0">
                <a:ea typeface="+mn-ea"/>
                <a:cs typeface="+mn-cs"/>
              </a:rPr>
              <a:t>Portal enable searching to provide info </a:t>
            </a:r>
            <a:r>
              <a:rPr lang="en-US" sz="2000" dirty="0">
                <a:ea typeface="+mn-ea"/>
                <a:cs typeface="+mn-cs"/>
              </a:rPr>
              <a:t>(Yahoo, Google)</a:t>
            </a:r>
          </a:p>
          <a:p>
            <a:pPr eaLnBrk="1" hangingPunct="1">
              <a:defRPr/>
            </a:pPr>
            <a:r>
              <a:rPr lang="en-US" sz="3200" dirty="0">
                <a:ea typeface="+mn-ea"/>
                <a:cs typeface="+mn-cs"/>
              </a:rPr>
              <a:t>Transaction broker </a:t>
            </a:r>
            <a:r>
              <a:rPr lang="en-US" sz="2000" dirty="0">
                <a:ea typeface="+mn-ea"/>
                <a:cs typeface="+mn-cs"/>
              </a:rPr>
              <a:t>(E*TRADE, Hotels.com, Travelocity)</a:t>
            </a:r>
          </a:p>
          <a:p>
            <a:pPr eaLnBrk="1" hangingPunct="1">
              <a:defRPr/>
            </a:pPr>
            <a:r>
              <a:rPr lang="en-US" sz="3200" dirty="0">
                <a:ea typeface="+mn-ea"/>
                <a:cs typeface="+mn-cs"/>
              </a:rPr>
              <a:t>Market creator creates market spaces </a:t>
            </a:r>
            <a:r>
              <a:rPr lang="en-US" sz="2000" dirty="0">
                <a:ea typeface="+mn-ea"/>
                <a:cs typeface="+mn-cs"/>
              </a:rPr>
              <a:t>(</a:t>
            </a:r>
            <a:r>
              <a:rPr lang="en-US" sz="2000" dirty="0" err="1">
                <a:ea typeface="+mn-ea"/>
                <a:cs typeface="+mn-cs"/>
              </a:rPr>
              <a:t>Ebay</a:t>
            </a:r>
            <a:r>
              <a:rPr lang="en-US" sz="2000" dirty="0">
                <a:ea typeface="+mn-ea"/>
                <a:cs typeface="+mn-cs"/>
              </a:rPr>
              <a:t>, Amazon)</a:t>
            </a:r>
          </a:p>
          <a:p>
            <a:pPr eaLnBrk="1" hangingPunct="1">
              <a:defRPr/>
            </a:pPr>
            <a:r>
              <a:rPr lang="en-US" sz="3200" dirty="0">
                <a:ea typeface="+mn-ea"/>
                <a:cs typeface="+mn-cs"/>
              </a:rPr>
              <a:t>Service provider </a:t>
            </a:r>
            <a:r>
              <a:rPr lang="en-US" sz="2000" dirty="0">
                <a:ea typeface="+mn-ea"/>
                <a:cs typeface="+mn-cs"/>
              </a:rPr>
              <a:t>(Gmail, Verizon, PayPal, VisaNow.com)</a:t>
            </a:r>
          </a:p>
        </p:txBody>
      </p:sp>
      <p:sp>
        <p:nvSpPr>
          <p:cNvPr id="44037" name="Slide Number Placeholder 4">
            <a:extLst>
              <a:ext uri="{FF2B5EF4-FFF2-40B4-BE49-F238E27FC236}">
                <a16:creationId xmlns:a16="http://schemas.microsoft.com/office/drawing/2014/main" id="{0E576B17-1322-48DC-86C5-AA41730056C0}"/>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3498E37D-1770-4316-8E50-BE92B1D74F35}" type="slidenum">
              <a:rPr lang="en-US" altLang="en-US" sz="1200" smtClean="0">
                <a:solidFill>
                  <a:srgbClr val="1D5478"/>
                </a:solidFill>
                <a:latin typeface="Georgia" panose="02040502050405020303" pitchFamily="18" charset="0"/>
              </a:rPr>
              <a:pPr>
                <a:spcBef>
                  <a:spcPct val="0"/>
                </a:spcBef>
                <a:buClrTx/>
                <a:buSzTx/>
                <a:buFontTx/>
                <a:buNone/>
              </a:pPr>
              <a:t>17</a:t>
            </a:fld>
            <a:endParaRPr lang="en-US" altLang="en-US" sz="1200">
              <a:solidFill>
                <a:srgbClr val="1D5478"/>
              </a:solidFill>
              <a:latin typeface="Georgia" panose="02040502050405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CD881EE-AB05-47FA-A585-8BC44417BF6E}"/>
              </a:ext>
            </a:extLst>
          </p:cNvPr>
          <p:cNvSpPr>
            <a:spLocks noGrp="1" noChangeArrowheads="1"/>
          </p:cNvSpPr>
          <p:nvPr>
            <p:ph type="title"/>
          </p:nvPr>
        </p:nvSpPr>
        <p:spPr/>
        <p:txBody>
          <a:bodyPr/>
          <a:lstStyle/>
          <a:p>
            <a:pPr eaLnBrk="1" hangingPunct="1">
              <a:defRPr/>
            </a:pPr>
            <a:r>
              <a:rPr lang="en-US" dirty="0">
                <a:ea typeface="+mj-ea"/>
                <a:cs typeface="+mj-cs"/>
              </a:rPr>
              <a:t>B2C Models: E-tailer</a:t>
            </a:r>
          </a:p>
        </p:txBody>
      </p:sp>
      <p:sp>
        <p:nvSpPr>
          <p:cNvPr id="45060" name="Rectangle 12">
            <a:extLst>
              <a:ext uri="{FF2B5EF4-FFF2-40B4-BE49-F238E27FC236}">
                <a16:creationId xmlns:a16="http://schemas.microsoft.com/office/drawing/2014/main" id="{608E7041-D5AB-4B89-ABD1-58D52B17A62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28677" name="Rectangle 3">
            <a:extLst>
              <a:ext uri="{FF2B5EF4-FFF2-40B4-BE49-F238E27FC236}">
                <a16:creationId xmlns:a16="http://schemas.microsoft.com/office/drawing/2014/main" id="{CC8017AC-4F51-4B89-B3AF-1E588A488856}"/>
              </a:ext>
            </a:extLst>
          </p:cNvPr>
          <p:cNvSpPr>
            <a:spLocks noGrp="1" noChangeArrowheads="1"/>
          </p:cNvSpPr>
          <p:nvPr>
            <p:ph idx="1"/>
          </p:nvPr>
        </p:nvSpPr>
        <p:spPr>
          <a:xfrm>
            <a:off x="457200" y="1241425"/>
            <a:ext cx="8229600" cy="5159375"/>
          </a:xfrm>
        </p:spPr>
        <p:txBody>
          <a:bodyPr/>
          <a:lstStyle/>
          <a:p>
            <a:pPr eaLnBrk="1" hangingPunct="1">
              <a:defRPr/>
            </a:pPr>
            <a:r>
              <a:rPr lang="en-US" dirty="0">
                <a:ea typeface="+mn-ea"/>
                <a:cs typeface="+mn-cs"/>
              </a:rPr>
              <a:t>Online version of traditional retailer </a:t>
            </a:r>
            <a:r>
              <a:rPr lang="en-US" sz="2000" dirty="0">
                <a:ea typeface="+mn-ea"/>
                <a:cs typeface="+mn-cs"/>
              </a:rPr>
              <a:t>(Walmart, Macys)</a:t>
            </a:r>
          </a:p>
          <a:p>
            <a:pPr eaLnBrk="1" hangingPunct="1">
              <a:defRPr/>
            </a:pPr>
            <a:r>
              <a:rPr lang="en-US" dirty="0">
                <a:ea typeface="+mn-ea"/>
                <a:cs typeface="+mn-cs"/>
              </a:rPr>
              <a:t>Revenue model: Sales</a:t>
            </a:r>
          </a:p>
          <a:p>
            <a:pPr eaLnBrk="1" hangingPunct="1">
              <a:defRPr/>
            </a:pPr>
            <a:r>
              <a:rPr lang="en-US" dirty="0">
                <a:ea typeface="+mn-ea"/>
                <a:cs typeface="+mn-cs"/>
              </a:rPr>
              <a:t>Variations:</a:t>
            </a:r>
          </a:p>
          <a:p>
            <a:pPr lvl="1" eaLnBrk="1" hangingPunct="1">
              <a:defRPr/>
            </a:pPr>
            <a:r>
              <a:rPr lang="en-US" dirty="0">
                <a:ea typeface="ＭＳ Ｐゴシック" charset="0"/>
              </a:rPr>
              <a:t>Virtual merchant </a:t>
            </a:r>
            <a:r>
              <a:rPr lang="en-US" sz="2000" dirty="0">
                <a:ea typeface="ＭＳ Ｐゴシック" charset="0"/>
              </a:rPr>
              <a:t>(online bank)</a:t>
            </a:r>
          </a:p>
          <a:p>
            <a:pPr lvl="1" eaLnBrk="1" hangingPunct="1">
              <a:defRPr/>
            </a:pPr>
            <a:r>
              <a:rPr lang="en-US" dirty="0">
                <a:ea typeface="ＭＳ Ｐゴシック" charset="0"/>
              </a:rPr>
              <a:t>Bricks-and-clicks</a:t>
            </a:r>
          </a:p>
          <a:p>
            <a:pPr lvl="1" eaLnBrk="1" hangingPunct="1">
              <a:defRPr/>
            </a:pPr>
            <a:r>
              <a:rPr lang="en-US" dirty="0">
                <a:ea typeface="ＭＳ Ｐゴシック" charset="0"/>
              </a:rPr>
              <a:t>Catalog merchant </a:t>
            </a:r>
            <a:r>
              <a:rPr lang="en-US" sz="2000" dirty="0">
                <a:ea typeface="ＭＳ Ｐゴシック" charset="0"/>
              </a:rPr>
              <a:t>(home shopping network) </a:t>
            </a:r>
          </a:p>
          <a:p>
            <a:pPr lvl="2" eaLnBrk="1" hangingPunct="1">
              <a:defRPr/>
            </a:pPr>
            <a:r>
              <a:rPr lang="en-US" sz="2000" dirty="0">
                <a:ea typeface="ＭＳ Ｐゴシック" charset="0"/>
              </a:rPr>
              <a:t>Sells large variety of household and personal products </a:t>
            </a:r>
          </a:p>
          <a:p>
            <a:pPr lvl="1" eaLnBrk="1" hangingPunct="1">
              <a:defRPr/>
            </a:pPr>
            <a:r>
              <a:rPr lang="en-US" dirty="0">
                <a:ea typeface="ＭＳ Ｐゴシック" charset="0"/>
              </a:rPr>
              <a:t>Manufacturer-direct </a:t>
            </a:r>
          </a:p>
          <a:p>
            <a:pPr eaLnBrk="1" hangingPunct="1">
              <a:defRPr/>
            </a:pPr>
            <a:r>
              <a:rPr lang="en-US" dirty="0">
                <a:ea typeface="+mn-ea"/>
                <a:cs typeface="+mn-cs"/>
              </a:rPr>
              <a:t>Low barriers to entry</a:t>
            </a:r>
          </a:p>
        </p:txBody>
      </p:sp>
      <p:sp>
        <p:nvSpPr>
          <p:cNvPr id="45061" name="Slide Number Placeholder 4">
            <a:extLst>
              <a:ext uri="{FF2B5EF4-FFF2-40B4-BE49-F238E27FC236}">
                <a16:creationId xmlns:a16="http://schemas.microsoft.com/office/drawing/2014/main" id="{ED7ADFBE-FBD9-42FB-AE52-003971819A7D}"/>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D7E06CCB-F514-43D4-B360-3117203E0359}" type="slidenum">
              <a:rPr lang="en-US" altLang="en-US" sz="1200" smtClean="0">
                <a:solidFill>
                  <a:srgbClr val="1D5478"/>
                </a:solidFill>
                <a:latin typeface="Georgia" panose="02040502050405020303" pitchFamily="18" charset="0"/>
              </a:rPr>
              <a:pPr>
                <a:spcBef>
                  <a:spcPct val="0"/>
                </a:spcBef>
                <a:buClrTx/>
                <a:buSzTx/>
                <a:buFontTx/>
                <a:buNone/>
              </a:pPr>
              <a:t>18</a:t>
            </a:fld>
            <a:endParaRPr lang="en-US" altLang="en-US" sz="1200">
              <a:solidFill>
                <a:srgbClr val="1D5478"/>
              </a:solidFill>
              <a:latin typeface="Georgia" panose="020405020504050203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DAF1A9-9E0E-4A48-A7F2-9C271C2327D7}"/>
              </a:ext>
            </a:extLst>
          </p:cNvPr>
          <p:cNvSpPr>
            <a:spLocks noGrp="1" noChangeArrowheads="1"/>
          </p:cNvSpPr>
          <p:nvPr>
            <p:ph type="title"/>
          </p:nvPr>
        </p:nvSpPr>
        <p:spPr/>
        <p:txBody>
          <a:bodyPr/>
          <a:lstStyle/>
          <a:p>
            <a:pPr eaLnBrk="1" hangingPunct="1">
              <a:defRPr/>
            </a:pPr>
            <a:r>
              <a:rPr lang="en-US" dirty="0">
                <a:ea typeface="+mj-ea"/>
                <a:cs typeface="+mj-cs"/>
              </a:rPr>
              <a:t>B2C  Models: Community Provider</a:t>
            </a:r>
          </a:p>
        </p:txBody>
      </p:sp>
      <p:sp>
        <p:nvSpPr>
          <p:cNvPr id="47108" name="Rectangle 12">
            <a:extLst>
              <a:ext uri="{FF2B5EF4-FFF2-40B4-BE49-F238E27FC236}">
                <a16:creationId xmlns:a16="http://schemas.microsoft.com/office/drawing/2014/main" id="{D07FA9B1-CEB0-4650-A164-49D437E1B1B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3797" name="Rectangle 3">
            <a:extLst>
              <a:ext uri="{FF2B5EF4-FFF2-40B4-BE49-F238E27FC236}">
                <a16:creationId xmlns:a16="http://schemas.microsoft.com/office/drawing/2014/main" id="{BC6E7759-7A85-42F0-9EC5-01BDE6513301}"/>
              </a:ext>
            </a:extLst>
          </p:cNvPr>
          <p:cNvSpPr>
            <a:spLocks noGrp="1" noChangeArrowheads="1"/>
          </p:cNvSpPr>
          <p:nvPr>
            <p:ph idx="1"/>
          </p:nvPr>
        </p:nvSpPr>
        <p:spPr/>
        <p:txBody>
          <a:bodyPr/>
          <a:lstStyle/>
          <a:p>
            <a:pPr eaLnBrk="1" hangingPunct="1">
              <a:defRPr/>
            </a:pPr>
            <a:r>
              <a:rPr lang="en-US" sz="3200" dirty="0">
                <a:ea typeface="+mn-ea"/>
                <a:cs typeface="+mn-cs"/>
              </a:rPr>
              <a:t>Provide online environment</a:t>
            </a:r>
            <a:r>
              <a:rPr lang="en-US" dirty="0">
                <a:ea typeface="+mn-ea"/>
                <a:cs typeface="+mn-cs"/>
              </a:rPr>
              <a:t> </a:t>
            </a:r>
            <a:r>
              <a:rPr lang="en-US" sz="2000" dirty="0">
                <a:ea typeface="+mn-ea"/>
                <a:cs typeface="+mn-cs"/>
              </a:rPr>
              <a:t>(social network)</a:t>
            </a:r>
            <a:r>
              <a:rPr lang="en-US" dirty="0">
                <a:ea typeface="+mn-ea"/>
                <a:cs typeface="+mn-cs"/>
              </a:rPr>
              <a:t> </a:t>
            </a:r>
            <a:r>
              <a:rPr lang="en-US" sz="3200" dirty="0">
                <a:ea typeface="+mn-ea"/>
                <a:cs typeface="+mn-cs"/>
              </a:rPr>
              <a:t>where people with similar interests can transact, share content, and communicate </a:t>
            </a:r>
          </a:p>
          <a:p>
            <a:pPr lvl="1" eaLnBrk="1" hangingPunct="1">
              <a:defRPr/>
            </a:pPr>
            <a:r>
              <a:rPr lang="en-US" dirty="0">
                <a:ea typeface="ＭＳ Ｐゴシック" charset="0"/>
              </a:rPr>
              <a:t>Examples: Facebook, LinkedIn, Twitter, Pinterest</a:t>
            </a:r>
          </a:p>
          <a:p>
            <a:pPr eaLnBrk="1" hangingPunct="1">
              <a:defRPr/>
            </a:pPr>
            <a:r>
              <a:rPr lang="en-US" sz="3200" dirty="0">
                <a:ea typeface="+mn-ea"/>
                <a:cs typeface="+mn-cs"/>
              </a:rPr>
              <a:t>Revenue models:</a:t>
            </a:r>
          </a:p>
          <a:p>
            <a:pPr lvl="1" eaLnBrk="1" hangingPunct="1">
              <a:defRPr/>
            </a:pPr>
            <a:r>
              <a:rPr lang="en-US" dirty="0">
                <a:ea typeface="ＭＳ Ｐゴシック" charset="0"/>
              </a:rPr>
              <a:t>Typically hybrid, combining advertising, subscriptions, sales, transaction fees, and so on </a:t>
            </a:r>
          </a:p>
        </p:txBody>
      </p:sp>
      <p:sp>
        <p:nvSpPr>
          <p:cNvPr id="47109" name="Slide Number Placeholder 4">
            <a:extLst>
              <a:ext uri="{FF2B5EF4-FFF2-40B4-BE49-F238E27FC236}">
                <a16:creationId xmlns:a16="http://schemas.microsoft.com/office/drawing/2014/main" id="{89F7B2BF-C465-413B-B003-35BB3F76D918}"/>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D6C589E8-7C60-4882-BDA8-FB4232CE502A}" type="slidenum">
              <a:rPr lang="en-US" altLang="en-US" sz="1200" smtClean="0">
                <a:solidFill>
                  <a:srgbClr val="1D5478"/>
                </a:solidFill>
                <a:latin typeface="Georgia" panose="02040502050405020303" pitchFamily="18" charset="0"/>
              </a:rPr>
              <a:pPr>
                <a:spcBef>
                  <a:spcPct val="0"/>
                </a:spcBef>
                <a:buClrTx/>
                <a:buSzTx/>
                <a:buFontTx/>
                <a:buNone/>
              </a:pPr>
              <a:t>19</a:t>
            </a:fld>
            <a:endParaRPr lang="en-US" altLang="en-US" sz="1200">
              <a:solidFill>
                <a:srgbClr val="1D5478"/>
              </a:solidFill>
              <a:latin typeface="Georgia"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D32F06A-2819-4EE2-8CC8-0C005D44F69B}"/>
              </a:ext>
            </a:extLst>
          </p:cNvPr>
          <p:cNvSpPr>
            <a:spLocks noGrp="1" noChangeArrowheads="1"/>
          </p:cNvSpPr>
          <p:nvPr>
            <p:ph type="title"/>
          </p:nvPr>
        </p:nvSpPr>
        <p:spPr>
          <a:xfrm>
            <a:off x="0" y="0"/>
            <a:ext cx="9144000" cy="1412776"/>
          </a:xfrm>
        </p:spPr>
        <p:txBody>
          <a:bodyPr>
            <a:normAutofit/>
          </a:bodyPr>
          <a:lstStyle/>
          <a:p>
            <a:pPr algn="ctr" eaLnBrk="1" hangingPunct="1"/>
            <a:r>
              <a:rPr lang="en-US" altLang="en-US" sz="3600" dirty="0"/>
              <a:t>Class Discussion</a:t>
            </a:r>
            <a:br>
              <a:rPr lang="en-US" altLang="en-US" dirty="0"/>
            </a:br>
            <a:r>
              <a:rPr lang="en-US" altLang="en-US" sz="3600" dirty="0"/>
              <a:t>Tweet Tweet: Twitter’s Business Model</a:t>
            </a:r>
          </a:p>
        </p:txBody>
      </p:sp>
      <p:sp>
        <p:nvSpPr>
          <p:cNvPr id="13316" name="Rectangle 12">
            <a:extLst>
              <a:ext uri="{FF2B5EF4-FFF2-40B4-BE49-F238E27FC236}">
                <a16:creationId xmlns:a16="http://schemas.microsoft.com/office/drawing/2014/main" id="{F15EE69C-17FC-45F1-9A03-0380499AC11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18434" name="Rectangle 3">
            <a:extLst>
              <a:ext uri="{FF2B5EF4-FFF2-40B4-BE49-F238E27FC236}">
                <a16:creationId xmlns:a16="http://schemas.microsoft.com/office/drawing/2014/main" id="{45DE1A6E-9E37-430D-B521-39EC58045CDB}"/>
              </a:ext>
            </a:extLst>
          </p:cNvPr>
          <p:cNvSpPr>
            <a:spLocks noGrp="1" noChangeArrowheads="1"/>
          </p:cNvSpPr>
          <p:nvPr>
            <p:ph idx="1"/>
          </p:nvPr>
        </p:nvSpPr>
        <p:spPr/>
        <p:txBody>
          <a:bodyPr/>
          <a:lstStyle/>
          <a:p>
            <a:pPr eaLnBrk="1" hangingPunct="1">
              <a:buClr>
                <a:srgbClr val="EF6527"/>
              </a:buClr>
              <a:defRPr/>
            </a:pPr>
            <a:r>
              <a:rPr lang="en-US" altLang="en-US" sz="2800" dirty="0">
                <a:solidFill>
                  <a:srgbClr val="0C0C0C"/>
                </a:solidFill>
              </a:rPr>
              <a:t>What characteristics or benchmarks can be used to assess the business value of a company such as  Twitter?</a:t>
            </a:r>
          </a:p>
          <a:p>
            <a:pPr eaLnBrk="1" hangingPunct="1">
              <a:buClr>
                <a:srgbClr val="EF6527"/>
              </a:buClr>
              <a:defRPr/>
            </a:pPr>
            <a:r>
              <a:rPr lang="en-US" altLang="en-US" sz="2800" dirty="0">
                <a:solidFill>
                  <a:srgbClr val="0C0C0C"/>
                </a:solidFill>
              </a:rPr>
              <a:t>Have you used Twitter to communicate with friends or family? What are your thoughts on this service?</a:t>
            </a:r>
          </a:p>
          <a:p>
            <a:pPr eaLnBrk="1" hangingPunct="1">
              <a:buClr>
                <a:srgbClr val="EF6527"/>
              </a:buClr>
              <a:defRPr/>
            </a:pPr>
            <a:r>
              <a:rPr lang="en-US" altLang="en-US" sz="2800" dirty="0">
                <a:solidFill>
                  <a:srgbClr val="0C0C0C"/>
                </a:solidFill>
              </a:rPr>
              <a:t>What are Twitter</a:t>
            </a:r>
            <a:r>
              <a:rPr lang="ja-JP" altLang="en-US" sz="2800" dirty="0">
                <a:solidFill>
                  <a:srgbClr val="0C0C0C"/>
                </a:solidFill>
              </a:rPr>
              <a:t>’</a:t>
            </a:r>
            <a:r>
              <a:rPr lang="en-US" altLang="ja-JP" sz="2800" dirty="0">
                <a:solidFill>
                  <a:srgbClr val="0C0C0C"/>
                </a:solidFill>
              </a:rPr>
              <a:t>s most important assets?</a:t>
            </a:r>
          </a:p>
          <a:p>
            <a:pPr eaLnBrk="1" hangingPunct="1">
              <a:buClr>
                <a:srgbClr val="EF6527"/>
              </a:buClr>
              <a:defRPr/>
            </a:pPr>
            <a:r>
              <a:rPr lang="en-US" altLang="en-US" sz="2800" dirty="0">
                <a:solidFill>
                  <a:srgbClr val="0C0C0C"/>
                </a:solidFill>
              </a:rPr>
              <a:t>Which of the various methods described for monetizing Twitter</a:t>
            </a:r>
            <a:r>
              <a:rPr lang="ja-JP" altLang="en-US" sz="2800" dirty="0">
                <a:solidFill>
                  <a:srgbClr val="0C0C0C"/>
                </a:solidFill>
              </a:rPr>
              <a:t>’</a:t>
            </a:r>
            <a:r>
              <a:rPr lang="en-US" altLang="ja-JP" sz="2800" dirty="0">
                <a:solidFill>
                  <a:srgbClr val="0C0C0C"/>
                </a:solidFill>
              </a:rPr>
              <a:t>s assets do you feel might be most successful? </a:t>
            </a:r>
          </a:p>
          <a:p>
            <a:pPr eaLnBrk="1" hangingPunct="1">
              <a:buClr>
                <a:srgbClr val="EF6527"/>
              </a:buClr>
              <a:defRPr/>
            </a:pPr>
            <a:endParaRPr lang="en-US" altLang="en-US" sz="2800" dirty="0">
              <a:solidFill>
                <a:srgbClr val="0C0C0C"/>
              </a:solidFill>
            </a:endParaRPr>
          </a:p>
        </p:txBody>
      </p:sp>
      <p:sp>
        <p:nvSpPr>
          <p:cNvPr id="13317" name="Slide Number Placeholder 4">
            <a:extLst>
              <a:ext uri="{FF2B5EF4-FFF2-40B4-BE49-F238E27FC236}">
                <a16:creationId xmlns:a16="http://schemas.microsoft.com/office/drawing/2014/main" id="{11B18AAE-B0DF-4AEB-9298-AB0774FA8D57}"/>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5E6B606E-057B-4EE0-8BC8-FBAD31AC8956}" type="slidenum">
              <a:rPr lang="en-US" altLang="en-US" sz="1200" smtClean="0">
                <a:solidFill>
                  <a:srgbClr val="1D5478"/>
                </a:solidFill>
                <a:latin typeface="Georgia" panose="02040502050405020303" pitchFamily="18" charset="0"/>
              </a:rPr>
              <a:pPr>
                <a:spcBef>
                  <a:spcPct val="0"/>
                </a:spcBef>
                <a:buClrTx/>
                <a:buSzTx/>
                <a:buFontTx/>
                <a:buNone/>
              </a:pPr>
              <a:t>2</a:t>
            </a:fld>
            <a:endParaRPr lang="en-US" altLang="en-US" sz="1200">
              <a:solidFill>
                <a:srgbClr val="1D5478"/>
              </a:solidFill>
              <a:latin typeface="Georgia" panose="020405020504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82D511A-2310-4D1F-8AFB-CBB283C7EA1B}"/>
              </a:ext>
            </a:extLst>
          </p:cNvPr>
          <p:cNvSpPr>
            <a:spLocks noGrp="1" noChangeArrowheads="1"/>
          </p:cNvSpPr>
          <p:nvPr>
            <p:ph type="title"/>
          </p:nvPr>
        </p:nvSpPr>
        <p:spPr>
          <a:xfrm>
            <a:off x="360628" y="15221"/>
            <a:ext cx="8783372" cy="822979"/>
          </a:xfrm>
        </p:spPr>
        <p:txBody>
          <a:bodyPr/>
          <a:lstStyle/>
          <a:p>
            <a:pPr eaLnBrk="1" hangingPunct="1">
              <a:defRPr/>
            </a:pPr>
            <a:r>
              <a:rPr lang="en-US" dirty="0">
                <a:ea typeface="+mj-ea"/>
                <a:cs typeface="+mj-cs"/>
              </a:rPr>
              <a:t>B2C Models: Content Provider</a:t>
            </a:r>
          </a:p>
        </p:txBody>
      </p:sp>
      <p:sp>
        <p:nvSpPr>
          <p:cNvPr id="49156" name="Rectangle 12">
            <a:extLst>
              <a:ext uri="{FF2B5EF4-FFF2-40B4-BE49-F238E27FC236}">
                <a16:creationId xmlns:a16="http://schemas.microsoft.com/office/drawing/2014/main" id="{B2DE045C-EC2A-476A-9397-2B7B2231B01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29701" name="Rectangle 3">
            <a:extLst>
              <a:ext uri="{FF2B5EF4-FFF2-40B4-BE49-F238E27FC236}">
                <a16:creationId xmlns:a16="http://schemas.microsoft.com/office/drawing/2014/main" id="{56A78E53-3C92-4569-A104-1344885F8476}"/>
              </a:ext>
            </a:extLst>
          </p:cNvPr>
          <p:cNvSpPr>
            <a:spLocks noGrp="1" noChangeArrowheads="1"/>
          </p:cNvSpPr>
          <p:nvPr>
            <p:ph idx="1"/>
          </p:nvPr>
        </p:nvSpPr>
        <p:spPr>
          <a:xfrm>
            <a:off x="457200" y="838200"/>
            <a:ext cx="8229600" cy="5410200"/>
          </a:xfrm>
        </p:spPr>
        <p:txBody>
          <a:bodyPr/>
          <a:lstStyle/>
          <a:p>
            <a:pPr eaLnBrk="1" hangingPunct="1">
              <a:defRPr/>
            </a:pPr>
            <a:r>
              <a:rPr lang="en-US" sz="3200" dirty="0">
                <a:ea typeface="+mn-ea"/>
                <a:cs typeface="+mn-cs"/>
              </a:rPr>
              <a:t>Digital content on the Web:</a:t>
            </a:r>
          </a:p>
          <a:p>
            <a:pPr lvl="1" eaLnBrk="1" hangingPunct="1">
              <a:defRPr/>
            </a:pPr>
            <a:r>
              <a:rPr lang="en-US" sz="2400" dirty="0">
                <a:ea typeface="ＭＳ Ｐゴシック" charset="0"/>
              </a:rPr>
              <a:t>News, music, video, text, artwork</a:t>
            </a:r>
          </a:p>
          <a:p>
            <a:pPr eaLnBrk="1" hangingPunct="1">
              <a:defRPr/>
            </a:pPr>
            <a:r>
              <a:rPr lang="en-US" sz="3200" dirty="0">
                <a:ea typeface="+mn-ea"/>
                <a:cs typeface="+mn-cs"/>
              </a:rPr>
              <a:t>Revenue models: </a:t>
            </a:r>
          </a:p>
          <a:p>
            <a:pPr lvl="1" eaLnBrk="1" hangingPunct="1">
              <a:defRPr/>
            </a:pPr>
            <a:r>
              <a:rPr lang="en-US" sz="2400" dirty="0">
                <a:ea typeface="ＭＳ Ｐゴシック" charset="0"/>
              </a:rPr>
              <a:t>Subscription; pay per download (micropayment); advertising; affiliate referral </a:t>
            </a:r>
          </a:p>
          <a:p>
            <a:pPr eaLnBrk="1" hangingPunct="1">
              <a:defRPr/>
            </a:pPr>
            <a:r>
              <a:rPr lang="en-US" sz="3200" dirty="0">
                <a:ea typeface="+mn-ea"/>
                <a:cs typeface="+mn-cs"/>
              </a:rPr>
              <a:t>Variations:</a:t>
            </a:r>
          </a:p>
          <a:p>
            <a:pPr lvl="1" eaLnBrk="1" hangingPunct="1">
              <a:defRPr/>
            </a:pPr>
            <a:r>
              <a:rPr lang="en-US" sz="2400" dirty="0">
                <a:ea typeface="ＭＳ Ｐゴシック" charset="0"/>
              </a:rPr>
              <a:t>Syndication- firm does not own material just distributes it </a:t>
            </a:r>
            <a:r>
              <a:rPr lang="en-US" sz="2000" dirty="0">
                <a:ea typeface="ＭＳ Ｐゴシック" charset="0"/>
              </a:rPr>
              <a:t>(newspaper </a:t>
            </a:r>
            <a:r>
              <a:rPr lang="en-US" sz="2000" dirty="0"/>
              <a:t>horoscopes and crossword puzzles are </a:t>
            </a:r>
            <a:r>
              <a:rPr lang="en-US" sz="2000" b="1" dirty="0"/>
              <a:t>syndicated</a:t>
            </a:r>
            <a:r>
              <a:rPr lang="en-US" sz="2000" dirty="0"/>
              <a:t> content)</a:t>
            </a:r>
            <a:endParaRPr lang="en-US" sz="2000" dirty="0">
              <a:ea typeface="ＭＳ Ｐゴシック" charset="0"/>
            </a:endParaRPr>
          </a:p>
          <a:p>
            <a:pPr lvl="1" eaLnBrk="1" hangingPunct="1">
              <a:defRPr/>
            </a:pPr>
            <a:r>
              <a:rPr lang="en-US" sz="2400" dirty="0">
                <a:ea typeface="ＭＳ Ｐゴシック" charset="0"/>
              </a:rPr>
              <a:t>Web aggregators (shopping.com, Travelocity, Priceline) aggregate info and add value to it </a:t>
            </a:r>
            <a:endParaRPr lang="en-US" dirty="0">
              <a:ea typeface="ＭＳ Ｐゴシック" charset="0"/>
            </a:endParaRPr>
          </a:p>
        </p:txBody>
      </p:sp>
      <p:sp>
        <p:nvSpPr>
          <p:cNvPr id="49157" name="Slide Number Placeholder 4">
            <a:extLst>
              <a:ext uri="{FF2B5EF4-FFF2-40B4-BE49-F238E27FC236}">
                <a16:creationId xmlns:a16="http://schemas.microsoft.com/office/drawing/2014/main" id="{610B71D9-C013-4EFF-9197-400ED3FDCB29}"/>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1F325E2D-B117-4933-9B9A-7D40D676427B}" type="slidenum">
              <a:rPr lang="en-US" altLang="en-US" sz="1200" smtClean="0">
                <a:solidFill>
                  <a:srgbClr val="1D5478"/>
                </a:solidFill>
                <a:latin typeface="Georgia" panose="02040502050405020303" pitchFamily="18" charset="0"/>
              </a:rPr>
              <a:pPr>
                <a:spcBef>
                  <a:spcPct val="0"/>
                </a:spcBef>
                <a:buClrTx/>
                <a:buSzTx/>
                <a:buFontTx/>
                <a:buNone/>
              </a:pPr>
              <a:t>20</a:t>
            </a:fld>
            <a:endParaRPr lang="en-US" altLang="en-US" sz="1200">
              <a:solidFill>
                <a:srgbClr val="1D5478"/>
              </a:solidFill>
              <a:latin typeface="Georgia" panose="020405020504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99B7-BE6E-4790-BEB6-4EE163E54FAE}"/>
              </a:ext>
            </a:extLst>
          </p:cNvPr>
          <p:cNvSpPr>
            <a:spLocks noGrp="1"/>
          </p:cNvSpPr>
          <p:nvPr>
            <p:ph type="title"/>
          </p:nvPr>
        </p:nvSpPr>
        <p:spPr/>
        <p:txBody>
          <a:bodyPr/>
          <a:lstStyle/>
          <a:p>
            <a:r>
              <a:rPr lang="en-US" dirty="0"/>
              <a:t>Class Discussion</a:t>
            </a:r>
          </a:p>
        </p:txBody>
      </p:sp>
      <p:sp>
        <p:nvSpPr>
          <p:cNvPr id="3" name="Footer Placeholder 2">
            <a:extLst>
              <a:ext uri="{FF2B5EF4-FFF2-40B4-BE49-F238E27FC236}">
                <a16:creationId xmlns:a16="http://schemas.microsoft.com/office/drawing/2014/main" id="{8A0A4498-A82D-4097-96E3-07C8CB345329}"/>
              </a:ext>
            </a:extLst>
          </p:cNvPr>
          <p:cNvSpPr>
            <a:spLocks noGrp="1"/>
          </p:cNvSpPr>
          <p:nvPr>
            <p:ph type="ftr" sz="quarter" idx="11"/>
          </p:nvPr>
        </p:nvSpPr>
        <p:spPr/>
        <p:txBody>
          <a:bodyPr/>
          <a:lstStyle/>
          <a:p>
            <a:pPr>
              <a:defRPr/>
            </a:pPr>
            <a:r>
              <a:rPr lang="en-US" altLang="en-US"/>
              <a:t>Copyright © 2014 Pearson Education, Inc. Publishing as Prentice Hall</a:t>
            </a:r>
          </a:p>
        </p:txBody>
      </p:sp>
      <p:sp>
        <p:nvSpPr>
          <p:cNvPr id="4" name="Content Placeholder 3">
            <a:extLst>
              <a:ext uri="{FF2B5EF4-FFF2-40B4-BE49-F238E27FC236}">
                <a16:creationId xmlns:a16="http://schemas.microsoft.com/office/drawing/2014/main" id="{E9298A61-25E6-48F5-AA9E-64EE954F43D8}"/>
              </a:ext>
            </a:extLst>
          </p:cNvPr>
          <p:cNvSpPr>
            <a:spLocks noGrp="1"/>
          </p:cNvSpPr>
          <p:nvPr>
            <p:ph idx="1"/>
          </p:nvPr>
        </p:nvSpPr>
        <p:spPr/>
        <p:txBody>
          <a:bodyPr>
            <a:normAutofit fontScale="85000" lnSpcReduction="10000"/>
          </a:bodyPr>
          <a:lstStyle/>
          <a:p>
            <a:pPr>
              <a:spcAft>
                <a:spcPts val="1200"/>
              </a:spcAft>
              <a:defRPr/>
            </a:pPr>
            <a:r>
              <a:rPr lang="en-US" sz="3200" dirty="0"/>
              <a:t>Have you purchased music online or subscribed to a music service? What was your experience?</a:t>
            </a:r>
          </a:p>
          <a:p>
            <a:pPr>
              <a:spcAft>
                <a:spcPts val="1200"/>
              </a:spcAft>
              <a:defRPr/>
            </a:pPr>
            <a:r>
              <a:rPr lang="en-US" sz="3200" dirty="0"/>
              <a:t>What revenue models do cloud music services use?</a:t>
            </a:r>
          </a:p>
          <a:p>
            <a:pPr>
              <a:spcAft>
                <a:spcPts val="1200"/>
              </a:spcAft>
              <a:defRPr/>
            </a:pPr>
            <a:r>
              <a:rPr lang="en-US" sz="3200" dirty="0"/>
              <a:t>Do cloud music services provide a clear advantage over download and subscription services? </a:t>
            </a:r>
          </a:p>
          <a:p>
            <a:pPr>
              <a:spcAft>
                <a:spcPts val="1200"/>
              </a:spcAft>
              <a:defRPr/>
            </a:pPr>
            <a:r>
              <a:rPr lang="en-US" sz="3200" dirty="0"/>
              <a:t>Of the cloud services from Google, Amazon, and Apple, which would you prefer to use, and why?</a:t>
            </a:r>
          </a:p>
          <a:p>
            <a:endParaRPr lang="en-US" dirty="0"/>
          </a:p>
        </p:txBody>
      </p:sp>
    </p:spTree>
    <p:extLst>
      <p:ext uri="{BB962C8B-B14F-4D97-AF65-F5344CB8AC3E}">
        <p14:creationId xmlns:p14="http://schemas.microsoft.com/office/powerpoint/2010/main" val="45204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D5B9C1D-4AF0-4FCD-BC06-AC3BF180FFFE}"/>
              </a:ext>
            </a:extLst>
          </p:cNvPr>
          <p:cNvSpPr>
            <a:spLocks noGrp="1" noChangeArrowheads="1"/>
          </p:cNvSpPr>
          <p:nvPr>
            <p:ph type="title"/>
          </p:nvPr>
        </p:nvSpPr>
        <p:spPr/>
        <p:txBody>
          <a:bodyPr/>
          <a:lstStyle/>
          <a:p>
            <a:pPr eaLnBrk="1" hangingPunct="1">
              <a:defRPr/>
            </a:pPr>
            <a:r>
              <a:rPr lang="en-US" dirty="0">
                <a:ea typeface="+mj-ea"/>
                <a:cs typeface="+mj-cs"/>
              </a:rPr>
              <a:t>B2C Business Models: Portal</a:t>
            </a:r>
          </a:p>
        </p:txBody>
      </p:sp>
      <p:sp>
        <p:nvSpPr>
          <p:cNvPr id="53252" name="Rectangle 12">
            <a:extLst>
              <a:ext uri="{FF2B5EF4-FFF2-40B4-BE49-F238E27FC236}">
                <a16:creationId xmlns:a16="http://schemas.microsoft.com/office/drawing/2014/main" id="{F32B2332-97DB-4C11-9F91-52A6BD6DA9B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27653" name="Rectangle 3">
            <a:extLst>
              <a:ext uri="{FF2B5EF4-FFF2-40B4-BE49-F238E27FC236}">
                <a16:creationId xmlns:a16="http://schemas.microsoft.com/office/drawing/2014/main" id="{813A2C04-D78F-4D4F-B115-BA2B3C53CEBA}"/>
              </a:ext>
            </a:extLst>
          </p:cNvPr>
          <p:cNvSpPr>
            <a:spLocks noGrp="1" noChangeArrowheads="1"/>
          </p:cNvSpPr>
          <p:nvPr>
            <p:ph idx="1"/>
          </p:nvPr>
        </p:nvSpPr>
        <p:spPr>
          <a:xfrm>
            <a:off x="457200" y="1241425"/>
            <a:ext cx="8229600" cy="5387975"/>
          </a:xfrm>
        </p:spPr>
        <p:txBody>
          <a:bodyPr/>
          <a:lstStyle/>
          <a:p>
            <a:pPr eaLnBrk="1" hangingPunct="1">
              <a:defRPr/>
            </a:pPr>
            <a:r>
              <a:rPr lang="en-US" sz="2800" dirty="0">
                <a:ea typeface="+mn-ea"/>
                <a:cs typeface="+mn-cs"/>
              </a:rPr>
              <a:t>Searching capability plus an integrated package of content and services</a:t>
            </a:r>
          </a:p>
          <a:p>
            <a:pPr eaLnBrk="1" hangingPunct="1">
              <a:defRPr/>
            </a:pPr>
            <a:r>
              <a:rPr lang="en-US" sz="2800" dirty="0">
                <a:ea typeface="+mn-ea"/>
                <a:cs typeface="+mn-cs"/>
              </a:rPr>
              <a:t>Revenue models: </a:t>
            </a:r>
          </a:p>
          <a:p>
            <a:pPr lvl="1" eaLnBrk="1" hangingPunct="1">
              <a:defRPr/>
            </a:pPr>
            <a:r>
              <a:rPr lang="en-US" dirty="0">
                <a:ea typeface="ＭＳ Ｐゴシック" charset="0"/>
              </a:rPr>
              <a:t>Advertising, referral fees, transaction fees, subscriptions</a:t>
            </a:r>
          </a:p>
          <a:p>
            <a:pPr eaLnBrk="1" hangingPunct="1">
              <a:defRPr/>
            </a:pPr>
            <a:r>
              <a:rPr lang="en-US" sz="2800" dirty="0">
                <a:ea typeface="+mn-ea"/>
                <a:cs typeface="+mn-cs"/>
              </a:rPr>
              <a:t>Variations: </a:t>
            </a:r>
          </a:p>
          <a:p>
            <a:pPr lvl="1" eaLnBrk="1" hangingPunct="1">
              <a:defRPr/>
            </a:pPr>
            <a:r>
              <a:rPr lang="en-US" dirty="0">
                <a:ea typeface="ＭＳ Ｐゴシック" charset="0"/>
              </a:rPr>
              <a:t>Horizontal/general </a:t>
            </a:r>
            <a:r>
              <a:rPr lang="en-US" sz="2000" dirty="0">
                <a:ea typeface="ＭＳ Ｐゴシック" charset="0"/>
              </a:rPr>
              <a:t>includes all internet users</a:t>
            </a:r>
          </a:p>
          <a:p>
            <a:pPr lvl="1" eaLnBrk="1" hangingPunct="1">
              <a:defRPr/>
            </a:pPr>
            <a:r>
              <a:rPr lang="en-US" dirty="0">
                <a:ea typeface="ＭＳ Ｐゴシック" charset="0"/>
              </a:rPr>
              <a:t>Vertical/specialized (</a:t>
            </a:r>
            <a:r>
              <a:rPr lang="en-US" dirty="0" err="1">
                <a:ea typeface="ＭＳ Ｐゴシック" charset="0"/>
              </a:rPr>
              <a:t>vortal</a:t>
            </a:r>
            <a:r>
              <a:rPr lang="en-US" dirty="0">
                <a:ea typeface="ＭＳ Ｐゴシック" charset="0"/>
              </a:rPr>
              <a:t>) </a:t>
            </a:r>
            <a:r>
              <a:rPr lang="en-US" sz="2000" dirty="0"/>
              <a:t>provides a directory of links to information related to a particular industry or </a:t>
            </a:r>
            <a:r>
              <a:rPr lang="en-US" sz="2000" dirty="0">
                <a:ea typeface="ＭＳ Ｐゴシック" charset="0"/>
              </a:rPr>
              <a:t>subject matter</a:t>
            </a:r>
          </a:p>
          <a:p>
            <a:pPr lvl="1" eaLnBrk="1" hangingPunct="1">
              <a:defRPr/>
            </a:pPr>
            <a:r>
              <a:rPr lang="en-US" dirty="0">
                <a:ea typeface="ＭＳ Ｐゴシック" charset="0"/>
              </a:rPr>
              <a:t>Searching capabilities</a:t>
            </a:r>
          </a:p>
        </p:txBody>
      </p:sp>
      <p:sp>
        <p:nvSpPr>
          <p:cNvPr id="53253" name="Slide Number Placeholder 4">
            <a:extLst>
              <a:ext uri="{FF2B5EF4-FFF2-40B4-BE49-F238E27FC236}">
                <a16:creationId xmlns:a16="http://schemas.microsoft.com/office/drawing/2014/main" id="{20551C32-DED0-4822-A6CA-122220D0C7C0}"/>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4415D172-F53F-485D-9535-A1F8F46D57AC}" type="slidenum">
              <a:rPr lang="en-US" altLang="en-US" sz="1200" smtClean="0">
                <a:solidFill>
                  <a:srgbClr val="1D5478"/>
                </a:solidFill>
                <a:latin typeface="Georgia" panose="02040502050405020303" pitchFamily="18" charset="0"/>
              </a:rPr>
              <a:pPr>
                <a:spcBef>
                  <a:spcPct val="0"/>
                </a:spcBef>
                <a:buClrTx/>
                <a:buSzTx/>
                <a:buFontTx/>
                <a:buNone/>
              </a:pPr>
              <a:t>22</a:t>
            </a:fld>
            <a:endParaRPr lang="en-US" altLang="en-US" sz="1200">
              <a:solidFill>
                <a:srgbClr val="1D5478"/>
              </a:solidFill>
              <a:latin typeface="Georgia" panose="020405020504050203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EFA6027-80E4-4E2C-BCAA-B0D89B220420}"/>
              </a:ext>
            </a:extLst>
          </p:cNvPr>
          <p:cNvSpPr>
            <a:spLocks noGrp="1" noChangeArrowheads="1"/>
          </p:cNvSpPr>
          <p:nvPr>
            <p:ph type="title"/>
          </p:nvPr>
        </p:nvSpPr>
        <p:spPr>
          <a:xfrm>
            <a:off x="457200" y="533400"/>
            <a:ext cx="8229600" cy="647700"/>
          </a:xfrm>
        </p:spPr>
        <p:txBody>
          <a:bodyPr/>
          <a:lstStyle/>
          <a:p>
            <a:pPr eaLnBrk="1" hangingPunct="1">
              <a:defRPr/>
            </a:pPr>
            <a:r>
              <a:rPr lang="en-US" sz="3600" dirty="0">
                <a:ea typeface="+mj-ea"/>
                <a:cs typeface="+mj-cs"/>
              </a:rPr>
              <a:t>B2C Models: Transaction Broker</a:t>
            </a:r>
          </a:p>
        </p:txBody>
      </p:sp>
      <p:sp>
        <p:nvSpPr>
          <p:cNvPr id="55300" name="Rectangle 12">
            <a:extLst>
              <a:ext uri="{FF2B5EF4-FFF2-40B4-BE49-F238E27FC236}">
                <a16:creationId xmlns:a16="http://schemas.microsoft.com/office/drawing/2014/main" id="{47EBFB7F-898D-403C-90EE-36036E8F035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60418" name="Rectangle 3">
            <a:extLst>
              <a:ext uri="{FF2B5EF4-FFF2-40B4-BE49-F238E27FC236}">
                <a16:creationId xmlns:a16="http://schemas.microsoft.com/office/drawing/2014/main" id="{1A2203A0-BC7F-49FA-BAEA-1ECDEBF0D87D}"/>
              </a:ext>
            </a:extLst>
          </p:cNvPr>
          <p:cNvSpPr>
            <a:spLocks noGrp="1" noChangeArrowheads="1"/>
          </p:cNvSpPr>
          <p:nvPr>
            <p:ph idx="1"/>
          </p:nvPr>
        </p:nvSpPr>
        <p:spPr>
          <a:xfrm>
            <a:off x="457200" y="1371600"/>
            <a:ext cx="8229600" cy="4876800"/>
          </a:xfrm>
        </p:spPr>
        <p:txBody>
          <a:bodyPr>
            <a:normAutofit fontScale="92500"/>
          </a:bodyPr>
          <a:lstStyle/>
          <a:p>
            <a:pPr eaLnBrk="1" hangingPunct="1">
              <a:buClr>
                <a:srgbClr val="EF6527"/>
              </a:buClr>
              <a:defRPr/>
            </a:pPr>
            <a:r>
              <a:rPr lang="en-US" altLang="en-US" sz="3200" dirty="0">
                <a:solidFill>
                  <a:srgbClr val="0C0C0C"/>
                </a:solidFill>
              </a:rPr>
              <a:t>Process online transactions for consumers</a:t>
            </a:r>
          </a:p>
          <a:p>
            <a:pPr lvl="1" eaLnBrk="1" hangingPunct="1">
              <a:defRPr/>
            </a:pPr>
            <a:r>
              <a:rPr lang="en-US" altLang="en-US" sz="2400" dirty="0">
                <a:solidFill>
                  <a:srgbClr val="0C0C0C"/>
                </a:solidFill>
              </a:rPr>
              <a:t>Primary value proposition—saving time and money, and enabling online transactions (stocks, credit card and PayPal payments)</a:t>
            </a:r>
          </a:p>
          <a:p>
            <a:pPr eaLnBrk="1" hangingPunct="1">
              <a:buClr>
                <a:srgbClr val="EF6527"/>
              </a:buClr>
              <a:defRPr/>
            </a:pPr>
            <a:r>
              <a:rPr lang="en-US" altLang="en-US" sz="3200" dirty="0">
                <a:solidFill>
                  <a:srgbClr val="0C0C0C"/>
                </a:solidFill>
              </a:rPr>
              <a:t>Revenue model: </a:t>
            </a:r>
          </a:p>
          <a:p>
            <a:pPr lvl="1" eaLnBrk="1" hangingPunct="1">
              <a:defRPr/>
            </a:pPr>
            <a:r>
              <a:rPr lang="en-US" altLang="en-US" sz="2400" dirty="0">
                <a:solidFill>
                  <a:srgbClr val="0C0C0C"/>
                </a:solidFill>
              </a:rPr>
              <a:t>Transaction fees</a:t>
            </a:r>
          </a:p>
          <a:p>
            <a:pPr eaLnBrk="1" hangingPunct="1">
              <a:buClr>
                <a:srgbClr val="EF6527"/>
              </a:buClr>
              <a:defRPr/>
            </a:pPr>
            <a:r>
              <a:rPr lang="en-US" altLang="en-US" sz="3200" dirty="0">
                <a:solidFill>
                  <a:srgbClr val="0C0C0C"/>
                </a:solidFill>
              </a:rPr>
              <a:t>Industries using this model:</a:t>
            </a:r>
          </a:p>
          <a:p>
            <a:pPr lvl="1" eaLnBrk="1" hangingPunct="1">
              <a:defRPr/>
            </a:pPr>
            <a:r>
              <a:rPr lang="en-US" altLang="en-US" sz="2400" dirty="0">
                <a:solidFill>
                  <a:srgbClr val="0C0C0C"/>
                </a:solidFill>
              </a:rPr>
              <a:t>Financial services</a:t>
            </a:r>
          </a:p>
          <a:p>
            <a:pPr lvl="1" eaLnBrk="1" hangingPunct="1">
              <a:defRPr/>
            </a:pPr>
            <a:r>
              <a:rPr lang="en-US" altLang="en-US" sz="2400" dirty="0">
                <a:solidFill>
                  <a:srgbClr val="0C0C0C"/>
                </a:solidFill>
              </a:rPr>
              <a:t>Travel services and entertainment </a:t>
            </a:r>
          </a:p>
          <a:p>
            <a:pPr lvl="1" eaLnBrk="1" hangingPunct="1">
              <a:defRPr/>
            </a:pPr>
            <a:r>
              <a:rPr lang="en-US" altLang="en-US" sz="2400" dirty="0">
                <a:solidFill>
                  <a:srgbClr val="0C0C0C"/>
                </a:solidFill>
              </a:rPr>
              <a:t>Job placement services</a:t>
            </a:r>
            <a:endParaRPr lang="en-US" altLang="en-US" dirty="0">
              <a:solidFill>
                <a:srgbClr val="0C0C0C"/>
              </a:solidFill>
            </a:endParaRPr>
          </a:p>
          <a:p>
            <a:pPr lvl="1" eaLnBrk="1" hangingPunct="1">
              <a:defRPr/>
            </a:pPr>
            <a:endParaRPr lang="en-US" altLang="en-US" dirty="0">
              <a:solidFill>
                <a:srgbClr val="0C0C0C"/>
              </a:solidFill>
            </a:endParaRPr>
          </a:p>
        </p:txBody>
      </p:sp>
      <p:sp>
        <p:nvSpPr>
          <p:cNvPr id="55301" name="Slide Number Placeholder 4">
            <a:extLst>
              <a:ext uri="{FF2B5EF4-FFF2-40B4-BE49-F238E27FC236}">
                <a16:creationId xmlns:a16="http://schemas.microsoft.com/office/drawing/2014/main" id="{BE0BBEFB-6CE5-46C0-89ED-69AD054E7048}"/>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DC5020CA-074B-4E6A-9FDD-E008A42BA875}" type="slidenum">
              <a:rPr lang="en-US" altLang="en-US" sz="1200" smtClean="0">
                <a:solidFill>
                  <a:srgbClr val="1D5478"/>
                </a:solidFill>
                <a:latin typeface="Georgia" panose="02040502050405020303" pitchFamily="18" charset="0"/>
              </a:rPr>
              <a:pPr>
                <a:spcBef>
                  <a:spcPct val="0"/>
                </a:spcBef>
                <a:buClrTx/>
                <a:buSzTx/>
                <a:buFontTx/>
                <a:buNone/>
              </a:pPr>
              <a:t>23</a:t>
            </a:fld>
            <a:endParaRPr lang="en-US" altLang="en-US" sz="1200">
              <a:solidFill>
                <a:srgbClr val="1D5478"/>
              </a:solidFill>
              <a:latin typeface="Georgia" panose="020405020504050203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59399B1-4D84-4BD8-8627-80136723DFF2}"/>
              </a:ext>
            </a:extLst>
          </p:cNvPr>
          <p:cNvSpPr>
            <a:spLocks noGrp="1" noChangeArrowheads="1"/>
          </p:cNvSpPr>
          <p:nvPr>
            <p:ph type="title"/>
          </p:nvPr>
        </p:nvSpPr>
        <p:spPr/>
        <p:txBody>
          <a:bodyPr/>
          <a:lstStyle/>
          <a:p>
            <a:pPr eaLnBrk="1" hangingPunct="1">
              <a:defRPr/>
            </a:pPr>
            <a:r>
              <a:rPr lang="en-US" dirty="0">
                <a:ea typeface="+mj-ea"/>
                <a:cs typeface="+mj-cs"/>
              </a:rPr>
              <a:t>B2C Models: Market Creator</a:t>
            </a:r>
          </a:p>
        </p:txBody>
      </p:sp>
      <p:sp>
        <p:nvSpPr>
          <p:cNvPr id="57348" name="Rectangle 12">
            <a:extLst>
              <a:ext uri="{FF2B5EF4-FFF2-40B4-BE49-F238E27FC236}">
                <a16:creationId xmlns:a16="http://schemas.microsoft.com/office/drawing/2014/main" id="{A861329D-75D9-4AE6-AE49-8EFD991DB33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1749" name="Rectangle 3">
            <a:extLst>
              <a:ext uri="{FF2B5EF4-FFF2-40B4-BE49-F238E27FC236}">
                <a16:creationId xmlns:a16="http://schemas.microsoft.com/office/drawing/2014/main" id="{FFDFAC68-74C6-4E6E-8419-57AAD0FAD01C}"/>
              </a:ext>
            </a:extLst>
          </p:cNvPr>
          <p:cNvSpPr>
            <a:spLocks noGrp="1" noChangeArrowheads="1"/>
          </p:cNvSpPr>
          <p:nvPr>
            <p:ph idx="1"/>
          </p:nvPr>
        </p:nvSpPr>
        <p:spPr>
          <a:xfrm>
            <a:off x="457200" y="1371600"/>
            <a:ext cx="8229600" cy="4800600"/>
          </a:xfrm>
        </p:spPr>
        <p:txBody>
          <a:bodyPr/>
          <a:lstStyle/>
          <a:p>
            <a:pPr eaLnBrk="1" hangingPunct="1">
              <a:spcBef>
                <a:spcPts val="1800"/>
              </a:spcBef>
              <a:defRPr/>
            </a:pPr>
            <a:r>
              <a:rPr lang="en-US" sz="2800" dirty="0">
                <a:ea typeface="+mn-ea"/>
                <a:cs typeface="+mn-cs"/>
              </a:rPr>
              <a:t>Create digital environments where buyers and sellers can meet and transact business</a:t>
            </a:r>
          </a:p>
          <a:p>
            <a:pPr eaLnBrk="1" hangingPunct="1">
              <a:spcBef>
                <a:spcPts val="1800"/>
              </a:spcBef>
              <a:defRPr/>
            </a:pPr>
            <a:r>
              <a:rPr lang="en-US" sz="2800" dirty="0">
                <a:ea typeface="+mn-ea"/>
                <a:cs typeface="+mn-cs"/>
              </a:rPr>
              <a:t>Examples:</a:t>
            </a:r>
          </a:p>
          <a:p>
            <a:pPr lvl="1" eaLnBrk="1" hangingPunct="1">
              <a:spcBef>
                <a:spcPts val="1200"/>
              </a:spcBef>
              <a:defRPr/>
            </a:pPr>
            <a:r>
              <a:rPr lang="en-US" dirty="0">
                <a:ea typeface="ＭＳ Ｐゴシック" charset="0"/>
              </a:rPr>
              <a:t>Priceline</a:t>
            </a:r>
          </a:p>
          <a:p>
            <a:pPr lvl="1" eaLnBrk="1" hangingPunct="1">
              <a:spcBef>
                <a:spcPts val="1200"/>
              </a:spcBef>
              <a:defRPr/>
            </a:pPr>
            <a:r>
              <a:rPr lang="en-US" dirty="0">
                <a:ea typeface="ＭＳ Ｐゴシック" charset="0"/>
              </a:rPr>
              <a:t>eBay</a:t>
            </a:r>
          </a:p>
          <a:p>
            <a:pPr eaLnBrk="1" hangingPunct="1">
              <a:spcBef>
                <a:spcPts val="1800"/>
              </a:spcBef>
              <a:defRPr/>
            </a:pPr>
            <a:r>
              <a:rPr lang="en-US" sz="2800" dirty="0">
                <a:ea typeface="+mn-ea"/>
                <a:cs typeface="+mn-cs"/>
              </a:rPr>
              <a:t>Revenue model: </a:t>
            </a:r>
          </a:p>
          <a:p>
            <a:pPr lvl="1" eaLnBrk="1" hangingPunct="1">
              <a:spcBef>
                <a:spcPts val="1800"/>
              </a:spcBef>
              <a:defRPr/>
            </a:pPr>
            <a:r>
              <a:rPr lang="en-US" sz="2000" dirty="0">
                <a:ea typeface="+mn-ea"/>
                <a:cs typeface="+mn-cs"/>
              </a:rPr>
              <a:t>Transaction fees, fees to merchants for access</a:t>
            </a:r>
          </a:p>
        </p:txBody>
      </p:sp>
      <p:sp>
        <p:nvSpPr>
          <p:cNvPr id="57349" name="Slide Number Placeholder 4">
            <a:extLst>
              <a:ext uri="{FF2B5EF4-FFF2-40B4-BE49-F238E27FC236}">
                <a16:creationId xmlns:a16="http://schemas.microsoft.com/office/drawing/2014/main" id="{C17FD30D-58F8-4610-8C24-09B04615FEC1}"/>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36FFC4EE-9AC5-4CA7-9257-C518CFAF6E1B}" type="slidenum">
              <a:rPr lang="en-US" altLang="en-US" sz="1200" smtClean="0">
                <a:solidFill>
                  <a:srgbClr val="1D5478"/>
                </a:solidFill>
                <a:latin typeface="Georgia" panose="02040502050405020303" pitchFamily="18" charset="0"/>
              </a:rPr>
              <a:pPr>
                <a:spcBef>
                  <a:spcPct val="0"/>
                </a:spcBef>
                <a:buClrTx/>
                <a:buSzTx/>
                <a:buFontTx/>
                <a:buNone/>
              </a:pPr>
              <a:t>24</a:t>
            </a:fld>
            <a:endParaRPr lang="en-US" altLang="en-US" sz="1200">
              <a:solidFill>
                <a:srgbClr val="1D5478"/>
              </a:solidFill>
              <a:latin typeface="Georgia" panose="020405020504050203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4B40A24-BF5E-4E87-9E81-FEA25FFFA980}"/>
              </a:ext>
            </a:extLst>
          </p:cNvPr>
          <p:cNvSpPr>
            <a:spLocks noGrp="1" noChangeArrowheads="1"/>
          </p:cNvSpPr>
          <p:nvPr>
            <p:ph type="title"/>
          </p:nvPr>
        </p:nvSpPr>
        <p:spPr/>
        <p:txBody>
          <a:bodyPr/>
          <a:lstStyle/>
          <a:p>
            <a:pPr eaLnBrk="1" hangingPunct="1">
              <a:defRPr/>
            </a:pPr>
            <a:r>
              <a:rPr lang="en-US" dirty="0">
                <a:ea typeface="+mj-ea"/>
                <a:cs typeface="+mj-cs"/>
              </a:rPr>
              <a:t>B2C Models: Service Provider</a:t>
            </a:r>
          </a:p>
        </p:txBody>
      </p:sp>
      <p:sp>
        <p:nvSpPr>
          <p:cNvPr id="59396" name="Rectangle 12">
            <a:extLst>
              <a:ext uri="{FF2B5EF4-FFF2-40B4-BE49-F238E27FC236}">
                <a16:creationId xmlns:a16="http://schemas.microsoft.com/office/drawing/2014/main" id="{6D039AFF-AE02-455E-AE58-C01455134CB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64514" name="Rectangle 3">
            <a:extLst>
              <a:ext uri="{FF2B5EF4-FFF2-40B4-BE49-F238E27FC236}">
                <a16:creationId xmlns:a16="http://schemas.microsoft.com/office/drawing/2014/main" id="{A298DF23-A9A8-466F-8DFA-C31B73EF4AD5}"/>
              </a:ext>
            </a:extLst>
          </p:cNvPr>
          <p:cNvSpPr>
            <a:spLocks noGrp="1" noChangeArrowheads="1"/>
          </p:cNvSpPr>
          <p:nvPr>
            <p:ph idx="1"/>
          </p:nvPr>
        </p:nvSpPr>
        <p:spPr>
          <a:xfrm>
            <a:off x="457200" y="1371600"/>
            <a:ext cx="8229600" cy="4953000"/>
          </a:xfrm>
        </p:spPr>
        <p:txBody>
          <a:bodyPr/>
          <a:lstStyle/>
          <a:p>
            <a:pPr eaLnBrk="1" hangingPunct="1">
              <a:buClr>
                <a:srgbClr val="EF6527"/>
              </a:buClr>
              <a:defRPr/>
            </a:pPr>
            <a:r>
              <a:rPr lang="en-US" altLang="en-US" dirty="0">
                <a:solidFill>
                  <a:srgbClr val="0C0C0C"/>
                </a:solidFill>
              </a:rPr>
              <a:t>Online services</a:t>
            </a:r>
          </a:p>
          <a:p>
            <a:pPr lvl="1" eaLnBrk="1" hangingPunct="1">
              <a:defRPr/>
            </a:pPr>
            <a:r>
              <a:rPr lang="en-US" altLang="en-US" dirty="0">
                <a:solidFill>
                  <a:srgbClr val="0C0C0C"/>
                </a:solidFill>
              </a:rPr>
              <a:t>Example: Google—Google Maps, Gmail, and so on</a:t>
            </a:r>
          </a:p>
          <a:p>
            <a:pPr eaLnBrk="1" hangingPunct="1">
              <a:buClr>
                <a:srgbClr val="EF6527"/>
              </a:buClr>
              <a:defRPr/>
            </a:pPr>
            <a:r>
              <a:rPr lang="en-US" altLang="en-US" dirty="0">
                <a:solidFill>
                  <a:srgbClr val="0C0C0C"/>
                </a:solidFill>
              </a:rPr>
              <a:t>Value proposition </a:t>
            </a:r>
          </a:p>
          <a:p>
            <a:pPr lvl="1" eaLnBrk="1" hangingPunct="1">
              <a:defRPr/>
            </a:pPr>
            <a:r>
              <a:rPr lang="en-US" altLang="en-US" dirty="0">
                <a:solidFill>
                  <a:srgbClr val="0C0C0C"/>
                </a:solidFill>
              </a:rPr>
              <a:t>Valuable, convenient, time-saving, low-cost alternatives to traditional service providers</a:t>
            </a:r>
          </a:p>
          <a:p>
            <a:pPr eaLnBrk="1" hangingPunct="1">
              <a:buClr>
                <a:srgbClr val="EF6527"/>
              </a:buClr>
              <a:defRPr/>
            </a:pPr>
            <a:r>
              <a:rPr lang="en-US" altLang="en-US" dirty="0">
                <a:solidFill>
                  <a:srgbClr val="0C0C0C"/>
                </a:solidFill>
              </a:rPr>
              <a:t>Revenue models:</a:t>
            </a:r>
          </a:p>
          <a:p>
            <a:pPr lvl="1" eaLnBrk="1" hangingPunct="1">
              <a:defRPr/>
            </a:pPr>
            <a:r>
              <a:rPr lang="en-US" altLang="en-US" dirty="0">
                <a:solidFill>
                  <a:srgbClr val="0C0C0C"/>
                </a:solidFill>
              </a:rPr>
              <a:t>Sales of services, subscription fees, advertising, sale of marketing data</a:t>
            </a:r>
          </a:p>
          <a:p>
            <a:pPr eaLnBrk="1" hangingPunct="1">
              <a:buClr>
                <a:srgbClr val="EF6527"/>
              </a:buClr>
              <a:defRPr/>
            </a:pPr>
            <a:endParaRPr lang="en-US" altLang="en-US" dirty="0">
              <a:solidFill>
                <a:srgbClr val="0C0C0C"/>
              </a:solidFill>
            </a:endParaRPr>
          </a:p>
        </p:txBody>
      </p:sp>
      <p:sp>
        <p:nvSpPr>
          <p:cNvPr id="59397" name="Slide Number Placeholder 4">
            <a:extLst>
              <a:ext uri="{FF2B5EF4-FFF2-40B4-BE49-F238E27FC236}">
                <a16:creationId xmlns:a16="http://schemas.microsoft.com/office/drawing/2014/main" id="{20FEEF4E-82FC-4C95-A104-49FEC3659786}"/>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B7B687AD-DC99-4C4C-95DE-F1456D798113}" type="slidenum">
              <a:rPr lang="en-US" altLang="en-US" sz="1200" smtClean="0">
                <a:solidFill>
                  <a:srgbClr val="1D5478"/>
                </a:solidFill>
                <a:latin typeface="Georgia" panose="02040502050405020303" pitchFamily="18" charset="0"/>
              </a:rPr>
              <a:pPr>
                <a:spcBef>
                  <a:spcPct val="0"/>
                </a:spcBef>
                <a:buClrTx/>
                <a:buSzTx/>
                <a:buFontTx/>
                <a:buNone/>
              </a:pPr>
              <a:t>25</a:t>
            </a:fld>
            <a:endParaRPr lang="en-US" altLang="en-US" sz="1200">
              <a:solidFill>
                <a:srgbClr val="1D5478"/>
              </a:solidFill>
              <a:latin typeface="Georgia" panose="020405020504050203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30ABC2C-145C-4B17-9373-869B0106A16B}"/>
              </a:ext>
            </a:extLst>
          </p:cNvPr>
          <p:cNvSpPr>
            <a:spLocks noGrp="1"/>
          </p:cNvSpPr>
          <p:nvPr>
            <p:ph type="title"/>
          </p:nvPr>
        </p:nvSpPr>
        <p:spPr/>
        <p:txBody>
          <a:bodyPr/>
          <a:lstStyle/>
          <a:p>
            <a:pPr eaLnBrk="1" hangingPunct="1">
              <a:defRPr/>
            </a:pPr>
            <a:r>
              <a:rPr lang="en-US" dirty="0">
                <a:ea typeface="+mj-ea"/>
                <a:cs typeface="+mj-cs"/>
              </a:rPr>
              <a:t>B2B Business Models</a:t>
            </a:r>
          </a:p>
        </p:txBody>
      </p:sp>
      <p:sp>
        <p:nvSpPr>
          <p:cNvPr id="61444" name="Rectangle 12">
            <a:extLst>
              <a:ext uri="{FF2B5EF4-FFF2-40B4-BE49-F238E27FC236}">
                <a16:creationId xmlns:a16="http://schemas.microsoft.com/office/drawing/2014/main" id="{629B154F-6FFA-475E-ADC7-58BFAD5C13F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 name="Content Placeholder 2">
            <a:extLst>
              <a:ext uri="{FF2B5EF4-FFF2-40B4-BE49-F238E27FC236}">
                <a16:creationId xmlns:a16="http://schemas.microsoft.com/office/drawing/2014/main" id="{EF139A8A-1391-4C19-B837-3D3ABA76DBFB}"/>
              </a:ext>
            </a:extLst>
          </p:cNvPr>
          <p:cNvSpPr>
            <a:spLocks noGrp="1"/>
          </p:cNvSpPr>
          <p:nvPr>
            <p:ph idx="1"/>
          </p:nvPr>
        </p:nvSpPr>
        <p:spPr/>
        <p:txBody>
          <a:bodyPr/>
          <a:lstStyle/>
          <a:p>
            <a:pPr eaLnBrk="1" hangingPunct="1">
              <a:defRPr/>
            </a:pPr>
            <a:r>
              <a:rPr lang="en-US" dirty="0">
                <a:ea typeface="+mn-ea"/>
                <a:cs typeface="+mn-cs"/>
              </a:rPr>
              <a:t>B2B relies on EDI </a:t>
            </a:r>
            <a:r>
              <a:rPr lang="en-US" sz="2000" dirty="0">
                <a:ea typeface="+mn-ea"/>
                <a:cs typeface="+mn-cs"/>
              </a:rPr>
              <a:t>(electronic data interchange)</a:t>
            </a:r>
          </a:p>
          <a:p>
            <a:pPr eaLnBrk="1" hangingPunct="1">
              <a:defRPr/>
            </a:pPr>
            <a:r>
              <a:rPr lang="en-US" dirty="0">
                <a:ea typeface="+mn-ea"/>
                <a:cs typeface="+mn-cs"/>
              </a:rPr>
              <a:t>Net marketplaces </a:t>
            </a:r>
            <a:r>
              <a:rPr lang="en-US" sz="2000" dirty="0">
                <a:ea typeface="+mn-ea"/>
                <a:cs typeface="+mn-cs"/>
              </a:rPr>
              <a:t>(explained in upcoming slides)</a:t>
            </a:r>
          </a:p>
          <a:p>
            <a:pPr lvl="1" eaLnBrk="1" hangingPunct="1">
              <a:defRPr/>
            </a:pPr>
            <a:r>
              <a:rPr lang="en-US" dirty="0">
                <a:ea typeface="ＭＳ Ｐゴシック" charset="0"/>
              </a:rPr>
              <a:t>E-distributor</a:t>
            </a:r>
          </a:p>
          <a:p>
            <a:pPr lvl="1" eaLnBrk="1" hangingPunct="1">
              <a:defRPr/>
            </a:pPr>
            <a:r>
              <a:rPr lang="en-US" dirty="0">
                <a:ea typeface="ＭＳ Ｐゴシック" charset="0"/>
              </a:rPr>
              <a:t>E-procurement</a:t>
            </a:r>
          </a:p>
          <a:p>
            <a:pPr lvl="1" eaLnBrk="1" hangingPunct="1">
              <a:defRPr/>
            </a:pPr>
            <a:r>
              <a:rPr lang="en-US" dirty="0">
                <a:ea typeface="ＭＳ Ｐゴシック" charset="0"/>
              </a:rPr>
              <a:t>Exchange</a:t>
            </a:r>
          </a:p>
          <a:p>
            <a:pPr lvl="1" eaLnBrk="1" hangingPunct="1">
              <a:defRPr/>
            </a:pPr>
            <a:r>
              <a:rPr lang="en-US" dirty="0">
                <a:ea typeface="ＭＳ Ｐゴシック" charset="0"/>
              </a:rPr>
              <a:t>Industry consortium</a:t>
            </a:r>
          </a:p>
          <a:p>
            <a:pPr eaLnBrk="1" hangingPunct="1">
              <a:defRPr/>
            </a:pPr>
            <a:r>
              <a:rPr lang="en-US" dirty="0">
                <a:ea typeface="+mn-ea"/>
                <a:cs typeface="+mn-cs"/>
              </a:rPr>
              <a:t>Private industrial network</a:t>
            </a:r>
          </a:p>
        </p:txBody>
      </p:sp>
      <p:sp>
        <p:nvSpPr>
          <p:cNvPr id="61445" name="Slide Number Placeholder 4">
            <a:extLst>
              <a:ext uri="{FF2B5EF4-FFF2-40B4-BE49-F238E27FC236}">
                <a16:creationId xmlns:a16="http://schemas.microsoft.com/office/drawing/2014/main" id="{2DBB1155-B3EF-44A2-BA45-31824B24D054}"/>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D4131B7C-BC3A-4DAB-ACA4-76717DDF8467}" type="slidenum">
              <a:rPr lang="en-US" altLang="en-US" sz="1200" smtClean="0">
                <a:solidFill>
                  <a:srgbClr val="1D5478"/>
                </a:solidFill>
                <a:latin typeface="Georgia" panose="02040502050405020303" pitchFamily="18" charset="0"/>
              </a:rPr>
              <a:pPr>
                <a:spcBef>
                  <a:spcPct val="0"/>
                </a:spcBef>
                <a:buClrTx/>
                <a:buSzTx/>
                <a:buFontTx/>
                <a:buNone/>
              </a:pPr>
              <a:t>26</a:t>
            </a:fld>
            <a:endParaRPr lang="en-US" altLang="en-US" sz="1200">
              <a:solidFill>
                <a:srgbClr val="1D5478"/>
              </a:solidFill>
              <a:latin typeface="Georgia" panose="020405020504050203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6734E39-DC7A-44B9-AAC2-2DD91C2457D0}"/>
              </a:ext>
            </a:extLst>
          </p:cNvPr>
          <p:cNvSpPr>
            <a:spLocks noGrp="1" noChangeArrowheads="1"/>
          </p:cNvSpPr>
          <p:nvPr>
            <p:ph type="title"/>
          </p:nvPr>
        </p:nvSpPr>
        <p:spPr/>
        <p:txBody>
          <a:bodyPr/>
          <a:lstStyle/>
          <a:p>
            <a:pPr eaLnBrk="1" hangingPunct="1">
              <a:defRPr/>
            </a:pPr>
            <a:r>
              <a:rPr lang="en-US" dirty="0">
                <a:ea typeface="+mj-ea"/>
                <a:cs typeface="+mj-cs"/>
              </a:rPr>
              <a:t>B2B Models: E-distributor</a:t>
            </a:r>
          </a:p>
        </p:txBody>
      </p:sp>
      <p:sp>
        <p:nvSpPr>
          <p:cNvPr id="63492" name="Rectangle 12">
            <a:extLst>
              <a:ext uri="{FF2B5EF4-FFF2-40B4-BE49-F238E27FC236}">
                <a16:creationId xmlns:a16="http://schemas.microsoft.com/office/drawing/2014/main" id="{612AF73D-10AF-4A02-A592-F5D4797A63D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5845" name="Rectangle 3">
            <a:extLst>
              <a:ext uri="{FF2B5EF4-FFF2-40B4-BE49-F238E27FC236}">
                <a16:creationId xmlns:a16="http://schemas.microsoft.com/office/drawing/2014/main" id="{EDAADC5A-8336-4F52-86B6-80BF6F066494}"/>
              </a:ext>
            </a:extLst>
          </p:cNvPr>
          <p:cNvSpPr>
            <a:spLocks noGrp="1" noChangeArrowheads="1"/>
          </p:cNvSpPr>
          <p:nvPr>
            <p:ph idx="1"/>
          </p:nvPr>
        </p:nvSpPr>
        <p:spPr/>
        <p:txBody>
          <a:bodyPr/>
          <a:lstStyle/>
          <a:p>
            <a:pPr eaLnBrk="1" hangingPunct="1">
              <a:spcBef>
                <a:spcPts val="1800"/>
              </a:spcBef>
              <a:defRPr/>
            </a:pPr>
            <a:r>
              <a:rPr lang="en-US" dirty="0">
                <a:ea typeface="+mn-ea"/>
                <a:cs typeface="+mn-cs"/>
              </a:rPr>
              <a:t>Version of retail and wholesale store, MRO </a:t>
            </a:r>
            <a:r>
              <a:rPr lang="en-US" sz="2000" dirty="0">
                <a:ea typeface="+mn-ea"/>
                <a:cs typeface="+mn-cs"/>
              </a:rPr>
              <a:t>(explain next slide) </a:t>
            </a:r>
            <a:r>
              <a:rPr lang="en-US" dirty="0">
                <a:ea typeface="+mn-ea"/>
                <a:cs typeface="+mn-cs"/>
              </a:rPr>
              <a:t>goods, and indirect goods</a:t>
            </a:r>
          </a:p>
          <a:p>
            <a:pPr eaLnBrk="1" hangingPunct="1">
              <a:spcBef>
                <a:spcPts val="1800"/>
              </a:spcBef>
              <a:defRPr/>
            </a:pPr>
            <a:r>
              <a:rPr lang="en-US" dirty="0">
                <a:ea typeface="+mn-ea"/>
                <a:cs typeface="+mn-cs"/>
              </a:rPr>
              <a:t>Owned by one company seeking to serve many customers</a:t>
            </a:r>
          </a:p>
          <a:p>
            <a:pPr eaLnBrk="1" hangingPunct="1">
              <a:spcBef>
                <a:spcPts val="1800"/>
              </a:spcBef>
              <a:defRPr/>
            </a:pPr>
            <a:r>
              <a:rPr lang="en-US" dirty="0">
                <a:ea typeface="+mn-ea"/>
                <a:cs typeface="+mn-cs"/>
              </a:rPr>
              <a:t>Revenue model: </a:t>
            </a:r>
            <a:r>
              <a:rPr lang="en-US" b="0" dirty="0">
                <a:ea typeface="+mn-ea"/>
                <a:cs typeface="+mn-cs"/>
              </a:rPr>
              <a:t>Sales of goods</a:t>
            </a:r>
          </a:p>
          <a:p>
            <a:pPr eaLnBrk="1" hangingPunct="1">
              <a:spcBef>
                <a:spcPts val="1800"/>
              </a:spcBef>
              <a:defRPr/>
            </a:pPr>
            <a:r>
              <a:rPr lang="en-US" dirty="0">
                <a:ea typeface="+mn-ea"/>
                <a:cs typeface="+mn-cs"/>
              </a:rPr>
              <a:t>Example: </a:t>
            </a:r>
            <a:r>
              <a:rPr lang="en-US" b="0" dirty="0">
                <a:ea typeface="+mn-ea"/>
                <a:cs typeface="+mn-cs"/>
              </a:rPr>
              <a:t>Grainger.com</a:t>
            </a:r>
          </a:p>
          <a:p>
            <a:pPr eaLnBrk="1" hangingPunct="1">
              <a:spcBef>
                <a:spcPts val="1800"/>
              </a:spcBef>
              <a:defRPr/>
            </a:pPr>
            <a:endParaRPr lang="en-US" dirty="0">
              <a:ea typeface="+mn-ea"/>
              <a:cs typeface="+mn-cs"/>
            </a:endParaRPr>
          </a:p>
        </p:txBody>
      </p:sp>
      <p:sp>
        <p:nvSpPr>
          <p:cNvPr id="63493" name="Slide Number Placeholder 4">
            <a:extLst>
              <a:ext uri="{FF2B5EF4-FFF2-40B4-BE49-F238E27FC236}">
                <a16:creationId xmlns:a16="http://schemas.microsoft.com/office/drawing/2014/main" id="{C1C1B704-3062-4609-AC26-DACD262B489A}"/>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AF397DF0-3296-41A2-BE29-BB5677CE4753}" type="slidenum">
              <a:rPr lang="en-US" altLang="en-US" sz="1200" smtClean="0">
                <a:solidFill>
                  <a:srgbClr val="1D5478"/>
                </a:solidFill>
                <a:latin typeface="Georgia" panose="02040502050405020303" pitchFamily="18" charset="0"/>
              </a:rPr>
              <a:pPr>
                <a:spcBef>
                  <a:spcPct val="0"/>
                </a:spcBef>
                <a:buClrTx/>
                <a:buSzTx/>
                <a:buFontTx/>
                <a:buNone/>
              </a:pPr>
              <a:t>27</a:t>
            </a:fld>
            <a:endParaRPr lang="en-US" altLang="en-US" sz="1200">
              <a:solidFill>
                <a:srgbClr val="1D5478"/>
              </a:solidFill>
              <a:latin typeface="Georgia" panose="02040502050405020303"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9746-3EFF-4360-AB9A-898F3E1541F5}"/>
              </a:ext>
            </a:extLst>
          </p:cNvPr>
          <p:cNvSpPr>
            <a:spLocks noGrp="1"/>
          </p:cNvSpPr>
          <p:nvPr>
            <p:ph type="title"/>
          </p:nvPr>
        </p:nvSpPr>
        <p:spPr/>
        <p:txBody>
          <a:bodyPr/>
          <a:lstStyle/>
          <a:p>
            <a:pPr>
              <a:defRPr/>
            </a:pPr>
            <a:r>
              <a:rPr lang="en-US" dirty="0"/>
              <a:t>MRO </a:t>
            </a:r>
          </a:p>
        </p:txBody>
      </p:sp>
      <p:sp>
        <p:nvSpPr>
          <p:cNvPr id="65540" name="Footer Placeholder 3">
            <a:extLst>
              <a:ext uri="{FF2B5EF4-FFF2-40B4-BE49-F238E27FC236}">
                <a16:creationId xmlns:a16="http://schemas.microsoft.com/office/drawing/2014/main" id="{50FC70A7-C6D3-48A5-9BD0-F94E70EC42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 name="Content Placeholder 2">
            <a:extLst>
              <a:ext uri="{FF2B5EF4-FFF2-40B4-BE49-F238E27FC236}">
                <a16:creationId xmlns:a16="http://schemas.microsoft.com/office/drawing/2014/main" id="{3FC3E26E-D34D-47E3-8DD6-3860F31054B0}"/>
              </a:ext>
            </a:extLst>
          </p:cNvPr>
          <p:cNvSpPr>
            <a:spLocks noGrp="1"/>
          </p:cNvSpPr>
          <p:nvPr>
            <p:ph idx="1"/>
          </p:nvPr>
        </p:nvSpPr>
        <p:spPr/>
        <p:txBody>
          <a:bodyPr>
            <a:normAutofit fontScale="92500"/>
          </a:bodyPr>
          <a:lstStyle/>
          <a:p>
            <a:pPr>
              <a:defRPr/>
            </a:pPr>
            <a:r>
              <a:rPr lang="en-US" sz="2800" b="0" dirty="0"/>
              <a:t>MRO - Maintenance, repair and operations</a:t>
            </a:r>
          </a:p>
          <a:p>
            <a:pPr>
              <a:defRPr/>
            </a:pPr>
            <a:r>
              <a:rPr lang="en-US" sz="2800" b="0" dirty="0"/>
              <a:t>Supplies consumed in the </a:t>
            </a:r>
            <a:r>
              <a:rPr lang="en-US" sz="2800" b="0" dirty="0">
                <a:hlinkClick r:id="rId2"/>
              </a:rPr>
              <a:t>production process</a:t>
            </a:r>
            <a:r>
              <a:rPr lang="en-US" sz="2800" b="0" dirty="0"/>
              <a:t> but which do not either become part of the </a:t>
            </a:r>
            <a:r>
              <a:rPr lang="en-US" sz="2800" b="0" dirty="0">
                <a:hlinkClick r:id="rId3"/>
              </a:rPr>
              <a:t>end product</a:t>
            </a:r>
            <a:r>
              <a:rPr lang="en-US" sz="2800" b="0" dirty="0"/>
              <a:t> or are not central to the firm's </a:t>
            </a:r>
            <a:r>
              <a:rPr lang="en-US" sz="2800" b="0" dirty="0">
                <a:hlinkClick r:id="rId4"/>
              </a:rPr>
              <a:t>output</a:t>
            </a:r>
            <a:r>
              <a:rPr lang="en-US" sz="2800" b="0" dirty="0"/>
              <a:t>. </a:t>
            </a:r>
            <a:r>
              <a:rPr lang="en-US" sz="2800" b="0" dirty="0">
                <a:hlinkClick r:id="rId5"/>
              </a:rPr>
              <a:t>MRO items</a:t>
            </a:r>
            <a:r>
              <a:rPr lang="en-US" sz="2800" b="0" dirty="0"/>
              <a:t> include </a:t>
            </a:r>
            <a:r>
              <a:rPr lang="en-US" sz="2800" b="0" dirty="0">
                <a:hlinkClick r:id="rId6"/>
              </a:rPr>
              <a:t>consumables</a:t>
            </a:r>
            <a:r>
              <a:rPr lang="en-US" sz="2800" b="0" dirty="0"/>
              <a:t> (such as cleaning, laboratory, or </a:t>
            </a:r>
            <a:r>
              <a:rPr lang="en-US" sz="2800" b="0" dirty="0">
                <a:hlinkClick r:id="rId7"/>
              </a:rPr>
              <a:t>office supplies</a:t>
            </a:r>
            <a:r>
              <a:rPr lang="en-US" sz="2800" b="0" dirty="0"/>
              <a:t>), </a:t>
            </a:r>
            <a:r>
              <a:rPr lang="en-US" sz="2800" b="0" dirty="0">
                <a:hlinkClick r:id="rId8"/>
              </a:rPr>
              <a:t>industrial</a:t>
            </a:r>
            <a:r>
              <a:rPr lang="en-US" sz="2800" b="0" dirty="0"/>
              <a:t> </a:t>
            </a:r>
            <a:r>
              <a:rPr lang="en-US" sz="2800" b="0" dirty="0">
                <a:hlinkClick r:id="rId9"/>
              </a:rPr>
              <a:t>equipment</a:t>
            </a:r>
            <a:r>
              <a:rPr lang="en-US" sz="2800" b="0" dirty="0"/>
              <a:t> (such as compressors, pumps, </a:t>
            </a:r>
            <a:r>
              <a:rPr lang="en-US" sz="2800" b="0" dirty="0">
                <a:hlinkClick r:id="rId10"/>
              </a:rPr>
              <a:t>valves</a:t>
            </a:r>
            <a:r>
              <a:rPr lang="en-US" sz="2800" b="0" dirty="0"/>
              <a:t>) and </a:t>
            </a:r>
            <a:r>
              <a:rPr lang="en-US" sz="2800" b="0" dirty="0">
                <a:hlinkClick r:id="rId11"/>
              </a:rPr>
              <a:t>plant</a:t>
            </a:r>
            <a:r>
              <a:rPr lang="en-US" sz="2800" b="0" dirty="0"/>
              <a:t> upkeep supplies (such as gaskets, lubricants, </a:t>
            </a:r>
            <a:r>
              <a:rPr lang="en-US" sz="2800" b="0" dirty="0">
                <a:hlinkClick r:id="rId12"/>
              </a:rPr>
              <a:t>repair</a:t>
            </a:r>
            <a:r>
              <a:rPr lang="en-US" sz="2800" b="0" dirty="0"/>
              <a:t> </a:t>
            </a:r>
            <a:r>
              <a:rPr lang="en-US" sz="2800" b="0" dirty="0">
                <a:hlinkClick r:id="rId13"/>
              </a:rPr>
              <a:t>tools</a:t>
            </a:r>
            <a:r>
              <a:rPr lang="en-US" sz="2800" b="0" dirty="0"/>
              <a:t>), and </a:t>
            </a:r>
            <a:r>
              <a:rPr lang="en-US" sz="2800" b="0" dirty="0">
                <a:hlinkClick r:id="rId14"/>
              </a:rPr>
              <a:t>computers</a:t>
            </a:r>
            <a:r>
              <a:rPr lang="en-US" sz="2800" b="0" dirty="0"/>
              <a:t>, </a:t>
            </a:r>
            <a:r>
              <a:rPr lang="en-US" sz="2800" b="0" dirty="0">
                <a:hlinkClick r:id="rId15"/>
              </a:rPr>
              <a:t>fixtures</a:t>
            </a:r>
            <a:r>
              <a:rPr lang="en-US" sz="2800" b="0" dirty="0"/>
              <a:t>, furniture, etc.</a:t>
            </a:r>
            <a:br>
              <a:rPr lang="en-US" dirty="0"/>
            </a:br>
            <a:br>
              <a:rPr lang="en-US" dirty="0"/>
            </a:br>
            <a:endParaRPr lang="en-US" dirty="0"/>
          </a:p>
          <a:p>
            <a:pPr>
              <a:defRPr/>
            </a:pPr>
            <a:endParaRPr lang="en-US" dirty="0"/>
          </a:p>
        </p:txBody>
      </p:sp>
      <p:sp>
        <p:nvSpPr>
          <p:cNvPr id="65541" name="Slide Number Placeholder 4">
            <a:extLst>
              <a:ext uri="{FF2B5EF4-FFF2-40B4-BE49-F238E27FC236}">
                <a16:creationId xmlns:a16="http://schemas.microsoft.com/office/drawing/2014/main" id="{041181E0-1B34-45B6-A822-AA88B063D96A}"/>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B5D84CEF-A4A6-444A-91D6-26ACD9DC7FD9}" type="slidenum">
              <a:rPr lang="en-US" altLang="en-US" sz="1200" smtClean="0">
                <a:solidFill>
                  <a:srgbClr val="1D5478"/>
                </a:solidFill>
                <a:latin typeface="Georgia" panose="02040502050405020303" pitchFamily="18" charset="0"/>
              </a:rPr>
              <a:pPr>
                <a:spcBef>
                  <a:spcPct val="0"/>
                </a:spcBef>
                <a:buClrTx/>
                <a:buSzTx/>
                <a:buFontTx/>
                <a:buNone/>
              </a:pPr>
              <a:t>28</a:t>
            </a:fld>
            <a:endParaRPr lang="en-US" altLang="en-US" sz="1200">
              <a:solidFill>
                <a:srgbClr val="1D5478"/>
              </a:solidFill>
              <a:latin typeface="Georgia" panose="020405020504050203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2F6D73-2E26-44BD-BA37-EBDEF8668AEB}"/>
              </a:ext>
            </a:extLst>
          </p:cNvPr>
          <p:cNvSpPr>
            <a:spLocks noGrp="1" noChangeArrowheads="1"/>
          </p:cNvSpPr>
          <p:nvPr>
            <p:ph type="title"/>
          </p:nvPr>
        </p:nvSpPr>
        <p:spPr/>
        <p:txBody>
          <a:bodyPr/>
          <a:lstStyle/>
          <a:p>
            <a:pPr eaLnBrk="1" hangingPunct="1">
              <a:defRPr/>
            </a:pPr>
            <a:r>
              <a:rPr lang="en-US" dirty="0">
                <a:ea typeface="+mj-ea"/>
                <a:cs typeface="+mj-cs"/>
              </a:rPr>
              <a:t>B2B Models: E-procurement</a:t>
            </a:r>
          </a:p>
        </p:txBody>
      </p:sp>
      <p:sp>
        <p:nvSpPr>
          <p:cNvPr id="66564" name="Rectangle 12">
            <a:extLst>
              <a:ext uri="{FF2B5EF4-FFF2-40B4-BE49-F238E27FC236}">
                <a16:creationId xmlns:a16="http://schemas.microsoft.com/office/drawing/2014/main" id="{0EFA2159-B5BC-40AC-9487-5411627B1B8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6869" name="Rectangle 3">
            <a:extLst>
              <a:ext uri="{FF2B5EF4-FFF2-40B4-BE49-F238E27FC236}">
                <a16:creationId xmlns:a16="http://schemas.microsoft.com/office/drawing/2014/main" id="{FD0C7969-E21E-498C-BB32-FAAA6B2A1487}"/>
              </a:ext>
            </a:extLst>
          </p:cNvPr>
          <p:cNvSpPr>
            <a:spLocks noGrp="1" noChangeArrowheads="1"/>
          </p:cNvSpPr>
          <p:nvPr>
            <p:ph idx="1"/>
          </p:nvPr>
        </p:nvSpPr>
        <p:spPr>
          <a:xfrm>
            <a:off x="457200" y="1143000"/>
            <a:ext cx="8229600" cy="5181600"/>
          </a:xfrm>
        </p:spPr>
        <p:txBody>
          <a:bodyPr/>
          <a:lstStyle/>
          <a:p>
            <a:pPr eaLnBrk="1" hangingPunct="1">
              <a:defRPr/>
            </a:pPr>
            <a:r>
              <a:rPr lang="en-US" sz="2800" dirty="0">
                <a:ea typeface="+mn-ea"/>
                <a:cs typeface="+mn-cs"/>
              </a:rPr>
              <a:t>Creates and sells access to digital markets where participants transact for indirect goods</a:t>
            </a:r>
          </a:p>
          <a:p>
            <a:pPr lvl="1" eaLnBrk="1" hangingPunct="1">
              <a:defRPr/>
            </a:pPr>
            <a:r>
              <a:rPr lang="en-US" dirty="0">
                <a:ea typeface="ＭＳ Ｐゴシック" charset="0"/>
              </a:rPr>
              <a:t>B2B service providers, application service providers (ASPs)</a:t>
            </a:r>
          </a:p>
          <a:p>
            <a:pPr eaLnBrk="1" hangingPunct="1">
              <a:defRPr/>
            </a:pPr>
            <a:r>
              <a:rPr lang="en-US" sz="2800" dirty="0">
                <a:ea typeface="+mn-ea"/>
                <a:cs typeface="+mn-cs"/>
              </a:rPr>
              <a:t>Revenue model:</a:t>
            </a:r>
          </a:p>
          <a:p>
            <a:pPr lvl="1" eaLnBrk="1" hangingPunct="1">
              <a:defRPr/>
            </a:pPr>
            <a:r>
              <a:rPr lang="en-US" dirty="0">
                <a:ea typeface="ＭＳ Ｐゴシック" charset="0"/>
              </a:rPr>
              <a:t>Service fees, supply-chain management, fulfillment services</a:t>
            </a:r>
          </a:p>
          <a:p>
            <a:pPr eaLnBrk="1" hangingPunct="1">
              <a:defRPr/>
            </a:pPr>
            <a:r>
              <a:rPr lang="en-US" sz="2800" dirty="0">
                <a:ea typeface="+mn-ea"/>
                <a:cs typeface="+mn-cs"/>
              </a:rPr>
              <a:t>Example: </a:t>
            </a:r>
            <a:r>
              <a:rPr lang="en-US" sz="2800" b="0" dirty="0" err="1">
                <a:ea typeface="+mn-ea"/>
                <a:cs typeface="+mn-cs"/>
              </a:rPr>
              <a:t>Ariba</a:t>
            </a:r>
            <a:r>
              <a:rPr lang="en-US" sz="2800" b="0" dirty="0">
                <a:ea typeface="+mn-ea"/>
                <a:cs typeface="+mn-cs"/>
              </a:rPr>
              <a:t>- </a:t>
            </a:r>
            <a:r>
              <a:rPr lang="en-US" sz="2000" b="0" dirty="0"/>
              <a:t>system provides sellers with the ability to manage catalogs, bids, purchases and invoices and provides buyers with the ability to search for suppliers, negotiate savings, procure goods and services and track spending. </a:t>
            </a:r>
            <a:endParaRPr lang="en-US" sz="2000" b="0" dirty="0">
              <a:ea typeface="+mn-ea"/>
              <a:cs typeface="+mn-cs"/>
            </a:endParaRPr>
          </a:p>
          <a:p>
            <a:pPr eaLnBrk="1" hangingPunct="1">
              <a:defRPr/>
            </a:pPr>
            <a:r>
              <a:rPr lang="en-US" sz="2000" b="0" dirty="0">
                <a:ea typeface="+mn-ea"/>
                <a:cs typeface="+mn-cs"/>
                <a:hlinkClick r:id="rId3"/>
              </a:rPr>
              <a:t>http</a:t>
            </a:r>
            <a:r>
              <a:rPr lang="en-US" sz="2000" b="0" dirty="0">
                <a:ea typeface="+mn-ea"/>
                <a:cs typeface="+mn-cs"/>
              </a:rPr>
              <a:t>://www.ariba.com/about/our-story</a:t>
            </a:r>
          </a:p>
        </p:txBody>
      </p:sp>
      <p:sp>
        <p:nvSpPr>
          <p:cNvPr id="66565" name="Slide Number Placeholder 4">
            <a:extLst>
              <a:ext uri="{FF2B5EF4-FFF2-40B4-BE49-F238E27FC236}">
                <a16:creationId xmlns:a16="http://schemas.microsoft.com/office/drawing/2014/main" id="{23613CC9-1B4E-4E68-BC69-BBDC8F860714}"/>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2000">
                <a:solidFill>
                  <a:srgbClr val="1D5478"/>
                </a:solidFill>
                <a:latin typeface="Georgia" panose="02040502050405020303" pitchFamily="18" charset="0"/>
              </a:rPr>
              <a:t>Slide </a:t>
            </a:r>
            <a:r>
              <a:rPr lang="en-US" altLang="en-US" sz="1200">
                <a:solidFill>
                  <a:srgbClr val="1D5478"/>
                </a:solidFill>
                <a:latin typeface="Georgia" panose="02040502050405020303" pitchFamily="18" charset="0"/>
              </a:rPr>
              <a:t>2-</a:t>
            </a:r>
            <a:fld id="{BB142211-5C6F-406E-AF26-BA221CC1067B}" type="slidenum">
              <a:rPr lang="en-US" altLang="en-US" sz="1200" smtClean="0">
                <a:solidFill>
                  <a:srgbClr val="1D5478"/>
                </a:solidFill>
                <a:latin typeface="Georgia" panose="02040502050405020303" pitchFamily="18" charset="0"/>
              </a:rPr>
              <a:pPr>
                <a:spcBef>
                  <a:spcPct val="0"/>
                </a:spcBef>
                <a:buClrTx/>
                <a:buSzTx/>
                <a:buFontTx/>
                <a:buNone/>
              </a:pPr>
              <a:t>29</a:t>
            </a:fld>
            <a:endParaRPr lang="en-US" altLang="en-US" sz="1200">
              <a:solidFill>
                <a:srgbClr val="1D5478"/>
              </a:solidFill>
              <a:latin typeface="Georgia" panose="0204050205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FB7E529-2A82-4A38-875B-E1A77C06304A}"/>
              </a:ext>
            </a:extLst>
          </p:cNvPr>
          <p:cNvSpPr>
            <a:spLocks noGrp="1" noChangeArrowheads="1"/>
          </p:cNvSpPr>
          <p:nvPr>
            <p:ph type="title"/>
          </p:nvPr>
        </p:nvSpPr>
        <p:spPr/>
        <p:txBody>
          <a:bodyPr/>
          <a:lstStyle/>
          <a:p>
            <a:pPr eaLnBrk="1" hangingPunct="1">
              <a:defRPr/>
            </a:pPr>
            <a:r>
              <a:rPr lang="en-US" dirty="0">
                <a:ea typeface="+mj-ea"/>
                <a:cs typeface="+mj-cs"/>
              </a:rPr>
              <a:t>E-commerce Business Models</a:t>
            </a:r>
          </a:p>
        </p:txBody>
      </p:sp>
      <p:sp>
        <p:nvSpPr>
          <p:cNvPr id="15364" name="Rectangle 12">
            <a:extLst>
              <a:ext uri="{FF2B5EF4-FFF2-40B4-BE49-F238E27FC236}">
                <a16:creationId xmlns:a16="http://schemas.microsoft.com/office/drawing/2014/main" id="{DAC51226-80F3-4B92-B73F-0B7C9149890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20482" name="Rectangle 3">
            <a:extLst>
              <a:ext uri="{FF2B5EF4-FFF2-40B4-BE49-F238E27FC236}">
                <a16:creationId xmlns:a16="http://schemas.microsoft.com/office/drawing/2014/main" id="{6397CE4D-3C70-4ACA-97D2-09228034FEA8}"/>
              </a:ext>
            </a:extLst>
          </p:cNvPr>
          <p:cNvSpPr>
            <a:spLocks noGrp="1" noChangeArrowheads="1"/>
          </p:cNvSpPr>
          <p:nvPr>
            <p:ph idx="1"/>
          </p:nvPr>
        </p:nvSpPr>
        <p:spPr>
          <a:xfrm>
            <a:off x="457200" y="1371600"/>
            <a:ext cx="8382000" cy="5029200"/>
          </a:xfrm>
        </p:spPr>
        <p:txBody>
          <a:bodyPr/>
          <a:lstStyle/>
          <a:p>
            <a:pPr eaLnBrk="1" hangingPunct="1">
              <a:buClr>
                <a:srgbClr val="EF6527"/>
              </a:buClr>
              <a:defRPr/>
            </a:pPr>
            <a:r>
              <a:rPr lang="en-US" altLang="en-US" dirty="0">
                <a:solidFill>
                  <a:srgbClr val="0C0C0C"/>
                </a:solidFill>
              </a:rPr>
              <a:t>Business model</a:t>
            </a:r>
          </a:p>
          <a:p>
            <a:pPr lvl="1" eaLnBrk="1" hangingPunct="1">
              <a:defRPr/>
            </a:pPr>
            <a:r>
              <a:rPr lang="en-US" altLang="en-US" dirty="0">
                <a:solidFill>
                  <a:srgbClr val="0C0C0C"/>
                </a:solidFill>
              </a:rPr>
              <a:t>Set of planned activities designed to result in a profit in a marketplace</a:t>
            </a:r>
          </a:p>
          <a:p>
            <a:pPr lvl="1" eaLnBrk="1" hangingPunct="1">
              <a:defRPr/>
            </a:pPr>
            <a:r>
              <a:rPr lang="en-US" altLang="en-US" sz="1600" dirty="0">
                <a:solidFill>
                  <a:srgbClr val="0C0C0C"/>
                </a:solidFill>
              </a:rPr>
              <a:t>Examples</a:t>
            </a:r>
            <a:r>
              <a:rPr lang="en-US" altLang="en-US" dirty="0">
                <a:solidFill>
                  <a:srgbClr val="0C0C0C"/>
                </a:solidFill>
              </a:rPr>
              <a:t> </a:t>
            </a:r>
            <a:r>
              <a:rPr lang="en-US" altLang="en-US" sz="1100" dirty="0">
                <a:solidFill>
                  <a:srgbClr val="0C0C0C"/>
                </a:solidFill>
                <a:hlinkClick r:id="rId3"/>
              </a:rPr>
              <a:t>http://articles.bplans.co.uk/starting-a-business/examples-of-well-known-business-models/1040</a:t>
            </a:r>
            <a:endParaRPr lang="en-US" altLang="en-US" sz="1100" dirty="0">
              <a:solidFill>
                <a:srgbClr val="0C0C0C"/>
              </a:solidFill>
            </a:endParaRPr>
          </a:p>
          <a:p>
            <a:pPr eaLnBrk="1" hangingPunct="1">
              <a:buClr>
                <a:srgbClr val="EF6527"/>
              </a:buClr>
              <a:defRPr/>
            </a:pPr>
            <a:r>
              <a:rPr lang="en-US" altLang="en-US" dirty="0">
                <a:solidFill>
                  <a:srgbClr val="0C0C0C"/>
                </a:solidFill>
              </a:rPr>
              <a:t>Business plan</a:t>
            </a:r>
          </a:p>
          <a:p>
            <a:pPr lvl="1" eaLnBrk="1" hangingPunct="1">
              <a:defRPr/>
            </a:pPr>
            <a:r>
              <a:rPr lang="en-US" altLang="en-US" dirty="0">
                <a:solidFill>
                  <a:srgbClr val="0C0C0C"/>
                </a:solidFill>
              </a:rPr>
              <a:t>Describes a firm</a:t>
            </a:r>
            <a:r>
              <a:rPr lang="ja-JP" altLang="en-US" dirty="0">
                <a:solidFill>
                  <a:srgbClr val="0C0C0C"/>
                </a:solidFill>
              </a:rPr>
              <a:t>’</a:t>
            </a:r>
            <a:r>
              <a:rPr lang="en-US" altLang="ja-JP" dirty="0">
                <a:solidFill>
                  <a:srgbClr val="0C0C0C"/>
                </a:solidFill>
              </a:rPr>
              <a:t>s business model</a:t>
            </a:r>
          </a:p>
          <a:p>
            <a:pPr lvl="2" eaLnBrk="1" hangingPunct="1">
              <a:defRPr/>
            </a:pPr>
            <a:r>
              <a:rPr lang="en-US" altLang="ja-JP" sz="1600" dirty="0">
                <a:solidFill>
                  <a:srgbClr val="0C0C0C"/>
                </a:solidFill>
                <a:hlinkClick r:id="rId4"/>
              </a:rPr>
              <a:t>Examples; </a:t>
            </a:r>
            <a:r>
              <a:rPr lang="en-US" altLang="ja-JP" sz="1200" dirty="0">
                <a:solidFill>
                  <a:srgbClr val="0C0C0C"/>
                </a:solidFill>
                <a:hlinkClick r:id="rId4"/>
              </a:rPr>
              <a:t>http://articles.bplans.com/a-standard-business-plan-outline/</a:t>
            </a:r>
            <a:endParaRPr lang="en-US" altLang="ja-JP" sz="1200" dirty="0">
              <a:solidFill>
                <a:srgbClr val="0C0C0C"/>
              </a:solidFill>
            </a:endParaRPr>
          </a:p>
          <a:p>
            <a:pPr eaLnBrk="1" hangingPunct="1">
              <a:buClr>
                <a:srgbClr val="EF6527"/>
              </a:buClr>
              <a:defRPr/>
            </a:pPr>
            <a:r>
              <a:rPr lang="en-US" altLang="en-US" dirty="0">
                <a:solidFill>
                  <a:srgbClr val="0C0C0C"/>
                </a:solidFill>
              </a:rPr>
              <a:t>E-commerce business model</a:t>
            </a:r>
          </a:p>
          <a:p>
            <a:pPr lvl="1" eaLnBrk="1" hangingPunct="1">
              <a:defRPr/>
            </a:pPr>
            <a:r>
              <a:rPr lang="en-US" altLang="en-US" dirty="0">
                <a:solidFill>
                  <a:srgbClr val="0C0C0C"/>
                </a:solidFill>
              </a:rPr>
              <a:t>Uses/leverages unique qualities of Internet and Web </a:t>
            </a:r>
            <a:r>
              <a:rPr lang="en-US" altLang="en-US" sz="1200" dirty="0">
                <a:solidFill>
                  <a:srgbClr val="0C0C0C"/>
                </a:solidFill>
                <a:hlinkClick r:id="rId5"/>
              </a:rPr>
              <a:t>http://www.tutorialspoint.com/e_commerce/e_commerce_business_models.htm</a:t>
            </a:r>
            <a:endParaRPr lang="en-US" altLang="en-US" sz="1200" dirty="0">
              <a:solidFill>
                <a:srgbClr val="0C0C0C"/>
              </a:solidFill>
            </a:endParaRPr>
          </a:p>
          <a:p>
            <a:pPr eaLnBrk="1" hangingPunct="1">
              <a:buClr>
                <a:srgbClr val="EF6527"/>
              </a:buClr>
              <a:defRPr/>
            </a:pPr>
            <a:endParaRPr lang="en-US" altLang="en-US" dirty="0">
              <a:solidFill>
                <a:srgbClr val="0C0C0C"/>
              </a:solidFill>
            </a:endParaRPr>
          </a:p>
          <a:p>
            <a:pPr eaLnBrk="1" hangingPunct="1">
              <a:buClr>
                <a:srgbClr val="EF6527"/>
              </a:buClr>
              <a:defRPr/>
            </a:pPr>
            <a:endParaRPr lang="en-US" altLang="en-US" dirty="0">
              <a:solidFill>
                <a:srgbClr val="0C0C0C"/>
              </a:solidFill>
            </a:endParaRPr>
          </a:p>
        </p:txBody>
      </p:sp>
      <p:sp>
        <p:nvSpPr>
          <p:cNvPr id="15365" name="Slide Number Placeholder 4">
            <a:extLst>
              <a:ext uri="{FF2B5EF4-FFF2-40B4-BE49-F238E27FC236}">
                <a16:creationId xmlns:a16="http://schemas.microsoft.com/office/drawing/2014/main" id="{5A9AAB4A-F64E-4E39-82C7-894812185A85}"/>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F5575B5F-7366-434C-B9AF-8972B7BE2409}" type="slidenum">
              <a:rPr lang="en-US" altLang="en-US" sz="1200" smtClean="0">
                <a:solidFill>
                  <a:srgbClr val="1D5478"/>
                </a:solidFill>
                <a:latin typeface="Georgia" panose="02040502050405020303" pitchFamily="18" charset="0"/>
              </a:rPr>
              <a:pPr>
                <a:spcBef>
                  <a:spcPct val="0"/>
                </a:spcBef>
                <a:buClrTx/>
                <a:buSzTx/>
                <a:buFontTx/>
                <a:buNone/>
              </a:pPr>
              <a:t>3</a:t>
            </a:fld>
            <a:endParaRPr lang="en-US" altLang="en-US" sz="1200">
              <a:solidFill>
                <a:srgbClr val="1D5478"/>
              </a:solidFill>
              <a:latin typeface="Georgia" panose="020405020504050203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B4CC1DA-00A1-4B65-B086-41F33B01CA00}"/>
              </a:ext>
            </a:extLst>
          </p:cNvPr>
          <p:cNvSpPr>
            <a:spLocks noGrp="1" noChangeArrowheads="1"/>
          </p:cNvSpPr>
          <p:nvPr>
            <p:ph type="title"/>
          </p:nvPr>
        </p:nvSpPr>
        <p:spPr/>
        <p:txBody>
          <a:bodyPr/>
          <a:lstStyle/>
          <a:p>
            <a:pPr eaLnBrk="1" hangingPunct="1">
              <a:defRPr/>
            </a:pPr>
            <a:r>
              <a:rPr lang="en-US" dirty="0">
                <a:ea typeface="+mj-ea"/>
                <a:cs typeface="+mj-cs"/>
              </a:rPr>
              <a:t>B2B Models: Exchanges</a:t>
            </a:r>
          </a:p>
        </p:txBody>
      </p:sp>
      <p:sp>
        <p:nvSpPr>
          <p:cNvPr id="68612" name="Rectangle 12">
            <a:extLst>
              <a:ext uri="{FF2B5EF4-FFF2-40B4-BE49-F238E27FC236}">
                <a16:creationId xmlns:a16="http://schemas.microsoft.com/office/drawing/2014/main" id="{22F8863D-54F9-4197-9D7B-29E5C47D119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7893" name="Rectangle 3">
            <a:extLst>
              <a:ext uri="{FF2B5EF4-FFF2-40B4-BE49-F238E27FC236}">
                <a16:creationId xmlns:a16="http://schemas.microsoft.com/office/drawing/2014/main" id="{3B2BDAA4-D993-47F2-94A1-A8CE7B1E9D75}"/>
              </a:ext>
            </a:extLst>
          </p:cNvPr>
          <p:cNvSpPr>
            <a:spLocks noGrp="1" noChangeArrowheads="1"/>
          </p:cNvSpPr>
          <p:nvPr>
            <p:ph idx="1"/>
          </p:nvPr>
        </p:nvSpPr>
        <p:spPr>
          <a:xfrm>
            <a:off x="457200" y="1143000"/>
            <a:ext cx="8229600" cy="5083175"/>
          </a:xfrm>
        </p:spPr>
        <p:txBody>
          <a:bodyPr>
            <a:normAutofit/>
          </a:bodyPr>
          <a:lstStyle/>
          <a:p>
            <a:pPr algn="just" eaLnBrk="1" hangingPunct="1">
              <a:defRPr/>
            </a:pPr>
            <a:r>
              <a:rPr lang="en-US" sz="2400" dirty="0">
                <a:ea typeface="+mn-ea"/>
                <a:cs typeface="+mn-cs"/>
              </a:rPr>
              <a:t>Independently owned vertical digital marketplace where hundreds of suppliers meet a small number of large commercial purchasers</a:t>
            </a:r>
          </a:p>
          <a:p>
            <a:pPr algn="just" eaLnBrk="1" hangingPunct="1">
              <a:defRPr/>
            </a:pPr>
            <a:r>
              <a:rPr lang="en-US" sz="2400" dirty="0">
                <a:ea typeface="+mn-ea"/>
                <a:cs typeface="+mn-cs"/>
              </a:rPr>
              <a:t>Revenue model: </a:t>
            </a:r>
            <a:r>
              <a:rPr lang="en-US" sz="2400" b="0" dirty="0">
                <a:ea typeface="+mn-ea"/>
                <a:cs typeface="+mn-cs"/>
              </a:rPr>
              <a:t>Transaction, commission fees</a:t>
            </a:r>
          </a:p>
          <a:p>
            <a:pPr algn="just" eaLnBrk="1" hangingPunct="1">
              <a:defRPr/>
            </a:pPr>
            <a:r>
              <a:rPr lang="en-US" sz="2400" dirty="0">
                <a:ea typeface="+mn-ea"/>
                <a:cs typeface="+mn-cs"/>
              </a:rPr>
              <a:t>Create powerful competition between suppliers</a:t>
            </a:r>
          </a:p>
          <a:p>
            <a:pPr algn="just" eaLnBrk="1" hangingPunct="1">
              <a:defRPr/>
            </a:pPr>
            <a:r>
              <a:rPr lang="en-US" sz="2400" dirty="0">
                <a:ea typeface="+mn-ea"/>
                <a:cs typeface="+mn-cs"/>
              </a:rPr>
              <a:t>Tend to force suppliers into powerful price competition; number of exchanges has dropped dramatically</a:t>
            </a:r>
          </a:p>
          <a:p>
            <a:pPr algn="just" eaLnBrk="1" hangingPunct="1">
              <a:defRPr/>
            </a:pPr>
            <a:r>
              <a:rPr lang="en-US" sz="2400" b="0" dirty="0">
                <a:ea typeface="+mn-ea"/>
                <a:cs typeface="+mn-cs"/>
              </a:rPr>
              <a:t>Example, </a:t>
            </a:r>
            <a:r>
              <a:rPr lang="en-US" sz="2400" dirty="0">
                <a:ea typeface="+mn-ea"/>
                <a:cs typeface="+mn-cs"/>
              </a:rPr>
              <a:t>Walmart</a:t>
            </a:r>
            <a:r>
              <a:rPr lang="en-US" sz="2400" b="0" dirty="0">
                <a:ea typeface="+mn-ea"/>
                <a:cs typeface="+mn-cs"/>
              </a:rPr>
              <a:t> has the ability to negotiate the best prices in the industry</a:t>
            </a:r>
          </a:p>
        </p:txBody>
      </p:sp>
      <p:sp>
        <p:nvSpPr>
          <p:cNvPr id="68613" name="Slide Number Placeholder 4">
            <a:extLst>
              <a:ext uri="{FF2B5EF4-FFF2-40B4-BE49-F238E27FC236}">
                <a16:creationId xmlns:a16="http://schemas.microsoft.com/office/drawing/2014/main" id="{4DAE357D-8DEA-467B-AFE7-D859240A1E5D}"/>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1BE7B388-5573-44CE-81B5-1B425588593E}" type="slidenum">
              <a:rPr lang="en-US" altLang="en-US" sz="1200" smtClean="0">
                <a:solidFill>
                  <a:srgbClr val="1D5478"/>
                </a:solidFill>
                <a:latin typeface="Georgia" panose="02040502050405020303" pitchFamily="18" charset="0"/>
              </a:rPr>
              <a:pPr>
                <a:spcBef>
                  <a:spcPct val="0"/>
                </a:spcBef>
                <a:buClrTx/>
                <a:buSzTx/>
                <a:buFontTx/>
                <a:buNone/>
              </a:pPr>
              <a:t>30</a:t>
            </a:fld>
            <a:endParaRPr lang="en-US" altLang="en-US" sz="1200">
              <a:solidFill>
                <a:srgbClr val="1D5478"/>
              </a:solidFill>
              <a:latin typeface="Georgia" panose="020405020504050203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DC0C8AE-36AD-46AE-8ADF-0F3405F6ECAB}"/>
              </a:ext>
            </a:extLst>
          </p:cNvPr>
          <p:cNvSpPr>
            <a:spLocks noGrp="1" noChangeArrowheads="1"/>
          </p:cNvSpPr>
          <p:nvPr>
            <p:ph type="title"/>
          </p:nvPr>
        </p:nvSpPr>
        <p:spPr>
          <a:xfrm>
            <a:off x="457200" y="533400"/>
            <a:ext cx="8229600" cy="647700"/>
          </a:xfrm>
        </p:spPr>
        <p:txBody>
          <a:bodyPr/>
          <a:lstStyle/>
          <a:p>
            <a:pPr eaLnBrk="1" hangingPunct="1">
              <a:defRPr/>
            </a:pPr>
            <a:r>
              <a:rPr lang="en-US" sz="3600" dirty="0">
                <a:ea typeface="+mj-ea"/>
                <a:cs typeface="+mj-cs"/>
              </a:rPr>
              <a:t>B2B  Models: Industry Consortia</a:t>
            </a:r>
          </a:p>
        </p:txBody>
      </p:sp>
      <p:sp>
        <p:nvSpPr>
          <p:cNvPr id="70660" name="Rectangle 12">
            <a:extLst>
              <a:ext uri="{FF2B5EF4-FFF2-40B4-BE49-F238E27FC236}">
                <a16:creationId xmlns:a16="http://schemas.microsoft.com/office/drawing/2014/main" id="{7DF28668-4811-4774-B6AD-EEE66DE066C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9941" name="Rectangle 3">
            <a:extLst>
              <a:ext uri="{FF2B5EF4-FFF2-40B4-BE49-F238E27FC236}">
                <a16:creationId xmlns:a16="http://schemas.microsoft.com/office/drawing/2014/main" id="{0494E685-FAAD-4FE5-B13F-1644F30A45B0}"/>
              </a:ext>
            </a:extLst>
          </p:cNvPr>
          <p:cNvSpPr>
            <a:spLocks noGrp="1" noChangeArrowheads="1"/>
          </p:cNvSpPr>
          <p:nvPr>
            <p:ph idx="1"/>
          </p:nvPr>
        </p:nvSpPr>
        <p:spPr>
          <a:xfrm>
            <a:off x="457200" y="1181100"/>
            <a:ext cx="8229600" cy="5295900"/>
          </a:xfrm>
        </p:spPr>
        <p:txBody>
          <a:bodyPr>
            <a:normAutofit lnSpcReduction="10000"/>
          </a:bodyPr>
          <a:lstStyle/>
          <a:p>
            <a:pPr eaLnBrk="1" hangingPunct="1">
              <a:defRPr/>
            </a:pPr>
            <a:r>
              <a:rPr lang="en-US" sz="3200" dirty="0">
                <a:ea typeface="+mn-ea"/>
                <a:cs typeface="+mn-cs"/>
              </a:rPr>
              <a:t>Industry-owned vertical digital marketplace open to select suppliers</a:t>
            </a:r>
          </a:p>
          <a:p>
            <a:pPr eaLnBrk="1" hangingPunct="1">
              <a:defRPr/>
            </a:pPr>
            <a:r>
              <a:rPr lang="en-US" sz="3200" dirty="0">
                <a:ea typeface="+mn-ea"/>
                <a:cs typeface="+mn-cs"/>
              </a:rPr>
              <a:t>More successful than exchanges</a:t>
            </a:r>
          </a:p>
          <a:p>
            <a:pPr lvl="1" eaLnBrk="1" hangingPunct="1">
              <a:defRPr/>
            </a:pPr>
            <a:r>
              <a:rPr lang="en-US" dirty="0">
                <a:ea typeface="ＭＳ Ｐゴシック" charset="0"/>
              </a:rPr>
              <a:t>Sponsored by powerful industry players</a:t>
            </a:r>
          </a:p>
          <a:p>
            <a:pPr lvl="1" eaLnBrk="1" hangingPunct="1">
              <a:defRPr/>
            </a:pPr>
            <a:r>
              <a:rPr lang="en-US" dirty="0">
                <a:ea typeface="ＭＳ Ｐゴシック" charset="0"/>
              </a:rPr>
              <a:t>Strengthen traditional purchasing behavior</a:t>
            </a:r>
          </a:p>
          <a:p>
            <a:pPr eaLnBrk="1" hangingPunct="1">
              <a:defRPr/>
            </a:pPr>
            <a:r>
              <a:rPr lang="en-US" sz="3200" dirty="0">
                <a:ea typeface="+mn-ea"/>
                <a:cs typeface="+mn-cs"/>
              </a:rPr>
              <a:t>Revenue model: </a:t>
            </a:r>
            <a:r>
              <a:rPr lang="en-US" sz="3200" b="0" dirty="0">
                <a:ea typeface="+mn-ea"/>
                <a:cs typeface="+mn-cs"/>
              </a:rPr>
              <a:t>Transaction, commission fees</a:t>
            </a:r>
          </a:p>
          <a:p>
            <a:pPr eaLnBrk="1" hangingPunct="1">
              <a:defRPr/>
            </a:pPr>
            <a:r>
              <a:rPr lang="en-US" sz="3200" dirty="0">
                <a:ea typeface="+mn-ea"/>
                <a:cs typeface="+mn-cs"/>
              </a:rPr>
              <a:t>Example: </a:t>
            </a:r>
            <a:r>
              <a:rPr lang="en-US" sz="3200" b="0" dirty="0" err="1">
                <a:ea typeface="+mn-ea"/>
                <a:cs typeface="+mn-cs"/>
              </a:rPr>
              <a:t>Exostar</a:t>
            </a:r>
            <a:r>
              <a:rPr lang="en-US" sz="3200" b="0" dirty="0">
                <a:ea typeface="+mn-ea"/>
                <a:cs typeface="+mn-cs"/>
              </a:rPr>
              <a:t> used by defense industry -</a:t>
            </a:r>
            <a:r>
              <a:rPr lang="en-US" b="0" dirty="0">
                <a:ea typeface="+mn-ea"/>
                <a:cs typeface="+mn-cs"/>
              </a:rPr>
              <a:t> </a:t>
            </a:r>
            <a:r>
              <a:rPr lang="en-US" sz="2000" b="0" dirty="0">
                <a:ea typeface="+mn-ea"/>
                <a:cs typeface="+mn-cs"/>
                <a:hlinkClick r:id="rId3"/>
              </a:rPr>
              <a:t>http://www.exostar.com/Mission/</a:t>
            </a:r>
            <a:endParaRPr lang="en-US" sz="2000" b="0" dirty="0">
              <a:ea typeface="+mn-ea"/>
              <a:cs typeface="+mn-cs"/>
            </a:endParaRPr>
          </a:p>
          <a:p>
            <a:pPr eaLnBrk="1" hangingPunct="1">
              <a:defRPr/>
            </a:pPr>
            <a:r>
              <a:rPr lang="en-US" sz="2000" dirty="0" err="1">
                <a:hlinkClick r:id="rId4"/>
              </a:rPr>
              <a:t>ICAMR</a:t>
            </a:r>
            <a:r>
              <a:rPr lang="en-US" sz="2000" dirty="0">
                <a:hlinkClick r:id="rId4"/>
              </a:rPr>
              <a:t>: International Consortium for Advanced Manufacturing Research</a:t>
            </a:r>
            <a:endParaRPr lang="en-US" sz="2000" dirty="0"/>
          </a:p>
          <a:p>
            <a:pPr marL="0" indent="0" eaLnBrk="1" hangingPunct="1">
              <a:buFont typeface="Wingdings" panose="05000000000000000000" pitchFamily="2" charset="2"/>
              <a:buNone/>
              <a:defRPr/>
            </a:pPr>
            <a:endParaRPr lang="en-US" sz="2000" b="0" dirty="0">
              <a:ea typeface="+mn-ea"/>
              <a:cs typeface="+mn-cs"/>
            </a:endParaRPr>
          </a:p>
          <a:p>
            <a:pPr eaLnBrk="1" hangingPunct="1">
              <a:defRPr/>
            </a:pPr>
            <a:endParaRPr lang="en-US" sz="2000" dirty="0">
              <a:ea typeface="+mn-ea"/>
              <a:cs typeface="+mn-cs"/>
            </a:endParaRPr>
          </a:p>
        </p:txBody>
      </p:sp>
      <p:sp>
        <p:nvSpPr>
          <p:cNvPr id="70661" name="Slide Number Placeholder 4">
            <a:extLst>
              <a:ext uri="{FF2B5EF4-FFF2-40B4-BE49-F238E27FC236}">
                <a16:creationId xmlns:a16="http://schemas.microsoft.com/office/drawing/2014/main" id="{CCFB921D-1ED4-4973-9431-DE9CDB8DEEEE}"/>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6AD432BA-3B26-422A-9836-65386F0EB787}" type="slidenum">
              <a:rPr lang="en-US" altLang="en-US" sz="1200" smtClean="0">
                <a:solidFill>
                  <a:srgbClr val="1D5478"/>
                </a:solidFill>
                <a:latin typeface="Georgia" panose="02040502050405020303" pitchFamily="18" charset="0"/>
              </a:rPr>
              <a:pPr>
                <a:spcBef>
                  <a:spcPct val="0"/>
                </a:spcBef>
                <a:buClrTx/>
                <a:buSzTx/>
                <a:buFontTx/>
                <a:buNone/>
              </a:pPr>
              <a:t>31</a:t>
            </a:fld>
            <a:endParaRPr lang="en-US" altLang="en-US" sz="1200">
              <a:solidFill>
                <a:srgbClr val="1D5478"/>
              </a:solidFill>
              <a:latin typeface="Georgia" panose="02040502050405020303" pitchFamily="18" charset="0"/>
            </a:endParaRPr>
          </a:p>
        </p:txBody>
      </p:sp>
      <p:sp>
        <p:nvSpPr>
          <p:cNvPr id="70662" name="Rectangle 6">
            <a:extLst>
              <a:ext uri="{FF2B5EF4-FFF2-40B4-BE49-F238E27FC236}">
                <a16:creationId xmlns:a16="http://schemas.microsoft.com/office/drawing/2014/main" id="{03D8A14B-0F2B-4291-88BB-EDE77D53AAD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2400">
                <a:solidFill>
                  <a:schemeClr val="tx1"/>
                </a:solidFill>
                <a:latin typeface="Tahoma" panose="020B0604030504040204" pitchFamily="34" charset="0"/>
              </a:rPr>
              <a:t>About 15,100,000 results (0.63 seconds) </a:t>
            </a:r>
          </a:p>
          <a:p>
            <a:pPr>
              <a:spcBef>
                <a:spcPct val="0"/>
              </a:spcBef>
              <a:buClrTx/>
              <a:buSzTx/>
              <a:buFontTx/>
              <a:buNone/>
            </a:pPr>
            <a:endParaRPr lang="en-US" altLang="en-US" sz="1000" b="1">
              <a:solidFill>
                <a:schemeClr val="tx1"/>
              </a:solidFill>
              <a:latin typeface="Tahoma" panose="020B0604030504040204" pitchFamily="34" charset="0"/>
            </a:endParaRPr>
          </a:p>
          <a:p>
            <a:pPr>
              <a:spcBef>
                <a:spcPct val="0"/>
              </a:spcBef>
              <a:buClrTx/>
              <a:buSzTx/>
              <a:buFontTx/>
              <a:buNone/>
            </a:pPr>
            <a:r>
              <a:rPr lang="en-US" altLang="en-US" sz="1000" b="1">
                <a:solidFill>
                  <a:schemeClr val="tx1"/>
                </a:solidFill>
                <a:latin typeface="Tahoma" panose="020B0604030504040204" pitchFamily="34" charset="0"/>
              </a:rPr>
              <a:t>Search Results</a:t>
            </a:r>
          </a:p>
          <a:p>
            <a:pPr>
              <a:spcBef>
                <a:spcPct val="0"/>
              </a:spcBef>
              <a:buClrTx/>
              <a:buSzTx/>
              <a:buFontTx/>
              <a:buNone/>
            </a:pPr>
            <a:r>
              <a:rPr lang="en-US" altLang="en-US" sz="800" b="1">
                <a:solidFill>
                  <a:schemeClr val="tx1"/>
                </a:solidFill>
                <a:latin typeface="Tahoma" panose="020B0604030504040204" pitchFamily="34" charset="0"/>
                <a:hlinkClick r:id="rId4"/>
              </a:rPr>
              <a:t>ICAMR: International Consortium for Advanced Manufacturing Research</a:t>
            </a:r>
            <a:endParaRPr lang="en-US" altLang="en-US" sz="800" b="1">
              <a:solidFill>
                <a:schemeClr val="tx1"/>
              </a:solidFill>
              <a:latin typeface="Tahoma" panose="020B0604030504040204" pitchFamily="34" charset="0"/>
            </a:endParaRPr>
          </a:p>
          <a:p>
            <a:pPr>
              <a:spcBef>
                <a:spcPct val="0"/>
              </a:spcBef>
              <a:buClrTx/>
              <a:buSzTx/>
              <a:buFontTx/>
              <a:buNone/>
            </a:pPr>
            <a:endParaRPr lang="en-US" altLang="en-US" sz="2400">
              <a:solidFill>
                <a:schemeClr val="tx1"/>
              </a:solidFill>
              <a:latin typeface="Tahoma" panose="020B0604030504040204" pitchFamily="34" charset="0"/>
            </a:endParaRPr>
          </a:p>
        </p:txBody>
      </p:sp>
      <p:sp>
        <p:nvSpPr>
          <p:cNvPr id="70663" name="Rectangle 7">
            <a:extLst>
              <a:ext uri="{FF2B5EF4-FFF2-40B4-BE49-F238E27FC236}">
                <a16:creationId xmlns:a16="http://schemas.microsoft.com/office/drawing/2014/main" id="{55A1DA43-58A3-4E13-AFB0-D98F143CB44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2400">
                <a:solidFill>
                  <a:schemeClr val="tx1"/>
                </a:solidFill>
                <a:latin typeface="Tahoma" panose="020B0604030504040204" pitchFamily="34" charset="0"/>
              </a:rPr>
              <a:t>About 15,100,000 results (0.63 seconds) </a:t>
            </a:r>
          </a:p>
          <a:p>
            <a:pPr>
              <a:spcBef>
                <a:spcPct val="0"/>
              </a:spcBef>
              <a:buClrTx/>
              <a:buSzTx/>
              <a:buFontTx/>
              <a:buNone/>
            </a:pPr>
            <a:endParaRPr lang="en-US" altLang="en-US" sz="1000" b="1">
              <a:solidFill>
                <a:schemeClr val="tx1"/>
              </a:solidFill>
              <a:latin typeface="Tahoma" panose="020B0604030504040204" pitchFamily="34" charset="0"/>
            </a:endParaRPr>
          </a:p>
          <a:p>
            <a:pPr>
              <a:spcBef>
                <a:spcPct val="0"/>
              </a:spcBef>
              <a:buClrTx/>
              <a:buSzTx/>
              <a:buFontTx/>
              <a:buNone/>
            </a:pPr>
            <a:r>
              <a:rPr lang="en-US" altLang="en-US" sz="1000" b="1">
                <a:solidFill>
                  <a:schemeClr val="tx1"/>
                </a:solidFill>
                <a:latin typeface="Tahoma" panose="020B0604030504040204" pitchFamily="34" charset="0"/>
              </a:rPr>
              <a:t>Search Results</a:t>
            </a:r>
          </a:p>
          <a:p>
            <a:pPr>
              <a:spcBef>
                <a:spcPct val="0"/>
              </a:spcBef>
              <a:buClrTx/>
              <a:buSzTx/>
              <a:buFontTx/>
              <a:buNone/>
            </a:pPr>
            <a:r>
              <a:rPr lang="en-US" altLang="en-US" sz="800" b="1">
                <a:solidFill>
                  <a:schemeClr val="tx1"/>
                </a:solidFill>
                <a:latin typeface="Tahoma" panose="020B0604030504040204" pitchFamily="34" charset="0"/>
                <a:hlinkClick r:id="rId4"/>
              </a:rPr>
              <a:t>ICAMR: International Consortium for Advanced Manufacturing Research</a:t>
            </a:r>
            <a:endParaRPr lang="en-US" altLang="en-US" sz="800" b="1">
              <a:solidFill>
                <a:schemeClr val="tx1"/>
              </a:solidFill>
              <a:latin typeface="Tahoma" panose="020B0604030504040204" pitchFamily="34" charset="0"/>
            </a:endParaRPr>
          </a:p>
          <a:p>
            <a:pPr>
              <a:spcBef>
                <a:spcPct val="0"/>
              </a:spcBef>
              <a:buClrTx/>
              <a:buSzTx/>
              <a:buFontTx/>
              <a:buNone/>
            </a:pPr>
            <a:endParaRPr lang="en-US" altLang="en-US" sz="2400">
              <a:solidFill>
                <a:schemeClr val="tx1"/>
              </a:solidFill>
              <a:latin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843EFB2-E3C1-4017-8405-DD62D8665C35}"/>
              </a:ext>
            </a:extLst>
          </p:cNvPr>
          <p:cNvSpPr>
            <a:spLocks noGrp="1" noChangeArrowheads="1"/>
          </p:cNvSpPr>
          <p:nvPr>
            <p:ph type="title"/>
          </p:nvPr>
        </p:nvSpPr>
        <p:spPr/>
        <p:txBody>
          <a:bodyPr/>
          <a:lstStyle/>
          <a:p>
            <a:pPr eaLnBrk="1" hangingPunct="1">
              <a:defRPr/>
            </a:pPr>
            <a:r>
              <a:rPr lang="en-US" dirty="0">
                <a:ea typeface="+mj-ea"/>
                <a:cs typeface="+mj-cs"/>
              </a:rPr>
              <a:t>Private Industrial Networks</a:t>
            </a:r>
            <a:endParaRPr lang="en-US" sz="2000" dirty="0">
              <a:solidFill>
                <a:srgbClr val="FF0000"/>
              </a:solidFill>
              <a:ea typeface="+mj-ea"/>
              <a:cs typeface="+mj-cs"/>
            </a:endParaRPr>
          </a:p>
        </p:txBody>
      </p:sp>
      <p:sp>
        <p:nvSpPr>
          <p:cNvPr id="72708" name="Rectangle 12">
            <a:extLst>
              <a:ext uri="{FF2B5EF4-FFF2-40B4-BE49-F238E27FC236}">
                <a16:creationId xmlns:a16="http://schemas.microsoft.com/office/drawing/2014/main" id="{8F3548D4-418F-487F-9341-F9CE928A45D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76802" name="Rectangle 3">
            <a:extLst>
              <a:ext uri="{FF2B5EF4-FFF2-40B4-BE49-F238E27FC236}">
                <a16:creationId xmlns:a16="http://schemas.microsoft.com/office/drawing/2014/main" id="{A1A54ED3-4CBA-4DBD-A4F9-0A20F610FCEC}"/>
              </a:ext>
            </a:extLst>
          </p:cNvPr>
          <p:cNvSpPr>
            <a:spLocks noGrp="1" noChangeArrowheads="1"/>
          </p:cNvSpPr>
          <p:nvPr>
            <p:ph idx="1"/>
          </p:nvPr>
        </p:nvSpPr>
        <p:spPr/>
        <p:txBody>
          <a:bodyPr/>
          <a:lstStyle/>
          <a:p>
            <a:pPr eaLnBrk="1" hangingPunct="1">
              <a:buClr>
                <a:srgbClr val="EF6527"/>
              </a:buClr>
              <a:defRPr/>
            </a:pPr>
            <a:r>
              <a:rPr lang="en-US" altLang="en-US" sz="3200" dirty="0">
                <a:solidFill>
                  <a:srgbClr val="0C0C0C"/>
                </a:solidFill>
              </a:rPr>
              <a:t>Digital network used to coordinate among firms engaged in business together</a:t>
            </a:r>
          </a:p>
          <a:p>
            <a:pPr eaLnBrk="1" hangingPunct="1">
              <a:buClr>
                <a:srgbClr val="EF6527"/>
              </a:buClr>
              <a:defRPr/>
            </a:pPr>
            <a:r>
              <a:rPr lang="en-US" sz="2800" dirty="0">
                <a:solidFill>
                  <a:srgbClr val="FF0000"/>
                </a:solidFill>
              </a:rPr>
              <a:t>Represents 75% of B2B business by large firms</a:t>
            </a:r>
            <a:endParaRPr lang="en-US" altLang="en-US" sz="2800" dirty="0">
              <a:solidFill>
                <a:srgbClr val="0C0C0C"/>
              </a:solidFill>
            </a:endParaRPr>
          </a:p>
          <a:p>
            <a:pPr eaLnBrk="1" hangingPunct="1">
              <a:buClr>
                <a:srgbClr val="EF6527"/>
              </a:buClr>
              <a:defRPr/>
            </a:pPr>
            <a:r>
              <a:rPr lang="en-US" altLang="en-US" sz="3200" dirty="0">
                <a:solidFill>
                  <a:srgbClr val="0C0C0C"/>
                </a:solidFill>
              </a:rPr>
              <a:t>Often owned by a large network firm</a:t>
            </a:r>
            <a:endParaRPr lang="en-US" altLang="ja-JP" sz="3200" dirty="0">
              <a:solidFill>
                <a:srgbClr val="0C0C0C"/>
              </a:solidFill>
            </a:endParaRPr>
          </a:p>
          <a:p>
            <a:pPr eaLnBrk="1" hangingPunct="1">
              <a:buClr>
                <a:srgbClr val="EF6527"/>
              </a:buClr>
              <a:defRPr/>
            </a:pPr>
            <a:r>
              <a:rPr lang="en-US" altLang="en-US" sz="2800" b="0" dirty="0">
                <a:solidFill>
                  <a:srgbClr val="0C0C0C"/>
                </a:solidFill>
              </a:rPr>
              <a:t>Example: Walmart’</a:t>
            </a:r>
            <a:r>
              <a:rPr lang="en-US" altLang="ja-JP" sz="2800" b="0" dirty="0">
                <a:solidFill>
                  <a:srgbClr val="0C0C0C"/>
                </a:solidFill>
              </a:rPr>
              <a:t>s network for suppliers</a:t>
            </a:r>
          </a:p>
          <a:p>
            <a:pPr eaLnBrk="1" hangingPunct="1">
              <a:buClr>
                <a:srgbClr val="EF6527"/>
              </a:buClr>
              <a:defRPr/>
            </a:pPr>
            <a:r>
              <a:rPr lang="en-US" altLang="en-US" sz="3200" dirty="0">
                <a:solidFill>
                  <a:srgbClr val="0C0C0C"/>
                </a:solidFill>
              </a:rPr>
              <a:t>Cost absorbed by network owner and recovered through production and distribution efficiencies</a:t>
            </a:r>
          </a:p>
          <a:p>
            <a:pPr eaLnBrk="1" hangingPunct="1">
              <a:buClr>
                <a:srgbClr val="EF6527"/>
              </a:buClr>
              <a:defRPr/>
            </a:pPr>
            <a:endParaRPr lang="en-US" altLang="en-US" sz="3200" dirty="0">
              <a:solidFill>
                <a:srgbClr val="0C0C0C"/>
              </a:solidFill>
            </a:endParaRPr>
          </a:p>
        </p:txBody>
      </p:sp>
      <p:sp>
        <p:nvSpPr>
          <p:cNvPr id="72709" name="Slide Number Placeholder 4">
            <a:extLst>
              <a:ext uri="{FF2B5EF4-FFF2-40B4-BE49-F238E27FC236}">
                <a16:creationId xmlns:a16="http://schemas.microsoft.com/office/drawing/2014/main" id="{1545C01E-64F3-4E98-A008-A9EDA4F18551}"/>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2E19C864-C26B-4393-9ACC-000C65E6F5BD}" type="slidenum">
              <a:rPr lang="en-US" altLang="en-US" sz="1200" smtClean="0">
                <a:solidFill>
                  <a:srgbClr val="1D5478"/>
                </a:solidFill>
                <a:latin typeface="Georgia" panose="02040502050405020303" pitchFamily="18" charset="0"/>
              </a:rPr>
              <a:pPr>
                <a:spcBef>
                  <a:spcPct val="0"/>
                </a:spcBef>
                <a:buClrTx/>
                <a:buSzTx/>
                <a:buFontTx/>
                <a:buNone/>
              </a:pPr>
              <a:t>32</a:t>
            </a:fld>
            <a:endParaRPr lang="en-US" altLang="en-US" sz="1200">
              <a:solidFill>
                <a:srgbClr val="1D5478"/>
              </a:solidFill>
              <a:latin typeface="Georgia" panose="020405020504050203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1">
            <a:extLst>
              <a:ext uri="{FF2B5EF4-FFF2-40B4-BE49-F238E27FC236}">
                <a16:creationId xmlns:a16="http://schemas.microsoft.com/office/drawing/2014/main" id="{68F44DF0-518A-4B50-99B9-2F9E406336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rgbClr val="1D5478"/>
                </a:solidFill>
                <a:latin typeface="Georgia" panose="02040502050405020303" pitchFamily="18" charset="0"/>
              </a:rPr>
              <a:t>Copyright © 2014 Pearson Education, Inc. Publishing as Prentice Hall</a:t>
            </a:r>
          </a:p>
        </p:txBody>
      </p:sp>
      <p:sp>
        <p:nvSpPr>
          <p:cNvPr id="74755" name="Slide Number Placeholder 2">
            <a:extLst>
              <a:ext uri="{FF2B5EF4-FFF2-40B4-BE49-F238E27FC236}">
                <a16:creationId xmlns:a16="http://schemas.microsoft.com/office/drawing/2014/main" id="{B200F9FF-F6D5-4674-9E62-0FC6AF8D3F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rgbClr val="1D5478"/>
                </a:solidFill>
                <a:latin typeface="Georgia" panose="02040502050405020303" pitchFamily="18" charset="0"/>
              </a:rPr>
              <a:t>Slide 2-</a:t>
            </a:r>
            <a:fld id="{8C32BC19-D445-4148-A394-1D44C35A3920}" type="slidenum">
              <a:rPr lang="en-US" altLang="en-US" sz="1200" smtClean="0">
                <a:solidFill>
                  <a:srgbClr val="1D5478"/>
                </a:solidFill>
                <a:latin typeface="Georgia" panose="02040502050405020303" pitchFamily="18" charset="0"/>
              </a:rPr>
              <a:pPr/>
              <a:t>33</a:t>
            </a:fld>
            <a:endParaRPr lang="en-US" altLang="en-US" sz="1200">
              <a:solidFill>
                <a:srgbClr val="1D5478"/>
              </a:solidFill>
              <a:latin typeface="Georgia" panose="02040502050405020303" pitchFamily="18" charset="0"/>
            </a:endParaRPr>
          </a:p>
        </p:txBody>
      </p:sp>
      <p:graphicFrame>
        <p:nvGraphicFramePr>
          <p:cNvPr id="4" name="Table 3">
            <a:extLst>
              <a:ext uri="{FF2B5EF4-FFF2-40B4-BE49-F238E27FC236}">
                <a16:creationId xmlns:a16="http://schemas.microsoft.com/office/drawing/2014/main" id="{063491B2-2995-4FCB-A24E-0FCA31807E7F}"/>
              </a:ext>
            </a:extLst>
          </p:cNvPr>
          <p:cNvGraphicFramePr>
            <a:graphicFrameLocks noGrp="1"/>
          </p:cNvGraphicFramePr>
          <p:nvPr/>
        </p:nvGraphicFramePr>
        <p:xfrm>
          <a:off x="1447800" y="1524000"/>
          <a:ext cx="6019800" cy="4695825"/>
        </p:xfrm>
        <a:graphic>
          <a:graphicData uri="http://schemas.openxmlformats.org/drawingml/2006/table">
            <a:tbl>
              <a:tblPr firstRow="1" firstCol="1" bandRow="1">
                <a:tableStyleId>{5C22544A-7EE6-4342-B048-85BDC9FD1C3A}</a:tableStyleId>
              </a:tblPr>
              <a:tblGrid>
                <a:gridCol w="1980777">
                  <a:extLst>
                    <a:ext uri="{9D8B030D-6E8A-4147-A177-3AD203B41FA5}">
                      <a16:colId xmlns:a16="http://schemas.microsoft.com/office/drawing/2014/main" val="20000"/>
                    </a:ext>
                  </a:extLst>
                </a:gridCol>
                <a:gridCol w="1981412">
                  <a:extLst>
                    <a:ext uri="{9D8B030D-6E8A-4147-A177-3AD203B41FA5}">
                      <a16:colId xmlns:a16="http://schemas.microsoft.com/office/drawing/2014/main" val="20001"/>
                    </a:ext>
                  </a:extLst>
                </a:gridCol>
                <a:gridCol w="2057611">
                  <a:extLst>
                    <a:ext uri="{9D8B030D-6E8A-4147-A177-3AD203B41FA5}">
                      <a16:colId xmlns:a16="http://schemas.microsoft.com/office/drawing/2014/main" val="20002"/>
                    </a:ext>
                  </a:extLst>
                </a:gridCol>
              </a:tblGrid>
              <a:tr h="871363">
                <a:tc>
                  <a:txBody>
                    <a:bodyPr/>
                    <a:lstStyle/>
                    <a:p>
                      <a:pPr marL="0" marR="0" algn="ctr">
                        <a:lnSpc>
                          <a:spcPct val="107000"/>
                        </a:lnSpc>
                        <a:spcBef>
                          <a:spcPts val="0"/>
                        </a:spcBef>
                        <a:spcAft>
                          <a:spcPts val="0"/>
                        </a:spcAft>
                      </a:pPr>
                      <a:r>
                        <a:rPr lang="en-US" sz="1800" dirty="0">
                          <a:solidFill>
                            <a:schemeClr val="tx1"/>
                          </a:solidFill>
                          <a:effectLst/>
                        </a:rPr>
                        <a:t>Exchange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Consortia</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Private Industrial Network</a:t>
                      </a:r>
                    </a:p>
                    <a:p>
                      <a:pPr marL="0" marR="0" algn="ctr">
                        <a:lnSpc>
                          <a:spcPct val="107000"/>
                        </a:lnSpc>
                        <a:spcBef>
                          <a:spcPts val="0"/>
                        </a:spcBef>
                        <a:spcAft>
                          <a:spcPts val="0"/>
                        </a:spcAft>
                      </a:pPr>
                      <a:r>
                        <a:rPr lang="en-US" sz="1800" dirty="0">
                          <a:solidFill>
                            <a:schemeClr val="tx1"/>
                          </a:solidFill>
                          <a:effectLst/>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24462">
                <a:tc>
                  <a:txBody>
                    <a:bodyPr/>
                    <a:lstStyle/>
                    <a:p>
                      <a:pPr marL="342900" marR="0" lvl="0" indent="-342900">
                        <a:lnSpc>
                          <a:spcPct val="107000"/>
                        </a:lnSpc>
                        <a:spcBef>
                          <a:spcPts val="0"/>
                        </a:spcBef>
                        <a:spcAft>
                          <a:spcPts val="0"/>
                        </a:spcAft>
                        <a:buFont typeface="Symbol" panose="05050102010706020507" pitchFamily="18" charset="2"/>
                        <a:buChar char=""/>
                      </a:pPr>
                      <a:r>
                        <a:rPr lang="en-US" sz="1800" b="0" dirty="0">
                          <a:solidFill>
                            <a:schemeClr val="tx1"/>
                          </a:solidFill>
                          <a:effectLst/>
                        </a:rPr>
                        <a:t>Hundreds of suppliers meet small number of large buyers</a:t>
                      </a:r>
                    </a:p>
                    <a:p>
                      <a:pPr marL="342900" marR="0" lvl="0" indent="-342900">
                        <a:lnSpc>
                          <a:spcPct val="107000"/>
                        </a:lnSpc>
                        <a:spcBef>
                          <a:spcPts val="0"/>
                        </a:spcBef>
                        <a:spcAft>
                          <a:spcPts val="0"/>
                        </a:spcAft>
                        <a:buFont typeface="Symbol" panose="05050102010706020507" pitchFamily="18" charset="2"/>
                        <a:buChar char=""/>
                      </a:pPr>
                      <a:r>
                        <a:rPr lang="en-US" sz="1800" b="0" dirty="0">
                          <a:solidFill>
                            <a:schemeClr val="tx1"/>
                          </a:solidFill>
                          <a:effectLst/>
                        </a:rPr>
                        <a:t>Generate revenue by a commission or fee based on the size of the transaction</a:t>
                      </a:r>
                    </a:p>
                    <a:p>
                      <a:pPr marL="342900" marR="0" lvl="0" indent="-342900">
                        <a:lnSpc>
                          <a:spcPct val="107000"/>
                        </a:lnSpc>
                        <a:spcBef>
                          <a:spcPts val="0"/>
                        </a:spcBef>
                        <a:spcAft>
                          <a:spcPts val="0"/>
                        </a:spcAft>
                        <a:buFont typeface="Symbol" panose="05050102010706020507" pitchFamily="18" charset="2"/>
                        <a:buChar char=""/>
                      </a:pPr>
                      <a:r>
                        <a:rPr lang="en-US" sz="1800" b="0" dirty="0">
                          <a:solidFill>
                            <a:schemeClr val="tx1"/>
                          </a:solidFill>
                          <a:effectLst/>
                        </a:rPr>
                        <a:t>Usually serve a single industry</a:t>
                      </a:r>
                    </a:p>
                    <a:p>
                      <a:pPr marL="457200" marR="0">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rPr>
                        <a:t>Is industry owned</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 Serves a vertical marketplace</a:t>
                      </a:r>
                    </a:p>
                    <a:p>
                      <a:pPr marL="457200" marR="0">
                        <a:lnSpc>
                          <a:spcPct val="107000"/>
                        </a:lnSpc>
                        <a:spcBef>
                          <a:spcPts val="0"/>
                        </a:spcBef>
                        <a:spcAft>
                          <a:spcPts val="0"/>
                        </a:spcAft>
                      </a:pPr>
                      <a:r>
                        <a:rPr lang="en-US" sz="1800" dirty="0">
                          <a:effectLst/>
                        </a:rPr>
                        <a:t> </a:t>
                      </a:r>
                    </a:p>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rPr>
                        <a:t>Coordinate the flow of communications among firms doing business together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Participation is by invitation only</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Walmart operates the largest private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74770" name="Rectangle 1">
            <a:extLst>
              <a:ext uri="{FF2B5EF4-FFF2-40B4-BE49-F238E27FC236}">
                <a16:creationId xmlns:a16="http://schemas.microsoft.com/office/drawing/2014/main" id="{161195EC-AC9B-4647-A87C-BC5AD908E6AA}"/>
              </a:ext>
            </a:extLst>
          </p:cNvPr>
          <p:cNvSpPr>
            <a:spLocks noChangeArrowheads="1"/>
          </p:cNvSpPr>
          <p:nvPr/>
        </p:nvSpPr>
        <p:spPr bwMode="auto">
          <a:xfrm>
            <a:off x="1219200" y="584200"/>
            <a:ext cx="5943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ctr"/>
            <a:r>
              <a:rPr lang="en-US" altLang="en-US" sz="2000" b="1">
                <a:latin typeface="Calibri" panose="020F0502020204030204" pitchFamily="34" charset="0"/>
                <a:cs typeface="Times New Roman" panose="02020603050405020304" pitchFamily="18" charset="0"/>
              </a:rPr>
              <a:t>Difference between Exchange, Consortia, Private Industrial Network</a:t>
            </a:r>
            <a:endParaRPr lang="en-US"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0">
            <a:extLst>
              <a:ext uri="{FF2B5EF4-FFF2-40B4-BE49-F238E27FC236}">
                <a16:creationId xmlns:a16="http://schemas.microsoft.com/office/drawing/2014/main" id="{7A415594-3FF0-4CC8-8456-AC70E6C8F8CF}"/>
              </a:ext>
            </a:extLst>
          </p:cNvPr>
          <p:cNvSpPr>
            <a:spLocks noGrp="1" noChangeArrowheads="1"/>
          </p:cNvSpPr>
          <p:nvPr>
            <p:ph type="title"/>
          </p:nvPr>
        </p:nvSpPr>
        <p:spPr/>
        <p:txBody>
          <a:bodyPr/>
          <a:lstStyle/>
          <a:p>
            <a:pPr eaLnBrk="1" hangingPunct="1">
              <a:defRPr/>
            </a:pPr>
            <a:r>
              <a:rPr lang="en-US" dirty="0">
                <a:ea typeface="+mj-ea"/>
                <a:cs typeface="+mj-cs"/>
              </a:rPr>
              <a:t>How E-commerce Changes Business</a:t>
            </a:r>
          </a:p>
        </p:txBody>
      </p:sp>
      <p:sp>
        <p:nvSpPr>
          <p:cNvPr id="75780" name="Rectangle 12">
            <a:extLst>
              <a:ext uri="{FF2B5EF4-FFF2-40B4-BE49-F238E27FC236}">
                <a16:creationId xmlns:a16="http://schemas.microsoft.com/office/drawing/2014/main" id="{A94849CA-6A91-49C3-A3FE-AD09DB47CA2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45061" name="Rectangle 2051">
            <a:extLst>
              <a:ext uri="{FF2B5EF4-FFF2-40B4-BE49-F238E27FC236}">
                <a16:creationId xmlns:a16="http://schemas.microsoft.com/office/drawing/2014/main" id="{548A2CE0-0AF6-4FF7-BC9A-C5ED35127847}"/>
              </a:ext>
            </a:extLst>
          </p:cNvPr>
          <p:cNvSpPr>
            <a:spLocks noGrp="1" noChangeArrowheads="1"/>
          </p:cNvSpPr>
          <p:nvPr>
            <p:ph idx="1"/>
          </p:nvPr>
        </p:nvSpPr>
        <p:spPr>
          <a:xfrm>
            <a:off x="428625" y="1600200"/>
            <a:ext cx="8229600" cy="4267200"/>
          </a:xfrm>
        </p:spPr>
        <p:txBody>
          <a:bodyPr/>
          <a:lstStyle/>
          <a:p>
            <a:pPr eaLnBrk="1" hangingPunct="1">
              <a:defRPr/>
            </a:pPr>
            <a:r>
              <a:rPr lang="en-US" dirty="0">
                <a:ea typeface="+mn-ea"/>
                <a:cs typeface="+mn-cs"/>
              </a:rPr>
              <a:t>E-commerce changes industry structure by changing:</a:t>
            </a:r>
          </a:p>
          <a:p>
            <a:pPr lvl="1" eaLnBrk="1" hangingPunct="1">
              <a:defRPr/>
            </a:pPr>
            <a:r>
              <a:rPr lang="en-US" dirty="0">
                <a:ea typeface="ＭＳ Ｐゴシック" charset="0"/>
              </a:rPr>
              <a:t>Rivalry among existing competitors</a:t>
            </a:r>
          </a:p>
          <a:p>
            <a:pPr lvl="1" eaLnBrk="1" hangingPunct="1">
              <a:defRPr/>
            </a:pPr>
            <a:r>
              <a:rPr lang="en-US" dirty="0">
                <a:ea typeface="ＭＳ Ｐゴシック" charset="0"/>
              </a:rPr>
              <a:t>Barriers to entry</a:t>
            </a:r>
          </a:p>
          <a:p>
            <a:pPr lvl="1" eaLnBrk="1" hangingPunct="1">
              <a:defRPr/>
            </a:pPr>
            <a:r>
              <a:rPr lang="en-US" dirty="0">
                <a:ea typeface="ＭＳ Ｐゴシック" charset="0"/>
              </a:rPr>
              <a:t>Threat of new substitute products</a:t>
            </a:r>
          </a:p>
          <a:p>
            <a:pPr lvl="1" eaLnBrk="1" hangingPunct="1">
              <a:defRPr/>
            </a:pPr>
            <a:r>
              <a:rPr lang="en-US" dirty="0">
                <a:ea typeface="ＭＳ Ｐゴシック" charset="0"/>
              </a:rPr>
              <a:t>Strength of suppliers</a:t>
            </a:r>
          </a:p>
          <a:p>
            <a:pPr lvl="1" eaLnBrk="1" hangingPunct="1">
              <a:defRPr/>
            </a:pPr>
            <a:r>
              <a:rPr lang="en-US" dirty="0">
                <a:ea typeface="ＭＳ Ｐゴシック" charset="0"/>
              </a:rPr>
              <a:t>Bargaining power of buyers</a:t>
            </a:r>
          </a:p>
          <a:p>
            <a:pPr eaLnBrk="1" hangingPunct="1">
              <a:defRPr/>
            </a:pPr>
            <a:endParaRPr lang="en-US" dirty="0">
              <a:ea typeface="+mn-ea"/>
              <a:cs typeface="+mn-cs"/>
            </a:endParaRPr>
          </a:p>
        </p:txBody>
      </p:sp>
      <p:sp>
        <p:nvSpPr>
          <p:cNvPr id="75781" name="Slide Number Placeholder 4">
            <a:extLst>
              <a:ext uri="{FF2B5EF4-FFF2-40B4-BE49-F238E27FC236}">
                <a16:creationId xmlns:a16="http://schemas.microsoft.com/office/drawing/2014/main" id="{B612478F-F116-4DD1-849A-3D9EF955D9FE}"/>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D3200AEE-4897-469C-A109-DD5FCFBFCDC7}" type="slidenum">
              <a:rPr lang="en-US" altLang="en-US" sz="1200" smtClean="0">
                <a:solidFill>
                  <a:srgbClr val="1D5478"/>
                </a:solidFill>
                <a:latin typeface="Georgia" panose="02040502050405020303" pitchFamily="18" charset="0"/>
              </a:rPr>
              <a:pPr>
                <a:spcBef>
                  <a:spcPct val="0"/>
                </a:spcBef>
                <a:buClrTx/>
                <a:buSzTx/>
                <a:buFontTx/>
                <a:buNone/>
              </a:pPr>
              <a:t>34</a:t>
            </a:fld>
            <a:endParaRPr lang="en-US" altLang="en-US" sz="1200">
              <a:solidFill>
                <a:srgbClr val="1D5478"/>
              </a:solidFill>
              <a:latin typeface="Georgia" panose="020405020504050203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FD54D3B-C3E2-4F67-A448-86D8580B1A38}"/>
              </a:ext>
            </a:extLst>
          </p:cNvPr>
          <p:cNvSpPr>
            <a:spLocks noGrp="1" noChangeArrowheads="1"/>
          </p:cNvSpPr>
          <p:nvPr>
            <p:ph type="title"/>
          </p:nvPr>
        </p:nvSpPr>
        <p:spPr/>
        <p:txBody>
          <a:bodyPr/>
          <a:lstStyle/>
          <a:p>
            <a:pPr eaLnBrk="1" hangingPunct="1">
              <a:defRPr/>
            </a:pPr>
            <a:r>
              <a:rPr lang="en-US" dirty="0">
                <a:ea typeface="+mj-ea"/>
                <a:cs typeface="+mj-cs"/>
              </a:rPr>
              <a:t>Industry Value Chains</a:t>
            </a:r>
          </a:p>
        </p:txBody>
      </p:sp>
      <p:sp>
        <p:nvSpPr>
          <p:cNvPr id="77828" name="Rectangle 12">
            <a:extLst>
              <a:ext uri="{FF2B5EF4-FFF2-40B4-BE49-F238E27FC236}">
                <a16:creationId xmlns:a16="http://schemas.microsoft.com/office/drawing/2014/main" id="{DBE8F863-EEA8-4109-BFE4-3AAE91F059D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46085" name="Rectangle 3">
            <a:extLst>
              <a:ext uri="{FF2B5EF4-FFF2-40B4-BE49-F238E27FC236}">
                <a16:creationId xmlns:a16="http://schemas.microsoft.com/office/drawing/2014/main" id="{4A2FF0D7-BB3C-45D8-A4AF-4DD5E14633B4}"/>
              </a:ext>
            </a:extLst>
          </p:cNvPr>
          <p:cNvSpPr>
            <a:spLocks noGrp="1" noChangeArrowheads="1"/>
          </p:cNvSpPr>
          <p:nvPr>
            <p:ph idx="1"/>
          </p:nvPr>
        </p:nvSpPr>
        <p:spPr/>
        <p:txBody>
          <a:bodyPr>
            <a:normAutofit/>
          </a:bodyPr>
          <a:lstStyle/>
          <a:p>
            <a:pPr algn="just" eaLnBrk="1" hangingPunct="1">
              <a:defRPr/>
            </a:pPr>
            <a:r>
              <a:rPr lang="en-US" sz="2800" dirty="0">
                <a:ea typeface="+mn-ea"/>
                <a:cs typeface="+mn-cs"/>
              </a:rPr>
              <a:t>Set of activities performed by suppliers, manufacturers, transporters, distributors, and retailers that transform raw inputs into final products and services </a:t>
            </a:r>
          </a:p>
          <a:p>
            <a:pPr algn="just" eaLnBrk="1" hangingPunct="1">
              <a:defRPr/>
            </a:pPr>
            <a:r>
              <a:rPr lang="en-US" sz="2800" dirty="0">
                <a:ea typeface="+mn-ea"/>
                <a:cs typeface="+mn-cs"/>
              </a:rPr>
              <a:t>Internet reduces cost of information and other transactional costs</a:t>
            </a:r>
          </a:p>
          <a:p>
            <a:pPr algn="just" eaLnBrk="1" hangingPunct="1">
              <a:defRPr/>
            </a:pPr>
            <a:r>
              <a:rPr lang="en-US" sz="2800" dirty="0">
                <a:ea typeface="+mn-ea"/>
                <a:cs typeface="+mn-cs"/>
              </a:rPr>
              <a:t>Leads to greater operational efficiencies, lowering cost, prices, adding value for customers</a:t>
            </a:r>
          </a:p>
          <a:p>
            <a:pPr algn="just" eaLnBrk="1" hangingPunct="1">
              <a:defRPr/>
            </a:pPr>
            <a:endParaRPr lang="en-US" sz="2800" dirty="0">
              <a:ea typeface="+mn-ea"/>
              <a:cs typeface="+mn-cs"/>
            </a:endParaRPr>
          </a:p>
        </p:txBody>
      </p:sp>
      <p:sp>
        <p:nvSpPr>
          <p:cNvPr id="77829" name="Slide Number Placeholder 4">
            <a:extLst>
              <a:ext uri="{FF2B5EF4-FFF2-40B4-BE49-F238E27FC236}">
                <a16:creationId xmlns:a16="http://schemas.microsoft.com/office/drawing/2014/main" id="{2B19862A-1D51-4484-AC55-EA37BC36BF96}"/>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DFFB1095-4293-4642-A04F-EBC020565F8D}" type="slidenum">
              <a:rPr lang="en-US" altLang="en-US" sz="1200" smtClean="0">
                <a:solidFill>
                  <a:srgbClr val="1D5478"/>
                </a:solidFill>
                <a:latin typeface="Georgia" panose="02040502050405020303" pitchFamily="18" charset="0"/>
              </a:rPr>
              <a:pPr>
                <a:spcBef>
                  <a:spcPct val="0"/>
                </a:spcBef>
                <a:buClrTx/>
                <a:buSzTx/>
                <a:buFontTx/>
                <a:buNone/>
              </a:pPr>
              <a:t>35</a:t>
            </a:fld>
            <a:endParaRPr lang="en-US" altLang="en-US" sz="1200">
              <a:solidFill>
                <a:srgbClr val="1D5478"/>
              </a:solidFill>
              <a:latin typeface="Georgia" panose="020405020504050203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CD51593-ACAC-4869-BD04-7FCDE94DA1D6}"/>
              </a:ext>
            </a:extLst>
          </p:cNvPr>
          <p:cNvSpPr>
            <a:spLocks noGrp="1" noChangeArrowheads="1"/>
          </p:cNvSpPr>
          <p:nvPr>
            <p:ph type="title"/>
          </p:nvPr>
        </p:nvSpPr>
        <p:spPr>
          <a:xfrm>
            <a:off x="457200" y="633413"/>
            <a:ext cx="8229600" cy="585787"/>
          </a:xfrm>
        </p:spPr>
        <p:txBody>
          <a:bodyPr/>
          <a:lstStyle/>
          <a:p>
            <a:pPr eaLnBrk="1" hangingPunct="1">
              <a:defRPr/>
            </a:pPr>
            <a:r>
              <a:rPr lang="en-US" sz="3200" dirty="0">
                <a:solidFill>
                  <a:schemeClr val="tx2">
                    <a:lumMod val="50000"/>
                    <a:lumOff val="50000"/>
                  </a:schemeClr>
                </a:solidFill>
                <a:ea typeface="+mj-ea"/>
                <a:cs typeface="+mj-cs"/>
              </a:rPr>
              <a:t>E-commerce and Industry Value Chains</a:t>
            </a:r>
          </a:p>
        </p:txBody>
      </p:sp>
      <p:sp>
        <p:nvSpPr>
          <p:cNvPr id="79876" name="Rectangle 12">
            <a:extLst>
              <a:ext uri="{FF2B5EF4-FFF2-40B4-BE49-F238E27FC236}">
                <a16:creationId xmlns:a16="http://schemas.microsoft.com/office/drawing/2014/main" id="{F4A189C5-A24E-4A4F-B919-65CF53157AF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47109" name="Rectangle 3">
            <a:extLst>
              <a:ext uri="{FF2B5EF4-FFF2-40B4-BE49-F238E27FC236}">
                <a16:creationId xmlns:a16="http://schemas.microsoft.com/office/drawing/2014/main" id="{44F21667-2EF5-47D7-8A5A-D56150B0A85C}"/>
              </a:ext>
            </a:extLst>
          </p:cNvPr>
          <p:cNvSpPr>
            <a:spLocks noGrp="1" noChangeArrowheads="1"/>
          </p:cNvSpPr>
          <p:nvPr>
            <p:ph idx="1"/>
          </p:nvPr>
        </p:nvSpPr>
        <p:spPr>
          <a:xfrm>
            <a:off x="419100" y="6162675"/>
            <a:ext cx="8229600" cy="390525"/>
          </a:xfrm>
        </p:spPr>
        <p:txBody>
          <a:bodyPr/>
          <a:lstStyle/>
          <a:p>
            <a:pPr eaLnBrk="1" hangingPunct="1">
              <a:buFont typeface="Wingdings" panose="05000000000000000000" pitchFamily="2" charset="2"/>
              <a:buNone/>
              <a:defRPr/>
            </a:pPr>
            <a:r>
              <a:rPr lang="en-US" sz="1600" b="0" dirty="0">
                <a:solidFill>
                  <a:schemeClr val="tx1"/>
                </a:solidFill>
                <a:ea typeface="+mn-ea"/>
                <a:cs typeface="+mn-cs"/>
              </a:rPr>
              <a:t>Figure 2.5, Page 90</a:t>
            </a:r>
          </a:p>
        </p:txBody>
      </p:sp>
      <p:sp>
        <p:nvSpPr>
          <p:cNvPr id="79877" name="Slide Number Placeholder 4">
            <a:extLst>
              <a:ext uri="{FF2B5EF4-FFF2-40B4-BE49-F238E27FC236}">
                <a16:creationId xmlns:a16="http://schemas.microsoft.com/office/drawing/2014/main" id="{76E5F450-44C6-470A-AD93-62AD44FCC01A}"/>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07244714-4A4F-43C7-9106-54BD5FD8A9C6}" type="slidenum">
              <a:rPr lang="en-US" altLang="en-US" sz="1200" smtClean="0">
                <a:solidFill>
                  <a:srgbClr val="1D5478"/>
                </a:solidFill>
                <a:latin typeface="Georgia" panose="02040502050405020303" pitchFamily="18" charset="0"/>
              </a:rPr>
              <a:pPr>
                <a:spcBef>
                  <a:spcPct val="0"/>
                </a:spcBef>
                <a:buClrTx/>
                <a:buSzTx/>
                <a:buFontTx/>
                <a:buNone/>
              </a:pPr>
              <a:t>36</a:t>
            </a:fld>
            <a:endParaRPr lang="en-US" altLang="en-US" sz="1200">
              <a:solidFill>
                <a:srgbClr val="1D5478"/>
              </a:solidFill>
              <a:latin typeface="Georgia" panose="02040502050405020303" pitchFamily="18" charset="0"/>
            </a:endParaRPr>
          </a:p>
        </p:txBody>
      </p:sp>
      <p:pic>
        <p:nvPicPr>
          <p:cNvPr id="79878" name="Picture 5" descr="EC-Fig-2">
            <a:extLst>
              <a:ext uri="{FF2B5EF4-FFF2-40B4-BE49-F238E27FC236}">
                <a16:creationId xmlns:a16="http://schemas.microsoft.com/office/drawing/2014/main" id="{AF6FAED5-E630-4A4F-A895-0851AE9E6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77728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D3E269A-EEE4-4049-9FD6-8E078BAC309A}"/>
              </a:ext>
            </a:extLst>
          </p:cNvPr>
          <p:cNvSpPr>
            <a:spLocks noGrp="1" noChangeArrowheads="1"/>
          </p:cNvSpPr>
          <p:nvPr>
            <p:ph type="title"/>
          </p:nvPr>
        </p:nvSpPr>
        <p:spPr/>
        <p:txBody>
          <a:bodyPr/>
          <a:lstStyle/>
          <a:p>
            <a:pPr eaLnBrk="1" hangingPunct="1">
              <a:defRPr/>
            </a:pPr>
            <a:r>
              <a:rPr lang="en-US" dirty="0">
                <a:ea typeface="+mj-ea"/>
                <a:cs typeface="+mj-cs"/>
              </a:rPr>
              <a:t>Firm Value Chains</a:t>
            </a:r>
          </a:p>
        </p:txBody>
      </p:sp>
      <p:sp>
        <p:nvSpPr>
          <p:cNvPr id="81924" name="Rectangle 12">
            <a:extLst>
              <a:ext uri="{FF2B5EF4-FFF2-40B4-BE49-F238E27FC236}">
                <a16:creationId xmlns:a16="http://schemas.microsoft.com/office/drawing/2014/main" id="{12399CEB-C267-4851-974D-5474DC4CE57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48133" name="Rectangle 3">
            <a:extLst>
              <a:ext uri="{FF2B5EF4-FFF2-40B4-BE49-F238E27FC236}">
                <a16:creationId xmlns:a16="http://schemas.microsoft.com/office/drawing/2014/main" id="{DE2D481C-076A-47EB-A378-5EDDB0B3EA1C}"/>
              </a:ext>
            </a:extLst>
          </p:cNvPr>
          <p:cNvSpPr>
            <a:spLocks noGrp="1" noChangeArrowheads="1"/>
          </p:cNvSpPr>
          <p:nvPr>
            <p:ph idx="1"/>
          </p:nvPr>
        </p:nvSpPr>
        <p:spPr/>
        <p:txBody>
          <a:bodyPr/>
          <a:lstStyle/>
          <a:p>
            <a:pPr eaLnBrk="1" hangingPunct="1">
              <a:defRPr/>
            </a:pPr>
            <a:r>
              <a:rPr lang="en-US" dirty="0">
                <a:ea typeface="+mn-ea"/>
                <a:cs typeface="+mn-cs"/>
              </a:rPr>
              <a:t>Activities that a firm engages in to create final products from raw inputs</a:t>
            </a:r>
          </a:p>
          <a:p>
            <a:pPr eaLnBrk="1" hangingPunct="1">
              <a:defRPr/>
            </a:pPr>
            <a:r>
              <a:rPr lang="en-US" dirty="0">
                <a:ea typeface="+mn-ea"/>
                <a:cs typeface="+mn-cs"/>
              </a:rPr>
              <a:t>Each step adds value</a:t>
            </a:r>
          </a:p>
          <a:p>
            <a:pPr eaLnBrk="1" hangingPunct="1">
              <a:defRPr/>
            </a:pPr>
            <a:r>
              <a:rPr lang="en-US" dirty="0">
                <a:ea typeface="+mn-ea"/>
                <a:cs typeface="+mn-cs"/>
              </a:rPr>
              <a:t>Effect of Internet:</a:t>
            </a:r>
          </a:p>
          <a:p>
            <a:pPr lvl="1" eaLnBrk="1" hangingPunct="1">
              <a:defRPr/>
            </a:pPr>
            <a:r>
              <a:rPr lang="en-US" dirty="0">
                <a:ea typeface="ＭＳ Ｐゴシック" charset="0"/>
              </a:rPr>
              <a:t>Increases operational efficiency</a:t>
            </a:r>
          </a:p>
          <a:p>
            <a:pPr lvl="1" eaLnBrk="1" hangingPunct="1">
              <a:defRPr/>
            </a:pPr>
            <a:r>
              <a:rPr lang="en-US" dirty="0">
                <a:ea typeface="ＭＳ Ｐゴシック" charset="0"/>
              </a:rPr>
              <a:t>Enables product differentiation</a:t>
            </a:r>
          </a:p>
          <a:p>
            <a:pPr lvl="1" eaLnBrk="1" hangingPunct="1">
              <a:defRPr/>
            </a:pPr>
            <a:r>
              <a:rPr lang="en-US" dirty="0">
                <a:ea typeface="ＭＳ Ｐゴシック" charset="0"/>
              </a:rPr>
              <a:t>Enables precise coordination of steps in chain</a:t>
            </a:r>
          </a:p>
        </p:txBody>
      </p:sp>
      <p:sp>
        <p:nvSpPr>
          <p:cNvPr id="81925" name="Slide Number Placeholder 4">
            <a:extLst>
              <a:ext uri="{FF2B5EF4-FFF2-40B4-BE49-F238E27FC236}">
                <a16:creationId xmlns:a16="http://schemas.microsoft.com/office/drawing/2014/main" id="{97BFD17E-E9CC-489B-A6B2-53F4F553FBF8}"/>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7BAE4D27-EC93-4462-9667-21F4F8F0726D}" type="slidenum">
              <a:rPr lang="en-US" altLang="en-US" sz="1200" smtClean="0">
                <a:solidFill>
                  <a:srgbClr val="1D5478"/>
                </a:solidFill>
                <a:latin typeface="Georgia" panose="02040502050405020303" pitchFamily="18" charset="0"/>
              </a:rPr>
              <a:pPr>
                <a:spcBef>
                  <a:spcPct val="0"/>
                </a:spcBef>
                <a:buClrTx/>
                <a:buSzTx/>
                <a:buFontTx/>
                <a:buNone/>
              </a:pPr>
              <a:t>37</a:t>
            </a:fld>
            <a:endParaRPr lang="en-US" altLang="en-US" sz="1200">
              <a:solidFill>
                <a:srgbClr val="1D5478"/>
              </a:solidFill>
              <a:latin typeface="Georgia" panose="020405020504050203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ABEB190-F2FF-479B-8DC4-4636FE5F4DAE}"/>
              </a:ext>
            </a:extLst>
          </p:cNvPr>
          <p:cNvSpPr>
            <a:spLocks noGrp="1" noChangeArrowheads="1"/>
          </p:cNvSpPr>
          <p:nvPr>
            <p:ph type="title"/>
          </p:nvPr>
        </p:nvSpPr>
        <p:spPr>
          <a:xfrm>
            <a:off x="0" y="633413"/>
            <a:ext cx="9144000" cy="585787"/>
          </a:xfrm>
        </p:spPr>
        <p:txBody>
          <a:bodyPr/>
          <a:lstStyle/>
          <a:p>
            <a:pPr eaLnBrk="1" hangingPunct="1">
              <a:defRPr/>
            </a:pPr>
            <a:r>
              <a:rPr lang="en-US" sz="3200" dirty="0">
                <a:solidFill>
                  <a:schemeClr val="tx2">
                    <a:lumMod val="50000"/>
                    <a:lumOff val="50000"/>
                  </a:schemeClr>
                </a:solidFill>
                <a:ea typeface="+mj-ea"/>
                <a:cs typeface="+mj-cs"/>
              </a:rPr>
              <a:t>E-commerce and Firm Value Chains</a:t>
            </a:r>
          </a:p>
        </p:txBody>
      </p:sp>
      <p:sp>
        <p:nvSpPr>
          <p:cNvPr id="83972" name="Rectangle 12">
            <a:extLst>
              <a:ext uri="{FF2B5EF4-FFF2-40B4-BE49-F238E27FC236}">
                <a16:creationId xmlns:a16="http://schemas.microsoft.com/office/drawing/2014/main" id="{B9FD3D07-B71F-4751-8E16-26B45868C86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49157" name="Rectangle 3">
            <a:extLst>
              <a:ext uri="{FF2B5EF4-FFF2-40B4-BE49-F238E27FC236}">
                <a16:creationId xmlns:a16="http://schemas.microsoft.com/office/drawing/2014/main" id="{7F553910-F8F8-4A14-9A05-81EE823B11ED}"/>
              </a:ext>
            </a:extLst>
          </p:cNvPr>
          <p:cNvSpPr>
            <a:spLocks noGrp="1" noChangeArrowheads="1"/>
          </p:cNvSpPr>
          <p:nvPr>
            <p:ph idx="1"/>
          </p:nvPr>
        </p:nvSpPr>
        <p:spPr>
          <a:xfrm>
            <a:off x="762000" y="6096000"/>
            <a:ext cx="7443788" cy="304800"/>
          </a:xfrm>
        </p:spPr>
        <p:txBody>
          <a:bodyPr>
            <a:normAutofit fontScale="92500" lnSpcReduction="20000"/>
          </a:bodyPr>
          <a:lstStyle/>
          <a:p>
            <a:pPr algn="ctr" eaLnBrk="1" hangingPunct="1">
              <a:buFont typeface="Wingdings" panose="05000000000000000000" pitchFamily="2" charset="2"/>
              <a:buNone/>
              <a:defRPr/>
            </a:pPr>
            <a:r>
              <a:rPr lang="en-US" sz="1800" b="0" dirty="0">
                <a:solidFill>
                  <a:schemeClr val="tx1"/>
                </a:solidFill>
                <a:ea typeface="+mn-ea"/>
                <a:cs typeface="+mn-cs"/>
              </a:rPr>
              <a:t>Figure 2.6, Page 91</a:t>
            </a:r>
          </a:p>
        </p:txBody>
      </p:sp>
      <p:sp>
        <p:nvSpPr>
          <p:cNvPr id="83973" name="Slide Number Placeholder 4">
            <a:extLst>
              <a:ext uri="{FF2B5EF4-FFF2-40B4-BE49-F238E27FC236}">
                <a16:creationId xmlns:a16="http://schemas.microsoft.com/office/drawing/2014/main" id="{531ECD62-2EA9-48F5-B8FD-1BCA63A4857A}"/>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74B8FEA4-8B27-4417-953C-B28D768028A3}" type="slidenum">
              <a:rPr lang="en-US" altLang="en-US" sz="1200" smtClean="0">
                <a:solidFill>
                  <a:srgbClr val="1D5478"/>
                </a:solidFill>
                <a:latin typeface="Georgia" panose="02040502050405020303" pitchFamily="18" charset="0"/>
              </a:rPr>
              <a:pPr>
                <a:spcBef>
                  <a:spcPct val="0"/>
                </a:spcBef>
                <a:buClrTx/>
                <a:buSzTx/>
                <a:buFontTx/>
                <a:buNone/>
              </a:pPr>
              <a:t>38</a:t>
            </a:fld>
            <a:endParaRPr lang="en-US" altLang="en-US" sz="1200">
              <a:solidFill>
                <a:srgbClr val="1D5478"/>
              </a:solidFill>
              <a:latin typeface="Georgia" panose="02040502050405020303" pitchFamily="18" charset="0"/>
            </a:endParaRPr>
          </a:p>
        </p:txBody>
      </p:sp>
      <p:pic>
        <p:nvPicPr>
          <p:cNvPr id="83974" name="Picture 5" descr="EC-Fig-2">
            <a:extLst>
              <a:ext uri="{FF2B5EF4-FFF2-40B4-BE49-F238E27FC236}">
                <a16:creationId xmlns:a16="http://schemas.microsoft.com/office/drawing/2014/main" id="{948D4687-23A1-4667-9E00-BF0B75B0A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534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ABC4365-890F-461A-98AB-753BF8BA3125}"/>
              </a:ext>
            </a:extLst>
          </p:cNvPr>
          <p:cNvSpPr>
            <a:spLocks noGrp="1" noChangeArrowheads="1"/>
          </p:cNvSpPr>
          <p:nvPr>
            <p:ph type="title"/>
          </p:nvPr>
        </p:nvSpPr>
        <p:spPr/>
        <p:txBody>
          <a:bodyPr/>
          <a:lstStyle/>
          <a:p>
            <a:pPr eaLnBrk="1" hangingPunct="1">
              <a:defRPr/>
            </a:pPr>
            <a:r>
              <a:rPr lang="en-US" dirty="0">
                <a:ea typeface="+mj-ea"/>
                <a:cs typeface="+mj-cs"/>
              </a:rPr>
              <a:t>Firm Value Webs</a:t>
            </a:r>
          </a:p>
        </p:txBody>
      </p:sp>
      <p:sp>
        <p:nvSpPr>
          <p:cNvPr id="86020" name="Rectangle 12">
            <a:extLst>
              <a:ext uri="{FF2B5EF4-FFF2-40B4-BE49-F238E27FC236}">
                <a16:creationId xmlns:a16="http://schemas.microsoft.com/office/drawing/2014/main" id="{9EDD2D39-5A3C-463B-9B68-B993702E8A5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91138" name="Rectangle 3">
            <a:extLst>
              <a:ext uri="{FF2B5EF4-FFF2-40B4-BE49-F238E27FC236}">
                <a16:creationId xmlns:a16="http://schemas.microsoft.com/office/drawing/2014/main" id="{AF815013-0EF2-4CA9-8C58-E38FC8AC7FB2}"/>
              </a:ext>
            </a:extLst>
          </p:cNvPr>
          <p:cNvSpPr>
            <a:spLocks noGrp="1" noChangeArrowheads="1"/>
          </p:cNvSpPr>
          <p:nvPr>
            <p:ph idx="1"/>
          </p:nvPr>
        </p:nvSpPr>
        <p:spPr/>
        <p:txBody>
          <a:bodyPr/>
          <a:lstStyle/>
          <a:p>
            <a:pPr eaLnBrk="1" hangingPunct="1">
              <a:spcBef>
                <a:spcPts val="1200"/>
              </a:spcBef>
              <a:buClr>
                <a:srgbClr val="EF6527"/>
              </a:buClr>
              <a:defRPr/>
            </a:pPr>
            <a:r>
              <a:rPr lang="en-US" altLang="en-US">
                <a:solidFill>
                  <a:srgbClr val="0C0C0C"/>
                </a:solidFill>
              </a:rPr>
              <a:t>Networked business ecosystem </a:t>
            </a:r>
          </a:p>
          <a:p>
            <a:pPr eaLnBrk="1" hangingPunct="1">
              <a:spcBef>
                <a:spcPts val="1200"/>
              </a:spcBef>
              <a:buClr>
                <a:srgbClr val="EF6527"/>
              </a:buClr>
              <a:defRPr/>
            </a:pPr>
            <a:r>
              <a:rPr lang="en-US" altLang="en-US">
                <a:solidFill>
                  <a:srgbClr val="0C0C0C"/>
                </a:solidFill>
              </a:rPr>
              <a:t>Uses Internet technology to coordinate the value chains of business partners</a:t>
            </a:r>
          </a:p>
          <a:p>
            <a:pPr eaLnBrk="1" hangingPunct="1">
              <a:spcBef>
                <a:spcPts val="1200"/>
              </a:spcBef>
              <a:buClr>
                <a:srgbClr val="EF6527"/>
              </a:buClr>
              <a:defRPr/>
            </a:pPr>
            <a:r>
              <a:rPr lang="en-US" altLang="en-US">
                <a:solidFill>
                  <a:srgbClr val="0C0C0C"/>
                </a:solidFill>
              </a:rPr>
              <a:t>Coordinates a firm</a:t>
            </a:r>
            <a:r>
              <a:rPr lang="ja-JP" altLang="en-US">
                <a:solidFill>
                  <a:srgbClr val="0C0C0C"/>
                </a:solidFill>
              </a:rPr>
              <a:t>’</a:t>
            </a:r>
            <a:r>
              <a:rPr lang="en-US" altLang="ja-JP">
                <a:solidFill>
                  <a:srgbClr val="0C0C0C"/>
                </a:solidFill>
              </a:rPr>
              <a:t>s suppliers with its own production needs using an Internet-based supply chain management system</a:t>
            </a:r>
            <a:endParaRPr lang="en-US" altLang="en-US">
              <a:solidFill>
                <a:srgbClr val="0C0C0C"/>
              </a:solidFill>
            </a:endParaRPr>
          </a:p>
        </p:txBody>
      </p:sp>
      <p:sp>
        <p:nvSpPr>
          <p:cNvPr id="86021" name="Slide Number Placeholder 4">
            <a:extLst>
              <a:ext uri="{FF2B5EF4-FFF2-40B4-BE49-F238E27FC236}">
                <a16:creationId xmlns:a16="http://schemas.microsoft.com/office/drawing/2014/main" id="{5640E9B4-F25F-4F8A-ACAD-E3D03A76BCAA}"/>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2B982DE8-A1FF-41AB-98F9-520D03D3AF71}" type="slidenum">
              <a:rPr lang="en-US" altLang="en-US" sz="1200" smtClean="0">
                <a:solidFill>
                  <a:srgbClr val="1D5478"/>
                </a:solidFill>
                <a:latin typeface="Georgia" panose="02040502050405020303" pitchFamily="18" charset="0"/>
              </a:rPr>
              <a:pPr>
                <a:spcBef>
                  <a:spcPct val="0"/>
                </a:spcBef>
                <a:buClrTx/>
                <a:buSzTx/>
                <a:buFontTx/>
                <a:buNone/>
              </a:pPr>
              <a:t>39</a:t>
            </a:fld>
            <a:endParaRPr lang="en-US" altLang="en-US" sz="1200">
              <a:solidFill>
                <a:srgbClr val="1D5478"/>
              </a:solidFill>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F5E70A2-0D50-4106-88F2-48F78ABB425D}"/>
              </a:ext>
            </a:extLst>
          </p:cNvPr>
          <p:cNvSpPr>
            <a:spLocks noGrp="1" noChangeArrowheads="1"/>
          </p:cNvSpPr>
          <p:nvPr>
            <p:ph type="title"/>
          </p:nvPr>
        </p:nvSpPr>
        <p:spPr/>
        <p:txBody>
          <a:bodyPr/>
          <a:lstStyle/>
          <a:p>
            <a:pPr eaLnBrk="1" hangingPunct="1">
              <a:defRPr/>
            </a:pPr>
            <a:r>
              <a:rPr lang="en-US" sz="3600" dirty="0">
                <a:ea typeface="+mj-ea"/>
                <a:cs typeface="+mj-cs"/>
              </a:rPr>
              <a:t>Eight Key Elements of a Business Model</a:t>
            </a:r>
          </a:p>
        </p:txBody>
      </p:sp>
      <p:sp>
        <p:nvSpPr>
          <p:cNvPr id="17412" name="Rectangle 12">
            <a:extLst>
              <a:ext uri="{FF2B5EF4-FFF2-40B4-BE49-F238E27FC236}">
                <a16:creationId xmlns:a16="http://schemas.microsoft.com/office/drawing/2014/main" id="{A32F8884-7E16-4477-BCF8-37C263BDCE0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7" name="Content Placeholder 6">
            <a:extLst>
              <a:ext uri="{FF2B5EF4-FFF2-40B4-BE49-F238E27FC236}">
                <a16:creationId xmlns:a16="http://schemas.microsoft.com/office/drawing/2014/main" id="{C99B2D13-491E-401F-AD82-F955023B482E}"/>
              </a:ext>
            </a:extLst>
          </p:cNvPr>
          <p:cNvSpPr>
            <a:spLocks noGrp="1"/>
          </p:cNvSpPr>
          <p:nvPr>
            <p:ph idx="1"/>
          </p:nvPr>
        </p:nvSpPr>
        <p:spPr/>
        <p:txBody>
          <a:bodyPr/>
          <a:lstStyle/>
          <a:p>
            <a:pPr marL="742950" indent="-742950" eaLnBrk="1" hangingPunct="1">
              <a:buFont typeface="+mj-lt"/>
              <a:buAutoNum type="arabicPeriod"/>
              <a:defRPr/>
            </a:pPr>
            <a:r>
              <a:rPr lang="en-US" sz="3200" dirty="0">
                <a:ea typeface="+mn-ea"/>
                <a:cs typeface="+mn-cs"/>
              </a:rPr>
              <a:t>Value proposition</a:t>
            </a:r>
          </a:p>
          <a:p>
            <a:pPr marL="742950" indent="-742950" eaLnBrk="1" hangingPunct="1">
              <a:buFont typeface="+mj-lt"/>
              <a:buAutoNum type="arabicPeriod"/>
              <a:defRPr/>
            </a:pPr>
            <a:r>
              <a:rPr lang="en-US" sz="3200" dirty="0">
                <a:ea typeface="+mn-ea"/>
                <a:cs typeface="+mn-cs"/>
              </a:rPr>
              <a:t>Revenue model</a:t>
            </a:r>
          </a:p>
          <a:p>
            <a:pPr marL="742950" indent="-742950" eaLnBrk="1" hangingPunct="1">
              <a:buFont typeface="+mj-lt"/>
              <a:buAutoNum type="arabicPeriod"/>
              <a:defRPr/>
            </a:pPr>
            <a:r>
              <a:rPr lang="en-US" sz="3200" dirty="0">
                <a:ea typeface="+mn-ea"/>
                <a:cs typeface="+mn-cs"/>
              </a:rPr>
              <a:t>Market opportunity</a:t>
            </a:r>
          </a:p>
          <a:p>
            <a:pPr marL="742950" indent="-742950" eaLnBrk="1" hangingPunct="1">
              <a:buFont typeface="+mj-lt"/>
              <a:buAutoNum type="arabicPeriod"/>
              <a:defRPr/>
            </a:pPr>
            <a:r>
              <a:rPr lang="en-US" sz="3200" dirty="0">
                <a:ea typeface="+mn-ea"/>
                <a:cs typeface="+mn-cs"/>
              </a:rPr>
              <a:t>Competitive environment</a:t>
            </a:r>
          </a:p>
          <a:p>
            <a:pPr marL="742950" indent="-742950" eaLnBrk="1" hangingPunct="1">
              <a:buFont typeface="+mj-lt"/>
              <a:buAutoNum type="arabicPeriod"/>
              <a:defRPr/>
            </a:pPr>
            <a:r>
              <a:rPr lang="en-US" sz="3200" dirty="0">
                <a:ea typeface="+mn-ea"/>
                <a:cs typeface="+mn-cs"/>
              </a:rPr>
              <a:t>Competitive advantage</a:t>
            </a:r>
          </a:p>
          <a:p>
            <a:pPr marL="742950" indent="-742950" eaLnBrk="1" hangingPunct="1">
              <a:buFont typeface="+mj-lt"/>
              <a:buAutoNum type="arabicPeriod"/>
              <a:defRPr/>
            </a:pPr>
            <a:r>
              <a:rPr lang="en-US" sz="3200" dirty="0">
                <a:ea typeface="+mn-ea"/>
                <a:cs typeface="+mn-cs"/>
              </a:rPr>
              <a:t>Market strategy</a:t>
            </a:r>
          </a:p>
          <a:p>
            <a:pPr marL="742950" indent="-742950" eaLnBrk="1" hangingPunct="1">
              <a:buFont typeface="+mj-lt"/>
              <a:buAutoNum type="arabicPeriod"/>
              <a:defRPr/>
            </a:pPr>
            <a:r>
              <a:rPr lang="en-US" sz="3200" dirty="0">
                <a:ea typeface="+mn-ea"/>
                <a:cs typeface="+mn-cs"/>
              </a:rPr>
              <a:t>Organizational development</a:t>
            </a:r>
          </a:p>
          <a:p>
            <a:pPr marL="742950" indent="-742950" eaLnBrk="1" hangingPunct="1">
              <a:buFont typeface="+mj-lt"/>
              <a:buAutoNum type="arabicPeriod"/>
              <a:defRPr/>
            </a:pPr>
            <a:r>
              <a:rPr lang="en-US" sz="3200" dirty="0">
                <a:ea typeface="+mn-ea"/>
                <a:cs typeface="+mn-cs"/>
              </a:rPr>
              <a:t>Management team</a:t>
            </a:r>
          </a:p>
        </p:txBody>
      </p:sp>
      <p:sp>
        <p:nvSpPr>
          <p:cNvPr id="17413" name="Slide Number Placeholder 4">
            <a:extLst>
              <a:ext uri="{FF2B5EF4-FFF2-40B4-BE49-F238E27FC236}">
                <a16:creationId xmlns:a16="http://schemas.microsoft.com/office/drawing/2014/main" id="{0D2BE184-A1F1-427D-90E6-EC142E9FC835}"/>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182EF034-A693-4C85-9F2D-5755144CC0CE}" type="slidenum">
              <a:rPr lang="en-US" altLang="en-US" sz="1200" smtClean="0">
                <a:solidFill>
                  <a:srgbClr val="1D5478"/>
                </a:solidFill>
                <a:latin typeface="Georgia" panose="02040502050405020303" pitchFamily="18" charset="0"/>
              </a:rPr>
              <a:pPr>
                <a:spcBef>
                  <a:spcPct val="0"/>
                </a:spcBef>
                <a:buClrTx/>
                <a:buSzTx/>
                <a:buFontTx/>
                <a:buNone/>
              </a:pPr>
              <a:t>4</a:t>
            </a:fld>
            <a:endParaRPr lang="en-US" altLang="en-US" sz="1200">
              <a:solidFill>
                <a:srgbClr val="1D5478"/>
              </a:solidFill>
              <a:latin typeface="Georgia" panose="02040502050405020303"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3ABFCC9-8C11-4971-9D2E-D34710EC6DFA}"/>
              </a:ext>
            </a:extLst>
          </p:cNvPr>
          <p:cNvSpPr>
            <a:spLocks noGrp="1" noChangeArrowheads="1"/>
          </p:cNvSpPr>
          <p:nvPr>
            <p:ph type="title"/>
          </p:nvPr>
        </p:nvSpPr>
        <p:spPr>
          <a:xfrm>
            <a:off x="457200" y="633413"/>
            <a:ext cx="8229600" cy="585787"/>
          </a:xfrm>
        </p:spPr>
        <p:txBody>
          <a:bodyPr/>
          <a:lstStyle/>
          <a:p>
            <a:pPr eaLnBrk="1" hangingPunct="1">
              <a:defRPr/>
            </a:pPr>
            <a:r>
              <a:rPr lang="en-US" sz="3200" dirty="0">
                <a:solidFill>
                  <a:schemeClr val="tx2">
                    <a:lumMod val="50000"/>
                    <a:lumOff val="50000"/>
                  </a:schemeClr>
                </a:solidFill>
                <a:ea typeface="+mj-ea"/>
                <a:cs typeface="+mj-cs"/>
              </a:rPr>
              <a:t>Internet-enabled Value Web</a:t>
            </a:r>
          </a:p>
        </p:txBody>
      </p:sp>
      <p:sp>
        <p:nvSpPr>
          <p:cNvPr id="88068" name="Rectangle 12">
            <a:extLst>
              <a:ext uri="{FF2B5EF4-FFF2-40B4-BE49-F238E27FC236}">
                <a16:creationId xmlns:a16="http://schemas.microsoft.com/office/drawing/2014/main" id="{C14E9E44-01BA-4873-A867-AAE578E32E8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51205" name="Rectangle 3">
            <a:extLst>
              <a:ext uri="{FF2B5EF4-FFF2-40B4-BE49-F238E27FC236}">
                <a16:creationId xmlns:a16="http://schemas.microsoft.com/office/drawing/2014/main" id="{4289D2B9-197C-4024-8DB5-E852FE9B1939}"/>
              </a:ext>
            </a:extLst>
          </p:cNvPr>
          <p:cNvSpPr>
            <a:spLocks noGrp="1" noChangeArrowheads="1"/>
          </p:cNvSpPr>
          <p:nvPr>
            <p:ph idx="1"/>
          </p:nvPr>
        </p:nvSpPr>
        <p:spPr>
          <a:xfrm>
            <a:off x="481013" y="6096000"/>
            <a:ext cx="7443787" cy="381000"/>
          </a:xfrm>
        </p:spPr>
        <p:txBody>
          <a:bodyPr/>
          <a:lstStyle/>
          <a:p>
            <a:pPr eaLnBrk="1" hangingPunct="1">
              <a:buFont typeface="Wingdings" panose="05000000000000000000" pitchFamily="2" charset="2"/>
              <a:buNone/>
              <a:defRPr/>
            </a:pPr>
            <a:r>
              <a:rPr lang="en-US" sz="1600" b="0" dirty="0">
                <a:solidFill>
                  <a:schemeClr val="tx1"/>
                </a:solidFill>
                <a:ea typeface="+mn-ea"/>
                <a:cs typeface="+mn-cs"/>
              </a:rPr>
              <a:t>Figure 2.7, Page 92</a:t>
            </a:r>
          </a:p>
        </p:txBody>
      </p:sp>
      <p:sp>
        <p:nvSpPr>
          <p:cNvPr id="88069" name="Slide Number Placeholder 4">
            <a:extLst>
              <a:ext uri="{FF2B5EF4-FFF2-40B4-BE49-F238E27FC236}">
                <a16:creationId xmlns:a16="http://schemas.microsoft.com/office/drawing/2014/main" id="{840C4B6F-79DD-4515-BD7C-2616696FEC11}"/>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B5B082B2-EFBC-4F9B-91C5-D2F4E6E50F15}" type="slidenum">
              <a:rPr lang="en-US" altLang="en-US" sz="1200" smtClean="0">
                <a:solidFill>
                  <a:srgbClr val="1D5478"/>
                </a:solidFill>
                <a:latin typeface="Georgia" panose="02040502050405020303" pitchFamily="18" charset="0"/>
              </a:rPr>
              <a:pPr>
                <a:spcBef>
                  <a:spcPct val="0"/>
                </a:spcBef>
                <a:buClrTx/>
                <a:buSzTx/>
                <a:buFontTx/>
                <a:buNone/>
              </a:pPr>
              <a:t>40</a:t>
            </a:fld>
            <a:endParaRPr lang="en-US" altLang="en-US" sz="1200">
              <a:solidFill>
                <a:srgbClr val="1D5478"/>
              </a:solidFill>
              <a:latin typeface="Georgia" panose="02040502050405020303" pitchFamily="18" charset="0"/>
            </a:endParaRPr>
          </a:p>
        </p:txBody>
      </p:sp>
      <p:pic>
        <p:nvPicPr>
          <p:cNvPr id="88070" name="Picture 5" descr="EC-Fig-2">
            <a:extLst>
              <a:ext uri="{FF2B5EF4-FFF2-40B4-BE49-F238E27FC236}">
                <a16:creationId xmlns:a16="http://schemas.microsoft.com/office/drawing/2014/main" id="{B9090E75-5F9F-4918-8123-53FE13349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95400"/>
            <a:ext cx="58023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9801A99-7E4A-422E-9A53-624F850E625A}"/>
              </a:ext>
            </a:extLst>
          </p:cNvPr>
          <p:cNvSpPr>
            <a:spLocks noGrp="1" noChangeArrowheads="1"/>
          </p:cNvSpPr>
          <p:nvPr>
            <p:ph type="title"/>
          </p:nvPr>
        </p:nvSpPr>
        <p:spPr>
          <a:xfrm>
            <a:off x="457200" y="533400"/>
            <a:ext cx="8229600" cy="533400"/>
          </a:xfrm>
        </p:spPr>
        <p:txBody>
          <a:bodyPr>
            <a:normAutofit fontScale="90000"/>
          </a:bodyPr>
          <a:lstStyle/>
          <a:p>
            <a:pPr eaLnBrk="1" hangingPunct="1">
              <a:defRPr/>
            </a:pPr>
            <a:r>
              <a:rPr lang="en-US" dirty="0">
                <a:ea typeface="+mj-ea"/>
                <a:cs typeface="+mj-cs"/>
              </a:rPr>
              <a:t>Business Strategy</a:t>
            </a:r>
          </a:p>
        </p:txBody>
      </p:sp>
      <p:sp>
        <p:nvSpPr>
          <p:cNvPr id="90116" name="Rectangle 12">
            <a:extLst>
              <a:ext uri="{FF2B5EF4-FFF2-40B4-BE49-F238E27FC236}">
                <a16:creationId xmlns:a16="http://schemas.microsoft.com/office/drawing/2014/main" id="{40924D4F-6773-43AD-9071-D71BC12A87A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52229" name="Rectangle 3">
            <a:extLst>
              <a:ext uri="{FF2B5EF4-FFF2-40B4-BE49-F238E27FC236}">
                <a16:creationId xmlns:a16="http://schemas.microsoft.com/office/drawing/2014/main" id="{D89D5396-4E26-4356-8CAA-A02F73E1F6A6}"/>
              </a:ext>
            </a:extLst>
          </p:cNvPr>
          <p:cNvSpPr>
            <a:spLocks noGrp="1" noChangeArrowheads="1"/>
          </p:cNvSpPr>
          <p:nvPr>
            <p:ph idx="1"/>
          </p:nvPr>
        </p:nvSpPr>
        <p:spPr>
          <a:xfrm>
            <a:off x="457200" y="1371600"/>
            <a:ext cx="8229600" cy="5257800"/>
          </a:xfrm>
        </p:spPr>
        <p:txBody>
          <a:bodyPr/>
          <a:lstStyle/>
          <a:p>
            <a:pPr eaLnBrk="1" hangingPunct="1">
              <a:defRPr/>
            </a:pPr>
            <a:r>
              <a:rPr lang="en-US" sz="2800" dirty="0">
                <a:ea typeface="+mn-ea"/>
                <a:cs typeface="+mn-cs"/>
              </a:rPr>
              <a:t>Plan for achieving superior long-term returns on capital invested: that is, profit </a:t>
            </a:r>
          </a:p>
          <a:p>
            <a:pPr eaLnBrk="1" hangingPunct="1">
              <a:defRPr/>
            </a:pPr>
            <a:r>
              <a:rPr lang="en-US" sz="2800" dirty="0">
                <a:ea typeface="+mn-ea"/>
                <a:cs typeface="+mn-cs"/>
              </a:rPr>
              <a:t>Five generic strategies</a:t>
            </a:r>
          </a:p>
          <a:p>
            <a:pPr lvl="1" eaLnBrk="1" hangingPunct="1">
              <a:defRPr/>
            </a:pPr>
            <a:r>
              <a:rPr lang="en-US" sz="2400" dirty="0">
                <a:ea typeface="ＭＳ Ｐゴシック" charset="0"/>
              </a:rPr>
              <a:t>Product/service differentiation </a:t>
            </a:r>
          </a:p>
          <a:p>
            <a:pPr lvl="1" eaLnBrk="1" hangingPunct="1">
              <a:defRPr/>
            </a:pPr>
            <a:r>
              <a:rPr lang="en-US" sz="2400" dirty="0">
                <a:ea typeface="ＭＳ Ｐゴシック" charset="0"/>
              </a:rPr>
              <a:t>Cost competition</a:t>
            </a:r>
          </a:p>
          <a:p>
            <a:pPr lvl="1" eaLnBrk="1" hangingPunct="1">
              <a:defRPr/>
            </a:pPr>
            <a:r>
              <a:rPr lang="en-US" sz="2400" dirty="0">
                <a:ea typeface="ＭＳ Ｐゴシック" charset="0"/>
              </a:rPr>
              <a:t>Scope</a:t>
            </a:r>
          </a:p>
          <a:p>
            <a:pPr lvl="1" eaLnBrk="1" hangingPunct="1">
              <a:defRPr/>
            </a:pPr>
            <a:r>
              <a:rPr lang="en-US" sz="2400" dirty="0">
                <a:ea typeface="ＭＳ Ｐゴシック" charset="0"/>
              </a:rPr>
              <a:t>Focus</a:t>
            </a:r>
          </a:p>
          <a:p>
            <a:pPr lvl="1" eaLnBrk="1" hangingPunct="1">
              <a:defRPr/>
            </a:pPr>
            <a:r>
              <a:rPr lang="en-US" sz="2400" dirty="0">
                <a:ea typeface="ＭＳ Ｐゴシック" charset="0"/>
              </a:rPr>
              <a:t>Customer intimacy: </a:t>
            </a:r>
            <a:r>
              <a:rPr lang="en-US" sz="2000" dirty="0"/>
              <a:t>A marketing strategy where a service supplier or product retailer gets close to customers. The benefits include improved highly tailored problem solving capabilities, greater customization of products to customer needs, as well as higher customer loyalty.</a:t>
            </a:r>
            <a:endParaRPr lang="en-US" sz="2000" dirty="0">
              <a:ea typeface="ＭＳ Ｐゴシック" charset="0"/>
            </a:endParaRPr>
          </a:p>
        </p:txBody>
      </p:sp>
      <p:sp>
        <p:nvSpPr>
          <p:cNvPr id="90117" name="Slide Number Placeholder 4">
            <a:extLst>
              <a:ext uri="{FF2B5EF4-FFF2-40B4-BE49-F238E27FC236}">
                <a16:creationId xmlns:a16="http://schemas.microsoft.com/office/drawing/2014/main" id="{6BC7396A-C201-43C3-9BAC-79DC00819E12}"/>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CC60D301-07CD-4A31-9836-BB78FAC252F2}" type="slidenum">
              <a:rPr lang="en-US" altLang="en-US" sz="1200" smtClean="0">
                <a:solidFill>
                  <a:srgbClr val="1D5478"/>
                </a:solidFill>
                <a:latin typeface="Georgia" panose="02040502050405020303" pitchFamily="18" charset="0"/>
              </a:rPr>
              <a:pPr>
                <a:spcBef>
                  <a:spcPct val="0"/>
                </a:spcBef>
                <a:buClrTx/>
                <a:buSzTx/>
                <a:buFontTx/>
                <a:buNone/>
              </a:pPr>
              <a:t>41</a:t>
            </a:fld>
            <a:endParaRPr lang="en-US" altLang="en-US" sz="1200">
              <a:solidFill>
                <a:srgbClr val="1D5478"/>
              </a:solidFill>
              <a:latin typeface="Georgia" panose="02040502050405020303"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5E1C-3246-492F-8227-39064303371E}"/>
              </a:ext>
            </a:extLst>
          </p:cNvPr>
          <p:cNvSpPr>
            <a:spLocks noGrp="1"/>
          </p:cNvSpPr>
          <p:nvPr>
            <p:ph type="title"/>
          </p:nvPr>
        </p:nvSpPr>
        <p:spPr/>
        <p:txBody>
          <a:bodyPr/>
          <a:lstStyle/>
          <a:p>
            <a:r>
              <a:rPr lang="en-US" dirty="0"/>
              <a:t>References</a:t>
            </a:r>
          </a:p>
        </p:txBody>
      </p:sp>
      <p:sp>
        <p:nvSpPr>
          <p:cNvPr id="4" name="Footer Placeholder 3">
            <a:extLst>
              <a:ext uri="{FF2B5EF4-FFF2-40B4-BE49-F238E27FC236}">
                <a16:creationId xmlns:a16="http://schemas.microsoft.com/office/drawing/2014/main" id="{EC7DDDA4-7DAC-48DD-96AE-9964C07D702E}"/>
              </a:ext>
            </a:extLst>
          </p:cNvPr>
          <p:cNvSpPr>
            <a:spLocks noGrp="1"/>
          </p:cNvSpPr>
          <p:nvPr>
            <p:ph type="ftr" sz="quarter" idx="11"/>
          </p:nvPr>
        </p:nvSpPr>
        <p:spPr/>
        <p:txBody>
          <a:bodyPr/>
          <a:lstStyle/>
          <a:p>
            <a:pPr>
              <a:defRPr/>
            </a:pPr>
            <a:r>
              <a:rPr lang="en-US" altLang="en-US"/>
              <a:t>Copyright © 2014 Pearson Education, Inc. Publishing as Prentice Hall</a:t>
            </a:r>
          </a:p>
        </p:txBody>
      </p:sp>
      <p:sp>
        <p:nvSpPr>
          <p:cNvPr id="6" name="Footer Placeholder 1">
            <a:extLst>
              <a:ext uri="{FF2B5EF4-FFF2-40B4-BE49-F238E27FC236}">
                <a16:creationId xmlns:a16="http://schemas.microsoft.com/office/drawing/2014/main" id="{D1A4EF30-1E89-4FE9-91B8-63C71B6873FE}"/>
              </a:ext>
            </a:extLst>
          </p:cNvPr>
          <p:cNvSpPr>
            <a:spLocks noGrp="1"/>
          </p:cNvSpPr>
          <p:nvPr>
            <p:ph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dirty="0">
                <a:solidFill>
                  <a:srgbClr val="1D5478"/>
                </a:solidFill>
                <a:latin typeface="Georgia" panose="02040502050405020303" pitchFamily="18" charset="0"/>
              </a:rPr>
              <a:t>Copyright © 2014 Pearson Education, Inc. Publishing as Prentice Hall</a:t>
            </a:r>
          </a:p>
        </p:txBody>
      </p:sp>
      <p:sp>
        <p:nvSpPr>
          <p:cNvPr id="5" name="Slide Number Placeholder 4">
            <a:extLst>
              <a:ext uri="{FF2B5EF4-FFF2-40B4-BE49-F238E27FC236}">
                <a16:creationId xmlns:a16="http://schemas.microsoft.com/office/drawing/2014/main" id="{1C1C7D18-C62D-48C2-955B-ADE4453B3469}"/>
              </a:ext>
            </a:extLst>
          </p:cNvPr>
          <p:cNvSpPr>
            <a:spLocks noGrp="1"/>
          </p:cNvSpPr>
          <p:nvPr>
            <p:ph type="sldNum" sz="quarter" idx="4294967295"/>
          </p:nvPr>
        </p:nvSpPr>
        <p:spPr>
          <a:xfrm>
            <a:off x="7239000" y="6400800"/>
            <a:ext cx="1905000" cy="457200"/>
          </a:xfrm>
        </p:spPr>
        <p:txBody>
          <a:bodyPr/>
          <a:lstStyle/>
          <a:p>
            <a:pPr>
              <a:defRPr/>
            </a:pPr>
            <a:r>
              <a:rPr lang="en-US" altLang="en-US"/>
              <a:t>Slide 2-</a:t>
            </a:r>
            <a:fld id="{18B867F9-9067-49B0-AA9A-EF34744B79E2}" type="slidenum">
              <a:rPr lang="en-US" altLang="en-US" smtClean="0"/>
              <a:pPr>
                <a:defRPr/>
              </a:pPr>
              <a:t>42</a:t>
            </a:fld>
            <a:endParaRPr lang="en-US" altLang="en-US"/>
          </a:p>
        </p:txBody>
      </p:sp>
      <p:pic>
        <p:nvPicPr>
          <p:cNvPr id="7" name="Picture 6">
            <a:extLst>
              <a:ext uri="{FF2B5EF4-FFF2-40B4-BE49-F238E27FC236}">
                <a16:creationId xmlns:a16="http://schemas.microsoft.com/office/drawing/2014/main" id="{36E16FE7-2915-43D4-B8C4-96B65E192A09}"/>
              </a:ext>
            </a:extLst>
          </p:cNvPr>
          <p:cNvPicPr>
            <a:picLocks noChangeAspect="1"/>
          </p:cNvPicPr>
          <p:nvPr/>
        </p:nvPicPr>
        <p:blipFill>
          <a:blip r:embed="rId2"/>
          <a:stretch>
            <a:fillRect/>
          </a:stretch>
        </p:blipFill>
        <p:spPr>
          <a:xfrm>
            <a:off x="1676400" y="2057103"/>
            <a:ext cx="5715000" cy="3810297"/>
          </a:xfrm>
          <a:prstGeom prst="rect">
            <a:avLst/>
          </a:prstGeom>
        </p:spPr>
      </p:pic>
    </p:spTree>
    <p:extLst>
      <p:ext uri="{BB962C8B-B14F-4D97-AF65-F5344CB8AC3E}">
        <p14:creationId xmlns:p14="http://schemas.microsoft.com/office/powerpoint/2010/main" val="3814904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1">
            <a:extLst>
              <a:ext uri="{FF2B5EF4-FFF2-40B4-BE49-F238E27FC236}">
                <a16:creationId xmlns:a16="http://schemas.microsoft.com/office/drawing/2014/main" id="{6D722EC5-934B-4630-B00B-88D02A46066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dirty="0">
                <a:solidFill>
                  <a:srgbClr val="1D5478"/>
                </a:solidFill>
                <a:latin typeface="Georgia" panose="02040502050405020303" pitchFamily="18" charset="0"/>
              </a:rPr>
              <a:t>Copyright © 2014 Pearson Education, Inc. Publishing as Prentice Hall</a:t>
            </a:r>
          </a:p>
        </p:txBody>
      </p:sp>
      <p:sp>
        <p:nvSpPr>
          <p:cNvPr id="92163" name="Slide Number Placeholder 2">
            <a:extLst>
              <a:ext uri="{FF2B5EF4-FFF2-40B4-BE49-F238E27FC236}">
                <a16:creationId xmlns:a16="http://schemas.microsoft.com/office/drawing/2014/main" id="{17EB729E-BB97-41B9-AC9B-52BA2AD1EB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70D5CCD1-21F4-4C6F-B051-57248D84BD3F}" type="slidenum">
              <a:rPr lang="en-US" altLang="en-US" sz="1200" smtClean="0">
                <a:solidFill>
                  <a:srgbClr val="1D5478"/>
                </a:solidFill>
                <a:latin typeface="Georgia" panose="02040502050405020303" pitchFamily="18" charset="0"/>
              </a:rPr>
              <a:pPr>
                <a:spcBef>
                  <a:spcPct val="0"/>
                </a:spcBef>
                <a:buClrTx/>
                <a:buSzTx/>
                <a:buFontTx/>
                <a:buNone/>
              </a:pPr>
              <a:t>43</a:t>
            </a:fld>
            <a:endParaRPr lang="en-US" altLang="en-US" sz="1200">
              <a:solidFill>
                <a:srgbClr val="1D5478"/>
              </a:solidFill>
              <a:latin typeface="Georgia"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292549C-393A-41E5-8FC5-5DF427D388E9}"/>
              </a:ext>
            </a:extLst>
          </p:cNvPr>
          <p:cNvSpPr>
            <a:spLocks noGrp="1" noChangeArrowheads="1"/>
          </p:cNvSpPr>
          <p:nvPr>
            <p:ph type="title"/>
          </p:nvPr>
        </p:nvSpPr>
        <p:spPr/>
        <p:txBody>
          <a:bodyPr/>
          <a:lstStyle/>
          <a:p>
            <a:pPr eaLnBrk="1" hangingPunct="1">
              <a:defRPr/>
            </a:pPr>
            <a:r>
              <a:rPr lang="en-US" dirty="0">
                <a:ea typeface="+mj-ea"/>
                <a:cs typeface="+mj-cs"/>
              </a:rPr>
              <a:t>1. Value Proposition</a:t>
            </a:r>
          </a:p>
        </p:txBody>
      </p:sp>
      <p:sp>
        <p:nvSpPr>
          <p:cNvPr id="19460" name="Rectangle 12">
            <a:extLst>
              <a:ext uri="{FF2B5EF4-FFF2-40B4-BE49-F238E27FC236}">
                <a16:creationId xmlns:a16="http://schemas.microsoft.com/office/drawing/2014/main" id="{FFC689C7-36D7-4A84-985F-31A42BA29B9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PearsonEducation, Inc. Publishing as Prentice Hall</a:t>
            </a:r>
          </a:p>
        </p:txBody>
      </p:sp>
      <p:sp>
        <p:nvSpPr>
          <p:cNvPr id="24578" name="Rectangle 3">
            <a:extLst>
              <a:ext uri="{FF2B5EF4-FFF2-40B4-BE49-F238E27FC236}">
                <a16:creationId xmlns:a16="http://schemas.microsoft.com/office/drawing/2014/main" id="{016AC65D-7335-40A1-8146-E213F871DFD1}"/>
              </a:ext>
            </a:extLst>
          </p:cNvPr>
          <p:cNvSpPr>
            <a:spLocks noGrp="1" noChangeArrowheads="1"/>
          </p:cNvSpPr>
          <p:nvPr>
            <p:ph idx="1"/>
          </p:nvPr>
        </p:nvSpPr>
        <p:spPr>
          <a:xfrm>
            <a:off x="457200" y="1371600"/>
            <a:ext cx="8229600" cy="5029200"/>
          </a:xfrm>
        </p:spPr>
        <p:txBody>
          <a:bodyPr/>
          <a:lstStyle/>
          <a:p>
            <a:pPr eaLnBrk="1" hangingPunct="1">
              <a:buClr>
                <a:srgbClr val="EF6527"/>
              </a:buClr>
              <a:defRPr/>
            </a:pPr>
            <a:r>
              <a:rPr lang="en-US" altLang="ja-JP" dirty="0">
                <a:solidFill>
                  <a:srgbClr val="0C0C0C"/>
                </a:solidFill>
              </a:rPr>
              <a:t>How does the product or service fulfill customer needs</a:t>
            </a:r>
          </a:p>
          <a:p>
            <a:pPr eaLnBrk="1" hangingPunct="1">
              <a:buClr>
                <a:srgbClr val="EF6527"/>
              </a:buClr>
              <a:defRPr/>
            </a:pPr>
            <a:r>
              <a:rPr lang="en-US" altLang="en-US" dirty="0">
                <a:solidFill>
                  <a:srgbClr val="0C0C0C"/>
                </a:solidFill>
              </a:rPr>
              <a:t>E-commerce value propositions:</a:t>
            </a:r>
          </a:p>
          <a:p>
            <a:pPr lvl="1" eaLnBrk="1" hangingPunct="1">
              <a:defRPr/>
            </a:pPr>
            <a:r>
              <a:rPr lang="en-US" altLang="en-US" sz="2400" dirty="0">
                <a:solidFill>
                  <a:srgbClr val="0C0C0C"/>
                </a:solidFill>
              </a:rPr>
              <a:t>Personalization/customization</a:t>
            </a:r>
          </a:p>
          <a:p>
            <a:pPr lvl="1" eaLnBrk="1" hangingPunct="1">
              <a:defRPr/>
            </a:pPr>
            <a:r>
              <a:rPr lang="en-US" altLang="en-US" sz="2400" dirty="0">
                <a:solidFill>
                  <a:srgbClr val="0C0C0C"/>
                </a:solidFill>
              </a:rPr>
              <a:t>Convenience</a:t>
            </a:r>
          </a:p>
          <a:p>
            <a:pPr lvl="1" eaLnBrk="1" hangingPunct="1">
              <a:defRPr/>
            </a:pPr>
            <a:r>
              <a:rPr lang="en-US" altLang="en-US" sz="2400" dirty="0">
                <a:solidFill>
                  <a:srgbClr val="0C0C0C"/>
                </a:solidFill>
              </a:rPr>
              <a:t>Price/No shipping cost</a:t>
            </a:r>
          </a:p>
          <a:p>
            <a:pPr lvl="1" eaLnBrk="1" hangingPunct="1">
              <a:defRPr/>
            </a:pPr>
            <a:r>
              <a:rPr lang="en-US" altLang="en-US" sz="2400" dirty="0">
                <a:solidFill>
                  <a:srgbClr val="0C0C0C"/>
                </a:solidFill>
              </a:rPr>
              <a:t>Quick delivery</a:t>
            </a:r>
          </a:p>
          <a:p>
            <a:pPr lvl="1" eaLnBrk="1" hangingPunct="1">
              <a:defRPr/>
            </a:pPr>
            <a:r>
              <a:rPr lang="en-US" altLang="en-US" sz="2400" dirty="0">
                <a:solidFill>
                  <a:srgbClr val="0C0C0C"/>
                </a:solidFill>
              </a:rPr>
              <a:t>Unparalleled Selection</a:t>
            </a:r>
          </a:p>
          <a:p>
            <a:pPr lvl="1" eaLnBrk="1" hangingPunct="1">
              <a:defRPr/>
            </a:pPr>
            <a:r>
              <a:rPr lang="en-US" altLang="en-US" sz="2400" dirty="0">
                <a:solidFill>
                  <a:srgbClr val="0C0C0C"/>
                </a:solidFill>
              </a:rPr>
              <a:t>Product/service quality</a:t>
            </a:r>
          </a:p>
        </p:txBody>
      </p:sp>
      <p:sp>
        <p:nvSpPr>
          <p:cNvPr id="19461" name="Slide Number Placeholder 4">
            <a:extLst>
              <a:ext uri="{FF2B5EF4-FFF2-40B4-BE49-F238E27FC236}">
                <a16:creationId xmlns:a16="http://schemas.microsoft.com/office/drawing/2014/main" id="{86DD5075-26DB-4542-92FA-AC1E621008D4}"/>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CFA31A26-BD88-4AF2-8F7D-0DBD8956FACD}" type="slidenum">
              <a:rPr lang="en-US" altLang="en-US" sz="1200" smtClean="0">
                <a:solidFill>
                  <a:srgbClr val="1D5478"/>
                </a:solidFill>
                <a:latin typeface="Georgia" panose="02040502050405020303" pitchFamily="18" charset="0"/>
              </a:rPr>
              <a:pPr>
                <a:spcBef>
                  <a:spcPct val="0"/>
                </a:spcBef>
                <a:buClrTx/>
                <a:buSzTx/>
                <a:buFontTx/>
                <a:buNone/>
              </a:pPr>
              <a:t>5</a:t>
            </a:fld>
            <a:endParaRPr lang="en-US" altLang="en-US" sz="1200">
              <a:solidFill>
                <a:srgbClr val="1D5478"/>
              </a:solidFill>
              <a:latin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E35019-2652-4683-8A51-2127F0372983}"/>
              </a:ext>
            </a:extLst>
          </p:cNvPr>
          <p:cNvSpPr>
            <a:spLocks noGrp="1" noChangeArrowheads="1"/>
          </p:cNvSpPr>
          <p:nvPr>
            <p:ph type="title"/>
          </p:nvPr>
        </p:nvSpPr>
        <p:spPr/>
        <p:txBody>
          <a:bodyPr/>
          <a:lstStyle/>
          <a:p>
            <a:pPr eaLnBrk="1" hangingPunct="1">
              <a:defRPr/>
            </a:pPr>
            <a:r>
              <a:rPr lang="en-US" dirty="0">
                <a:ea typeface="+mj-ea"/>
                <a:cs typeface="+mj-cs"/>
              </a:rPr>
              <a:t>2. Revenue Model</a:t>
            </a:r>
          </a:p>
        </p:txBody>
      </p:sp>
      <p:sp>
        <p:nvSpPr>
          <p:cNvPr id="21508" name="Rectangle 12">
            <a:extLst>
              <a:ext uri="{FF2B5EF4-FFF2-40B4-BE49-F238E27FC236}">
                <a16:creationId xmlns:a16="http://schemas.microsoft.com/office/drawing/2014/main" id="{C3BD5132-4655-499B-9C74-3EEBDE0426A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26626" name="Rectangle 3">
            <a:extLst>
              <a:ext uri="{FF2B5EF4-FFF2-40B4-BE49-F238E27FC236}">
                <a16:creationId xmlns:a16="http://schemas.microsoft.com/office/drawing/2014/main" id="{51B5135B-25C5-47A3-BDC1-B03E67669553}"/>
              </a:ext>
            </a:extLst>
          </p:cNvPr>
          <p:cNvSpPr>
            <a:spLocks noGrp="1" noChangeArrowheads="1"/>
          </p:cNvSpPr>
          <p:nvPr>
            <p:ph idx="1"/>
          </p:nvPr>
        </p:nvSpPr>
        <p:spPr/>
        <p:txBody>
          <a:bodyPr/>
          <a:lstStyle/>
          <a:p>
            <a:pPr eaLnBrk="1" hangingPunct="1">
              <a:buClr>
                <a:srgbClr val="EF6527"/>
              </a:buClr>
              <a:defRPr/>
            </a:pPr>
            <a:r>
              <a:rPr lang="en-US" altLang="ja-JP" dirty="0">
                <a:solidFill>
                  <a:srgbClr val="0C0C0C"/>
                </a:solidFill>
              </a:rPr>
              <a:t>How will the company earn money</a:t>
            </a:r>
          </a:p>
          <a:p>
            <a:pPr eaLnBrk="1" hangingPunct="1">
              <a:buClr>
                <a:srgbClr val="EF6527"/>
              </a:buClr>
              <a:defRPr/>
            </a:pPr>
            <a:r>
              <a:rPr lang="en-US" altLang="en-US" dirty="0">
                <a:solidFill>
                  <a:srgbClr val="0C0C0C"/>
                </a:solidFill>
              </a:rPr>
              <a:t>Major types of revenue models:</a:t>
            </a:r>
          </a:p>
          <a:p>
            <a:pPr lvl="1" eaLnBrk="1" hangingPunct="1">
              <a:defRPr/>
            </a:pPr>
            <a:r>
              <a:rPr lang="en-US" altLang="en-US" dirty="0">
                <a:solidFill>
                  <a:srgbClr val="0C0C0C"/>
                </a:solidFill>
              </a:rPr>
              <a:t>Advertising revenue model- </a:t>
            </a:r>
            <a:r>
              <a:rPr lang="en-US" altLang="en-US" sz="2000" dirty="0">
                <a:solidFill>
                  <a:srgbClr val="0C0C0C"/>
                </a:solidFill>
              </a:rPr>
              <a:t>Facebook </a:t>
            </a:r>
          </a:p>
          <a:p>
            <a:pPr lvl="1" eaLnBrk="1" hangingPunct="1">
              <a:defRPr/>
            </a:pPr>
            <a:r>
              <a:rPr lang="en-US" altLang="en-US" dirty="0">
                <a:solidFill>
                  <a:srgbClr val="0C0C0C"/>
                </a:solidFill>
              </a:rPr>
              <a:t>Subscription revenue model –</a:t>
            </a:r>
            <a:r>
              <a:rPr lang="en-US" altLang="en-US" sz="2000" dirty="0">
                <a:solidFill>
                  <a:srgbClr val="0C0C0C"/>
                </a:solidFill>
              </a:rPr>
              <a:t>Anti virus, Consumer Reports, Wall Street News Subscription, Online Dating</a:t>
            </a:r>
          </a:p>
          <a:p>
            <a:pPr lvl="1" eaLnBrk="1" hangingPunct="1">
              <a:defRPr/>
            </a:pPr>
            <a:r>
              <a:rPr lang="en-US" altLang="en-US" dirty="0">
                <a:solidFill>
                  <a:srgbClr val="0C0C0C"/>
                </a:solidFill>
              </a:rPr>
              <a:t>Transaction fee revenue model- </a:t>
            </a:r>
            <a:r>
              <a:rPr lang="en-US" altLang="en-US" sz="2000" dirty="0" err="1">
                <a:solidFill>
                  <a:srgbClr val="0C0C0C"/>
                </a:solidFill>
              </a:rPr>
              <a:t>ebay</a:t>
            </a:r>
            <a:r>
              <a:rPr lang="en-US" altLang="en-US" sz="2000" dirty="0">
                <a:solidFill>
                  <a:srgbClr val="0C0C0C"/>
                </a:solidFill>
              </a:rPr>
              <a:t>, E-trade, Credit cards </a:t>
            </a:r>
          </a:p>
          <a:p>
            <a:pPr lvl="1" eaLnBrk="1" hangingPunct="1">
              <a:defRPr/>
            </a:pPr>
            <a:r>
              <a:rPr lang="en-US" altLang="en-US" dirty="0">
                <a:solidFill>
                  <a:srgbClr val="0C0C0C"/>
                </a:solidFill>
              </a:rPr>
              <a:t>Sales revenue model – </a:t>
            </a:r>
            <a:r>
              <a:rPr lang="en-US" altLang="en-US" sz="2000" dirty="0">
                <a:solidFill>
                  <a:srgbClr val="0C0C0C"/>
                </a:solidFill>
              </a:rPr>
              <a:t>AmazonMP3, Amazon, Gap</a:t>
            </a:r>
          </a:p>
          <a:p>
            <a:pPr lvl="1" eaLnBrk="1" hangingPunct="1">
              <a:defRPr/>
            </a:pPr>
            <a:r>
              <a:rPr lang="en-US" altLang="en-US" dirty="0">
                <a:solidFill>
                  <a:srgbClr val="0C0C0C"/>
                </a:solidFill>
              </a:rPr>
              <a:t>Affiliate revenue model – </a:t>
            </a:r>
            <a:r>
              <a:rPr lang="en-US" altLang="en-US" sz="2000" dirty="0">
                <a:solidFill>
                  <a:srgbClr val="0C0C0C"/>
                </a:solidFill>
              </a:rPr>
              <a:t>airlines/car rentals/hotels</a:t>
            </a:r>
          </a:p>
        </p:txBody>
      </p:sp>
      <p:sp>
        <p:nvSpPr>
          <p:cNvPr id="21509" name="Slide Number Placeholder 4">
            <a:extLst>
              <a:ext uri="{FF2B5EF4-FFF2-40B4-BE49-F238E27FC236}">
                <a16:creationId xmlns:a16="http://schemas.microsoft.com/office/drawing/2014/main" id="{62BCB29D-2683-4B73-B82C-D1F42151A1B1}"/>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B57F9E04-BC09-48F3-BE62-8CA27CE98E4E}" type="slidenum">
              <a:rPr lang="en-US" altLang="en-US" sz="1200" smtClean="0">
                <a:solidFill>
                  <a:srgbClr val="1D5478"/>
                </a:solidFill>
                <a:latin typeface="Georgia" panose="02040502050405020303" pitchFamily="18" charset="0"/>
              </a:rPr>
              <a:pPr>
                <a:spcBef>
                  <a:spcPct val="0"/>
                </a:spcBef>
                <a:buClrTx/>
                <a:buSzTx/>
                <a:buFontTx/>
                <a:buNone/>
              </a:pPr>
              <a:t>6</a:t>
            </a:fld>
            <a:endParaRPr lang="en-US" altLang="en-US" sz="1200">
              <a:solidFill>
                <a:srgbClr val="1D5478"/>
              </a:solidFill>
              <a:latin typeface="Georgia" panose="020405020504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21E5-9EC3-4978-87C9-F5ED5BAE2BA0}"/>
              </a:ext>
            </a:extLst>
          </p:cNvPr>
          <p:cNvSpPr>
            <a:spLocks noGrp="1"/>
          </p:cNvSpPr>
          <p:nvPr>
            <p:ph type="title"/>
          </p:nvPr>
        </p:nvSpPr>
        <p:spPr/>
        <p:txBody>
          <a:bodyPr/>
          <a:lstStyle/>
          <a:p>
            <a:r>
              <a:rPr lang="en-US" dirty="0"/>
              <a:t>Class Discussion</a:t>
            </a:r>
          </a:p>
        </p:txBody>
      </p:sp>
      <p:sp>
        <p:nvSpPr>
          <p:cNvPr id="3" name="Footer Placeholder 2">
            <a:extLst>
              <a:ext uri="{FF2B5EF4-FFF2-40B4-BE49-F238E27FC236}">
                <a16:creationId xmlns:a16="http://schemas.microsoft.com/office/drawing/2014/main" id="{DA3916ED-BD6F-400A-8F2A-4F95B76F2D4A}"/>
              </a:ext>
            </a:extLst>
          </p:cNvPr>
          <p:cNvSpPr>
            <a:spLocks noGrp="1"/>
          </p:cNvSpPr>
          <p:nvPr>
            <p:ph type="ftr" sz="quarter" idx="11"/>
          </p:nvPr>
        </p:nvSpPr>
        <p:spPr/>
        <p:txBody>
          <a:bodyPr/>
          <a:lstStyle/>
          <a:p>
            <a:pPr>
              <a:defRPr/>
            </a:pPr>
            <a:r>
              <a:rPr lang="en-US" altLang="en-US"/>
              <a:t>Copyright © 2014 Pearson Education, Inc. Publishing as Prentice Hall</a:t>
            </a:r>
          </a:p>
        </p:txBody>
      </p:sp>
      <p:sp>
        <p:nvSpPr>
          <p:cNvPr id="4" name="Content Placeholder 3">
            <a:extLst>
              <a:ext uri="{FF2B5EF4-FFF2-40B4-BE49-F238E27FC236}">
                <a16:creationId xmlns:a16="http://schemas.microsoft.com/office/drawing/2014/main" id="{869E6CAB-85F0-4438-A441-9645F62C7DE1}"/>
              </a:ext>
            </a:extLst>
          </p:cNvPr>
          <p:cNvSpPr>
            <a:spLocks noGrp="1"/>
          </p:cNvSpPr>
          <p:nvPr>
            <p:ph idx="1"/>
          </p:nvPr>
        </p:nvSpPr>
        <p:spPr/>
        <p:txBody>
          <a:bodyPr/>
          <a:lstStyle/>
          <a:p>
            <a:pPr>
              <a:defRPr/>
            </a:pPr>
            <a:r>
              <a:rPr lang="en-US" sz="2800" dirty="0"/>
              <a:t>Are privacy concerns the only shortcoming of location-based mobile services?</a:t>
            </a:r>
          </a:p>
          <a:p>
            <a:pPr>
              <a:defRPr/>
            </a:pPr>
            <a:r>
              <a:rPr lang="en-US" sz="2800" dirty="0"/>
              <a:t>Should business firms be allowed to call cell phones with advertising messages based on location?</a:t>
            </a:r>
          </a:p>
          <a:p>
            <a:endParaRPr lang="en-US" dirty="0"/>
          </a:p>
        </p:txBody>
      </p:sp>
    </p:spTree>
    <p:extLst>
      <p:ext uri="{BB962C8B-B14F-4D97-AF65-F5344CB8AC3E}">
        <p14:creationId xmlns:p14="http://schemas.microsoft.com/office/powerpoint/2010/main" val="124887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90D116E-7447-43C3-BCE4-11AC4186C01B}"/>
              </a:ext>
            </a:extLst>
          </p:cNvPr>
          <p:cNvSpPr>
            <a:spLocks noGrp="1" noChangeArrowheads="1"/>
          </p:cNvSpPr>
          <p:nvPr>
            <p:ph type="title"/>
          </p:nvPr>
        </p:nvSpPr>
        <p:spPr/>
        <p:txBody>
          <a:bodyPr/>
          <a:lstStyle/>
          <a:p>
            <a:pPr eaLnBrk="1" hangingPunct="1">
              <a:defRPr/>
            </a:pPr>
            <a:r>
              <a:rPr lang="en-US" dirty="0">
                <a:ea typeface="+mj-ea"/>
                <a:cs typeface="+mj-cs"/>
              </a:rPr>
              <a:t>3. Market Opportunity</a:t>
            </a:r>
          </a:p>
        </p:txBody>
      </p:sp>
      <p:sp>
        <p:nvSpPr>
          <p:cNvPr id="25604" name="Rectangle 12">
            <a:extLst>
              <a:ext uri="{FF2B5EF4-FFF2-40B4-BE49-F238E27FC236}">
                <a16:creationId xmlns:a16="http://schemas.microsoft.com/office/drawing/2014/main" id="{8AAA76F4-AF84-4061-8FD6-A1311841540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0722" name="Rectangle 3">
            <a:extLst>
              <a:ext uri="{FF2B5EF4-FFF2-40B4-BE49-F238E27FC236}">
                <a16:creationId xmlns:a16="http://schemas.microsoft.com/office/drawing/2014/main" id="{47E876ED-90A8-454F-A93F-9F8CEAAA5C0F}"/>
              </a:ext>
            </a:extLst>
          </p:cNvPr>
          <p:cNvSpPr>
            <a:spLocks noGrp="1" noChangeArrowheads="1"/>
          </p:cNvSpPr>
          <p:nvPr>
            <p:ph idx="1"/>
          </p:nvPr>
        </p:nvSpPr>
        <p:spPr/>
        <p:txBody>
          <a:bodyPr/>
          <a:lstStyle/>
          <a:p>
            <a:pPr eaLnBrk="1" hangingPunct="1">
              <a:buClr>
                <a:srgbClr val="EF6527"/>
              </a:buClr>
              <a:defRPr/>
            </a:pPr>
            <a:r>
              <a:rPr lang="en-US" altLang="ja-JP" dirty="0">
                <a:solidFill>
                  <a:srgbClr val="0C0C0C"/>
                </a:solidFill>
              </a:rPr>
              <a:t>The intended Marketspace of the company</a:t>
            </a:r>
          </a:p>
          <a:p>
            <a:pPr lvl="1" eaLnBrk="1" hangingPunct="1">
              <a:defRPr/>
            </a:pPr>
            <a:r>
              <a:rPr lang="en-US" altLang="en-US" sz="2400" dirty="0">
                <a:solidFill>
                  <a:srgbClr val="0C0C0C"/>
                </a:solidFill>
              </a:rPr>
              <a:t>Marketspace: Area of actual or potential commercial value in which company intends to operate</a:t>
            </a:r>
          </a:p>
          <a:p>
            <a:pPr lvl="1" eaLnBrk="1" hangingPunct="1">
              <a:defRPr/>
            </a:pPr>
            <a:r>
              <a:rPr lang="en-US" altLang="en-US" sz="2400" dirty="0">
                <a:solidFill>
                  <a:srgbClr val="0C0C0C"/>
                </a:solidFill>
              </a:rPr>
              <a:t>Realistic market opportunity: Defined by revenue potential in each market niche in which company hopes to compete</a:t>
            </a:r>
          </a:p>
          <a:p>
            <a:pPr eaLnBrk="1" hangingPunct="1">
              <a:buClr>
                <a:srgbClr val="EF6527"/>
              </a:buClr>
              <a:defRPr/>
            </a:pPr>
            <a:r>
              <a:rPr lang="en-US" altLang="en-US" dirty="0">
                <a:solidFill>
                  <a:srgbClr val="0C0C0C"/>
                </a:solidFill>
              </a:rPr>
              <a:t>Market opportunity typically divided into smaller niches</a:t>
            </a:r>
          </a:p>
        </p:txBody>
      </p:sp>
      <p:sp>
        <p:nvSpPr>
          <p:cNvPr id="25605" name="Slide Number Placeholder 4">
            <a:extLst>
              <a:ext uri="{FF2B5EF4-FFF2-40B4-BE49-F238E27FC236}">
                <a16:creationId xmlns:a16="http://schemas.microsoft.com/office/drawing/2014/main" id="{2FB3685F-8819-4EA5-9377-882127339D47}"/>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130AD192-856E-4F58-A361-41997F35F256}" type="slidenum">
              <a:rPr lang="en-US" altLang="en-US" sz="1200" smtClean="0">
                <a:solidFill>
                  <a:srgbClr val="1D5478"/>
                </a:solidFill>
                <a:latin typeface="Georgia" panose="02040502050405020303" pitchFamily="18" charset="0"/>
              </a:rPr>
              <a:pPr>
                <a:spcBef>
                  <a:spcPct val="0"/>
                </a:spcBef>
                <a:buClrTx/>
                <a:buSzTx/>
                <a:buFontTx/>
                <a:buNone/>
              </a:pPr>
              <a:t>8</a:t>
            </a:fld>
            <a:endParaRPr lang="en-US" altLang="en-US" sz="1200">
              <a:solidFill>
                <a:srgbClr val="1D5478"/>
              </a:solidFill>
              <a:latin typeface="Georgia" panose="020405020504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D80239E-9B1B-47D5-B6D5-D1120ACC8A14}"/>
              </a:ext>
            </a:extLst>
          </p:cNvPr>
          <p:cNvSpPr>
            <a:spLocks noGrp="1" noChangeArrowheads="1"/>
          </p:cNvSpPr>
          <p:nvPr>
            <p:ph type="title"/>
          </p:nvPr>
        </p:nvSpPr>
        <p:spPr>
          <a:xfrm>
            <a:off x="457200" y="533400"/>
            <a:ext cx="8229600" cy="585788"/>
          </a:xfrm>
        </p:spPr>
        <p:txBody>
          <a:bodyPr/>
          <a:lstStyle/>
          <a:p>
            <a:pPr eaLnBrk="1" hangingPunct="1">
              <a:defRPr/>
            </a:pPr>
            <a:r>
              <a:rPr lang="en-US" sz="3200" dirty="0">
                <a:ea typeface="+mj-ea"/>
                <a:cs typeface="+mj-cs"/>
              </a:rPr>
              <a:t>4. Competitive Environment</a:t>
            </a:r>
          </a:p>
        </p:txBody>
      </p:sp>
      <p:sp>
        <p:nvSpPr>
          <p:cNvPr id="27652" name="Rectangle 12">
            <a:extLst>
              <a:ext uri="{FF2B5EF4-FFF2-40B4-BE49-F238E27FC236}">
                <a16:creationId xmlns:a16="http://schemas.microsoft.com/office/drawing/2014/main" id="{FA7AF9AB-554D-4CBD-86B8-A2E12B643A2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Copyright © 2014 Pearson Education, Inc. Publishing as Prentice Hall</a:t>
            </a:r>
          </a:p>
        </p:txBody>
      </p:sp>
      <p:sp>
        <p:nvSpPr>
          <p:cNvPr id="32770" name="Rectangle 3">
            <a:extLst>
              <a:ext uri="{FF2B5EF4-FFF2-40B4-BE49-F238E27FC236}">
                <a16:creationId xmlns:a16="http://schemas.microsoft.com/office/drawing/2014/main" id="{2FAF96A7-F808-4792-A210-4E305ED2C6A7}"/>
              </a:ext>
            </a:extLst>
          </p:cNvPr>
          <p:cNvSpPr>
            <a:spLocks noGrp="1" noChangeArrowheads="1"/>
          </p:cNvSpPr>
          <p:nvPr>
            <p:ph idx="1"/>
          </p:nvPr>
        </p:nvSpPr>
        <p:spPr>
          <a:xfrm>
            <a:off x="457200" y="1119188"/>
            <a:ext cx="8229600" cy="5434012"/>
          </a:xfrm>
        </p:spPr>
        <p:txBody>
          <a:bodyPr>
            <a:normAutofit fontScale="92500"/>
          </a:bodyPr>
          <a:lstStyle/>
          <a:p>
            <a:pPr eaLnBrk="1" hangingPunct="1">
              <a:buClr>
                <a:srgbClr val="EF6527"/>
              </a:buClr>
              <a:defRPr/>
            </a:pPr>
            <a:r>
              <a:rPr lang="en-US" altLang="ja-JP" sz="2800" dirty="0">
                <a:solidFill>
                  <a:srgbClr val="0C0C0C"/>
                </a:solidFill>
              </a:rPr>
              <a:t>Who else occupies your intended marketspace?</a:t>
            </a:r>
            <a:r>
              <a:rPr lang="ja-JP" altLang="en-US" sz="2800" dirty="0">
                <a:solidFill>
                  <a:srgbClr val="0C0C0C"/>
                </a:solidFill>
              </a:rPr>
              <a:t>”</a:t>
            </a:r>
            <a:endParaRPr lang="en-US" altLang="ja-JP" sz="2800" dirty="0">
              <a:solidFill>
                <a:srgbClr val="0C0C0C"/>
              </a:solidFill>
            </a:endParaRPr>
          </a:p>
          <a:p>
            <a:pPr lvl="1" eaLnBrk="1" hangingPunct="1">
              <a:defRPr/>
            </a:pPr>
            <a:r>
              <a:rPr lang="en-US" altLang="en-US" sz="2400" dirty="0">
                <a:solidFill>
                  <a:srgbClr val="0C0C0C"/>
                </a:solidFill>
              </a:rPr>
              <a:t>Other companies selling similar products in the same marketspace</a:t>
            </a:r>
          </a:p>
          <a:p>
            <a:pPr lvl="1" eaLnBrk="1" hangingPunct="1">
              <a:defRPr/>
            </a:pPr>
            <a:r>
              <a:rPr lang="en-US" altLang="en-US" sz="2400" dirty="0">
                <a:solidFill>
                  <a:srgbClr val="0C0C0C"/>
                </a:solidFill>
              </a:rPr>
              <a:t>New entrants into market, substitute products, and power of consumers and suppliers </a:t>
            </a:r>
            <a:r>
              <a:rPr lang="en-US" altLang="en-US" sz="2000" dirty="0">
                <a:solidFill>
                  <a:srgbClr val="FF0000"/>
                </a:solidFill>
              </a:rPr>
              <a:t>(nature of competition)</a:t>
            </a:r>
          </a:p>
          <a:p>
            <a:pPr lvl="1" eaLnBrk="1" hangingPunct="1">
              <a:defRPr/>
            </a:pPr>
            <a:r>
              <a:rPr lang="en-US" altLang="en-US" sz="2400" dirty="0">
                <a:solidFill>
                  <a:srgbClr val="0C0C0C"/>
                </a:solidFill>
              </a:rPr>
              <a:t>Includes both direct and indirect competitors (e.g., Netflix vs Xfinity or </a:t>
            </a:r>
            <a:r>
              <a:rPr lang="en-US" altLang="en-US" sz="2400" dirty="0" err="1">
                <a:solidFill>
                  <a:srgbClr val="0C0C0C"/>
                </a:solidFill>
              </a:rPr>
              <a:t>DirectTV</a:t>
            </a:r>
            <a:r>
              <a:rPr lang="en-US" altLang="en-US" sz="2400" dirty="0">
                <a:solidFill>
                  <a:srgbClr val="0C0C0C"/>
                </a:solidFill>
              </a:rPr>
              <a:t>)</a:t>
            </a:r>
          </a:p>
          <a:p>
            <a:pPr eaLnBrk="1" hangingPunct="1">
              <a:buClr>
                <a:srgbClr val="EF6527"/>
              </a:buClr>
              <a:defRPr/>
            </a:pPr>
            <a:r>
              <a:rPr lang="en-US" altLang="en-US" sz="2800" dirty="0">
                <a:solidFill>
                  <a:srgbClr val="0C0C0C"/>
                </a:solidFill>
              </a:rPr>
              <a:t>Influenced by:</a:t>
            </a:r>
          </a:p>
          <a:p>
            <a:pPr lvl="1" eaLnBrk="1" hangingPunct="1">
              <a:defRPr/>
            </a:pPr>
            <a:r>
              <a:rPr lang="en-US" altLang="en-US" sz="2400" dirty="0">
                <a:solidFill>
                  <a:srgbClr val="0C0C0C"/>
                </a:solidFill>
              </a:rPr>
              <a:t>Number and size of active competitors</a:t>
            </a:r>
          </a:p>
          <a:p>
            <a:pPr lvl="1" eaLnBrk="1" hangingPunct="1">
              <a:defRPr/>
            </a:pPr>
            <a:r>
              <a:rPr lang="en-US" altLang="en-US" sz="2400" dirty="0">
                <a:solidFill>
                  <a:srgbClr val="0C0C0C"/>
                </a:solidFill>
              </a:rPr>
              <a:t>Each competitor’</a:t>
            </a:r>
            <a:r>
              <a:rPr lang="en-US" altLang="ja-JP" sz="2400" dirty="0">
                <a:solidFill>
                  <a:srgbClr val="0C0C0C"/>
                </a:solidFill>
              </a:rPr>
              <a:t>s market share</a:t>
            </a:r>
          </a:p>
          <a:p>
            <a:pPr lvl="1" eaLnBrk="1" hangingPunct="1">
              <a:defRPr/>
            </a:pPr>
            <a:r>
              <a:rPr lang="en-US" altLang="en-US" sz="2400" dirty="0">
                <a:solidFill>
                  <a:srgbClr val="0C0C0C"/>
                </a:solidFill>
              </a:rPr>
              <a:t>Competitors</a:t>
            </a:r>
            <a:r>
              <a:rPr lang="ja-JP" altLang="en-US" sz="2400" dirty="0">
                <a:solidFill>
                  <a:srgbClr val="0C0C0C"/>
                </a:solidFill>
              </a:rPr>
              <a:t>’</a:t>
            </a:r>
            <a:r>
              <a:rPr lang="en-US" altLang="ja-JP" sz="2400" dirty="0">
                <a:solidFill>
                  <a:srgbClr val="0C0C0C"/>
                </a:solidFill>
              </a:rPr>
              <a:t>profitability</a:t>
            </a:r>
          </a:p>
          <a:p>
            <a:pPr lvl="1" eaLnBrk="1" hangingPunct="1">
              <a:defRPr/>
            </a:pPr>
            <a:r>
              <a:rPr lang="en-US" altLang="en-US" sz="2400" dirty="0">
                <a:solidFill>
                  <a:srgbClr val="0C0C0C"/>
                </a:solidFill>
              </a:rPr>
              <a:t>Competitors</a:t>
            </a:r>
            <a:r>
              <a:rPr lang="ja-JP" altLang="en-US" sz="2400" dirty="0">
                <a:solidFill>
                  <a:srgbClr val="0C0C0C"/>
                </a:solidFill>
              </a:rPr>
              <a:t>’</a:t>
            </a:r>
            <a:r>
              <a:rPr lang="en-US" altLang="ja-JP" sz="2400" dirty="0">
                <a:solidFill>
                  <a:srgbClr val="0C0C0C"/>
                </a:solidFill>
              </a:rPr>
              <a:t>pricing</a:t>
            </a:r>
            <a:endParaRPr lang="en-US" altLang="en-US" sz="2400" dirty="0">
              <a:solidFill>
                <a:srgbClr val="0C0C0C"/>
              </a:solidFill>
            </a:endParaRPr>
          </a:p>
        </p:txBody>
      </p:sp>
      <p:sp>
        <p:nvSpPr>
          <p:cNvPr id="27653" name="Slide Number Placeholder 4">
            <a:extLst>
              <a:ext uri="{FF2B5EF4-FFF2-40B4-BE49-F238E27FC236}">
                <a16:creationId xmlns:a16="http://schemas.microsoft.com/office/drawing/2014/main" id="{7EADF708-8A40-4B9B-BE1D-3BE25AA04C74}"/>
              </a:ext>
            </a:extLst>
          </p:cNvPr>
          <p:cNvSpPr>
            <a:spLocks noGrp="1"/>
          </p:cNvSpPr>
          <p:nvPr>
            <p:ph type="sldNum" sz="quarter" idx="4294967295"/>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r>
              <a:rPr lang="en-US" altLang="en-US" sz="1200">
                <a:solidFill>
                  <a:srgbClr val="1D5478"/>
                </a:solidFill>
                <a:latin typeface="Georgia" panose="02040502050405020303" pitchFamily="18" charset="0"/>
              </a:rPr>
              <a:t>Slide 2-</a:t>
            </a:r>
            <a:fld id="{B66988BA-6FFD-4501-A73F-4398EC022492}" type="slidenum">
              <a:rPr lang="en-US" altLang="en-US" sz="1200" smtClean="0">
                <a:solidFill>
                  <a:srgbClr val="1D5478"/>
                </a:solidFill>
                <a:latin typeface="Georgia" panose="02040502050405020303" pitchFamily="18" charset="0"/>
              </a:rPr>
              <a:pPr>
                <a:spcBef>
                  <a:spcPct val="0"/>
                </a:spcBef>
                <a:buClrTx/>
                <a:buSzTx/>
                <a:buFontTx/>
                <a:buNone/>
              </a:pPr>
              <a:t>9</a:t>
            </a:fld>
            <a:endParaRPr lang="en-US" altLang="en-US" sz="1200">
              <a:solidFill>
                <a:srgbClr val="1D5478"/>
              </a:solidFill>
              <a:latin typeface="Georgia" panose="02040502050405020303" pitchFamily="18" charset="0"/>
            </a:endParaRPr>
          </a:p>
        </p:txBody>
      </p:sp>
    </p:spTree>
  </p:cSld>
  <p:clrMapOvr>
    <a:masterClrMapping/>
  </p:clrMapOvr>
</p:sld>
</file>

<file path=ppt/theme/theme1.xml><?xml version="1.0" encoding="utf-8"?>
<a:theme xmlns:a="http://schemas.openxmlformats.org/drawingml/2006/main" name="CU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 Template</Template>
  <TotalTime>0</TotalTime>
  <Words>2731</Words>
  <Application>Microsoft Office PowerPoint</Application>
  <PresentationFormat>On-screen Show (4:3)</PresentationFormat>
  <Paragraphs>399</Paragraphs>
  <Slides>43</Slides>
  <Notes>34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43</vt:i4>
      </vt:variant>
    </vt:vector>
  </HeadingPairs>
  <TitlesOfParts>
    <vt:vector size="57" baseType="lpstr">
      <vt:lpstr>Tahoma</vt:lpstr>
      <vt:lpstr>MS PGothic</vt:lpstr>
      <vt:lpstr>Arial</vt:lpstr>
      <vt:lpstr>Calibri</vt:lpstr>
      <vt:lpstr>Wingdings</vt:lpstr>
      <vt:lpstr>Times New Roman</vt:lpstr>
      <vt:lpstr>Times</vt:lpstr>
      <vt:lpstr>Georgia</vt:lpstr>
      <vt:lpstr>Cambria</vt:lpstr>
      <vt:lpstr>Symbol</vt:lpstr>
      <vt:lpstr>CU Template</vt:lpstr>
      <vt:lpstr>Custom Design</vt:lpstr>
      <vt:lpstr>1_CU Template</vt:lpstr>
      <vt:lpstr>1_Custom Design</vt:lpstr>
      <vt:lpstr>MIS 418 Lecture 3: Ecommerce Business Models and Concepts</vt:lpstr>
      <vt:lpstr>Class Discussion Tweet Tweet: Twitter’s Business Model</vt:lpstr>
      <vt:lpstr>E-commerce Business Models</vt:lpstr>
      <vt:lpstr>Eight Key Elements of a Business Model</vt:lpstr>
      <vt:lpstr>1. Value Proposition</vt:lpstr>
      <vt:lpstr>2. Revenue Model</vt:lpstr>
      <vt:lpstr>Class Discussion</vt:lpstr>
      <vt:lpstr>3. Market Opportunity</vt:lpstr>
      <vt:lpstr>4. Competitive Environment</vt:lpstr>
      <vt:lpstr>5. Competitive Advantage</vt:lpstr>
      <vt:lpstr>6. Market Strategy</vt:lpstr>
      <vt:lpstr>7. Organizational Development</vt:lpstr>
      <vt:lpstr>8. Management Team</vt:lpstr>
      <vt:lpstr>Raising Capital</vt:lpstr>
      <vt:lpstr>Crowdfunding takes off</vt:lpstr>
      <vt:lpstr>Categorizing E-commerce Business Models</vt:lpstr>
      <vt:lpstr>B2C Business Models</vt:lpstr>
      <vt:lpstr>B2C Models: E-tailer</vt:lpstr>
      <vt:lpstr>B2C  Models: Community Provider</vt:lpstr>
      <vt:lpstr>B2C Models: Content Provider</vt:lpstr>
      <vt:lpstr>Class Discussion</vt:lpstr>
      <vt:lpstr>B2C Business Models: Portal</vt:lpstr>
      <vt:lpstr>B2C Models: Transaction Broker</vt:lpstr>
      <vt:lpstr>B2C Models: Market Creator</vt:lpstr>
      <vt:lpstr>B2C Models: Service Provider</vt:lpstr>
      <vt:lpstr>B2B Business Models</vt:lpstr>
      <vt:lpstr>B2B Models: E-distributor</vt:lpstr>
      <vt:lpstr>MRO </vt:lpstr>
      <vt:lpstr>B2B Models: E-procurement</vt:lpstr>
      <vt:lpstr>B2B Models: Exchanges</vt:lpstr>
      <vt:lpstr>B2B  Models: Industry Consortia</vt:lpstr>
      <vt:lpstr>Private Industrial Networks</vt:lpstr>
      <vt:lpstr>PowerPoint Presentation</vt:lpstr>
      <vt:lpstr>How E-commerce Changes Business</vt:lpstr>
      <vt:lpstr>Industry Value Chains</vt:lpstr>
      <vt:lpstr>E-commerce and Industry Value Chains</vt:lpstr>
      <vt:lpstr>Firm Value Chains</vt:lpstr>
      <vt:lpstr>E-commerce and Firm Value Chains</vt:lpstr>
      <vt:lpstr>Firm Value Webs</vt:lpstr>
      <vt:lpstr>Internet-enabled Value Web</vt:lpstr>
      <vt:lpstr>Business Strategy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6</cp:revision>
  <dcterms:created xsi:type="dcterms:W3CDTF">2010-11-10T21:35:59Z</dcterms:created>
  <dcterms:modified xsi:type="dcterms:W3CDTF">2018-09-04T19:55:21Z</dcterms:modified>
</cp:coreProperties>
</file>