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4" r:id="rId2"/>
  </p:sldMasterIdLst>
  <p:sldIdLst>
    <p:sldId id="256" r:id="rId3"/>
    <p:sldId id="307" r:id="rId4"/>
    <p:sldId id="308" r:id="rId5"/>
    <p:sldId id="336" r:id="rId6"/>
    <p:sldId id="287" r:id="rId7"/>
    <p:sldId id="263" r:id="rId8"/>
    <p:sldId id="266" r:id="rId9"/>
    <p:sldId id="264" r:id="rId10"/>
    <p:sldId id="265" r:id="rId11"/>
    <p:sldId id="267" r:id="rId12"/>
    <p:sldId id="257" r:id="rId13"/>
    <p:sldId id="259" r:id="rId14"/>
    <p:sldId id="260" r:id="rId15"/>
    <p:sldId id="261" r:id="rId16"/>
    <p:sldId id="262" r:id="rId17"/>
    <p:sldId id="258" r:id="rId18"/>
    <p:sldId id="270" r:id="rId19"/>
    <p:sldId id="271" r:id="rId20"/>
    <p:sldId id="272" r:id="rId21"/>
    <p:sldId id="273" r:id="rId22"/>
    <p:sldId id="274" r:id="rId23"/>
    <p:sldId id="275" r:id="rId24"/>
    <p:sldId id="296" r:id="rId25"/>
    <p:sldId id="297" r:id="rId26"/>
    <p:sldId id="298" r:id="rId27"/>
    <p:sldId id="299" r:id="rId28"/>
    <p:sldId id="300" r:id="rId29"/>
    <p:sldId id="301" r:id="rId30"/>
    <p:sldId id="303" r:id="rId31"/>
    <p:sldId id="304" r:id="rId32"/>
    <p:sldId id="305" r:id="rId33"/>
    <p:sldId id="306" r:id="rId34"/>
    <p:sldId id="292" r:id="rId35"/>
    <p:sldId id="293" r:id="rId36"/>
    <p:sldId id="314" r:id="rId37"/>
    <p:sldId id="315" r:id="rId38"/>
    <p:sldId id="326" r:id="rId39"/>
    <p:sldId id="316" r:id="rId40"/>
    <p:sldId id="327" r:id="rId41"/>
    <p:sldId id="317" r:id="rId42"/>
    <p:sldId id="328" r:id="rId43"/>
    <p:sldId id="318" r:id="rId44"/>
    <p:sldId id="329" r:id="rId45"/>
    <p:sldId id="319" r:id="rId46"/>
    <p:sldId id="330" r:id="rId47"/>
    <p:sldId id="320" r:id="rId48"/>
    <p:sldId id="331" r:id="rId49"/>
    <p:sldId id="321" r:id="rId50"/>
    <p:sldId id="332" r:id="rId51"/>
    <p:sldId id="322" r:id="rId52"/>
    <p:sldId id="333" r:id="rId53"/>
    <p:sldId id="323" r:id="rId54"/>
    <p:sldId id="334" r:id="rId55"/>
    <p:sldId id="324" r:id="rId56"/>
    <p:sldId id="335" r:id="rId57"/>
    <p:sldId id="337" r:id="rId58"/>
    <p:sldId id="294"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4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630588" y="570166"/>
            <a:ext cx="557444" cy="792088"/>
          </a:xfrm>
          <a:prstGeom prst="rect">
            <a:avLst/>
          </a:prstGeom>
          <a:noFill/>
        </p:spPr>
      </p:pic>
      <p:sp>
        <p:nvSpPr>
          <p:cNvPr id="9" name="TextBox 8"/>
          <p:cNvSpPr txBox="1"/>
          <p:nvPr/>
        </p:nvSpPr>
        <p:spPr>
          <a:xfrm>
            <a:off x="6750699" y="0"/>
            <a:ext cx="2408032" cy="300082"/>
          </a:xfrm>
          <a:prstGeom prst="rect">
            <a:avLst/>
          </a:prstGeom>
          <a:noFill/>
        </p:spPr>
        <p:txBody>
          <a:bodyPr wrap="none" rtlCol="0">
            <a:spAutoFit/>
          </a:bodyPr>
          <a:lstStyle/>
          <a:p>
            <a:r>
              <a:rPr lang="en-US" sz="1350" dirty="0"/>
              <a:t>www.covenantuniversity.edu.ng</a:t>
            </a:r>
            <a:endParaRPr lang="en-GB" sz="1350" dirty="0"/>
          </a:p>
        </p:txBody>
      </p:sp>
      <p:pic>
        <p:nvPicPr>
          <p:cNvPr id="10" name="Picture 2" descr="C:\Users\Ours\Desktop\Picture3.png"/>
          <p:cNvPicPr>
            <a:picLocks noChangeAspect="1" noChangeArrowheads="1"/>
          </p:cNvPicPr>
          <p:nvPr/>
        </p:nvPicPr>
        <p:blipFill>
          <a:blip r:embed="rId4" cstate="print"/>
          <a:srcRect/>
          <a:stretch>
            <a:fillRect/>
          </a:stretch>
        </p:blipFill>
        <p:spPr bwMode="auto">
          <a:xfrm>
            <a:off x="1008532" y="570169"/>
            <a:ext cx="3455484" cy="743775"/>
          </a:xfrm>
          <a:prstGeom prst="rect">
            <a:avLst/>
          </a:prstGeom>
          <a:noFill/>
        </p:spPr>
      </p:pic>
      <p:sp>
        <p:nvSpPr>
          <p:cNvPr id="2" name="Title 1"/>
          <p:cNvSpPr>
            <a:spLocks noGrp="1"/>
          </p:cNvSpPr>
          <p:nvPr>
            <p:ph type="ctrTitle"/>
          </p:nvPr>
        </p:nvSpPr>
        <p:spPr>
          <a:xfrm>
            <a:off x="685624" y="1844829"/>
            <a:ext cx="7772757" cy="2448271"/>
          </a:xfrm>
          <a:solidFill>
            <a:srgbClr val="660033">
              <a:alpha val="61961"/>
            </a:srgbClr>
          </a:solidFill>
        </p:spPr>
        <p:txBody>
          <a:bodyPr>
            <a:noAutofit/>
          </a:bodyPr>
          <a:lstStyle>
            <a:lvl1pPr>
              <a:defRPr sz="4049" b="0">
                <a:solidFill>
                  <a:schemeClr val="bg1"/>
                </a:solidFill>
                <a:latin typeface="Rockwell" pitchFamily="18" charset="0"/>
              </a:defRPr>
            </a:lvl1pPr>
          </a:lstStyle>
          <a:p>
            <a:r>
              <a:rPr lang="en-US"/>
              <a:t>Click to edit Master title style</a:t>
            </a:r>
            <a:endParaRPr lang="en-GB" dirty="0"/>
          </a:p>
        </p:txBody>
      </p:sp>
      <p:sp>
        <p:nvSpPr>
          <p:cNvPr id="3" name="Subtitle 2"/>
          <p:cNvSpPr>
            <a:spLocks noGrp="1"/>
          </p:cNvSpPr>
          <p:nvPr>
            <p:ph type="subTitle" idx="1"/>
          </p:nvPr>
        </p:nvSpPr>
        <p:spPr>
          <a:xfrm>
            <a:off x="1371243" y="4509120"/>
            <a:ext cx="6401514" cy="1752600"/>
          </a:xfrm>
          <a:solidFill>
            <a:srgbClr val="FFFFFF">
              <a:alpha val="74118"/>
            </a:srgbClr>
          </a:solidFill>
        </p:spPr>
        <p:txBody>
          <a:bodyPr>
            <a:normAutofit/>
          </a:bodyPr>
          <a:lstStyle>
            <a:lvl1pPr marL="0" indent="0" algn="ctr">
              <a:buNone/>
              <a:defRPr sz="2699">
                <a:solidFill>
                  <a:schemeClr val="tx1"/>
                </a:solidFill>
                <a:latin typeface="Rockwell" pitchFamily="18" charset="0"/>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dirty="0"/>
          </a:p>
        </p:txBody>
      </p:sp>
      <p:sp>
        <p:nvSpPr>
          <p:cNvPr id="11" name="TextBox 10"/>
          <p:cNvSpPr txBox="1"/>
          <p:nvPr/>
        </p:nvSpPr>
        <p:spPr>
          <a:xfrm>
            <a:off x="1224501" y="1074223"/>
            <a:ext cx="2476960" cy="276999"/>
          </a:xfrm>
          <a:prstGeom prst="rect">
            <a:avLst/>
          </a:prstGeom>
          <a:noFill/>
        </p:spPr>
        <p:txBody>
          <a:bodyPr wrap="none" rtlCol="0">
            <a:spAutoFit/>
          </a:bodyPr>
          <a:lstStyle/>
          <a:p>
            <a:r>
              <a:rPr lang="en-US" sz="1200" dirty="0">
                <a:solidFill>
                  <a:srgbClr val="662C5B"/>
                </a:solidFill>
              </a:rPr>
              <a:t>Raising a new Generation of Leaders</a:t>
            </a:r>
            <a:endParaRPr lang="en-GB" sz="1200" dirty="0">
              <a:solidFill>
                <a:srgbClr val="662C5B"/>
              </a:solidFill>
            </a:endParaRPr>
          </a:p>
        </p:txBody>
      </p:sp>
    </p:spTree>
    <p:extLst>
      <p:ext uri="{BB962C8B-B14F-4D97-AF65-F5344CB8AC3E}">
        <p14:creationId xmlns:p14="http://schemas.microsoft.com/office/powerpoint/2010/main" val="386154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9" y="4800600"/>
            <a:ext cx="5486400"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289" y="612775"/>
            <a:ext cx="5486400"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289" y="5367338"/>
            <a:ext cx="5486400"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4DCA7AD7-F9B9-4F68-B6A2-3113C3599343}" type="slidenum">
              <a:rPr lang="zh-TW" altLang="en-US" smtClean="0"/>
              <a:pPr/>
              <a:t>‹#›</a:t>
            </a:fld>
            <a:endParaRPr lang="zh-TW" altLang="en-US"/>
          </a:p>
        </p:txBody>
      </p:sp>
    </p:spTree>
    <p:extLst>
      <p:ext uri="{BB962C8B-B14F-4D97-AF65-F5344CB8AC3E}">
        <p14:creationId xmlns:p14="http://schemas.microsoft.com/office/powerpoint/2010/main" val="2233863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0B40754-3B61-4004-B6A1-EC0E66270447}" type="slidenum">
              <a:rPr lang="zh-TW" altLang="en-US" smtClean="0"/>
              <a:pPr/>
              <a:t>‹#›</a:t>
            </a:fld>
            <a:endParaRPr lang="zh-TW" altLang="en-US"/>
          </a:p>
        </p:txBody>
      </p:sp>
    </p:spTree>
    <p:extLst>
      <p:ext uri="{BB962C8B-B14F-4D97-AF65-F5344CB8AC3E}">
        <p14:creationId xmlns:p14="http://schemas.microsoft.com/office/powerpoint/2010/main" val="4070743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3A270938-75C5-4403-A0CE-44D3D97C6795}" type="slidenum">
              <a:rPr lang="zh-TW" altLang="en-US" smtClean="0"/>
              <a:pPr/>
              <a:t>‹#›</a:t>
            </a:fld>
            <a:endParaRPr lang="zh-TW" altLang="en-US"/>
          </a:p>
        </p:txBody>
      </p:sp>
    </p:spTree>
    <p:extLst>
      <p:ext uri="{BB962C8B-B14F-4D97-AF65-F5344CB8AC3E}">
        <p14:creationId xmlns:p14="http://schemas.microsoft.com/office/powerpoint/2010/main" val="12334468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624" y="2130430"/>
            <a:ext cx="7772757"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243" y="3886200"/>
            <a:ext cx="6401514" cy="1752600"/>
          </a:xfrm>
        </p:spPr>
        <p:txBody>
          <a:bodyPr/>
          <a:lstStyle>
            <a:lvl1pPr marL="0" indent="0" algn="ctr">
              <a:buNone/>
              <a:defRPr>
                <a:solidFill>
                  <a:schemeClr val="tx1">
                    <a:tint val="75000"/>
                  </a:schemeClr>
                </a:solidFill>
              </a:defRPr>
            </a:lvl1pPr>
            <a:lvl2pPr marL="342809" indent="0" algn="ctr">
              <a:buNone/>
              <a:defRPr>
                <a:solidFill>
                  <a:schemeClr val="tx1">
                    <a:tint val="75000"/>
                  </a:schemeClr>
                </a:solidFill>
              </a:defRPr>
            </a:lvl2pPr>
            <a:lvl3pPr marL="685617" indent="0" algn="ctr">
              <a:buNone/>
              <a:defRPr>
                <a:solidFill>
                  <a:schemeClr val="tx1">
                    <a:tint val="75000"/>
                  </a:schemeClr>
                </a:solidFill>
              </a:defRPr>
            </a:lvl3pPr>
            <a:lvl4pPr marL="1028426" indent="0" algn="ctr">
              <a:buNone/>
              <a:defRPr>
                <a:solidFill>
                  <a:schemeClr val="tx1">
                    <a:tint val="75000"/>
                  </a:schemeClr>
                </a:solidFill>
              </a:defRPr>
            </a:lvl4pPr>
            <a:lvl5pPr marL="1371234" indent="0" algn="ctr">
              <a:buNone/>
              <a:defRPr>
                <a:solidFill>
                  <a:schemeClr val="tx1">
                    <a:tint val="75000"/>
                  </a:schemeClr>
                </a:solidFill>
              </a:defRPr>
            </a:lvl5pPr>
            <a:lvl6pPr marL="1714043" indent="0" algn="ctr">
              <a:buNone/>
              <a:defRPr>
                <a:solidFill>
                  <a:schemeClr val="tx1">
                    <a:tint val="75000"/>
                  </a:schemeClr>
                </a:solidFill>
              </a:defRPr>
            </a:lvl6pPr>
            <a:lvl7pPr marL="2056851" indent="0" algn="ctr">
              <a:buNone/>
              <a:defRPr>
                <a:solidFill>
                  <a:schemeClr val="tx1">
                    <a:tint val="75000"/>
                  </a:schemeClr>
                </a:solidFill>
              </a:defRPr>
            </a:lvl7pPr>
            <a:lvl8pPr marL="2399660" indent="0" algn="ctr">
              <a:buNone/>
              <a:defRPr>
                <a:solidFill>
                  <a:schemeClr val="tx1">
                    <a:tint val="75000"/>
                  </a:schemeClr>
                </a:solidFill>
              </a:defRPr>
            </a:lvl8pPr>
            <a:lvl9pPr marL="2742468"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929579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43430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524" y="4406905"/>
            <a:ext cx="7772757"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524" y="2906713"/>
            <a:ext cx="7772757"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694125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081"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36" y="1600205"/>
            <a:ext cx="4057784"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72266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083" y="1535113"/>
            <a:ext cx="4039929"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083" y="2174875"/>
            <a:ext cx="4039929"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4609" y="1535113"/>
            <a:ext cx="4042310"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4609" y="2174875"/>
            <a:ext cx="4042310"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3594832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9927753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89750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2"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169" b="15477"/>
          <a:stretch>
            <a:fillRect/>
          </a:stretch>
        </p:blipFill>
        <p:spPr bwMode="auto">
          <a:xfrm>
            <a:off x="1" y="-54768"/>
            <a:ext cx="9209063" cy="6912768"/>
          </a:xfrm>
          <a:prstGeom prst="rect">
            <a:avLst/>
          </a:prstGeom>
          <a:noFill/>
        </p:spPr>
      </p:pic>
      <p:pic>
        <p:nvPicPr>
          <p:cNvPr id="8"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98654" y="548680"/>
            <a:ext cx="912180" cy="1296144"/>
          </a:xfrm>
          <a:prstGeom prst="rect">
            <a:avLst/>
          </a:prstGeom>
          <a:noFill/>
        </p:spPr>
      </p:pic>
      <p:sp>
        <p:nvSpPr>
          <p:cNvPr id="10" name="Title 1"/>
          <p:cNvSpPr>
            <a:spLocks noGrp="1"/>
          </p:cNvSpPr>
          <p:nvPr>
            <p:ph type="ctrTitle"/>
          </p:nvPr>
        </p:nvSpPr>
        <p:spPr>
          <a:xfrm>
            <a:off x="685800" y="2204865"/>
            <a:ext cx="7772400" cy="2520280"/>
          </a:xfrm>
          <a:solidFill>
            <a:srgbClr val="CC3399">
              <a:alpha val="83137"/>
            </a:srgbClr>
          </a:solidFill>
        </p:spPr>
        <p:txBody>
          <a:bodyPr>
            <a:normAutofit/>
          </a:bodyPr>
          <a:lstStyle/>
          <a:p>
            <a:r>
              <a:rPr lang="en-US" sz="4949" b="1">
                <a:solidFill>
                  <a:schemeClr val="bg1"/>
                </a:solidFill>
                <a:latin typeface="Rockwell" pitchFamily="18" charset="0"/>
              </a:rPr>
              <a:t>Click to edit Master title style</a:t>
            </a:r>
            <a:endParaRPr lang="en-GB" sz="4949" b="1" dirty="0">
              <a:solidFill>
                <a:schemeClr val="bg1"/>
              </a:solidFill>
              <a:latin typeface="Rockwell" pitchFamily="18" charset="0"/>
            </a:endParaRPr>
          </a:p>
        </p:txBody>
      </p:sp>
      <p:sp>
        <p:nvSpPr>
          <p:cNvPr id="11" name="Subtitle 2"/>
          <p:cNvSpPr>
            <a:spLocks noGrp="1"/>
          </p:cNvSpPr>
          <p:nvPr>
            <p:ph type="subTitle" idx="1"/>
          </p:nvPr>
        </p:nvSpPr>
        <p:spPr>
          <a:xfrm>
            <a:off x="1278493" y="4869160"/>
            <a:ext cx="6400800" cy="1752600"/>
          </a:xfrm>
          <a:solidFill>
            <a:srgbClr val="FFFFFF">
              <a:alpha val="63137"/>
            </a:srgbClr>
          </a:solidFill>
        </p:spPr>
        <p:txBody>
          <a:bodyPr>
            <a:normAutofit/>
          </a:bodyPr>
          <a:lstStyle>
            <a:lvl1pPr algn="ctr">
              <a:buNone/>
              <a:defRPr sz="2999">
                <a:ln>
                  <a:noFill/>
                </a:ln>
                <a:solidFill>
                  <a:srgbClr val="002060"/>
                </a:solidFill>
              </a:defRPr>
            </a:lvl1pPr>
          </a:lstStyle>
          <a:p>
            <a:r>
              <a:rPr lang="en-US">
                <a:solidFill>
                  <a:schemeClr val="bg1"/>
                </a:solidFill>
                <a:latin typeface="Rockwell" pitchFamily="18" charset="0"/>
              </a:rPr>
              <a:t>Click to edit Master subtitle style</a:t>
            </a:r>
            <a:endParaRPr lang="en-GB" dirty="0">
              <a:solidFill>
                <a:schemeClr val="bg1"/>
              </a:solidFill>
              <a:latin typeface="Rockwell" pitchFamily="18" charset="0"/>
            </a:endParaRPr>
          </a:p>
        </p:txBody>
      </p:sp>
      <p:sp>
        <p:nvSpPr>
          <p:cNvPr id="13" name="TextBox 12"/>
          <p:cNvSpPr txBox="1"/>
          <p:nvPr/>
        </p:nvSpPr>
        <p:spPr>
          <a:xfrm>
            <a:off x="1008532" y="1268761"/>
            <a:ext cx="3038011" cy="323165"/>
          </a:xfrm>
          <a:prstGeom prst="rect">
            <a:avLst/>
          </a:prstGeom>
          <a:noFill/>
        </p:spPr>
        <p:txBody>
          <a:bodyPr wrap="none" rtlCol="0">
            <a:spAutoFit/>
          </a:bodyPr>
          <a:lstStyle/>
          <a:p>
            <a:r>
              <a:rPr lang="en-US" sz="1500" dirty="0">
                <a:solidFill>
                  <a:srgbClr val="662C5B"/>
                </a:solidFill>
              </a:rPr>
              <a:t>Raising a new Generation of Leaders</a:t>
            </a:r>
            <a:endParaRPr lang="en-GB" sz="1500" dirty="0">
              <a:solidFill>
                <a:srgbClr val="662C5B"/>
              </a:solidFill>
            </a:endParaRPr>
          </a:p>
        </p:txBody>
      </p:sp>
      <p:sp>
        <p:nvSpPr>
          <p:cNvPr id="14" name="TextBox 13"/>
          <p:cNvSpPr txBox="1"/>
          <p:nvPr/>
        </p:nvSpPr>
        <p:spPr>
          <a:xfrm>
            <a:off x="6750699" y="0"/>
            <a:ext cx="2408032" cy="300082"/>
          </a:xfrm>
          <a:prstGeom prst="rect">
            <a:avLst/>
          </a:prstGeom>
          <a:noFill/>
        </p:spPr>
        <p:txBody>
          <a:bodyPr wrap="none" rtlCol="0">
            <a:spAutoFit/>
          </a:bodyPr>
          <a:lstStyle/>
          <a:p>
            <a:r>
              <a:rPr lang="en-US" sz="1350" dirty="0"/>
              <a:t>www.covenantuniversity.edu.ng</a:t>
            </a:r>
            <a:endParaRPr lang="en-GB" sz="1350" dirty="0"/>
          </a:p>
        </p:txBody>
      </p:sp>
      <p:pic>
        <p:nvPicPr>
          <p:cNvPr id="3074" name="Picture 2" descr="C:\Users\Ours\Desktop\Picture3.png"/>
          <p:cNvPicPr>
            <a:picLocks noChangeAspect="1" noChangeArrowheads="1"/>
          </p:cNvPicPr>
          <p:nvPr/>
        </p:nvPicPr>
        <p:blipFill>
          <a:blip r:embed="rId4" cstate="print"/>
          <a:srcRect/>
          <a:stretch>
            <a:fillRect/>
          </a:stretch>
        </p:blipFill>
        <p:spPr bwMode="auto">
          <a:xfrm>
            <a:off x="846556" y="692701"/>
            <a:ext cx="3798296" cy="817563"/>
          </a:xfrm>
          <a:prstGeom prst="rect">
            <a:avLst/>
          </a:prstGeom>
          <a:noFill/>
        </p:spPr>
      </p:pic>
    </p:spTree>
    <p:extLst>
      <p:ext uri="{BB962C8B-B14F-4D97-AF65-F5344CB8AC3E}">
        <p14:creationId xmlns:p14="http://schemas.microsoft.com/office/powerpoint/2010/main" val="7970918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2" y="273050"/>
            <a:ext cx="3007926"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4516" y="273055"/>
            <a:ext cx="5112403"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082" y="1435103"/>
            <a:ext cx="3007926"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4070800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615" y="4800600"/>
            <a:ext cx="5486162" cy="566738"/>
          </a:xfrm>
        </p:spPr>
        <p:txBody>
          <a:bodyPr anchor="b"/>
          <a:lstStyle>
            <a:lvl1pPr algn="l">
              <a:defRPr sz="1500" b="1"/>
            </a:lvl1pPr>
          </a:lstStyle>
          <a:p>
            <a:r>
              <a:rPr lang="en-US"/>
              <a:t>Click to edit Master title style</a:t>
            </a:r>
            <a:endParaRPr lang="en-GB"/>
          </a:p>
        </p:txBody>
      </p:sp>
      <p:sp>
        <p:nvSpPr>
          <p:cNvPr id="3" name="Picture Placeholder 2"/>
          <p:cNvSpPr>
            <a:spLocks noGrp="1"/>
          </p:cNvSpPr>
          <p:nvPr>
            <p:ph type="pic" idx="1"/>
          </p:nvPr>
        </p:nvSpPr>
        <p:spPr>
          <a:xfrm>
            <a:off x="1792615" y="612775"/>
            <a:ext cx="5486162" cy="4114800"/>
          </a:xfrm>
        </p:spPr>
        <p:txBody>
          <a:bodyPr/>
          <a:lstStyle>
            <a:lvl1pPr marL="0" indent="0">
              <a:buNone/>
              <a:defRPr sz="2399"/>
            </a:lvl1pPr>
            <a:lvl2pPr marL="342809" indent="0">
              <a:buNone/>
              <a:defRPr sz="2099"/>
            </a:lvl2pPr>
            <a:lvl3pPr marL="685617" indent="0">
              <a:buNone/>
              <a:defRPr sz="1800"/>
            </a:lvl3pPr>
            <a:lvl4pPr marL="1028426" indent="0">
              <a:buNone/>
              <a:defRPr sz="1500"/>
            </a:lvl4pPr>
            <a:lvl5pPr marL="1371234" indent="0">
              <a:buNone/>
              <a:defRPr sz="1500"/>
            </a:lvl5pPr>
            <a:lvl6pPr marL="1714043" indent="0">
              <a:buNone/>
              <a:defRPr sz="1500"/>
            </a:lvl6pPr>
            <a:lvl7pPr marL="2056851" indent="0">
              <a:buNone/>
              <a:defRPr sz="1500"/>
            </a:lvl7pPr>
            <a:lvl8pPr marL="2399660" indent="0">
              <a:buNone/>
              <a:defRPr sz="1500"/>
            </a:lvl8pPr>
            <a:lvl9pPr marL="2742468"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1792615" y="5367338"/>
            <a:ext cx="5486162" cy="804862"/>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861718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27388232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30055" y="274643"/>
            <a:ext cx="2056864"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082" y="274643"/>
            <a:ext cx="6058703"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4FA4263-B01D-4F49-B558-EEB448DAF4C2}" type="datetimeFigureOut">
              <a:rPr lang="en-GB" smtClean="0"/>
              <a:pPr/>
              <a:t>19/09/2018</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9BBD965-F460-422A-A842-9BE9972FC43E}" type="slidenum">
              <a:rPr lang="en-GB" smtClean="0"/>
              <a:pPr/>
              <a:t>‹#›</a:t>
            </a:fld>
            <a:endParaRPr lang="en-GB"/>
          </a:p>
        </p:txBody>
      </p:sp>
    </p:spTree>
    <p:extLst>
      <p:ext uri="{BB962C8B-B14F-4D97-AF65-F5344CB8AC3E}">
        <p14:creationId xmlns:p14="http://schemas.microsoft.com/office/powerpoint/2010/main" val="108515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0628" y="153144"/>
            <a:ext cx="8783372" cy="1115616"/>
          </a:xfrm>
          <a:solidFill>
            <a:schemeClr val="bg1"/>
          </a:solidFill>
          <a:ln w="57150">
            <a:noFill/>
          </a:ln>
        </p:spPr>
        <p:txBody>
          <a:bodyPr>
            <a:normAutofit/>
          </a:bodyPr>
          <a:lstStyle>
            <a:lvl1pPr algn="l">
              <a:defRPr sz="4049" b="1">
                <a:solidFill>
                  <a:schemeClr val="tx1">
                    <a:lumMod val="95000"/>
                    <a:lumOff val="5000"/>
                  </a:schemeClr>
                </a:solidFill>
                <a:latin typeface="Rockwell Condensed" pitchFamily="18" charset="0"/>
                <a:cs typeface="Times New Roman" pitchFamily="18" charset="0"/>
              </a:defRPr>
            </a:lvl1pPr>
          </a:lstStyle>
          <a:p>
            <a:r>
              <a:rPr lang="en-US" dirty="0"/>
              <a:t>Click to edit master title style</a:t>
            </a:r>
            <a:endParaRPr lang="en-GB" dirty="0"/>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pic>
        <p:nvPicPr>
          <p:cNvPr id="7" name="Picture 2" descr="C:\Users\Ours\Desktop\flash\c.u..jpg"/>
          <p:cNvPicPr>
            <a:picLocks noChangeAspect="1" noChangeArrowheads="1"/>
          </p:cNvPicPr>
          <p:nvPr/>
        </p:nvPicPr>
        <p:blipFill>
          <a:blip r:embed="rId2" cstate="print">
            <a:duotone>
              <a:prstClr val="black"/>
              <a:srgbClr val="800080">
                <a:alpha val="78824"/>
                <a:tint val="45000"/>
                <a:satMod val="400000"/>
              </a:srgbClr>
            </a:duotone>
          </a:blip>
          <a:srcRect t="41294" b="49226"/>
          <a:stretch>
            <a:fillRect/>
          </a:stretch>
        </p:blipFill>
        <p:spPr bwMode="auto">
          <a:xfrm>
            <a:off x="1" y="6309320"/>
            <a:ext cx="9209063" cy="773752"/>
          </a:xfrm>
          <a:prstGeom prst="rect">
            <a:avLst/>
          </a:prstGeom>
          <a:noFill/>
        </p:spPr>
      </p:pic>
      <p:sp>
        <p:nvSpPr>
          <p:cNvPr id="8" name="Slide Number Placeholder 5"/>
          <p:cNvSpPr txBox="1">
            <a:spLocks/>
          </p:cNvSpPr>
          <p:nvPr/>
        </p:nvSpPr>
        <p:spPr>
          <a:xfrm>
            <a:off x="8081477" y="6336704"/>
            <a:ext cx="783808" cy="548680"/>
          </a:xfrm>
          <a:prstGeom prst="rect">
            <a:avLst/>
          </a:prstGeom>
          <a:solidFill>
            <a:srgbClr val="F7F7F7">
              <a:alpha val="45098"/>
            </a:srgbClr>
          </a:solidFill>
        </p:spPr>
        <p:txBody>
          <a:bodyPr vert="horz" lIns="68562" tIns="34281" rIns="68562" bIns="34281" rtlCol="0" anchor="ctr"/>
          <a:lstStyle>
            <a:lvl1pPr>
              <a:defRPr sz="1400" b="1">
                <a:solidFill>
                  <a:schemeClr val="tx1">
                    <a:lumMod val="95000"/>
                    <a:lumOff val="5000"/>
                  </a:schemeClr>
                </a:solidFill>
                <a:latin typeface="Georgia" pitchFamily="18" charset="0"/>
              </a:defRPr>
            </a:lvl1pPr>
          </a:lstStyle>
          <a:p>
            <a:pPr marL="0" marR="0" lvl="0" indent="0" algn="r" defTabSz="685617" rtl="0" eaLnBrk="1" fontAlgn="auto" latinLnBrk="0" hangingPunct="1">
              <a:lnSpc>
                <a:spcPct val="100000"/>
              </a:lnSpc>
              <a:spcBef>
                <a:spcPts val="0"/>
              </a:spcBef>
              <a:spcAft>
                <a:spcPts val="0"/>
              </a:spcAft>
              <a:buClrTx/>
              <a:buSzTx/>
              <a:buFontTx/>
              <a:buNone/>
              <a:tabLst/>
              <a:defRPr/>
            </a:pPr>
            <a:fld id="{5FE708FE-ED12-4ACB-81C9-F40A112777FF}" type="slidenum">
              <a:rPr kumimoji="0" lang="en-GB" sz="2099" b="1" i="0" u="none" strike="noStrike" kern="1200" cap="none" spc="0" normalizeH="0" baseline="0" noProof="0" smtClean="0">
                <a:ln>
                  <a:noFill/>
                </a:ln>
                <a:solidFill>
                  <a:schemeClr val="bg1"/>
                </a:solidFill>
                <a:effectLst/>
                <a:uLnTx/>
                <a:uFillTx/>
                <a:latin typeface="Georgia" pitchFamily="18" charset="0"/>
                <a:ea typeface="+mn-ea"/>
                <a:cs typeface="+mn-cs"/>
              </a:rPr>
              <a:pPr marL="0" marR="0" lvl="0" indent="0" algn="r" defTabSz="685617" rtl="0" eaLnBrk="1" fontAlgn="auto" latinLnBrk="0" hangingPunct="1">
                <a:lnSpc>
                  <a:spcPct val="100000"/>
                </a:lnSpc>
                <a:spcBef>
                  <a:spcPts val="0"/>
                </a:spcBef>
                <a:spcAft>
                  <a:spcPts val="0"/>
                </a:spcAft>
                <a:buClrTx/>
                <a:buSzTx/>
                <a:buFontTx/>
                <a:buNone/>
                <a:tabLst/>
                <a:defRPr/>
              </a:pPr>
              <a:t>‹#›</a:t>
            </a:fld>
            <a:endParaRPr kumimoji="0" lang="en-GB" sz="2099" b="1" i="0" u="none" strike="noStrike" kern="1200" cap="none" spc="0" normalizeH="0" baseline="0" noProof="0" dirty="0">
              <a:ln>
                <a:noFill/>
              </a:ln>
              <a:solidFill>
                <a:schemeClr val="bg1"/>
              </a:solidFill>
              <a:effectLst/>
              <a:uLnTx/>
              <a:uFillTx/>
              <a:latin typeface="Georgia" pitchFamily="18" charset="0"/>
              <a:ea typeface="+mn-ea"/>
              <a:cs typeface="+mn-cs"/>
            </a:endParaRPr>
          </a:p>
        </p:txBody>
      </p:sp>
      <p:pic>
        <p:nvPicPr>
          <p:cNvPr id="10" name="Picture 2" descr="C:\Users\Ours\Desktop\my stuffs\1 NTFS_000\LostFiles2\INSPIRATION\PROJECTS\MIND PROJECTS\cu_logo.png"/>
          <p:cNvPicPr>
            <a:picLocks noChangeAspect="1" noChangeArrowheads="1"/>
          </p:cNvPicPr>
          <p:nvPr/>
        </p:nvPicPr>
        <p:blipFill>
          <a:blip r:embed="rId3" cstate="print"/>
          <a:srcRect/>
          <a:stretch>
            <a:fillRect/>
          </a:stretch>
        </p:blipFill>
        <p:spPr bwMode="auto">
          <a:xfrm>
            <a:off x="107984" y="6363534"/>
            <a:ext cx="468612" cy="665866"/>
          </a:xfrm>
          <a:prstGeom prst="rect">
            <a:avLst/>
          </a:prstGeom>
          <a:noFill/>
        </p:spPr>
      </p:pic>
      <p:sp>
        <p:nvSpPr>
          <p:cNvPr id="3" name="Content Placeholder 2"/>
          <p:cNvSpPr>
            <a:spLocks noGrp="1"/>
          </p:cNvSpPr>
          <p:nvPr>
            <p:ph idx="1"/>
          </p:nvPr>
        </p:nvSpPr>
        <p:spPr>
          <a:xfrm>
            <a:off x="179512" y="1412776"/>
            <a:ext cx="8784976" cy="4824536"/>
          </a:xfrm>
          <a:solidFill>
            <a:schemeClr val="bg1"/>
          </a:solidFill>
          <a:ln>
            <a:noFill/>
          </a:ln>
        </p:spPr>
        <p:txBody>
          <a:bodyPr>
            <a:normAutofit/>
          </a:bodyPr>
          <a:lstStyle>
            <a:lvl1pPr>
              <a:lnSpc>
                <a:spcPct val="100000"/>
              </a:lnSpc>
              <a:spcBef>
                <a:spcPts val="375"/>
              </a:spcBef>
              <a:spcAft>
                <a:spcPts val="375"/>
              </a:spcAft>
              <a:defRPr sz="2999">
                <a:latin typeface="Rockwell" pitchFamily="18" charset="0"/>
              </a:defRPr>
            </a:lvl1pPr>
            <a:lvl2pPr>
              <a:lnSpc>
                <a:spcPct val="100000"/>
              </a:lnSpc>
              <a:spcBef>
                <a:spcPts val="375"/>
              </a:spcBef>
              <a:spcAft>
                <a:spcPts val="375"/>
              </a:spcAft>
              <a:buFont typeface="Wingdings" pitchFamily="2" charset="2"/>
              <a:buChar char="§"/>
              <a:defRPr sz="2699">
                <a:solidFill>
                  <a:srgbClr val="7A0000"/>
                </a:solidFill>
                <a:latin typeface="Rockwell" pitchFamily="18" charset="0"/>
              </a:defRPr>
            </a:lvl2pPr>
            <a:lvl3pPr>
              <a:lnSpc>
                <a:spcPct val="100000"/>
              </a:lnSpc>
              <a:spcBef>
                <a:spcPts val="375"/>
              </a:spcBef>
              <a:spcAft>
                <a:spcPts val="375"/>
              </a:spcAft>
              <a:buFont typeface="Calibri" pitchFamily="34" charset="0"/>
              <a:buChar char="‒"/>
              <a:defRPr sz="2399">
                <a:solidFill>
                  <a:schemeClr val="accent4">
                    <a:lumMod val="50000"/>
                  </a:schemeClr>
                </a:solidFill>
                <a:latin typeface="Rockwell" pitchFamily="18" charset="0"/>
              </a:defRPr>
            </a:lvl3pPr>
            <a:lvl4pPr>
              <a:lnSpc>
                <a:spcPct val="100000"/>
              </a:lnSpc>
              <a:spcBef>
                <a:spcPts val="375"/>
              </a:spcBef>
              <a:spcAft>
                <a:spcPts val="375"/>
              </a:spcAft>
              <a:buFont typeface="Arial" pitchFamily="34" charset="0"/>
              <a:buChar char="•"/>
              <a:defRPr sz="2099">
                <a:latin typeface="Rockwell" pitchFamily="18" charset="0"/>
              </a:defRPr>
            </a:lvl4pPr>
            <a:lvl5pPr>
              <a:lnSpc>
                <a:spcPct val="100000"/>
              </a:lnSpc>
              <a:spcBef>
                <a:spcPts val="375"/>
              </a:spcBef>
              <a:spcAft>
                <a:spcPts val="375"/>
              </a:spcAft>
              <a:defRPr sz="2099">
                <a:latin typeface="Rockwell" pitchFamily="18"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026" name="Picture 2" descr="C:\Users\Ours\Desktop\Picture1.png"/>
          <p:cNvPicPr>
            <a:picLocks noChangeAspect="1" noChangeArrowheads="1"/>
          </p:cNvPicPr>
          <p:nvPr/>
        </p:nvPicPr>
        <p:blipFill>
          <a:blip r:embed="rId4" cstate="print"/>
          <a:srcRect/>
          <a:stretch>
            <a:fillRect/>
          </a:stretch>
        </p:blipFill>
        <p:spPr bwMode="auto">
          <a:xfrm>
            <a:off x="414621" y="6317328"/>
            <a:ext cx="4481332" cy="640064"/>
          </a:xfrm>
          <a:prstGeom prst="rect">
            <a:avLst/>
          </a:prstGeom>
          <a:noFill/>
        </p:spPr>
      </p:pic>
      <p:sp>
        <p:nvSpPr>
          <p:cNvPr id="13" name="TextBox 12"/>
          <p:cNvSpPr txBox="1"/>
          <p:nvPr/>
        </p:nvSpPr>
        <p:spPr>
          <a:xfrm>
            <a:off x="542878" y="6707435"/>
            <a:ext cx="1681871" cy="230832"/>
          </a:xfrm>
          <a:prstGeom prst="rect">
            <a:avLst/>
          </a:prstGeom>
          <a:noFill/>
        </p:spPr>
        <p:txBody>
          <a:bodyPr wrap="none" rtlCol="0">
            <a:spAutoFit/>
          </a:bodyPr>
          <a:lstStyle/>
          <a:p>
            <a:r>
              <a:rPr lang="en-US" sz="900" dirty="0"/>
              <a:t>www.covenantuniversity.edu.ng</a:t>
            </a:r>
            <a:endParaRPr lang="en-GB" sz="900" dirty="0"/>
          </a:p>
        </p:txBody>
      </p:sp>
      <p:cxnSp>
        <p:nvCxnSpPr>
          <p:cNvPr id="19" name="Straight Connector 18"/>
          <p:cNvCxnSpPr/>
          <p:nvPr/>
        </p:nvCxnSpPr>
        <p:spPr>
          <a:xfrm flipV="1">
            <a:off x="6515711" y="1340768"/>
            <a:ext cx="1349649" cy="0"/>
          </a:xfrm>
          <a:prstGeom prst="line">
            <a:avLst/>
          </a:prstGeom>
          <a:ln w="28575">
            <a:solidFill>
              <a:srgbClr val="662C5B"/>
            </a:solidFill>
          </a:ln>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flipV="1">
            <a:off x="7892491" y="1340768"/>
            <a:ext cx="539859" cy="0"/>
          </a:xfrm>
          <a:prstGeom prst="line">
            <a:avLst/>
          </a:prstGeom>
          <a:ln w="28575">
            <a:solidFill>
              <a:srgbClr val="00B050"/>
            </a:solidFill>
          </a:ln>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flipV="1">
            <a:off x="8459481" y="1340768"/>
            <a:ext cx="539859" cy="0"/>
          </a:xfrm>
          <a:prstGeom prst="line">
            <a:avLst/>
          </a:prstGeom>
          <a:ln w="28575">
            <a:solidFill>
              <a:srgbClr val="C0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8953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6"/>
            <a:ext cx="7772400" cy="1362075"/>
          </a:xfrm>
        </p:spPr>
        <p:txBody>
          <a:bodyPr anchor="t"/>
          <a:lstStyle>
            <a:lvl1pPr algn="l">
              <a:defRPr sz="2999" b="1" cap="all"/>
            </a:lvl1pPr>
          </a:lstStyle>
          <a:p>
            <a:r>
              <a:rPr lang="en-US"/>
              <a:t>Click to edit Master title style</a:t>
            </a:r>
            <a:endParaRPr lang="en-GB"/>
          </a:p>
        </p:txBody>
      </p:sp>
      <p:sp>
        <p:nvSpPr>
          <p:cNvPr id="3" name="Text Placeholder 2"/>
          <p:cNvSpPr>
            <a:spLocks noGrp="1"/>
          </p:cNvSpPr>
          <p:nvPr>
            <p:ph type="body" idx="1"/>
          </p:nvPr>
        </p:nvSpPr>
        <p:spPr>
          <a:xfrm>
            <a:off x="722314" y="2906713"/>
            <a:ext cx="7772400" cy="1500187"/>
          </a:xfrm>
        </p:spPr>
        <p:txBody>
          <a:bodyPr anchor="b"/>
          <a:lstStyle>
            <a:lvl1pPr marL="0" indent="0">
              <a:buNone/>
              <a:defRPr sz="1500">
                <a:solidFill>
                  <a:schemeClr val="tx1">
                    <a:tint val="75000"/>
                  </a:schemeClr>
                </a:solidFill>
              </a:defRPr>
            </a:lvl1pPr>
            <a:lvl2pPr marL="342809" indent="0">
              <a:buNone/>
              <a:defRPr sz="1350">
                <a:solidFill>
                  <a:schemeClr val="tx1">
                    <a:tint val="75000"/>
                  </a:schemeClr>
                </a:solidFill>
              </a:defRPr>
            </a:lvl2pPr>
            <a:lvl3pPr marL="685617" indent="0">
              <a:buNone/>
              <a:defRPr sz="1200">
                <a:solidFill>
                  <a:schemeClr val="tx1">
                    <a:tint val="75000"/>
                  </a:schemeClr>
                </a:solidFill>
              </a:defRPr>
            </a:lvl3pPr>
            <a:lvl4pPr marL="1028426" indent="0">
              <a:buNone/>
              <a:defRPr sz="1050">
                <a:solidFill>
                  <a:schemeClr val="tx1">
                    <a:tint val="75000"/>
                  </a:schemeClr>
                </a:solidFill>
              </a:defRPr>
            </a:lvl4pPr>
            <a:lvl5pPr marL="1371234" indent="0">
              <a:buNone/>
              <a:defRPr sz="1050">
                <a:solidFill>
                  <a:schemeClr val="tx1">
                    <a:tint val="75000"/>
                  </a:schemeClr>
                </a:solidFill>
              </a:defRPr>
            </a:lvl5pPr>
            <a:lvl6pPr marL="1714043" indent="0">
              <a:buNone/>
              <a:defRPr sz="1050">
                <a:solidFill>
                  <a:schemeClr val="tx1">
                    <a:tint val="75000"/>
                  </a:schemeClr>
                </a:solidFill>
              </a:defRPr>
            </a:lvl6pPr>
            <a:lvl7pPr marL="2056851" indent="0">
              <a:buNone/>
              <a:defRPr sz="1050">
                <a:solidFill>
                  <a:schemeClr val="tx1">
                    <a:tint val="75000"/>
                  </a:schemeClr>
                </a:solidFill>
              </a:defRPr>
            </a:lvl7pPr>
            <a:lvl8pPr marL="2399660" indent="0">
              <a:buNone/>
              <a:defRPr sz="1050">
                <a:solidFill>
                  <a:schemeClr val="tx1">
                    <a:tint val="75000"/>
                  </a:schemeClr>
                </a:solidFill>
              </a:defRPr>
            </a:lvl8pPr>
            <a:lvl9pPr marL="2742468"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DF8FABD7-0EBF-44DA-AB31-E18A3DF7B6F8}" type="slidenum">
              <a:rPr lang="zh-TW" altLang="en-US" smtClean="0"/>
              <a:pPr/>
              <a:t>‹#›</a:t>
            </a:fld>
            <a:endParaRPr lang="zh-TW" altLang="en-US"/>
          </a:p>
        </p:txBody>
      </p:sp>
    </p:spTree>
    <p:extLst>
      <p:ext uri="{BB962C8B-B14F-4D97-AF65-F5344CB8AC3E}">
        <p14:creationId xmlns:p14="http://schemas.microsoft.com/office/powerpoint/2010/main" val="3592268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6"/>
            <a:ext cx="4038600" cy="4525963"/>
          </a:xfrm>
        </p:spPr>
        <p:txBody>
          <a:bodyPr/>
          <a:lstStyle>
            <a:lvl1pPr>
              <a:defRPr sz="2099"/>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04F9A630-E889-479D-B640-4C3797BC0507}" type="slidenum">
              <a:rPr lang="zh-TW" altLang="en-US" smtClean="0"/>
              <a:pPr/>
              <a:t>‹#›</a:t>
            </a:fld>
            <a:endParaRPr lang="zh-TW" altLang="en-US"/>
          </a:p>
        </p:txBody>
      </p:sp>
    </p:spTree>
    <p:extLst>
      <p:ext uri="{BB962C8B-B14F-4D97-AF65-F5344CB8AC3E}">
        <p14:creationId xmlns:p14="http://schemas.microsoft.com/office/powerpoint/2010/main" val="879797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1800" b="1"/>
            </a:lvl1pPr>
            <a:lvl2pPr marL="342809" indent="0">
              <a:buNone/>
              <a:defRPr sz="1500" b="1"/>
            </a:lvl2pPr>
            <a:lvl3pPr marL="685617" indent="0">
              <a:buNone/>
              <a:defRPr sz="1350" b="1"/>
            </a:lvl3pPr>
            <a:lvl4pPr marL="1028426" indent="0">
              <a:buNone/>
              <a:defRPr sz="1200" b="1"/>
            </a:lvl4pPr>
            <a:lvl5pPr marL="1371234" indent="0">
              <a:buNone/>
              <a:defRPr sz="1200" b="1"/>
            </a:lvl5pPr>
            <a:lvl6pPr marL="1714043" indent="0">
              <a:buNone/>
              <a:defRPr sz="1200" b="1"/>
            </a:lvl6pPr>
            <a:lvl7pPr marL="2056851" indent="0">
              <a:buNone/>
              <a:defRPr sz="1200" b="1"/>
            </a:lvl7pPr>
            <a:lvl8pPr marL="2399660" indent="0">
              <a:buNone/>
              <a:defRPr sz="1200" b="1"/>
            </a:lvl8pPr>
            <a:lvl9pPr marL="2742468" indent="0">
              <a:buNone/>
              <a:defRPr sz="1200" b="1"/>
            </a:lvl9pPr>
          </a:lstStyle>
          <a:p>
            <a:pPr lvl="0"/>
            <a:r>
              <a:rPr lang="en-US"/>
              <a:t>Edit Master text styles</a:t>
            </a:r>
          </a:p>
        </p:txBody>
      </p:sp>
      <p:sp>
        <p:nvSpPr>
          <p:cNvPr id="6" name="Content Placeholder 5"/>
          <p:cNvSpPr>
            <a:spLocks noGrp="1"/>
          </p:cNvSpPr>
          <p:nvPr>
            <p:ph sz="quarter" idx="4"/>
          </p:nvPr>
        </p:nvSpPr>
        <p:spPr>
          <a:xfrm>
            <a:off x="4645028"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71197E99-88E6-4C27-B8F9-52B63BFFDC91}" type="slidenum">
              <a:rPr lang="zh-TW" altLang="en-US" smtClean="0"/>
              <a:pPr/>
              <a:t>‹#›</a:t>
            </a:fld>
            <a:endParaRPr lang="zh-TW" altLang="en-US"/>
          </a:p>
        </p:txBody>
      </p:sp>
    </p:spTree>
    <p:extLst>
      <p:ext uri="{BB962C8B-B14F-4D97-AF65-F5344CB8AC3E}">
        <p14:creationId xmlns:p14="http://schemas.microsoft.com/office/powerpoint/2010/main" val="405684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5068CBD2-E5E3-4D28-9A77-D3953E2A73E4}" type="slidenum">
              <a:rPr lang="zh-TW" altLang="en-US" smtClean="0"/>
              <a:pPr/>
              <a:t>‹#›</a:t>
            </a:fld>
            <a:endParaRPr lang="zh-TW" altLang="en-US"/>
          </a:p>
        </p:txBody>
      </p:sp>
    </p:spTree>
    <p:extLst>
      <p:ext uri="{BB962C8B-B14F-4D97-AF65-F5344CB8AC3E}">
        <p14:creationId xmlns:p14="http://schemas.microsoft.com/office/powerpoint/2010/main" val="146551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84A4A2B-CFB8-4836-BEA7-AB9A535B101B}" type="slidenum">
              <a:rPr lang="zh-TW" altLang="en-US" smtClean="0"/>
              <a:pPr/>
              <a:t>‹#›</a:t>
            </a:fld>
            <a:endParaRPr lang="zh-TW" altLang="en-US"/>
          </a:p>
        </p:txBody>
      </p:sp>
    </p:spTree>
    <p:extLst>
      <p:ext uri="{BB962C8B-B14F-4D97-AF65-F5344CB8AC3E}">
        <p14:creationId xmlns:p14="http://schemas.microsoft.com/office/powerpoint/2010/main" val="4227852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73050"/>
            <a:ext cx="3008313" cy="1162050"/>
          </a:xfrm>
        </p:spPr>
        <p:txBody>
          <a:bodyPr anchor="b"/>
          <a:lstStyle>
            <a:lvl1pPr algn="l">
              <a:defRPr sz="1500" b="1"/>
            </a:lvl1pPr>
          </a:lstStyle>
          <a:p>
            <a:r>
              <a:rPr lang="en-US"/>
              <a:t>Click to edit Master title style</a:t>
            </a:r>
            <a:endParaRPr lang="en-GB"/>
          </a:p>
        </p:txBody>
      </p:sp>
      <p:sp>
        <p:nvSpPr>
          <p:cNvPr id="3" name="Content Placeholder 2"/>
          <p:cNvSpPr>
            <a:spLocks noGrp="1"/>
          </p:cNvSpPr>
          <p:nvPr>
            <p:ph idx="1"/>
          </p:nvPr>
        </p:nvSpPr>
        <p:spPr>
          <a:xfrm>
            <a:off x="3575050" y="273056"/>
            <a:ext cx="5111750" cy="5853113"/>
          </a:xfrm>
        </p:spPr>
        <p:txBody>
          <a:bodyPr/>
          <a:lstStyle>
            <a:lvl1pPr>
              <a:defRPr sz="2399"/>
            </a:lvl1pPr>
            <a:lvl2pPr>
              <a:defRPr sz="2099"/>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3" y="1435103"/>
            <a:ext cx="3008313" cy="4691063"/>
          </a:xfrm>
        </p:spPr>
        <p:txBody>
          <a:bodyPr/>
          <a:lstStyle>
            <a:lvl1pPr marL="0" indent="0">
              <a:buNone/>
              <a:defRPr sz="1050"/>
            </a:lvl1pPr>
            <a:lvl2pPr marL="342809" indent="0">
              <a:buNone/>
              <a:defRPr sz="900"/>
            </a:lvl2pPr>
            <a:lvl3pPr marL="685617" indent="0">
              <a:buNone/>
              <a:defRPr sz="750"/>
            </a:lvl3pPr>
            <a:lvl4pPr marL="1028426" indent="0">
              <a:buNone/>
              <a:defRPr sz="675"/>
            </a:lvl4pPr>
            <a:lvl5pPr marL="1371234" indent="0">
              <a:buNone/>
              <a:defRPr sz="675"/>
            </a:lvl5pPr>
            <a:lvl6pPr marL="1714043" indent="0">
              <a:buNone/>
              <a:defRPr sz="675"/>
            </a:lvl6pPr>
            <a:lvl7pPr marL="2056851" indent="0">
              <a:buNone/>
              <a:defRPr sz="675"/>
            </a:lvl7pPr>
            <a:lvl8pPr marL="2399660" indent="0">
              <a:buNone/>
              <a:defRPr sz="675"/>
            </a:lvl8pPr>
            <a:lvl9pPr marL="2742468"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1A4B0796-6807-494E-8F9A-AD02AF4D8E7E}" type="slidenum">
              <a:rPr lang="zh-TW" altLang="en-US" smtClean="0"/>
              <a:pPr/>
              <a:t>‹#›</a:t>
            </a:fld>
            <a:endParaRPr lang="zh-TW" altLang="en-US"/>
          </a:p>
        </p:txBody>
      </p:sp>
    </p:spTree>
    <p:extLst>
      <p:ext uri="{BB962C8B-B14F-4D97-AF65-F5344CB8AC3E}">
        <p14:creationId xmlns:p14="http://schemas.microsoft.com/office/powerpoint/2010/main" val="2796260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1" y="6356356"/>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326D26A-50CF-4210-9662-1513C1F00302}" type="slidenum">
              <a:rPr lang="zh-TW" altLang="en-US" smtClean="0"/>
              <a:pPr/>
              <a:t>‹#›</a:t>
            </a:fld>
            <a:endParaRPr lang="zh-TW" altLang="en-US"/>
          </a:p>
        </p:txBody>
      </p:sp>
    </p:spTree>
    <p:extLst>
      <p:ext uri="{BB962C8B-B14F-4D97-AF65-F5344CB8AC3E}">
        <p14:creationId xmlns:p14="http://schemas.microsoft.com/office/powerpoint/2010/main" val="419559384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081" y="274638"/>
            <a:ext cx="8229838"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081" y="1600205"/>
            <a:ext cx="8229838"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083" y="6356355"/>
            <a:ext cx="2134235"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4FA4263-B01D-4F49-B558-EEB448DAF4C2}" type="datetimeFigureOut">
              <a:rPr lang="en-GB" smtClean="0"/>
              <a:pPr/>
              <a:t>19/09/2018</a:t>
            </a:fld>
            <a:endParaRPr lang="en-GB"/>
          </a:p>
        </p:txBody>
      </p:sp>
      <p:sp>
        <p:nvSpPr>
          <p:cNvPr id="5" name="Footer Placeholder 4"/>
          <p:cNvSpPr>
            <a:spLocks noGrp="1"/>
          </p:cNvSpPr>
          <p:nvPr>
            <p:ph type="ftr" sz="quarter" idx="3"/>
          </p:nvPr>
        </p:nvSpPr>
        <p:spPr>
          <a:xfrm>
            <a:off x="3124577" y="6356355"/>
            <a:ext cx="2894846"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2685" y="6356355"/>
            <a:ext cx="2134234"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BBD965-F460-422A-A842-9BE9972FC43E}" type="slidenum">
              <a:rPr lang="en-GB" smtClean="0"/>
              <a:pPr/>
              <a:t>‹#›</a:t>
            </a:fld>
            <a:endParaRPr lang="en-GB"/>
          </a:p>
        </p:txBody>
      </p:sp>
    </p:spTree>
    <p:extLst>
      <p:ext uri="{BB962C8B-B14F-4D97-AF65-F5344CB8AC3E}">
        <p14:creationId xmlns:p14="http://schemas.microsoft.com/office/powerpoint/2010/main" val="50178204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685617" rtl="0" eaLnBrk="1" latinLnBrk="0" hangingPunct="1">
        <a:spcBef>
          <a:spcPct val="0"/>
        </a:spcBef>
        <a:buNone/>
        <a:defRPr sz="3299" kern="1200">
          <a:solidFill>
            <a:schemeClr val="tx1"/>
          </a:solidFill>
          <a:latin typeface="+mj-lt"/>
          <a:ea typeface="+mj-ea"/>
          <a:cs typeface="+mj-cs"/>
        </a:defRPr>
      </a:lvl1pPr>
    </p:titleStyle>
    <p:body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617" rtl="0" eaLnBrk="1" latinLnBrk="0" hangingPunct="1">
        <a:defRPr sz="1350" kern="1200">
          <a:solidFill>
            <a:schemeClr val="tx1"/>
          </a:solidFill>
          <a:latin typeface="+mn-lt"/>
          <a:ea typeface="+mn-ea"/>
          <a:cs typeface="+mn-cs"/>
        </a:defRPr>
      </a:lvl1pPr>
      <a:lvl2pPr marL="342809" algn="l" defTabSz="685617" rtl="0" eaLnBrk="1" latinLnBrk="0" hangingPunct="1">
        <a:defRPr sz="1350" kern="1200">
          <a:solidFill>
            <a:schemeClr val="tx1"/>
          </a:solidFill>
          <a:latin typeface="+mn-lt"/>
          <a:ea typeface="+mn-ea"/>
          <a:cs typeface="+mn-cs"/>
        </a:defRPr>
      </a:lvl2pPr>
      <a:lvl3pPr marL="685617" algn="l" defTabSz="685617" rtl="0" eaLnBrk="1" latinLnBrk="0" hangingPunct="1">
        <a:defRPr sz="1350" kern="1200">
          <a:solidFill>
            <a:schemeClr val="tx1"/>
          </a:solidFill>
          <a:latin typeface="+mn-lt"/>
          <a:ea typeface="+mn-ea"/>
          <a:cs typeface="+mn-cs"/>
        </a:defRPr>
      </a:lvl3pPr>
      <a:lvl4pPr marL="1028426" algn="l" defTabSz="685617" rtl="0" eaLnBrk="1" latinLnBrk="0" hangingPunct="1">
        <a:defRPr sz="1350" kern="1200">
          <a:solidFill>
            <a:schemeClr val="tx1"/>
          </a:solidFill>
          <a:latin typeface="+mn-lt"/>
          <a:ea typeface="+mn-ea"/>
          <a:cs typeface="+mn-cs"/>
        </a:defRPr>
      </a:lvl4pPr>
      <a:lvl5pPr marL="1371234" algn="l" defTabSz="685617" rtl="0" eaLnBrk="1" latinLnBrk="0" hangingPunct="1">
        <a:defRPr sz="1350" kern="1200">
          <a:solidFill>
            <a:schemeClr val="tx1"/>
          </a:solidFill>
          <a:latin typeface="+mn-lt"/>
          <a:ea typeface="+mn-ea"/>
          <a:cs typeface="+mn-cs"/>
        </a:defRPr>
      </a:lvl5pPr>
      <a:lvl6pPr marL="1714043" algn="l" defTabSz="685617" rtl="0" eaLnBrk="1" latinLnBrk="0" hangingPunct="1">
        <a:defRPr sz="1350" kern="1200">
          <a:solidFill>
            <a:schemeClr val="tx1"/>
          </a:solidFill>
          <a:latin typeface="+mn-lt"/>
          <a:ea typeface="+mn-ea"/>
          <a:cs typeface="+mn-cs"/>
        </a:defRPr>
      </a:lvl6pPr>
      <a:lvl7pPr marL="2056851" algn="l" defTabSz="685617" rtl="0" eaLnBrk="1" latinLnBrk="0" hangingPunct="1">
        <a:defRPr sz="1350" kern="1200">
          <a:solidFill>
            <a:schemeClr val="tx1"/>
          </a:solidFill>
          <a:latin typeface="+mn-lt"/>
          <a:ea typeface="+mn-ea"/>
          <a:cs typeface="+mn-cs"/>
        </a:defRPr>
      </a:lvl7pPr>
      <a:lvl8pPr marL="2399660" algn="l" defTabSz="685617" rtl="0" eaLnBrk="1" latinLnBrk="0" hangingPunct="1">
        <a:defRPr sz="1350" kern="1200">
          <a:solidFill>
            <a:schemeClr val="tx1"/>
          </a:solidFill>
          <a:latin typeface="+mn-lt"/>
          <a:ea typeface="+mn-ea"/>
          <a:cs typeface="+mn-cs"/>
        </a:defRPr>
      </a:lvl8pPr>
      <a:lvl9pPr marL="2742468" algn="l" defTabSz="6856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excite.com/" TargetMode="External"/><Relationship Id="rId2" Type="http://schemas.openxmlformats.org/officeDocument/2006/relationships/hyperlink" Target="http://www.lycos.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www.ebay.com/" TargetMode="External"/><Relationship Id="rId2" Type="http://schemas.openxmlformats.org/officeDocument/2006/relationships/hyperlink" Target="http://www.amazon.com/exec/obidos/subst/home/home.html/105-0620394-0527937"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www.dell4me.com/" TargetMode="Externa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hyperlink" Target="http://www.hoovers.com/"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www.ebay.com/" TargetMode="External"/><Relationship Id="rId2" Type="http://schemas.openxmlformats.org/officeDocument/2006/relationships/hyperlink" Target="http://www.e-trade.com/cgi-bin/gx.cgi/AppLogic+Home" TargetMode="External"/><Relationship Id="rId1" Type="http://schemas.openxmlformats.org/officeDocument/2006/relationships/slideLayout" Target="../slideLayouts/slideLayout3.xml"/><Relationship Id="rId5" Type="http://schemas.openxmlformats.org/officeDocument/2006/relationships/hyperlink" Target="http://www.etoys.com/html/welcome.shtml?etys=welcome" TargetMode="External"/><Relationship Id="rId4" Type="http://schemas.openxmlformats.org/officeDocument/2006/relationships/hyperlink" Target="http://www.travelocity.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hyperlink" Target="http://www.bulkemailmarketing.com/"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www4.gartner.com/Init"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hyperlink" Target="http://www.digitalcity.com/" TargetMode="Externa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hyperlink" Target="http://www.homearts.com/" TargetMode="Externa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ADFFAD2C-EF82-48A8-954E-4D2A999A39C1}"/>
              </a:ext>
            </a:extLst>
          </p:cNvPr>
          <p:cNvSpPr>
            <a:spLocks noGrp="1" noChangeArrowheads="1"/>
          </p:cNvSpPr>
          <p:nvPr>
            <p:ph type="ctrTitle"/>
          </p:nvPr>
        </p:nvSpPr>
        <p:spPr>
          <a:xfrm>
            <a:off x="1447800" y="3048000"/>
            <a:ext cx="6112907" cy="1333500"/>
          </a:xfrm>
        </p:spPr>
        <p:txBody>
          <a:bodyPr>
            <a:normAutofit/>
          </a:bodyPr>
          <a:lstStyle/>
          <a:p>
            <a:r>
              <a:rPr lang="en-US" altLang="zh-TW" sz="3600" b="1" u="sng" dirty="0">
                <a:latin typeface="Rockwell" panose="02060603020205020403" pitchFamily="18" charset="0"/>
              </a:rPr>
              <a:t>E-Marketing</a:t>
            </a:r>
            <a:endParaRPr lang="en-US" altLang="zh-TW" sz="3200" b="1" dirty="0">
              <a:latin typeface="Rockwell" panose="02060603020205020403" pitchFamily="18" charset="0"/>
            </a:endParaRPr>
          </a:p>
        </p:txBody>
      </p:sp>
      <p:sp>
        <p:nvSpPr>
          <p:cNvPr id="2052" name="Text Box 4">
            <a:extLst>
              <a:ext uri="{FF2B5EF4-FFF2-40B4-BE49-F238E27FC236}">
                <a16:creationId xmlns:a16="http://schemas.microsoft.com/office/drawing/2014/main" id="{2D67BF09-A778-42A7-ACC0-B70AB855FEBD}"/>
              </a:ext>
            </a:extLst>
          </p:cNvPr>
          <p:cNvSpPr txBox="1">
            <a:spLocks noChangeArrowheads="1"/>
          </p:cNvSpPr>
          <p:nvPr/>
        </p:nvSpPr>
        <p:spPr bwMode="auto">
          <a:xfrm>
            <a:off x="2133600" y="6461125"/>
            <a:ext cx="3657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a:t>© </a:t>
            </a:r>
            <a:r>
              <a:rPr lang="en-US" altLang="zh-TW" sz="2000"/>
              <a:t>Prentice Hall 2001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BEB21370-45EC-4B2E-ADF5-61D299D4505F}"/>
              </a:ext>
            </a:extLst>
          </p:cNvPr>
          <p:cNvSpPr>
            <a:spLocks noGrp="1" noChangeArrowheads="1"/>
          </p:cNvSpPr>
          <p:nvPr>
            <p:ph type="title"/>
          </p:nvPr>
        </p:nvSpPr>
        <p:spPr/>
        <p:txBody>
          <a:bodyPr/>
          <a:lstStyle/>
          <a:p>
            <a:r>
              <a:rPr lang="en-US" altLang="zh-TW"/>
              <a:t>Networks</a:t>
            </a:r>
          </a:p>
        </p:txBody>
      </p:sp>
      <p:sp>
        <p:nvSpPr>
          <p:cNvPr id="15363" name="Rectangle 3">
            <a:extLst>
              <a:ext uri="{FF2B5EF4-FFF2-40B4-BE49-F238E27FC236}">
                <a16:creationId xmlns:a16="http://schemas.microsoft.com/office/drawing/2014/main" id="{42554EC0-08DC-46B5-B5F0-040A1108F3D2}"/>
              </a:ext>
            </a:extLst>
          </p:cNvPr>
          <p:cNvSpPr>
            <a:spLocks noGrp="1" noChangeArrowheads="1"/>
          </p:cNvSpPr>
          <p:nvPr>
            <p:ph idx="1"/>
          </p:nvPr>
        </p:nvSpPr>
        <p:spPr>
          <a:xfrm>
            <a:off x="685800" y="1104900"/>
            <a:ext cx="7620000" cy="4648200"/>
          </a:xfrm>
        </p:spPr>
        <p:txBody>
          <a:bodyPr>
            <a:normAutofit lnSpcReduction="10000"/>
          </a:bodyPr>
          <a:lstStyle/>
          <a:p>
            <a:pPr>
              <a:lnSpc>
                <a:spcPct val="90000"/>
              </a:lnSpc>
            </a:pPr>
            <a:r>
              <a:rPr lang="en-US" altLang="zh-TW" sz="2800" dirty="0"/>
              <a:t>In order of its relative size:</a:t>
            </a:r>
          </a:p>
          <a:p>
            <a:pPr>
              <a:lnSpc>
                <a:spcPct val="90000"/>
              </a:lnSpc>
            </a:pPr>
            <a:endParaRPr lang="en-US" altLang="zh-TW" sz="2800" dirty="0"/>
          </a:p>
          <a:p>
            <a:pPr lvl="1">
              <a:lnSpc>
                <a:spcPct val="90000"/>
              </a:lnSpc>
            </a:pPr>
            <a:r>
              <a:rPr lang="en-US" altLang="zh-TW" sz="2400" dirty="0"/>
              <a:t>Intranet 		            smallest</a:t>
            </a:r>
          </a:p>
          <a:p>
            <a:pPr lvl="1">
              <a:lnSpc>
                <a:spcPct val="90000"/>
              </a:lnSpc>
            </a:pPr>
            <a:r>
              <a:rPr lang="en-US" altLang="zh-TW" sz="2400" dirty="0"/>
              <a:t>Corporate portal</a:t>
            </a:r>
          </a:p>
          <a:p>
            <a:pPr lvl="1">
              <a:lnSpc>
                <a:spcPct val="90000"/>
              </a:lnSpc>
            </a:pPr>
            <a:r>
              <a:rPr lang="en-US" altLang="zh-TW" sz="2400" dirty="0"/>
              <a:t>Extranet</a:t>
            </a:r>
          </a:p>
          <a:p>
            <a:pPr lvl="1">
              <a:lnSpc>
                <a:spcPct val="90000"/>
              </a:lnSpc>
            </a:pPr>
            <a:r>
              <a:rPr lang="en-US" altLang="zh-TW" sz="2400" dirty="0"/>
              <a:t>Hub</a:t>
            </a:r>
          </a:p>
          <a:p>
            <a:pPr lvl="1">
              <a:lnSpc>
                <a:spcPct val="90000"/>
              </a:lnSpc>
            </a:pPr>
            <a:r>
              <a:rPr lang="en-US" altLang="zh-TW" sz="2400" dirty="0"/>
              <a:t>Portal</a:t>
            </a:r>
          </a:p>
          <a:p>
            <a:pPr lvl="2">
              <a:lnSpc>
                <a:spcPct val="90000"/>
              </a:lnSpc>
            </a:pPr>
            <a:r>
              <a:rPr lang="en-US" altLang="zh-TW" sz="2000" dirty="0">
                <a:hlinkClick r:id="rId2"/>
              </a:rPr>
              <a:t>Lycos</a:t>
            </a:r>
            <a:endParaRPr lang="en-US" altLang="zh-TW" sz="2000" dirty="0"/>
          </a:p>
          <a:p>
            <a:pPr lvl="2">
              <a:lnSpc>
                <a:spcPct val="90000"/>
              </a:lnSpc>
            </a:pPr>
            <a:r>
              <a:rPr lang="en-US" altLang="zh-TW" sz="2000" dirty="0">
                <a:hlinkClick r:id="rId3"/>
              </a:rPr>
              <a:t>Excite</a:t>
            </a:r>
            <a:endParaRPr lang="en-US" altLang="zh-TW" sz="2000" dirty="0"/>
          </a:p>
          <a:p>
            <a:pPr lvl="1">
              <a:lnSpc>
                <a:spcPct val="90000"/>
              </a:lnSpc>
            </a:pPr>
            <a:r>
              <a:rPr lang="en-US" altLang="zh-TW" sz="2400" dirty="0"/>
              <a:t>Web</a:t>
            </a:r>
          </a:p>
          <a:p>
            <a:pPr lvl="1">
              <a:lnSpc>
                <a:spcPct val="90000"/>
              </a:lnSpc>
            </a:pPr>
            <a:r>
              <a:rPr lang="en-US" altLang="zh-TW" sz="2400" dirty="0"/>
              <a:t>Internet 		             largest</a:t>
            </a:r>
          </a:p>
        </p:txBody>
      </p:sp>
      <p:sp>
        <p:nvSpPr>
          <p:cNvPr id="15365" name="AutoShape 5">
            <a:extLst>
              <a:ext uri="{FF2B5EF4-FFF2-40B4-BE49-F238E27FC236}">
                <a16:creationId xmlns:a16="http://schemas.microsoft.com/office/drawing/2014/main" id="{12AF1297-837C-4327-8B83-6A0EDCAB543B}"/>
              </a:ext>
            </a:extLst>
          </p:cNvPr>
          <p:cNvSpPr>
            <a:spLocks noChangeArrowheads="1"/>
          </p:cNvSpPr>
          <p:nvPr/>
        </p:nvSpPr>
        <p:spPr bwMode="auto">
          <a:xfrm>
            <a:off x="6477000" y="1638300"/>
            <a:ext cx="457200" cy="4114800"/>
          </a:xfrm>
          <a:prstGeom prst="downArrow">
            <a:avLst>
              <a:gd name="adj1" fmla="val 50000"/>
              <a:gd name="adj2" fmla="val 225000"/>
            </a:avLst>
          </a:prstGeom>
          <a:solidFill>
            <a:schemeClr val="tx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0738F17-4942-422E-80BA-8B89FEABD3F7}"/>
              </a:ext>
            </a:extLst>
          </p:cNvPr>
          <p:cNvSpPr>
            <a:spLocks noGrp="1" noChangeArrowheads="1"/>
          </p:cNvSpPr>
          <p:nvPr>
            <p:ph type="title"/>
          </p:nvPr>
        </p:nvSpPr>
        <p:spPr/>
        <p:txBody>
          <a:bodyPr>
            <a:normAutofit fontScale="90000"/>
          </a:bodyPr>
          <a:lstStyle/>
          <a:p>
            <a:r>
              <a:rPr lang="en-US" altLang="zh-TW"/>
              <a:t>E-Marketing Challenges and Opportunities</a:t>
            </a:r>
          </a:p>
        </p:txBody>
      </p:sp>
      <p:sp>
        <p:nvSpPr>
          <p:cNvPr id="3075" name="Rectangle 3">
            <a:extLst>
              <a:ext uri="{FF2B5EF4-FFF2-40B4-BE49-F238E27FC236}">
                <a16:creationId xmlns:a16="http://schemas.microsoft.com/office/drawing/2014/main" id="{40CAA83A-8B1C-4283-8826-F77B0A8CE656}"/>
              </a:ext>
            </a:extLst>
          </p:cNvPr>
          <p:cNvSpPr>
            <a:spLocks noGrp="1" noChangeArrowheads="1"/>
          </p:cNvSpPr>
          <p:nvPr>
            <p:ph idx="1"/>
          </p:nvPr>
        </p:nvSpPr>
        <p:spPr/>
        <p:txBody>
          <a:bodyPr/>
          <a:lstStyle/>
          <a:p>
            <a:r>
              <a:rPr lang="en-US" altLang="zh-TW"/>
              <a:t>Markets</a:t>
            </a:r>
          </a:p>
          <a:p>
            <a:endParaRPr lang="en-US" altLang="zh-TW"/>
          </a:p>
          <a:p>
            <a:r>
              <a:rPr lang="en-US" altLang="zh-TW"/>
              <a:t>Revenge of the Consumer</a:t>
            </a:r>
          </a:p>
          <a:p>
            <a:endParaRPr lang="en-US" altLang="zh-TW"/>
          </a:p>
          <a:p>
            <a:r>
              <a:rPr lang="en-US" altLang="zh-TW"/>
              <a:t>Businesses</a:t>
            </a:r>
          </a:p>
          <a:p>
            <a:endParaRPr lang="en-US" altLang="zh-TW"/>
          </a:p>
          <a:p>
            <a:r>
              <a:rPr lang="en-US" altLang="zh-TW"/>
              <a:t>Technology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513912B-4C23-4FB5-B71C-99B28E29FA16}"/>
              </a:ext>
            </a:extLst>
          </p:cNvPr>
          <p:cNvSpPr>
            <a:spLocks noGrp="1" noChangeArrowheads="1"/>
          </p:cNvSpPr>
          <p:nvPr>
            <p:ph type="title"/>
          </p:nvPr>
        </p:nvSpPr>
        <p:spPr>
          <a:xfrm>
            <a:off x="152400" y="76200"/>
            <a:ext cx="7543800" cy="1143000"/>
          </a:xfrm>
        </p:spPr>
        <p:txBody>
          <a:bodyPr/>
          <a:lstStyle/>
          <a:p>
            <a:r>
              <a:rPr lang="en-US" altLang="zh-TW" dirty="0"/>
              <a:t>Five Markets</a:t>
            </a:r>
          </a:p>
        </p:txBody>
      </p:sp>
      <p:sp>
        <p:nvSpPr>
          <p:cNvPr id="7171" name="Rectangle 3">
            <a:extLst>
              <a:ext uri="{FF2B5EF4-FFF2-40B4-BE49-F238E27FC236}">
                <a16:creationId xmlns:a16="http://schemas.microsoft.com/office/drawing/2014/main" id="{878BDDAC-C776-42F9-B622-4C22F9A2344E}"/>
              </a:ext>
            </a:extLst>
          </p:cNvPr>
          <p:cNvSpPr>
            <a:spLocks noGrp="1" noChangeArrowheads="1"/>
          </p:cNvSpPr>
          <p:nvPr>
            <p:ph idx="1"/>
          </p:nvPr>
        </p:nvSpPr>
        <p:spPr>
          <a:xfrm>
            <a:off x="457200" y="1219200"/>
            <a:ext cx="8077200" cy="4648200"/>
          </a:xfrm>
        </p:spPr>
        <p:txBody>
          <a:bodyPr>
            <a:normAutofit lnSpcReduction="10000"/>
          </a:bodyPr>
          <a:lstStyle/>
          <a:p>
            <a:pPr>
              <a:lnSpc>
                <a:spcPct val="90000"/>
              </a:lnSpc>
            </a:pPr>
            <a:r>
              <a:rPr lang="en-US" altLang="zh-TW" sz="2800" dirty="0"/>
              <a:t>Business-to-Consumer (B2C)</a:t>
            </a:r>
          </a:p>
          <a:p>
            <a:pPr marL="457200" lvl="1" indent="0">
              <a:lnSpc>
                <a:spcPct val="90000"/>
              </a:lnSpc>
              <a:buNone/>
            </a:pPr>
            <a:endParaRPr lang="en-US" altLang="zh-TW" sz="2400" dirty="0"/>
          </a:p>
          <a:p>
            <a:pPr>
              <a:lnSpc>
                <a:spcPct val="90000"/>
              </a:lnSpc>
            </a:pPr>
            <a:r>
              <a:rPr lang="en-US" altLang="zh-TW" sz="2800" dirty="0"/>
              <a:t>Business-to-Business  (B2B)</a:t>
            </a:r>
          </a:p>
          <a:p>
            <a:pPr lvl="1">
              <a:lnSpc>
                <a:spcPct val="90000"/>
              </a:lnSpc>
            </a:pPr>
            <a:r>
              <a:rPr lang="en-US" altLang="zh-TW" sz="2400" dirty="0"/>
              <a:t>Example: </a:t>
            </a:r>
            <a:r>
              <a:rPr lang="en-US" altLang="zh-TW" sz="2400" dirty="0">
                <a:hlinkClick r:id="rId2"/>
              </a:rPr>
              <a:t>www.amazon.com</a:t>
            </a:r>
            <a:endParaRPr lang="en-US" altLang="zh-TW" sz="2400" dirty="0"/>
          </a:p>
          <a:p>
            <a:pPr lvl="1">
              <a:lnSpc>
                <a:spcPct val="90000"/>
              </a:lnSpc>
            </a:pPr>
            <a:endParaRPr lang="en-US" altLang="zh-TW" sz="2400" dirty="0"/>
          </a:p>
          <a:p>
            <a:pPr>
              <a:lnSpc>
                <a:spcPct val="90000"/>
              </a:lnSpc>
            </a:pPr>
            <a:r>
              <a:rPr lang="en-US" altLang="zh-TW" sz="2800" dirty="0"/>
              <a:t>Consumer-to-Consumer (C2C)</a:t>
            </a:r>
          </a:p>
          <a:p>
            <a:pPr lvl="1">
              <a:lnSpc>
                <a:spcPct val="90000"/>
              </a:lnSpc>
            </a:pPr>
            <a:r>
              <a:rPr lang="en-US" altLang="zh-TW" sz="2400" dirty="0"/>
              <a:t>Example: </a:t>
            </a:r>
            <a:r>
              <a:rPr lang="en-US" altLang="zh-TW" sz="2400" dirty="0">
                <a:hlinkClick r:id="rId3"/>
              </a:rPr>
              <a:t>www.eBay.com</a:t>
            </a:r>
            <a:endParaRPr lang="en-US" altLang="zh-TW" sz="2400" dirty="0"/>
          </a:p>
          <a:p>
            <a:pPr lvl="1">
              <a:lnSpc>
                <a:spcPct val="90000"/>
              </a:lnSpc>
            </a:pPr>
            <a:endParaRPr lang="en-US" altLang="zh-TW" sz="2400" dirty="0"/>
          </a:p>
          <a:p>
            <a:pPr>
              <a:lnSpc>
                <a:spcPct val="90000"/>
              </a:lnSpc>
            </a:pPr>
            <a:r>
              <a:rPr lang="en-US" altLang="zh-TW" sz="2800" dirty="0"/>
              <a:t>Business-to-Government (B2G)</a:t>
            </a:r>
          </a:p>
          <a:p>
            <a:pPr>
              <a:lnSpc>
                <a:spcPct val="90000"/>
              </a:lnSpc>
            </a:pPr>
            <a:endParaRPr lang="en-US" altLang="zh-TW" sz="2800" dirty="0"/>
          </a:p>
          <a:p>
            <a:pPr>
              <a:lnSpc>
                <a:spcPct val="90000"/>
              </a:lnSpc>
            </a:pPr>
            <a:r>
              <a:rPr lang="en-US" altLang="zh-TW" sz="2800" dirty="0"/>
              <a:t>Government-to-Consumer (G2C)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71F2CE4-BF02-4EE4-93E3-5C407A951412}"/>
              </a:ext>
            </a:extLst>
          </p:cNvPr>
          <p:cNvSpPr>
            <a:spLocks noGrp="1" noChangeArrowheads="1"/>
          </p:cNvSpPr>
          <p:nvPr>
            <p:ph type="title"/>
          </p:nvPr>
        </p:nvSpPr>
        <p:spPr>
          <a:xfrm>
            <a:off x="237931" y="152400"/>
            <a:ext cx="7543800" cy="1143000"/>
          </a:xfrm>
        </p:spPr>
        <p:txBody>
          <a:bodyPr/>
          <a:lstStyle/>
          <a:p>
            <a:r>
              <a:rPr lang="en-US" altLang="zh-TW" dirty="0"/>
              <a:t>Revenge of the Consumer</a:t>
            </a:r>
          </a:p>
        </p:txBody>
      </p:sp>
      <p:sp>
        <p:nvSpPr>
          <p:cNvPr id="8195" name="Rectangle 3">
            <a:extLst>
              <a:ext uri="{FF2B5EF4-FFF2-40B4-BE49-F238E27FC236}">
                <a16:creationId xmlns:a16="http://schemas.microsoft.com/office/drawing/2014/main" id="{75FE86FE-CFDB-4F60-B01E-BA9F1DBB96B1}"/>
              </a:ext>
            </a:extLst>
          </p:cNvPr>
          <p:cNvSpPr>
            <a:spLocks noGrp="1" noChangeArrowheads="1"/>
          </p:cNvSpPr>
          <p:nvPr>
            <p:ph idx="1"/>
          </p:nvPr>
        </p:nvSpPr>
        <p:spPr>
          <a:xfrm>
            <a:off x="457200" y="1143000"/>
            <a:ext cx="8458200" cy="4800600"/>
          </a:xfrm>
        </p:spPr>
        <p:txBody>
          <a:bodyPr>
            <a:normAutofit lnSpcReduction="10000"/>
          </a:bodyPr>
          <a:lstStyle/>
          <a:p>
            <a:r>
              <a:rPr lang="zh-TW" altLang="en-US" sz="2800" dirty="0"/>
              <a:t>1930</a:t>
            </a:r>
            <a:r>
              <a:rPr lang="en-US" altLang="zh-TW" sz="2800" dirty="0"/>
              <a:t>s:</a:t>
            </a:r>
          </a:p>
          <a:p>
            <a:pPr lvl="1"/>
            <a:r>
              <a:rPr lang="en-US" altLang="zh-TW" sz="2400" dirty="0"/>
              <a:t>Caveat emptor (“let the buyer beware”)</a:t>
            </a:r>
          </a:p>
          <a:p>
            <a:pPr lvl="1"/>
            <a:endParaRPr lang="en-US" altLang="zh-TW" sz="2400" dirty="0"/>
          </a:p>
          <a:p>
            <a:r>
              <a:rPr lang="en-US" altLang="zh-TW" sz="2800" dirty="0"/>
              <a:t>2000s:</a:t>
            </a:r>
          </a:p>
          <a:p>
            <a:pPr lvl="1"/>
            <a:r>
              <a:rPr lang="en-US" altLang="zh-TW" sz="2400" dirty="0"/>
              <a:t>Consumers have control</a:t>
            </a:r>
          </a:p>
          <a:p>
            <a:pPr lvl="1"/>
            <a:endParaRPr lang="en-US" altLang="zh-TW" sz="2400" dirty="0"/>
          </a:p>
          <a:p>
            <a:r>
              <a:rPr lang="en-US" altLang="zh-TW" sz="2800" dirty="0"/>
              <a:t>What consumers want:</a:t>
            </a:r>
          </a:p>
          <a:p>
            <a:pPr lvl="1"/>
            <a:r>
              <a:rPr lang="en-US" altLang="zh-TW" sz="2400" dirty="0"/>
              <a:t>Privacy</a:t>
            </a:r>
          </a:p>
          <a:p>
            <a:pPr lvl="1"/>
            <a:r>
              <a:rPr lang="en-US" altLang="zh-TW" sz="2400" dirty="0"/>
              <a:t>To safeguard their children</a:t>
            </a:r>
          </a:p>
          <a:p>
            <a:pPr lvl="1"/>
            <a:r>
              <a:rPr lang="en-US" altLang="zh-TW" sz="2400" dirty="0"/>
              <a:t>Permission before being sent commercial email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DA20882-A41A-4D60-BDF4-21EA395645E6}"/>
              </a:ext>
            </a:extLst>
          </p:cNvPr>
          <p:cNvSpPr>
            <a:spLocks noGrp="1" noChangeArrowheads="1"/>
          </p:cNvSpPr>
          <p:nvPr>
            <p:ph type="title"/>
          </p:nvPr>
        </p:nvSpPr>
        <p:spPr/>
        <p:txBody>
          <a:bodyPr/>
          <a:lstStyle/>
          <a:p>
            <a:r>
              <a:rPr lang="en-US" altLang="zh-TW"/>
              <a:t>Businesses</a:t>
            </a:r>
          </a:p>
        </p:txBody>
      </p:sp>
      <p:sp>
        <p:nvSpPr>
          <p:cNvPr id="1027" name="Rectangle 3">
            <a:extLst>
              <a:ext uri="{FF2B5EF4-FFF2-40B4-BE49-F238E27FC236}">
                <a16:creationId xmlns:a16="http://schemas.microsoft.com/office/drawing/2014/main" id="{792167FB-60E3-40D9-9654-F3996FD214EA}"/>
              </a:ext>
            </a:extLst>
          </p:cNvPr>
          <p:cNvSpPr>
            <a:spLocks noGrp="1" noChangeArrowheads="1"/>
          </p:cNvSpPr>
          <p:nvPr>
            <p:ph idx="1"/>
          </p:nvPr>
        </p:nvSpPr>
        <p:spPr/>
        <p:txBody>
          <a:bodyPr/>
          <a:lstStyle/>
          <a:p>
            <a:r>
              <a:rPr lang="en-US" altLang="zh-TW" dirty="0"/>
              <a:t>Challenges:</a:t>
            </a:r>
          </a:p>
          <a:p>
            <a:pPr lvl="1"/>
            <a:r>
              <a:rPr lang="en-US" altLang="zh-TW" dirty="0"/>
              <a:t>Quality customer service</a:t>
            </a:r>
          </a:p>
          <a:p>
            <a:pPr lvl="1"/>
            <a:r>
              <a:rPr lang="en-US" altLang="zh-TW" dirty="0"/>
              <a:t>Information overload</a:t>
            </a:r>
          </a:p>
          <a:p>
            <a:pPr lvl="1"/>
            <a:endParaRPr lang="en-US" altLang="zh-TW" dirty="0"/>
          </a:p>
          <a:p>
            <a:r>
              <a:rPr lang="en-US" altLang="zh-TW" dirty="0"/>
              <a:t>Opportunities:</a:t>
            </a:r>
          </a:p>
          <a:p>
            <a:pPr lvl="1"/>
            <a:r>
              <a:rPr lang="en-US" altLang="zh-TW" dirty="0"/>
              <a:t>Ways of generating revenue</a:t>
            </a:r>
          </a:p>
          <a:p>
            <a:pPr lvl="1"/>
            <a:r>
              <a:rPr lang="en-US" altLang="zh-TW" dirty="0"/>
              <a:t>Greater interdependence in their value chain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2ACD1C1-97A9-4FB8-B349-BD718B5938B3}"/>
              </a:ext>
            </a:extLst>
          </p:cNvPr>
          <p:cNvSpPr>
            <a:spLocks noGrp="1" noChangeArrowheads="1"/>
          </p:cNvSpPr>
          <p:nvPr>
            <p:ph type="title"/>
          </p:nvPr>
        </p:nvSpPr>
        <p:spPr/>
        <p:txBody>
          <a:bodyPr/>
          <a:lstStyle/>
          <a:p>
            <a:r>
              <a:rPr lang="en-US" altLang="zh-TW"/>
              <a:t>Technology</a:t>
            </a:r>
          </a:p>
        </p:txBody>
      </p:sp>
      <p:sp>
        <p:nvSpPr>
          <p:cNvPr id="9219" name="Rectangle 3">
            <a:extLst>
              <a:ext uri="{FF2B5EF4-FFF2-40B4-BE49-F238E27FC236}">
                <a16:creationId xmlns:a16="http://schemas.microsoft.com/office/drawing/2014/main" id="{EE47D801-D3FF-4558-9E74-5F4B22325043}"/>
              </a:ext>
            </a:extLst>
          </p:cNvPr>
          <p:cNvSpPr>
            <a:spLocks noGrp="1" noChangeArrowheads="1"/>
          </p:cNvSpPr>
          <p:nvPr>
            <p:ph idx="1"/>
          </p:nvPr>
        </p:nvSpPr>
        <p:spPr/>
        <p:txBody>
          <a:bodyPr/>
          <a:lstStyle/>
          <a:p>
            <a:pPr>
              <a:lnSpc>
                <a:spcPct val="90000"/>
              </a:lnSpc>
            </a:pPr>
            <a:r>
              <a:rPr lang="en-US" altLang="zh-TW" sz="2800" dirty="0"/>
              <a:t>Can lower costs on staff and paperwork</a:t>
            </a:r>
          </a:p>
          <a:p>
            <a:pPr>
              <a:lnSpc>
                <a:spcPct val="90000"/>
              </a:lnSpc>
            </a:pPr>
            <a:endParaRPr lang="en-US" altLang="zh-TW" sz="2800" dirty="0"/>
          </a:p>
          <a:p>
            <a:pPr>
              <a:lnSpc>
                <a:spcPct val="90000"/>
              </a:lnSpc>
            </a:pPr>
            <a:r>
              <a:rPr lang="en-US" altLang="zh-TW" sz="2800" dirty="0"/>
              <a:t>Can be a costly investment</a:t>
            </a:r>
          </a:p>
          <a:p>
            <a:pPr>
              <a:lnSpc>
                <a:spcPct val="90000"/>
              </a:lnSpc>
            </a:pPr>
            <a:endParaRPr lang="en-US" altLang="zh-TW" sz="2800" dirty="0"/>
          </a:p>
          <a:p>
            <a:pPr>
              <a:lnSpc>
                <a:spcPct val="90000"/>
              </a:lnSpc>
            </a:pPr>
            <a:r>
              <a:rPr lang="en-US" altLang="zh-TW" sz="2800" dirty="0"/>
              <a:t>Security issues</a:t>
            </a:r>
          </a:p>
          <a:p>
            <a:pPr>
              <a:lnSpc>
                <a:spcPct val="90000"/>
              </a:lnSpc>
            </a:pPr>
            <a:endParaRPr lang="en-US" altLang="zh-TW" sz="2800" dirty="0"/>
          </a:p>
          <a:p>
            <a:pPr>
              <a:lnSpc>
                <a:spcPct val="90000"/>
              </a:lnSpc>
            </a:pPr>
            <a:r>
              <a:rPr lang="en-US" altLang="zh-TW" sz="2800" dirty="0"/>
              <a:t>New payment instruments</a:t>
            </a:r>
          </a:p>
          <a:p>
            <a:pPr marL="0" indent="0">
              <a:lnSpc>
                <a:spcPct val="90000"/>
              </a:lnSpc>
              <a:buNone/>
            </a:pPr>
            <a:endParaRPr lang="en-US" altLang="zh-TW"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4070CC2-D9B1-4DDC-98CE-F0D615056356}"/>
              </a:ext>
            </a:extLst>
          </p:cNvPr>
          <p:cNvSpPr>
            <a:spLocks noGrp="1" noChangeArrowheads="1"/>
          </p:cNvSpPr>
          <p:nvPr>
            <p:ph type="title"/>
          </p:nvPr>
        </p:nvSpPr>
        <p:spPr/>
        <p:txBody>
          <a:bodyPr/>
          <a:lstStyle/>
          <a:p>
            <a:r>
              <a:rPr lang="en-US" altLang="zh-TW"/>
              <a:t>E-Marketing Delivers</a:t>
            </a:r>
          </a:p>
        </p:txBody>
      </p:sp>
      <p:sp>
        <p:nvSpPr>
          <p:cNvPr id="4099" name="Rectangle 3">
            <a:extLst>
              <a:ext uri="{FF2B5EF4-FFF2-40B4-BE49-F238E27FC236}">
                <a16:creationId xmlns:a16="http://schemas.microsoft.com/office/drawing/2014/main" id="{C2ED1463-E7FD-409B-B655-D9E0DCD1CACB}"/>
              </a:ext>
            </a:extLst>
          </p:cNvPr>
          <p:cNvSpPr>
            <a:spLocks noGrp="1" noChangeArrowheads="1"/>
          </p:cNvSpPr>
          <p:nvPr>
            <p:ph idx="1"/>
          </p:nvPr>
        </p:nvSpPr>
        <p:spPr>
          <a:xfrm>
            <a:off x="359072" y="1371600"/>
            <a:ext cx="8556327" cy="5181600"/>
          </a:xfrm>
        </p:spPr>
        <p:txBody>
          <a:bodyPr>
            <a:normAutofit lnSpcReduction="10000"/>
          </a:bodyPr>
          <a:lstStyle/>
          <a:p>
            <a:pPr algn="ctr">
              <a:lnSpc>
                <a:spcPct val="90000"/>
              </a:lnSpc>
              <a:buFont typeface="Wingdings" panose="05000000000000000000" pitchFamily="2" charset="2"/>
              <a:buNone/>
            </a:pPr>
            <a:r>
              <a:rPr lang="en-US" altLang="zh-TW" sz="2800" b="1" dirty="0"/>
              <a:t>Value = Benefits – Costs</a:t>
            </a:r>
          </a:p>
          <a:p>
            <a:pPr algn="ctr">
              <a:lnSpc>
                <a:spcPct val="90000"/>
              </a:lnSpc>
              <a:buFont typeface="Wingdings" panose="05000000000000000000" pitchFamily="2" charset="2"/>
              <a:buNone/>
            </a:pPr>
            <a:endParaRPr lang="en-US" altLang="zh-TW" sz="2800" dirty="0"/>
          </a:p>
          <a:p>
            <a:pPr>
              <a:lnSpc>
                <a:spcPct val="90000"/>
              </a:lnSpc>
            </a:pPr>
            <a:r>
              <a:rPr lang="en-US" altLang="zh-TW" sz="2800" dirty="0"/>
              <a:t>Value - customer perceptions of the product’s benefits</a:t>
            </a:r>
          </a:p>
          <a:p>
            <a:pPr>
              <a:lnSpc>
                <a:spcPct val="90000"/>
              </a:lnSpc>
            </a:pPr>
            <a:endParaRPr lang="en-US" altLang="zh-TW" sz="2800" dirty="0"/>
          </a:p>
          <a:p>
            <a:pPr>
              <a:lnSpc>
                <a:spcPct val="90000"/>
              </a:lnSpc>
            </a:pPr>
            <a:r>
              <a:rPr lang="en-US" altLang="zh-TW" sz="2800" dirty="0"/>
              <a:t>Benefits - attributes, brand name, </a:t>
            </a:r>
            <a:r>
              <a:rPr lang="en-US" altLang="zh-TW" sz="2800" dirty="0" err="1"/>
              <a:t>etc</a:t>
            </a:r>
            <a:r>
              <a:rPr lang="en-US" altLang="zh-TW" sz="2800" dirty="0"/>
              <a:t>…</a:t>
            </a:r>
          </a:p>
          <a:p>
            <a:pPr lvl="1">
              <a:lnSpc>
                <a:spcPct val="90000"/>
              </a:lnSpc>
            </a:pPr>
            <a:r>
              <a:rPr lang="en-US" altLang="zh-TW" sz="2400" dirty="0"/>
              <a:t>Add benefits through mass customization and personalization</a:t>
            </a:r>
          </a:p>
          <a:p>
            <a:pPr lvl="1">
              <a:lnSpc>
                <a:spcPct val="90000"/>
              </a:lnSpc>
            </a:pPr>
            <a:endParaRPr lang="en-US" altLang="zh-TW" sz="2400" dirty="0"/>
          </a:p>
          <a:p>
            <a:pPr>
              <a:lnSpc>
                <a:spcPct val="90000"/>
              </a:lnSpc>
            </a:pPr>
            <a:r>
              <a:rPr lang="en-US" altLang="zh-TW" sz="2800" dirty="0"/>
              <a:t>Costs - time, money, energy, and psychic</a:t>
            </a:r>
          </a:p>
          <a:p>
            <a:pPr lvl="1">
              <a:lnSpc>
                <a:spcPct val="90000"/>
              </a:lnSpc>
            </a:pPr>
            <a:r>
              <a:rPr lang="en-US" altLang="zh-TW" sz="2400" dirty="0"/>
              <a:t>Lower costs through 24/7 convenience and one-stop shopping</a:t>
            </a:r>
            <a:endParaRPr lang="en-US" altLang="zh-TW" sz="24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8D9DDFC-6470-4C6C-AF85-948212121A28}"/>
              </a:ext>
            </a:extLst>
          </p:cNvPr>
          <p:cNvSpPr>
            <a:spLocks noGrp="1" noChangeArrowheads="1"/>
          </p:cNvSpPr>
          <p:nvPr>
            <p:ph type="title"/>
          </p:nvPr>
        </p:nvSpPr>
        <p:spPr/>
        <p:txBody>
          <a:bodyPr/>
          <a:lstStyle/>
          <a:p>
            <a:r>
              <a:rPr lang="en-US" altLang="zh-TW"/>
              <a:t>E-Business Model</a:t>
            </a:r>
          </a:p>
        </p:txBody>
      </p:sp>
      <p:sp>
        <p:nvSpPr>
          <p:cNvPr id="36867" name="Rectangle 3">
            <a:extLst>
              <a:ext uri="{FF2B5EF4-FFF2-40B4-BE49-F238E27FC236}">
                <a16:creationId xmlns:a16="http://schemas.microsoft.com/office/drawing/2014/main" id="{D7F04FEF-FCF6-4075-AC9D-1D0D8FFBAB9A}"/>
              </a:ext>
            </a:extLst>
          </p:cNvPr>
          <p:cNvSpPr>
            <a:spLocks noGrp="1" noChangeArrowheads="1"/>
          </p:cNvSpPr>
          <p:nvPr>
            <p:ph idx="1"/>
          </p:nvPr>
        </p:nvSpPr>
        <p:spPr/>
        <p:txBody>
          <a:bodyPr/>
          <a:lstStyle/>
          <a:p>
            <a:r>
              <a:rPr lang="en-US" altLang="zh-TW"/>
              <a:t>A method of doing business that contributes to the firm’s profitability whether by increasing revenue or decreasing costs</a:t>
            </a:r>
          </a:p>
          <a:p>
            <a:endParaRPr lang="en-US" altLang="zh-TW"/>
          </a:p>
          <a:p>
            <a:r>
              <a:rPr lang="en-US" altLang="zh-TW"/>
              <a:t>Necessary for models to identify value for the customer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6DFFD40-94BA-4461-917D-0F94B82865F0}"/>
              </a:ext>
            </a:extLst>
          </p:cNvPr>
          <p:cNvSpPr>
            <a:spLocks noGrp="1" noChangeArrowheads="1"/>
          </p:cNvSpPr>
          <p:nvPr>
            <p:ph type="title"/>
          </p:nvPr>
        </p:nvSpPr>
        <p:spPr/>
        <p:txBody>
          <a:bodyPr/>
          <a:lstStyle/>
          <a:p>
            <a:r>
              <a:rPr lang="en-US" altLang="zh-TW"/>
              <a:t>Marketing Mix Components</a:t>
            </a:r>
          </a:p>
        </p:txBody>
      </p:sp>
      <p:sp>
        <p:nvSpPr>
          <p:cNvPr id="37891" name="Rectangle 3">
            <a:extLst>
              <a:ext uri="{FF2B5EF4-FFF2-40B4-BE49-F238E27FC236}">
                <a16:creationId xmlns:a16="http://schemas.microsoft.com/office/drawing/2014/main" id="{9DDFED6B-EFAB-4604-A3EA-BC50466FB93E}"/>
              </a:ext>
            </a:extLst>
          </p:cNvPr>
          <p:cNvSpPr>
            <a:spLocks noGrp="1" noChangeArrowheads="1"/>
          </p:cNvSpPr>
          <p:nvPr>
            <p:ph idx="1"/>
          </p:nvPr>
        </p:nvSpPr>
        <p:spPr/>
        <p:txBody>
          <a:bodyPr/>
          <a:lstStyle/>
          <a:p>
            <a:pPr>
              <a:lnSpc>
                <a:spcPct val="90000"/>
              </a:lnSpc>
            </a:pPr>
            <a:r>
              <a:rPr lang="en-US" altLang="zh-TW" sz="2800"/>
              <a:t>Product</a:t>
            </a:r>
          </a:p>
          <a:p>
            <a:pPr>
              <a:lnSpc>
                <a:spcPct val="90000"/>
              </a:lnSpc>
            </a:pPr>
            <a:endParaRPr lang="en-US" altLang="zh-TW" sz="2800"/>
          </a:p>
          <a:p>
            <a:pPr>
              <a:lnSpc>
                <a:spcPct val="90000"/>
              </a:lnSpc>
            </a:pPr>
            <a:r>
              <a:rPr lang="en-US" altLang="zh-TW" sz="2800"/>
              <a:t>Price</a:t>
            </a:r>
          </a:p>
          <a:p>
            <a:pPr>
              <a:lnSpc>
                <a:spcPct val="90000"/>
              </a:lnSpc>
            </a:pPr>
            <a:endParaRPr lang="en-US" altLang="zh-TW" sz="2800"/>
          </a:p>
          <a:p>
            <a:pPr>
              <a:lnSpc>
                <a:spcPct val="90000"/>
              </a:lnSpc>
            </a:pPr>
            <a:r>
              <a:rPr lang="en-US" altLang="zh-TW" sz="2800"/>
              <a:t>Distribution</a:t>
            </a:r>
          </a:p>
          <a:p>
            <a:pPr>
              <a:lnSpc>
                <a:spcPct val="90000"/>
              </a:lnSpc>
            </a:pPr>
            <a:endParaRPr lang="en-US" altLang="zh-TW" sz="2800"/>
          </a:p>
          <a:p>
            <a:pPr>
              <a:lnSpc>
                <a:spcPct val="90000"/>
              </a:lnSpc>
            </a:pPr>
            <a:r>
              <a:rPr lang="en-US" altLang="zh-TW" sz="2800"/>
              <a:t>Marketing Communication</a:t>
            </a:r>
          </a:p>
          <a:p>
            <a:pPr>
              <a:lnSpc>
                <a:spcPct val="90000"/>
              </a:lnSpc>
            </a:pPr>
            <a:endParaRPr lang="en-US" altLang="zh-TW" sz="2800"/>
          </a:p>
          <a:p>
            <a:pPr>
              <a:lnSpc>
                <a:spcPct val="90000"/>
              </a:lnSpc>
            </a:pPr>
            <a:r>
              <a:rPr lang="en-US" altLang="zh-TW" sz="2800"/>
              <a:t>Relationship Marketing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7BA3A5A-2CBE-47A1-8A3A-20BD9E3523AB}"/>
              </a:ext>
            </a:extLst>
          </p:cNvPr>
          <p:cNvSpPr>
            <a:spLocks noGrp="1" noChangeArrowheads="1"/>
          </p:cNvSpPr>
          <p:nvPr>
            <p:ph type="title"/>
          </p:nvPr>
        </p:nvSpPr>
        <p:spPr/>
        <p:txBody>
          <a:bodyPr/>
          <a:lstStyle/>
          <a:p>
            <a:r>
              <a:rPr lang="en-US" altLang="zh-TW"/>
              <a:t>Product</a:t>
            </a:r>
          </a:p>
        </p:txBody>
      </p:sp>
      <p:sp>
        <p:nvSpPr>
          <p:cNvPr id="38915" name="Rectangle 3">
            <a:extLst>
              <a:ext uri="{FF2B5EF4-FFF2-40B4-BE49-F238E27FC236}">
                <a16:creationId xmlns:a16="http://schemas.microsoft.com/office/drawing/2014/main" id="{AD79965F-7662-4460-8945-E0EFE363A3A8}"/>
              </a:ext>
            </a:extLst>
          </p:cNvPr>
          <p:cNvSpPr>
            <a:spLocks noGrp="1" noChangeArrowheads="1"/>
          </p:cNvSpPr>
          <p:nvPr>
            <p:ph idx="1"/>
          </p:nvPr>
        </p:nvSpPr>
        <p:spPr/>
        <p:txBody>
          <a:bodyPr/>
          <a:lstStyle/>
          <a:p>
            <a:r>
              <a:rPr lang="en-US" altLang="zh-TW"/>
              <a:t>Through E-Marketing numerous new products emerged</a:t>
            </a:r>
          </a:p>
          <a:p>
            <a:endParaRPr lang="en-US" altLang="zh-TW"/>
          </a:p>
          <a:p>
            <a:r>
              <a:rPr lang="en-US" altLang="zh-TW"/>
              <a:t>Breakthrough software, hardware, and services that created digital value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1026">
            <a:extLst>
              <a:ext uri="{FF2B5EF4-FFF2-40B4-BE49-F238E27FC236}">
                <a16:creationId xmlns:a16="http://schemas.microsoft.com/office/drawing/2014/main" id="{FA611EBB-CD76-4382-9819-2593AC8A17FC}"/>
              </a:ext>
            </a:extLst>
          </p:cNvPr>
          <p:cNvSpPr>
            <a:spLocks noGrp="1" noChangeArrowheads="1"/>
          </p:cNvSpPr>
          <p:nvPr>
            <p:ph type="title"/>
          </p:nvPr>
        </p:nvSpPr>
        <p:spPr/>
        <p:txBody>
          <a:bodyPr/>
          <a:lstStyle/>
          <a:p>
            <a:r>
              <a:rPr lang="en-US" altLang="zh-TW"/>
              <a:t>Learning Objectives</a:t>
            </a:r>
          </a:p>
        </p:txBody>
      </p:sp>
      <p:sp>
        <p:nvSpPr>
          <p:cNvPr id="81923" name="Rectangle 1027">
            <a:extLst>
              <a:ext uri="{FF2B5EF4-FFF2-40B4-BE49-F238E27FC236}">
                <a16:creationId xmlns:a16="http://schemas.microsoft.com/office/drawing/2014/main" id="{8385ACB9-5ACA-4620-ABA3-8BD83590C0B2}"/>
              </a:ext>
            </a:extLst>
          </p:cNvPr>
          <p:cNvSpPr>
            <a:spLocks noGrp="1" noChangeArrowheads="1"/>
          </p:cNvSpPr>
          <p:nvPr>
            <p:ph idx="1"/>
          </p:nvPr>
        </p:nvSpPr>
        <p:spPr/>
        <p:txBody>
          <a:bodyPr/>
          <a:lstStyle/>
          <a:p>
            <a:pPr>
              <a:lnSpc>
                <a:spcPct val="90000"/>
              </a:lnSpc>
            </a:pPr>
            <a:r>
              <a:rPr lang="en-US" altLang="zh-TW"/>
              <a:t>Marketing Review</a:t>
            </a:r>
          </a:p>
          <a:p>
            <a:pPr lvl="1">
              <a:lnSpc>
                <a:spcPct val="90000"/>
              </a:lnSpc>
            </a:pPr>
            <a:r>
              <a:rPr lang="en-US" altLang="zh-TW"/>
              <a:t>Describe the marketing planning process</a:t>
            </a:r>
          </a:p>
          <a:p>
            <a:pPr lvl="1">
              <a:lnSpc>
                <a:spcPct val="90000"/>
              </a:lnSpc>
            </a:pPr>
            <a:r>
              <a:rPr lang="en-US" altLang="zh-TW"/>
              <a:t>Define the marketing concept</a:t>
            </a:r>
          </a:p>
          <a:p>
            <a:pPr lvl="1">
              <a:lnSpc>
                <a:spcPct val="90000"/>
              </a:lnSpc>
            </a:pPr>
            <a:r>
              <a:rPr lang="en-US" altLang="zh-TW"/>
              <a:t>Explain the value proposition</a:t>
            </a:r>
          </a:p>
          <a:p>
            <a:pPr>
              <a:lnSpc>
                <a:spcPct val="90000"/>
              </a:lnSpc>
            </a:pPr>
            <a:r>
              <a:rPr lang="en-US" altLang="zh-TW"/>
              <a:t>Describe the new rules for e-marketing.</a:t>
            </a:r>
          </a:p>
          <a:p>
            <a:pPr>
              <a:lnSpc>
                <a:spcPct val="90000"/>
              </a:lnSpc>
            </a:pPr>
            <a:r>
              <a:rPr lang="en-US" altLang="zh-TW"/>
              <a:t>Discuss the components of e-business.</a:t>
            </a:r>
          </a:p>
          <a:p>
            <a:pPr>
              <a:lnSpc>
                <a:spcPct val="90000"/>
              </a:lnSpc>
            </a:pPr>
            <a:r>
              <a:rPr lang="en-US" altLang="zh-TW"/>
              <a:t>Compare and contrast marketing and </a:t>
            </a:r>
          </a:p>
          <a:p>
            <a:pPr>
              <a:lnSpc>
                <a:spcPct val="90000"/>
              </a:lnSpc>
              <a:buFont typeface="Wingdings" panose="05000000000000000000" pitchFamily="2" charset="2"/>
              <a:buNone/>
            </a:pPr>
            <a:r>
              <a:rPr lang="en-US" altLang="zh-TW"/>
              <a:t>	e-marketing.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0C783E5-C6B5-4DE0-A068-1864EC2EC87C}"/>
              </a:ext>
            </a:extLst>
          </p:cNvPr>
          <p:cNvSpPr>
            <a:spLocks noGrp="1" noChangeArrowheads="1"/>
          </p:cNvSpPr>
          <p:nvPr>
            <p:ph type="title"/>
          </p:nvPr>
        </p:nvSpPr>
        <p:spPr/>
        <p:txBody>
          <a:bodyPr/>
          <a:lstStyle/>
          <a:p>
            <a:r>
              <a:rPr lang="en-US" altLang="zh-TW"/>
              <a:t>Price</a:t>
            </a:r>
          </a:p>
        </p:txBody>
      </p:sp>
      <p:sp>
        <p:nvSpPr>
          <p:cNvPr id="39939" name="Rectangle 3">
            <a:extLst>
              <a:ext uri="{FF2B5EF4-FFF2-40B4-BE49-F238E27FC236}">
                <a16:creationId xmlns:a16="http://schemas.microsoft.com/office/drawing/2014/main" id="{C79A65A7-197A-4CE6-A5DE-ED381B0164D9}"/>
              </a:ext>
            </a:extLst>
          </p:cNvPr>
          <p:cNvSpPr>
            <a:spLocks noGrp="1" noChangeArrowheads="1"/>
          </p:cNvSpPr>
          <p:nvPr>
            <p:ph idx="1"/>
          </p:nvPr>
        </p:nvSpPr>
        <p:spPr/>
        <p:txBody>
          <a:bodyPr/>
          <a:lstStyle/>
          <a:p>
            <a:pPr>
              <a:lnSpc>
                <a:spcPct val="90000"/>
              </a:lnSpc>
            </a:pPr>
            <a:r>
              <a:rPr lang="en-US" altLang="zh-TW"/>
              <a:t>Efficiencies have been manifested through E-Marketing</a:t>
            </a:r>
          </a:p>
          <a:p>
            <a:pPr>
              <a:lnSpc>
                <a:spcPct val="90000"/>
              </a:lnSpc>
            </a:pPr>
            <a:endParaRPr lang="en-US" altLang="zh-TW"/>
          </a:p>
          <a:p>
            <a:pPr>
              <a:lnSpc>
                <a:spcPct val="90000"/>
              </a:lnSpc>
            </a:pPr>
            <a:r>
              <a:rPr lang="en-US" altLang="zh-TW"/>
              <a:t>No need for a sales force with all order processing, billing and payments are transacted between customer and Website</a:t>
            </a:r>
          </a:p>
          <a:p>
            <a:pPr lvl="1">
              <a:lnSpc>
                <a:spcPct val="90000"/>
              </a:lnSpc>
            </a:pPr>
            <a:r>
              <a:rPr lang="en-US" altLang="zh-TW"/>
              <a:t>Cost savings return a larger profit margin and lower prices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A8D3EC15-D462-493B-886A-D7973380A221}"/>
              </a:ext>
            </a:extLst>
          </p:cNvPr>
          <p:cNvSpPr>
            <a:spLocks noGrp="1" noChangeArrowheads="1"/>
          </p:cNvSpPr>
          <p:nvPr>
            <p:ph type="title"/>
          </p:nvPr>
        </p:nvSpPr>
        <p:spPr>
          <a:xfrm>
            <a:off x="76200" y="0"/>
            <a:ext cx="7543800" cy="1143000"/>
          </a:xfrm>
        </p:spPr>
        <p:txBody>
          <a:bodyPr/>
          <a:lstStyle/>
          <a:p>
            <a:r>
              <a:rPr lang="en-US" altLang="zh-TW" dirty="0"/>
              <a:t>Distribution</a:t>
            </a:r>
          </a:p>
        </p:txBody>
      </p:sp>
      <p:sp>
        <p:nvSpPr>
          <p:cNvPr id="40963" name="Rectangle 3">
            <a:extLst>
              <a:ext uri="{FF2B5EF4-FFF2-40B4-BE49-F238E27FC236}">
                <a16:creationId xmlns:a16="http://schemas.microsoft.com/office/drawing/2014/main" id="{491CB40B-F6ED-44B4-88FC-A0F83A5095D8}"/>
              </a:ext>
            </a:extLst>
          </p:cNvPr>
          <p:cNvSpPr>
            <a:spLocks noGrp="1" noChangeArrowheads="1"/>
          </p:cNvSpPr>
          <p:nvPr>
            <p:ph idx="1"/>
          </p:nvPr>
        </p:nvSpPr>
        <p:spPr>
          <a:xfrm>
            <a:off x="76200" y="914400"/>
            <a:ext cx="8738118" cy="5562600"/>
          </a:xfrm>
        </p:spPr>
        <p:txBody>
          <a:bodyPr>
            <a:normAutofit lnSpcReduction="10000"/>
          </a:bodyPr>
          <a:lstStyle/>
          <a:p>
            <a:pPr>
              <a:lnSpc>
                <a:spcPct val="90000"/>
              </a:lnSpc>
            </a:pPr>
            <a:r>
              <a:rPr lang="en-US" altLang="zh-TW" sz="2800" dirty="0"/>
              <a:t>A primary E-Marketing application that creates customer value</a:t>
            </a:r>
          </a:p>
          <a:p>
            <a:pPr>
              <a:lnSpc>
                <a:spcPct val="90000"/>
              </a:lnSpc>
            </a:pPr>
            <a:endParaRPr lang="en-US" altLang="zh-TW" sz="2800" dirty="0"/>
          </a:p>
          <a:p>
            <a:pPr>
              <a:lnSpc>
                <a:spcPct val="90000"/>
              </a:lnSpc>
            </a:pPr>
            <a:r>
              <a:rPr lang="en-US" altLang="zh-TW" sz="2800" dirty="0"/>
              <a:t>New ways for selling and distributing products</a:t>
            </a:r>
          </a:p>
          <a:p>
            <a:pPr>
              <a:lnSpc>
                <a:spcPct val="90000"/>
              </a:lnSpc>
            </a:pPr>
            <a:endParaRPr lang="en-US" altLang="zh-TW" sz="2800" dirty="0"/>
          </a:p>
          <a:p>
            <a:pPr>
              <a:lnSpc>
                <a:spcPct val="90000"/>
              </a:lnSpc>
            </a:pPr>
            <a:r>
              <a:rPr lang="en-US" altLang="zh-TW" sz="2800" dirty="0"/>
              <a:t>Affects all manufacturers, service providers and intermediaries</a:t>
            </a:r>
          </a:p>
          <a:p>
            <a:pPr>
              <a:lnSpc>
                <a:spcPct val="90000"/>
              </a:lnSpc>
            </a:pPr>
            <a:endParaRPr lang="en-US" altLang="zh-TW" sz="2800" dirty="0"/>
          </a:p>
          <a:p>
            <a:pPr>
              <a:lnSpc>
                <a:spcPct val="90000"/>
              </a:lnSpc>
            </a:pPr>
            <a:r>
              <a:rPr lang="en-US" altLang="zh-TW" sz="2800" dirty="0"/>
              <a:t>Models: </a:t>
            </a:r>
          </a:p>
          <a:p>
            <a:pPr lvl="1">
              <a:lnSpc>
                <a:spcPct val="90000"/>
              </a:lnSpc>
            </a:pPr>
            <a:r>
              <a:rPr lang="en-US" altLang="zh-TW" sz="2200" dirty="0"/>
              <a:t>Content Sponsorship Model</a:t>
            </a:r>
          </a:p>
          <a:p>
            <a:pPr lvl="1">
              <a:lnSpc>
                <a:spcPct val="90000"/>
              </a:lnSpc>
            </a:pPr>
            <a:r>
              <a:rPr lang="en-US" altLang="zh-TW" sz="2200" dirty="0"/>
              <a:t>Direct Selling Model</a:t>
            </a:r>
          </a:p>
          <a:p>
            <a:pPr lvl="1">
              <a:lnSpc>
                <a:spcPct val="90000"/>
              </a:lnSpc>
            </a:pPr>
            <a:r>
              <a:rPr lang="en-US" altLang="zh-TW" sz="2200" dirty="0"/>
              <a:t>Infomediary Model</a:t>
            </a:r>
          </a:p>
          <a:p>
            <a:pPr lvl="1">
              <a:lnSpc>
                <a:spcPct val="90000"/>
              </a:lnSpc>
            </a:pPr>
            <a:r>
              <a:rPr lang="en-US" altLang="zh-TW" sz="2200" dirty="0"/>
              <a:t>Intermediaries Model</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8706B2C-BC63-4F2B-A3BD-5162E3B58AC0}"/>
              </a:ext>
            </a:extLst>
          </p:cNvPr>
          <p:cNvSpPr>
            <a:spLocks noGrp="1" noChangeArrowheads="1"/>
          </p:cNvSpPr>
          <p:nvPr>
            <p:ph type="title"/>
          </p:nvPr>
        </p:nvSpPr>
        <p:spPr/>
        <p:txBody>
          <a:bodyPr/>
          <a:lstStyle/>
          <a:p>
            <a:r>
              <a:rPr lang="en-US" altLang="zh-TW"/>
              <a:t>Content Sponsorship Model</a:t>
            </a:r>
          </a:p>
        </p:txBody>
      </p:sp>
      <p:sp>
        <p:nvSpPr>
          <p:cNvPr id="41987" name="Rectangle 3">
            <a:extLst>
              <a:ext uri="{FF2B5EF4-FFF2-40B4-BE49-F238E27FC236}">
                <a16:creationId xmlns:a16="http://schemas.microsoft.com/office/drawing/2014/main" id="{5FB482CE-7729-43F6-B796-467B16EED64F}"/>
              </a:ext>
            </a:extLst>
          </p:cNvPr>
          <p:cNvSpPr>
            <a:spLocks noGrp="1" noChangeArrowheads="1"/>
          </p:cNvSpPr>
          <p:nvPr>
            <p:ph idx="1"/>
          </p:nvPr>
        </p:nvSpPr>
        <p:spPr/>
        <p:txBody>
          <a:bodyPr/>
          <a:lstStyle/>
          <a:p>
            <a:r>
              <a:rPr lang="en-US" altLang="zh-TW" dirty="0"/>
              <a:t>Companies create valuable content or services on their Websites</a:t>
            </a:r>
          </a:p>
          <a:p>
            <a:endParaRPr lang="en-US" altLang="zh-TW" dirty="0"/>
          </a:p>
          <a:p>
            <a:r>
              <a:rPr lang="en-US" altLang="zh-TW" dirty="0"/>
              <a:t>Self-advertising</a:t>
            </a:r>
          </a:p>
          <a:p>
            <a:pPr marL="914400" lvl="2" indent="0">
              <a:buNone/>
            </a:pPr>
            <a:endParaRPr lang="en-US" altLang="zh-TW"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B284BD5-A8F8-480A-A45F-A3D3EE40E0C5}"/>
              </a:ext>
            </a:extLst>
          </p:cNvPr>
          <p:cNvSpPr>
            <a:spLocks noGrp="1" noChangeArrowheads="1"/>
          </p:cNvSpPr>
          <p:nvPr>
            <p:ph type="title"/>
          </p:nvPr>
        </p:nvSpPr>
        <p:spPr/>
        <p:txBody>
          <a:bodyPr/>
          <a:lstStyle/>
          <a:p>
            <a:r>
              <a:rPr lang="en-US" altLang="zh-TW"/>
              <a:t>Direct-Selling Model</a:t>
            </a:r>
          </a:p>
        </p:txBody>
      </p:sp>
      <p:sp>
        <p:nvSpPr>
          <p:cNvPr id="70659" name="Rectangle 3">
            <a:extLst>
              <a:ext uri="{FF2B5EF4-FFF2-40B4-BE49-F238E27FC236}">
                <a16:creationId xmlns:a16="http://schemas.microsoft.com/office/drawing/2014/main" id="{399CFADB-BDD6-4DBF-BD87-720E40757EA4}"/>
              </a:ext>
            </a:extLst>
          </p:cNvPr>
          <p:cNvSpPr>
            <a:spLocks noGrp="1" noChangeArrowheads="1"/>
          </p:cNvSpPr>
          <p:nvPr>
            <p:ph idx="1"/>
          </p:nvPr>
        </p:nvSpPr>
        <p:spPr/>
        <p:txBody>
          <a:bodyPr/>
          <a:lstStyle/>
          <a:p>
            <a:r>
              <a:rPr lang="en-US" altLang="zh-TW" dirty="0"/>
              <a:t>Manufacturers eliminating channel intermediaries and sell directly to consumers</a:t>
            </a:r>
          </a:p>
          <a:p>
            <a:endParaRPr lang="en-US" altLang="zh-TW" dirty="0"/>
          </a:p>
          <a:p>
            <a:r>
              <a:rPr lang="en-US" altLang="zh-TW" dirty="0"/>
              <a:t>Known as “Disintermediation”</a:t>
            </a:r>
          </a:p>
          <a:p>
            <a:endParaRPr lang="en-US" altLang="zh-TW" dirty="0"/>
          </a:p>
          <a:p>
            <a:r>
              <a:rPr lang="en-US" altLang="zh-TW" dirty="0">
                <a:hlinkClick r:id="rId2"/>
              </a:rPr>
              <a:t>Dell Computers</a:t>
            </a:r>
            <a:endParaRPr lang="en-US" altLang="zh-TW"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EE1A0E07-4160-47A6-BEA2-8296C5A697B1}"/>
              </a:ext>
            </a:extLst>
          </p:cNvPr>
          <p:cNvSpPr>
            <a:spLocks noGrp="1" noChangeArrowheads="1"/>
          </p:cNvSpPr>
          <p:nvPr>
            <p:ph type="title"/>
          </p:nvPr>
        </p:nvSpPr>
        <p:spPr/>
        <p:txBody>
          <a:bodyPr/>
          <a:lstStyle/>
          <a:p>
            <a:r>
              <a:rPr lang="en-US" altLang="zh-TW"/>
              <a:t>Infomediary Model</a:t>
            </a:r>
          </a:p>
        </p:txBody>
      </p:sp>
      <p:sp>
        <p:nvSpPr>
          <p:cNvPr id="71683" name="Rectangle 3">
            <a:extLst>
              <a:ext uri="{FF2B5EF4-FFF2-40B4-BE49-F238E27FC236}">
                <a16:creationId xmlns:a16="http://schemas.microsoft.com/office/drawing/2014/main" id="{C0BD694B-90EC-42E8-8E5E-0F14D8DAE9D3}"/>
              </a:ext>
            </a:extLst>
          </p:cNvPr>
          <p:cNvSpPr>
            <a:spLocks noGrp="1" noChangeArrowheads="1"/>
          </p:cNvSpPr>
          <p:nvPr>
            <p:ph idx="1"/>
          </p:nvPr>
        </p:nvSpPr>
        <p:spPr/>
        <p:txBody>
          <a:bodyPr/>
          <a:lstStyle/>
          <a:p>
            <a:r>
              <a:rPr lang="en-US" altLang="zh-TW"/>
              <a:t>An organization that collects and sells information about consumers or businesses</a:t>
            </a:r>
          </a:p>
          <a:p>
            <a:endParaRPr lang="en-US" altLang="zh-TW"/>
          </a:p>
          <a:p>
            <a:r>
              <a:rPr lang="en-US" altLang="zh-TW"/>
              <a:t>Similar to a Market Research firm</a:t>
            </a:r>
          </a:p>
          <a:p>
            <a:endParaRPr lang="en-US" altLang="zh-TW"/>
          </a:p>
          <a:p>
            <a:r>
              <a:rPr lang="en-US" altLang="zh-TW">
                <a:hlinkClick r:id="rId2"/>
              </a:rPr>
              <a:t>Hoover’s</a:t>
            </a:r>
            <a:endParaRPr lang="en-US" altLang="zh-TW"/>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ECA7CC2-159E-4D04-9E41-7728B4FDC627}"/>
              </a:ext>
            </a:extLst>
          </p:cNvPr>
          <p:cNvSpPr>
            <a:spLocks noGrp="1" noChangeArrowheads="1"/>
          </p:cNvSpPr>
          <p:nvPr>
            <p:ph type="title"/>
          </p:nvPr>
        </p:nvSpPr>
        <p:spPr/>
        <p:txBody>
          <a:bodyPr/>
          <a:lstStyle/>
          <a:p>
            <a:r>
              <a:rPr lang="en-US" altLang="zh-TW"/>
              <a:t>Intermediary Model</a:t>
            </a:r>
          </a:p>
        </p:txBody>
      </p:sp>
      <p:sp>
        <p:nvSpPr>
          <p:cNvPr id="72707" name="Rectangle 3">
            <a:extLst>
              <a:ext uri="{FF2B5EF4-FFF2-40B4-BE49-F238E27FC236}">
                <a16:creationId xmlns:a16="http://schemas.microsoft.com/office/drawing/2014/main" id="{AAA53C4D-8AF3-4EF5-81C7-DD2EA1075BF4}"/>
              </a:ext>
            </a:extLst>
          </p:cNvPr>
          <p:cNvSpPr>
            <a:spLocks noGrp="1" noChangeArrowheads="1"/>
          </p:cNvSpPr>
          <p:nvPr>
            <p:ph idx="1"/>
          </p:nvPr>
        </p:nvSpPr>
        <p:spPr>
          <a:xfrm>
            <a:off x="391730" y="1371600"/>
            <a:ext cx="8295070" cy="4648200"/>
          </a:xfrm>
        </p:spPr>
        <p:txBody>
          <a:bodyPr>
            <a:normAutofit lnSpcReduction="10000"/>
          </a:bodyPr>
          <a:lstStyle/>
          <a:p>
            <a:pPr>
              <a:lnSpc>
                <a:spcPct val="90000"/>
              </a:lnSpc>
            </a:pPr>
            <a:r>
              <a:rPr lang="en-US" altLang="zh-TW" sz="2800" dirty="0"/>
              <a:t>Brokers and agents bring buyers and sellers together but neither purchase nor take possession of the actual products</a:t>
            </a:r>
          </a:p>
          <a:p>
            <a:pPr lvl="1">
              <a:lnSpc>
                <a:spcPct val="90000"/>
              </a:lnSpc>
            </a:pPr>
            <a:r>
              <a:rPr lang="en-US" altLang="zh-TW" sz="2000" dirty="0"/>
              <a:t>Brokerage firms</a:t>
            </a:r>
          </a:p>
          <a:p>
            <a:pPr lvl="2">
              <a:lnSpc>
                <a:spcPct val="90000"/>
              </a:lnSpc>
            </a:pPr>
            <a:r>
              <a:rPr lang="en-US" altLang="zh-TW" sz="1800" dirty="0">
                <a:hlinkClick r:id="rId2"/>
              </a:rPr>
              <a:t>E-Trade</a:t>
            </a:r>
            <a:r>
              <a:rPr lang="en-US" altLang="zh-TW" sz="1800" dirty="0"/>
              <a:t>, </a:t>
            </a:r>
            <a:r>
              <a:rPr lang="en-US" altLang="zh-TW" sz="1800" dirty="0">
                <a:hlinkClick r:id="rId3"/>
              </a:rPr>
              <a:t>E-Bay</a:t>
            </a:r>
            <a:endParaRPr lang="en-US" altLang="zh-TW" sz="1800" dirty="0"/>
          </a:p>
          <a:p>
            <a:pPr lvl="1">
              <a:lnSpc>
                <a:spcPct val="90000"/>
              </a:lnSpc>
            </a:pPr>
            <a:r>
              <a:rPr lang="en-US" altLang="zh-TW" sz="2000" dirty="0"/>
              <a:t>Agent firms</a:t>
            </a:r>
          </a:p>
          <a:p>
            <a:pPr lvl="2">
              <a:lnSpc>
                <a:spcPct val="90000"/>
              </a:lnSpc>
            </a:pPr>
            <a:r>
              <a:rPr lang="en-US" altLang="zh-TW" sz="1800" dirty="0">
                <a:hlinkClick r:id="rId4"/>
              </a:rPr>
              <a:t>Travelocity</a:t>
            </a:r>
            <a:endParaRPr lang="en-US" altLang="zh-TW" sz="1800" dirty="0"/>
          </a:p>
          <a:p>
            <a:pPr lvl="2">
              <a:lnSpc>
                <a:spcPct val="90000"/>
              </a:lnSpc>
            </a:pPr>
            <a:endParaRPr lang="en-US" altLang="zh-TW" sz="1800" dirty="0"/>
          </a:p>
          <a:p>
            <a:pPr>
              <a:lnSpc>
                <a:spcPct val="90000"/>
              </a:lnSpc>
            </a:pPr>
            <a:r>
              <a:rPr lang="en-US" altLang="zh-TW" sz="2800" dirty="0"/>
              <a:t>E-</a:t>
            </a:r>
            <a:r>
              <a:rPr lang="en-US" altLang="zh-TW" sz="2800" dirty="0" err="1"/>
              <a:t>tailers</a:t>
            </a:r>
            <a:r>
              <a:rPr lang="en-US" altLang="zh-TW" sz="2800" dirty="0"/>
              <a:t> are firms that buy products and resell them online</a:t>
            </a:r>
          </a:p>
          <a:p>
            <a:pPr lvl="1">
              <a:lnSpc>
                <a:spcPct val="90000"/>
              </a:lnSpc>
            </a:pPr>
            <a:r>
              <a:rPr lang="en-US" altLang="zh-TW" sz="2000" dirty="0"/>
              <a:t>“Click and mortar” stores</a:t>
            </a:r>
          </a:p>
          <a:p>
            <a:pPr lvl="1">
              <a:lnSpc>
                <a:spcPct val="90000"/>
              </a:lnSpc>
            </a:pPr>
            <a:r>
              <a:rPr lang="en-US" altLang="zh-TW" sz="2000" dirty="0"/>
              <a:t>Example: </a:t>
            </a:r>
            <a:r>
              <a:rPr lang="en-US" altLang="zh-TW" sz="2000" dirty="0">
                <a:hlinkClick r:id="rId5"/>
              </a:rPr>
              <a:t>E-Toys</a:t>
            </a:r>
            <a:endParaRPr lang="en-US" altLang="zh-TW"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97C86682-24D1-4BF0-851E-568C8FDC354A}"/>
              </a:ext>
            </a:extLst>
          </p:cNvPr>
          <p:cNvSpPr>
            <a:spLocks noGrp="1" noChangeArrowheads="1"/>
          </p:cNvSpPr>
          <p:nvPr>
            <p:ph type="title"/>
          </p:nvPr>
        </p:nvSpPr>
        <p:spPr/>
        <p:txBody>
          <a:bodyPr/>
          <a:lstStyle/>
          <a:p>
            <a:r>
              <a:rPr lang="en-US" altLang="zh-TW"/>
              <a:t>E-Marketing Communication</a:t>
            </a:r>
          </a:p>
        </p:txBody>
      </p:sp>
      <p:sp>
        <p:nvSpPr>
          <p:cNvPr id="73731" name="Rectangle 3">
            <a:extLst>
              <a:ext uri="{FF2B5EF4-FFF2-40B4-BE49-F238E27FC236}">
                <a16:creationId xmlns:a16="http://schemas.microsoft.com/office/drawing/2014/main" id="{F7D7360D-317D-43A7-82CF-A05259B920F9}"/>
              </a:ext>
            </a:extLst>
          </p:cNvPr>
          <p:cNvSpPr>
            <a:spLocks noGrp="1" noChangeArrowheads="1"/>
          </p:cNvSpPr>
          <p:nvPr>
            <p:ph idx="1"/>
          </p:nvPr>
        </p:nvSpPr>
        <p:spPr>
          <a:xfrm>
            <a:off x="348186" y="1447800"/>
            <a:ext cx="8491013" cy="4648200"/>
          </a:xfrm>
        </p:spPr>
        <p:txBody>
          <a:bodyPr>
            <a:normAutofit lnSpcReduction="10000"/>
          </a:bodyPr>
          <a:lstStyle/>
          <a:p>
            <a:pPr>
              <a:lnSpc>
                <a:spcPct val="90000"/>
              </a:lnSpc>
            </a:pPr>
            <a:r>
              <a:rPr lang="en-US" altLang="zh-TW" sz="2800" dirty="0"/>
              <a:t>Accomplished through promotion mix elements:</a:t>
            </a:r>
          </a:p>
          <a:p>
            <a:pPr lvl="1">
              <a:lnSpc>
                <a:spcPct val="90000"/>
              </a:lnSpc>
            </a:pPr>
            <a:r>
              <a:rPr lang="en-US" altLang="zh-TW" sz="2400" dirty="0"/>
              <a:t>Advertising</a:t>
            </a:r>
          </a:p>
          <a:p>
            <a:pPr lvl="1">
              <a:lnSpc>
                <a:spcPct val="90000"/>
              </a:lnSpc>
            </a:pPr>
            <a:r>
              <a:rPr lang="en-US" altLang="zh-TW" sz="2400" dirty="0"/>
              <a:t>Sales Promotion</a:t>
            </a:r>
          </a:p>
          <a:p>
            <a:pPr lvl="1">
              <a:lnSpc>
                <a:spcPct val="90000"/>
              </a:lnSpc>
            </a:pPr>
            <a:r>
              <a:rPr lang="en-US" altLang="zh-TW" sz="2400" dirty="0"/>
              <a:t>Direct Marketing</a:t>
            </a:r>
          </a:p>
          <a:p>
            <a:pPr lvl="1">
              <a:lnSpc>
                <a:spcPct val="90000"/>
              </a:lnSpc>
            </a:pPr>
            <a:r>
              <a:rPr lang="en-US" altLang="zh-TW" sz="2400" dirty="0"/>
              <a:t>Public Relations</a:t>
            </a:r>
          </a:p>
          <a:p>
            <a:pPr lvl="1">
              <a:lnSpc>
                <a:spcPct val="90000"/>
              </a:lnSpc>
            </a:pPr>
            <a:endParaRPr lang="en-US" altLang="zh-TW" sz="2400" dirty="0"/>
          </a:p>
          <a:p>
            <a:pPr>
              <a:lnSpc>
                <a:spcPct val="90000"/>
              </a:lnSpc>
            </a:pPr>
            <a:r>
              <a:rPr lang="en-US" altLang="zh-TW" sz="2800" dirty="0"/>
              <a:t>Models:</a:t>
            </a:r>
          </a:p>
          <a:p>
            <a:pPr lvl="1">
              <a:lnSpc>
                <a:spcPct val="90000"/>
              </a:lnSpc>
            </a:pPr>
            <a:r>
              <a:rPr lang="en-US" altLang="zh-TW" sz="2400" dirty="0"/>
              <a:t>Online Advertising Model</a:t>
            </a:r>
          </a:p>
          <a:p>
            <a:pPr lvl="1">
              <a:lnSpc>
                <a:spcPct val="90000"/>
              </a:lnSpc>
            </a:pPr>
            <a:r>
              <a:rPr lang="en-US" altLang="zh-TW" sz="2400" dirty="0"/>
              <a:t>Online Sales Promotion Model</a:t>
            </a:r>
          </a:p>
          <a:p>
            <a:pPr lvl="1">
              <a:lnSpc>
                <a:spcPct val="90000"/>
              </a:lnSpc>
            </a:pPr>
            <a:r>
              <a:rPr lang="en-US" altLang="zh-TW" sz="2400" dirty="0"/>
              <a:t>Content Publishing Model</a:t>
            </a:r>
          </a:p>
          <a:p>
            <a:pPr lvl="1">
              <a:lnSpc>
                <a:spcPct val="90000"/>
              </a:lnSpc>
            </a:pPr>
            <a:r>
              <a:rPr lang="en-US" altLang="zh-TW" sz="2400" dirty="0"/>
              <a:t>Email Model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372B7488-FABC-42C6-ADB0-012FCB72CA8F}"/>
              </a:ext>
            </a:extLst>
          </p:cNvPr>
          <p:cNvSpPr>
            <a:spLocks noGrp="1" noChangeArrowheads="1"/>
          </p:cNvSpPr>
          <p:nvPr>
            <p:ph type="title"/>
          </p:nvPr>
        </p:nvSpPr>
        <p:spPr/>
        <p:txBody>
          <a:bodyPr/>
          <a:lstStyle/>
          <a:p>
            <a:r>
              <a:rPr lang="en-US" altLang="zh-TW"/>
              <a:t>Online Advertising Model</a:t>
            </a:r>
          </a:p>
        </p:txBody>
      </p:sp>
      <p:sp>
        <p:nvSpPr>
          <p:cNvPr id="74755" name="Rectangle 3">
            <a:extLst>
              <a:ext uri="{FF2B5EF4-FFF2-40B4-BE49-F238E27FC236}">
                <a16:creationId xmlns:a16="http://schemas.microsoft.com/office/drawing/2014/main" id="{5B52F4B1-05E3-45EF-BF18-F0B5B366AECB}"/>
              </a:ext>
            </a:extLst>
          </p:cNvPr>
          <p:cNvSpPr>
            <a:spLocks noGrp="1" noChangeArrowheads="1"/>
          </p:cNvSpPr>
          <p:nvPr>
            <p:ph idx="1"/>
          </p:nvPr>
        </p:nvSpPr>
        <p:spPr/>
        <p:txBody>
          <a:bodyPr/>
          <a:lstStyle/>
          <a:p>
            <a:r>
              <a:rPr lang="en-US" altLang="zh-TW" dirty="0"/>
              <a:t>Firms purchase advertising space on Websites owned by other firms</a:t>
            </a:r>
          </a:p>
          <a:p>
            <a:endParaRPr lang="en-US" altLang="zh-TW" dirty="0"/>
          </a:p>
          <a:p>
            <a:r>
              <a:rPr lang="en-US" altLang="zh-TW" dirty="0"/>
              <a:t>Does not include a firm’s own Website</a:t>
            </a:r>
          </a:p>
          <a:p>
            <a:endParaRPr lang="en-US" altLang="zh-TW"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CCCC580F-A2F7-4EAD-9303-96177C11261B}"/>
              </a:ext>
            </a:extLst>
          </p:cNvPr>
          <p:cNvSpPr>
            <a:spLocks noGrp="1" noChangeArrowheads="1"/>
          </p:cNvSpPr>
          <p:nvPr>
            <p:ph type="title"/>
          </p:nvPr>
        </p:nvSpPr>
        <p:spPr/>
        <p:txBody>
          <a:bodyPr>
            <a:normAutofit/>
          </a:bodyPr>
          <a:lstStyle/>
          <a:p>
            <a:r>
              <a:rPr lang="en-US" altLang="zh-TW" dirty="0"/>
              <a:t>Online Sales and Promotion Model</a:t>
            </a:r>
          </a:p>
        </p:txBody>
      </p:sp>
      <p:sp>
        <p:nvSpPr>
          <p:cNvPr id="75779" name="Rectangle 3">
            <a:extLst>
              <a:ext uri="{FF2B5EF4-FFF2-40B4-BE49-F238E27FC236}">
                <a16:creationId xmlns:a16="http://schemas.microsoft.com/office/drawing/2014/main" id="{F870D9EB-7F0E-4A7C-8863-1D07825E2CDB}"/>
              </a:ext>
            </a:extLst>
          </p:cNvPr>
          <p:cNvSpPr>
            <a:spLocks noGrp="1" noChangeArrowheads="1"/>
          </p:cNvSpPr>
          <p:nvPr>
            <p:ph idx="1"/>
          </p:nvPr>
        </p:nvSpPr>
        <p:spPr/>
        <p:txBody>
          <a:bodyPr/>
          <a:lstStyle/>
          <a:p>
            <a:r>
              <a:rPr lang="en-US" altLang="zh-TW" dirty="0"/>
              <a:t>Sampling digital products</a:t>
            </a:r>
          </a:p>
          <a:p>
            <a:endParaRPr lang="en-US" altLang="zh-TW" dirty="0"/>
          </a:p>
          <a:p>
            <a:r>
              <a:rPr lang="en-US" altLang="zh-TW" dirty="0"/>
              <a:t>Allows consumer to view products before purchasing</a:t>
            </a:r>
          </a:p>
          <a:p>
            <a:pPr marL="0" indent="0">
              <a:buNone/>
            </a:pPr>
            <a:endParaRPr lang="en-US" altLang="zh-TW"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A94D703B-27E0-45B6-AA59-193E19CA0D23}"/>
              </a:ext>
            </a:extLst>
          </p:cNvPr>
          <p:cNvSpPr>
            <a:spLocks noGrp="1" noChangeArrowheads="1"/>
          </p:cNvSpPr>
          <p:nvPr>
            <p:ph type="title"/>
          </p:nvPr>
        </p:nvSpPr>
        <p:spPr/>
        <p:txBody>
          <a:bodyPr/>
          <a:lstStyle/>
          <a:p>
            <a:r>
              <a:rPr lang="en-US" altLang="zh-TW"/>
              <a:t>Content Publishing Model</a:t>
            </a:r>
          </a:p>
        </p:txBody>
      </p:sp>
      <p:sp>
        <p:nvSpPr>
          <p:cNvPr id="77827" name="Rectangle 3">
            <a:extLst>
              <a:ext uri="{FF2B5EF4-FFF2-40B4-BE49-F238E27FC236}">
                <a16:creationId xmlns:a16="http://schemas.microsoft.com/office/drawing/2014/main" id="{BD277696-F61A-4E03-B11A-692BF4C9C33A}"/>
              </a:ext>
            </a:extLst>
          </p:cNvPr>
          <p:cNvSpPr>
            <a:spLocks noGrp="1" noChangeArrowheads="1"/>
          </p:cNvSpPr>
          <p:nvPr>
            <p:ph idx="1"/>
          </p:nvPr>
        </p:nvSpPr>
        <p:spPr>
          <a:xfrm>
            <a:off x="228600" y="1290530"/>
            <a:ext cx="8610600" cy="4576869"/>
          </a:xfrm>
        </p:spPr>
        <p:txBody>
          <a:bodyPr>
            <a:normAutofit/>
          </a:bodyPr>
          <a:lstStyle/>
          <a:p>
            <a:pPr>
              <a:lnSpc>
                <a:spcPct val="90000"/>
              </a:lnSpc>
            </a:pPr>
            <a:r>
              <a:rPr lang="en-US" altLang="zh-TW" sz="2600" dirty="0"/>
              <a:t>A company’s Website</a:t>
            </a:r>
          </a:p>
          <a:p>
            <a:pPr>
              <a:lnSpc>
                <a:spcPct val="90000"/>
              </a:lnSpc>
            </a:pPr>
            <a:endParaRPr lang="en-US" altLang="zh-TW" sz="2600" dirty="0"/>
          </a:p>
          <a:p>
            <a:pPr>
              <a:lnSpc>
                <a:spcPct val="90000"/>
              </a:lnSpc>
            </a:pPr>
            <a:r>
              <a:rPr lang="en-US" altLang="zh-TW" sz="2600" dirty="0"/>
              <a:t>The displaying of a firm’s information about their product offerings on the Website to Internet users</a:t>
            </a:r>
          </a:p>
          <a:p>
            <a:pPr>
              <a:lnSpc>
                <a:spcPct val="90000"/>
              </a:lnSpc>
            </a:pPr>
            <a:endParaRPr lang="en-US" altLang="zh-TW" sz="2600" dirty="0"/>
          </a:p>
          <a:p>
            <a:pPr>
              <a:lnSpc>
                <a:spcPct val="90000"/>
              </a:lnSpc>
            </a:pPr>
            <a:r>
              <a:rPr lang="en-US" altLang="zh-TW" sz="2600" dirty="0"/>
              <a:t>Brochureware</a:t>
            </a:r>
          </a:p>
          <a:p>
            <a:pPr>
              <a:lnSpc>
                <a:spcPct val="90000"/>
              </a:lnSpc>
            </a:pPr>
            <a:endParaRPr lang="en-US" altLang="zh-TW" sz="2600" dirty="0"/>
          </a:p>
          <a:p>
            <a:pPr>
              <a:lnSpc>
                <a:spcPct val="90000"/>
              </a:lnSpc>
            </a:pPr>
            <a:r>
              <a:rPr lang="en-US" altLang="zh-TW" sz="2600" dirty="0"/>
              <a:t>Does not involve transactions</a:t>
            </a:r>
          </a:p>
          <a:p>
            <a:pPr>
              <a:lnSpc>
                <a:spcPct val="90000"/>
              </a:lnSpc>
            </a:pPr>
            <a:endParaRPr lang="en-US" altLang="zh-TW" sz="2600" dirty="0"/>
          </a:p>
          <a:p>
            <a:pPr>
              <a:lnSpc>
                <a:spcPct val="90000"/>
              </a:lnSpc>
            </a:pPr>
            <a:r>
              <a:rPr lang="en-US" altLang="zh-TW" sz="2600" dirty="0"/>
              <a:t>Directed towards stakeholders</a:t>
            </a:r>
          </a:p>
          <a:p>
            <a:pPr>
              <a:lnSpc>
                <a:spcPct val="90000"/>
              </a:lnSpc>
            </a:pPr>
            <a:endParaRPr lang="en-US" altLang="zh-TW" sz="2600" dirty="0"/>
          </a:p>
          <a:p>
            <a:pPr marL="0" indent="0">
              <a:lnSpc>
                <a:spcPct val="90000"/>
              </a:lnSpc>
              <a:buNone/>
            </a:pPr>
            <a:endParaRPr lang="en-US" altLang="zh-TW" sz="2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7D3B0F8E-3865-4AD1-82EA-AAD379C656F3}"/>
              </a:ext>
            </a:extLst>
          </p:cNvPr>
          <p:cNvSpPr>
            <a:spLocks noGrp="1" noChangeArrowheads="1"/>
          </p:cNvSpPr>
          <p:nvPr>
            <p:ph type="title"/>
          </p:nvPr>
        </p:nvSpPr>
        <p:spPr/>
        <p:txBody>
          <a:bodyPr/>
          <a:lstStyle/>
          <a:p>
            <a:r>
              <a:rPr lang="en-US" altLang="zh-TW"/>
              <a:t>Learning Objectives</a:t>
            </a:r>
          </a:p>
        </p:txBody>
      </p:sp>
      <p:sp>
        <p:nvSpPr>
          <p:cNvPr id="82947" name="Rectangle 3">
            <a:extLst>
              <a:ext uri="{FF2B5EF4-FFF2-40B4-BE49-F238E27FC236}">
                <a16:creationId xmlns:a16="http://schemas.microsoft.com/office/drawing/2014/main" id="{202786D5-FA87-4149-82EA-684F53FE138F}"/>
              </a:ext>
            </a:extLst>
          </p:cNvPr>
          <p:cNvSpPr>
            <a:spLocks noGrp="1" noChangeArrowheads="1"/>
          </p:cNvSpPr>
          <p:nvPr>
            <p:ph idx="1"/>
          </p:nvPr>
        </p:nvSpPr>
        <p:spPr/>
        <p:txBody>
          <a:bodyPr/>
          <a:lstStyle/>
          <a:p>
            <a:pPr>
              <a:lnSpc>
                <a:spcPct val="90000"/>
              </a:lnSpc>
            </a:pPr>
            <a:r>
              <a:rPr lang="en-US" altLang="zh-TW" dirty="0"/>
              <a:t>Define </a:t>
            </a:r>
            <a:r>
              <a:rPr lang="en-US" altLang="zh-TW" i="1" dirty="0"/>
              <a:t>Internet, Web, intranet, extranet</a:t>
            </a:r>
            <a:r>
              <a:rPr lang="en-US" altLang="zh-TW" dirty="0"/>
              <a:t>, and </a:t>
            </a:r>
            <a:r>
              <a:rPr lang="en-US" altLang="zh-TW" i="1" dirty="0"/>
              <a:t>corporate portal, portal, and hub</a:t>
            </a:r>
            <a:r>
              <a:rPr lang="en-US" altLang="zh-TW" dirty="0"/>
              <a:t>.</a:t>
            </a:r>
          </a:p>
          <a:p>
            <a:pPr>
              <a:lnSpc>
                <a:spcPct val="90000"/>
              </a:lnSpc>
            </a:pPr>
            <a:r>
              <a:rPr lang="en-US" altLang="zh-TW" dirty="0"/>
              <a:t>Identify several e-marketing challenges and opportunities.</a:t>
            </a:r>
          </a:p>
          <a:p>
            <a:pPr>
              <a:lnSpc>
                <a:spcPct val="90000"/>
              </a:lnSpc>
            </a:pPr>
            <a:r>
              <a:rPr lang="en-US" altLang="zh-TW" dirty="0"/>
              <a:t>Name and describe e-marketing models for each of the 4P strategies.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D40B8C0-BBF1-4689-86F9-3227E013DA34}"/>
              </a:ext>
            </a:extLst>
          </p:cNvPr>
          <p:cNvSpPr>
            <a:spLocks noGrp="1" noChangeArrowheads="1"/>
          </p:cNvSpPr>
          <p:nvPr>
            <p:ph type="title"/>
          </p:nvPr>
        </p:nvSpPr>
        <p:spPr/>
        <p:txBody>
          <a:bodyPr/>
          <a:lstStyle/>
          <a:p>
            <a:r>
              <a:rPr lang="en-US" altLang="zh-TW"/>
              <a:t>E-Mail Model</a:t>
            </a:r>
          </a:p>
        </p:txBody>
      </p:sp>
      <p:sp>
        <p:nvSpPr>
          <p:cNvPr id="78851" name="Rectangle 3">
            <a:extLst>
              <a:ext uri="{FF2B5EF4-FFF2-40B4-BE49-F238E27FC236}">
                <a16:creationId xmlns:a16="http://schemas.microsoft.com/office/drawing/2014/main" id="{1D9DAEC2-1154-46FD-8370-783459315E61}"/>
              </a:ext>
            </a:extLst>
          </p:cNvPr>
          <p:cNvSpPr>
            <a:spLocks noGrp="1" noChangeArrowheads="1"/>
          </p:cNvSpPr>
          <p:nvPr>
            <p:ph idx="1"/>
          </p:nvPr>
        </p:nvSpPr>
        <p:spPr>
          <a:xfrm>
            <a:off x="228600" y="1268760"/>
            <a:ext cx="8153400" cy="5181600"/>
          </a:xfrm>
        </p:spPr>
        <p:txBody>
          <a:bodyPr>
            <a:normAutofit/>
          </a:bodyPr>
          <a:lstStyle/>
          <a:p>
            <a:pPr>
              <a:lnSpc>
                <a:spcPct val="90000"/>
              </a:lnSpc>
            </a:pPr>
            <a:r>
              <a:rPr lang="en-US" altLang="zh-TW" sz="2800" dirty="0"/>
              <a:t>Three types:</a:t>
            </a:r>
          </a:p>
          <a:p>
            <a:pPr lvl="1">
              <a:lnSpc>
                <a:spcPct val="90000"/>
              </a:lnSpc>
            </a:pPr>
            <a:r>
              <a:rPr lang="en-US" altLang="zh-TW" sz="2400" dirty="0"/>
              <a:t>Target Promotions</a:t>
            </a:r>
          </a:p>
          <a:p>
            <a:pPr lvl="2">
              <a:lnSpc>
                <a:spcPct val="90000"/>
              </a:lnSpc>
            </a:pPr>
            <a:r>
              <a:rPr lang="en-US" altLang="zh-TW" sz="2000" dirty="0"/>
              <a:t>Companies target users through research and data mining to send e-mail</a:t>
            </a:r>
          </a:p>
          <a:p>
            <a:pPr lvl="2">
              <a:lnSpc>
                <a:spcPct val="90000"/>
              </a:lnSpc>
            </a:pPr>
            <a:r>
              <a:rPr lang="en-US" altLang="zh-TW" sz="2000" dirty="0">
                <a:hlinkClick r:id="rId2"/>
              </a:rPr>
              <a:t>Bulk Email Software Marketing</a:t>
            </a:r>
            <a:endParaRPr lang="en-US" altLang="zh-TW" sz="2000" dirty="0"/>
          </a:p>
          <a:p>
            <a:pPr lvl="2">
              <a:lnSpc>
                <a:spcPct val="90000"/>
              </a:lnSpc>
            </a:pPr>
            <a:endParaRPr lang="en-US" altLang="zh-TW" sz="2000" dirty="0"/>
          </a:p>
          <a:p>
            <a:pPr lvl="1">
              <a:lnSpc>
                <a:spcPct val="90000"/>
              </a:lnSpc>
            </a:pPr>
            <a:r>
              <a:rPr lang="en-US" altLang="zh-TW" sz="2400" dirty="0"/>
              <a:t>Reverse Channel</a:t>
            </a:r>
          </a:p>
          <a:p>
            <a:pPr lvl="2">
              <a:lnSpc>
                <a:spcPct val="90000"/>
              </a:lnSpc>
            </a:pPr>
            <a:r>
              <a:rPr lang="en-US" altLang="zh-TW" sz="2000" dirty="0"/>
              <a:t>User to firm</a:t>
            </a:r>
          </a:p>
          <a:p>
            <a:pPr lvl="2">
              <a:lnSpc>
                <a:spcPct val="90000"/>
              </a:lnSpc>
            </a:pPr>
            <a:r>
              <a:rPr lang="en-US" altLang="zh-TW" sz="2000" dirty="0"/>
              <a:t>Customer service</a:t>
            </a:r>
          </a:p>
          <a:p>
            <a:pPr lvl="2">
              <a:lnSpc>
                <a:spcPct val="90000"/>
              </a:lnSpc>
            </a:pPr>
            <a:endParaRPr lang="en-US" altLang="zh-TW" sz="2000" dirty="0"/>
          </a:p>
          <a:p>
            <a:pPr lvl="1">
              <a:lnSpc>
                <a:spcPct val="90000"/>
              </a:lnSpc>
            </a:pPr>
            <a:r>
              <a:rPr lang="en-US" altLang="zh-TW" sz="2400" dirty="0"/>
              <a:t>Consumer-to-Consumer</a:t>
            </a:r>
          </a:p>
          <a:p>
            <a:pPr lvl="2">
              <a:lnSpc>
                <a:spcPct val="90000"/>
              </a:lnSpc>
            </a:pPr>
            <a:r>
              <a:rPr lang="en-US" altLang="zh-TW" sz="2000" dirty="0"/>
              <a:t>Word of mouth</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B205DF9B-8726-4ED4-9092-1764A6687F7F}"/>
              </a:ext>
            </a:extLst>
          </p:cNvPr>
          <p:cNvSpPr>
            <a:spLocks noGrp="1" noChangeArrowheads="1"/>
          </p:cNvSpPr>
          <p:nvPr>
            <p:ph type="title"/>
          </p:nvPr>
        </p:nvSpPr>
        <p:spPr/>
        <p:txBody>
          <a:bodyPr/>
          <a:lstStyle/>
          <a:p>
            <a:r>
              <a:rPr lang="en-US" altLang="zh-TW"/>
              <a:t>Relationship Marketing</a:t>
            </a:r>
          </a:p>
        </p:txBody>
      </p:sp>
      <p:sp>
        <p:nvSpPr>
          <p:cNvPr id="79875" name="Rectangle 3">
            <a:extLst>
              <a:ext uri="{FF2B5EF4-FFF2-40B4-BE49-F238E27FC236}">
                <a16:creationId xmlns:a16="http://schemas.microsoft.com/office/drawing/2014/main" id="{F1BEC78F-5AF1-4B07-9AE7-E6809ED50AF2}"/>
              </a:ext>
            </a:extLst>
          </p:cNvPr>
          <p:cNvSpPr>
            <a:spLocks noGrp="1" noChangeArrowheads="1"/>
          </p:cNvSpPr>
          <p:nvPr>
            <p:ph idx="1"/>
          </p:nvPr>
        </p:nvSpPr>
        <p:spPr>
          <a:xfrm>
            <a:off x="533400" y="1268760"/>
            <a:ext cx="8458200" cy="4572000"/>
          </a:xfrm>
        </p:spPr>
        <p:txBody>
          <a:bodyPr>
            <a:normAutofit fontScale="92500" lnSpcReduction="10000"/>
          </a:bodyPr>
          <a:lstStyle/>
          <a:p>
            <a:pPr>
              <a:lnSpc>
                <a:spcPct val="90000"/>
              </a:lnSpc>
            </a:pPr>
            <a:r>
              <a:rPr lang="en-US" altLang="zh-TW" sz="2800" dirty="0">
                <a:hlinkClick r:id="rId2"/>
              </a:rPr>
              <a:t>Customer Relationship Marketing</a:t>
            </a:r>
            <a:r>
              <a:rPr lang="en-US" altLang="zh-TW" sz="2800" dirty="0"/>
              <a:t> (CRM)</a:t>
            </a:r>
          </a:p>
          <a:p>
            <a:pPr>
              <a:lnSpc>
                <a:spcPct val="90000"/>
              </a:lnSpc>
            </a:pPr>
            <a:endParaRPr lang="en-US" altLang="zh-TW" sz="2800" dirty="0"/>
          </a:p>
          <a:p>
            <a:pPr>
              <a:lnSpc>
                <a:spcPct val="90000"/>
              </a:lnSpc>
            </a:pPr>
            <a:r>
              <a:rPr lang="en-US" altLang="zh-TW" sz="2800" dirty="0"/>
              <a:t>E-Marketing is able to build long-term relationships due to:</a:t>
            </a:r>
          </a:p>
          <a:p>
            <a:pPr lvl="1">
              <a:lnSpc>
                <a:spcPct val="90000"/>
              </a:lnSpc>
            </a:pPr>
            <a:r>
              <a:rPr lang="en-US" altLang="zh-TW" sz="2400" dirty="0"/>
              <a:t>Online FAQs</a:t>
            </a:r>
          </a:p>
          <a:p>
            <a:pPr lvl="1">
              <a:lnSpc>
                <a:spcPct val="90000"/>
              </a:lnSpc>
            </a:pPr>
            <a:r>
              <a:rPr lang="en-US" altLang="zh-TW" sz="2400" dirty="0"/>
              <a:t>Automatic e-mail responders</a:t>
            </a:r>
          </a:p>
          <a:p>
            <a:pPr lvl="1">
              <a:lnSpc>
                <a:spcPct val="90000"/>
              </a:lnSpc>
            </a:pPr>
            <a:r>
              <a:rPr lang="en-US" altLang="zh-TW" sz="2400" dirty="0"/>
              <a:t>Customized Websites</a:t>
            </a:r>
          </a:p>
          <a:p>
            <a:pPr lvl="1">
              <a:lnSpc>
                <a:spcPct val="90000"/>
              </a:lnSpc>
            </a:pPr>
            <a:r>
              <a:rPr lang="en-US" altLang="zh-TW" sz="2400" dirty="0"/>
              <a:t>Fax-on-demand</a:t>
            </a:r>
          </a:p>
          <a:p>
            <a:pPr lvl="1">
              <a:lnSpc>
                <a:spcPct val="90000"/>
              </a:lnSpc>
            </a:pPr>
            <a:r>
              <a:rPr lang="en-US" altLang="zh-TW" sz="2400" dirty="0"/>
              <a:t>Supply chains integrated with the firm’s functions</a:t>
            </a:r>
          </a:p>
          <a:p>
            <a:pPr lvl="1">
              <a:lnSpc>
                <a:spcPct val="90000"/>
              </a:lnSpc>
            </a:pPr>
            <a:endParaRPr lang="en-US" altLang="zh-TW" sz="2400" dirty="0"/>
          </a:p>
          <a:p>
            <a:pPr>
              <a:lnSpc>
                <a:spcPct val="90000"/>
              </a:lnSpc>
            </a:pPr>
            <a:r>
              <a:rPr lang="en-US" altLang="zh-TW" sz="2800" dirty="0"/>
              <a:t>Model:</a:t>
            </a:r>
          </a:p>
          <a:p>
            <a:pPr lvl="1">
              <a:lnSpc>
                <a:spcPct val="90000"/>
              </a:lnSpc>
            </a:pPr>
            <a:r>
              <a:rPr lang="en-US" altLang="zh-TW" sz="2400" dirty="0"/>
              <a:t>Community Building Model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AB2DEB2-4FAD-4A81-BB0D-4C92570AFEF9}"/>
              </a:ext>
            </a:extLst>
          </p:cNvPr>
          <p:cNvSpPr>
            <a:spLocks noGrp="1" noChangeArrowheads="1"/>
          </p:cNvSpPr>
          <p:nvPr>
            <p:ph type="title"/>
          </p:nvPr>
        </p:nvSpPr>
        <p:spPr>
          <a:xfrm>
            <a:off x="0" y="23327"/>
            <a:ext cx="7543800" cy="1143000"/>
          </a:xfrm>
        </p:spPr>
        <p:txBody>
          <a:bodyPr/>
          <a:lstStyle/>
          <a:p>
            <a:r>
              <a:rPr lang="en-US" altLang="zh-TW" dirty="0"/>
              <a:t>Community Building Model</a:t>
            </a:r>
          </a:p>
        </p:txBody>
      </p:sp>
      <p:sp>
        <p:nvSpPr>
          <p:cNvPr id="80899" name="Rectangle 3">
            <a:extLst>
              <a:ext uri="{FF2B5EF4-FFF2-40B4-BE49-F238E27FC236}">
                <a16:creationId xmlns:a16="http://schemas.microsoft.com/office/drawing/2014/main" id="{E9D0CAD6-9860-4BA8-9B7E-98AC88F48D41}"/>
              </a:ext>
            </a:extLst>
          </p:cNvPr>
          <p:cNvSpPr>
            <a:spLocks noGrp="1" noChangeArrowheads="1"/>
          </p:cNvSpPr>
          <p:nvPr>
            <p:ph idx="1"/>
          </p:nvPr>
        </p:nvSpPr>
        <p:spPr>
          <a:xfrm>
            <a:off x="228600" y="1143000"/>
            <a:ext cx="7620000" cy="5181600"/>
          </a:xfrm>
        </p:spPr>
        <p:txBody>
          <a:bodyPr>
            <a:normAutofit/>
          </a:bodyPr>
          <a:lstStyle/>
          <a:p>
            <a:pPr>
              <a:lnSpc>
                <a:spcPct val="90000"/>
              </a:lnSpc>
            </a:pPr>
            <a:r>
              <a:rPr lang="en-US" altLang="zh-TW" sz="2600" dirty="0"/>
              <a:t>Website developed to create a special interest community</a:t>
            </a:r>
          </a:p>
          <a:p>
            <a:pPr>
              <a:lnSpc>
                <a:spcPct val="90000"/>
              </a:lnSpc>
            </a:pPr>
            <a:endParaRPr lang="en-US" altLang="zh-TW" sz="2600" dirty="0"/>
          </a:p>
          <a:p>
            <a:pPr>
              <a:lnSpc>
                <a:spcPct val="90000"/>
              </a:lnSpc>
            </a:pPr>
            <a:r>
              <a:rPr lang="en-US" altLang="zh-TW" sz="2600" dirty="0"/>
              <a:t>Users may provide information for products or services</a:t>
            </a:r>
          </a:p>
          <a:p>
            <a:pPr>
              <a:lnSpc>
                <a:spcPct val="90000"/>
              </a:lnSpc>
            </a:pPr>
            <a:endParaRPr lang="en-US" altLang="zh-TW" sz="2600" dirty="0"/>
          </a:p>
          <a:p>
            <a:pPr>
              <a:lnSpc>
                <a:spcPct val="90000"/>
              </a:lnSpc>
            </a:pPr>
            <a:r>
              <a:rPr lang="en-US" altLang="zh-TW" sz="2600" dirty="0"/>
              <a:t>Bring consumer to concise location, making them more available for communication by a firm</a:t>
            </a:r>
          </a:p>
          <a:p>
            <a:pPr>
              <a:lnSpc>
                <a:spcPct val="90000"/>
              </a:lnSpc>
            </a:pPr>
            <a:endParaRPr lang="en-US" altLang="zh-TW" sz="2600" dirty="0"/>
          </a:p>
          <a:p>
            <a:pPr>
              <a:lnSpc>
                <a:spcPct val="90000"/>
              </a:lnSpc>
            </a:pPr>
            <a:r>
              <a:rPr lang="en-US" altLang="zh-TW" sz="2600" dirty="0"/>
              <a:t>Creates social bonds and enhances customer relationships</a:t>
            </a:r>
          </a:p>
          <a:p>
            <a:pPr>
              <a:lnSpc>
                <a:spcPct val="90000"/>
              </a:lnSpc>
            </a:pPr>
            <a:endParaRPr lang="en-US" altLang="zh-TW" sz="2600" dirty="0"/>
          </a:p>
          <a:p>
            <a:pPr marL="0" indent="0">
              <a:lnSpc>
                <a:spcPct val="90000"/>
              </a:lnSpc>
              <a:buNone/>
            </a:pPr>
            <a:endParaRPr lang="en-US" altLang="zh-TW" sz="2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F12B011F-8CDE-445C-8223-45EE9EE5F535}"/>
              </a:ext>
            </a:extLst>
          </p:cNvPr>
          <p:cNvSpPr>
            <a:spLocks noGrp="1" noChangeArrowheads="1"/>
          </p:cNvSpPr>
          <p:nvPr>
            <p:ph type="title"/>
          </p:nvPr>
        </p:nvSpPr>
        <p:spPr/>
        <p:txBody>
          <a:bodyPr/>
          <a:lstStyle/>
          <a:p>
            <a:r>
              <a:rPr lang="en-US" altLang="zh-TW"/>
              <a:t>Marketing Plan Tasks</a:t>
            </a:r>
          </a:p>
        </p:txBody>
      </p:sp>
      <p:sp>
        <p:nvSpPr>
          <p:cNvPr id="59395" name="Rectangle 3">
            <a:extLst>
              <a:ext uri="{FF2B5EF4-FFF2-40B4-BE49-F238E27FC236}">
                <a16:creationId xmlns:a16="http://schemas.microsoft.com/office/drawing/2014/main" id="{385CA619-AF27-4ADB-86FD-724C024BDC36}"/>
              </a:ext>
            </a:extLst>
          </p:cNvPr>
          <p:cNvSpPr>
            <a:spLocks noGrp="1" noChangeArrowheads="1"/>
          </p:cNvSpPr>
          <p:nvPr>
            <p:ph idx="1"/>
          </p:nvPr>
        </p:nvSpPr>
        <p:spPr>
          <a:xfrm>
            <a:off x="360628" y="1447800"/>
            <a:ext cx="8402372" cy="4876800"/>
          </a:xfrm>
        </p:spPr>
        <p:txBody>
          <a:bodyPr>
            <a:normAutofit/>
          </a:bodyPr>
          <a:lstStyle/>
          <a:p>
            <a:pPr algn="just">
              <a:lnSpc>
                <a:spcPct val="90000"/>
              </a:lnSpc>
            </a:pPr>
            <a:r>
              <a:rPr lang="en-US" altLang="zh-TW" sz="2800" dirty="0"/>
              <a:t>Situation Analysis</a:t>
            </a:r>
          </a:p>
          <a:p>
            <a:pPr lvl="1" algn="just">
              <a:lnSpc>
                <a:spcPct val="90000"/>
              </a:lnSpc>
            </a:pPr>
            <a:r>
              <a:rPr lang="en-US" altLang="zh-TW" sz="2400" dirty="0"/>
              <a:t>Environmental Factors – Marketers collect and analyze external elements that include economic analysis, social and demographic trends, and more</a:t>
            </a:r>
          </a:p>
          <a:p>
            <a:pPr lvl="1" algn="just">
              <a:lnSpc>
                <a:spcPct val="90000"/>
              </a:lnSpc>
            </a:pPr>
            <a:r>
              <a:rPr lang="en-US" altLang="zh-TW" sz="2400" dirty="0"/>
              <a:t>Market opportunity analysis – This entails a supply and demand analysis along with a SWOT analysis.  The SWOT analysis determines the strengths, weaknesses, opportunities, and threats.</a:t>
            </a:r>
          </a:p>
          <a:p>
            <a:pPr lvl="1" algn="just">
              <a:lnSpc>
                <a:spcPct val="90000"/>
              </a:lnSpc>
            </a:pPr>
            <a:endParaRPr lang="en-US" altLang="zh-TW" sz="2400" dirty="0"/>
          </a:p>
          <a:p>
            <a:pPr algn="just">
              <a:lnSpc>
                <a:spcPct val="90000"/>
              </a:lnSpc>
            </a:pPr>
            <a:r>
              <a:rPr lang="en-US" altLang="zh-TW" sz="2800" dirty="0"/>
              <a:t>Selecting Target Market – marketers select the type of customer they are looking to attract.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6E3B9AAB-A590-4E77-B791-57CB993404B3}"/>
              </a:ext>
            </a:extLst>
          </p:cNvPr>
          <p:cNvSpPr>
            <a:spLocks noGrp="1" noChangeArrowheads="1"/>
          </p:cNvSpPr>
          <p:nvPr>
            <p:ph type="title"/>
          </p:nvPr>
        </p:nvSpPr>
        <p:spPr>
          <a:xfrm>
            <a:off x="76200" y="-152400"/>
            <a:ext cx="7543800" cy="1143000"/>
          </a:xfrm>
        </p:spPr>
        <p:txBody>
          <a:bodyPr/>
          <a:lstStyle/>
          <a:p>
            <a:r>
              <a:rPr lang="en-US" altLang="zh-TW" dirty="0"/>
              <a:t>Marketing Plan Tasks continued</a:t>
            </a:r>
          </a:p>
        </p:txBody>
      </p:sp>
      <p:sp>
        <p:nvSpPr>
          <p:cNvPr id="60419" name="Rectangle 3">
            <a:extLst>
              <a:ext uri="{FF2B5EF4-FFF2-40B4-BE49-F238E27FC236}">
                <a16:creationId xmlns:a16="http://schemas.microsoft.com/office/drawing/2014/main" id="{59508732-BF11-4430-A033-E884228C2C2C}"/>
              </a:ext>
            </a:extLst>
          </p:cNvPr>
          <p:cNvSpPr>
            <a:spLocks noGrp="1" noChangeArrowheads="1"/>
          </p:cNvSpPr>
          <p:nvPr>
            <p:ph idx="1"/>
          </p:nvPr>
        </p:nvSpPr>
        <p:spPr>
          <a:xfrm>
            <a:off x="0" y="1295400"/>
            <a:ext cx="8839200" cy="4572000"/>
          </a:xfrm>
        </p:spPr>
        <p:txBody>
          <a:bodyPr>
            <a:normAutofit fontScale="92500" lnSpcReduction="10000"/>
          </a:bodyPr>
          <a:lstStyle/>
          <a:p>
            <a:pPr>
              <a:lnSpc>
                <a:spcPct val="90000"/>
              </a:lnSpc>
            </a:pPr>
            <a:r>
              <a:rPr lang="en-US" altLang="zh-TW" sz="2600" dirty="0"/>
              <a:t>Setting objectives – marketers set the objectives according to the firm’s mission and resources.</a:t>
            </a:r>
          </a:p>
          <a:p>
            <a:pPr>
              <a:lnSpc>
                <a:spcPct val="90000"/>
              </a:lnSpc>
            </a:pPr>
            <a:endParaRPr lang="en-US" altLang="zh-TW" sz="2600" dirty="0"/>
          </a:p>
          <a:p>
            <a:pPr>
              <a:lnSpc>
                <a:spcPct val="90000"/>
              </a:lnSpc>
            </a:pPr>
            <a:r>
              <a:rPr lang="en-US" altLang="zh-TW" sz="2600" dirty="0"/>
              <a:t>Designing marketing mix strategies – Develop product, pricing, distribution, and promotion strategies</a:t>
            </a:r>
          </a:p>
          <a:p>
            <a:pPr>
              <a:lnSpc>
                <a:spcPct val="90000"/>
              </a:lnSpc>
            </a:pPr>
            <a:endParaRPr lang="en-US" altLang="zh-TW" sz="2600" dirty="0"/>
          </a:p>
          <a:p>
            <a:pPr>
              <a:lnSpc>
                <a:spcPct val="90000"/>
              </a:lnSpc>
            </a:pPr>
            <a:r>
              <a:rPr lang="en-US" altLang="zh-TW" sz="2600" dirty="0"/>
              <a:t>Action Plan – Plan the actual marketing plan implementation</a:t>
            </a:r>
          </a:p>
          <a:p>
            <a:pPr>
              <a:lnSpc>
                <a:spcPct val="90000"/>
              </a:lnSpc>
            </a:pPr>
            <a:endParaRPr lang="en-US" altLang="zh-TW" sz="2600" dirty="0"/>
          </a:p>
          <a:p>
            <a:pPr>
              <a:lnSpc>
                <a:spcPct val="90000"/>
              </a:lnSpc>
            </a:pPr>
            <a:r>
              <a:rPr lang="en-US" altLang="zh-TW" sz="2600" dirty="0"/>
              <a:t>Budget – Set a budget for the marketing plan</a:t>
            </a:r>
          </a:p>
          <a:p>
            <a:pPr>
              <a:lnSpc>
                <a:spcPct val="90000"/>
              </a:lnSpc>
            </a:pPr>
            <a:endParaRPr lang="en-US" altLang="zh-TW" sz="2600" dirty="0"/>
          </a:p>
          <a:p>
            <a:pPr>
              <a:lnSpc>
                <a:spcPct val="90000"/>
              </a:lnSpc>
            </a:pPr>
            <a:r>
              <a:rPr lang="en-US" altLang="zh-TW" sz="2600" dirty="0"/>
              <a:t>Evaluation Plan – Continuously evaluate the plan to make sure objectives are met.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392B04E0-4175-4EB8-A160-112C921AC478}"/>
              </a:ext>
            </a:extLst>
          </p:cNvPr>
          <p:cNvSpPr>
            <a:spLocks noGrp="1" noChangeArrowheads="1"/>
          </p:cNvSpPr>
          <p:nvPr>
            <p:ph type="title"/>
          </p:nvPr>
        </p:nvSpPr>
        <p:spPr>
          <a:xfrm>
            <a:off x="1371600" y="2590800"/>
            <a:ext cx="7467600" cy="1143000"/>
          </a:xfrm>
        </p:spPr>
        <p:txBody>
          <a:bodyPr/>
          <a:lstStyle/>
          <a:p>
            <a:r>
              <a:rPr lang="en-US" altLang="zh-TW"/>
              <a:t>Review Questions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7C6C4EA2-06EA-4096-932F-B99E265A93F2}"/>
              </a:ext>
            </a:extLst>
          </p:cNvPr>
          <p:cNvSpPr>
            <a:spLocks noGrp="1" noChangeArrowheads="1"/>
          </p:cNvSpPr>
          <p:nvPr>
            <p:ph type="title"/>
          </p:nvPr>
        </p:nvSpPr>
        <p:spPr>
          <a:xfrm>
            <a:off x="1524000" y="914400"/>
            <a:ext cx="7162800" cy="4724400"/>
          </a:xfrm>
        </p:spPr>
        <p:txBody>
          <a:bodyPr/>
          <a:lstStyle/>
          <a:p>
            <a:r>
              <a:rPr lang="zh-TW" altLang="en-US">
                <a:cs typeface="Times New Roman" panose="02020603050405020304" pitchFamily="18" charset="0"/>
              </a:rPr>
              <a:t>1.</a:t>
            </a:r>
            <a:r>
              <a:rPr lang="en-US" altLang="zh-TW">
                <a:cs typeface="Times New Roman" panose="02020603050405020304" pitchFamily="18" charset="0"/>
              </a:rPr>
              <a:t>List the 10 new rules for </a:t>
            </a:r>
            <a:br>
              <a:rPr lang="en-US" altLang="zh-TW">
                <a:cs typeface="Times New Roman" panose="02020603050405020304" pitchFamily="18" charset="0"/>
              </a:rPr>
            </a:br>
            <a:r>
              <a:rPr lang="en-US" altLang="zh-TW">
                <a:cs typeface="Times New Roman" panose="02020603050405020304" pitchFamily="18" charset="0"/>
              </a:rPr>
              <a:t>e-marketing. </a:t>
            </a:r>
            <a:br>
              <a:rPr lang="en-US" altLang="zh-TW">
                <a:cs typeface="Times New Roman" panose="02020603050405020304" pitchFamily="18" charset="0"/>
              </a:rPr>
            </a:br>
            <a:br>
              <a:rPr lang="en-US" altLang="zh-TW">
                <a:cs typeface="Times New Roman" panose="02020603050405020304" pitchFamily="18" charset="0"/>
              </a:rPr>
            </a:br>
            <a:r>
              <a:rPr lang="en-US" altLang="zh-TW">
                <a:cs typeface="Times New Roman" panose="02020603050405020304" pitchFamily="18" charset="0"/>
              </a:rPr>
              <a:t>Which in your mind is the most important and why?</a:t>
            </a:r>
            <a:r>
              <a:rPr lang="en-US" altLang="zh-TW"/>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Rectangle 3">
            <a:extLst>
              <a:ext uri="{FF2B5EF4-FFF2-40B4-BE49-F238E27FC236}">
                <a16:creationId xmlns:a16="http://schemas.microsoft.com/office/drawing/2014/main" id="{D307E15C-04BA-4993-8A00-D14FE734E91A}"/>
              </a:ext>
            </a:extLst>
          </p:cNvPr>
          <p:cNvSpPr>
            <a:spLocks noGrp="1" noChangeArrowheads="1"/>
          </p:cNvSpPr>
          <p:nvPr>
            <p:ph idx="1"/>
          </p:nvPr>
        </p:nvSpPr>
        <p:spPr>
          <a:xfrm>
            <a:off x="1524000" y="685800"/>
            <a:ext cx="7391400" cy="5791200"/>
          </a:xfrm>
        </p:spPr>
        <p:txBody>
          <a:bodyPr>
            <a:normAutofit lnSpcReduction="10000"/>
          </a:bodyPr>
          <a:lstStyle/>
          <a:p>
            <a:pPr algn="just">
              <a:lnSpc>
                <a:spcPct val="90000"/>
              </a:lnSpc>
              <a:buFont typeface="Wingdings" panose="05000000000000000000" pitchFamily="2" charset="2"/>
              <a:buNone/>
            </a:pPr>
            <a:r>
              <a:rPr lang="zh-TW" altLang="en-US" sz="2400">
                <a:latin typeface="Symbol" panose="05050102010706020507" pitchFamily="18" charset="2"/>
                <a:cs typeface="Times New Roman" panose="02020603050405020304" pitchFamily="18" charset="0"/>
              </a:rPr>
              <a:t>·</a:t>
            </a:r>
            <a:r>
              <a:rPr lang="zh-TW" altLang="en-US" sz="2400">
                <a:cs typeface="Times New Roman" panose="02020603050405020304" pitchFamily="18" charset="0"/>
              </a:rPr>
              <a:t>         </a:t>
            </a:r>
            <a:r>
              <a:rPr lang="en-US" altLang="zh-TW" sz="2400">
                <a:cs typeface="Times New Roman" panose="02020603050405020304" pitchFamily="18" charset="0"/>
              </a:rPr>
              <a:t>Power shift from sellers to buyers. </a:t>
            </a:r>
            <a:endParaRPr lang="en-US" altLang="zh-TW" sz="2400" b="1">
              <a:cs typeface="Times New Roman" panose="02020603050405020304" pitchFamily="18" charset="0"/>
            </a:endParaRPr>
          </a:p>
          <a:p>
            <a:pPr algn="just">
              <a:lnSpc>
                <a:spcPct val="90000"/>
              </a:lnSpc>
              <a:buFont typeface="Wingdings" panose="05000000000000000000" pitchFamily="2" charset="2"/>
              <a:buNone/>
            </a:pPr>
            <a:r>
              <a:rPr lang="en-US" altLang="zh-TW" sz="2400">
                <a:latin typeface="Symbol" panose="05050102010706020507" pitchFamily="18" charset="2"/>
                <a:cs typeface="Times New Roman" panose="02020603050405020304" pitchFamily="18" charset="0"/>
              </a:rPr>
              <a:t>·</a:t>
            </a:r>
            <a:r>
              <a:rPr lang="en-US" altLang="zh-TW" sz="2400">
                <a:cs typeface="Times New Roman" panose="02020603050405020304" pitchFamily="18" charset="0"/>
              </a:rPr>
              <a:t>         Increasing velocity. </a:t>
            </a:r>
            <a:endParaRPr lang="en-US" altLang="zh-TW" sz="2400" b="1">
              <a:cs typeface="Times New Roman" panose="02020603050405020304" pitchFamily="18" charset="0"/>
            </a:endParaRPr>
          </a:p>
          <a:p>
            <a:pPr algn="just">
              <a:lnSpc>
                <a:spcPct val="90000"/>
              </a:lnSpc>
              <a:buFont typeface="Wingdings" panose="05000000000000000000" pitchFamily="2" charset="2"/>
              <a:buNone/>
            </a:pPr>
            <a:r>
              <a:rPr lang="en-US" altLang="zh-TW" sz="2400">
                <a:latin typeface="Symbol" panose="05050102010706020507" pitchFamily="18" charset="2"/>
                <a:cs typeface="Times New Roman" panose="02020603050405020304" pitchFamily="18" charset="0"/>
              </a:rPr>
              <a:t>·</a:t>
            </a:r>
            <a:r>
              <a:rPr lang="en-US" altLang="zh-TW" sz="2400">
                <a:cs typeface="Times New Roman" panose="02020603050405020304" pitchFamily="18" charset="0"/>
              </a:rPr>
              <a:t>         Death of distance. </a:t>
            </a:r>
            <a:endParaRPr lang="en-US" altLang="zh-TW" sz="2400" b="1">
              <a:cs typeface="Times New Roman" panose="02020603050405020304" pitchFamily="18" charset="0"/>
            </a:endParaRPr>
          </a:p>
          <a:p>
            <a:pPr algn="just">
              <a:lnSpc>
                <a:spcPct val="90000"/>
              </a:lnSpc>
              <a:buFont typeface="Wingdings" panose="05000000000000000000" pitchFamily="2" charset="2"/>
              <a:buNone/>
            </a:pPr>
            <a:r>
              <a:rPr lang="en-US" altLang="zh-TW" sz="2400">
                <a:latin typeface="Symbol" panose="05050102010706020507" pitchFamily="18" charset="2"/>
                <a:cs typeface="Times New Roman" panose="02020603050405020304" pitchFamily="18" charset="0"/>
              </a:rPr>
              <a:t>·</a:t>
            </a:r>
            <a:r>
              <a:rPr lang="en-US" altLang="zh-TW" sz="2400">
                <a:cs typeface="Times New Roman" panose="02020603050405020304" pitchFamily="18" charset="0"/>
              </a:rPr>
              <a:t>         Global reach.</a:t>
            </a:r>
            <a:endParaRPr lang="en-US" altLang="zh-TW" sz="2400" b="1">
              <a:cs typeface="Times New Roman" panose="02020603050405020304" pitchFamily="18" charset="0"/>
            </a:endParaRPr>
          </a:p>
          <a:p>
            <a:pPr algn="just">
              <a:lnSpc>
                <a:spcPct val="90000"/>
              </a:lnSpc>
              <a:buFont typeface="Wingdings" panose="05000000000000000000" pitchFamily="2" charset="2"/>
              <a:buNone/>
            </a:pPr>
            <a:r>
              <a:rPr lang="en-US" altLang="zh-TW" sz="2400">
                <a:latin typeface="Symbol" panose="05050102010706020507" pitchFamily="18" charset="2"/>
                <a:cs typeface="Times New Roman" panose="02020603050405020304" pitchFamily="18" charset="0"/>
              </a:rPr>
              <a:t>·</a:t>
            </a:r>
            <a:r>
              <a:rPr lang="en-US" altLang="zh-TW" sz="2400">
                <a:cs typeface="Times New Roman" panose="02020603050405020304" pitchFamily="18" charset="0"/>
              </a:rPr>
              <a:t>         Time compression. </a:t>
            </a:r>
            <a:endParaRPr lang="en-US" altLang="zh-TW" sz="2400" b="1">
              <a:cs typeface="Times New Roman" panose="02020603050405020304" pitchFamily="18" charset="0"/>
            </a:endParaRPr>
          </a:p>
          <a:p>
            <a:pPr algn="just">
              <a:lnSpc>
                <a:spcPct val="90000"/>
              </a:lnSpc>
              <a:buFont typeface="Wingdings" panose="05000000000000000000" pitchFamily="2" charset="2"/>
              <a:buNone/>
            </a:pPr>
            <a:r>
              <a:rPr lang="en-US" altLang="zh-TW" sz="2400">
                <a:latin typeface="Symbol" panose="05050102010706020507" pitchFamily="18" charset="2"/>
                <a:cs typeface="Times New Roman" panose="02020603050405020304" pitchFamily="18" charset="0"/>
              </a:rPr>
              <a:t>·</a:t>
            </a:r>
            <a:r>
              <a:rPr lang="en-US" altLang="zh-TW" sz="2400">
                <a:cs typeface="Times New Roman" panose="02020603050405020304" pitchFamily="18" charset="0"/>
              </a:rPr>
              <a:t>         Knowledge management is key. </a:t>
            </a:r>
            <a:endParaRPr lang="en-US" altLang="zh-TW" sz="2400" b="1">
              <a:cs typeface="Times New Roman" panose="02020603050405020304" pitchFamily="18" charset="0"/>
            </a:endParaRPr>
          </a:p>
          <a:p>
            <a:pPr algn="just">
              <a:lnSpc>
                <a:spcPct val="90000"/>
              </a:lnSpc>
              <a:buFont typeface="Wingdings" panose="05000000000000000000" pitchFamily="2" charset="2"/>
              <a:buNone/>
            </a:pPr>
            <a:r>
              <a:rPr lang="en-US" altLang="zh-TW" sz="2400">
                <a:latin typeface="Symbol" panose="05050102010706020507" pitchFamily="18" charset="2"/>
                <a:cs typeface="Times New Roman" panose="02020603050405020304" pitchFamily="18" charset="0"/>
              </a:rPr>
              <a:t>·</a:t>
            </a:r>
            <a:r>
              <a:rPr lang="en-US" altLang="zh-TW" sz="2400">
                <a:cs typeface="Times New Roman" panose="02020603050405020304" pitchFamily="18" charset="0"/>
              </a:rPr>
              <a:t>         Market deconstruction. </a:t>
            </a:r>
            <a:endParaRPr lang="en-US" altLang="zh-TW" sz="2400" b="1">
              <a:cs typeface="Times New Roman" panose="02020603050405020304" pitchFamily="18" charset="0"/>
            </a:endParaRPr>
          </a:p>
          <a:p>
            <a:pPr algn="just">
              <a:lnSpc>
                <a:spcPct val="90000"/>
              </a:lnSpc>
              <a:buFont typeface="Wingdings" panose="05000000000000000000" pitchFamily="2" charset="2"/>
              <a:buNone/>
            </a:pPr>
            <a:r>
              <a:rPr lang="en-US" altLang="zh-TW" sz="2400">
                <a:latin typeface="Symbol" panose="05050102010706020507" pitchFamily="18" charset="2"/>
                <a:cs typeface="Times New Roman" panose="02020603050405020304" pitchFamily="18" charset="0"/>
              </a:rPr>
              <a:t>·</a:t>
            </a:r>
            <a:r>
              <a:rPr lang="en-US" altLang="zh-TW" sz="2400">
                <a:cs typeface="Times New Roman" panose="02020603050405020304" pitchFamily="18" charset="0"/>
              </a:rPr>
              <a:t>         Interoperability. </a:t>
            </a:r>
            <a:endParaRPr lang="en-US" altLang="zh-TW" sz="2400" b="1">
              <a:cs typeface="Times New Roman" panose="02020603050405020304" pitchFamily="18" charset="0"/>
            </a:endParaRPr>
          </a:p>
          <a:p>
            <a:pPr algn="just">
              <a:lnSpc>
                <a:spcPct val="90000"/>
              </a:lnSpc>
              <a:buFont typeface="Wingdings" panose="05000000000000000000" pitchFamily="2" charset="2"/>
              <a:buNone/>
            </a:pPr>
            <a:r>
              <a:rPr lang="en-US" altLang="zh-TW" sz="2400">
                <a:latin typeface="Symbol" panose="05050102010706020507" pitchFamily="18" charset="2"/>
                <a:cs typeface="Times New Roman" panose="02020603050405020304" pitchFamily="18" charset="0"/>
              </a:rPr>
              <a:t>·</a:t>
            </a:r>
            <a:r>
              <a:rPr lang="en-US" altLang="zh-TW" sz="2400">
                <a:cs typeface="Times New Roman" panose="02020603050405020304" pitchFamily="18" charset="0"/>
              </a:rPr>
              <a:t>         Interdisciplinary focus.</a:t>
            </a:r>
            <a:endParaRPr lang="en-US" altLang="zh-TW" sz="2400" b="1">
              <a:cs typeface="Times New Roman" panose="02020603050405020304" pitchFamily="18" charset="0"/>
            </a:endParaRPr>
          </a:p>
          <a:p>
            <a:pPr algn="just">
              <a:lnSpc>
                <a:spcPct val="90000"/>
              </a:lnSpc>
              <a:buFont typeface="Wingdings" panose="05000000000000000000" pitchFamily="2" charset="2"/>
              <a:buNone/>
            </a:pPr>
            <a:r>
              <a:rPr lang="en-US" altLang="zh-TW" sz="2400">
                <a:latin typeface="Symbol" panose="05050102010706020507" pitchFamily="18" charset="2"/>
                <a:cs typeface="Times New Roman" panose="02020603050405020304" pitchFamily="18" charset="0"/>
              </a:rPr>
              <a:t>·</a:t>
            </a:r>
            <a:r>
              <a:rPr lang="en-US" altLang="zh-TW" sz="2400">
                <a:cs typeface="Times New Roman" panose="02020603050405020304" pitchFamily="18" charset="0"/>
              </a:rPr>
              <a:t>         Intellectual capital rules. </a:t>
            </a:r>
          </a:p>
          <a:p>
            <a:pPr algn="just">
              <a:lnSpc>
                <a:spcPct val="90000"/>
              </a:lnSpc>
            </a:pPr>
            <a:endParaRPr lang="en-US" altLang="zh-TW" sz="2400" b="1">
              <a:cs typeface="Times New Roman" panose="02020603050405020304" pitchFamily="18" charset="0"/>
            </a:endParaRPr>
          </a:p>
          <a:p>
            <a:pPr>
              <a:lnSpc>
                <a:spcPct val="90000"/>
              </a:lnSpc>
              <a:buFont typeface="Wingdings" panose="05000000000000000000" pitchFamily="2" charset="2"/>
              <a:buNone/>
            </a:pPr>
            <a:r>
              <a:rPr lang="en-US" altLang="zh-TW" sz="2400">
                <a:cs typeface="Times New Roman" panose="02020603050405020304" pitchFamily="18" charset="0"/>
              </a:rPr>
              <a:t>	The most important is the first—Power shift from sellers to buyers. This is because it affects all marketing strategies. A good case probably can be made for each of the others, however.</a:t>
            </a:r>
            <a:r>
              <a:rPr lang="en-US" altLang="zh-TW" sz="2800">
                <a:cs typeface="Times New Roman" panose="02020603050405020304" pitchFamily="18" charset="0"/>
              </a:rPr>
              <a:t> </a:t>
            </a:r>
          </a:p>
        </p:txBody>
      </p:sp>
      <p:sp>
        <p:nvSpPr>
          <p:cNvPr id="101380" name="Text Box 4">
            <a:extLst>
              <a:ext uri="{FF2B5EF4-FFF2-40B4-BE49-F238E27FC236}">
                <a16:creationId xmlns:a16="http://schemas.microsoft.com/office/drawing/2014/main" id="{BFC00F58-9B15-417B-BB04-F953801A718E}"/>
              </a:ext>
            </a:extLst>
          </p:cNvPr>
          <p:cNvSpPr txBox="1">
            <a:spLocks noChangeArrowheads="1"/>
          </p:cNvSpPr>
          <p:nvPr/>
        </p:nvSpPr>
        <p:spPr bwMode="auto">
          <a:xfrm>
            <a:off x="1371600" y="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u="sng">
                <a:solidFill>
                  <a:schemeClr val="tx2"/>
                </a:solidFill>
              </a:rPr>
              <a:t>Question 1</a:t>
            </a:r>
            <a:r>
              <a:rPr lang="en-US" altLang="zh-TW" b="1">
                <a:solidFill>
                  <a:schemeClr val="tx2"/>
                </a:solidFill>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DA52F30-1DDC-437A-BD4F-85BD3B2A8064}"/>
              </a:ext>
            </a:extLst>
          </p:cNvPr>
          <p:cNvSpPr>
            <a:spLocks noGrp="1" noChangeArrowheads="1"/>
          </p:cNvSpPr>
          <p:nvPr>
            <p:ph type="title"/>
          </p:nvPr>
        </p:nvSpPr>
        <p:spPr>
          <a:xfrm>
            <a:off x="1524000" y="914400"/>
            <a:ext cx="7162800" cy="4724400"/>
          </a:xfrm>
        </p:spPr>
        <p:txBody>
          <a:bodyPr/>
          <a:lstStyle/>
          <a:p>
            <a:pPr marL="838200" indent="-838200"/>
            <a:r>
              <a:rPr lang="zh-TW" altLang="en-US">
                <a:cs typeface="Times New Roman" panose="02020603050405020304" pitchFamily="18" charset="0"/>
              </a:rPr>
              <a:t>2. </a:t>
            </a:r>
            <a:r>
              <a:rPr lang="en-US" altLang="zh-TW">
                <a:cs typeface="Times New Roman" panose="02020603050405020304" pitchFamily="18" charset="0"/>
              </a:rPr>
              <a:t>Define e-business </a:t>
            </a:r>
            <a:br>
              <a:rPr lang="en-US" altLang="zh-TW">
                <a:cs typeface="Times New Roman" panose="02020603050405020304" pitchFamily="18" charset="0"/>
              </a:rPr>
            </a:br>
            <a:r>
              <a:rPr lang="en-US" altLang="zh-TW">
                <a:cs typeface="Times New Roman" panose="02020603050405020304" pitchFamily="18" charset="0"/>
              </a:rPr>
              <a:t>and e-marketing</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1026">
            <a:extLst>
              <a:ext uri="{FF2B5EF4-FFF2-40B4-BE49-F238E27FC236}">
                <a16:creationId xmlns:a16="http://schemas.microsoft.com/office/drawing/2014/main" id="{4F169BBF-918D-4696-9AE6-C69B941DDFF0}"/>
              </a:ext>
            </a:extLst>
          </p:cNvPr>
          <p:cNvSpPr>
            <a:spLocks noGrp="1" noChangeArrowheads="1"/>
          </p:cNvSpPr>
          <p:nvPr>
            <p:ph idx="1"/>
          </p:nvPr>
        </p:nvSpPr>
        <p:spPr>
          <a:xfrm>
            <a:off x="1524000" y="685800"/>
            <a:ext cx="7391400" cy="5791200"/>
          </a:xfrm>
        </p:spPr>
        <p:txBody>
          <a:bodyPr>
            <a:normAutofit lnSpcReduction="10000"/>
          </a:bodyPr>
          <a:lstStyle/>
          <a:p>
            <a:pPr algn="just">
              <a:lnSpc>
                <a:spcPct val="90000"/>
              </a:lnSpc>
              <a:buFont typeface="Wingdings" panose="05000000000000000000" pitchFamily="2" charset="2"/>
              <a:buNone/>
            </a:pPr>
            <a:r>
              <a:rPr lang="en-US" altLang="zh-TW" sz="2200" i="1">
                <a:cs typeface="Times New Roman" panose="02020603050405020304" pitchFamily="18" charset="0"/>
              </a:rPr>
              <a:t>E-business</a:t>
            </a:r>
            <a:r>
              <a:rPr lang="en-US" altLang="zh-TW" sz="2200">
                <a:cs typeface="Times New Roman" panose="02020603050405020304" pitchFamily="18" charset="0"/>
              </a:rPr>
              <a:t> is the continuous optimization of a firm’s business activities through digital technology. It involves attracting and retaining the right customers and business partners. It includes digital communication, e-commerce, online research, and it is used by every business discipline. The following formula is simply a graphical representation of important e-business components.</a:t>
            </a:r>
          </a:p>
          <a:p>
            <a:pPr algn="just">
              <a:lnSpc>
                <a:spcPct val="90000"/>
              </a:lnSpc>
              <a:buFont typeface="Wingdings" panose="05000000000000000000" pitchFamily="2" charset="2"/>
              <a:buNone/>
            </a:pPr>
            <a:r>
              <a:rPr lang="en-US" altLang="zh-TW" sz="2200">
                <a:cs typeface="Times New Roman" panose="02020603050405020304" pitchFamily="18" charset="0"/>
              </a:rPr>
              <a:t>EB = EC + BI + CRM + SCM + ERP</a:t>
            </a:r>
          </a:p>
          <a:p>
            <a:pPr algn="just">
              <a:lnSpc>
                <a:spcPct val="90000"/>
              </a:lnSpc>
              <a:buFont typeface="Wingdings" panose="05000000000000000000" pitchFamily="2" charset="2"/>
              <a:buNone/>
            </a:pPr>
            <a:r>
              <a:rPr lang="en-US" altLang="zh-TW" sz="2200">
                <a:cs typeface="Times New Roman" panose="02020603050405020304" pitchFamily="18" charset="0"/>
              </a:rPr>
              <a:t> </a:t>
            </a:r>
          </a:p>
          <a:p>
            <a:pPr algn="just">
              <a:lnSpc>
                <a:spcPct val="90000"/>
              </a:lnSpc>
              <a:buFont typeface="Wingdings" panose="05000000000000000000" pitchFamily="2" charset="2"/>
              <a:buNone/>
            </a:pPr>
            <a:r>
              <a:rPr lang="en-US" altLang="zh-TW" sz="2200" i="1">
                <a:cs typeface="Times New Roman" panose="02020603050405020304" pitchFamily="18" charset="0"/>
              </a:rPr>
              <a:t>E-marketing</a:t>
            </a:r>
            <a:r>
              <a:rPr lang="en-US" altLang="zh-TW" sz="2200">
                <a:cs typeface="Times New Roman" panose="02020603050405020304" pitchFamily="18" charset="0"/>
              </a:rPr>
              <a:t> is the use of electronic data and applications for planning and executing the conception, distribution, promotion, and pricing of ideas, goods, and services to create exchanges that satisfy individual and organizational objectives. It affects traditional marketing by increasing efficiency in traditional marketing functions, and the technology of e-marketing transforms many marketing strategies. </a:t>
            </a:r>
          </a:p>
        </p:txBody>
      </p:sp>
      <p:sp>
        <p:nvSpPr>
          <p:cNvPr id="102403" name="Text Box 1027">
            <a:extLst>
              <a:ext uri="{FF2B5EF4-FFF2-40B4-BE49-F238E27FC236}">
                <a16:creationId xmlns:a16="http://schemas.microsoft.com/office/drawing/2014/main" id="{B79FCE30-F01D-4661-BD93-A1B2DD362E57}"/>
              </a:ext>
            </a:extLst>
          </p:cNvPr>
          <p:cNvSpPr txBox="1">
            <a:spLocks noChangeArrowheads="1"/>
          </p:cNvSpPr>
          <p:nvPr/>
        </p:nvSpPr>
        <p:spPr bwMode="auto">
          <a:xfrm>
            <a:off x="1371600" y="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u="sng">
                <a:solidFill>
                  <a:schemeClr val="tx2"/>
                </a:solidFill>
              </a:rPr>
              <a:t>Question 2</a:t>
            </a:r>
            <a:r>
              <a:rPr lang="en-US" altLang="zh-TW" b="1">
                <a:solidFill>
                  <a:schemeClr val="tx2"/>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D1F7-5273-42BA-817A-B01F32CADC26}"/>
              </a:ext>
            </a:extLst>
          </p:cNvPr>
          <p:cNvSpPr>
            <a:spLocks noGrp="1"/>
          </p:cNvSpPr>
          <p:nvPr>
            <p:ph type="title"/>
          </p:nvPr>
        </p:nvSpPr>
        <p:spPr/>
        <p:txBody>
          <a:bodyPr/>
          <a:lstStyle/>
          <a:p>
            <a:r>
              <a:rPr lang="en-US" altLang="zh-TW" dirty="0"/>
              <a:t>Ten Rules of E-Marketing</a:t>
            </a:r>
            <a:endParaRPr lang="en-US" dirty="0"/>
          </a:p>
        </p:txBody>
      </p:sp>
      <p:sp>
        <p:nvSpPr>
          <p:cNvPr id="6" name="Rectangle 3">
            <a:extLst>
              <a:ext uri="{FF2B5EF4-FFF2-40B4-BE49-F238E27FC236}">
                <a16:creationId xmlns:a16="http://schemas.microsoft.com/office/drawing/2014/main" id="{B5FEB9C8-44E5-4B2E-9623-900FFCF7CB33}"/>
              </a:ext>
            </a:extLst>
          </p:cNvPr>
          <p:cNvSpPr>
            <a:spLocks noGrp="1" noChangeArrowheads="1"/>
          </p:cNvSpPr>
          <p:nvPr>
            <p:ph sz="half" idx="1"/>
          </p:nvPr>
        </p:nvSpPr>
        <p:spPr>
          <a:xfrm>
            <a:off x="457200" y="1600206"/>
            <a:ext cx="4038600" cy="4525963"/>
          </a:xfrm>
        </p:spPr>
        <p:txBody>
          <a:bodyPr/>
          <a:lstStyle/>
          <a:p>
            <a:pPr marL="533400" indent="-533400">
              <a:lnSpc>
                <a:spcPct val="90000"/>
              </a:lnSpc>
              <a:buFont typeface="Wingdings" panose="05000000000000000000" pitchFamily="2" charset="2"/>
              <a:buAutoNum type="arabicPeriod"/>
            </a:pPr>
            <a:r>
              <a:rPr lang="en-US" altLang="zh-TW" sz="2400" dirty="0"/>
              <a:t>Power Shift from sellers to buyers </a:t>
            </a:r>
          </a:p>
          <a:p>
            <a:pPr marL="533400" indent="-533400">
              <a:lnSpc>
                <a:spcPct val="90000"/>
              </a:lnSpc>
              <a:buFont typeface="Wingdings" panose="05000000000000000000" pitchFamily="2" charset="2"/>
              <a:buAutoNum type="arabicPeriod"/>
            </a:pPr>
            <a:endParaRPr lang="en-US" altLang="zh-TW" sz="2400" dirty="0"/>
          </a:p>
          <a:p>
            <a:pPr marL="533400" indent="-533400">
              <a:lnSpc>
                <a:spcPct val="90000"/>
              </a:lnSpc>
              <a:buFont typeface="Wingdings" panose="05000000000000000000" pitchFamily="2" charset="2"/>
              <a:buAutoNum type="arabicPeriod"/>
            </a:pPr>
            <a:r>
              <a:rPr lang="en-US" altLang="zh-TW" sz="2400" dirty="0"/>
              <a:t>Increasing Velocity</a:t>
            </a:r>
          </a:p>
          <a:p>
            <a:pPr marL="533400" indent="-533400">
              <a:lnSpc>
                <a:spcPct val="90000"/>
              </a:lnSpc>
              <a:buFont typeface="Wingdings" panose="05000000000000000000" pitchFamily="2" charset="2"/>
              <a:buAutoNum type="arabicPeriod"/>
            </a:pPr>
            <a:endParaRPr lang="en-US" altLang="zh-TW" sz="2400" dirty="0"/>
          </a:p>
          <a:p>
            <a:pPr marL="533400" indent="-533400">
              <a:lnSpc>
                <a:spcPct val="90000"/>
              </a:lnSpc>
              <a:buFont typeface="Wingdings" panose="05000000000000000000" pitchFamily="2" charset="2"/>
              <a:buAutoNum type="arabicPeriod"/>
            </a:pPr>
            <a:r>
              <a:rPr lang="en-US" altLang="zh-TW" sz="2400" dirty="0"/>
              <a:t>Death of Distance</a:t>
            </a:r>
          </a:p>
          <a:p>
            <a:pPr marL="533400" indent="-533400">
              <a:lnSpc>
                <a:spcPct val="90000"/>
              </a:lnSpc>
              <a:buFont typeface="Wingdings" panose="05000000000000000000" pitchFamily="2" charset="2"/>
              <a:buAutoNum type="arabicPeriod"/>
            </a:pPr>
            <a:endParaRPr lang="en-US" altLang="zh-TW" sz="2400" dirty="0"/>
          </a:p>
          <a:p>
            <a:pPr marL="533400" indent="-533400">
              <a:lnSpc>
                <a:spcPct val="90000"/>
              </a:lnSpc>
              <a:buFont typeface="Wingdings" panose="05000000000000000000" pitchFamily="2" charset="2"/>
              <a:buAutoNum type="arabicPeriod"/>
            </a:pPr>
            <a:r>
              <a:rPr lang="en-US" altLang="zh-TW" sz="2400" dirty="0"/>
              <a:t>Global reach</a:t>
            </a:r>
          </a:p>
          <a:p>
            <a:pPr marL="533400" indent="-533400">
              <a:lnSpc>
                <a:spcPct val="90000"/>
              </a:lnSpc>
              <a:buFont typeface="Wingdings" panose="05000000000000000000" pitchFamily="2" charset="2"/>
              <a:buAutoNum type="arabicPeriod"/>
            </a:pPr>
            <a:endParaRPr lang="en-US" altLang="zh-TW" sz="2400" dirty="0"/>
          </a:p>
          <a:p>
            <a:pPr marL="533400" indent="-533400">
              <a:lnSpc>
                <a:spcPct val="90000"/>
              </a:lnSpc>
              <a:buFont typeface="Wingdings" panose="05000000000000000000" pitchFamily="2" charset="2"/>
              <a:buAutoNum type="arabicPeriod"/>
            </a:pPr>
            <a:r>
              <a:rPr lang="en-US" altLang="zh-TW" sz="2400" dirty="0"/>
              <a:t>Time compression</a:t>
            </a:r>
          </a:p>
          <a:p>
            <a:pPr marL="533400" indent="-533400">
              <a:lnSpc>
                <a:spcPct val="90000"/>
              </a:lnSpc>
            </a:pPr>
            <a:endParaRPr lang="zh-TW" altLang="en-US" sz="2400" dirty="0"/>
          </a:p>
        </p:txBody>
      </p:sp>
      <p:sp>
        <p:nvSpPr>
          <p:cNvPr id="7" name="Rectangle 4">
            <a:extLst>
              <a:ext uri="{FF2B5EF4-FFF2-40B4-BE49-F238E27FC236}">
                <a16:creationId xmlns:a16="http://schemas.microsoft.com/office/drawing/2014/main" id="{7DB79C08-6EC4-4BB1-81BA-BFEC94CED2A2}"/>
              </a:ext>
            </a:extLst>
          </p:cNvPr>
          <p:cNvSpPr txBox="1">
            <a:spLocks noChangeArrowheads="1"/>
          </p:cNvSpPr>
          <p:nvPr/>
        </p:nvSpPr>
        <p:spPr>
          <a:xfrm>
            <a:off x="4648200" y="1600206"/>
            <a:ext cx="4038600" cy="4525963"/>
          </a:xfrm>
          <a:prstGeom prst="rect">
            <a:avLst/>
          </a:prstGeom>
        </p:spPr>
        <p:txBody>
          <a:bodyPr/>
          <a:lstStyle>
            <a:lvl1pPr marL="257106" indent="-257106" algn="l" defTabSz="685617" rtl="0" eaLnBrk="1" latinLnBrk="0" hangingPunct="1">
              <a:spcBef>
                <a:spcPct val="20000"/>
              </a:spcBef>
              <a:buFont typeface="Arial" pitchFamily="34" charset="0"/>
              <a:buChar char="•"/>
              <a:defRPr sz="2399" kern="1200">
                <a:solidFill>
                  <a:schemeClr val="tx1"/>
                </a:solidFill>
                <a:latin typeface="+mn-lt"/>
                <a:ea typeface="+mn-ea"/>
                <a:cs typeface="+mn-cs"/>
              </a:defRPr>
            </a:lvl1pPr>
            <a:lvl2pPr marL="557064" indent="-214255" algn="l" defTabSz="685617" rtl="0" eaLnBrk="1" latinLnBrk="0" hangingPunct="1">
              <a:spcBef>
                <a:spcPct val="20000"/>
              </a:spcBef>
              <a:buFont typeface="Arial" pitchFamily="34" charset="0"/>
              <a:buChar char="–"/>
              <a:defRPr sz="2099" kern="1200">
                <a:solidFill>
                  <a:schemeClr val="tx1"/>
                </a:solidFill>
                <a:latin typeface="+mn-lt"/>
                <a:ea typeface="+mn-ea"/>
                <a:cs typeface="+mn-cs"/>
              </a:defRPr>
            </a:lvl2pPr>
            <a:lvl3pPr marL="857021" indent="-171404" algn="l" defTabSz="685617"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199830"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2639"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447"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256"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064"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873" indent="-171404" algn="l" defTabSz="68561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533400" indent="-533400">
              <a:lnSpc>
                <a:spcPct val="90000"/>
              </a:lnSpc>
              <a:buFont typeface="Wingdings" panose="05000000000000000000" pitchFamily="2" charset="2"/>
              <a:buAutoNum type="arabicPeriod" startAt="6"/>
            </a:pPr>
            <a:r>
              <a:rPr lang="en-US" altLang="zh-TW" sz="2400" dirty="0">
                <a:latin typeface="Rockwell" panose="02060603020205020403" pitchFamily="18" charset="0"/>
              </a:rPr>
              <a:t>Knowledge management is key</a:t>
            </a:r>
          </a:p>
          <a:p>
            <a:pPr marL="533400" indent="-533400">
              <a:lnSpc>
                <a:spcPct val="90000"/>
              </a:lnSpc>
              <a:buFont typeface="Wingdings" panose="05000000000000000000" pitchFamily="2" charset="2"/>
              <a:buAutoNum type="arabicPeriod" startAt="6"/>
            </a:pPr>
            <a:endParaRPr lang="en-US" altLang="zh-TW" sz="2400" dirty="0">
              <a:latin typeface="Rockwell" panose="02060603020205020403" pitchFamily="18" charset="0"/>
            </a:endParaRPr>
          </a:p>
          <a:p>
            <a:pPr marL="533400" indent="-533400">
              <a:lnSpc>
                <a:spcPct val="90000"/>
              </a:lnSpc>
              <a:buFont typeface="Wingdings" panose="05000000000000000000" pitchFamily="2" charset="2"/>
              <a:buAutoNum type="arabicPeriod" startAt="6"/>
            </a:pPr>
            <a:r>
              <a:rPr lang="en-US" altLang="zh-TW" sz="2400" dirty="0">
                <a:latin typeface="Rockwell" panose="02060603020205020403" pitchFamily="18" charset="0"/>
              </a:rPr>
              <a:t>Market deconstruction</a:t>
            </a:r>
          </a:p>
          <a:p>
            <a:pPr marL="533400" indent="-533400">
              <a:lnSpc>
                <a:spcPct val="90000"/>
              </a:lnSpc>
              <a:buFont typeface="Wingdings" panose="05000000000000000000" pitchFamily="2" charset="2"/>
              <a:buAutoNum type="arabicPeriod" startAt="6"/>
            </a:pPr>
            <a:endParaRPr lang="en-US" altLang="zh-TW" sz="2400" dirty="0">
              <a:latin typeface="Rockwell" panose="02060603020205020403" pitchFamily="18" charset="0"/>
            </a:endParaRPr>
          </a:p>
          <a:p>
            <a:pPr marL="533400" indent="-533400">
              <a:lnSpc>
                <a:spcPct val="90000"/>
              </a:lnSpc>
              <a:buFont typeface="Wingdings" panose="05000000000000000000" pitchFamily="2" charset="2"/>
              <a:buAutoNum type="arabicPeriod" startAt="6"/>
            </a:pPr>
            <a:r>
              <a:rPr lang="en-US" altLang="zh-TW" sz="2400" dirty="0">
                <a:latin typeface="Rockwell" panose="02060603020205020403" pitchFamily="18" charset="0"/>
              </a:rPr>
              <a:t>Interoperability</a:t>
            </a:r>
          </a:p>
          <a:p>
            <a:pPr marL="533400" indent="-533400">
              <a:lnSpc>
                <a:spcPct val="90000"/>
              </a:lnSpc>
              <a:buFont typeface="Wingdings" panose="05000000000000000000" pitchFamily="2" charset="2"/>
              <a:buAutoNum type="arabicPeriod" startAt="6"/>
            </a:pPr>
            <a:endParaRPr lang="en-US" altLang="zh-TW" sz="2400" dirty="0">
              <a:latin typeface="Rockwell" panose="02060603020205020403" pitchFamily="18" charset="0"/>
            </a:endParaRPr>
          </a:p>
          <a:p>
            <a:pPr marL="533400" indent="-533400">
              <a:lnSpc>
                <a:spcPct val="90000"/>
              </a:lnSpc>
              <a:buFont typeface="Wingdings" panose="05000000000000000000" pitchFamily="2" charset="2"/>
              <a:buAutoNum type="arabicPeriod" startAt="6"/>
            </a:pPr>
            <a:r>
              <a:rPr lang="en-US" altLang="zh-TW" sz="2400" dirty="0">
                <a:latin typeface="Rockwell" panose="02060603020205020403" pitchFamily="18" charset="0"/>
              </a:rPr>
              <a:t>Interdisciplinary focus</a:t>
            </a:r>
          </a:p>
          <a:p>
            <a:pPr marL="533400" indent="-533400">
              <a:lnSpc>
                <a:spcPct val="90000"/>
              </a:lnSpc>
              <a:buFont typeface="Wingdings" panose="05000000000000000000" pitchFamily="2" charset="2"/>
              <a:buAutoNum type="arabicPeriod" startAt="6"/>
            </a:pPr>
            <a:endParaRPr lang="en-US" altLang="zh-TW" sz="2400" dirty="0">
              <a:latin typeface="Rockwell" panose="02060603020205020403" pitchFamily="18" charset="0"/>
            </a:endParaRPr>
          </a:p>
          <a:p>
            <a:pPr marL="533400" indent="-533400">
              <a:lnSpc>
                <a:spcPct val="90000"/>
              </a:lnSpc>
              <a:buFont typeface="Wingdings" panose="05000000000000000000" pitchFamily="2" charset="2"/>
              <a:buAutoNum type="arabicPeriod" startAt="6"/>
            </a:pPr>
            <a:r>
              <a:rPr lang="en-US" altLang="zh-TW" sz="2400" dirty="0">
                <a:latin typeface="Rockwell" panose="02060603020205020403" pitchFamily="18" charset="0"/>
              </a:rPr>
              <a:t>Intellectual capital rules (</a:t>
            </a:r>
            <a:r>
              <a:rPr lang="en-US" altLang="zh-TW" sz="2400" dirty="0">
                <a:latin typeface="Rockwell" panose="02060603020205020403" pitchFamily="18" charset="0"/>
                <a:hlinkClick r:id="rId2"/>
              </a:rPr>
              <a:t>Digital City</a:t>
            </a:r>
            <a:r>
              <a:rPr lang="en-US" altLang="zh-TW" sz="2400" dirty="0">
                <a:latin typeface="Rockwell" panose="02060603020205020403" pitchFamily="18" charset="0"/>
              </a:rPr>
              <a:t>)</a:t>
            </a:r>
          </a:p>
        </p:txBody>
      </p:sp>
    </p:spTree>
    <p:extLst>
      <p:ext uri="{BB962C8B-B14F-4D97-AF65-F5344CB8AC3E}">
        <p14:creationId xmlns:p14="http://schemas.microsoft.com/office/powerpoint/2010/main" val="2542604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7374DF91-48AC-47DB-A2D6-44A12A3DEA83}"/>
              </a:ext>
            </a:extLst>
          </p:cNvPr>
          <p:cNvSpPr>
            <a:spLocks noGrp="1" noChangeArrowheads="1"/>
          </p:cNvSpPr>
          <p:nvPr>
            <p:ph type="title"/>
          </p:nvPr>
        </p:nvSpPr>
        <p:spPr>
          <a:xfrm>
            <a:off x="1524000" y="914400"/>
            <a:ext cx="7162800" cy="4724400"/>
          </a:xfrm>
        </p:spPr>
        <p:txBody>
          <a:bodyPr/>
          <a:lstStyle/>
          <a:p>
            <a:r>
              <a:rPr lang="zh-TW" altLang="en-US">
                <a:cs typeface="Times New Roman" panose="02020603050405020304" pitchFamily="18" charset="0"/>
              </a:rPr>
              <a:t>3. </a:t>
            </a:r>
            <a:r>
              <a:rPr lang="en-US" altLang="zh-TW">
                <a:cs typeface="Times New Roman" panose="02020603050405020304" pitchFamily="18" charset="0"/>
              </a:rPr>
              <a:t>How many users are connected to the Internet worldwide? </a:t>
            </a:r>
            <a:br>
              <a:rPr lang="en-US" altLang="zh-TW">
                <a:cs typeface="Times New Roman" panose="02020603050405020304" pitchFamily="18" charset="0"/>
              </a:rPr>
            </a:br>
            <a:br>
              <a:rPr lang="en-US" altLang="zh-TW">
                <a:cs typeface="Times New Roman" panose="02020603050405020304" pitchFamily="18" charset="0"/>
              </a:rPr>
            </a:br>
            <a:r>
              <a:rPr lang="en-US" altLang="zh-TW">
                <a:cs typeface="Times New Roman" panose="02020603050405020304" pitchFamily="18" charset="0"/>
              </a:rPr>
              <a:t>How many in the United States?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a:extLst>
              <a:ext uri="{FF2B5EF4-FFF2-40B4-BE49-F238E27FC236}">
                <a16:creationId xmlns:a16="http://schemas.microsoft.com/office/drawing/2014/main" id="{B180E0F4-623F-41EC-87A6-EEE9F65E4D6E}"/>
              </a:ext>
            </a:extLst>
          </p:cNvPr>
          <p:cNvSpPr txBox="1">
            <a:spLocks noChangeArrowheads="1"/>
          </p:cNvSpPr>
          <p:nvPr/>
        </p:nvSpPr>
        <p:spPr bwMode="auto">
          <a:xfrm>
            <a:off x="1371600" y="3810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u="sng">
                <a:solidFill>
                  <a:schemeClr val="tx2"/>
                </a:solidFill>
              </a:rPr>
              <a:t>Question 3</a:t>
            </a:r>
            <a:r>
              <a:rPr lang="en-US" altLang="zh-TW" b="1">
                <a:solidFill>
                  <a:schemeClr val="tx2"/>
                </a:solidFill>
              </a:rPr>
              <a:t>:</a:t>
            </a:r>
          </a:p>
        </p:txBody>
      </p:sp>
      <p:sp>
        <p:nvSpPr>
          <p:cNvPr id="103430" name="Text Box 6">
            <a:extLst>
              <a:ext uri="{FF2B5EF4-FFF2-40B4-BE49-F238E27FC236}">
                <a16:creationId xmlns:a16="http://schemas.microsoft.com/office/drawing/2014/main" id="{306F0BE2-718C-4E28-AFD5-7BE6DC723311}"/>
              </a:ext>
            </a:extLst>
          </p:cNvPr>
          <p:cNvSpPr txBox="1">
            <a:spLocks noChangeArrowheads="1"/>
          </p:cNvSpPr>
          <p:nvPr/>
        </p:nvSpPr>
        <p:spPr bwMode="auto">
          <a:xfrm>
            <a:off x="1524000" y="1981200"/>
            <a:ext cx="7162800" cy="126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200">
                <a:cs typeface="Times New Roman" panose="02020603050405020304" pitchFamily="18" charset="0"/>
              </a:rPr>
              <a:t>Approximately 266 million users are connected to the Internet worldwide and 122 million of those are in the United States. </a:t>
            </a:r>
          </a:p>
          <a:p>
            <a:pPr>
              <a:spcBef>
                <a:spcPct val="50000"/>
              </a:spcBef>
            </a:pPr>
            <a:r>
              <a:rPr lang="en-US" altLang="zh-TW" sz="2200">
                <a:cs typeface="Times New Roman" panose="02020603050405020304" pitchFamily="18" charset="0"/>
              </a:rPr>
              <a:t>Note: This number will have increased since publication.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D2F66E62-E496-4C63-89EF-505FB40E2D0A}"/>
              </a:ext>
            </a:extLst>
          </p:cNvPr>
          <p:cNvSpPr>
            <a:spLocks noGrp="1" noChangeArrowheads="1"/>
          </p:cNvSpPr>
          <p:nvPr>
            <p:ph type="title"/>
          </p:nvPr>
        </p:nvSpPr>
        <p:spPr>
          <a:xfrm>
            <a:off x="1524000" y="914400"/>
            <a:ext cx="7162800" cy="4724400"/>
          </a:xfrm>
        </p:spPr>
        <p:txBody>
          <a:bodyPr/>
          <a:lstStyle/>
          <a:p>
            <a:r>
              <a:rPr lang="zh-TW" altLang="en-US">
                <a:cs typeface="Times New Roman" panose="02020603050405020304" pitchFamily="18" charset="0"/>
              </a:rPr>
              <a:t>4. </a:t>
            </a:r>
            <a:r>
              <a:rPr lang="en-US" altLang="zh-TW">
                <a:cs typeface="Times New Roman" panose="02020603050405020304" pitchFamily="18" charset="0"/>
              </a:rPr>
              <a:t>Explain the difference between intranet, extranet, </a:t>
            </a:r>
            <a:br>
              <a:rPr lang="en-US" altLang="zh-TW">
                <a:cs typeface="Times New Roman" panose="02020603050405020304" pitchFamily="18" charset="0"/>
              </a:rPr>
            </a:br>
            <a:r>
              <a:rPr lang="en-US" altLang="zh-TW">
                <a:cs typeface="Times New Roman" panose="02020603050405020304" pitchFamily="18" charset="0"/>
              </a:rPr>
              <a:t>and corporate portal.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3">
            <a:extLst>
              <a:ext uri="{FF2B5EF4-FFF2-40B4-BE49-F238E27FC236}">
                <a16:creationId xmlns:a16="http://schemas.microsoft.com/office/drawing/2014/main" id="{8B17809B-5A8B-4A24-AEC3-9A142DDAC6AC}"/>
              </a:ext>
            </a:extLst>
          </p:cNvPr>
          <p:cNvSpPr txBox="1">
            <a:spLocks noChangeArrowheads="1"/>
          </p:cNvSpPr>
          <p:nvPr/>
        </p:nvSpPr>
        <p:spPr bwMode="auto">
          <a:xfrm>
            <a:off x="1371600" y="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u="sng">
                <a:solidFill>
                  <a:schemeClr val="tx2"/>
                </a:solidFill>
              </a:rPr>
              <a:t>Question 4</a:t>
            </a:r>
            <a:r>
              <a:rPr lang="en-US" altLang="zh-TW" b="1">
                <a:solidFill>
                  <a:schemeClr val="tx2"/>
                </a:solidFill>
              </a:rPr>
              <a:t>:</a:t>
            </a:r>
          </a:p>
        </p:txBody>
      </p:sp>
      <p:sp>
        <p:nvSpPr>
          <p:cNvPr id="104453" name="Text Box 5">
            <a:extLst>
              <a:ext uri="{FF2B5EF4-FFF2-40B4-BE49-F238E27FC236}">
                <a16:creationId xmlns:a16="http://schemas.microsoft.com/office/drawing/2014/main" id="{740FCC51-A11C-45A5-8157-F6C6F644F19E}"/>
              </a:ext>
            </a:extLst>
          </p:cNvPr>
          <p:cNvSpPr txBox="1">
            <a:spLocks noChangeArrowheads="1"/>
          </p:cNvSpPr>
          <p:nvPr/>
        </p:nvSpPr>
        <p:spPr bwMode="auto">
          <a:xfrm>
            <a:off x="1371600" y="762000"/>
            <a:ext cx="7315200" cy="551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90000"/>
              </a:lnSpc>
              <a:spcBef>
                <a:spcPct val="20000"/>
              </a:spcBef>
              <a:buClr>
                <a:schemeClr val="tx2"/>
              </a:buClr>
              <a:buFont typeface="Wingdings" panose="05000000000000000000" pitchFamily="2" charset="2"/>
              <a:buNone/>
            </a:pPr>
            <a:r>
              <a:rPr lang="zh-TW" altLang="en-US" sz="2200" b="1" i="1">
                <a:cs typeface="Times New Roman" panose="02020603050405020304" pitchFamily="18" charset="0"/>
              </a:rPr>
              <a:t>	</a:t>
            </a:r>
            <a:r>
              <a:rPr lang="en-US" altLang="zh-TW" sz="2200" b="1" i="1">
                <a:cs typeface="Times New Roman" panose="02020603050405020304" pitchFamily="18" charset="0"/>
              </a:rPr>
              <a:t>Intranet</a:t>
            </a:r>
            <a:r>
              <a:rPr lang="en-US" altLang="zh-TW" sz="2200" b="1">
                <a:cs typeface="Times New Roman" panose="02020603050405020304" pitchFamily="18" charset="0"/>
              </a:rPr>
              <a:t>—A network that runs internally in a corporation but that uses Internet standards such as HTML and browsers. </a:t>
            </a:r>
          </a:p>
          <a:p>
            <a:pPr algn="just">
              <a:lnSpc>
                <a:spcPct val="90000"/>
              </a:lnSpc>
              <a:spcBef>
                <a:spcPct val="20000"/>
              </a:spcBef>
              <a:buClr>
                <a:schemeClr val="tx2"/>
              </a:buClr>
              <a:buFont typeface="Wingdings" panose="05000000000000000000" pitchFamily="2" charset="2"/>
              <a:buNone/>
            </a:pPr>
            <a:endParaRPr lang="en-US" altLang="zh-TW" sz="2200" b="1">
              <a:cs typeface="Times New Roman" panose="02020603050405020304" pitchFamily="18" charset="0"/>
            </a:endParaRPr>
          </a:p>
          <a:p>
            <a:pPr algn="just">
              <a:lnSpc>
                <a:spcPct val="90000"/>
              </a:lnSpc>
              <a:spcBef>
                <a:spcPct val="20000"/>
              </a:spcBef>
              <a:buClr>
                <a:schemeClr val="tx2"/>
              </a:buClr>
              <a:buFont typeface="Wingdings" panose="05000000000000000000" pitchFamily="2" charset="2"/>
              <a:buNone/>
            </a:pPr>
            <a:r>
              <a:rPr lang="en-US" altLang="zh-TW" sz="2200" b="1" i="1">
                <a:cs typeface="Times New Roman" panose="02020603050405020304" pitchFamily="18" charset="0"/>
              </a:rPr>
              <a:t>   Extranet</a:t>
            </a:r>
            <a:r>
              <a:rPr lang="en-US" altLang="zh-TW" sz="2200" b="1">
                <a:cs typeface="Times New Roman" panose="02020603050405020304" pitchFamily="18" charset="0"/>
              </a:rPr>
              <a:t>—An intranet to which value chain partners have admission for strategic reasons. </a:t>
            </a:r>
          </a:p>
          <a:p>
            <a:pPr algn="just">
              <a:lnSpc>
                <a:spcPct val="90000"/>
              </a:lnSpc>
              <a:spcBef>
                <a:spcPct val="20000"/>
              </a:spcBef>
              <a:buClr>
                <a:schemeClr val="tx2"/>
              </a:buClr>
              <a:buFont typeface="Wingdings" panose="05000000000000000000" pitchFamily="2" charset="2"/>
              <a:buNone/>
            </a:pPr>
            <a:endParaRPr lang="en-US" altLang="zh-TW" sz="2200" b="1">
              <a:cs typeface="Times New Roman" panose="02020603050405020304" pitchFamily="18" charset="0"/>
            </a:endParaRPr>
          </a:p>
          <a:p>
            <a:pPr algn="just">
              <a:lnSpc>
                <a:spcPct val="90000"/>
              </a:lnSpc>
              <a:spcBef>
                <a:spcPct val="20000"/>
              </a:spcBef>
              <a:buClr>
                <a:schemeClr val="tx2"/>
              </a:buClr>
              <a:buFont typeface="Wingdings" panose="05000000000000000000" pitchFamily="2" charset="2"/>
              <a:buNone/>
            </a:pPr>
            <a:r>
              <a:rPr lang="en-US" altLang="zh-TW" sz="2200" b="1" i="1">
                <a:cs typeface="Times New Roman" panose="02020603050405020304" pitchFamily="18" charset="0"/>
              </a:rPr>
              <a:t>   Corporate Portal</a:t>
            </a:r>
            <a:r>
              <a:rPr lang="en-US" altLang="zh-TW" sz="2200" b="1">
                <a:cs typeface="Times New Roman" panose="02020603050405020304" pitchFamily="18" charset="0"/>
              </a:rPr>
              <a:t>—A second-generation intranet. The goal of a corporate portal is to merge all of the employees’ information and communication needs into a single interface. Thus, corporate portals access internal documents, data warehouses, groupware, e-mail, and calendars, in addition to the Web. From largest to smallest: Extranet, Corporate Portal, Intranet. The latter two are usually proprietary to the firm’s employees, while an Extranet is open to a firm’s partners, customers, and other selected stakeholders.</a:t>
            </a:r>
            <a:r>
              <a:rPr lang="en-US" altLang="zh-TW" b="1">
                <a:cs typeface="Times New Roman" panose="02020603050405020304" pitchFamily="18" charset="0"/>
              </a:rPr>
              <a:t> </a:t>
            </a:r>
            <a:endParaRPr lang="en-US" altLang="zh-TW"/>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51BB274E-C4F3-4653-907B-BD6099E4F632}"/>
              </a:ext>
            </a:extLst>
          </p:cNvPr>
          <p:cNvSpPr>
            <a:spLocks noGrp="1" noChangeArrowheads="1"/>
          </p:cNvSpPr>
          <p:nvPr>
            <p:ph type="title"/>
          </p:nvPr>
        </p:nvSpPr>
        <p:spPr>
          <a:xfrm>
            <a:off x="1524000" y="914400"/>
            <a:ext cx="7162800" cy="4724400"/>
          </a:xfrm>
        </p:spPr>
        <p:txBody>
          <a:bodyPr/>
          <a:lstStyle/>
          <a:p>
            <a:r>
              <a:rPr lang="zh-TW" altLang="en-US">
                <a:cs typeface="Times New Roman" panose="02020603050405020304" pitchFamily="18" charset="0"/>
              </a:rPr>
              <a:t>5. </a:t>
            </a:r>
            <a:r>
              <a:rPr lang="en-US" altLang="zh-TW">
                <a:cs typeface="Times New Roman" panose="02020603050405020304" pitchFamily="18" charset="0"/>
              </a:rPr>
              <a:t>Explain the difference between a portal </a:t>
            </a:r>
            <a:br>
              <a:rPr lang="en-US" altLang="zh-TW">
                <a:cs typeface="Times New Roman" panose="02020603050405020304" pitchFamily="18" charset="0"/>
              </a:rPr>
            </a:br>
            <a:r>
              <a:rPr lang="en-US" altLang="zh-TW">
                <a:cs typeface="Times New Roman" panose="02020603050405020304" pitchFamily="18" charset="0"/>
              </a:rPr>
              <a:t>and a vertical portal. </a:t>
            </a:r>
            <a:br>
              <a:rPr lang="en-US" altLang="zh-TW">
                <a:cs typeface="Times New Roman" panose="02020603050405020304" pitchFamily="18" charset="0"/>
              </a:rPr>
            </a:br>
            <a:br>
              <a:rPr lang="en-US" altLang="zh-TW">
                <a:cs typeface="Times New Roman" panose="02020603050405020304" pitchFamily="18" charset="0"/>
              </a:rPr>
            </a:br>
            <a:r>
              <a:rPr lang="en-US" altLang="zh-TW">
                <a:cs typeface="Times New Roman" panose="02020603050405020304" pitchFamily="18" charset="0"/>
              </a:rPr>
              <a:t>Give examples of each. </a:t>
            </a:r>
            <a:r>
              <a:rPr lang="en-US" altLang="zh-TW"/>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Box 3">
            <a:extLst>
              <a:ext uri="{FF2B5EF4-FFF2-40B4-BE49-F238E27FC236}">
                <a16:creationId xmlns:a16="http://schemas.microsoft.com/office/drawing/2014/main" id="{C0532188-7339-4633-9BA4-A0E59234498D}"/>
              </a:ext>
            </a:extLst>
          </p:cNvPr>
          <p:cNvSpPr txBox="1">
            <a:spLocks noChangeArrowheads="1"/>
          </p:cNvSpPr>
          <p:nvPr/>
        </p:nvSpPr>
        <p:spPr bwMode="auto">
          <a:xfrm>
            <a:off x="1371600" y="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u="sng">
                <a:solidFill>
                  <a:schemeClr val="tx2"/>
                </a:solidFill>
              </a:rPr>
              <a:t>Question 5</a:t>
            </a:r>
            <a:r>
              <a:rPr lang="en-US" altLang="zh-TW" b="1">
                <a:solidFill>
                  <a:schemeClr val="tx2"/>
                </a:solidFill>
              </a:rPr>
              <a:t>:</a:t>
            </a:r>
          </a:p>
        </p:txBody>
      </p:sp>
      <p:sp>
        <p:nvSpPr>
          <p:cNvPr id="105477" name="Text Box 5">
            <a:extLst>
              <a:ext uri="{FF2B5EF4-FFF2-40B4-BE49-F238E27FC236}">
                <a16:creationId xmlns:a16="http://schemas.microsoft.com/office/drawing/2014/main" id="{C31D849F-F82E-4273-B82A-B487A0473C94}"/>
              </a:ext>
            </a:extLst>
          </p:cNvPr>
          <p:cNvSpPr txBox="1">
            <a:spLocks noChangeArrowheads="1"/>
          </p:cNvSpPr>
          <p:nvPr/>
        </p:nvSpPr>
        <p:spPr bwMode="auto">
          <a:xfrm>
            <a:off x="1447800" y="838200"/>
            <a:ext cx="7086600" cy="444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200">
                <a:cs typeface="Times New Roman" panose="02020603050405020304" pitchFamily="18" charset="0"/>
              </a:rPr>
              <a:t>A portal is a point of entry to the Internet. Many portals such as Yahoo!, Lycos, and Excite were originally just search engines. What makes them portals is that they now provide many services in addition to searching. </a:t>
            </a:r>
          </a:p>
          <a:p>
            <a:pPr>
              <a:spcBef>
                <a:spcPct val="50000"/>
              </a:spcBef>
            </a:pPr>
            <a:r>
              <a:rPr lang="en-US" altLang="zh-TW" sz="2200">
                <a:cs typeface="Times New Roman" panose="02020603050405020304" pitchFamily="18" charset="0"/>
              </a:rPr>
              <a:t>A vertical portal is a portal that specializes in one topic, market, or product area. An example is </a:t>
            </a:r>
            <a:r>
              <a:rPr lang="en-US" altLang="zh-TW" sz="2200">
                <a:cs typeface="Times New Roman" panose="02020603050405020304" pitchFamily="18" charset="0"/>
                <a:hlinkClick r:id="rId2"/>
              </a:rPr>
              <a:t>www.homearts.com</a:t>
            </a:r>
            <a:r>
              <a:rPr lang="en-US" altLang="zh-TW" sz="2200">
                <a:cs typeface="Times New Roman" panose="02020603050405020304" pitchFamily="18" charset="0"/>
              </a:rPr>
              <a:t>  that specializes in women’s issues concerning the home. </a:t>
            </a:r>
          </a:p>
          <a:p>
            <a:pPr>
              <a:spcBef>
                <a:spcPct val="50000"/>
              </a:spcBef>
            </a:pPr>
            <a:endParaRPr lang="en-US" altLang="zh-TW" sz="2200">
              <a:cs typeface="Times New Roman" panose="02020603050405020304" pitchFamily="18" charset="0"/>
            </a:endParaRPr>
          </a:p>
          <a:p>
            <a:pPr>
              <a:spcBef>
                <a:spcPct val="50000"/>
              </a:spcBef>
            </a:pPr>
            <a:r>
              <a:rPr lang="en-US" altLang="zh-TW" sz="2200" i="1">
                <a:cs typeface="Times New Roman" panose="02020603050405020304" pitchFamily="18" charset="0"/>
              </a:rPr>
              <a:t>Note: This review question requires outside research due to an omission in the text.</a:t>
            </a:r>
            <a:endParaRPr lang="en-US" altLang="zh-TW" sz="2200">
              <a:cs typeface="Times New Roman" panose="02020603050405020304" pitchFamily="18" charset="0"/>
            </a:endParaRPr>
          </a:p>
          <a:p>
            <a:pPr>
              <a:spcBef>
                <a:spcPct val="50000"/>
              </a:spcBef>
            </a:pPr>
            <a:endParaRPr lang="zh-TW" altLang="en-US" sz="2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1026">
            <a:extLst>
              <a:ext uri="{FF2B5EF4-FFF2-40B4-BE49-F238E27FC236}">
                <a16:creationId xmlns:a16="http://schemas.microsoft.com/office/drawing/2014/main" id="{137D387F-D20D-4DF0-8FF0-9017F0A496A6}"/>
              </a:ext>
            </a:extLst>
          </p:cNvPr>
          <p:cNvSpPr>
            <a:spLocks noGrp="1" noChangeArrowheads="1"/>
          </p:cNvSpPr>
          <p:nvPr>
            <p:ph type="title"/>
          </p:nvPr>
        </p:nvSpPr>
        <p:spPr>
          <a:xfrm>
            <a:off x="1524000" y="914400"/>
            <a:ext cx="7162800" cy="4724400"/>
          </a:xfrm>
        </p:spPr>
        <p:txBody>
          <a:bodyPr/>
          <a:lstStyle/>
          <a:p>
            <a:r>
              <a:rPr lang="zh-TW" altLang="en-US">
                <a:cs typeface="Times New Roman" panose="02020603050405020304" pitchFamily="18" charset="0"/>
              </a:rPr>
              <a:t>6. </a:t>
            </a:r>
            <a:r>
              <a:rPr lang="en-US" altLang="zh-TW">
                <a:cs typeface="Times New Roman" panose="02020603050405020304" pitchFamily="18" charset="0"/>
              </a:rPr>
              <a:t>Explain how a higher-priced item can deliver more value. </a:t>
            </a:r>
            <a:r>
              <a:rPr lang="en-US" altLang="zh-TW"/>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a:extLst>
              <a:ext uri="{FF2B5EF4-FFF2-40B4-BE49-F238E27FC236}">
                <a16:creationId xmlns:a16="http://schemas.microsoft.com/office/drawing/2014/main" id="{53FB9365-2C65-4008-96D0-DBC88A7E0E00}"/>
              </a:ext>
            </a:extLst>
          </p:cNvPr>
          <p:cNvSpPr txBox="1">
            <a:spLocks noChangeArrowheads="1"/>
          </p:cNvSpPr>
          <p:nvPr/>
        </p:nvSpPr>
        <p:spPr bwMode="auto">
          <a:xfrm>
            <a:off x="1371600" y="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u="sng">
                <a:solidFill>
                  <a:schemeClr val="tx2"/>
                </a:solidFill>
              </a:rPr>
              <a:t>Question 6</a:t>
            </a:r>
            <a:r>
              <a:rPr lang="en-US" altLang="zh-TW" b="1">
                <a:solidFill>
                  <a:schemeClr val="tx2"/>
                </a:solidFill>
              </a:rPr>
              <a:t>:</a:t>
            </a:r>
          </a:p>
        </p:txBody>
      </p:sp>
      <p:sp>
        <p:nvSpPr>
          <p:cNvPr id="106501" name="Text Box 5">
            <a:extLst>
              <a:ext uri="{FF2B5EF4-FFF2-40B4-BE49-F238E27FC236}">
                <a16:creationId xmlns:a16="http://schemas.microsoft.com/office/drawing/2014/main" id="{734F33BD-D534-4867-B957-7026492B350F}"/>
              </a:ext>
            </a:extLst>
          </p:cNvPr>
          <p:cNvSpPr txBox="1">
            <a:spLocks noChangeArrowheads="1"/>
          </p:cNvSpPr>
          <p:nvPr/>
        </p:nvSpPr>
        <p:spPr bwMode="auto">
          <a:xfrm>
            <a:off x="1447800" y="1371600"/>
            <a:ext cx="7391400" cy="210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200">
                <a:cs typeface="Times New Roman" panose="02020603050405020304" pitchFamily="18" charset="0"/>
              </a:rPr>
              <a:t>Value includes customer perceptions of the product’s benefits: specifically its attributes, brand name, and support services.  Subtracted from benefits is the cost in acquiring the product: monetary, time, energy, and psychic. Higher priced items can deliver more value by adding more benefits or by lowering time, energy and psychic costs.</a:t>
            </a:r>
            <a:r>
              <a:rPr lang="en-US" altLang="zh-TW" sz="2200"/>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BB887A90-1965-445A-A9F2-B72A038AC698}"/>
              </a:ext>
            </a:extLst>
          </p:cNvPr>
          <p:cNvSpPr>
            <a:spLocks noGrp="1" noChangeArrowheads="1"/>
          </p:cNvSpPr>
          <p:nvPr>
            <p:ph type="title"/>
          </p:nvPr>
        </p:nvSpPr>
        <p:spPr>
          <a:xfrm>
            <a:off x="1524000" y="914400"/>
            <a:ext cx="7162800" cy="4724400"/>
          </a:xfrm>
        </p:spPr>
        <p:txBody>
          <a:bodyPr/>
          <a:lstStyle/>
          <a:p>
            <a:r>
              <a:rPr lang="zh-TW" altLang="en-US">
                <a:cs typeface="Times New Roman" panose="02020603050405020304" pitchFamily="18" charset="0"/>
              </a:rPr>
              <a:t>7. </a:t>
            </a:r>
            <a:r>
              <a:rPr lang="en-US" altLang="zh-TW">
                <a:cs typeface="Times New Roman" panose="02020603050405020304" pitchFamily="18" charset="0"/>
              </a:rPr>
              <a:t>What is a business model? </a:t>
            </a:r>
            <a:r>
              <a:rPr lang="en-US" altLang="zh-TW"/>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Text Box 3">
            <a:extLst>
              <a:ext uri="{FF2B5EF4-FFF2-40B4-BE49-F238E27FC236}">
                <a16:creationId xmlns:a16="http://schemas.microsoft.com/office/drawing/2014/main" id="{496B926F-3B39-41AB-827A-B3C8C92F8692}"/>
              </a:ext>
            </a:extLst>
          </p:cNvPr>
          <p:cNvSpPr txBox="1">
            <a:spLocks noChangeArrowheads="1"/>
          </p:cNvSpPr>
          <p:nvPr/>
        </p:nvSpPr>
        <p:spPr bwMode="auto">
          <a:xfrm>
            <a:off x="1371600" y="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u="sng">
                <a:solidFill>
                  <a:schemeClr val="tx2"/>
                </a:solidFill>
              </a:rPr>
              <a:t>Question 7</a:t>
            </a:r>
            <a:r>
              <a:rPr lang="en-US" altLang="zh-TW" b="1">
                <a:solidFill>
                  <a:schemeClr val="tx2"/>
                </a:solidFill>
              </a:rPr>
              <a:t>:</a:t>
            </a:r>
          </a:p>
        </p:txBody>
      </p:sp>
      <p:sp>
        <p:nvSpPr>
          <p:cNvPr id="107525" name="Text Box 5">
            <a:extLst>
              <a:ext uri="{FF2B5EF4-FFF2-40B4-BE49-F238E27FC236}">
                <a16:creationId xmlns:a16="http://schemas.microsoft.com/office/drawing/2014/main" id="{B40790C9-9D94-48E3-BE4C-00D4FA46489C}"/>
              </a:ext>
            </a:extLst>
          </p:cNvPr>
          <p:cNvSpPr txBox="1">
            <a:spLocks noChangeArrowheads="1"/>
          </p:cNvSpPr>
          <p:nvPr/>
        </p:nvSpPr>
        <p:spPr bwMode="auto">
          <a:xfrm>
            <a:off x="1600200" y="914400"/>
            <a:ext cx="7086600" cy="112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200">
                <a:cs typeface="Times New Roman" panose="02020603050405020304" pitchFamily="18" charset="0"/>
              </a:rPr>
              <a:t>A business model is a method of doing business that contributes to the firm’s profitability either by increasing revenue or decreasing costs.</a:t>
            </a:r>
            <a:r>
              <a:rPr lang="en-US" altLang="zh-TW"/>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A68E38D3-639E-4CBD-85F4-F06BF2BC83A1}"/>
              </a:ext>
            </a:extLst>
          </p:cNvPr>
          <p:cNvSpPr>
            <a:spLocks noGrp="1" noChangeArrowheads="1"/>
          </p:cNvSpPr>
          <p:nvPr>
            <p:ph type="title"/>
          </p:nvPr>
        </p:nvSpPr>
        <p:spPr/>
        <p:txBody>
          <a:bodyPr/>
          <a:lstStyle/>
          <a:p>
            <a:r>
              <a:rPr lang="en-US" altLang="zh-TW"/>
              <a:t>Its’ Bigger Than the Internet</a:t>
            </a:r>
          </a:p>
        </p:txBody>
      </p:sp>
      <p:sp>
        <p:nvSpPr>
          <p:cNvPr id="54276" name="Rectangle 4">
            <a:extLst>
              <a:ext uri="{FF2B5EF4-FFF2-40B4-BE49-F238E27FC236}">
                <a16:creationId xmlns:a16="http://schemas.microsoft.com/office/drawing/2014/main" id="{833F48DA-B653-4AC7-A040-4A3008AD3889}"/>
              </a:ext>
            </a:extLst>
          </p:cNvPr>
          <p:cNvSpPr>
            <a:spLocks noGrp="1" noChangeArrowheads="1"/>
          </p:cNvSpPr>
          <p:nvPr>
            <p:ph idx="1"/>
          </p:nvPr>
        </p:nvSpPr>
        <p:spPr/>
        <p:txBody>
          <a:bodyPr/>
          <a:lstStyle/>
          <a:p>
            <a:pPr>
              <a:lnSpc>
                <a:spcPct val="90000"/>
              </a:lnSpc>
            </a:pPr>
            <a:r>
              <a:rPr lang="en-US" altLang="zh-TW" dirty="0"/>
              <a:t>Electronic marketing reaches far beyond the web.</a:t>
            </a:r>
          </a:p>
          <a:p>
            <a:pPr>
              <a:lnSpc>
                <a:spcPct val="90000"/>
              </a:lnSpc>
            </a:pPr>
            <a:endParaRPr lang="en-US" altLang="zh-TW" dirty="0"/>
          </a:p>
          <a:p>
            <a:pPr>
              <a:lnSpc>
                <a:spcPct val="90000"/>
              </a:lnSpc>
            </a:pPr>
            <a:r>
              <a:rPr lang="en-US" altLang="zh-TW" dirty="0"/>
              <a:t>Examples:</a:t>
            </a:r>
          </a:p>
          <a:p>
            <a:pPr lvl="1">
              <a:lnSpc>
                <a:spcPct val="90000"/>
              </a:lnSpc>
            </a:pPr>
            <a:r>
              <a:rPr lang="en-US" altLang="zh-TW" dirty="0"/>
              <a:t>Email and Newsgroups</a:t>
            </a:r>
          </a:p>
          <a:p>
            <a:pPr lvl="1">
              <a:lnSpc>
                <a:spcPct val="90000"/>
              </a:lnSpc>
            </a:pPr>
            <a:r>
              <a:rPr lang="en-US" altLang="zh-TW" dirty="0"/>
              <a:t>Web TV, Cell Phones, and text-only browsers</a:t>
            </a:r>
          </a:p>
          <a:p>
            <a:pPr lvl="1">
              <a:lnSpc>
                <a:spcPct val="90000"/>
              </a:lnSpc>
            </a:pPr>
            <a:r>
              <a:rPr lang="en-US" altLang="zh-TW" dirty="0"/>
              <a:t>Bar Code Scanners</a:t>
            </a:r>
          </a:p>
          <a:p>
            <a:pPr lvl="1">
              <a:lnSpc>
                <a:spcPct val="90000"/>
              </a:lnSpc>
            </a:pPr>
            <a:r>
              <a:rPr lang="en-US" altLang="zh-TW" dirty="0"/>
              <a:t>Cable Modem and DSL connections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a:extLst>
              <a:ext uri="{FF2B5EF4-FFF2-40B4-BE49-F238E27FC236}">
                <a16:creationId xmlns:a16="http://schemas.microsoft.com/office/drawing/2014/main" id="{1505385C-D50D-41B4-9D91-1AD7DE3F2590}"/>
              </a:ext>
            </a:extLst>
          </p:cNvPr>
          <p:cNvSpPr>
            <a:spLocks noGrp="1" noChangeArrowheads="1"/>
          </p:cNvSpPr>
          <p:nvPr>
            <p:ph type="title"/>
          </p:nvPr>
        </p:nvSpPr>
        <p:spPr>
          <a:xfrm>
            <a:off x="1524000" y="914400"/>
            <a:ext cx="7162800" cy="4724400"/>
          </a:xfrm>
        </p:spPr>
        <p:txBody>
          <a:bodyPr/>
          <a:lstStyle/>
          <a:p>
            <a:r>
              <a:rPr lang="zh-TW" altLang="en-US">
                <a:cs typeface="Times New Roman" panose="02020603050405020304" pitchFamily="18" charset="0"/>
              </a:rPr>
              <a:t>8. </a:t>
            </a:r>
            <a:r>
              <a:rPr lang="en-US" altLang="zh-TW">
                <a:cs typeface="Times New Roman" panose="02020603050405020304" pitchFamily="18" charset="0"/>
              </a:rPr>
              <a:t>How are business models related to customer value? </a:t>
            </a:r>
            <a:r>
              <a:rPr lang="en-US" altLang="zh-TW"/>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1027">
            <a:extLst>
              <a:ext uri="{FF2B5EF4-FFF2-40B4-BE49-F238E27FC236}">
                <a16:creationId xmlns:a16="http://schemas.microsoft.com/office/drawing/2014/main" id="{623E1F05-DE4B-4339-B3FE-9CADA369EDFA}"/>
              </a:ext>
            </a:extLst>
          </p:cNvPr>
          <p:cNvSpPr txBox="1">
            <a:spLocks noChangeArrowheads="1"/>
          </p:cNvSpPr>
          <p:nvPr/>
        </p:nvSpPr>
        <p:spPr bwMode="auto">
          <a:xfrm>
            <a:off x="1371600" y="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u="sng">
                <a:solidFill>
                  <a:schemeClr val="tx2"/>
                </a:solidFill>
              </a:rPr>
              <a:t>Question 8</a:t>
            </a:r>
            <a:r>
              <a:rPr lang="en-US" altLang="zh-TW" b="1">
                <a:solidFill>
                  <a:schemeClr val="tx2"/>
                </a:solidFill>
              </a:rPr>
              <a:t>:</a:t>
            </a:r>
          </a:p>
        </p:txBody>
      </p:sp>
      <p:sp>
        <p:nvSpPr>
          <p:cNvPr id="108549" name="Text Box 1029">
            <a:extLst>
              <a:ext uri="{FF2B5EF4-FFF2-40B4-BE49-F238E27FC236}">
                <a16:creationId xmlns:a16="http://schemas.microsoft.com/office/drawing/2014/main" id="{C4AF90D9-2AD4-4455-AA3E-74742DA86BED}"/>
              </a:ext>
            </a:extLst>
          </p:cNvPr>
          <p:cNvSpPr txBox="1">
            <a:spLocks noChangeArrowheads="1"/>
          </p:cNvSpPr>
          <p:nvPr/>
        </p:nvSpPr>
        <p:spPr bwMode="auto">
          <a:xfrm>
            <a:off x="1447800" y="762000"/>
            <a:ext cx="7239000"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cs typeface="Times New Roman" panose="02020603050405020304" pitchFamily="18" charset="0"/>
              </a:rPr>
              <a:t>When firms decrease costs through e-marketing, they can pass this along to customers via lower prices. </a:t>
            </a:r>
          </a:p>
          <a:p>
            <a:pPr>
              <a:spcBef>
                <a:spcPct val="50000"/>
              </a:spcBef>
            </a:pPr>
            <a:r>
              <a:rPr lang="en-US" altLang="zh-TW">
                <a:cs typeface="Times New Roman" panose="02020603050405020304" pitchFamily="18" charset="0"/>
              </a:rPr>
              <a:t>E-marketing can also lower costs by saving customers time and making it easier to purchase products. Many business models increase customer benefits, thus enhancing value.</a:t>
            </a:r>
            <a:r>
              <a:rPr lang="en-US" altLang="zh-TW"/>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FB76729A-6C7B-43B2-B0A6-D5CD999C09E8}"/>
              </a:ext>
            </a:extLst>
          </p:cNvPr>
          <p:cNvSpPr>
            <a:spLocks noGrp="1" noChangeArrowheads="1"/>
          </p:cNvSpPr>
          <p:nvPr>
            <p:ph type="title"/>
          </p:nvPr>
        </p:nvSpPr>
        <p:spPr>
          <a:xfrm>
            <a:off x="1524000" y="914400"/>
            <a:ext cx="7162800" cy="4724400"/>
          </a:xfrm>
        </p:spPr>
        <p:txBody>
          <a:bodyPr/>
          <a:lstStyle/>
          <a:p>
            <a:r>
              <a:rPr lang="zh-TW" altLang="en-US">
                <a:cs typeface="Times New Roman" panose="02020603050405020304" pitchFamily="18" charset="0"/>
              </a:rPr>
              <a:t>9. </a:t>
            </a:r>
            <a:r>
              <a:rPr lang="en-US" altLang="zh-TW">
                <a:cs typeface="Times New Roman" panose="02020603050405020304" pitchFamily="18" charset="0"/>
              </a:rPr>
              <a:t>What is the difference between </a:t>
            </a:r>
            <a:br>
              <a:rPr lang="en-US" altLang="zh-TW">
                <a:cs typeface="Times New Roman" panose="02020603050405020304" pitchFamily="18" charset="0"/>
              </a:rPr>
            </a:br>
            <a:r>
              <a:rPr lang="en-US" altLang="zh-TW">
                <a:cs typeface="Times New Roman" panose="02020603050405020304" pitchFamily="18" charset="0"/>
              </a:rPr>
              <a:t>a broker and an agent? </a:t>
            </a:r>
            <a:r>
              <a:rPr lang="en-US" altLang="zh-TW"/>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3">
            <a:extLst>
              <a:ext uri="{FF2B5EF4-FFF2-40B4-BE49-F238E27FC236}">
                <a16:creationId xmlns:a16="http://schemas.microsoft.com/office/drawing/2014/main" id="{3FB3AEE6-5725-4CFB-8B6F-447384905177}"/>
              </a:ext>
            </a:extLst>
          </p:cNvPr>
          <p:cNvSpPr txBox="1">
            <a:spLocks noChangeArrowheads="1"/>
          </p:cNvSpPr>
          <p:nvPr/>
        </p:nvSpPr>
        <p:spPr bwMode="auto">
          <a:xfrm>
            <a:off x="1371600" y="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u="sng">
                <a:solidFill>
                  <a:schemeClr val="tx2"/>
                </a:solidFill>
              </a:rPr>
              <a:t>Question 9</a:t>
            </a:r>
            <a:r>
              <a:rPr lang="en-US" altLang="zh-TW" b="1">
                <a:solidFill>
                  <a:schemeClr val="tx2"/>
                </a:solidFill>
              </a:rPr>
              <a:t>:</a:t>
            </a:r>
          </a:p>
        </p:txBody>
      </p:sp>
      <p:sp>
        <p:nvSpPr>
          <p:cNvPr id="109573" name="Text Box 5">
            <a:extLst>
              <a:ext uri="{FF2B5EF4-FFF2-40B4-BE49-F238E27FC236}">
                <a16:creationId xmlns:a16="http://schemas.microsoft.com/office/drawing/2014/main" id="{1D2C4445-AC0C-43D0-9CE1-2F62596833EF}"/>
              </a:ext>
            </a:extLst>
          </p:cNvPr>
          <p:cNvSpPr txBox="1">
            <a:spLocks noChangeArrowheads="1"/>
          </p:cNvSpPr>
          <p:nvPr/>
        </p:nvSpPr>
        <p:spPr bwMode="auto">
          <a:xfrm>
            <a:off x="1524000" y="914400"/>
            <a:ext cx="7086600" cy="193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sz="2200">
                <a:cs typeface="Times New Roman" panose="02020603050405020304" pitchFamily="18" charset="0"/>
              </a:rPr>
              <a:t>Brokers and agents bring buyers and sellers together but neither purchase nor take possession of the products. </a:t>
            </a:r>
          </a:p>
          <a:p>
            <a:pPr>
              <a:spcBef>
                <a:spcPct val="50000"/>
              </a:spcBef>
            </a:pPr>
            <a:r>
              <a:rPr lang="en-US" altLang="zh-TW" sz="2200">
                <a:cs typeface="Times New Roman" panose="02020603050405020304" pitchFamily="18" charset="0"/>
              </a:rPr>
              <a:t>Brokers assist in the negotiation and don’t actually represent either side, whereas agents tend to represent either the buyer or seller, taking a commission for their work.</a:t>
            </a:r>
            <a:r>
              <a:rPr lang="en-US" altLang="zh-TW" sz="220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B8556CA2-CE9F-422D-AB05-155D0B569541}"/>
              </a:ext>
            </a:extLst>
          </p:cNvPr>
          <p:cNvSpPr>
            <a:spLocks noGrp="1" noChangeArrowheads="1"/>
          </p:cNvSpPr>
          <p:nvPr>
            <p:ph type="title"/>
          </p:nvPr>
        </p:nvSpPr>
        <p:spPr>
          <a:xfrm>
            <a:off x="1524000" y="914400"/>
            <a:ext cx="7162800" cy="4724400"/>
          </a:xfrm>
        </p:spPr>
        <p:txBody>
          <a:bodyPr/>
          <a:lstStyle/>
          <a:p>
            <a:r>
              <a:rPr lang="zh-TW" altLang="en-US">
                <a:cs typeface="Times New Roman" panose="02020603050405020304" pitchFamily="18" charset="0"/>
              </a:rPr>
              <a:t>10. </a:t>
            </a:r>
            <a:r>
              <a:rPr lang="en-US" altLang="zh-TW">
                <a:cs typeface="Times New Roman" panose="02020603050405020304" pitchFamily="18" charset="0"/>
              </a:rPr>
              <a:t>What are three ways in which e-mail can be used for marketing communication?</a:t>
            </a:r>
            <a:br>
              <a:rPr lang="en-US" altLang="zh-TW" b="1">
                <a:cs typeface="Times New Roman" panose="02020603050405020304" pitchFamily="18" charset="0"/>
              </a:rPr>
            </a:br>
            <a:r>
              <a:rPr lang="en-US" altLang="zh-TW"/>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Text Box 3">
            <a:extLst>
              <a:ext uri="{FF2B5EF4-FFF2-40B4-BE49-F238E27FC236}">
                <a16:creationId xmlns:a16="http://schemas.microsoft.com/office/drawing/2014/main" id="{6A61BDEA-BBCB-4862-BED5-71ADF64F467E}"/>
              </a:ext>
            </a:extLst>
          </p:cNvPr>
          <p:cNvSpPr txBox="1">
            <a:spLocks noChangeArrowheads="1"/>
          </p:cNvSpPr>
          <p:nvPr/>
        </p:nvSpPr>
        <p:spPr bwMode="auto">
          <a:xfrm>
            <a:off x="1371600" y="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b="1" u="sng">
                <a:solidFill>
                  <a:schemeClr val="tx2"/>
                </a:solidFill>
              </a:rPr>
              <a:t>Question 10</a:t>
            </a:r>
            <a:r>
              <a:rPr lang="en-US" altLang="zh-TW" b="1">
                <a:solidFill>
                  <a:schemeClr val="tx2"/>
                </a:solidFill>
              </a:rPr>
              <a:t>:</a:t>
            </a:r>
          </a:p>
        </p:txBody>
      </p:sp>
      <p:sp>
        <p:nvSpPr>
          <p:cNvPr id="110597" name="Text Box 5">
            <a:extLst>
              <a:ext uri="{FF2B5EF4-FFF2-40B4-BE49-F238E27FC236}">
                <a16:creationId xmlns:a16="http://schemas.microsoft.com/office/drawing/2014/main" id="{6357F281-ED02-443E-95CE-BF14774A8C06}"/>
              </a:ext>
            </a:extLst>
          </p:cNvPr>
          <p:cNvSpPr txBox="1">
            <a:spLocks noChangeArrowheads="1"/>
          </p:cNvSpPr>
          <p:nvPr/>
        </p:nvSpPr>
        <p:spPr bwMode="auto">
          <a:xfrm>
            <a:off x="1447800" y="685800"/>
            <a:ext cx="7467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TW">
                <a:cs typeface="Times New Roman" panose="02020603050405020304" pitchFamily="18" charset="0"/>
              </a:rPr>
              <a:t>The first concerns e-mail to target promotions to specific users. The targeting can be very sophisticated—for example, targeting users when they are most receptive to a promotional offering based on data mining of past purchase patterns. </a:t>
            </a:r>
          </a:p>
          <a:p>
            <a:pPr>
              <a:spcBef>
                <a:spcPct val="50000"/>
              </a:spcBef>
            </a:pPr>
            <a:r>
              <a:rPr lang="en-US" altLang="zh-TW">
                <a:cs typeface="Times New Roman" panose="02020603050405020304" pitchFamily="18" charset="0"/>
              </a:rPr>
              <a:t>The second form of e-mail is the reverse channel: from the user to the firm. </a:t>
            </a:r>
          </a:p>
          <a:p>
            <a:pPr>
              <a:spcBef>
                <a:spcPct val="50000"/>
              </a:spcBef>
            </a:pPr>
            <a:r>
              <a:rPr lang="en-US" altLang="zh-TW">
                <a:cs typeface="Times New Roman" panose="02020603050405020304" pitchFamily="18" charset="0"/>
              </a:rPr>
              <a:t>The third form of e-mail is from consumer to consumer. This is the modern-day equivalent of word of mouth.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44130-E5EC-405B-9F97-D7C20BDA51C2}"/>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01F4612-4DAE-42BA-A42B-532A430C5A08}"/>
              </a:ext>
            </a:extLst>
          </p:cNvPr>
          <p:cNvSpPr>
            <a:spLocks noGrp="1"/>
          </p:cNvSpPr>
          <p:nvPr>
            <p:ph idx="1"/>
          </p:nvPr>
        </p:nvSpPr>
        <p:spPr/>
        <p:txBody>
          <a:bodyPr/>
          <a:lstStyle/>
          <a:p>
            <a:r>
              <a:rPr lang="en-US" altLang="zh-TW" sz="3200" i="1" u="sng" dirty="0"/>
              <a:t>Joel </a:t>
            </a:r>
            <a:r>
              <a:rPr lang="en-US" altLang="zh-TW" sz="3200" i="1" u="sng" dirty="0" err="1"/>
              <a:t>Troutt</a:t>
            </a:r>
            <a:r>
              <a:rPr lang="en-US" altLang="zh-TW" sz="3200" i="1" u="sng"/>
              <a:t>, E-Marketing</a:t>
            </a:r>
            <a:r>
              <a:rPr lang="en-US" altLang="zh-TW" sz="3200" i="1"/>
              <a:t> </a:t>
            </a:r>
            <a:r>
              <a:rPr lang="en-US" altLang="zh-TW" sz="3200" i="1" dirty="0"/>
              <a:t>(2</a:t>
            </a:r>
            <a:r>
              <a:rPr lang="en-US" altLang="zh-TW" sz="3200" i="1" baseline="30000" dirty="0"/>
              <a:t>nd</a:t>
            </a:r>
            <a:r>
              <a:rPr lang="en-US" altLang="zh-TW" sz="3200" i="1" dirty="0"/>
              <a:t> Edition)</a:t>
            </a:r>
            <a:br>
              <a:rPr lang="en-US" altLang="zh-TW" i="1" dirty="0"/>
            </a:br>
            <a:r>
              <a:rPr lang="en-US" altLang="zh-TW" sz="2800" i="1" dirty="0"/>
              <a:t>Judy Strauss &amp; Raymond Frost, Prentice Hall 2001</a:t>
            </a:r>
            <a:endParaRPr lang="en-US" dirty="0"/>
          </a:p>
        </p:txBody>
      </p:sp>
    </p:spTree>
    <p:extLst>
      <p:ext uri="{BB962C8B-B14F-4D97-AF65-F5344CB8AC3E}">
        <p14:creationId xmlns:p14="http://schemas.microsoft.com/office/powerpoint/2010/main" val="30931197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9E2C6A12-31AB-4289-AFF6-BAD1F2C5E534}"/>
              </a:ext>
            </a:extLst>
          </p:cNvPr>
          <p:cNvSpPr>
            <a:spLocks noGrp="1" noChangeArrowheads="1"/>
          </p:cNvSpPr>
          <p:nvPr>
            <p:ph type="ctrTitle"/>
          </p:nvPr>
        </p:nvSpPr>
        <p:spPr>
          <a:xfrm>
            <a:off x="4344988" y="1905000"/>
            <a:ext cx="4418012" cy="3352800"/>
          </a:xfrm>
        </p:spPr>
        <p:txBody>
          <a:bodyPr/>
          <a:lstStyle/>
          <a:p>
            <a:r>
              <a:rPr lang="en-US" altLang="zh-TW"/>
              <a:t>The End.</a:t>
            </a:r>
            <a:endParaRPr lang="en-US" altLang="zh-TW"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0B0AA160-75BE-4883-B42C-DE7DBDBA4F38}"/>
              </a:ext>
            </a:extLst>
          </p:cNvPr>
          <p:cNvSpPr>
            <a:spLocks noGrp="1" noChangeArrowheads="1"/>
          </p:cNvSpPr>
          <p:nvPr>
            <p:ph type="title"/>
          </p:nvPr>
        </p:nvSpPr>
        <p:spPr/>
        <p:txBody>
          <a:bodyPr/>
          <a:lstStyle/>
          <a:p>
            <a:r>
              <a:rPr lang="en-US" altLang="zh-TW"/>
              <a:t>What is E-Business (EB)?</a:t>
            </a:r>
          </a:p>
        </p:txBody>
      </p:sp>
      <p:sp>
        <p:nvSpPr>
          <p:cNvPr id="10243" name="Rectangle 3">
            <a:extLst>
              <a:ext uri="{FF2B5EF4-FFF2-40B4-BE49-F238E27FC236}">
                <a16:creationId xmlns:a16="http://schemas.microsoft.com/office/drawing/2014/main" id="{61E90C0B-4270-41A6-8D6D-56F1FBF17C34}"/>
              </a:ext>
            </a:extLst>
          </p:cNvPr>
          <p:cNvSpPr>
            <a:spLocks noGrp="1" noChangeArrowheads="1"/>
          </p:cNvSpPr>
          <p:nvPr>
            <p:ph idx="1"/>
          </p:nvPr>
        </p:nvSpPr>
        <p:spPr>
          <a:xfrm>
            <a:off x="762000" y="1232993"/>
            <a:ext cx="8021372" cy="4648200"/>
          </a:xfrm>
        </p:spPr>
        <p:txBody>
          <a:bodyPr>
            <a:normAutofit lnSpcReduction="10000"/>
          </a:bodyPr>
          <a:lstStyle/>
          <a:p>
            <a:r>
              <a:rPr lang="en-US" altLang="zh-TW" sz="2400" dirty="0"/>
              <a:t>Defined as the continuous optimization of a firm’s business through digital technology</a:t>
            </a:r>
          </a:p>
          <a:p>
            <a:endParaRPr lang="en-US" altLang="zh-TW" sz="2400" dirty="0"/>
          </a:p>
          <a:p>
            <a:pPr algn="ctr">
              <a:buFont typeface="Wingdings" panose="05000000000000000000" pitchFamily="2" charset="2"/>
              <a:buNone/>
            </a:pPr>
            <a:r>
              <a:rPr lang="en-US" altLang="zh-TW" sz="2800" b="1" dirty="0"/>
              <a:t>[EB = EC + BI + CRM + SCM + ERP]</a:t>
            </a:r>
          </a:p>
          <a:p>
            <a:pPr algn="ctr">
              <a:buFont typeface="Wingdings" panose="05000000000000000000" pitchFamily="2" charset="2"/>
              <a:buNone/>
            </a:pPr>
            <a:endParaRPr lang="en-US" altLang="zh-TW" sz="2800" b="1" dirty="0"/>
          </a:p>
          <a:p>
            <a:pPr lvl="1">
              <a:buFontTx/>
              <a:buNone/>
            </a:pPr>
            <a:r>
              <a:rPr lang="en-US" altLang="zh-TW" sz="2400" dirty="0"/>
              <a:t>Where, </a:t>
            </a:r>
          </a:p>
          <a:p>
            <a:pPr lvl="2"/>
            <a:r>
              <a:rPr lang="en-US" altLang="zh-TW" sz="2000" dirty="0"/>
              <a:t>EI = e-commerce</a:t>
            </a:r>
          </a:p>
          <a:p>
            <a:pPr lvl="2"/>
            <a:r>
              <a:rPr lang="en-US" altLang="zh-TW" sz="2000" dirty="0"/>
              <a:t>BI = business intelligence</a:t>
            </a:r>
          </a:p>
          <a:p>
            <a:pPr lvl="2"/>
            <a:r>
              <a:rPr lang="en-US" altLang="zh-TW" sz="2000" dirty="0"/>
              <a:t>CRM = customer relationship management</a:t>
            </a:r>
          </a:p>
          <a:p>
            <a:pPr lvl="2"/>
            <a:r>
              <a:rPr lang="en-US" altLang="zh-TW" sz="2000" dirty="0"/>
              <a:t>SCM = supply chain management</a:t>
            </a:r>
          </a:p>
          <a:p>
            <a:pPr lvl="2"/>
            <a:r>
              <a:rPr lang="en-US" altLang="zh-TW" sz="2000" dirty="0"/>
              <a:t>ERP = enterprise resource planning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645B89B-B845-4F2E-AFA2-BD29FDEFE624}"/>
              </a:ext>
            </a:extLst>
          </p:cNvPr>
          <p:cNvSpPr>
            <a:spLocks noGrp="1" noChangeArrowheads="1"/>
          </p:cNvSpPr>
          <p:nvPr>
            <p:ph type="title"/>
          </p:nvPr>
        </p:nvSpPr>
        <p:spPr>
          <a:xfrm>
            <a:off x="1600200" y="228600"/>
            <a:ext cx="7543800" cy="1143000"/>
          </a:xfrm>
        </p:spPr>
        <p:txBody>
          <a:bodyPr/>
          <a:lstStyle/>
          <a:p>
            <a:r>
              <a:rPr lang="en-US" altLang="zh-TW"/>
              <a:t>E-Business continued</a:t>
            </a:r>
          </a:p>
        </p:txBody>
      </p:sp>
      <p:sp>
        <p:nvSpPr>
          <p:cNvPr id="13315" name="Rectangle 3">
            <a:extLst>
              <a:ext uri="{FF2B5EF4-FFF2-40B4-BE49-F238E27FC236}">
                <a16:creationId xmlns:a16="http://schemas.microsoft.com/office/drawing/2014/main" id="{0C3065E0-3CFA-4A71-8FE2-82ED64C3CD87}"/>
              </a:ext>
            </a:extLst>
          </p:cNvPr>
          <p:cNvSpPr>
            <a:spLocks noGrp="1" noChangeArrowheads="1"/>
          </p:cNvSpPr>
          <p:nvPr>
            <p:ph idx="1"/>
          </p:nvPr>
        </p:nvSpPr>
        <p:spPr>
          <a:xfrm>
            <a:off x="533400" y="1104900"/>
            <a:ext cx="8458200" cy="4991100"/>
          </a:xfrm>
        </p:spPr>
        <p:txBody>
          <a:bodyPr>
            <a:normAutofit fontScale="92500" lnSpcReduction="10000"/>
          </a:bodyPr>
          <a:lstStyle/>
          <a:p>
            <a:pPr>
              <a:lnSpc>
                <a:spcPct val="90000"/>
              </a:lnSpc>
            </a:pPr>
            <a:r>
              <a:rPr lang="en-US" altLang="zh-TW" dirty="0"/>
              <a:t>EC - </a:t>
            </a:r>
            <a:r>
              <a:rPr lang="en-US" altLang="zh-TW" sz="2400" dirty="0"/>
              <a:t>uses digital technologies to enable buying/selling</a:t>
            </a:r>
          </a:p>
          <a:p>
            <a:pPr>
              <a:lnSpc>
                <a:spcPct val="90000"/>
              </a:lnSpc>
            </a:pPr>
            <a:endParaRPr lang="en-US" altLang="zh-TW" sz="2400" dirty="0"/>
          </a:p>
          <a:p>
            <a:pPr>
              <a:lnSpc>
                <a:spcPct val="90000"/>
              </a:lnSpc>
            </a:pPr>
            <a:r>
              <a:rPr lang="en-US" altLang="zh-TW" dirty="0"/>
              <a:t>BI - </a:t>
            </a:r>
            <a:r>
              <a:rPr lang="en-US" altLang="zh-TW" sz="2400" dirty="0"/>
              <a:t>collecting primary/secondary information</a:t>
            </a:r>
          </a:p>
          <a:p>
            <a:pPr>
              <a:lnSpc>
                <a:spcPct val="90000"/>
              </a:lnSpc>
            </a:pPr>
            <a:endParaRPr lang="en-US" altLang="zh-TW" sz="2400" dirty="0"/>
          </a:p>
          <a:p>
            <a:pPr>
              <a:lnSpc>
                <a:spcPct val="90000"/>
              </a:lnSpc>
            </a:pPr>
            <a:r>
              <a:rPr lang="en-US" altLang="zh-TW" dirty="0"/>
              <a:t>CRM - </a:t>
            </a:r>
            <a:r>
              <a:rPr lang="en-US" altLang="zh-TW" sz="2400" dirty="0"/>
              <a:t>strategy to satisfy customers and build long-lasting relationships; high interaction with customers</a:t>
            </a:r>
          </a:p>
          <a:p>
            <a:pPr>
              <a:lnSpc>
                <a:spcPct val="90000"/>
              </a:lnSpc>
            </a:pPr>
            <a:endParaRPr lang="en-US" altLang="zh-TW" sz="2400" dirty="0"/>
          </a:p>
          <a:p>
            <a:pPr>
              <a:lnSpc>
                <a:spcPct val="90000"/>
              </a:lnSpc>
            </a:pPr>
            <a:r>
              <a:rPr lang="en-US" altLang="zh-TW" dirty="0"/>
              <a:t>SCM – </a:t>
            </a:r>
            <a:r>
              <a:rPr lang="en-US" altLang="zh-TW" sz="2400" dirty="0"/>
              <a:t>delivery of products efficiently and effectively; high interaction with distributors</a:t>
            </a:r>
          </a:p>
          <a:p>
            <a:pPr>
              <a:lnSpc>
                <a:spcPct val="90000"/>
              </a:lnSpc>
            </a:pPr>
            <a:endParaRPr lang="en-US" altLang="zh-TW" sz="2400" dirty="0"/>
          </a:p>
          <a:p>
            <a:pPr>
              <a:lnSpc>
                <a:spcPct val="90000"/>
              </a:lnSpc>
            </a:pPr>
            <a:r>
              <a:rPr lang="en-US" altLang="zh-TW" dirty="0"/>
              <a:t>ERP – </a:t>
            </a:r>
            <a:r>
              <a:rPr lang="en-US" altLang="zh-TW" sz="2400" dirty="0"/>
              <a:t>optimize business processes and lowering costs</a:t>
            </a:r>
          </a:p>
          <a:p>
            <a:pPr lvl="1">
              <a:lnSpc>
                <a:spcPct val="90000"/>
              </a:lnSpc>
            </a:pPr>
            <a:r>
              <a:rPr lang="en-US" altLang="zh-TW" sz="2000" dirty="0"/>
              <a:t>Order entry and purchasing</a:t>
            </a:r>
          </a:p>
          <a:p>
            <a:pPr lvl="1">
              <a:lnSpc>
                <a:spcPct val="90000"/>
              </a:lnSpc>
            </a:pPr>
            <a:r>
              <a:rPr lang="en-US" altLang="zh-TW" sz="2000" dirty="0"/>
              <a:t>Invoicing and inventory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EA6DCB9E-7A15-49B3-B777-6D0C4FF7F5D2}"/>
              </a:ext>
            </a:extLst>
          </p:cNvPr>
          <p:cNvSpPr>
            <a:spLocks noGrp="1" noChangeArrowheads="1"/>
          </p:cNvSpPr>
          <p:nvPr>
            <p:ph type="title"/>
          </p:nvPr>
        </p:nvSpPr>
        <p:spPr/>
        <p:txBody>
          <a:bodyPr/>
          <a:lstStyle/>
          <a:p>
            <a:r>
              <a:rPr lang="en-US" altLang="zh-TW"/>
              <a:t>What is E-Marketing?</a:t>
            </a:r>
          </a:p>
        </p:txBody>
      </p:sp>
      <p:sp>
        <p:nvSpPr>
          <p:cNvPr id="11267" name="Rectangle 3">
            <a:extLst>
              <a:ext uri="{FF2B5EF4-FFF2-40B4-BE49-F238E27FC236}">
                <a16:creationId xmlns:a16="http://schemas.microsoft.com/office/drawing/2014/main" id="{3E3D4DAF-7534-4605-8992-AFB8D523D9EE}"/>
              </a:ext>
            </a:extLst>
          </p:cNvPr>
          <p:cNvSpPr>
            <a:spLocks noGrp="1" noChangeArrowheads="1"/>
          </p:cNvSpPr>
          <p:nvPr>
            <p:ph idx="1"/>
          </p:nvPr>
        </p:nvSpPr>
        <p:spPr/>
        <p:txBody>
          <a:bodyPr/>
          <a:lstStyle/>
          <a:p>
            <a:r>
              <a:rPr lang="en-US" altLang="zh-TW"/>
              <a:t>Marketing:</a:t>
            </a:r>
          </a:p>
          <a:p>
            <a:pPr lvl="1"/>
            <a:r>
              <a:rPr lang="en-US" altLang="zh-TW"/>
              <a:t>Use of 4 “P’s” to meet customer’s needs</a:t>
            </a:r>
          </a:p>
          <a:p>
            <a:pPr lvl="1"/>
            <a:endParaRPr lang="en-US" altLang="zh-TW"/>
          </a:p>
          <a:p>
            <a:r>
              <a:rPr lang="en-US" altLang="zh-TW"/>
              <a:t>E-Marketing:</a:t>
            </a:r>
          </a:p>
          <a:p>
            <a:pPr lvl="1"/>
            <a:r>
              <a:rPr lang="en-US" altLang="zh-TW"/>
              <a:t>Use of technology to increase efficiency of marketing</a:t>
            </a:r>
          </a:p>
          <a:p>
            <a:pPr lvl="1"/>
            <a:r>
              <a:rPr lang="en-US" altLang="zh-TW"/>
              <a:t>Increases company profitability and adds customer value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E39D977-B0BE-4839-AAF4-8A77B3E67EBC}"/>
              </a:ext>
            </a:extLst>
          </p:cNvPr>
          <p:cNvSpPr>
            <a:spLocks noGrp="1" noChangeArrowheads="1"/>
          </p:cNvSpPr>
          <p:nvPr>
            <p:ph type="title"/>
          </p:nvPr>
        </p:nvSpPr>
        <p:spPr/>
        <p:txBody>
          <a:bodyPr/>
          <a:lstStyle/>
          <a:p>
            <a:r>
              <a:rPr lang="en-US" altLang="zh-TW"/>
              <a:t>The Big Picture</a:t>
            </a:r>
          </a:p>
        </p:txBody>
      </p:sp>
      <p:sp>
        <p:nvSpPr>
          <p:cNvPr id="12291" name="Rectangle 3">
            <a:extLst>
              <a:ext uri="{FF2B5EF4-FFF2-40B4-BE49-F238E27FC236}">
                <a16:creationId xmlns:a16="http://schemas.microsoft.com/office/drawing/2014/main" id="{895EBAD8-41EE-4DC4-97C0-435E774C87C6}"/>
              </a:ext>
            </a:extLst>
          </p:cNvPr>
          <p:cNvSpPr>
            <a:spLocks noGrp="1" noChangeArrowheads="1"/>
          </p:cNvSpPr>
          <p:nvPr>
            <p:ph idx="1"/>
          </p:nvPr>
        </p:nvSpPr>
        <p:spPr>
          <a:xfrm>
            <a:off x="388620" y="1268760"/>
            <a:ext cx="8783372" cy="4751040"/>
          </a:xfrm>
        </p:spPr>
        <p:txBody>
          <a:bodyPr>
            <a:normAutofit/>
          </a:bodyPr>
          <a:lstStyle/>
          <a:p>
            <a:pPr>
              <a:lnSpc>
                <a:spcPct val="90000"/>
              </a:lnSpc>
            </a:pPr>
            <a:r>
              <a:rPr lang="en-US" altLang="zh-TW" sz="3600" dirty="0"/>
              <a:t>Too much digital technology creates:</a:t>
            </a:r>
          </a:p>
          <a:p>
            <a:pPr lvl="1">
              <a:lnSpc>
                <a:spcPct val="90000"/>
              </a:lnSpc>
            </a:pPr>
            <a:r>
              <a:rPr lang="en-US" altLang="zh-TW" sz="2600" dirty="0"/>
              <a:t>Decreasing cultural/language differences</a:t>
            </a:r>
          </a:p>
          <a:p>
            <a:pPr lvl="1">
              <a:lnSpc>
                <a:spcPct val="90000"/>
              </a:lnSpc>
            </a:pPr>
            <a:r>
              <a:rPr lang="en-US" altLang="zh-TW" sz="2600" dirty="0"/>
              <a:t>Workaholism; less family time</a:t>
            </a:r>
          </a:p>
          <a:p>
            <a:pPr lvl="1">
              <a:lnSpc>
                <a:spcPct val="90000"/>
              </a:lnSpc>
            </a:pPr>
            <a:r>
              <a:rPr lang="en-US" altLang="zh-TW" sz="2600" dirty="0"/>
              <a:t>Social class divisions because of high literacy requirements</a:t>
            </a:r>
          </a:p>
          <a:p>
            <a:pPr lvl="1">
              <a:lnSpc>
                <a:spcPct val="90000"/>
              </a:lnSpc>
            </a:pPr>
            <a:endParaRPr lang="en-US" altLang="zh-TW" sz="2600" dirty="0"/>
          </a:p>
          <a:p>
            <a:pPr>
              <a:lnSpc>
                <a:spcPct val="90000"/>
              </a:lnSpc>
            </a:pPr>
            <a:r>
              <a:rPr lang="en-US" altLang="zh-TW" sz="3600" dirty="0"/>
              <a:t>Digital economies are interdisciplinary</a:t>
            </a:r>
          </a:p>
          <a:p>
            <a:pPr lvl="1">
              <a:lnSpc>
                <a:spcPct val="90000"/>
              </a:lnSpc>
            </a:pPr>
            <a:r>
              <a:rPr lang="en-US" altLang="zh-TW" sz="2600" dirty="0"/>
              <a:t>Marketing, MIS/CIS, Finance, Strategists</a:t>
            </a:r>
          </a:p>
          <a:p>
            <a:pPr lvl="1">
              <a:lnSpc>
                <a:spcPct val="90000"/>
              </a:lnSpc>
            </a:pPr>
            <a:r>
              <a:rPr lang="en-US" altLang="zh-TW" sz="2600" dirty="0"/>
              <a:t>Human Resources, Production/Operations</a:t>
            </a:r>
          </a:p>
        </p:txBody>
      </p:sp>
    </p:spTree>
  </p:cSld>
  <p:clrMapOvr>
    <a:masterClrMapping/>
  </p:clrMapOvr>
</p:sld>
</file>

<file path=ppt/theme/theme1.xml><?xml version="1.0" encoding="utf-8"?>
<a:theme xmlns:a="http://schemas.openxmlformats.org/drawingml/2006/main" name="CU 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CU Template</Template>
  <TotalTime>1037</TotalTime>
  <Words>1694</Words>
  <Application>Microsoft Office PowerPoint</Application>
  <PresentationFormat>On-screen Show (4:3)</PresentationFormat>
  <Paragraphs>349</Paragraphs>
  <Slides>57</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57</vt:i4>
      </vt:variant>
    </vt:vector>
  </HeadingPairs>
  <TitlesOfParts>
    <vt:vector size="68" baseType="lpstr">
      <vt:lpstr>新細明體</vt:lpstr>
      <vt:lpstr>Arial</vt:lpstr>
      <vt:lpstr>Calibri</vt:lpstr>
      <vt:lpstr>Georgia</vt:lpstr>
      <vt:lpstr>Rockwell</vt:lpstr>
      <vt:lpstr>Rockwell Condensed</vt:lpstr>
      <vt:lpstr>Symbol</vt:lpstr>
      <vt:lpstr>Times New Roman</vt:lpstr>
      <vt:lpstr>Wingdings</vt:lpstr>
      <vt:lpstr>CU Template</vt:lpstr>
      <vt:lpstr>Custom Design</vt:lpstr>
      <vt:lpstr>E-Marketing</vt:lpstr>
      <vt:lpstr>Learning Objectives</vt:lpstr>
      <vt:lpstr>Learning Objectives</vt:lpstr>
      <vt:lpstr>Ten Rules of E-Marketing</vt:lpstr>
      <vt:lpstr>Its’ Bigger Than the Internet</vt:lpstr>
      <vt:lpstr>What is E-Business (EB)?</vt:lpstr>
      <vt:lpstr>E-Business continued</vt:lpstr>
      <vt:lpstr>What is E-Marketing?</vt:lpstr>
      <vt:lpstr>The Big Picture</vt:lpstr>
      <vt:lpstr>Networks</vt:lpstr>
      <vt:lpstr>E-Marketing Challenges and Opportunities</vt:lpstr>
      <vt:lpstr>Five Markets</vt:lpstr>
      <vt:lpstr>Revenge of the Consumer</vt:lpstr>
      <vt:lpstr>Businesses</vt:lpstr>
      <vt:lpstr>Technology</vt:lpstr>
      <vt:lpstr>E-Marketing Delivers</vt:lpstr>
      <vt:lpstr>E-Business Model</vt:lpstr>
      <vt:lpstr>Marketing Mix Components</vt:lpstr>
      <vt:lpstr>Product</vt:lpstr>
      <vt:lpstr>Price</vt:lpstr>
      <vt:lpstr>Distribution</vt:lpstr>
      <vt:lpstr>Content Sponsorship Model</vt:lpstr>
      <vt:lpstr>Direct-Selling Model</vt:lpstr>
      <vt:lpstr>Infomediary Model</vt:lpstr>
      <vt:lpstr>Intermediary Model</vt:lpstr>
      <vt:lpstr>E-Marketing Communication</vt:lpstr>
      <vt:lpstr>Online Advertising Model</vt:lpstr>
      <vt:lpstr>Online Sales and Promotion Model</vt:lpstr>
      <vt:lpstr>Content Publishing Model</vt:lpstr>
      <vt:lpstr>E-Mail Model</vt:lpstr>
      <vt:lpstr>Relationship Marketing</vt:lpstr>
      <vt:lpstr>Community Building Model</vt:lpstr>
      <vt:lpstr>Marketing Plan Tasks</vt:lpstr>
      <vt:lpstr>Marketing Plan Tasks continued</vt:lpstr>
      <vt:lpstr>Review Questions</vt:lpstr>
      <vt:lpstr>1.List the 10 new rules for  e-marketing.   Which in your mind is the most important and why? </vt:lpstr>
      <vt:lpstr>PowerPoint Presentation</vt:lpstr>
      <vt:lpstr>2. Define e-business  and e-marketing</vt:lpstr>
      <vt:lpstr>PowerPoint Presentation</vt:lpstr>
      <vt:lpstr>3. How many users are connected to the Internet worldwide?   How many in the United States? </vt:lpstr>
      <vt:lpstr>PowerPoint Presentation</vt:lpstr>
      <vt:lpstr>4. Explain the difference between intranet, extranet,  and corporate portal. </vt:lpstr>
      <vt:lpstr>PowerPoint Presentation</vt:lpstr>
      <vt:lpstr>5. Explain the difference between a portal  and a vertical portal.   Give examples of each.  </vt:lpstr>
      <vt:lpstr>PowerPoint Presentation</vt:lpstr>
      <vt:lpstr>6. Explain how a higher-priced item can deliver more value.  </vt:lpstr>
      <vt:lpstr>PowerPoint Presentation</vt:lpstr>
      <vt:lpstr>7. What is a business model?  </vt:lpstr>
      <vt:lpstr>PowerPoint Presentation</vt:lpstr>
      <vt:lpstr>8. How are business models related to customer value?  </vt:lpstr>
      <vt:lpstr>PowerPoint Presentation</vt:lpstr>
      <vt:lpstr>9. What is the difference between  a broker and an agent?  </vt:lpstr>
      <vt:lpstr>PowerPoint Presentation</vt:lpstr>
      <vt:lpstr>10. What are three ways in which e-mail can be used for marketing communication?  </vt:lpstr>
      <vt:lpstr>PowerPoint Presentation</vt:lpstr>
      <vt:lpstr>References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on the Internet</dc:title>
  <dc:creator>Joel Troutt</dc:creator>
  <cp:lastModifiedBy>Sena Okuboyejo</cp:lastModifiedBy>
  <cp:revision>47</cp:revision>
  <dcterms:created xsi:type="dcterms:W3CDTF">2001-01-27T03:02:45Z</dcterms:created>
  <dcterms:modified xsi:type="dcterms:W3CDTF">2018-09-19T03:36:57Z</dcterms:modified>
</cp:coreProperties>
</file>