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46"/>
  </p:notesMasterIdLst>
  <p:sldIdLst>
    <p:sldId id="256" r:id="rId2"/>
    <p:sldId id="257" r:id="rId3"/>
    <p:sldId id="258" r:id="rId4"/>
    <p:sldId id="259" r:id="rId5"/>
    <p:sldId id="260" r:id="rId6"/>
    <p:sldId id="263" r:id="rId7"/>
    <p:sldId id="265" r:id="rId8"/>
    <p:sldId id="266" r:id="rId9"/>
    <p:sldId id="264" r:id="rId10"/>
    <p:sldId id="267" r:id="rId11"/>
    <p:sldId id="268" r:id="rId12"/>
    <p:sldId id="309" r:id="rId13"/>
    <p:sldId id="310" r:id="rId14"/>
    <p:sldId id="340" r:id="rId15"/>
    <p:sldId id="311" r:id="rId16"/>
    <p:sldId id="338" r:id="rId17"/>
    <p:sldId id="312" r:id="rId18"/>
    <p:sldId id="313" r:id="rId19"/>
    <p:sldId id="314" r:id="rId20"/>
    <p:sldId id="316" r:id="rId21"/>
    <p:sldId id="317" r:id="rId22"/>
    <p:sldId id="318" r:id="rId23"/>
    <p:sldId id="319" r:id="rId24"/>
    <p:sldId id="341" r:id="rId25"/>
    <p:sldId id="320" r:id="rId26"/>
    <p:sldId id="343" r:id="rId27"/>
    <p:sldId id="321" r:id="rId28"/>
    <p:sldId id="342" r:id="rId29"/>
    <p:sldId id="322" r:id="rId30"/>
    <p:sldId id="344" r:id="rId31"/>
    <p:sldId id="323" r:id="rId32"/>
    <p:sldId id="324" r:id="rId33"/>
    <p:sldId id="325" r:id="rId34"/>
    <p:sldId id="326" r:id="rId35"/>
    <p:sldId id="327" r:id="rId36"/>
    <p:sldId id="328" r:id="rId37"/>
    <p:sldId id="329" r:id="rId38"/>
    <p:sldId id="330" r:id="rId39"/>
    <p:sldId id="331" r:id="rId40"/>
    <p:sldId id="332" r:id="rId41"/>
    <p:sldId id="334" r:id="rId42"/>
    <p:sldId id="335" r:id="rId43"/>
    <p:sldId id="337" r:id="rId44"/>
    <p:sldId id="336" r:id="rId4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946" autoAdjust="0"/>
  </p:normalViewPr>
  <p:slideViewPr>
    <p:cSldViewPr>
      <p:cViewPr varScale="1">
        <p:scale>
          <a:sx n="61" d="100"/>
          <a:sy n="61" d="100"/>
        </p:scale>
        <p:origin x="-161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764DABD0-E328-4EDC-B56E-85A7EDE5A281}" type="datetimeFigureOut">
              <a:rPr lang="en-US" smtClean="0"/>
              <a:pPr/>
              <a:t>10/5/2018</a:t>
            </a:fld>
            <a:endParaRPr lang="en-US"/>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AF89551B-C36F-4249-A70C-B3D62275471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405544E-C810-4095-AD6D-B5488C458A7C}" type="slidenum">
              <a:rPr lang="en-US" smtClean="0"/>
              <a:pPr/>
              <a:t>12</a:t>
            </a:fld>
            <a:endParaRPr lang="en-US" smtClean="0"/>
          </a:p>
        </p:txBody>
      </p:sp>
      <p:sp>
        <p:nvSpPr>
          <p:cNvPr id="60419" name="Rectangle 2"/>
          <p:cNvSpPr>
            <a:spLocks noGrp="1" noRot="1" noChangeAspect="1" noChangeArrowheads="1" noTextEdit="1"/>
          </p:cNvSpPr>
          <p:nvPr>
            <p:ph type="sldImg"/>
          </p:nvPr>
        </p:nvSpPr>
        <p:spPr>
          <a:solidFill>
            <a:srgbClr val="FFFFFF"/>
          </a:solidFill>
          <a:ln cap="flat"/>
        </p:spPr>
      </p:sp>
      <p:sp>
        <p:nvSpPr>
          <p:cNvPr id="6042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D3AB605D-D574-41CD-9D99-9E3D99DC4FED}" type="slidenum">
              <a:rPr lang="en-US" smtClean="0"/>
              <a:pPr/>
              <a:t>23</a:t>
            </a:fld>
            <a:endParaRPr lang="en-US" smtClean="0"/>
          </a:p>
        </p:txBody>
      </p:sp>
      <p:sp>
        <p:nvSpPr>
          <p:cNvPr id="62467" name="Rectangle 2"/>
          <p:cNvSpPr>
            <a:spLocks noGrp="1" noRot="1" noChangeAspect="1" noChangeArrowheads="1" noTextEdit="1"/>
          </p:cNvSpPr>
          <p:nvPr>
            <p:ph type="sldImg"/>
          </p:nvPr>
        </p:nvSpPr>
        <p:spPr>
          <a:solidFill>
            <a:srgbClr val="FFFFFF"/>
          </a:solidFill>
          <a:ln cap="flat"/>
        </p:spPr>
      </p:sp>
      <p:sp>
        <p:nvSpPr>
          <p:cNvPr id="6246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9B065C0-252A-42DD-B4D1-5215C5A53633}" type="slidenum">
              <a:rPr lang="en-US" smtClean="0"/>
              <a:pPr/>
              <a:t>27</a:t>
            </a:fld>
            <a:endParaRPr lang="en-US" smtClean="0"/>
          </a:p>
        </p:txBody>
      </p:sp>
      <p:sp>
        <p:nvSpPr>
          <p:cNvPr id="63491" name="Rectangle 2"/>
          <p:cNvSpPr>
            <a:spLocks noGrp="1" noRot="1" noChangeAspect="1" noChangeArrowheads="1" noTextEdit="1"/>
          </p:cNvSpPr>
          <p:nvPr>
            <p:ph type="sldImg"/>
          </p:nvPr>
        </p:nvSpPr>
        <p:spPr>
          <a:solidFill>
            <a:srgbClr val="FFFFFF"/>
          </a:solidFill>
          <a:ln cap="flat"/>
        </p:spPr>
      </p:sp>
      <p:sp>
        <p:nvSpPr>
          <p:cNvPr id="63492"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marL="274320" indent="-274320" algn="just">
              <a:lnSpc>
                <a:spcPct val="100000"/>
              </a:lnSpc>
              <a:buClr>
                <a:srgbClr val="000000"/>
              </a:buClr>
              <a:buFont typeface="Symbol"/>
              <a:buChar char=""/>
            </a:pPr>
            <a:r>
              <a:rPr lang="en-GB" sz="1200" b="0" strike="noStrike" spc="-1" dirty="0" smtClean="0">
                <a:solidFill>
                  <a:srgbClr val="000000"/>
                </a:solidFill>
                <a:uFill>
                  <a:solidFill>
                    <a:srgbClr val="FFFFFF"/>
                  </a:solidFill>
                </a:uFill>
                <a:latin typeface="Arial"/>
              </a:rPr>
              <a:t>Public key encryption is computationally slow. Symmetric key encryption is computationally faster, but has a weakness of symmetric key must be sent to recipient over insecure transmission lines. </a:t>
            </a:r>
          </a:p>
          <a:p>
            <a:pPr marL="274320" indent="-274320" algn="just">
              <a:lnSpc>
                <a:spcPct val="100000"/>
              </a:lnSpc>
              <a:buClr>
                <a:srgbClr val="000000"/>
              </a:buClr>
              <a:buFont typeface="Symbol"/>
              <a:buChar char=""/>
            </a:pPr>
            <a:r>
              <a:rPr lang="en-GB" sz="1200" b="0" strike="noStrike" spc="-1" dirty="0" smtClean="0">
                <a:solidFill>
                  <a:srgbClr val="000000"/>
                </a:solidFill>
                <a:uFill>
                  <a:solidFill>
                    <a:srgbClr val="FFFFFF"/>
                  </a:solidFill>
                </a:uFill>
                <a:latin typeface="Arial"/>
              </a:rPr>
              <a:t>An efficient way to provide a solution is to use symmetric key encryption and decryption for a large document and use the public key encryption to encrypt and send the symmetric key. This technique is called using a </a:t>
            </a:r>
            <a:r>
              <a:rPr lang="en-GB" sz="1200" b="1" strike="noStrike" spc="-1" dirty="0" smtClean="0">
                <a:solidFill>
                  <a:srgbClr val="000000"/>
                </a:solidFill>
                <a:uFill>
                  <a:solidFill>
                    <a:srgbClr val="FFFFFF"/>
                  </a:solidFill>
                </a:uFill>
                <a:latin typeface="Arial"/>
              </a:rPr>
              <a:t>digital envelope</a:t>
            </a:r>
            <a:r>
              <a:rPr lang="en-GB" sz="1200" b="0" strike="noStrike" spc="-1" dirty="0" smtClean="0">
                <a:solidFill>
                  <a:srgbClr val="000000"/>
                </a:solidFill>
                <a:uFill>
                  <a:solidFill>
                    <a:srgbClr val="FFFFFF"/>
                  </a:solidFill>
                </a:uFill>
                <a:latin typeface="Arial"/>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D386DC3-5998-45AA-BC54-7459D32CB00C}" type="slidenum">
              <a:rPr lang="en-US" smtClean="0"/>
              <a:pPr/>
              <a:t>31</a:t>
            </a:fld>
            <a:endParaRPr lang="en-US" smtClean="0"/>
          </a:p>
        </p:txBody>
      </p:sp>
      <p:sp>
        <p:nvSpPr>
          <p:cNvPr id="64515" name="Rectangle 2"/>
          <p:cNvSpPr>
            <a:spLocks noGrp="1" noRot="1" noChangeAspect="1" noChangeArrowheads="1" noTextEdit="1"/>
          </p:cNvSpPr>
          <p:nvPr>
            <p:ph type="sldImg"/>
          </p:nvPr>
        </p:nvSpPr>
        <p:spPr>
          <a:solidFill>
            <a:srgbClr val="FFFFFF"/>
          </a:solidFill>
          <a:ln cap="flat"/>
        </p:spPr>
      </p:sp>
      <p:sp>
        <p:nvSpPr>
          <p:cNvPr id="64516"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C8EF8F-0E3A-48A7-9D6F-054C1D16BCD4}" type="slidenum">
              <a:rPr lang="en-US" smtClean="0"/>
              <a:pPr/>
              <a:t>33</a:t>
            </a:fld>
            <a:endParaRPr lang="en-US" smtClean="0"/>
          </a:p>
        </p:txBody>
      </p:sp>
      <p:sp>
        <p:nvSpPr>
          <p:cNvPr id="65539" name="Rectangle 2"/>
          <p:cNvSpPr>
            <a:spLocks noGrp="1" noRot="1" noChangeAspect="1" noChangeArrowheads="1" noTextEdit="1"/>
          </p:cNvSpPr>
          <p:nvPr>
            <p:ph type="sldImg"/>
          </p:nvPr>
        </p:nvSpPr>
        <p:spPr>
          <a:solidFill>
            <a:srgbClr val="FFFFFF"/>
          </a:solidFill>
          <a:ln cap="flat"/>
        </p:spPr>
      </p:sp>
      <p:sp>
        <p:nvSpPr>
          <p:cNvPr id="6554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strike="noStrike" spc="-1" dirty="0" smtClean="0">
                <a:solidFill>
                  <a:srgbClr val="000000"/>
                </a:solidFill>
                <a:uFill>
                  <a:solidFill>
                    <a:srgbClr val="FFFFFF"/>
                  </a:solidFill>
                </a:uFill>
                <a:latin typeface="Arial"/>
              </a:rPr>
              <a:t>Recent virus distribution is to embed them in the online advertising chain, including Google and other ad hoc networks. For instance, 2007, Google users who clicked on Tomshardware.com were re-directed to a server that download viruses and destroyed computers</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7390073-FECB-47CC-BA01-013BDEF478EE}" type="slidenum">
              <a:rPr lang="en-US" smtClean="0"/>
              <a:pPr/>
              <a:t>37</a:t>
            </a:fld>
            <a:endParaRPr lang="en-US" smtClean="0"/>
          </a:p>
        </p:txBody>
      </p:sp>
      <p:sp>
        <p:nvSpPr>
          <p:cNvPr id="66563" name="Rectangle 2"/>
          <p:cNvSpPr>
            <a:spLocks noGrp="1" noRot="1" noChangeAspect="1" noChangeArrowheads="1" noTextEdit="1"/>
          </p:cNvSpPr>
          <p:nvPr>
            <p:ph type="sldImg"/>
          </p:nvPr>
        </p:nvSpPr>
        <p:spPr>
          <a:solidFill>
            <a:srgbClr val="FFFFFF"/>
          </a:solidFill>
          <a:ln cap="flat"/>
        </p:spPr>
      </p:sp>
      <p:sp>
        <p:nvSpPr>
          <p:cNvPr id="6656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C362AA2-6B06-45D6-83BE-BC57FB0C4A20}" type="slidenum">
              <a:rPr lang="en-US" smtClean="0"/>
              <a:pPr/>
              <a:t>39</a:t>
            </a:fld>
            <a:endParaRPr lang="en-US" smtClean="0"/>
          </a:p>
        </p:txBody>
      </p:sp>
      <p:sp>
        <p:nvSpPr>
          <p:cNvPr id="67587" name="Rectangle 2"/>
          <p:cNvSpPr>
            <a:spLocks noGrp="1" noRot="1" noChangeAspect="1" noChangeArrowheads="1" noTextEdit="1"/>
          </p:cNvSpPr>
          <p:nvPr>
            <p:ph type="sldImg"/>
          </p:nvPr>
        </p:nvSpPr>
        <p:spPr>
          <a:solidFill>
            <a:srgbClr val="FFFFFF"/>
          </a:solidFill>
          <a:ln cap="flat"/>
        </p:spPr>
      </p:sp>
      <p:sp>
        <p:nvSpPr>
          <p:cNvPr id="6758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0257D73-C8C1-4CE1-AF01-4FD4F810508C}" type="slidenum">
              <a:rPr lang="en-US" smtClean="0"/>
              <a:pPr/>
              <a:t>42</a:t>
            </a:fld>
            <a:endParaRPr lang="en-US" smtClean="0"/>
          </a:p>
        </p:txBody>
      </p:sp>
      <p:sp>
        <p:nvSpPr>
          <p:cNvPr id="68611" name="Rectangle 2"/>
          <p:cNvSpPr>
            <a:spLocks noGrp="1" noRot="1" noChangeAspect="1" noChangeArrowheads="1" noTextEdit="1"/>
          </p:cNvSpPr>
          <p:nvPr>
            <p:ph type="sldImg"/>
          </p:nvPr>
        </p:nvSpPr>
        <p:spPr>
          <a:solidFill>
            <a:srgbClr val="FFFFFF"/>
          </a:solidFill>
          <a:ln cap="flat"/>
        </p:spPr>
      </p:sp>
      <p:sp>
        <p:nvSpPr>
          <p:cNvPr id="68612"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r>
              <a:rPr lang="en-US" sz="1200" b="0" i="0" kern="1200" dirty="0" smtClean="0">
                <a:solidFill>
                  <a:schemeClr val="tx1"/>
                </a:solidFill>
                <a:latin typeface="+mn-lt"/>
                <a:ea typeface="+mn-ea"/>
                <a:cs typeface="+mn-cs"/>
              </a:rPr>
              <a:t>spoofing attack is a situation in which a person or program successfully masquerades as another by falsifying data, to gain an illegitimate advantage</a:t>
            </a:r>
            <a:endParaRPr lang="en-US" dirty="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strike="noStrike" spc="-1" dirty="0" smtClean="0">
                <a:solidFill>
                  <a:srgbClr val="000000"/>
                </a:solidFill>
                <a:uFill>
                  <a:solidFill>
                    <a:srgbClr val="FFFFFF"/>
                  </a:solidFill>
                </a:uFill>
                <a:latin typeface="Arial"/>
              </a:rPr>
              <a:t>When use legitimately, sniffers can help identify potential network trouble-spot, but when used for criminal purposes, they can be damaging and very difficult to detect.</a:t>
            </a:r>
            <a:endParaRPr lang="en-GB" sz="900" b="0" strike="noStrike" spc="-1" dirty="0" smtClean="0">
              <a:solidFill>
                <a:srgbClr val="000000"/>
              </a:solidFill>
              <a:uFill>
                <a:solidFill>
                  <a:srgbClr val="FFFFFF"/>
                </a:solidFill>
              </a:uFill>
              <a:latin typeface="Arial"/>
            </a:endParaRPr>
          </a:p>
          <a:p>
            <a:endParaRPr lang="en-US" dirty="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2" descr="C:\Users\Ours\Desktop\flash\c.u..jpg"/>
          <p:cNvPicPr>
            <a:picLocks noChangeAspect="1" noChangeArrowheads="1"/>
          </p:cNvPicPr>
          <p:nvPr/>
        </p:nvPicPr>
        <p:blipFill rotWithShape="1">
          <a:blip r:embed="rId2" cstate="print">
            <a:duotone>
              <a:prstClr val="black"/>
              <a:srgbClr val="C00000">
                <a:alpha val="78824"/>
                <a:tint val="45000"/>
                <a:satMod val="400000"/>
              </a:srgbClr>
            </a:duotone>
          </a:blip>
          <a:srcRect t="-169" b="47036"/>
          <a:stretch/>
        </p:blipFill>
        <p:spPr bwMode="auto">
          <a:xfrm>
            <a:off x="1" y="-54767"/>
            <a:ext cx="9209063" cy="4336836"/>
          </a:xfrm>
          <a:prstGeom prst="rect">
            <a:avLst/>
          </a:prstGeom>
          <a:noFill/>
        </p:spPr>
      </p:pic>
      <p:pic>
        <p:nvPicPr>
          <p:cNvPr id="9"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07504" y="137363"/>
            <a:ext cx="357040" cy="507328"/>
          </a:xfrm>
          <a:prstGeom prst="rect">
            <a:avLst/>
          </a:prstGeom>
          <a:noFill/>
        </p:spPr>
      </p:pic>
      <p:sp>
        <p:nvSpPr>
          <p:cNvPr id="10" name="TextBox 9"/>
          <p:cNvSpPr txBox="1"/>
          <p:nvPr/>
        </p:nvSpPr>
        <p:spPr>
          <a:xfrm>
            <a:off x="7185772" y="1"/>
            <a:ext cx="1994740" cy="238509"/>
          </a:xfrm>
          <a:prstGeom prst="rect">
            <a:avLst/>
          </a:prstGeom>
          <a:noFill/>
        </p:spPr>
        <p:txBody>
          <a:bodyPr wrap="none" lIns="68562" tIns="34281" rIns="68562" bIns="34281" rtlCol="0">
            <a:spAutoFit/>
          </a:bodyPr>
          <a:lstStyle/>
          <a:p>
            <a:r>
              <a:rPr lang="en-US" sz="1100" dirty="0" smtClean="0"/>
              <a:t>www.covenantuniversity.edu.ng</a:t>
            </a:r>
            <a:endParaRPr lang="en-GB" sz="1100" dirty="0"/>
          </a:p>
        </p:txBody>
      </p:sp>
      <p:pic>
        <p:nvPicPr>
          <p:cNvPr id="11" name="Picture 2" descr="C:\Users\Ours\Desktop\Picture3.png"/>
          <p:cNvPicPr>
            <a:picLocks noChangeAspect="1" noChangeArrowheads="1"/>
          </p:cNvPicPr>
          <p:nvPr/>
        </p:nvPicPr>
        <p:blipFill>
          <a:blip r:embed="rId4" cstate="print"/>
          <a:srcRect/>
          <a:stretch>
            <a:fillRect/>
          </a:stretch>
        </p:blipFill>
        <p:spPr bwMode="auto">
          <a:xfrm>
            <a:off x="342556" y="137364"/>
            <a:ext cx="2213220" cy="476384"/>
          </a:xfrm>
          <a:prstGeom prst="rect">
            <a:avLst/>
          </a:prstGeom>
          <a:noFill/>
        </p:spPr>
      </p:pic>
      <p:sp>
        <p:nvSpPr>
          <p:cNvPr id="2" name="Title 1"/>
          <p:cNvSpPr>
            <a:spLocks noGrp="1"/>
          </p:cNvSpPr>
          <p:nvPr>
            <p:ph type="ctrTitle"/>
          </p:nvPr>
        </p:nvSpPr>
        <p:spPr>
          <a:xfrm>
            <a:off x="395536" y="1601976"/>
            <a:ext cx="8352928" cy="2403089"/>
          </a:xfrm>
          <a:solidFill>
            <a:srgbClr val="C00000">
              <a:alpha val="16078"/>
            </a:srgbClr>
          </a:solidFill>
        </p:spPr>
        <p:txBody>
          <a:bodyPr>
            <a:noAutofit/>
          </a:bodyPr>
          <a:lstStyle>
            <a:lvl1pPr>
              <a:defRPr sz="4000" b="1">
                <a:solidFill>
                  <a:schemeClr val="bg1"/>
                </a:solidFill>
                <a:latin typeface="Book Antiqua"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4460709"/>
            <a:ext cx="6400800" cy="1752600"/>
          </a:xfrm>
          <a:noFill/>
        </p:spPr>
        <p:txBody>
          <a:bodyPr>
            <a:normAutofit/>
          </a:bodyPr>
          <a:lstStyle>
            <a:lvl1pPr marL="0" indent="0" algn="ctr">
              <a:buNone/>
              <a:defRPr sz="2800">
                <a:solidFill>
                  <a:schemeClr val="tx1"/>
                </a:solidFill>
                <a:latin typeface="Book Antiqu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extLst>
      <p:ext uri="{BB962C8B-B14F-4D97-AF65-F5344CB8AC3E}">
        <p14:creationId xmlns="" xmlns:p14="http://schemas.microsoft.com/office/powerpoint/2010/main" val="240668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9"/>
            <a:ext cx="8928992" cy="1143000"/>
          </a:xfrm>
        </p:spPr>
        <p:txBody>
          <a:bodyPr>
            <a:normAutofit/>
          </a:bodyPr>
          <a:lstStyle>
            <a:lvl1pPr>
              <a:defRPr sz="4000" b="1">
                <a:solidFill>
                  <a:srgbClr val="C00000"/>
                </a:solidFill>
                <a:latin typeface="Book Antiqua"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107504" y="1600201"/>
            <a:ext cx="8928992" cy="4709119"/>
          </a:xfrm>
        </p:spPr>
        <p:txBody>
          <a:bodyPr>
            <a:normAutofit/>
          </a:bodyPr>
          <a:lstStyle>
            <a:lvl1pPr marL="342900" indent="-342900">
              <a:lnSpc>
                <a:spcPct val="100000"/>
              </a:lnSpc>
              <a:spcBef>
                <a:spcPts val="400"/>
              </a:spcBef>
              <a:spcAft>
                <a:spcPts val="500"/>
              </a:spcAft>
              <a:buFont typeface="Wingdings" pitchFamily="2" charset="2"/>
              <a:buChar char="§"/>
              <a:defRPr sz="3200">
                <a:latin typeface="Rockwell" pitchFamily="18" charset="0"/>
              </a:defRPr>
            </a:lvl1pPr>
            <a:lvl2pPr>
              <a:lnSpc>
                <a:spcPct val="100000"/>
              </a:lnSpc>
              <a:spcBef>
                <a:spcPts val="400"/>
              </a:spcBef>
              <a:spcAft>
                <a:spcPts val="500"/>
              </a:spcAft>
              <a:defRPr sz="2800">
                <a:solidFill>
                  <a:srgbClr val="C00000"/>
                </a:solidFill>
                <a:latin typeface="Rockwell" pitchFamily="18" charset="0"/>
              </a:defRPr>
            </a:lvl2pPr>
            <a:lvl3pPr>
              <a:lnSpc>
                <a:spcPct val="100000"/>
              </a:lnSpc>
              <a:spcBef>
                <a:spcPts val="400"/>
              </a:spcBef>
              <a:spcAft>
                <a:spcPts val="500"/>
              </a:spcAft>
              <a:defRPr sz="2400">
                <a:solidFill>
                  <a:srgbClr val="238D23"/>
                </a:solidFill>
                <a:latin typeface="Rockwell" pitchFamily="18" charset="0"/>
              </a:defRPr>
            </a:lvl3pPr>
            <a:lvl4pPr>
              <a:lnSpc>
                <a:spcPct val="100000"/>
              </a:lnSpc>
              <a:spcBef>
                <a:spcPts val="400"/>
              </a:spcBef>
              <a:spcAft>
                <a:spcPts val="0"/>
              </a:spcAft>
              <a:defRPr sz="2000">
                <a:solidFill>
                  <a:srgbClr val="C00000"/>
                </a:solidFill>
                <a:latin typeface="Rockwell" pitchFamily="18" charset="0"/>
              </a:defRPr>
            </a:lvl4pPr>
            <a:lvl5pPr>
              <a:lnSpc>
                <a:spcPct val="100000"/>
              </a:lnSpc>
              <a:spcBef>
                <a:spcPts val="400"/>
              </a:spcBef>
              <a:spcAft>
                <a:spcPts val="500"/>
              </a:spcAft>
              <a:defRPr sz="2000">
                <a:solidFill>
                  <a:srgbClr val="7030A0"/>
                </a:solidFill>
                <a:latin typeface="Rockwell"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2"/>
          </p:nvPr>
        </p:nvSpPr>
        <p:spPr>
          <a:xfrm>
            <a:off x="3505200" y="6424248"/>
            <a:ext cx="2133600" cy="365125"/>
          </a:xfrm>
        </p:spPr>
        <p:txBody>
          <a:bodyPr/>
          <a:lstStyle>
            <a:lvl1pPr algn="ctr">
              <a:defRPr sz="1600" b="1">
                <a:solidFill>
                  <a:schemeClr val="bg1"/>
                </a:solidFill>
                <a:latin typeface="Book Antiqua" pitchFamily="18" charset="0"/>
              </a:defRPr>
            </a:lvl1pPr>
          </a:lstStyle>
          <a:p>
            <a:fld id="{B2D481B8-F12E-4FB9-A3A8-66EE472E4641}" type="slidenum">
              <a:rPr lang="en-GB" smtClean="0"/>
              <a:pPr/>
              <a:t>‹#›</a:t>
            </a:fld>
            <a:endParaRPr lang="en-GB"/>
          </a:p>
        </p:txBody>
      </p:sp>
      <p:cxnSp>
        <p:nvCxnSpPr>
          <p:cNvPr id="8" name="Straight Connector 7"/>
          <p:cNvCxnSpPr/>
          <p:nvPr/>
        </p:nvCxnSpPr>
        <p:spPr>
          <a:xfrm>
            <a:off x="0" y="260648"/>
            <a:ext cx="9144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89056" y="1427644"/>
            <a:ext cx="256589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2" descr="C:\Users\Ours\Desktop\flash\c.u..jpg"/>
          <p:cNvPicPr>
            <a:picLocks noChangeAspect="1" noChangeArrowheads="1"/>
          </p:cNvPicPr>
          <p:nvPr/>
        </p:nvPicPr>
        <p:blipFill rotWithShape="1">
          <a:blip r:embed="rId2" cstate="print">
            <a:duotone>
              <a:prstClr val="black"/>
              <a:srgbClr val="C00000">
                <a:alpha val="78824"/>
                <a:tint val="45000"/>
                <a:satMod val="400000"/>
              </a:srgbClr>
            </a:duotone>
          </a:blip>
          <a:srcRect t="41078" b="51590"/>
          <a:stretch/>
        </p:blipFill>
        <p:spPr bwMode="auto">
          <a:xfrm>
            <a:off x="-36512" y="6268004"/>
            <a:ext cx="9209063" cy="598491"/>
          </a:xfrm>
          <a:prstGeom prst="rect">
            <a:avLst/>
          </a:prstGeom>
          <a:noFill/>
        </p:spPr>
      </p:pic>
    </p:spTree>
    <p:extLst>
      <p:ext uri="{BB962C8B-B14F-4D97-AF65-F5344CB8AC3E}">
        <p14:creationId xmlns="" xmlns:p14="http://schemas.microsoft.com/office/powerpoint/2010/main" val="2483981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13" name="Picture 2" descr="C:\Users\Ours\Desktop\flash\c.u..jpg"/>
          <p:cNvPicPr>
            <a:picLocks noChangeAspect="1" noChangeArrowheads="1"/>
          </p:cNvPicPr>
          <p:nvPr/>
        </p:nvPicPr>
        <p:blipFill rotWithShape="1">
          <a:blip r:embed="rId2" cstate="print">
            <a:duotone>
              <a:prstClr val="black"/>
              <a:srgbClr val="C00000">
                <a:alpha val="78824"/>
                <a:tint val="45000"/>
                <a:satMod val="400000"/>
              </a:srgbClr>
            </a:duotone>
          </a:blip>
          <a:srcRect t="41078" b="51590"/>
          <a:stretch/>
        </p:blipFill>
        <p:spPr bwMode="auto">
          <a:xfrm>
            <a:off x="-36512" y="6268004"/>
            <a:ext cx="9209063" cy="598491"/>
          </a:xfrm>
          <a:prstGeom prst="rect">
            <a:avLst/>
          </a:prstGeom>
          <a:noFill/>
        </p:spPr>
      </p:pic>
      <p:sp>
        <p:nvSpPr>
          <p:cNvPr id="3" name="Content Placeholder 2"/>
          <p:cNvSpPr>
            <a:spLocks noGrp="1"/>
          </p:cNvSpPr>
          <p:nvPr>
            <p:ph sz="half" idx="1"/>
          </p:nvPr>
        </p:nvSpPr>
        <p:spPr>
          <a:xfrm>
            <a:off x="107504" y="1622179"/>
            <a:ext cx="4388296" cy="4591131"/>
          </a:xfrm>
        </p:spPr>
        <p:txBody>
          <a:bodyPr/>
          <a:lstStyle>
            <a:lvl1pPr>
              <a:defRPr sz="2800">
                <a:latin typeface="Rockwell" pitchFamily="18" charset="0"/>
              </a:defRPr>
            </a:lvl1pPr>
            <a:lvl2pPr>
              <a:defRPr sz="2400">
                <a:solidFill>
                  <a:srgbClr val="C00000"/>
                </a:solidFill>
                <a:latin typeface="Rockwell" pitchFamily="18" charset="0"/>
              </a:defRPr>
            </a:lvl2pPr>
            <a:lvl3pPr>
              <a:defRPr sz="2000">
                <a:solidFill>
                  <a:srgbClr val="238D23"/>
                </a:solidFill>
                <a:latin typeface="Rockwell" pitchFamily="18" charset="0"/>
              </a:defRPr>
            </a:lvl3pPr>
            <a:lvl4pPr>
              <a:defRPr sz="1800">
                <a:solidFill>
                  <a:srgbClr val="C00000"/>
                </a:solidFill>
                <a:latin typeface="Rockwell" pitchFamily="18" charset="0"/>
              </a:defRPr>
            </a:lvl4pPr>
            <a:lvl5pPr>
              <a:defRPr sz="1800">
                <a:solidFill>
                  <a:srgbClr val="7030A0"/>
                </a:solidFill>
                <a:latin typeface="Rockwell"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67107"/>
            <a:ext cx="4388296" cy="4546203"/>
          </a:xfrm>
        </p:spPr>
        <p:txBody>
          <a:bodyPr/>
          <a:lstStyle>
            <a:lvl1pPr>
              <a:defRPr sz="2800">
                <a:latin typeface="Rockwell" pitchFamily="18" charset="0"/>
              </a:defRPr>
            </a:lvl1pPr>
            <a:lvl2pPr>
              <a:defRPr sz="2400">
                <a:solidFill>
                  <a:srgbClr val="C00000"/>
                </a:solidFill>
                <a:latin typeface="Rockwell" pitchFamily="18" charset="0"/>
              </a:defRPr>
            </a:lvl2pPr>
            <a:lvl3pPr>
              <a:defRPr sz="2000">
                <a:solidFill>
                  <a:srgbClr val="238D23"/>
                </a:solidFill>
                <a:latin typeface="Rockwell" pitchFamily="18" charset="0"/>
              </a:defRPr>
            </a:lvl3pPr>
            <a:lvl4pPr>
              <a:defRPr sz="1800">
                <a:solidFill>
                  <a:srgbClr val="C00000"/>
                </a:solidFill>
                <a:latin typeface="Rockwell" pitchFamily="18" charset="0"/>
              </a:defRPr>
            </a:lvl4pPr>
            <a:lvl5pPr>
              <a:defRPr sz="1800">
                <a:solidFill>
                  <a:srgbClr val="7030A0"/>
                </a:solidFill>
                <a:latin typeface="Rockwell"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itle 1"/>
          <p:cNvSpPr>
            <a:spLocks noGrp="1"/>
          </p:cNvSpPr>
          <p:nvPr>
            <p:ph type="title"/>
          </p:nvPr>
        </p:nvSpPr>
        <p:spPr>
          <a:xfrm>
            <a:off x="107504" y="274639"/>
            <a:ext cx="8928992" cy="1143000"/>
          </a:xfrm>
        </p:spPr>
        <p:txBody>
          <a:bodyPr>
            <a:normAutofit/>
          </a:bodyPr>
          <a:lstStyle>
            <a:lvl1pPr>
              <a:defRPr sz="4000" b="1">
                <a:solidFill>
                  <a:srgbClr val="C00000"/>
                </a:solidFill>
                <a:latin typeface="Book Antiqua" pitchFamily="18" charset="0"/>
              </a:defRPr>
            </a:lvl1pPr>
          </a:lstStyle>
          <a:p>
            <a:r>
              <a:rPr lang="en-US" smtClean="0"/>
              <a:t>Click to edit Master title style</a:t>
            </a:r>
            <a:endParaRPr lang="en-GB" dirty="0"/>
          </a:p>
        </p:txBody>
      </p:sp>
      <p:cxnSp>
        <p:nvCxnSpPr>
          <p:cNvPr id="9" name="Straight Connector 8"/>
          <p:cNvCxnSpPr/>
          <p:nvPr/>
        </p:nvCxnSpPr>
        <p:spPr>
          <a:xfrm>
            <a:off x="0" y="260648"/>
            <a:ext cx="925252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3505200" y="6424248"/>
            <a:ext cx="2133600" cy="365125"/>
          </a:xfrm>
        </p:spPr>
        <p:txBody>
          <a:bodyPr/>
          <a:lstStyle>
            <a:lvl1pPr algn="ctr">
              <a:defRPr sz="1600" b="1">
                <a:solidFill>
                  <a:schemeClr val="bg1"/>
                </a:solidFill>
                <a:latin typeface="Book Antiqua" pitchFamily="18" charset="0"/>
              </a:defRPr>
            </a:lvl1pPr>
          </a:lstStyle>
          <a:p>
            <a:fld id="{B2D481B8-F12E-4FB9-A3A8-66EE472E4641}" type="slidenum">
              <a:rPr lang="en-GB" smtClean="0"/>
              <a:pPr/>
              <a:t>‹#›</a:t>
            </a:fld>
            <a:endParaRPr lang="en-GB"/>
          </a:p>
        </p:txBody>
      </p:sp>
      <p:cxnSp>
        <p:nvCxnSpPr>
          <p:cNvPr id="11" name="Straight Connector 10"/>
          <p:cNvCxnSpPr/>
          <p:nvPr/>
        </p:nvCxnSpPr>
        <p:spPr>
          <a:xfrm>
            <a:off x="3289056" y="1427644"/>
            <a:ext cx="256589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7817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11" name="Picture 2" descr="C:\Users\Ours\Desktop\flash\c.u..jpg"/>
          <p:cNvPicPr>
            <a:picLocks noChangeAspect="1" noChangeArrowheads="1"/>
          </p:cNvPicPr>
          <p:nvPr/>
        </p:nvPicPr>
        <p:blipFill rotWithShape="1">
          <a:blip r:embed="rId2" cstate="print">
            <a:duotone>
              <a:prstClr val="black"/>
              <a:srgbClr val="C00000">
                <a:alpha val="78824"/>
                <a:tint val="45000"/>
                <a:satMod val="400000"/>
              </a:srgbClr>
            </a:duotone>
          </a:blip>
          <a:srcRect t="41078" b="51590"/>
          <a:stretch/>
        </p:blipFill>
        <p:spPr bwMode="auto">
          <a:xfrm>
            <a:off x="-36512" y="6268004"/>
            <a:ext cx="9209063" cy="598491"/>
          </a:xfrm>
          <a:prstGeom prst="rect">
            <a:avLst/>
          </a:prstGeom>
          <a:noFill/>
        </p:spPr>
      </p:pic>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2D481B8-F12E-4FB9-A3A8-66EE472E4641}" type="slidenum">
              <a:rPr lang="en-GB" smtClean="0"/>
              <a:pPr/>
              <a:t>‹#›</a:t>
            </a:fld>
            <a:endParaRPr lang="en-GB"/>
          </a:p>
        </p:txBody>
      </p:sp>
      <p:sp>
        <p:nvSpPr>
          <p:cNvPr id="7" name="Slide Number Placeholder 5"/>
          <p:cNvSpPr txBox="1">
            <a:spLocks/>
          </p:cNvSpPr>
          <p:nvPr/>
        </p:nvSpPr>
        <p:spPr>
          <a:xfrm>
            <a:off x="3505200" y="6424248"/>
            <a:ext cx="2133600" cy="36512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bg1"/>
                </a:solidFill>
                <a:latin typeface="Book Antiqu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481B8-F12E-4FB9-A3A8-66EE472E4641}" type="slidenum">
              <a:rPr lang="en-GB" smtClean="0"/>
              <a:pPr/>
              <a:t>‹#›</a:t>
            </a:fld>
            <a:endParaRPr lang="en-GB"/>
          </a:p>
        </p:txBody>
      </p:sp>
      <p:sp>
        <p:nvSpPr>
          <p:cNvPr id="8" name="Title 1"/>
          <p:cNvSpPr>
            <a:spLocks noGrp="1"/>
          </p:cNvSpPr>
          <p:nvPr>
            <p:ph type="title"/>
          </p:nvPr>
        </p:nvSpPr>
        <p:spPr>
          <a:xfrm>
            <a:off x="107504" y="274639"/>
            <a:ext cx="8928992" cy="1143000"/>
          </a:xfrm>
        </p:spPr>
        <p:txBody>
          <a:bodyPr>
            <a:normAutofit/>
          </a:bodyPr>
          <a:lstStyle>
            <a:lvl1pPr>
              <a:defRPr sz="4000" b="1">
                <a:solidFill>
                  <a:srgbClr val="C00000"/>
                </a:solidFill>
                <a:latin typeface="Book Antiqua" pitchFamily="18" charset="0"/>
              </a:defRPr>
            </a:lvl1pPr>
          </a:lstStyle>
          <a:p>
            <a:r>
              <a:rPr lang="en-US" smtClean="0"/>
              <a:t>Click to edit Master title style</a:t>
            </a:r>
            <a:endParaRPr lang="en-GB" dirty="0"/>
          </a:p>
        </p:txBody>
      </p:sp>
      <p:cxnSp>
        <p:nvCxnSpPr>
          <p:cNvPr id="9" name="Straight Connector 8"/>
          <p:cNvCxnSpPr/>
          <p:nvPr/>
        </p:nvCxnSpPr>
        <p:spPr>
          <a:xfrm>
            <a:off x="0" y="260648"/>
            <a:ext cx="925252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89056" y="1427644"/>
            <a:ext cx="256589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13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6">
            <a:lumMod val="20000"/>
            <a:lumOff val="80000"/>
            <a:alpha val="15000"/>
          </a:schemeClr>
        </a:solidFill>
        <a:effectLst/>
      </p:bgPr>
    </p:bg>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rotWithShape="1">
          <a:blip r:embed="rId2" cstate="print">
            <a:duotone>
              <a:prstClr val="black"/>
              <a:srgbClr val="C00000">
                <a:alpha val="78824"/>
                <a:tint val="45000"/>
                <a:satMod val="400000"/>
              </a:srgbClr>
            </a:duotone>
          </a:blip>
          <a:srcRect t="41078" b="51590"/>
          <a:stretch/>
        </p:blipFill>
        <p:spPr bwMode="auto">
          <a:xfrm>
            <a:off x="-36512" y="6268004"/>
            <a:ext cx="9209063" cy="598491"/>
          </a:xfrm>
          <a:prstGeom prst="rect">
            <a:avLst/>
          </a:prstGeom>
          <a:noFill/>
        </p:spPr>
      </p:pic>
      <p:sp>
        <p:nvSpPr>
          <p:cNvPr id="6" name="Slide Number Placeholder 5"/>
          <p:cNvSpPr>
            <a:spLocks noGrp="1"/>
          </p:cNvSpPr>
          <p:nvPr>
            <p:ph type="sldNum" sz="quarter" idx="12"/>
          </p:nvPr>
        </p:nvSpPr>
        <p:spPr>
          <a:xfrm>
            <a:off x="8412288" y="6424248"/>
            <a:ext cx="624209" cy="365125"/>
          </a:xfrm>
        </p:spPr>
        <p:txBody>
          <a:bodyPr/>
          <a:lstStyle>
            <a:lvl1pPr algn="ctr">
              <a:defRPr sz="1600" b="1">
                <a:solidFill>
                  <a:schemeClr val="bg1"/>
                </a:solidFill>
                <a:latin typeface="Book Antiqua" pitchFamily="18" charset="0"/>
              </a:defRPr>
            </a:lvl1pPr>
          </a:lstStyle>
          <a:p>
            <a:fld id="{B2D481B8-F12E-4FB9-A3A8-66EE472E4641}" type="slidenum">
              <a:rPr lang="en-GB" smtClean="0"/>
              <a:pPr/>
              <a:t>‹#›</a:t>
            </a:fld>
            <a:endParaRPr lang="en-GB"/>
          </a:p>
        </p:txBody>
      </p:sp>
    </p:spTree>
    <p:extLst>
      <p:ext uri="{BB962C8B-B14F-4D97-AF65-F5344CB8AC3E}">
        <p14:creationId xmlns="" xmlns:p14="http://schemas.microsoft.com/office/powerpoint/2010/main" val="38553739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481B8-F12E-4FB9-A3A8-66EE472E4641}" type="slidenum">
              <a:rPr lang="en-GB" smtClean="0"/>
              <a:pPr/>
              <a:t>‹#›</a:t>
            </a:fld>
            <a:endParaRPr lang="en-GB"/>
          </a:p>
        </p:txBody>
      </p:sp>
    </p:spTree>
    <p:extLst>
      <p:ext uri="{BB962C8B-B14F-4D97-AF65-F5344CB8AC3E}">
        <p14:creationId xmlns="" xmlns:p14="http://schemas.microsoft.com/office/powerpoint/2010/main" val="4354707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988560" y="3075840"/>
            <a:ext cx="7230240" cy="74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4400" b="0" strike="noStrike" spc="-1">
                <a:solidFill>
                  <a:srgbClr val="000000"/>
                </a:solidFill>
                <a:uFill>
                  <a:solidFill>
                    <a:srgbClr val="FFFFFF"/>
                  </a:solidFill>
                </a:uFill>
                <a:latin typeface="Calibri"/>
              </a:rPr>
              <a:t>E-Security</a:t>
            </a:r>
            <a:endParaRPr lang="en-GB"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457200" y="0"/>
            <a:ext cx="82288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GB" sz="2800" b="1" strike="noStrike" spc="-1">
                <a:solidFill>
                  <a:srgbClr val="000000"/>
                </a:solidFill>
                <a:uFill>
                  <a:solidFill>
                    <a:srgbClr val="FFFFFF"/>
                  </a:solidFill>
                </a:uFill>
                <a:latin typeface="Arial"/>
              </a:rPr>
              <a:t>Customer and Merchant perspectives on the different dimensions of e-commerce security</a:t>
            </a:r>
            <a:endParaRPr lang="en-GB" sz="1800" b="0" strike="noStrike" spc="-1">
              <a:solidFill>
                <a:srgbClr val="000000"/>
              </a:solidFill>
              <a:uFill>
                <a:solidFill>
                  <a:srgbClr val="FFFFFF"/>
                </a:solidFill>
              </a:uFill>
              <a:latin typeface="Arial"/>
            </a:endParaRPr>
          </a:p>
        </p:txBody>
      </p:sp>
      <p:graphicFrame>
        <p:nvGraphicFramePr>
          <p:cNvPr id="58" name="Table 2"/>
          <p:cNvGraphicFramePr/>
          <p:nvPr/>
        </p:nvGraphicFramePr>
        <p:xfrm>
          <a:off x="228600" y="914400"/>
          <a:ext cx="8762999" cy="5658360"/>
        </p:xfrm>
        <a:graphic>
          <a:graphicData uri="http://schemas.openxmlformats.org/drawingml/2006/table">
            <a:tbl>
              <a:tblPr/>
              <a:tblGrid>
                <a:gridCol w="2227881"/>
                <a:gridCol w="2970508"/>
                <a:gridCol w="3564610"/>
              </a:tblGrid>
              <a:tr h="317520">
                <a:tc>
                  <a:txBody>
                    <a:bodyPr/>
                    <a:lstStyle/>
                    <a:p>
                      <a:pPr algn="just">
                        <a:lnSpc>
                          <a:spcPct val="100000"/>
                        </a:lnSpc>
                      </a:pPr>
                      <a:r>
                        <a:rPr lang="en-GB" sz="1600" b="1" strike="noStrike" spc="-1" dirty="0">
                          <a:solidFill>
                            <a:srgbClr val="FFFFFF"/>
                          </a:solidFill>
                          <a:uFill>
                            <a:solidFill>
                              <a:srgbClr val="FFFFFF"/>
                            </a:solidFill>
                          </a:uFill>
                          <a:latin typeface="Arial"/>
                        </a:rPr>
                        <a:t>Dimensions</a:t>
                      </a:r>
                      <a:endParaRPr lang="en-GB" sz="1800" b="0" strike="noStrike" spc="-1" dirty="0">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000000"/>
                    </a:solidFill>
                  </a:tcPr>
                </a:tc>
                <a:tc>
                  <a:txBody>
                    <a:bodyPr/>
                    <a:lstStyle/>
                    <a:p>
                      <a:pPr algn="just">
                        <a:lnSpc>
                          <a:spcPct val="100000"/>
                        </a:lnSpc>
                      </a:pPr>
                      <a:r>
                        <a:rPr lang="en-GB" sz="1600" b="1" strike="noStrike" spc="-1">
                          <a:solidFill>
                            <a:srgbClr val="FFFFFF"/>
                          </a:solidFill>
                          <a:uFill>
                            <a:solidFill>
                              <a:srgbClr val="FFFFFF"/>
                            </a:solidFill>
                          </a:uFill>
                          <a:latin typeface="Arial"/>
                        </a:rPr>
                        <a:t>Customer’s Perspective</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000000"/>
                    </a:solidFill>
                  </a:tcPr>
                </a:tc>
                <a:tc>
                  <a:txBody>
                    <a:bodyPr/>
                    <a:lstStyle/>
                    <a:p>
                      <a:pPr algn="just">
                        <a:lnSpc>
                          <a:spcPct val="100000"/>
                        </a:lnSpc>
                      </a:pPr>
                      <a:r>
                        <a:rPr lang="en-GB" sz="1600" b="1" strike="noStrike" spc="-1">
                          <a:solidFill>
                            <a:srgbClr val="FFFFFF"/>
                          </a:solidFill>
                          <a:uFill>
                            <a:solidFill>
                              <a:srgbClr val="FFFFFF"/>
                            </a:solidFill>
                          </a:uFill>
                          <a:latin typeface="Arial"/>
                        </a:rPr>
                        <a:t>Merchant’s Perspective</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000000"/>
                    </a:solidFill>
                  </a:tcPr>
                </a:tc>
              </a:tr>
              <a:tr h="883920">
                <a:tc>
                  <a:txBody>
                    <a:bodyPr/>
                    <a:lstStyle/>
                    <a:p>
                      <a:pPr algn="just">
                        <a:lnSpc>
                          <a:spcPct val="100000"/>
                        </a:lnSpc>
                      </a:pPr>
                      <a:r>
                        <a:rPr lang="en-GB" sz="1600" b="0" strike="noStrike" spc="-1">
                          <a:solidFill>
                            <a:srgbClr val="000000"/>
                          </a:solidFill>
                          <a:uFill>
                            <a:solidFill>
                              <a:srgbClr val="FFFFFF"/>
                            </a:solidFill>
                          </a:uFill>
                          <a:latin typeface="Arial"/>
                        </a:rPr>
                        <a:t>Integrity</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CCCCCC"/>
                    </a:solidFill>
                  </a:tcPr>
                </a:tc>
                <a:tc>
                  <a:txBody>
                    <a:bodyPr/>
                    <a:lstStyle/>
                    <a:p>
                      <a:pPr algn="just">
                        <a:lnSpc>
                          <a:spcPct val="100000"/>
                        </a:lnSpc>
                      </a:pPr>
                      <a:r>
                        <a:rPr lang="en-GB" sz="1600" b="0" strike="noStrike" spc="-1" dirty="0">
                          <a:solidFill>
                            <a:srgbClr val="000000"/>
                          </a:solidFill>
                          <a:uFill>
                            <a:solidFill>
                              <a:srgbClr val="FFFFFF"/>
                            </a:solidFill>
                          </a:uFill>
                          <a:latin typeface="Arial"/>
                        </a:rPr>
                        <a:t>Has information I transmit or receive been </a:t>
                      </a:r>
                      <a:r>
                        <a:rPr lang="en-GB" sz="1600" b="0" strike="noStrike" spc="-1" dirty="0" smtClean="0">
                          <a:solidFill>
                            <a:srgbClr val="000000"/>
                          </a:solidFill>
                          <a:uFill>
                            <a:solidFill>
                              <a:srgbClr val="FFFFFF"/>
                            </a:solidFill>
                          </a:uFill>
                          <a:latin typeface="Arial"/>
                        </a:rPr>
                        <a:t>altered</a:t>
                      </a:r>
                      <a:r>
                        <a:rPr lang="en-GB" sz="1600" b="0" strike="noStrike" spc="-1" dirty="0">
                          <a:solidFill>
                            <a:srgbClr val="000000"/>
                          </a:solidFill>
                          <a:uFill>
                            <a:solidFill>
                              <a:srgbClr val="FFFFFF"/>
                            </a:solidFill>
                          </a:uFill>
                          <a:latin typeface="Arial"/>
                        </a:rPr>
                        <a:t>?</a:t>
                      </a:r>
                      <a:endParaRPr lang="en-GB" sz="1800" b="0" strike="noStrike" spc="-1" dirty="0">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CCCCCC"/>
                    </a:solidFill>
                  </a:tcPr>
                </a:tc>
                <a:tc>
                  <a:txBody>
                    <a:bodyPr/>
                    <a:lstStyle/>
                    <a:p>
                      <a:pPr algn="just">
                        <a:lnSpc>
                          <a:spcPct val="100000"/>
                        </a:lnSpc>
                      </a:pPr>
                      <a:r>
                        <a:rPr lang="en-GB" sz="1600" b="0" strike="noStrike" spc="-1" dirty="0">
                          <a:solidFill>
                            <a:srgbClr val="000000"/>
                          </a:solidFill>
                          <a:uFill>
                            <a:solidFill>
                              <a:srgbClr val="FFFFFF"/>
                            </a:solidFill>
                          </a:uFill>
                          <a:latin typeface="Arial"/>
                        </a:rPr>
                        <a:t>Has data on the site been altered without authorization? Is data being received from customers valid?</a:t>
                      </a:r>
                      <a:endParaRPr lang="en-GB" sz="1800" b="0" strike="noStrike" spc="-1" dirty="0">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CCCCCC"/>
                    </a:solidFill>
                  </a:tcPr>
                </a:tc>
              </a:tr>
              <a:tr h="768960">
                <a:tc>
                  <a:txBody>
                    <a:bodyPr/>
                    <a:lstStyle/>
                    <a:p>
                      <a:pPr algn="just">
                        <a:lnSpc>
                          <a:spcPct val="100000"/>
                        </a:lnSpc>
                      </a:pPr>
                      <a:r>
                        <a:rPr lang="en-GB" sz="1600" b="0" strike="noStrike" spc="-1" dirty="0" err="1">
                          <a:solidFill>
                            <a:srgbClr val="000000"/>
                          </a:solidFill>
                          <a:uFill>
                            <a:solidFill>
                              <a:srgbClr val="FFFFFF"/>
                            </a:solidFill>
                          </a:uFill>
                          <a:latin typeface="Arial"/>
                        </a:rPr>
                        <a:t>Nonrepudiation</a:t>
                      </a:r>
                      <a:endParaRPr lang="en-GB" sz="1800" b="0" strike="noStrike" spc="-1" dirty="0">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E7E7E7"/>
                    </a:solidFill>
                  </a:tcPr>
                </a:tc>
                <a:tc>
                  <a:txBody>
                    <a:bodyPr/>
                    <a:lstStyle/>
                    <a:p>
                      <a:pPr algn="just">
                        <a:lnSpc>
                          <a:spcPct val="100000"/>
                        </a:lnSpc>
                      </a:pPr>
                      <a:r>
                        <a:rPr lang="en-GB" sz="1600" b="0" strike="noStrike" spc="-1">
                          <a:solidFill>
                            <a:srgbClr val="000000"/>
                          </a:solidFill>
                          <a:uFill>
                            <a:solidFill>
                              <a:srgbClr val="FFFFFF"/>
                            </a:solidFill>
                          </a:uFill>
                          <a:latin typeface="Arial"/>
                        </a:rPr>
                        <a:t>Can party to an action with me later deny taking the action?</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E7E7E7"/>
                    </a:solidFill>
                  </a:tcPr>
                </a:tc>
                <a:tc>
                  <a:txBody>
                    <a:bodyPr/>
                    <a:lstStyle/>
                    <a:p>
                      <a:pPr algn="just">
                        <a:lnSpc>
                          <a:spcPct val="100000"/>
                        </a:lnSpc>
                      </a:pPr>
                      <a:r>
                        <a:rPr lang="en-GB" sz="1600" b="0" strike="noStrike" spc="-1" dirty="0">
                          <a:solidFill>
                            <a:srgbClr val="000000"/>
                          </a:solidFill>
                          <a:uFill>
                            <a:solidFill>
                              <a:srgbClr val="FFFFFF"/>
                            </a:solidFill>
                          </a:uFill>
                          <a:latin typeface="Arial"/>
                        </a:rPr>
                        <a:t>Can a customer deny ordering products?</a:t>
                      </a:r>
                      <a:endParaRPr lang="en-GB" sz="1800" b="0" strike="noStrike" spc="-1" dirty="0">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E7E7E7"/>
                    </a:solidFill>
                  </a:tcPr>
                </a:tc>
              </a:tr>
              <a:tr h="994680">
                <a:tc>
                  <a:txBody>
                    <a:bodyPr/>
                    <a:lstStyle/>
                    <a:p>
                      <a:pPr algn="just">
                        <a:lnSpc>
                          <a:spcPct val="100000"/>
                        </a:lnSpc>
                      </a:pPr>
                      <a:r>
                        <a:rPr lang="en-GB" sz="1600" b="0" strike="noStrike" spc="-1">
                          <a:solidFill>
                            <a:srgbClr val="000000"/>
                          </a:solidFill>
                          <a:uFill>
                            <a:solidFill>
                              <a:srgbClr val="FFFFFF"/>
                            </a:solidFill>
                          </a:uFill>
                          <a:latin typeface="Arial"/>
                        </a:rPr>
                        <a:t>Authenticity</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CCCCCC"/>
                    </a:solidFill>
                  </a:tcPr>
                </a:tc>
                <a:tc>
                  <a:txBody>
                    <a:bodyPr/>
                    <a:lstStyle/>
                    <a:p>
                      <a:pPr algn="just">
                        <a:lnSpc>
                          <a:spcPct val="100000"/>
                        </a:lnSpc>
                      </a:pPr>
                      <a:r>
                        <a:rPr lang="en-GB" sz="1600" b="0" strike="noStrike" spc="-1">
                          <a:solidFill>
                            <a:srgbClr val="000000"/>
                          </a:solidFill>
                          <a:uFill>
                            <a:solidFill>
                              <a:srgbClr val="FFFFFF"/>
                            </a:solidFill>
                          </a:uFill>
                          <a:latin typeface="Arial"/>
                        </a:rPr>
                        <a:t>Who am I dealing with? How can I be assured that the person or entity is who they claim to be?</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CCCCCC"/>
                    </a:solidFill>
                  </a:tcPr>
                </a:tc>
                <a:tc>
                  <a:txBody>
                    <a:bodyPr/>
                    <a:lstStyle/>
                    <a:p>
                      <a:pPr algn="just">
                        <a:lnSpc>
                          <a:spcPct val="100000"/>
                        </a:lnSpc>
                      </a:pPr>
                      <a:r>
                        <a:rPr lang="en-GB" sz="1600" b="0" strike="noStrike" spc="-1">
                          <a:solidFill>
                            <a:srgbClr val="000000"/>
                          </a:solidFill>
                          <a:uFill>
                            <a:solidFill>
                              <a:srgbClr val="FFFFFF"/>
                            </a:solidFill>
                          </a:uFill>
                          <a:latin typeface="Arial"/>
                        </a:rPr>
                        <a:t>What is the real identity of the customer?</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CCCCCC"/>
                    </a:solidFill>
                  </a:tcPr>
                </a:tc>
              </a:tr>
              <a:tr h="907560">
                <a:tc>
                  <a:txBody>
                    <a:bodyPr/>
                    <a:lstStyle/>
                    <a:p>
                      <a:pPr algn="just">
                        <a:lnSpc>
                          <a:spcPct val="100000"/>
                        </a:lnSpc>
                      </a:pPr>
                      <a:r>
                        <a:rPr lang="en-GB" sz="1600" b="0" strike="noStrike" spc="-1">
                          <a:solidFill>
                            <a:srgbClr val="000000"/>
                          </a:solidFill>
                          <a:uFill>
                            <a:solidFill>
                              <a:srgbClr val="FFFFFF"/>
                            </a:solidFill>
                          </a:uFill>
                          <a:latin typeface="Arial"/>
                        </a:rPr>
                        <a:t>Confidentiality</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E7E7E7"/>
                    </a:solidFill>
                  </a:tcPr>
                </a:tc>
                <a:tc>
                  <a:txBody>
                    <a:bodyPr/>
                    <a:lstStyle/>
                    <a:p>
                      <a:pPr algn="just">
                        <a:lnSpc>
                          <a:spcPct val="100000"/>
                        </a:lnSpc>
                      </a:pPr>
                      <a:r>
                        <a:rPr lang="en-GB" sz="1600" b="0" strike="noStrike" spc="-1">
                          <a:solidFill>
                            <a:srgbClr val="000000"/>
                          </a:solidFill>
                          <a:uFill>
                            <a:solidFill>
                              <a:srgbClr val="FFFFFF"/>
                            </a:solidFill>
                          </a:uFill>
                          <a:latin typeface="Arial"/>
                        </a:rPr>
                        <a:t>Can someone other than the intended recipient read my messages?</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E7E7E7"/>
                    </a:solidFill>
                  </a:tcPr>
                </a:tc>
                <a:tc>
                  <a:txBody>
                    <a:bodyPr/>
                    <a:lstStyle/>
                    <a:p>
                      <a:pPr algn="just">
                        <a:lnSpc>
                          <a:spcPct val="100000"/>
                        </a:lnSpc>
                      </a:pPr>
                      <a:r>
                        <a:rPr lang="en-GB" sz="1600" b="0" strike="noStrike" spc="-1">
                          <a:solidFill>
                            <a:srgbClr val="000000"/>
                          </a:solidFill>
                          <a:uFill>
                            <a:solidFill>
                              <a:srgbClr val="FFFFFF"/>
                            </a:solidFill>
                          </a:uFill>
                          <a:latin typeface="Arial"/>
                        </a:rPr>
                        <a:t>Are messages or confidential data accessible to anyone other than those authorized to view them?</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E7E7E7"/>
                    </a:solidFill>
                  </a:tcPr>
                </a:tc>
              </a:tr>
              <a:tr h="1360560">
                <a:tc>
                  <a:txBody>
                    <a:bodyPr/>
                    <a:lstStyle/>
                    <a:p>
                      <a:pPr algn="just">
                        <a:lnSpc>
                          <a:spcPct val="100000"/>
                        </a:lnSpc>
                      </a:pPr>
                      <a:r>
                        <a:rPr lang="en-GB" sz="1600" b="0" strike="noStrike" spc="-1">
                          <a:solidFill>
                            <a:srgbClr val="000000"/>
                          </a:solidFill>
                          <a:uFill>
                            <a:solidFill>
                              <a:srgbClr val="FFFFFF"/>
                            </a:solidFill>
                          </a:uFill>
                          <a:latin typeface="Arial"/>
                        </a:rPr>
                        <a:t>Privacy</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CCCCCC"/>
                    </a:solidFill>
                  </a:tcPr>
                </a:tc>
                <a:tc>
                  <a:txBody>
                    <a:bodyPr/>
                    <a:lstStyle/>
                    <a:p>
                      <a:pPr algn="just">
                        <a:lnSpc>
                          <a:spcPct val="100000"/>
                        </a:lnSpc>
                      </a:pPr>
                      <a:r>
                        <a:rPr lang="en-GB" sz="1600" b="0" strike="noStrike" spc="-1">
                          <a:solidFill>
                            <a:srgbClr val="000000"/>
                          </a:solidFill>
                          <a:uFill>
                            <a:solidFill>
                              <a:srgbClr val="FFFFFF"/>
                            </a:solidFill>
                          </a:uFill>
                          <a:latin typeface="Arial"/>
                        </a:rPr>
                        <a:t>Can I control the use of information about myself transmitted to an e-commerce merchant?</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CCCCCC"/>
                    </a:solidFill>
                  </a:tcPr>
                </a:tc>
                <a:tc>
                  <a:txBody>
                    <a:bodyPr/>
                    <a:lstStyle/>
                    <a:p>
                      <a:pPr algn="just">
                        <a:lnSpc>
                          <a:spcPct val="100000"/>
                        </a:lnSpc>
                      </a:pPr>
                      <a:r>
                        <a:rPr lang="en-GB" sz="1600" b="0" strike="noStrike" spc="-1">
                          <a:solidFill>
                            <a:srgbClr val="000000"/>
                          </a:solidFill>
                          <a:uFill>
                            <a:solidFill>
                              <a:srgbClr val="FFFFFF"/>
                            </a:solidFill>
                          </a:uFill>
                          <a:latin typeface="Arial"/>
                        </a:rPr>
                        <a:t>What use, if any, can be made of personal data collected as part of an e-commerce transaction? Is personal information of customers being used in an unauthorized manner?</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CCCCCC"/>
                    </a:solidFill>
                  </a:tcPr>
                </a:tc>
              </a:tr>
              <a:tr h="317520">
                <a:tc>
                  <a:txBody>
                    <a:bodyPr/>
                    <a:lstStyle/>
                    <a:p>
                      <a:pPr algn="just">
                        <a:lnSpc>
                          <a:spcPct val="100000"/>
                        </a:lnSpc>
                      </a:pPr>
                      <a:r>
                        <a:rPr lang="en-GB" sz="1600" b="0" strike="noStrike" spc="-1">
                          <a:solidFill>
                            <a:srgbClr val="000000"/>
                          </a:solidFill>
                          <a:uFill>
                            <a:solidFill>
                              <a:srgbClr val="FFFFFF"/>
                            </a:solidFill>
                          </a:uFill>
                          <a:latin typeface="Arial"/>
                        </a:rPr>
                        <a:t>Availability</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E7E7E7"/>
                    </a:solidFill>
                  </a:tcPr>
                </a:tc>
                <a:tc>
                  <a:txBody>
                    <a:bodyPr/>
                    <a:lstStyle/>
                    <a:p>
                      <a:pPr algn="just">
                        <a:lnSpc>
                          <a:spcPct val="100000"/>
                        </a:lnSpc>
                      </a:pPr>
                      <a:r>
                        <a:rPr lang="en-GB" sz="1600" b="0" strike="noStrike" spc="-1">
                          <a:solidFill>
                            <a:srgbClr val="000000"/>
                          </a:solidFill>
                          <a:uFill>
                            <a:solidFill>
                              <a:srgbClr val="FFFFFF"/>
                            </a:solidFill>
                          </a:uFill>
                          <a:latin typeface="Arial"/>
                        </a:rPr>
                        <a:t>Can I get access to the site?</a:t>
                      </a:r>
                      <a:endParaRPr lang="en-GB" sz="1800" b="0" strike="noStrike" spc="-1">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E7E7E7"/>
                    </a:solidFill>
                  </a:tcPr>
                </a:tc>
                <a:tc>
                  <a:txBody>
                    <a:bodyPr/>
                    <a:lstStyle/>
                    <a:p>
                      <a:pPr algn="just">
                        <a:lnSpc>
                          <a:spcPct val="100000"/>
                        </a:lnSpc>
                      </a:pPr>
                      <a:r>
                        <a:rPr lang="en-GB" sz="1600" b="0" strike="noStrike" spc="-1" dirty="0">
                          <a:solidFill>
                            <a:srgbClr val="000000"/>
                          </a:solidFill>
                          <a:uFill>
                            <a:solidFill>
                              <a:srgbClr val="FFFFFF"/>
                            </a:solidFill>
                          </a:uFill>
                          <a:latin typeface="Arial"/>
                        </a:rPr>
                        <a:t>Is the site operational?</a:t>
                      </a:r>
                      <a:endParaRPr lang="en-GB" sz="1800" b="0" strike="noStrike" spc="-1" dirty="0">
                        <a:solidFill>
                          <a:srgbClr val="000000"/>
                        </a:solidFill>
                        <a:uFill>
                          <a:solidFill>
                            <a:srgbClr val="FFFFFF"/>
                          </a:solidFill>
                        </a:uFill>
                        <a:latin typeface="Arial"/>
                      </a:endParaRPr>
                    </a:p>
                  </a:txBody>
                  <a:tcPr marL="68400" marR="68400">
                    <a:lnL w="28080">
                      <a:solidFill>
                        <a:srgbClr val="000000"/>
                      </a:solidFill>
                    </a:lnL>
                    <a:lnR w="28080">
                      <a:solidFill>
                        <a:srgbClr val="000000"/>
                      </a:solidFill>
                    </a:lnR>
                    <a:lnT w="28080">
                      <a:solidFill>
                        <a:srgbClr val="000000"/>
                      </a:solidFill>
                    </a:lnT>
                    <a:lnB w="28080">
                      <a:solidFill>
                        <a:srgbClr val="000000"/>
                      </a:solidFill>
                    </a:lnB>
                    <a:solidFill>
                      <a:srgbClr val="E7E7E7"/>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stomShape 1"/>
          <p:cNvSpPr/>
          <p:nvPr/>
        </p:nvSpPr>
        <p:spPr>
          <a:xfrm>
            <a:off x="228600" y="0"/>
            <a:ext cx="8915400" cy="71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GB" sz="2800" b="1" strike="noStrike" spc="-1" dirty="0">
                <a:solidFill>
                  <a:srgbClr val="000000"/>
                </a:solidFill>
                <a:uFill>
                  <a:solidFill>
                    <a:srgbClr val="FFFFFF"/>
                  </a:solidFill>
                </a:uFill>
                <a:latin typeface="Arial"/>
              </a:rPr>
              <a:t>Security Threats in the E-commerce Environment</a:t>
            </a:r>
            <a:endParaRPr lang="en-GB" sz="2800" b="0" strike="noStrike" spc="-1" dirty="0">
              <a:solidFill>
                <a:srgbClr val="000000"/>
              </a:solidFill>
              <a:uFill>
                <a:solidFill>
                  <a:srgbClr val="FFFFFF"/>
                </a:solidFill>
              </a:uFill>
              <a:latin typeface="Arial"/>
            </a:endParaRPr>
          </a:p>
        </p:txBody>
      </p:sp>
      <p:sp>
        <p:nvSpPr>
          <p:cNvPr id="60" name="CustomShape 2"/>
          <p:cNvSpPr/>
          <p:nvPr/>
        </p:nvSpPr>
        <p:spPr>
          <a:xfrm>
            <a:off x="0" y="1143000"/>
            <a:ext cx="3962400" cy="4068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Symbol"/>
              <a:buChar char=""/>
            </a:pPr>
            <a:r>
              <a:rPr lang="en-GB" sz="2800" b="0" strike="noStrike" spc="-1" dirty="0" smtClean="0">
                <a:solidFill>
                  <a:srgbClr val="000000"/>
                </a:solidFill>
                <a:uFill>
                  <a:solidFill>
                    <a:srgbClr val="FFFFFF"/>
                  </a:solidFill>
                </a:uFill>
                <a:latin typeface="Arial"/>
              </a:rPr>
              <a:t>There are </a:t>
            </a:r>
            <a:r>
              <a:rPr lang="en-GB" sz="2800" b="0" strike="noStrike" spc="-1" dirty="0">
                <a:solidFill>
                  <a:srgbClr val="000000"/>
                </a:solidFill>
                <a:uFill>
                  <a:solidFill>
                    <a:srgbClr val="FFFFFF"/>
                  </a:solidFill>
                </a:uFill>
                <a:latin typeface="Arial"/>
              </a:rPr>
              <a:t>three key points of </a:t>
            </a:r>
            <a:r>
              <a:rPr lang="en-GB" sz="2800" b="0" strike="noStrike" spc="-1" dirty="0" smtClean="0">
                <a:solidFill>
                  <a:srgbClr val="000000"/>
                </a:solidFill>
                <a:uFill>
                  <a:solidFill>
                    <a:srgbClr val="FFFFFF"/>
                  </a:solidFill>
                </a:uFill>
                <a:latin typeface="Arial"/>
              </a:rPr>
              <a:t>vulnerability: </a:t>
            </a:r>
          </a:p>
          <a:p>
            <a:pPr marL="800280" lvl="1" indent="-342360" algn="just">
              <a:buClr>
                <a:srgbClr val="000000"/>
              </a:buClr>
              <a:buFont typeface="Symbol"/>
              <a:buChar char=""/>
            </a:pPr>
            <a:r>
              <a:rPr lang="en-GB" sz="2800" b="0" strike="noStrike" spc="-1" dirty="0" smtClean="0">
                <a:solidFill>
                  <a:srgbClr val="000000"/>
                </a:solidFill>
                <a:uFill>
                  <a:solidFill>
                    <a:srgbClr val="FFFFFF"/>
                  </a:solidFill>
                </a:uFill>
                <a:latin typeface="Arial"/>
              </a:rPr>
              <a:t>client</a:t>
            </a:r>
            <a:r>
              <a:rPr lang="en-GB" sz="2800" b="0" strike="noStrike" spc="-1" dirty="0">
                <a:solidFill>
                  <a:srgbClr val="000000"/>
                </a:solidFill>
                <a:uFill>
                  <a:solidFill>
                    <a:srgbClr val="FFFFFF"/>
                  </a:solidFill>
                </a:uFill>
                <a:latin typeface="Arial"/>
              </a:rPr>
              <a:t>, </a:t>
            </a:r>
            <a:endParaRPr lang="en-GB" sz="2800" b="0" strike="noStrike" spc="-1" dirty="0" smtClean="0">
              <a:solidFill>
                <a:srgbClr val="000000"/>
              </a:solidFill>
              <a:uFill>
                <a:solidFill>
                  <a:srgbClr val="FFFFFF"/>
                </a:solidFill>
              </a:uFill>
              <a:latin typeface="Arial"/>
            </a:endParaRPr>
          </a:p>
          <a:p>
            <a:pPr marL="800280" lvl="1" indent="-342360" algn="just">
              <a:buClr>
                <a:srgbClr val="000000"/>
              </a:buClr>
              <a:buFont typeface="Symbol"/>
              <a:buChar char=""/>
            </a:pPr>
            <a:r>
              <a:rPr lang="en-GB" sz="2800" b="0" strike="noStrike" spc="-1" dirty="0" smtClean="0">
                <a:solidFill>
                  <a:srgbClr val="000000"/>
                </a:solidFill>
                <a:uFill>
                  <a:solidFill>
                    <a:srgbClr val="FFFFFF"/>
                  </a:solidFill>
                </a:uFill>
                <a:latin typeface="Arial"/>
              </a:rPr>
              <a:t>Server</a:t>
            </a:r>
          </a:p>
          <a:p>
            <a:pPr marL="800280" lvl="1" indent="-342360" algn="just">
              <a:buClr>
                <a:srgbClr val="000000"/>
              </a:buClr>
              <a:buFont typeface="Symbol"/>
              <a:buChar char=""/>
            </a:pPr>
            <a:r>
              <a:rPr lang="en-GB" sz="2800" b="0" strike="noStrike" spc="-1" dirty="0" smtClean="0">
                <a:solidFill>
                  <a:srgbClr val="000000"/>
                </a:solidFill>
                <a:uFill>
                  <a:solidFill>
                    <a:srgbClr val="FFFFFF"/>
                  </a:solidFill>
                </a:uFill>
                <a:latin typeface="Arial"/>
              </a:rPr>
              <a:t>communication </a:t>
            </a:r>
            <a:r>
              <a:rPr lang="en-GB" sz="2800" b="0" strike="noStrike" spc="-1" dirty="0">
                <a:solidFill>
                  <a:srgbClr val="000000"/>
                </a:solidFill>
                <a:uFill>
                  <a:solidFill>
                    <a:srgbClr val="FFFFFF"/>
                  </a:solidFill>
                </a:uFill>
                <a:latin typeface="Arial"/>
              </a:rPr>
              <a:t>pipeline</a:t>
            </a:r>
            <a:r>
              <a:rPr lang="en-GB" sz="2800" b="0" strike="noStrike" spc="-1" dirty="0" smtClean="0">
                <a:solidFill>
                  <a:srgbClr val="000000"/>
                </a:solidFill>
                <a:uFill>
                  <a:solidFill>
                    <a:srgbClr val="FFFFFF"/>
                  </a:solidFill>
                </a:uFill>
                <a:latin typeface="Arial"/>
              </a:rPr>
              <a:t>.</a:t>
            </a:r>
            <a:endParaRPr lang="en-GB" b="0" strike="noStrike" spc="-1" dirty="0">
              <a:solidFill>
                <a:srgbClr val="000000"/>
              </a:solidFill>
              <a:uFill>
                <a:solidFill>
                  <a:srgbClr val="FFFFFF"/>
                </a:solidFill>
              </a:uFill>
              <a:latin typeface="Arial"/>
            </a:endParaRPr>
          </a:p>
        </p:txBody>
      </p:sp>
      <p:pic>
        <p:nvPicPr>
          <p:cNvPr id="4" name="Picture 5" descr="EC-5 - Fig-5"/>
          <p:cNvPicPr>
            <a:picLocks noChangeAspect="1" noChangeArrowheads="1"/>
          </p:cNvPicPr>
          <p:nvPr/>
        </p:nvPicPr>
        <p:blipFill>
          <a:blip r:embed="rId2"/>
          <a:srcRect/>
          <a:stretch>
            <a:fillRect/>
          </a:stretch>
        </p:blipFill>
        <p:spPr bwMode="auto">
          <a:xfrm>
            <a:off x="3886200" y="762000"/>
            <a:ext cx="4897437" cy="5029200"/>
          </a:xfrm>
          <a:prstGeom prst="rect">
            <a:avLst/>
          </a:prstGeom>
          <a:noFill/>
          <a:ln w="9525">
            <a:noFill/>
            <a:miter lim="800000"/>
            <a:headEnd/>
            <a:tailEnd/>
          </a:ln>
        </p:spPr>
      </p:pic>
      <p:sp>
        <p:nvSpPr>
          <p:cNvPr id="5" name="Rectangle 2"/>
          <p:cNvSpPr txBox="1">
            <a:spLocks noChangeArrowheads="1"/>
          </p:cNvSpPr>
          <p:nvPr/>
        </p:nvSpPr>
        <p:spPr>
          <a:xfrm>
            <a:off x="1295400" y="5715000"/>
            <a:ext cx="5867400" cy="838200"/>
          </a:xfrm>
          <a:prstGeom prst="rect">
            <a:avLst/>
          </a:prstGeom>
          <a:noFill/>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mj-lt"/>
                <a:ea typeface="+mj-ea"/>
                <a:cs typeface="+mj-cs"/>
              </a:rPr>
              <a:t>Figure 1: A Typical E-commerce Transaction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533400"/>
            <a:ext cx="8610600" cy="609600"/>
          </a:xfrm>
          <a:noFill/>
        </p:spPr>
        <p:txBody>
          <a:bodyPr/>
          <a:lstStyle/>
          <a:p>
            <a:pPr eaLnBrk="1" hangingPunct="1"/>
            <a:r>
              <a:rPr lang="en-US" sz="2800" dirty="0" smtClean="0"/>
              <a:t>Vulnerable Points in an E-commerce Environment</a:t>
            </a:r>
          </a:p>
        </p:txBody>
      </p:sp>
      <p:sp>
        <p:nvSpPr>
          <p:cNvPr id="7"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6978D14B-41D6-4706-B8A3-FD0308BF1423}" type="slidenum">
              <a:rPr lang="en-US"/>
              <a:pPr>
                <a:defRPr/>
              </a:pPr>
              <a:t>12</a:t>
            </a:fld>
            <a:endParaRPr lang="en-US"/>
          </a:p>
        </p:txBody>
      </p:sp>
      <p:pic>
        <p:nvPicPr>
          <p:cNvPr id="15366" name="Picture 5" descr="EC-5 - Fig-5"/>
          <p:cNvPicPr>
            <a:picLocks noChangeAspect="1" noChangeArrowheads="1"/>
          </p:cNvPicPr>
          <p:nvPr/>
        </p:nvPicPr>
        <p:blipFill>
          <a:blip r:embed="rId3"/>
          <a:srcRect/>
          <a:stretch>
            <a:fillRect/>
          </a:stretch>
        </p:blipFill>
        <p:spPr bwMode="auto">
          <a:xfrm>
            <a:off x="1265238" y="1905000"/>
            <a:ext cx="6613525" cy="4038600"/>
          </a:xfrm>
          <a:prstGeom prst="rect">
            <a:avLst/>
          </a:prstGeom>
          <a:noFill/>
          <a:ln w="9525">
            <a:noFill/>
            <a:miter lim="800000"/>
            <a:headEnd/>
            <a:tailEnd/>
          </a:ln>
        </p:spPr>
      </p:pic>
      <p:sp>
        <p:nvSpPr>
          <p:cNvPr id="15367" name="Text Box 6"/>
          <p:cNvSpPr txBox="1">
            <a:spLocks noChangeArrowheads="1"/>
          </p:cNvSpPr>
          <p:nvPr/>
        </p:nvSpPr>
        <p:spPr bwMode="auto">
          <a:xfrm>
            <a:off x="457200" y="5943600"/>
            <a:ext cx="2819400" cy="304800"/>
          </a:xfrm>
          <a:prstGeom prst="rect">
            <a:avLst/>
          </a:prstGeom>
          <a:noFill/>
          <a:ln w="12700">
            <a:noFill/>
            <a:miter lim="800000"/>
            <a:headEnd type="none" w="sm" len="sm"/>
            <a:tailEnd type="none" w="sm" len="sm"/>
          </a:ln>
        </p:spPr>
        <p:txBody>
          <a:bodyPr>
            <a:spAutoFit/>
          </a:bodyPr>
          <a:lstStyle/>
          <a:p>
            <a:pPr>
              <a:spcBef>
                <a:spcPct val="50000"/>
              </a:spcBef>
              <a:defRPr/>
            </a:pPr>
            <a:r>
              <a:rPr lang="en-US" sz="1400" b="1" dirty="0">
                <a:latin typeface="+mn-lt"/>
                <a:cs typeface="Arial" charset="0"/>
              </a:rPr>
              <a:t>SOURCE: Boncella, 2000.</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304800"/>
            <a:ext cx="8458200" cy="954088"/>
          </a:xfrm>
        </p:spPr>
        <p:txBody>
          <a:bodyPr/>
          <a:lstStyle/>
          <a:p>
            <a:pPr eaLnBrk="1" hangingPunct="1"/>
            <a:r>
              <a:rPr lang="en-US" sz="2800" dirty="0" smtClean="0"/>
              <a:t>Most Common Security Threats in the </a:t>
            </a:r>
            <a:br>
              <a:rPr lang="en-US" sz="2800" dirty="0" smtClean="0"/>
            </a:br>
            <a:r>
              <a:rPr lang="en-US" sz="2800" dirty="0" smtClean="0"/>
              <a:t>E-commerce Environment</a:t>
            </a:r>
          </a:p>
        </p:txBody>
      </p:sp>
      <p:sp>
        <p:nvSpPr>
          <p:cNvPr id="16387" name="Rectangle 3"/>
          <p:cNvSpPr>
            <a:spLocks noGrp="1" noChangeArrowheads="1"/>
          </p:cNvSpPr>
          <p:nvPr>
            <p:ph idx="1"/>
          </p:nvPr>
        </p:nvSpPr>
        <p:spPr>
          <a:xfrm>
            <a:off x="228600" y="1295400"/>
            <a:ext cx="8915400" cy="5181600"/>
          </a:xfrm>
        </p:spPr>
        <p:txBody>
          <a:bodyPr>
            <a:normAutofit fontScale="92500" lnSpcReduction="20000"/>
          </a:bodyPr>
          <a:lstStyle/>
          <a:p>
            <a:pPr>
              <a:defRPr/>
            </a:pPr>
            <a:r>
              <a:rPr lang="en-US" sz="2800" dirty="0" smtClean="0"/>
              <a:t>Malicious code </a:t>
            </a:r>
            <a:r>
              <a:rPr lang="en-GB" sz="2800" spc="-1" dirty="0" smtClean="0">
                <a:solidFill>
                  <a:srgbClr val="000000"/>
                </a:solidFill>
                <a:uFill>
                  <a:solidFill>
                    <a:srgbClr val="FFFFFF"/>
                  </a:solidFill>
                </a:uFill>
                <a:latin typeface="Arial"/>
              </a:rPr>
              <a:t>(sometimes referred to as ‘malware’) </a:t>
            </a:r>
            <a:endParaRPr lang="en-US" sz="2800" dirty="0" smtClean="0"/>
          </a:p>
          <a:p>
            <a:pPr lvl="1" eaLnBrk="1" hangingPunct="1">
              <a:defRPr/>
            </a:pPr>
            <a:r>
              <a:rPr lang="en-US" sz="2400" dirty="0" smtClean="0"/>
              <a:t>Viruses</a:t>
            </a:r>
          </a:p>
          <a:p>
            <a:pPr lvl="1" eaLnBrk="1" hangingPunct="1">
              <a:defRPr/>
            </a:pPr>
            <a:r>
              <a:rPr lang="en-US" sz="2400" dirty="0" smtClean="0"/>
              <a:t>Worms</a:t>
            </a:r>
          </a:p>
          <a:p>
            <a:pPr lvl="1" eaLnBrk="1" hangingPunct="1">
              <a:defRPr/>
            </a:pPr>
            <a:r>
              <a:rPr lang="en-US" sz="2400" dirty="0" smtClean="0"/>
              <a:t>Trojan horses</a:t>
            </a:r>
          </a:p>
          <a:p>
            <a:pPr lvl="1" eaLnBrk="1" hangingPunct="1">
              <a:defRPr/>
            </a:pPr>
            <a:r>
              <a:rPr lang="en-US" sz="2400" dirty="0" smtClean="0"/>
              <a:t>Bots, botnets</a:t>
            </a:r>
          </a:p>
          <a:p>
            <a:pPr eaLnBrk="1" hangingPunct="1">
              <a:defRPr/>
            </a:pPr>
            <a:r>
              <a:rPr lang="en-US" sz="3200" dirty="0" smtClean="0"/>
              <a:t>Unwanted programs </a:t>
            </a:r>
          </a:p>
          <a:p>
            <a:pPr lvl="1">
              <a:defRPr/>
            </a:pPr>
            <a:r>
              <a:rPr lang="en-US" sz="2400" dirty="0" smtClean="0"/>
              <a:t>Browser parasites: </a:t>
            </a:r>
            <a:r>
              <a:rPr lang="en-GB" sz="2400" spc="-1" dirty="0" smtClean="0">
                <a:solidFill>
                  <a:srgbClr val="000000"/>
                </a:solidFill>
                <a:uFill>
                  <a:solidFill>
                    <a:srgbClr val="FFFFFF"/>
                  </a:solidFill>
                </a:uFill>
              </a:rPr>
              <a:t>program that can monitor and change the settings of a user’s browser.</a:t>
            </a:r>
            <a:endParaRPr lang="en-US" sz="2400" dirty="0" smtClean="0"/>
          </a:p>
          <a:p>
            <a:pPr lvl="1">
              <a:defRPr/>
            </a:pPr>
            <a:r>
              <a:rPr lang="en-US" sz="2400" dirty="0" smtClean="0"/>
              <a:t>Adware: </a:t>
            </a:r>
            <a:r>
              <a:rPr lang="en-GB" sz="2400" spc="-1" dirty="0" smtClean="0">
                <a:solidFill>
                  <a:srgbClr val="000000"/>
                </a:solidFill>
                <a:uFill>
                  <a:solidFill>
                    <a:srgbClr val="FFFFFF"/>
                  </a:solidFill>
                </a:uFill>
              </a:rPr>
              <a:t>is used to call for pop-up ads to display when the user visits certain sites.</a:t>
            </a:r>
            <a:endParaRPr lang="en-US" sz="2400" dirty="0" smtClean="0"/>
          </a:p>
          <a:p>
            <a:pPr lvl="1">
              <a:defRPr/>
            </a:pPr>
            <a:r>
              <a:rPr lang="en-US" sz="2400" dirty="0" smtClean="0"/>
              <a:t>Spyware </a:t>
            </a:r>
            <a:r>
              <a:rPr lang="en-GB" sz="2400" spc="-1" dirty="0" smtClean="0">
                <a:solidFill>
                  <a:srgbClr val="000000"/>
                </a:solidFill>
                <a:uFill>
                  <a:solidFill>
                    <a:srgbClr val="FFFFFF"/>
                  </a:solidFill>
                </a:uFill>
              </a:rPr>
              <a:t>can be used to obtain information such as a user’s keystrokes, copies of e-mail and instant messages, and even take screenshots, thereby capture passwords or other confidential data.</a:t>
            </a:r>
            <a:endParaRPr lang="en-US" sz="2400" dirty="0" smtClean="0"/>
          </a:p>
          <a:p>
            <a:pPr eaLnBrk="1" hangingPunct="1">
              <a:defRPr/>
            </a:pPr>
            <a:endParaRPr lang="en-US" sz="24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00D6C8A7-3503-4535-B4FD-46E6442EEDB4}"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1"/>
          <p:cNvSpPr/>
          <p:nvPr/>
        </p:nvSpPr>
        <p:spPr>
          <a:xfrm>
            <a:off x="457200" y="304920"/>
            <a:ext cx="8228880" cy="6323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Symbol"/>
              <a:buChar char=""/>
            </a:pPr>
            <a:r>
              <a:rPr lang="en-GB" sz="2400" b="0" strike="noStrike" spc="-1" dirty="0">
                <a:solidFill>
                  <a:srgbClr val="000000"/>
                </a:solidFill>
                <a:uFill>
                  <a:solidFill>
                    <a:srgbClr val="FFFFFF"/>
                  </a:solidFill>
                </a:uFill>
                <a:latin typeface="Arial"/>
              </a:rPr>
              <a:t>Computer virus fall into several major categories as follows:</a:t>
            </a:r>
          </a:p>
          <a:p>
            <a:pPr marL="743040" lvl="1" indent="-285120" algn="just">
              <a:lnSpc>
                <a:spcPct val="100000"/>
              </a:lnSpc>
              <a:buClr>
                <a:srgbClr val="000000"/>
              </a:buClr>
              <a:buFont typeface="Symbol"/>
              <a:buChar char=""/>
            </a:pPr>
            <a:r>
              <a:rPr lang="en-GB" sz="2400" b="0" i="1" strike="noStrike" spc="-1" dirty="0">
                <a:solidFill>
                  <a:srgbClr val="000000"/>
                </a:solidFill>
                <a:uFill>
                  <a:solidFill>
                    <a:srgbClr val="FFFFFF"/>
                  </a:solidFill>
                </a:uFill>
                <a:latin typeface="Arial"/>
              </a:rPr>
              <a:t>Macro viruses</a:t>
            </a:r>
            <a:r>
              <a:rPr lang="en-GB" sz="2400" b="0" strike="noStrike" spc="-1" dirty="0">
                <a:solidFill>
                  <a:srgbClr val="000000"/>
                </a:solidFill>
                <a:uFill>
                  <a:solidFill>
                    <a:srgbClr val="FFFFFF"/>
                  </a:solidFill>
                </a:uFill>
                <a:latin typeface="Arial"/>
              </a:rPr>
              <a:t> are application-specific, meaning the virus affects only the application for which it was written, such as Microsoft Word, Excel or PowerPoint</a:t>
            </a:r>
            <a:r>
              <a:rPr lang="en-GB" sz="2400" b="0" strike="noStrike" spc="-1" dirty="0" smtClean="0">
                <a:solidFill>
                  <a:srgbClr val="000000"/>
                </a:solidFill>
                <a:uFill>
                  <a:solidFill>
                    <a:srgbClr val="FFFFFF"/>
                  </a:solidFill>
                </a:uFill>
                <a:latin typeface="Arial"/>
              </a:rPr>
              <a:t>.</a:t>
            </a:r>
          </a:p>
          <a:p>
            <a:pPr marL="743040" lvl="1" indent="-285120" algn="just">
              <a:lnSpc>
                <a:spcPct val="100000"/>
              </a:lnSpc>
              <a:buClr>
                <a:srgbClr val="000000"/>
              </a:buClr>
            </a:pPr>
            <a:r>
              <a:rPr lang="en-GB" sz="2400" spc="-1" dirty="0" smtClean="0">
                <a:solidFill>
                  <a:srgbClr val="000000"/>
                </a:solidFill>
                <a:uFill>
                  <a:solidFill>
                    <a:srgbClr val="FFFFFF"/>
                  </a:solidFill>
                </a:uFill>
                <a:latin typeface="Arial"/>
              </a:rPr>
              <a:t>	</a:t>
            </a:r>
            <a:r>
              <a:rPr lang="en-GB" sz="2400" b="0" strike="noStrike" spc="-1" dirty="0" smtClean="0">
                <a:solidFill>
                  <a:srgbClr val="000000"/>
                </a:solidFill>
                <a:uFill>
                  <a:solidFill>
                    <a:srgbClr val="FFFFFF"/>
                  </a:solidFill>
                </a:uFill>
                <a:latin typeface="Arial"/>
              </a:rPr>
              <a:t>Macro </a:t>
            </a:r>
            <a:r>
              <a:rPr lang="en-GB" sz="2400" b="0" strike="noStrike" spc="-1" dirty="0">
                <a:solidFill>
                  <a:srgbClr val="000000"/>
                </a:solidFill>
                <a:uFill>
                  <a:solidFill>
                    <a:srgbClr val="FFFFFF"/>
                  </a:solidFill>
                </a:uFill>
                <a:latin typeface="Arial"/>
              </a:rPr>
              <a:t>viruses often distributed by sending e-mail attachment.</a:t>
            </a:r>
          </a:p>
          <a:p>
            <a:pPr marL="743040" lvl="1" indent="-285120" algn="just">
              <a:lnSpc>
                <a:spcPct val="100000"/>
              </a:lnSpc>
              <a:buClr>
                <a:srgbClr val="000000"/>
              </a:buClr>
              <a:buFont typeface="Symbol"/>
              <a:buChar char=""/>
            </a:pPr>
            <a:r>
              <a:rPr lang="en-GB" sz="2400" b="0" i="1" strike="noStrike" spc="-1" dirty="0">
                <a:solidFill>
                  <a:srgbClr val="000000"/>
                </a:solidFill>
                <a:uFill>
                  <a:solidFill>
                    <a:srgbClr val="FFFFFF"/>
                  </a:solidFill>
                </a:uFill>
                <a:latin typeface="Arial"/>
              </a:rPr>
              <a:t>File-infecting viruses</a:t>
            </a:r>
            <a:r>
              <a:rPr lang="en-GB" sz="2400" b="0" strike="noStrike" spc="-1" dirty="0">
                <a:solidFill>
                  <a:srgbClr val="000000"/>
                </a:solidFill>
                <a:uFill>
                  <a:solidFill>
                    <a:srgbClr val="FFFFFF"/>
                  </a:solidFill>
                </a:uFill>
                <a:latin typeface="Arial"/>
              </a:rPr>
              <a:t> usually affect executable files, such as *.com, *.exe, *.drv, and *.dll files. </a:t>
            </a:r>
          </a:p>
          <a:p>
            <a:pPr marL="743040" lvl="1" indent="-285120" algn="just">
              <a:lnSpc>
                <a:spcPct val="100000"/>
              </a:lnSpc>
              <a:buClr>
                <a:srgbClr val="000000"/>
              </a:buClr>
              <a:buFont typeface="Symbol"/>
              <a:buChar char=""/>
            </a:pPr>
            <a:r>
              <a:rPr lang="en-GB" sz="2400" b="0" i="1" strike="noStrike" spc="-1" dirty="0" err="1">
                <a:solidFill>
                  <a:srgbClr val="000000"/>
                </a:solidFill>
                <a:uFill>
                  <a:solidFill>
                    <a:srgbClr val="FFFFFF"/>
                  </a:solidFill>
                </a:uFill>
                <a:latin typeface="Arial"/>
              </a:rPr>
              <a:t>Scrpt</a:t>
            </a:r>
            <a:r>
              <a:rPr lang="en-GB" sz="2400" b="0" i="1" strike="noStrike" spc="-1" dirty="0">
                <a:solidFill>
                  <a:srgbClr val="000000"/>
                </a:solidFill>
                <a:uFill>
                  <a:solidFill>
                    <a:srgbClr val="FFFFFF"/>
                  </a:solidFill>
                </a:uFill>
                <a:latin typeface="Arial"/>
              </a:rPr>
              <a:t> viruses</a:t>
            </a:r>
            <a:r>
              <a:rPr lang="en-GB" sz="2400" b="0" strike="noStrike" spc="-1" dirty="0">
                <a:solidFill>
                  <a:srgbClr val="000000"/>
                </a:solidFill>
                <a:uFill>
                  <a:solidFill>
                    <a:srgbClr val="FFFFFF"/>
                  </a:solidFill>
                </a:uFill>
                <a:latin typeface="Arial"/>
              </a:rPr>
              <a:t> are written in script languages such as VBScript and JavaScript. The viruses are activated simply by double-clicking an infected *.vbs or *.js file.</a:t>
            </a:r>
          </a:p>
          <a:p>
            <a:pPr marL="343080" indent="-342360" algn="just">
              <a:lnSpc>
                <a:spcPct val="100000"/>
              </a:lnSpc>
              <a:buClr>
                <a:srgbClr val="000000"/>
              </a:buClr>
              <a:buFont typeface="Symbol"/>
              <a:buChar char=""/>
            </a:pPr>
            <a:r>
              <a:rPr lang="en-GB" sz="2400" b="0" strike="noStrike" spc="-1" dirty="0">
                <a:solidFill>
                  <a:srgbClr val="000000"/>
                </a:solidFill>
                <a:uFill>
                  <a:solidFill>
                    <a:srgbClr val="FFFFFF"/>
                  </a:solidFill>
                </a:uFill>
                <a:latin typeface="Arial"/>
              </a:rPr>
              <a:t>Worm is designed to spread from computer to computer instead of file to file</a:t>
            </a:r>
            <a:r>
              <a:rPr lang="en-GB" sz="2200" b="0" strike="noStrike" spc="-1" dirty="0">
                <a:solidFill>
                  <a:srgbClr val="000000"/>
                </a:solidFill>
                <a:uFill>
                  <a:solidFill>
                    <a:srgbClr val="FFFFFF"/>
                  </a:solidFill>
                </a:uFill>
                <a:latin typeface="Arial"/>
              </a:rPr>
              <a:t>.</a:t>
            </a:r>
            <a:endParaRPr lang="en-GB" sz="1800" b="0" strike="noStrike" spc="-1" dirty="0">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81000"/>
            <a:ext cx="9144000" cy="579438"/>
          </a:xfrm>
        </p:spPr>
        <p:txBody>
          <a:bodyPr/>
          <a:lstStyle/>
          <a:p>
            <a:pPr eaLnBrk="1" hangingPunct="1"/>
            <a:r>
              <a:rPr lang="en-US" sz="3200" dirty="0" smtClean="0"/>
              <a:t>Most Common Security Threats</a:t>
            </a:r>
          </a:p>
        </p:txBody>
      </p:sp>
      <p:sp>
        <p:nvSpPr>
          <p:cNvPr id="16387" name="Rectangle 3"/>
          <p:cNvSpPr>
            <a:spLocks noGrp="1" noChangeArrowheads="1"/>
          </p:cNvSpPr>
          <p:nvPr>
            <p:ph idx="1"/>
          </p:nvPr>
        </p:nvSpPr>
        <p:spPr>
          <a:xfrm>
            <a:off x="457200" y="1143000"/>
            <a:ext cx="8229600" cy="5105400"/>
          </a:xfrm>
        </p:spPr>
        <p:txBody>
          <a:bodyPr>
            <a:normAutofit fontScale="92500" lnSpcReduction="20000"/>
          </a:bodyPr>
          <a:lstStyle/>
          <a:p>
            <a:pPr eaLnBrk="1" hangingPunct="1">
              <a:spcBef>
                <a:spcPct val="0"/>
              </a:spcBef>
              <a:spcAft>
                <a:spcPts val="1200"/>
              </a:spcAft>
            </a:pPr>
            <a:r>
              <a:rPr lang="en-US" sz="2800" dirty="0" smtClean="0"/>
              <a:t>Phishing</a:t>
            </a:r>
          </a:p>
          <a:p>
            <a:pPr lvl="1" eaLnBrk="1" hangingPunct="1">
              <a:spcBef>
                <a:spcPct val="0"/>
              </a:spcBef>
              <a:spcAft>
                <a:spcPts val="1200"/>
              </a:spcAft>
            </a:pPr>
            <a:r>
              <a:rPr lang="en-US" sz="2400" dirty="0" smtClean="0"/>
              <a:t>Deceptive online attempt to obtain confidential information</a:t>
            </a:r>
          </a:p>
          <a:p>
            <a:pPr lvl="1" eaLnBrk="1" hangingPunct="1">
              <a:spcBef>
                <a:spcPct val="0"/>
              </a:spcBef>
              <a:spcAft>
                <a:spcPts val="1200"/>
              </a:spcAft>
            </a:pPr>
            <a:r>
              <a:rPr lang="en-US" sz="2400" dirty="0" smtClean="0"/>
              <a:t>Social engineering, e-mail scams, spoofing legitimate Web sites</a:t>
            </a:r>
          </a:p>
          <a:p>
            <a:pPr lvl="1" eaLnBrk="1" hangingPunct="1">
              <a:spcBef>
                <a:spcPct val="0"/>
              </a:spcBef>
              <a:spcAft>
                <a:spcPts val="1200"/>
              </a:spcAft>
            </a:pPr>
            <a:r>
              <a:rPr lang="en-US" sz="2400" dirty="0" smtClean="0"/>
              <a:t>Use information to commit fraudulent acts (access checking accounts), steal identity</a:t>
            </a:r>
          </a:p>
          <a:p>
            <a:pPr eaLnBrk="1" hangingPunct="1">
              <a:lnSpc>
                <a:spcPct val="90000"/>
              </a:lnSpc>
              <a:spcBef>
                <a:spcPct val="0"/>
              </a:spcBef>
              <a:spcAft>
                <a:spcPts val="1200"/>
              </a:spcAft>
            </a:pPr>
            <a:r>
              <a:rPr lang="en-US" sz="2800" dirty="0" smtClean="0"/>
              <a:t>Hacking and </a:t>
            </a:r>
            <a:r>
              <a:rPr lang="en-US" sz="2800" dirty="0" err="1" smtClean="0"/>
              <a:t>cybervandalism</a:t>
            </a:r>
            <a:endParaRPr lang="en-US" sz="2800" dirty="0" smtClean="0"/>
          </a:p>
          <a:p>
            <a:pPr lvl="1">
              <a:lnSpc>
                <a:spcPct val="90000"/>
              </a:lnSpc>
              <a:spcBef>
                <a:spcPct val="0"/>
              </a:spcBef>
              <a:spcAft>
                <a:spcPts val="1200"/>
              </a:spcAft>
            </a:pPr>
            <a:r>
              <a:rPr lang="en-US" sz="2400" dirty="0" smtClean="0"/>
              <a:t>Hackers vs. crackers: </a:t>
            </a:r>
            <a:r>
              <a:rPr lang="en-GB" sz="2400" spc="-1" dirty="0" smtClean="0">
                <a:solidFill>
                  <a:srgbClr val="000000"/>
                </a:solidFill>
                <a:uFill>
                  <a:solidFill>
                    <a:srgbClr val="FFFFFF"/>
                  </a:solidFill>
                </a:uFill>
              </a:rPr>
              <a:t>A </a:t>
            </a:r>
            <a:r>
              <a:rPr lang="en-GB" sz="2400" b="1" spc="-1" dirty="0" smtClean="0">
                <a:solidFill>
                  <a:srgbClr val="000000"/>
                </a:solidFill>
                <a:uFill>
                  <a:solidFill>
                    <a:srgbClr val="FFFFFF"/>
                  </a:solidFill>
                </a:uFill>
              </a:rPr>
              <a:t>hacker</a:t>
            </a:r>
            <a:r>
              <a:rPr lang="en-GB" sz="2400" spc="-1" dirty="0" smtClean="0">
                <a:solidFill>
                  <a:srgbClr val="000000"/>
                </a:solidFill>
                <a:uFill>
                  <a:solidFill>
                    <a:srgbClr val="FFFFFF"/>
                  </a:solidFill>
                </a:uFill>
              </a:rPr>
              <a:t> is an individual who intends to gain unauthorized access to a computer system</a:t>
            </a:r>
            <a:r>
              <a:rPr lang="en-GB" sz="2400" spc="-1" dirty="0" smtClean="0">
                <a:solidFill>
                  <a:srgbClr val="000000"/>
                </a:solidFill>
                <a:uFill>
                  <a:solidFill>
                    <a:srgbClr val="FFFFFF"/>
                  </a:solidFill>
                </a:uFill>
              </a:rPr>
              <a:t>.</a:t>
            </a:r>
            <a:endParaRPr lang="en-US" sz="2400" dirty="0" smtClean="0"/>
          </a:p>
          <a:p>
            <a:pPr lvl="1" eaLnBrk="1" hangingPunct="1">
              <a:lnSpc>
                <a:spcPct val="90000"/>
              </a:lnSpc>
              <a:spcBef>
                <a:spcPct val="0"/>
              </a:spcBef>
              <a:spcAft>
                <a:spcPts val="1200"/>
              </a:spcAft>
            </a:pPr>
            <a:r>
              <a:rPr lang="en-US" sz="2400" dirty="0" err="1" smtClean="0"/>
              <a:t>Cybervandalism</a:t>
            </a:r>
            <a:r>
              <a:rPr lang="en-US" sz="2400" dirty="0" smtClean="0"/>
              <a:t>: intentionally disrupting, defacing, destroying Web site</a:t>
            </a:r>
          </a:p>
          <a:p>
            <a:pPr lvl="1" eaLnBrk="1" hangingPunct="1">
              <a:lnSpc>
                <a:spcPct val="90000"/>
              </a:lnSpc>
              <a:spcBef>
                <a:spcPct val="0"/>
              </a:spcBef>
              <a:spcAft>
                <a:spcPts val="1200"/>
              </a:spcAft>
            </a:pPr>
            <a:r>
              <a:rPr lang="en-US" sz="2400" dirty="0" smtClean="0"/>
              <a:t>Types of hackers: white hats, black hats, grey hats</a:t>
            </a:r>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50AF7D42-A158-4859-957C-66930CD77F58}" type="slidenum">
              <a:rPr lang="en-US"/>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457200" y="274680"/>
            <a:ext cx="822888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GB" sz="3200" b="1" strike="noStrike" spc="-1" dirty="0">
                <a:solidFill>
                  <a:srgbClr val="000000"/>
                </a:solidFill>
                <a:uFill>
                  <a:solidFill>
                    <a:srgbClr val="FFFFFF"/>
                  </a:solidFill>
                </a:uFill>
                <a:latin typeface="Arial"/>
              </a:rPr>
              <a:t>Security Threats in the E-commerce Environment Cont.</a:t>
            </a:r>
            <a:endParaRPr lang="en-GB" sz="1800" b="0" strike="noStrike" spc="-1" dirty="0">
              <a:solidFill>
                <a:srgbClr val="000000"/>
              </a:solidFill>
              <a:uFill>
                <a:solidFill>
                  <a:srgbClr val="FFFFFF"/>
                </a:solidFill>
              </a:uFill>
              <a:latin typeface="Arial"/>
            </a:endParaRPr>
          </a:p>
        </p:txBody>
      </p:sp>
      <p:sp>
        <p:nvSpPr>
          <p:cNvPr id="73" name="CustomShape 2"/>
          <p:cNvSpPr/>
          <p:nvPr/>
        </p:nvSpPr>
        <p:spPr>
          <a:xfrm>
            <a:off x="381000" y="11430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Symbol"/>
              <a:buChar char=""/>
            </a:pPr>
            <a:r>
              <a:rPr lang="en-GB" sz="2400" b="1" spc="-1" dirty="0" smtClean="0">
                <a:solidFill>
                  <a:srgbClr val="000000"/>
                </a:solidFill>
                <a:uFill>
                  <a:solidFill>
                    <a:srgbClr val="FFFFFF"/>
                  </a:solidFill>
                </a:uFill>
                <a:latin typeface="Arial"/>
              </a:rPr>
              <a:t>White hats </a:t>
            </a:r>
            <a:r>
              <a:rPr lang="en-GB" sz="2400" spc="-1" dirty="0" smtClean="0">
                <a:solidFill>
                  <a:srgbClr val="000000"/>
                </a:solidFill>
                <a:uFill>
                  <a:solidFill>
                    <a:srgbClr val="FFFFFF"/>
                  </a:solidFill>
                </a:uFill>
                <a:latin typeface="Arial"/>
              </a:rPr>
              <a:t>are hackers who breaks into the system with the intent of helping to discover security flaws. White hats do their work under contract, with agreement from client that they will not be prosecuted for their efforts to break in.</a:t>
            </a:r>
          </a:p>
          <a:p>
            <a:pPr marL="343080" indent="-342360" algn="just">
              <a:lnSpc>
                <a:spcPct val="100000"/>
              </a:lnSpc>
              <a:buClr>
                <a:srgbClr val="000000"/>
              </a:buClr>
              <a:buFont typeface="Symbol"/>
              <a:buChar char=""/>
            </a:pPr>
            <a:r>
              <a:rPr lang="en-GB" sz="2400" b="1" strike="noStrike" spc="-1" dirty="0" smtClean="0">
                <a:solidFill>
                  <a:srgbClr val="000000"/>
                </a:solidFill>
                <a:uFill>
                  <a:solidFill>
                    <a:srgbClr val="FFFFFF"/>
                  </a:solidFill>
                </a:uFill>
                <a:latin typeface="Arial"/>
              </a:rPr>
              <a:t>Black hats</a:t>
            </a:r>
            <a:r>
              <a:rPr lang="en-GB" sz="2400" b="0" strike="noStrike" spc="-1" dirty="0" smtClean="0">
                <a:solidFill>
                  <a:srgbClr val="000000"/>
                </a:solidFill>
                <a:uFill>
                  <a:solidFill>
                    <a:srgbClr val="FFFFFF"/>
                  </a:solidFill>
                </a:uFill>
                <a:latin typeface="Arial"/>
              </a:rPr>
              <a:t> </a:t>
            </a:r>
            <a:r>
              <a:rPr lang="en-GB" sz="2400" b="0" strike="noStrike" spc="-1" dirty="0">
                <a:solidFill>
                  <a:srgbClr val="000000"/>
                </a:solidFill>
                <a:uFill>
                  <a:solidFill>
                    <a:srgbClr val="FFFFFF"/>
                  </a:solidFill>
                </a:uFill>
                <a:latin typeface="Arial"/>
              </a:rPr>
              <a:t>are hackers who engage in the same kind of activities but without pay or any buy-in from the targeted organization and with intention of causing harm.</a:t>
            </a:r>
          </a:p>
          <a:p>
            <a:pPr marL="343080" indent="-342360" algn="just">
              <a:lnSpc>
                <a:spcPct val="100000"/>
              </a:lnSpc>
              <a:buClr>
                <a:srgbClr val="000000"/>
              </a:buClr>
              <a:buFont typeface="Symbol"/>
              <a:buChar char=""/>
            </a:pPr>
            <a:r>
              <a:rPr lang="en-GB" sz="2400" b="1" strike="noStrike" spc="-1" dirty="0" smtClean="0">
                <a:solidFill>
                  <a:srgbClr val="000000"/>
                </a:solidFill>
                <a:uFill>
                  <a:solidFill>
                    <a:srgbClr val="FFFFFF"/>
                  </a:solidFill>
                </a:uFill>
                <a:latin typeface="Arial"/>
              </a:rPr>
              <a:t>Grey hats</a:t>
            </a:r>
            <a:r>
              <a:rPr lang="en-GB" sz="2400" b="0" strike="noStrike" spc="-1" dirty="0">
                <a:solidFill>
                  <a:srgbClr val="000000"/>
                </a:solidFill>
                <a:uFill>
                  <a:solidFill>
                    <a:srgbClr val="FFFFFF"/>
                  </a:solidFill>
                </a:uFill>
                <a:latin typeface="Arial"/>
              </a:rPr>
              <a:t>, hackers who believe they are pursuing some greater good by breaking in and revealing system flaws. Grey hats discover weaknesses in a system’s security, and then publish the weakness without disrupting the site or attempting to profit from their findings. </a:t>
            </a:r>
          </a:p>
          <a:p>
            <a:pPr marL="343080" indent="-342360" algn="just">
              <a:lnSpc>
                <a:spcPct val="100000"/>
              </a:lnSpc>
              <a:buClr>
                <a:srgbClr val="000000"/>
              </a:buClr>
              <a:buFont typeface="Symbol"/>
              <a:buChar char=""/>
            </a:pPr>
            <a:r>
              <a:rPr lang="en-GB" sz="2400" b="0" strike="noStrike" spc="-1" dirty="0">
                <a:solidFill>
                  <a:srgbClr val="000000"/>
                </a:solidFill>
                <a:uFill>
                  <a:solidFill>
                    <a:srgbClr val="FFFFFF"/>
                  </a:solidFill>
                </a:uFill>
                <a:latin typeface="Arial"/>
              </a:rPr>
              <a:t>Their only reward is prestige of discovering the weakness.</a:t>
            </a:r>
          </a:p>
          <a:p>
            <a:pPr algn="just">
              <a:lnSpc>
                <a:spcPct val="100000"/>
              </a:lnSpc>
            </a:pPr>
            <a:endParaRPr lang="en-GB" sz="2400" b="0" strike="noStrike" spc="-1" dirty="0">
              <a:solidFill>
                <a:srgbClr val="000000"/>
              </a:solidFill>
              <a:uFill>
                <a:solidFill>
                  <a:srgbClr val="FFFFFF"/>
                </a:solidFill>
              </a:u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457200"/>
            <a:ext cx="9144000" cy="579438"/>
          </a:xfrm>
        </p:spPr>
        <p:txBody>
          <a:bodyPr/>
          <a:lstStyle/>
          <a:p>
            <a:pPr eaLnBrk="1" hangingPunct="1"/>
            <a:r>
              <a:rPr lang="en-US" sz="3200" dirty="0" smtClean="0"/>
              <a:t>Most Common Security Threats</a:t>
            </a:r>
          </a:p>
        </p:txBody>
      </p:sp>
      <p:sp>
        <p:nvSpPr>
          <p:cNvPr id="16387" name="Rectangle 3"/>
          <p:cNvSpPr>
            <a:spLocks noGrp="1" noChangeArrowheads="1"/>
          </p:cNvSpPr>
          <p:nvPr>
            <p:ph idx="1"/>
          </p:nvPr>
        </p:nvSpPr>
        <p:spPr>
          <a:xfrm>
            <a:off x="457200" y="1371600"/>
            <a:ext cx="8229600" cy="5029200"/>
          </a:xfrm>
        </p:spPr>
        <p:txBody>
          <a:bodyPr>
            <a:normAutofit fontScale="92500"/>
          </a:bodyPr>
          <a:lstStyle/>
          <a:p>
            <a:pPr eaLnBrk="1" hangingPunct="1">
              <a:spcBef>
                <a:spcPct val="0"/>
              </a:spcBef>
              <a:spcAft>
                <a:spcPts val="1200"/>
              </a:spcAft>
            </a:pPr>
            <a:r>
              <a:rPr lang="en-US" sz="2800" dirty="0" smtClean="0"/>
              <a:t>Credit card fraud/theft</a:t>
            </a:r>
          </a:p>
          <a:p>
            <a:pPr lvl="1" eaLnBrk="1" hangingPunct="1">
              <a:spcBef>
                <a:spcPct val="0"/>
              </a:spcBef>
              <a:spcAft>
                <a:spcPts val="1200"/>
              </a:spcAft>
            </a:pPr>
            <a:r>
              <a:rPr lang="en-US" sz="2400" dirty="0" smtClean="0"/>
              <a:t>Fear of stolen credit card information deters online purchases</a:t>
            </a:r>
          </a:p>
          <a:p>
            <a:pPr lvl="1" eaLnBrk="1" hangingPunct="1">
              <a:spcBef>
                <a:spcPct val="0"/>
              </a:spcBef>
              <a:spcAft>
                <a:spcPts val="1200"/>
              </a:spcAft>
            </a:pPr>
            <a:r>
              <a:rPr lang="en-US" sz="2400" dirty="0" smtClean="0"/>
              <a:t>Hackers target merchant servers; use data to establish credit under false identity</a:t>
            </a:r>
          </a:p>
          <a:p>
            <a:pPr lvl="1" eaLnBrk="1" hangingPunct="1">
              <a:spcBef>
                <a:spcPct val="0"/>
              </a:spcBef>
              <a:spcAft>
                <a:spcPts val="1200"/>
              </a:spcAft>
            </a:pPr>
            <a:r>
              <a:rPr lang="en-US" sz="2400" dirty="0" smtClean="0"/>
              <a:t>Online companies at higher risk than offline</a:t>
            </a:r>
          </a:p>
          <a:p>
            <a:pPr eaLnBrk="1" hangingPunct="1">
              <a:spcBef>
                <a:spcPct val="0"/>
              </a:spcBef>
              <a:spcAft>
                <a:spcPts val="1200"/>
              </a:spcAft>
            </a:pPr>
            <a:r>
              <a:rPr lang="en-US" sz="2400" dirty="0" smtClean="0"/>
              <a:t>Spoofing: misrepresenting self by using fake e-mail address </a:t>
            </a:r>
          </a:p>
          <a:p>
            <a:pPr eaLnBrk="1" hangingPunct="1">
              <a:spcBef>
                <a:spcPct val="0"/>
              </a:spcBef>
              <a:spcAft>
                <a:spcPts val="1200"/>
              </a:spcAft>
            </a:pPr>
            <a:r>
              <a:rPr lang="en-US" sz="2400" dirty="0" smtClean="0"/>
              <a:t>Pharming: spoofing a Web site</a:t>
            </a:r>
          </a:p>
          <a:p>
            <a:pPr lvl="1" eaLnBrk="1" hangingPunct="1">
              <a:spcBef>
                <a:spcPct val="0"/>
              </a:spcBef>
              <a:spcAft>
                <a:spcPts val="1200"/>
              </a:spcAft>
            </a:pPr>
            <a:r>
              <a:rPr lang="en-US" sz="2000" dirty="0" smtClean="0"/>
              <a:t>Redirecting a Web link to a new, fake Web site</a:t>
            </a:r>
          </a:p>
          <a:p>
            <a:pPr eaLnBrk="1" hangingPunct="1">
              <a:spcBef>
                <a:spcPct val="0"/>
              </a:spcBef>
              <a:spcAft>
                <a:spcPts val="1200"/>
              </a:spcAft>
            </a:pPr>
            <a:r>
              <a:rPr lang="en-US" sz="2400" dirty="0" smtClean="0"/>
              <a:t>Spam/junk Web sites</a:t>
            </a:r>
          </a:p>
          <a:p>
            <a:pPr eaLnBrk="1" hangingPunct="1">
              <a:spcBef>
                <a:spcPct val="0"/>
              </a:spcBef>
              <a:spcAft>
                <a:spcPts val="1200"/>
              </a:spcAft>
            </a:pPr>
            <a:r>
              <a:rPr lang="en-US" sz="2400" dirty="0" err="1" smtClean="0"/>
              <a:t>Splogs</a:t>
            </a:r>
            <a:endParaRPr lang="en-US" sz="28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5367AFFD-DDF2-49DD-B04D-F65B7D508937}"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762000"/>
            <a:ext cx="9144000" cy="579438"/>
          </a:xfrm>
        </p:spPr>
        <p:txBody>
          <a:bodyPr/>
          <a:lstStyle/>
          <a:p>
            <a:pPr eaLnBrk="1" hangingPunct="1"/>
            <a:r>
              <a:rPr lang="en-US" sz="3200" smtClean="0"/>
              <a:t>Most Common Security Threats</a:t>
            </a:r>
          </a:p>
        </p:txBody>
      </p:sp>
      <p:sp>
        <p:nvSpPr>
          <p:cNvPr id="16387" name="Rectangle 3"/>
          <p:cNvSpPr>
            <a:spLocks noGrp="1" noChangeArrowheads="1"/>
          </p:cNvSpPr>
          <p:nvPr>
            <p:ph idx="1"/>
          </p:nvPr>
        </p:nvSpPr>
        <p:spPr>
          <a:xfrm>
            <a:off x="457200" y="1600200"/>
            <a:ext cx="8229600" cy="4419600"/>
          </a:xfrm>
        </p:spPr>
        <p:txBody>
          <a:bodyPr>
            <a:normAutofit fontScale="85000" lnSpcReduction="20000"/>
          </a:bodyPr>
          <a:lstStyle/>
          <a:p>
            <a:pPr eaLnBrk="1" hangingPunct="1">
              <a:spcBef>
                <a:spcPct val="0"/>
              </a:spcBef>
              <a:spcAft>
                <a:spcPts val="600"/>
              </a:spcAft>
              <a:defRPr/>
            </a:pPr>
            <a:r>
              <a:rPr lang="en-US" sz="2800" dirty="0" smtClean="0"/>
              <a:t>Denial of service (DoS) attack</a:t>
            </a:r>
          </a:p>
          <a:p>
            <a:pPr lvl="1" eaLnBrk="1" hangingPunct="1">
              <a:spcBef>
                <a:spcPct val="0"/>
              </a:spcBef>
              <a:spcAft>
                <a:spcPts val="600"/>
              </a:spcAft>
              <a:defRPr/>
            </a:pPr>
            <a:r>
              <a:rPr lang="en-US" sz="2400" dirty="0" smtClean="0"/>
              <a:t>Hackers flood site with useless traffic to overwhelm network</a:t>
            </a:r>
          </a:p>
          <a:p>
            <a:pPr eaLnBrk="1" hangingPunct="1">
              <a:spcBef>
                <a:spcPct val="0"/>
              </a:spcBef>
              <a:spcAft>
                <a:spcPts val="600"/>
              </a:spcAft>
              <a:defRPr/>
            </a:pPr>
            <a:r>
              <a:rPr lang="en-US" sz="2800" dirty="0" smtClean="0"/>
              <a:t>Distributed denial of service (DDoS) attack</a:t>
            </a:r>
          </a:p>
          <a:p>
            <a:pPr lvl="1" eaLnBrk="1" hangingPunct="1">
              <a:spcBef>
                <a:spcPct val="0"/>
              </a:spcBef>
              <a:spcAft>
                <a:spcPts val="600"/>
              </a:spcAft>
              <a:defRPr/>
            </a:pPr>
            <a:r>
              <a:rPr lang="en-US" sz="2400" dirty="0" smtClean="0"/>
              <a:t>Hackers use multiple computers to attack target network</a:t>
            </a:r>
          </a:p>
          <a:p>
            <a:pPr eaLnBrk="1" hangingPunct="1">
              <a:spcBef>
                <a:spcPct val="0"/>
              </a:spcBef>
              <a:spcAft>
                <a:spcPts val="1200"/>
              </a:spcAft>
              <a:defRPr/>
            </a:pPr>
            <a:r>
              <a:rPr lang="en-US" sz="2800" dirty="0" smtClean="0"/>
              <a:t>Sniffing</a:t>
            </a:r>
          </a:p>
          <a:p>
            <a:pPr lvl="1" eaLnBrk="1" hangingPunct="1">
              <a:spcBef>
                <a:spcPct val="0"/>
              </a:spcBef>
              <a:spcAft>
                <a:spcPts val="1200"/>
              </a:spcAft>
              <a:defRPr/>
            </a:pPr>
            <a:r>
              <a:rPr lang="en-US" sz="2400" dirty="0" smtClean="0"/>
              <a:t>Eavesdropping program that monitors information traveling over a network</a:t>
            </a:r>
          </a:p>
          <a:p>
            <a:pPr eaLnBrk="1" hangingPunct="1">
              <a:spcBef>
                <a:spcPct val="0"/>
              </a:spcBef>
              <a:spcAft>
                <a:spcPts val="1200"/>
              </a:spcAft>
              <a:defRPr/>
            </a:pPr>
            <a:r>
              <a:rPr lang="en-US" sz="2800" dirty="0" smtClean="0"/>
              <a:t>Insider jobs</a:t>
            </a:r>
          </a:p>
          <a:p>
            <a:pPr lvl="1">
              <a:spcBef>
                <a:spcPct val="0"/>
              </a:spcBef>
              <a:spcAft>
                <a:spcPts val="1200"/>
              </a:spcAft>
              <a:defRPr/>
            </a:pPr>
            <a:r>
              <a:rPr lang="en-US" sz="2400" dirty="0" smtClean="0"/>
              <a:t>Single largest financial threat e.g. embezzlement by insiders is also true for e-commerce sites, destruction to sites, and diversion of customer credit data and personal information</a:t>
            </a:r>
          </a:p>
          <a:p>
            <a:pPr eaLnBrk="1" hangingPunct="1">
              <a:spcBef>
                <a:spcPct val="0"/>
              </a:spcBef>
              <a:spcAft>
                <a:spcPts val="1200"/>
              </a:spcAft>
              <a:defRPr/>
            </a:pPr>
            <a:r>
              <a:rPr lang="en-US" sz="2800" dirty="0" smtClean="0"/>
              <a:t>Poorly designed server and client software</a:t>
            </a:r>
          </a:p>
          <a:p>
            <a:pPr eaLnBrk="1" hangingPunct="1">
              <a:defRPr/>
            </a:pPr>
            <a:endParaRPr lang="en-US" sz="2800" dirty="0" smtClean="0"/>
          </a:p>
          <a:p>
            <a:pPr eaLnBrk="1" hangingPunct="1">
              <a:defRPr/>
            </a:pPr>
            <a:endParaRPr lang="en-US" sz="24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02BE1F9F-06B6-4BBD-AB02-6A125A9427E0}"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381000"/>
            <a:ext cx="8029575" cy="579438"/>
          </a:xfrm>
        </p:spPr>
        <p:txBody>
          <a:bodyPr/>
          <a:lstStyle/>
          <a:p>
            <a:pPr eaLnBrk="1" hangingPunct="1"/>
            <a:r>
              <a:rPr lang="en-US" sz="3200" dirty="0" smtClean="0"/>
              <a:t>Technology Solutions</a:t>
            </a:r>
          </a:p>
        </p:txBody>
      </p:sp>
      <p:sp>
        <p:nvSpPr>
          <p:cNvPr id="25603" name="Rectangle 3"/>
          <p:cNvSpPr>
            <a:spLocks noGrp="1" noChangeArrowheads="1"/>
          </p:cNvSpPr>
          <p:nvPr>
            <p:ph idx="1"/>
          </p:nvPr>
        </p:nvSpPr>
        <p:spPr>
          <a:xfrm>
            <a:off x="304800" y="1143000"/>
            <a:ext cx="8610600" cy="5334000"/>
          </a:xfrm>
        </p:spPr>
        <p:txBody>
          <a:bodyPr>
            <a:normAutofit lnSpcReduction="10000"/>
          </a:bodyPr>
          <a:lstStyle/>
          <a:p>
            <a:pPr>
              <a:spcBef>
                <a:spcPct val="0"/>
              </a:spcBef>
              <a:spcAft>
                <a:spcPts val="1800"/>
              </a:spcAft>
              <a:buNone/>
              <a:defRPr/>
            </a:pPr>
            <a:r>
              <a:rPr lang="en-GB" sz="2800" spc="-1" dirty="0" smtClean="0">
                <a:solidFill>
                  <a:srgbClr val="000000"/>
                </a:solidFill>
                <a:uFill>
                  <a:solidFill>
                    <a:srgbClr val="FFFFFF"/>
                  </a:solidFill>
                </a:uFill>
              </a:rPr>
              <a:t>There are two lines of </a:t>
            </a:r>
            <a:r>
              <a:rPr lang="en-GB" sz="2800" spc="-1" dirty="0" err="1" smtClean="0">
                <a:solidFill>
                  <a:srgbClr val="000000"/>
                </a:solidFill>
                <a:uFill>
                  <a:solidFill>
                    <a:srgbClr val="FFFFFF"/>
                  </a:solidFill>
                </a:uFill>
              </a:rPr>
              <a:t>defense</a:t>
            </a:r>
            <a:r>
              <a:rPr lang="en-GB" sz="2800" spc="-1" dirty="0" smtClean="0">
                <a:solidFill>
                  <a:srgbClr val="000000"/>
                </a:solidFill>
                <a:uFill>
                  <a:solidFill>
                    <a:srgbClr val="FFFFFF"/>
                  </a:solidFill>
                </a:uFill>
              </a:rPr>
              <a:t> of e-commerce security: technology solutions and policy solutions.</a:t>
            </a:r>
            <a:endParaRPr lang="en-GB" sz="1800" spc="-1" dirty="0" smtClean="0">
              <a:solidFill>
                <a:srgbClr val="000000"/>
              </a:solidFill>
              <a:uFill>
                <a:solidFill>
                  <a:srgbClr val="FFFFFF"/>
                </a:solidFill>
              </a:uFill>
            </a:endParaRPr>
          </a:p>
          <a:p>
            <a:pPr eaLnBrk="1" hangingPunct="1">
              <a:spcBef>
                <a:spcPct val="0"/>
              </a:spcBef>
              <a:spcAft>
                <a:spcPts val="0"/>
              </a:spcAft>
              <a:buNone/>
              <a:defRPr/>
            </a:pPr>
            <a:r>
              <a:rPr lang="en-US" sz="2800" dirty="0" smtClean="0"/>
              <a:t>Technology solution can be categorized into: </a:t>
            </a:r>
          </a:p>
          <a:p>
            <a:pPr lvl="1">
              <a:spcBef>
                <a:spcPct val="0"/>
              </a:spcBef>
              <a:spcAft>
                <a:spcPts val="0"/>
              </a:spcAft>
              <a:defRPr/>
            </a:pPr>
            <a:r>
              <a:rPr lang="en-US" sz="2600" dirty="0" smtClean="0"/>
              <a:t>Protecting Internet communications (encryption)</a:t>
            </a:r>
          </a:p>
          <a:p>
            <a:pPr lvl="1">
              <a:spcBef>
                <a:spcPct val="0"/>
              </a:spcBef>
              <a:spcAft>
                <a:spcPts val="0"/>
              </a:spcAft>
              <a:defRPr/>
            </a:pPr>
            <a:r>
              <a:rPr lang="en-US" sz="2600" dirty="0" smtClean="0"/>
              <a:t>Securing channels of communication (SSL, S-HTTP, VPNs)</a:t>
            </a:r>
          </a:p>
          <a:p>
            <a:pPr lvl="1">
              <a:spcBef>
                <a:spcPct val="0"/>
              </a:spcBef>
              <a:spcAft>
                <a:spcPts val="0"/>
              </a:spcAft>
              <a:defRPr/>
            </a:pPr>
            <a:r>
              <a:rPr lang="en-US" sz="2600" dirty="0" smtClean="0"/>
              <a:t>Protecting networks (firewalls)</a:t>
            </a:r>
          </a:p>
          <a:p>
            <a:pPr lvl="1">
              <a:spcBef>
                <a:spcPct val="0"/>
              </a:spcBef>
              <a:spcAft>
                <a:spcPts val="0"/>
              </a:spcAft>
              <a:defRPr/>
            </a:pPr>
            <a:r>
              <a:rPr lang="en-US" sz="2600" dirty="0" smtClean="0"/>
              <a:t>Protecting servers and clients </a:t>
            </a:r>
          </a:p>
          <a:p>
            <a:pPr marL="1143090" lvl="2" indent="-285120">
              <a:spcBef>
                <a:spcPts val="0"/>
              </a:spcBef>
              <a:spcAft>
                <a:spcPts val="0"/>
              </a:spcAft>
              <a:buClr>
                <a:srgbClr val="000000"/>
              </a:buClr>
              <a:buFont typeface="Symbol"/>
              <a:buChar char=""/>
            </a:pPr>
            <a:r>
              <a:rPr lang="en-GB" sz="2200" spc="-1" dirty="0" smtClean="0">
                <a:solidFill>
                  <a:srgbClr val="000000"/>
                </a:solidFill>
                <a:uFill>
                  <a:solidFill>
                    <a:srgbClr val="FFFFFF"/>
                  </a:solidFill>
                </a:uFill>
                <a:latin typeface="Arial"/>
              </a:rPr>
              <a:t>Access controls</a:t>
            </a:r>
            <a:endParaRPr lang="en-GB" sz="1400" spc="-1" dirty="0" smtClean="0">
              <a:solidFill>
                <a:srgbClr val="000000"/>
              </a:solidFill>
              <a:uFill>
                <a:solidFill>
                  <a:srgbClr val="FFFFFF"/>
                </a:solidFill>
              </a:uFill>
              <a:latin typeface="Arial"/>
            </a:endParaRPr>
          </a:p>
          <a:p>
            <a:pPr marL="1143090" lvl="2" indent="-285120">
              <a:spcBef>
                <a:spcPts val="0"/>
              </a:spcBef>
              <a:spcAft>
                <a:spcPts val="0"/>
              </a:spcAft>
              <a:buClr>
                <a:srgbClr val="000000"/>
              </a:buClr>
              <a:buFont typeface="Symbol"/>
              <a:buChar char=""/>
            </a:pPr>
            <a:r>
              <a:rPr lang="en-GB" sz="2200" spc="-1" dirty="0" smtClean="0">
                <a:solidFill>
                  <a:srgbClr val="000000"/>
                </a:solidFill>
                <a:uFill>
                  <a:solidFill>
                    <a:srgbClr val="FFFFFF"/>
                  </a:solidFill>
                </a:uFill>
                <a:latin typeface="Arial"/>
              </a:rPr>
              <a:t>Authentication</a:t>
            </a:r>
            <a:endParaRPr lang="en-GB" sz="1400" spc="-1" dirty="0" smtClean="0">
              <a:solidFill>
                <a:srgbClr val="000000"/>
              </a:solidFill>
              <a:uFill>
                <a:solidFill>
                  <a:srgbClr val="FFFFFF"/>
                </a:solidFill>
              </a:uFill>
              <a:latin typeface="Arial"/>
            </a:endParaRPr>
          </a:p>
          <a:p>
            <a:pPr marL="1143090" lvl="2" indent="-285120">
              <a:spcBef>
                <a:spcPts val="0"/>
              </a:spcBef>
              <a:spcAft>
                <a:spcPts val="0"/>
              </a:spcAft>
              <a:buClr>
                <a:srgbClr val="000000"/>
              </a:buClr>
              <a:buFont typeface="Symbol"/>
              <a:buChar char=""/>
            </a:pPr>
            <a:r>
              <a:rPr lang="en-GB" sz="2200" spc="-1" dirty="0" smtClean="0">
                <a:solidFill>
                  <a:srgbClr val="000000"/>
                </a:solidFill>
                <a:uFill>
                  <a:solidFill>
                    <a:srgbClr val="FFFFFF"/>
                  </a:solidFill>
                </a:uFill>
                <a:latin typeface="Arial"/>
              </a:rPr>
              <a:t>Instruction detection</a:t>
            </a:r>
            <a:endParaRPr lang="en-GB" sz="1400" spc="-1" dirty="0" smtClean="0">
              <a:solidFill>
                <a:srgbClr val="000000"/>
              </a:solidFill>
              <a:uFill>
                <a:solidFill>
                  <a:srgbClr val="FFFFFF"/>
                </a:solidFill>
              </a:uFill>
              <a:latin typeface="Arial"/>
            </a:endParaRPr>
          </a:p>
          <a:p>
            <a:pPr marL="1143090" lvl="2" indent="-285120">
              <a:spcBef>
                <a:spcPts val="0"/>
              </a:spcBef>
              <a:spcAft>
                <a:spcPts val="0"/>
              </a:spcAft>
              <a:buClr>
                <a:srgbClr val="000000"/>
              </a:buClr>
              <a:buFont typeface="Symbol"/>
              <a:buChar char=""/>
            </a:pPr>
            <a:r>
              <a:rPr lang="en-GB" sz="2200" spc="-1" dirty="0" smtClean="0">
                <a:solidFill>
                  <a:srgbClr val="000000"/>
                </a:solidFill>
                <a:uFill>
                  <a:solidFill>
                    <a:srgbClr val="FFFFFF"/>
                  </a:solidFill>
                </a:uFill>
                <a:latin typeface="Arial"/>
              </a:rPr>
              <a:t>Proxy/agent systems</a:t>
            </a:r>
            <a:endParaRPr lang="en-GB" sz="1400" spc="-1" dirty="0" smtClean="0">
              <a:solidFill>
                <a:srgbClr val="000000"/>
              </a:solidFill>
              <a:uFill>
                <a:solidFill>
                  <a:srgbClr val="FFFFFF"/>
                </a:solidFill>
              </a:uFill>
              <a:latin typeface="Arial"/>
            </a:endParaRPr>
          </a:p>
          <a:p>
            <a:pPr marL="1143090" lvl="2" indent="-285120">
              <a:spcBef>
                <a:spcPts val="0"/>
              </a:spcBef>
              <a:spcAft>
                <a:spcPts val="0"/>
              </a:spcAft>
              <a:buClr>
                <a:srgbClr val="000000"/>
              </a:buClr>
              <a:buFont typeface="Symbol"/>
              <a:buChar char=""/>
            </a:pPr>
            <a:r>
              <a:rPr lang="en-GB" sz="2200" spc="-1" dirty="0" smtClean="0">
                <a:solidFill>
                  <a:srgbClr val="000000"/>
                </a:solidFill>
                <a:uFill>
                  <a:solidFill>
                    <a:srgbClr val="FFFFFF"/>
                  </a:solidFill>
                </a:uFill>
                <a:latin typeface="Arial"/>
              </a:rPr>
              <a:t>Security management</a:t>
            </a:r>
            <a:endParaRPr lang="en-GB" sz="1400" spc="-1" dirty="0" smtClean="0">
              <a:solidFill>
                <a:srgbClr val="000000"/>
              </a:solidFill>
              <a:uFill>
                <a:solidFill>
                  <a:srgbClr val="FFFFFF"/>
                </a:solidFill>
              </a:uFill>
              <a:latin typeface="Arial"/>
            </a:endParaRPr>
          </a:p>
          <a:p>
            <a:pPr lvl="2">
              <a:spcBef>
                <a:spcPct val="0"/>
              </a:spcBef>
              <a:spcAft>
                <a:spcPts val="1800"/>
              </a:spcAft>
              <a:defRPr/>
            </a:pPr>
            <a:endParaRPr lang="en-US" sz="2200" dirty="0" smtClean="0"/>
          </a:p>
          <a:p>
            <a:pPr eaLnBrk="1" hangingPunct="1">
              <a:defRPr/>
            </a:pPr>
            <a:endParaRPr lang="en-US" sz="28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75DCC1A1-F614-41F7-A0CB-F21FC9B4A8E9}"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ustomShape 1"/>
          <p:cNvSpPr/>
          <p:nvPr/>
        </p:nvSpPr>
        <p:spPr>
          <a:xfrm>
            <a:off x="673560" y="2028960"/>
            <a:ext cx="7479840" cy="368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000000"/>
              </a:buClr>
              <a:buFont typeface="Arial"/>
              <a:buChar char="•"/>
            </a:pPr>
            <a:r>
              <a:rPr lang="en-GB" sz="3200" b="0" strike="noStrike" spc="-1" dirty="0">
                <a:solidFill>
                  <a:srgbClr val="000000"/>
                </a:solidFill>
                <a:uFill>
                  <a:solidFill>
                    <a:srgbClr val="FFFFFF"/>
                  </a:solidFill>
                </a:uFill>
                <a:latin typeface="Calibri"/>
                <a:ea typeface="DejaVu Sans"/>
              </a:rPr>
              <a:t>Definition of E-Security</a:t>
            </a:r>
            <a:endParaRPr lang="en-GB" sz="1800" b="0" strike="noStrike" spc="-1" dirty="0">
              <a:solidFill>
                <a:srgbClr val="000000"/>
              </a:solidFill>
              <a:uFill>
                <a:solidFill>
                  <a:srgbClr val="FFFFFF"/>
                </a:solidFill>
              </a:uFill>
              <a:latin typeface="Arial"/>
            </a:endParaRPr>
          </a:p>
          <a:p>
            <a:pPr marL="343080" indent="-342000">
              <a:lnSpc>
                <a:spcPct val="100000"/>
              </a:lnSpc>
              <a:buClr>
                <a:srgbClr val="000000"/>
              </a:buClr>
              <a:buFont typeface="Arial"/>
              <a:buChar char="•"/>
            </a:pPr>
            <a:r>
              <a:rPr lang="en-GB" sz="3200" b="0" strike="noStrike" spc="-1" dirty="0">
                <a:solidFill>
                  <a:srgbClr val="000000"/>
                </a:solidFill>
                <a:uFill>
                  <a:solidFill>
                    <a:srgbClr val="FFFFFF"/>
                  </a:solidFill>
                </a:uFill>
                <a:latin typeface="Calibri"/>
                <a:ea typeface="DejaVu Sans"/>
              </a:rPr>
              <a:t>Good E-Commerce Security</a:t>
            </a:r>
            <a:endParaRPr lang="en-GB" sz="1800" b="0" strike="noStrike" spc="-1" dirty="0">
              <a:solidFill>
                <a:srgbClr val="000000"/>
              </a:solidFill>
              <a:uFill>
                <a:solidFill>
                  <a:srgbClr val="FFFFFF"/>
                </a:solidFill>
              </a:uFill>
              <a:latin typeface="Arial"/>
            </a:endParaRPr>
          </a:p>
          <a:p>
            <a:pPr marL="343080" indent="-342000">
              <a:lnSpc>
                <a:spcPct val="100000"/>
              </a:lnSpc>
              <a:buClr>
                <a:srgbClr val="000000"/>
              </a:buClr>
              <a:buFont typeface="Arial"/>
              <a:buChar char="•"/>
            </a:pPr>
            <a:r>
              <a:rPr lang="en-GB" sz="3200" b="0" strike="noStrike" spc="-1" dirty="0">
                <a:solidFill>
                  <a:srgbClr val="000000"/>
                </a:solidFill>
                <a:uFill>
                  <a:solidFill>
                    <a:srgbClr val="FFFFFF"/>
                  </a:solidFill>
                </a:uFill>
                <a:latin typeface="Calibri"/>
                <a:ea typeface="DejaVu Sans"/>
              </a:rPr>
              <a:t>Security Threat in E-Commerce</a:t>
            </a:r>
            <a:endParaRPr lang="en-GB" sz="1800" b="0" strike="noStrike" spc="-1" dirty="0">
              <a:solidFill>
                <a:srgbClr val="000000"/>
              </a:solidFill>
              <a:uFill>
                <a:solidFill>
                  <a:srgbClr val="FFFFFF"/>
                </a:solidFill>
              </a:uFill>
              <a:latin typeface="Arial"/>
            </a:endParaRPr>
          </a:p>
          <a:p>
            <a:pPr marL="343080" indent="-342000">
              <a:lnSpc>
                <a:spcPct val="100000"/>
              </a:lnSpc>
              <a:buClr>
                <a:srgbClr val="000000"/>
              </a:buClr>
              <a:buFont typeface="Arial"/>
              <a:buChar char="•"/>
            </a:pPr>
            <a:r>
              <a:rPr lang="en-GB" sz="3200" b="0" strike="noStrike" spc="-1" dirty="0">
                <a:solidFill>
                  <a:srgbClr val="000000"/>
                </a:solidFill>
                <a:uFill>
                  <a:solidFill>
                    <a:srgbClr val="FFFFFF"/>
                  </a:solidFill>
                </a:uFill>
                <a:latin typeface="Calibri"/>
                <a:ea typeface="DejaVu Sans"/>
              </a:rPr>
              <a:t>Dimensions of E-Commerce E-Security</a:t>
            </a:r>
            <a:endParaRPr lang="en-GB" sz="1800" b="0" strike="noStrike" spc="-1" dirty="0">
              <a:solidFill>
                <a:srgbClr val="000000"/>
              </a:solidFill>
              <a:uFill>
                <a:solidFill>
                  <a:srgbClr val="FFFFFF"/>
                </a:solidFill>
              </a:uFill>
              <a:latin typeface="Arial"/>
            </a:endParaRPr>
          </a:p>
          <a:p>
            <a:pPr marL="343080" indent="-342000">
              <a:lnSpc>
                <a:spcPct val="100000"/>
              </a:lnSpc>
              <a:buClr>
                <a:srgbClr val="000000"/>
              </a:buClr>
              <a:buFont typeface="Arial"/>
              <a:buChar char="•"/>
            </a:pPr>
            <a:r>
              <a:rPr lang="en-GB" sz="3200" b="0" strike="noStrike" spc="-1" dirty="0">
                <a:solidFill>
                  <a:srgbClr val="000000"/>
                </a:solidFill>
                <a:uFill>
                  <a:solidFill>
                    <a:srgbClr val="FFFFFF"/>
                  </a:solidFill>
                </a:uFill>
                <a:latin typeface="Calibri"/>
                <a:ea typeface="DejaVu Sans"/>
              </a:rPr>
              <a:t>Technology Solutions to Security </a:t>
            </a:r>
            <a:r>
              <a:rPr lang="en-GB" sz="3200" b="0" strike="noStrike" spc="-1" dirty="0" smtClean="0">
                <a:solidFill>
                  <a:srgbClr val="000000"/>
                </a:solidFill>
                <a:uFill>
                  <a:solidFill>
                    <a:srgbClr val="FFFFFF"/>
                  </a:solidFill>
                </a:uFill>
                <a:latin typeface="Calibri"/>
                <a:ea typeface="DejaVu Sans"/>
              </a:rPr>
              <a:t>Threat</a:t>
            </a:r>
            <a:endParaRPr lang="en-GB" sz="1800" b="0" strike="noStrike" spc="-1" dirty="0">
              <a:solidFill>
                <a:srgbClr val="000000"/>
              </a:solidFill>
              <a:uFill>
                <a:solidFill>
                  <a:srgbClr val="FFFFFF"/>
                </a:solidFill>
              </a:uFill>
              <a:latin typeface="Arial"/>
            </a:endParaRPr>
          </a:p>
        </p:txBody>
      </p:sp>
      <p:sp>
        <p:nvSpPr>
          <p:cNvPr id="38" name="TextShape 2"/>
          <p:cNvSpPr txBox="1"/>
          <p:nvPr/>
        </p:nvSpPr>
        <p:spPr>
          <a:xfrm>
            <a:off x="1152000" y="864000"/>
            <a:ext cx="7200000" cy="742680"/>
          </a:xfrm>
          <a:prstGeom prst="rect">
            <a:avLst/>
          </a:prstGeom>
          <a:noFill/>
          <a:ln>
            <a:noFill/>
          </a:ln>
        </p:spPr>
        <p:txBody>
          <a:bodyPr lIns="90000" tIns="45000" rIns="90000" bIns="45000"/>
          <a:lstStyle/>
          <a:p>
            <a:pPr algn="ctr">
              <a:lnSpc>
                <a:spcPct val="100000"/>
              </a:lnSpc>
            </a:pPr>
            <a:r>
              <a:rPr lang="en-GB" sz="4400" b="0" strike="noStrike" spc="-1">
                <a:solidFill>
                  <a:srgbClr val="000000"/>
                </a:solidFill>
                <a:uFill>
                  <a:solidFill>
                    <a:srgbClr val="FFFFFF"/>
                  </a:solidFill>
                </a:uFill>
                <a:latin typeface="Calibri"/>
              </a:rPr>
              <a:t>Learning objectives</a:t>
            </a:r>
            <a:endParaRPr lang="en-GB"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19100" y="762000"/>
            <a:ext cx="8305800" cy="585788"/>
          </a:xfrm>
        </p:spPr>
        <p:txBody>
          <a:bodyPr/>
          <a:lstStyle/>
          <a:p>
            <a:pPr eaLnBrk="1" hangingPunct="1"/>
            <a:r>
              <a:rPr lang="en-US" sz="3200" smtClean="0"/>
              <a:t>Encryption</a:t>
            </a:r>
          </a:p>
        </p:txBody>
      </p:sp>
      <p:sp>
        <p:nvSpPr>
          <p:cNvPr id="27651" name="Rectangle 3"/>
          <p:cNvSpPr>
            <a:spLocks noGrp="1" noChangeArrowheads="1"/>
          </p:cNvSpPr>
          <p:nvPr>
            <p:ph idx="1"/>
          </p:nvPr>
        </p:nvSpPr>
        <p:spPr>
          <a:xfrm>
            <a:off x="457200" y="1600200"/>
            <a:ext cx="8229600" cy="4572000"/>
          </a:xfrm>
        </p:spPr>
        <p:txBody>
          <a:bodyPr/>
          <a:lstStyle/>
          <a:p>
            <a:pPr eaLnBrk="1" hangingPunct="1">
              <a:lnSpc>
                <a:spcPct val="90000"/>
              </a:lnSpc>
              <a:spcBef>
                <a:spcPct val="0"/>
              </a:spcBef>
              <a:spcAft>
                <a:spcPts val="600"/>
              </a:spcAft>
              <a:defRPr/>
            </a:pPr>
            <a:r>
              <a:rPr lang="en-US" sz="3200" dirty="0" smtClean="0"/>
              <a:t>Encryption</a:t>
            </a:r>
          </a:p>
          <a:p>
            <a:pPr lvl="1" eaLnBrk="1" hangingPunct="1">
              <a:lnSpc>
                <a:spcPct val="90000"/>
              </a:lnSpc>
              <a:spcBef>
                <a:spcPct val="0"/>
              </a:spcBef>
              <a:spcAft>
                <a:spcPts val="600"/>
              </a:spcAft>
              <a:defRPr/>
            </a:pPr>
            <a:r>
              <a:rPr lang="en-US" sz="2800" dirty="0" smtClean="0"/>
              <a:t>Transforms data (plain text) into cipher text readable only by sender and receiver</a:t>
            </a:r>
          </a:p>
          <a:p>
            <a:pPr lvl="1" eaLnBrk="1" hangingPunct="1">
              <a:lnSpc>
                <a:spcPct val="90000"/>
              </a:lnSpc>
              <a:spcBef>
                <a:spcPct val="0"/>
              </a:spcBef>
              <a:spcAft>
                <a:spcPts val="600"/>
              </a:spcAft>
              <a:defRPr/>
            </a:pPr>
            <a:r>
              <a:rPr lang="en-US" sz="2800" dirty="0" smtClean="0"/>
              <a:t>The purpose is to secures stored information and information transmission</a:t>
            </a:r>
          </a:p>
          <a:p>
            <a:pPr lvl="1" eaLnBrk="1" hangingPunct="1">
              <a:lnSpc>
                <a:spcPct val="90000"/>
              </a:lnSpc>
              <a:spcBef>
                <a:spcPct val="0"/>
              </a:spcBef>
              <a:spcAft>
                <a:spcPts val="600"/>
              </a:spcAft>
              <a:defRPr/>
            </a:pPr>
            <a:r>
              <a:rPr lang="en-US" sz="2800" dirty="0" smtClean="0"/>
              <a:t>It provides 4 of 6 key dimensions of e-commerce security: </a:t>
            </a:r>
          </a:p>
          <a:p>
            <a:pPr marL="1371600" lvl="2" indent="-457200" eaLnBrk="1" hangingPunct="1">
              <a:lnSpc>
                <a:spcPct val="90000"/>
              </a:lnSpc>
              <a:spcBef>
                <a:spcPct val="0"/>
              </a:spcBef>
              <a:spcAft>
                <a:spcPts val="600"/>
              </a:spcAft>
              <a:buFont typeface="+mj-lt"/>
              <a:buAutoNum type="arabicPeriod"/>
              <a:defRPr/>
            </a:pPr>
            <a:r>
              <a:rPr lang="en-US" sz="2000" dirty="0" smtClean="0"/>
              <a:t>Message integrity</a:t>
            </a:r>
          </a:p>
          <a:p>
            <a:pPr marL="1371600" lvl="2" indent="-457200" eaLnBrk="1" hangingPunct="1">
              <a:lnSpc>
                <a:spcPct val="90000"/>
              </a:lnSpc>
              <a:spcBef>
                <a:spcPct val="0"/>
              </a:spcBef>
              <a:spcAft>
                <a:spcPts val="600"/>
              </a:spcAft>
              <a:buFont typeface="+mj-lt"/>
              <a:buAutoNum type="arabicPeriod"/>
              <a:defRPr/>
            </a:pPr>
            <a:r>
              <a:rPr lang="en-US" sz="2000" dirty="0" smtClean="0"/>
              <a:t>Nonrepudiation</a:t>
            </a:r>
          </a:p>
          <a:p>
            <a:pPr marL="1371600" lvl="2" indent="-457200" eaLnBrk="1" hangingPunct="1">
              <a:lnSpc>
                <a:spcPct val="90000"/>
              </a:lnSpc>
              <a:spcBef>
                <a:spcPct val="0"/>
              </a:spcBef>
              <a:spcAft>
                <a:spcPts val="600"/>
              </a:spcAft>
              <a:buFont typeface="+mj-lt"/>
              <a:buAutoNum type="arabicPeriod"/>
              <a:defRPr/>
            </a:pPr>
            <a:r>
              <a:rPr lang="en-US" sz="2000" dirty="0" smtClean="0"/>
              <a:t>Authentication</a:t>
            </a:r>
          </a:p>
          <a:p>
            <a:pPr marL="1371600" lvl="2" indent="-457200" eaLnBrk="1" hangingPunct="1">
              <a:lnSpc>
                <a:spcPct val="90000"/>
              </a:lnSpc>
              <a:spcBef>
                <a:spcPct val="0"/>
              </a:spcBef>
              <a:spcAft>
                <a:spcPts val="600"/>
              </a:spcAft>
              <a:buFont typeface="+mj-lt"/>
              <a:buAutoNum type="arabicPeriod"/>
              <a:defRPr/>
            </a:pPr>
            <a:r>
              <a:rPr lang="en-US" sz="2000" dirty="0" smtClean="0"/>
              <a:t>Confidentiality</a:t>
            </a:r>
          </a:p>
          <a:p>
            <a:pPr eaLnBrk="1" hangingPunct="1">
              <a:lnSpc>
                <a:spcPct val="90000"/>
              </a:lnSpc>
              <a:defRPr/>
            </a:pPr>
            <a:endParaRPr lang="en-US" sz="20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4BDAE4FA-8B4D-4B5E-88D9-9F247FB2DF47}"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57213" y="762000"/>
            <a:ext cx="8029575" cy="579438"/>
          </a:xfrm>
        </p:spPr>
        <p:txBody>
          <a:bodyPr/>
          <a:lstStyle/>
          <a:p>
            <a:pPr eaLnBrk="1" hangingPunct="1"/>
            <a:r>
              <a:rPr lang="en-US" sz="3200" smtClean="0"/>
              <a:t>Symmetric Key Encryption</a:t>
            </a:r>
          </a:p>
        </p:txBody>
      </p:sp>
      <p:sp>
        <p:nvSpPr>
          <p:cNvPr id="28675" name="Rectangle 3"/>
          <p:cNvSpPr>
            <a:spLocks noGrp="1" noChangeArrowheads="1"/>
          </p:cNvSpPr>
          <p:nvPr>
            <p:ph idx="1"/>
          </p:nvPr>
        </p:nvSpPr>
        <p:spPr>
          <a:xfrm>
            <a:off x="457200" y="1600200"/>
            <a:ext cx="8458200" cy="4495800"/>
          </a:xfrm>
        </p:spPr>
        <p:txBody>
          <a:bodyPr>
            <a:normAutofit fontScale="92500" lnSpcReduction="10000"/>
          </a:bodyPr>
          <a:lstStyle/>
          <a:p>
            <a:pPr eaLnBrk="1" hangingPunct="1">
              <a:lnSpc>
                <a:spcPct val="90000"/>
              </a:lnSpc>
              <a:spcBef>
                <a:spcPct val="0"/>
              </a:spcBef>
              <a:spcAft>
                <a:spcPts val="1800"/>
              </a:spcAft>
              <a:defRPr/>
            </a:pPr>
            <a:r>
              <a:rPr lang="en-US" sz="2800" dirty="0" smtClean="0"/>
              <a:t>Sender and receiver use same digital key to encrypt and decrypt message</a:t>
            </a:r>
          </a:p>
          <a:p>
            <a:pPr eaLnBrk="1" hangingPunct="1">
              <a:lnSpc>
                <a:spcPct val="90000"/>
              </a:lnSpc>
              <a:spcBef>
                <a:spcPct val="0"/>
              </a:spcBef>
              <a:spcAft>
                <a:spcPts val="1800"/>
              </a:spcAft>
              <a:defRPr/>
            </a:pPr>
            <a:r>
              <a:rPr lang="en-US" sz="2800" dirty="0" smtClean="0"/>
              <a:t>Requires different set of keys for each transaction</a:t>
            </a:r>
          </a:p>
          <a:p>
            <a:pPr eaLnBrk="1" hangingPunct="1">
              <a:lnSpc>
                <a:spcPct val="90000"/>
              </a:lnSpc>
              <a:spcBef>
                <a:spcPct val="0"/>
              </a:spcBef>
              <a:spcAft>
                <a:spcPts val="1800"/>
              </a:spcAft>
              <a:defRPr/>
            </a:pPr>
            <a:r>
              <a:rPr lang="en-US" sz="2800" dirty="0" smtClean="0"/>
              <a:t>Strength of encryption </a:t>
            </a:r>
          </a:p>
          <a:p>
            <a:pPr lvl="1" eaLnBrk="1" hangingPunct="1">
              <a:lnSpc>
                <a:spcPct val="90000"/>
              </a:lnSpc>
              <a:spcBef>
                <a:spcPct val="0"/>
              </a:spcBef>
              <a:spcAft>
                <a:spcPts val="1800"/>
              </a:spcAft>
              <a:defRPr/>
            </a:pPr>
            <a:r>
              <a:rPr lang="en-US" sz="2400" dirty="0" smtClean="0"/>
              <a:t>Length of binary key used to encrypt data</a:t>
            </a:r>
          </a:p>
          <a:p>
            <a:pPr eaLnBrk="1" hangingPunct="1">
              <a:lnSpc>
                <a:spcPct val="90000"/>
              </a:lnSpc>
              <a:spcBef>
                <a:spcPct val="0"/>
              </a:spcBef>
              <a:spcAft>
                <a:spcPts val="1800"/>
              </a:spcAft>
              <a:defRPr/>
            </a:pPr>
            <a:r>
              <a:rPr lang="en-US" sz="2800" dirty="0" smtClean="0"/>
              <a:t>Advanced Encryption Standard (AES)</a:t>
            </a:r>
          </a:p>
          <a:p>
            <a:pPr lvl="1" eaLnBrk="1" hangingPunct="1">
              <a:lnSpc>
                <a:spcPct val="90000"/>
              </a:lnSpc>
              <a:spcBef>
                <a:spcPct val="0"/>
              </a:spcBef>
              <a:spcAft>
                <a:spcPts val="1800"/>
              </a:spcAft>
              <a:defRPr/>
            </a:pPr>
            <a:r>
              <a:rPr lang="en-US" sz="2400" dirty="0" smtClean="0"/>
              <a:t>Most widely used symmetric key encryption</a:t>
            </a:r>
          </a:p>
          <a:p>
            <a:pPr lvl="1" eaLnBrk="1" hangingPunct="1">
              <a:lnSpc>
                <a:spcPct val="90000"/>
              </a:lnSpc>
              <a:spcBef>
                <a:spcPct val="0"/>
              </a:spcBef>
              <a:spcAft>
                <a:spcPts val="1800"/>
              </a:spcAft>
              <a:defRPr/>
            </a:pPr>
            <a:r>
              <a:rPr lang="en-US" sz="2400" dirty="0" smtClean="0"/>
              <a:t>Uses 128-, 192-, and 256-bit encryption keys</a:t>
            </a:r>
          </a:p>
          <a:p>
            <a:pPr eaLnBrk="1" hangingPunct="1">
              <a:lnSpc>
                <a:spcPct val="90000"/>
              </a:lnSpc>
              <a:spcBef>
                <a:spcPct val="0"/>
              </a:spcBef>
              <a:spcAft>
                <a:spcPts val="1800"/>
              </a:spcAft>
              <a:defRPr/>
            </a:pPr>
            <a:r>
              <a:rPr lang="en-US" sz="2800" dirty="0" smtClean="0"/>
              <a:t>Other standards use keys with up to 2,048 bits</a:t>
            </a:r>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04CBB399-6C96-4A1F-A00C-C3224CFE535B}"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0"/>
          <p:cNvSpPr>
            <a:spLocks noGrp="1" noChangeArrowheads="1"/>
          </p:cNvSpPr>
          <p:nvPr>
            <p:ph type="title"/>
          </p:nvPr>
        </p:nvSpPr>
        <p:spPr>
          <a:xfrm>
            <a:off x="533400" y="457200"/>
            <a:ext cx="8029575" cy="579438"/>
          </a:xfrm>
        </p:spPr>
        <p:txBody>
          <a:bodyPr/>
          <a:lstStyle/>
          <a:p>
            <a:pPr eaLnBrk="1" hangingPunct="1"/>
            <a:r>
              <a:rPr lang="en-US" sz="3200" dirty="0" smtClean="0"/>
              <a:t>Public Key Encryption</a:t>
            </a:r>
          </a:p>
        </p:txBody>
      </p:sp>
      <p:sp>
        <p:nvSpPr>
          <p:cNvPr id="29699" name="Rectangle 2051"/>
          <p:cNvSpPr>
            <a:spLocks noGrp="1" noChangeArrowheads="1"/>
          </p:cNvSpPr>
          <p:nvPr>
            <p:ph idx="1"/>
          </p:nvPr>
        </p:nvSpPr>
        <p:spPr>
          <a:xfrm>
            <a:off x="228600" y="1371600"/>
            <a:ext cx="8458200" cy="4953000"/>
          </a:xfrm>
        </p:spPr>
        <p:txBody>
          <a:bodyPr>
            <a:normAutofit lnSpcReduction="10000"/>
          </a:bodyPr>
          <a:lstStyle/>
          <a:p>
            <a:pPr marL="685800" indent="-685800">
              <a:lnSpc>
                <a:spcPct val="90000"/>
              </a:lnSpc>
              <a:spcBef>
                <a:spcPct val="0"/>
              </a:spcBef>
              <a:spcAft>
                <a:spcPts val="0"/>
              </a:spcAft>
            </a:pPr>
            <a:r>
              <a:rPr lang="en-US" sz="2800" dirty="0" smtClean="0"/>
              <a:t>In 1976, a new way of encrypting messages called public key cryptography was invented by Whitefield </a:t>
            </a:r>
            <a:r>
              <a:rPr lang="en-US" sz="2800" dirty="0" err="1" smtClean="0"/>
              <a:t>Diffie</a:t>
            </a:r>
            <a:r>
              <a:rPr lang="en-US" sz="2800" dirty="0" smtClean="0"/>
              <a:t> and Martin Hellman. </a:t>
            </a:r>
            <a:endParaRPr lang="en-US" sz="2800" dirty="0" smtClean="0"/>
          </a:p>
          <a:p>
            <a:pPr marL="685800" indent="-685800">
              <a:lnSpc>
                <a:spcPct val="90000"/>
              </a:lnSpc>
              <a:spcBef>
                <a:spcPct val="0"/>
              </a:spcBef>
              <a:spcAft>
                <a:spcPts val="0"/>
              </a:spcAft>
            </a:pPr>
            <a:r>
              <a:rPr lang="en-US" sz="2800" dirty="0" smtClean="0"/>
              <a:t>It</a:t>
            </a:r>
            <a:r>
              <a:rPr lang="en-US" sz="2800" dirty="0" smtClean="0"/>
              <a:t> </a:t>
            </a:r>
            <a:r>
              <a:rPr lang="en-US" sz="2800" dirty="0" smtClean="0"/>
              <a:t>solves the problems of exchanges </a:t>
            </a:r>
            <a:r>
              <a:rPr lang="en-US" sz="2800" dirty="0" smtClean="0"/>
              <a:t>keys. Uses </a:t>
            </a:r>
            <a:r>
              <a:rPr lang="en-US" sz="2800" dirty="0" smtClean="0"/>
              <a:t>two mathematically related digital keys </a:t>
            </a:r>
          </a:p>
          <a:p>
            <a:pPr marL="990600" lvl="1" indent="-533400" eaLnBrk="1" hangingPunct="1">
              <a:lnSpc>
                <a:spcPct val="90000"/>
              </a:lnSpc>
              <a:spcBef>
                <a:spcPct val="0"/>
              </a:spcBef>
              <a:spcAft>
                <a:spcPts val="0"/>
              </a:spcAft>
              <a:buFont typeface="Wingdings" pitchFamily="2" charset="2"/>
              <a:buAutoNum type="arabicPeriod"/>
            </a:pPr>
            <a:r>
              <a:rPr lang="en-US" sz="2400" dirty="0" smtClean="0"/>
              <a:t>Public key (widely disseminated) </a:t>
            </a:r>
          </a:p>
          <a:p>
            <a:pPr marL="990600" lvl="1" indent="-533400" eaLnBrk="1" hangingPunct="1">
              <a:lnSpc>
                <a:spcPct val="90000"/>
              </a:lnSpc>
              <a:spcBef>
                <a:spcPct val="0"/>
              </a:spcBef>
              <a:spcAft>
                <a:spcPts val="0"/>
              </a:spcAft>
              <a:buFont typeface="Wingdings" pitchFamily="2" charset="2"/>
              <a:buAutoNum type="arabicPeriod"/>
            </a:pPr>
            <a:r>
              <a:rPr lang="en-US" sz="2400" dirty="0" smtClean="0"/>
              <a:t>Private key (kept secret by owner)</a:t>
            </a:r>
          </a:p>
          <a:p>
            <a:pPr marL="685800" indent="-685800" eaLnBrk="1" hangingPunct="1">
              <a:lnSpc>
                <a:spcPct val="90000"/>
              </a:lnSpc>
              <a:spcBef>
                <a:spcPct val="0"/>
              </a:spcBef>
              <a:spcAft>
                <a:spcPts val="0"/>
              </a:spcAft>
            </a:pPr>
            <a:r>
              <a:rPr lang="en-US" sz="2800" dirty="0" smtClean="0"/>
              <a:t>Both </a:t>
            </a:r>
            <a:r>
              <a:rPr lang="en-US" sz="2800" dirty="0" smtClean="0"/>
              <a:t>keys are </a:t>
            </a:r>
            <a:r>
              <a:rPr lang="en-US" sz="2800" dirty="0" smtClean="0"/>
              <a:t>used to encrypt and decrypt message</a:t>
            </a:r>
          </a:p>
          <a:p>
            <a:pPr marL="685800" indent="-685800" eaLnBrk="1" hangingPunct="1">
              <a:lnSpc>
                <a:spcPct val="90000"/>
              </a:lnSpc>
              <a:spcBef>
                <a:spcPct val="0"/>
              </a:spcBef>
              <a:spcAft>
                <a:spcPts val="0"/>
              </a:spcAft>
            </a:pPr>
            <a:r>
              <a:rPr lang="en-US" sz="2800" dirty="0" smtClean="0"/>
              <a:t>However, once </a:t>
            </a:r>
            <a:r>
              <a:rPr lang="en-US" sz="2800" dirty="0" smtClean="0"/>
              <a:t>a key </a:t>
            </a:r>
            <a:r>
              <a:rPr lang="en-US" sz="2800" dirty="0" smtClean="0"/>
              <a:t>used to encrypt message, same key cannot be used to decrypt message</a:t>
            </a:r>
          </a:p>
          <a:p>
            <a:pPr marL="685800" indent="-685800" eaLnBrk="1" hangingPunct="1">
              <a:lnSpc>
                <a:spcPct val="90000"/>
              </a:lnSpc>
              <a:spcBef>
                <a:spcPct val="0"/>
              </a:spcBef>
              <a:spcAft>
                <a:spcPts val="0"/>
              </a:spcAft>
            </a:pPr>
            <a:r>
              <a:rPr lang="en-US" sz="2800" dirty="0" smtClean="0"/>
              <a:t>Sender uses recipient’s public key to encrypt message; recipient uses his/her private key to decrypt </a:t>
            </a:r>
            <a:r>
              <a:rPr lang="en-US" sz="2800" dirty="0" smtClean="0"/>
              <a:t>it.</a:t>
            </a:r>
            <a:endParaRPr lang="en-US" sz="2800" dirty="0" smtClean="0"/>
          </a:p>
          <a:p>
            <a:pPr marL="685800" indent="-685800" eaLnBrk="1" hangingPunct="1">
              <a:lnSpc>
                <a:spcPct val="90000"/>
              </a:lnSpc>
            </a:pPr>
            <a:endParaRPr lang="en-US" sz="28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93C409FE-8B2C-477C-9FD0-778C0F9160D7}"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685800"/>
            <a:ext cx="8815388" cy="519113"/>
          </a:xfrm>
          <a:noFill/>
        </p:spPr>
        <p:txBody>
          <a:bodyPr/>
          <a:lstStyle/>
          <a:p>
            <a:pPr eaLnBrk="1" hangingPunct="1"/>
            <a:r>
              <a:rPr lang="en-US" sz="2800" smtClean="0"/>
              <a:t>Public Key Cryptography—A Simple Case</a:t>
            </a:r>
          </a:p>
        </p:txBody>
      </p:sp>
      <p:sp>
        <p:nvSpPr>
          <p:cNvPr id="6"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B5CAFA03-F783-40D6-95A8-5616FD3A9FE2}" type="slidenum">
              <a:rPr lang="en-US"/>
              <a:pPr>
                <a:defRPr/>
              </a:pPr>
              <a:t>23</a:t>
            </a:fld>
            <a:endParaRPr lang="en-US"/>
          </a:p>
        </p:txBody>
      </p:sp>
      <p:pic>
        <p:nvPicPr>
          <p:cNvPr id="25606" name="Picture 5" descr="EC-5 - Fig-5"/>
          <p:cNvPicPr>
            <a:picLocks noChangeAspect="1" noChangeArrowheads="1"/>
          </p:cNvPicPr>
          <p:nvPr/>
        </p:nvPicPr>
        <p:blipFill>
          <a:blip r:embed="rId3"/>
          <a:srcRect/>
          <a:stretch>
            <a:fillRect/>
          </a:stretch>
        </p:blipFill>
        <p:spPr bwMode="auto">
          <a:xfrm>
            <a:off x="457200" y="1447800"/>
            <a:ext cx="8248650" cy="4572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GB" sz="2800" b="1" spc="-1" dirty="0" smtClean="0">
                <a:solidFill>
                  <a:srgbClr val="C00000"/>
                </a:solidFill>
                <a:uFill>
                  <a:solidFill>
                    <a:srgbClr val="FFFFFF"/>
                  </a:solidFill>
                </a:uFill>
                <a:latin typeface="Book Antiqua" pitchFamily="18" charset="0"/>
              </a:rPr>
              <a:t>Public Key Encryption</a:t>
            </a:r>
            <a:endParaRPr lang="en-GB" sz="2800" b="0" strike="noStrike" spc="-1" dirty="0">
              <a:solidFill>
                <a:srgbClr val="C00000"/>
              </a:solidFill>
              <a:uFill>
                <a:solidFill>
                  <a:srgbClr val="FFFFFF"/>
                </a:solidFill>
              </a:uFill>
              <a:latin typeface="Book Antiqua" pitchFamily="18" charset="0"/>
            </a:endParaRPr>
          </a:p>
        </p:txBody>
      </p:sp>
      <p:sp>
        <p:nvSpPr>
          <p:cNvPr id="114" name="CustomShape 2"/>
          <p:cNvSpPr/>
          <p:nvPr/>
        </p:nvSpPr>
        <p:spPr>
          <a:xfrm>
            <a:off x="304800" y="1143000"/>
            <a:ext cx="83812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Symbol"/>
              <a:buChar char=""/>
            </a:pPr>
            <a:r>
              <a:rPr lang="en-GB" sz="2800" b="0" strike="noStrike" spc="-1" dirty="0">
                <a:solidFill>
                  <a:srgbClr val="000000"/>
                </a:solidFill>
                <a:uFill>
                  <a:solidFill>
                    <a:srgbClr val="FFFFFF"/>
                  </a:solidFill>
                </a:uFill>
                <a:latin typeface="Rockwell" pitchFamily="18" charset="0"/>
              </a:rPr>
              <a:t>In public key encryption, some important features of security are missing. </a:t>
            </a:r>
            <a:r>
              <a:rPr lang="en-GB" sz="2200" b="0" strike="noStrike" spc="-1" dirty="0">
                <a:solidFill>
                  <a:srgbClr val="000000"/>
                </a:solidFill>
                <a:uFill>
                  <a:solidFill>
                    <a:srgbClr val="FFFFFF"/>
                  </a:solidFill>
                </a:uFill>
                <a:latin typeface="Rockwell" pitchFamily="18" charset="0"/>
              </a:rPr>
              <a:t>Although the message sent can be guaranteed that it was not accessed by third party (message confidentiality), there is no guarantee that the sender is really the sender because there is no authentication.</a:t>
            </a:r>
          </a:p>
          <a:p>
            <a:pPr marL="343080" indent="-342360" algn="just">
              <a:lnSpc>
                <a:spcPct val="100000"/>
              </a:lnSpc>
              <a:buClr>
                <a:srgbClr val="000000"/>
              </a:buClr>
              <a:buFont typeface="Symbol"/>
              <a:buChar char=""/>
            </a:pPr>
            <a:r>
              <a:rPr lang="en-GB" sz="2800" b="0" strike="noStrike" spc="-1" dirty="0">
                <a:solidFill>
                  <a:srgbClr val="000000"/>
                </a:solidFill>
                <a:uFill>
                  <a:solidFill>
                    <a:srgbClr val="FFFFFF"/>
                  </a:solidFill>
                </a:uFill>
                <a:latin typeface="Rockwell" pitchFamily="18" charset="0"/>
              </a:rPr>
              <a:t>This means the sender can deny ever sending any message (repudiation) </a:t>
            </a:r>
            <a:r>
              <a:rPr lang="en-GB" sz="2800" b="0" strike="noStrike" spc="-1" dirty="0" smtClean="0">
                <a:solidFill>
                  <a:srgbClr val="000000"/>
                </a:solidFill>
                <a:uFill>
                  <a:solidFill>
                    <a:srgbClr val="FFFFFF"/>
                  </a:solidFill>
                </a:uFill>
                <a:latin typeface="Rockwell" pitchFamily="18" charset="0"/>
              </a:rPr>
              <a:t>and </a:t>
            </a:r>
          </a:p>
          <a:p>
            <a:pPr marL="343080" indent="-342360" algn="just">
              <a:lnSpc>
                <a:spcPct val="100000"/>
              </a:lnSpc>
              <a:buClr>
                <a:srgbClr val="000000"/>
              </a:buClr>
              <a:buFont typeface="Symbol"/>
              <a:buChar char=""/>
            </a:pPr>
            <a:r>
              <a:rPr lang="en-GB" sz="2800" b="0" strike="noStrike" spc="-1" dirty="0" smtClean="0">
                <a:solidFill>
                  <a:srgbClr val="000000"/>
                </a:solidFill>
                <a:uFill>
                  <a:solidFill>
                    <a:srgbClr val="FFFFFF"/>
                  </a:solidFill>
                </a:uFill>
                <a:latin typeface="Rockwell" pitchFamily="18" charset="0"/>
              </a:rPr>
              <a:t>There is </a:t>
            </a:r>
            <a:r>
              <a:rPr lang="en-GB" sz="2800" b="0" strike="noStrike" spc="-1" dirty="0">
                <a:solidFill>
                  <a:srgbClr val="000000"/>
                </a:solidFill>
                <a:uFill>
                  <a:solidFill>
                    <a:srgbClr val="FFFFFF"/>
                  </a:solidFill>
                </a:uFill>
                <a:latin typeface="Rockwell" pitchFamily="18" charset="0"/>
              </a:rPr>
              <a:t>no assurance the message was not altered in transit. </a:t>
            </a:r>
            <a:r>
              <a:rPr lang="en-GB" sz="2200" b="0" strike="noStrike" spc="-1" dirty="0">
                <a:solidFill>
                  <a:srgbClr val="000000"/>
                </a:solidFill>
                <a:uFill>
                  <a:solidFill>
                    <a:srgbClr val="FFFFFF"/>
                  </a:solidFill>
                </a:uFill>
                <a:latin typeface="Rockwell" pitchFamily="18" charset="0"/>
              </a:rPr>
              <a:t>This point out lack of security in the public key encryption</a:t>
            </a:r>
            <a:r>
              <a:rPr lang="en-GB" sz="2800" b="0" strike="noStrike" spc="-1" dirty="0">
                <a:solidFill>
                  <a:srgbClr val="000000"/>
                </a:solidFill>
                <a:uFill>
                  <a:solidFill>
                    <a:srgbClr val="FFFFFF"/>
                  </a:solidFill>
                </a:uFill>
                <a:latin typeface="Rockwell" pitchFamily="18" charset="0"/>
              </a:rPr>
              <a:t>.</a:t>
            </a:r>
            <a:endParaRPr lang="en-GB" sz="1800" b="0" strike="noStrike" spc="-1" dirty="0">
              <a:solidFill>
                <a:srgbClr val="000000"/>
              </a:solidFill>
              <a:uFill>
                <a:solidFill>
                  <a:srgbClr val="FFFFFF"/>
                </a:solidFill>
              </a:uFill>
              <a:latin typeface="Rockwell" pitchFamily="18" charset="0"/>
            </a:endParaRPr>
          </a:p>
          <a:p>
            <a:pPr algn="just">
              <a:lnSpc>
                <a:spcPct val="100000"/>
              </a:lnSpc>
            </a:pPr>
            <a:endParaRPr lang="en-GB" sz="1800" b="0" strike="noStrike" spc="-1" dirty="0">
              <a:solidFill>
                <a:srgbClr val="000000"/>
              </a:solidFill>
              <a:uFill>
                <a:solidFill>
                  <a:srgbClr val="FFFFFF"/>
                </a:solidFill>
              </a:uFill>
              <a:latin typeface="Rockwell"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a:xfrm>
            <a:off x="0" y="381000"/>
            <a:ext cx="8715375" cy="946150"/>
          </a:xfrm>
        </p:spPr>
        <p:txBody>
          <a:bodyPr/>
          <a:lstStyle/>
          <a:p>
            <a:pPr eaLnBrk="1" hangingPunct="1"/>
            <a:r>
              <a:rPr lang="en-US" sz="2800" dirty="0" smtClean="0"/>
              <a:t>Public Key Encryption Using Digital Signatures and Hash Digests</a:t>
            </a:r>
          </a:p>
        </p:txBody>
      </p:sp>
      <p:sp>
        <p:nvSpPr>
          <p:cNvPr id="31747" name="Rectangle 1027"/>
          <p:cNvSpPr>
            <a:spLocks noGrp="1" noChangeArrowheads="1"/>
          </p:cNvSpPr>
          <p:nvPr>
            <p:ph idx="1"/>
          </p:nvPr>
        </p:nvSpPr>
        <p:spPr>
          <a:xfrm>
            <a:off x="457200" y="1295400"/>
            <a:ext cx="8229600" cy="5257800"/>
          </a:xfrm>
        </p:spPr>
        <p:txBody>
          <a:bodyPr>
            <a:normAutofit/>
          </a:bodyPr>
          <a:lstStyle/>
          <a:p>
            <a:r>
              <a:rPr lang="en-GB" sz="2800" spc="-1" dirty="0" smtClean="0">
                <a:solidFill>
                  <a:srgbClr val="000000"/>
                </a:solidFill>
                <a:uFill>
                  <a:solidFill>
                    <a:srgbClr val="FFFFFF"/>
                  </a:solidFill>
                </a:uFill>
                <a:latin typeface="Arial"/>
              </a:rPr>
              <a:t>A more sophisticated public key cryptography </a:t>
            </a:r>
            <a:r>
              <a:rPr lang="en-GB" sz="2800" spc="-1" dirty="0" smtClean="0">
                <a:solidFill>
                  <a:srgbClr val="000000"/>
                </a:solidFill>
                <a:uFill>
                  <a:solidFill>
                    <a:srgbClr val="FFFFFF"/>
                  </a:solidFill>
                </a:uFill>
                <a:latin typeface="Arial"/>
              </a:rPr>
              <a:t> that can </a:t>
            </a:r>
            <a:r>
              <a:rPr lang="en-GB" sz="2800" spc="-1" dirty="0" smtClean="0">
                <a:solidFill>
                  <a:srgbClr val="000000"/>
                </a:solidFill>
                <a:uFill>
                  <a:solidFill>
                    <a:srgbClr val="FFFFFF"/>
                  </a:solidFill>
                </a:uFill>
                <a:latin typeface="Arial"/>
              </a:rPr>
              <a:t>achieve authentication, </a:t>
            </a:r>
            <a:r>
              <a:rPr lang="en-GB" sz="2800" spc="-1" dirty="0" err="1" smtClean="0">
                <a:solidFill>
                  <a:srgbClr val="000000"/>
                </a:solidFill>
                <a:uFill>
                  <a:solidFill>
                    <a:srgbClr val="FFFFFF"/>
                  </a:solidFill>
                </a:uFill>
                <a:latin typeface="Arial"/>
              </a:rPr>
              <a:t>nonrepudiation</a:t>
            </a:r>
            <a:r>
              <a:rPr lang="en-GB" sz="2800" spc="-1" dirty="0" smtClean="0">
                <a:solidFill>
                  <a:srgbClr val="000000"/>
                </a:solidFill>
                <a:uFill>
                  <a:solidFill>
                    <a:srgbClr val="FFFFFF"/>
                  </a:solidFill>
                </a:uFill>
                <a:latin typeface="Arial"/>
              </a:rPr>
              <a:t>, and integrity.</a:t>
            </a:r>
            <a:endParaRPr lang="en-GB" sz="2000" spc="-1" dirty="0" smtClean="0">
              <a:solidFill>
                <a:srgbClr val="000000"/>
              </a:solidFill>
              <a:uFill>
                <a:solidFill>
                  <a:srgbClr val="FFFFFF"/>
                </a:solidFill>
              </a:uFill>
              <a:latin typeface="Arial"/>
            </a:endParaRPr>
          </a:p>
          <a:p>
            <a:pPr eaLnBrk="1" hangingPunct="1"/>
            <a:r>
              <a:rPr lang="en-US" sz="2800" dirty="0" smtClean="0"/>
              <a:t>Hash function:</a:t>
            </a:r>
          </a:p>
          <a:p>
            <a:pPr lvl="1" eaLnBrk="1" hangingPunct="1"/>
            <a:r>
              <a:rPr lang="en-US" sz="2000" dirty="0" smtClean="0"/>
              <a:t>Mathematical algorithm that produces fixed-length number called message or hash digest</a:t>
            </a:r>
          </a:p>
          <a:p>
            <a:pPr eaLnBrk="1" hangingPunct="1"/>
            <a:r>
              <a:rPr lang="en-US" sz="2800" dirty="0" smtClean="0"/>
              <a:t>Hash digest of message is sent to recipient along with message to verify its integrity</a:t>
            </a:r>
          </a:p>
          <a:p>
            <a:pPr eaLnBrk="1" hangingPunct="1"/>
            <a:r>
              <a:rPr lang="en-US" sz="2800" dirty="0" smtClean="0"/>
              <a:t>The sender encrypts hash digest and message with recipient’s public </a:t>
            </a:r>
            <a:r>
              <a:rPr lang="en-US" sz="2800" dirty="0" smtClean="0"/>
              <a:t>key.</a:t>
            </a:r>
            <a:endParaRPr lang="en-US" sz="28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3B25A45D-630F-45C3-827C-BDEE9CC8E9A3}"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Public Key Encryption Using Digital Signatures and Hash Digests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GB" spc="-1" dirty="0" smtClean="0">
                <a:solidFill>
                  <a:srgbClr val="000000"/>
                </a:solidFill>
                <a:uFill>
                  <a:solidFill>
                    <a:srgbClr val="FFFFFF"/>
                  </a:solidFill>
                </a:uFill>
              </a:rPr>
              <a:t>To ensure the authenticity of the message and </a:t>
            </a:r>
            <a:r>
              <a:rPr lang="en-GB" spc="-1" dirty="0" err="1" smtClean="0">
                <a:solidFill>
                  <a:srgbClr val="000000"/>
                </a:solidFill>
                <a:uFill>
                  <a:solidFill>
                    <a:srgbClr val="FFFFFF"/>
                  </a:solidFill>
                </a:uFill>
              </a:rPr>
              <a:t>nonrepudiation</a:t>
            </a:r>
            <a:r>
              <a:rPr lang="en-GB" spc="-1" dirty="0" smtClean="0">
                <a:solidFill>
                  <a:srgbClr val="000000"/>
                </a:solidFill>
                <a:uFill>
                  <a:solidFill>
                    <a:srgbClr val="FFFFFF"/>
                  </a:solidFill>
                </a:uFill>
              </a:rPr>
              <a:t> of the message, the sender encrypts the entire block of cipher text one more time using the sender private key. </a:t>
            </a:r>
            <a:endParaRPr lang="en-GB" spc="-1" dirty="0" smtClean="0">
              <a:solidFill>
                <a:srgbClr val="000000"/>
              </a:solidFill>
              <a:uFill>
                <a:solidFill>
                  <a:srgbClr val="FFFFFF"/>
                </a:solidFill>
              </a:uFill>
            </a:endParaRPr>
          </a:p>
          <a:p>
            <a:pPr algn="just"/>
            <a:endParaRPr lang="en-GB" spc="-1" dirty="0" smtClean="0">
              <a:solidFill>
                <a:srgbClr val="000000"/>
              </a:solidFill>
              <a:uFill>
                <a:solidFill>
                  <a:srgbClr val="FFFFFF"/>
                </a:solidFill>
              </a:uFill>
            </a:endParaRPr>
          </a:p>
          <a:p>
            <a:pPr algn="just"/>
            <a:r>
              <a:rPr lang="en-GB" spc="-1" dirty="0" smtClean="0">
                <a:solidFill>
                  <a:srgbClr val="000000"/>
                </a:solidFill>
                <a:uFill>
                  <a:solidFill>
                    <a:srgbClr val="FFFFFF"/>
                  </a:solidFill>
                </a:uFill>
              </a:rPr>
              <a:t>This </a:t>
            </a:r>
            <a:r>
              <a:rPr lang="en-GB" spc="-1" dirty="0" smtClean="0">
                <a:solidFill>
                  <a:srgbClr val="000000"/>
                </a:solidFill>
                <a:uFill>
                  <a:solidFill>
                    <a:srgbClr val="FFFFFF"/>
                  </a:solidFill>
                </a:uFill>
              </a:rPr>
              <a:t>produces a </a:t>
            </a:r>
            <a:r>
              <a:rPr lang="en-GB" b="1" spc="-1" dirty="0" smtClean="0">
                <a:solidFill>
                  <a:srgbClr val="000000"/>
                </a:solidFill>
                <a:uFill>
                  <a:solidFill>
                    <a:srgbClr val="FFFFFF"/>
                  </a:solidFill>
                </a:uFill>
              </a:rPr>
              <a:t>digital signature</a:t>
            </a:r>
            <a:r>
              <a:rPr lang="en-GB" spc="-1" dirty="0" smtClean="0">
                <a:solidFill>
                  <a:srgbClr val="000000"/>
                </a:solidFill>
                <a:uFill>
                  <a:solidFill>
                    <a:srgbClr val="FFFFFF"/>
                  </a:solidFill>
                </a:uFill>
              </a:rPr>
              <a:t> also called </a:t>
            </a:r>
            <a:r>
              <a:rPr lang="en-GB" i="1" spc="-1" dirty="0" smtClean="0">
                <a:solidFill>
                  <a:srgbClr val="000000"/>
                </a:solidFill>
                <a:uFill>
                  <a:solidFill>
                    <a:srgbClr val="FFFFFF"/>
                  </a:solidFill>
                </a:uFill>
              </a:rPr>
              <a:t>e-signature</a:t>
            </a:r>
            <a:r>
              <a:rPr lang="en-GB" spc="-1" dirty="0" smtClean="0">
                <a:solidFill>
                  <a:srgbClr val="000000"/>
                </a:solidFill>
                <a:uFill>
                  <a:solidFill>
                    <a:srgbClr val="FFFFFF"/>
                  </a:solidFill>
                </a:uFill>
              </a:rPr>
              <a:t> or ‘signed’  cipher text that can be sent over the Internet.</a:t>
            </a:r>
            <a:endParaRPr lang="en-US" dirty="0" smtClean="0"/>
          </a:p>
          <a:p>
            <a:pPr algn="just"/>
            <a:endParaRPr lang="en-GB" spc="-1" dirty="0" smtClean="0">
              <a:solidFill>
                <a:srgbClr val="000000"/>
              </a:solidFill>
              <a:uFill>
                <a:solidFill>
                  <a:srgbClr val="FFFFFF"/>
                </a:solidFill>
              </a:uFill>
              <a:latin typeface="Arial"/>
            </a:endParaRPr>
          </a:p>
          <a:p>
            <a:pPr algn="just"/>
            <a:r>
              <a:rPr lang="en-GB" spc="-1" dirty="0" smtClean="0">
                <a:solidFill>
                  <a:srgbClr val="000000"/>
                </a:solidFill>
                <a:uFill>
                  <a:solidFill>
                    <a:srgbClr val="FFFFFF"/>
                  </a:solidFill>
                </a:uFill>
                <a:latin typeface="Arial"/>
              </a:rPr>
              <a:t>A digital signature is close to hand written signature because the private key is unique to individual. When the private key is used with hash function, the digital signature is even more unique than a hand written signature.</a:t>
            </a:r>
            <a:endParaRPr lang="en-GB" sz="2000" spc="-1" dirty="0" smtClean="0">
              <a:solidFill>
                <a:srgbClr val="000000"/>
              </a:solidFill>
              <a:uFill>
                <a:solidFill>
                  <a:srgbClr val="FFFFFF"/>
                </a:solidFill>
              </a:uFill>
              <a:latin typeface="Arial"/>
            </a:endParaRP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EC-5 - Fig-5"/>
          <p:cNvPicPr>
            <a:picLocks noChangeAspect="1" noChangeArrowheads="1"/>
          </p:cNvPicPr>
          <p:nvPr/>
        </p:nvPicPr>
        <p:blipFill>
          <a:blip r:embed="rId3"/>
          <a:srcRect/>
          <a:stretch>
            <a:fillRect/>
          </a:stretch>
        </p:blipFill>
        <p:spPr bwMode="auto">
          <a:xfrm>
            <a:off x="1100138" y="1371600"/>
            <a:ext cx="6943725" cy="4953000"/>
          </a:xfrm>
          <a:prstGeom prst="rect">
            <a:avLst/>
          </a:prstGeom>
          <a:noFill/>
          <a:ln w="9525">
            <a:noFill/>
            <a:miter lim="800000"/>
            <a:headEnd/>
            <a:tailEnd/>
          </a:ln>
        </p:spPr>
      </p:pic>
      <p:sp>
        <p:nvSpPr>
          <p:cNvPr id="27651" name="Rectangle 2"/>
          <p:cNvSpPr>
            <a:spLocks noGrp="1" noChangeArrowheads="1"/>
          </p:cNvSpPr>
          <p:nvPr>
            <p:ph type="title"/>
          </p:nvPr>
        </p:nvSpPr>
        <p:spPr>
          <a:xfrm>
            <a:off x="457200" y="685800"/>
            <a:ext cx="8029575" cy="461963"/>
          </a:xfrm>
          <a:noFill/>
        </p:spPr>
        <p:txBody>
          <a:bodyPr/>
          <a:lstStyle/>
          <a:p>
            <a:pPr eaLnBrk="1" hangingPunct="1"/>
            <a:r>
              <a:rPr lang="en-US" sz="2400" smtClean="0"/>
              <a:t>Public Key Cryptography with Digital Signatures</a:t>
            </a:r>
          </a:p>
        </p:txBody>
      </p:sp>
      <p:sp>
        <p:nvSpPr>
          <p:cNvPr id="6"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495EE91D-66AE-4DB6-B0A1-1904FC5086A3}" type="slidenum">
              <a:rPr lang="en-US"/>
              <a:pPr>
                <a:defRPr/>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GB" sz="2800" b="1" strike="noStrike" spc="-1" dirty="0">
                <a:solidFill>
                  <a:srgbClr val="C00000"/>
                </a:solidFill>
                <a:uFill>
                  <a:solidFill>
                    <a:srgbClr val="FFFFFF"/>
                  </a:solidFill>
                </a:uFill>
                <a:latin typeface="Book Antiqua" pitchFamily="18" charset="0"/>
              </a:rPr>
              <a:t>Public Key Encryption Using Digital Signature and Hash Digests </a:t>
            </a:r>
            <a:r>
              <a:rPr lang="en-GB" sz="2800" b="1" strike="noStrike" spc="-1" dirty="0" smtClean="0">
                <a:solidFill>
                  <a:srgbClr val="C00000"/>
                </a:solidFill>
                <a:uFill>
                  <a:solidFill>
                    <a:srgbClr val="FFFFFF"/>
                  </a:solidFill>
                </a:uFill>
                <a:latin typeface="Book Antiqua" pitchFamily="18" charset="0"/>
              </a:rPr>
              <a:t>Cont</a:t>
            </a:r>
            <a:endParaRPr lang="en-GB" sz="2800" b="0" strike="noStrike" spc="-1" dirty="0">
              <a:solidFill>
                <a:srgbClr val="C00000"/>
              </a:solidFill>
              <a:uFill>
                <a:solidFill>
                  <a:srgbClr val="FFFFFF"/>
                </a:solidFill>
              </a:uFill>
              <a:latin typeface="Book Antiqua" pitchFamily="18" charset="0"/>
            </a:endParaRPr>
          </a:p>
        </p:txBody>
      </p:sp>
      <p:sp>
        <p:nvSpPr>
          <p:cNvPr id="120" name="CustomShape 2"/>
          <p:cNvSpPr/>
          <p:nvPr/>
        </p:nvSpPr>
        <p:spPr>
          <a:xfrm>
            <a:off x="228600" y="13716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Symbol"/>
              <a:buChar char=""/>
            </a:pPr>
            <a:r>
              <a:rPr lang="en-GB" sz="2400" b="0" strike="noStrike" spc="-1" dirty="0">
                <a:solidFill>
                  <a:srgbClr val="000000"/>
                </a:solidFill>
                <a:uFill>
                  <a:solidFill>
                    <a:srgbClr val="FFFFFF"/>
                  </a:solidFill>
                </a:uFill>
                <a:latin typeface="Arial"/>
              </a:rPr>
              <a:t>The recipient of this signed cipher text uses the sender’s public key to authenticate the message. Once authenticated, the recipient uses his or her private key to obtain the hash result and the message</a:t>
            </a:r>
            <a:r>
              <a:rPr lang="en-GB" sz="2400" b="0" strike="noStrike" spc="-1" dirty="0" smtClean="0">
                <a:solidFill>
                  <a:srgbClr val="000000"/>
                </a:solidFill>
                <a:uFill>
                  <a:solidFill>
                    <a:srgbClr val="FFFFFF"/>
                  </a:solidFill>
                </a:uFill>
                <a:latin typeface="Arial"/>
              </a:rPr>
              <a:t>.</a:t>
            </a:r>
          </a:p>
          <a:p>
            <a:pPr marL="343080" indent="-342360" algn="just">
              <a:lnSpc>
                <a:spcPct val="100000"/>
              </a:lnSpc>
              <a:buClr>
                <a:srgbClr val="000000"/>
              </a:buClr>
              <a:buFont typeface="Symbol"/>
              <a:buChar char=""/>
            </a:pPr>
            <a:endParaRPr lang="en-GB" sz="2400" b="0" strike="noStrike" spc="-1" dirty="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r>
              <a:rPr lang="en-GB" sz="2400" b="0" strike="noStrike" spc="-1" dirty="0">
                <a:solidFill>
                  <a:srgbClr val="000000"/>
                </a:solidFill>
                <a:uFill>
                  <a:solidFill>
                    <a:srgbClr val="FFFFFF"/>
                  </a:solidFill>
                </a:uFill>
                <a:latin typeface="Arial"/>
              </a:rPr>
              <a:t>Finally, the recipient applies the same hash function to the original message and compares the result with result sent by the sender. </a:t>
            </a:r>
            <a:endParaRPr lang="en-GB" sz="2400" b="0" strike="noStrike" spc="-1" dirty="0" smtClean="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endParaRPr lang="en-GB" sz="2400" b="0" strike="noStrike" spc="-1" dirty="0" smtClean="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r>
              <a:rPr lang="en-GB" sz="2400" b="0" strike="noStrike" spc="-1" dirty="0" smtClean="0">
                <a:solidFill>
                  <a:srgbClr val="000000"/>
                </a:solidFill>
                <a:uFill>
                  <a:solidFill>
                    <a:srgbClr val="FFFFFF"/>
                  </a:solidFill>
                </a:uFill>
                <a:latin typeface="Arial"/>
              </a:rPr>
              <a:t>If </a:t>
            </a:r>
            <a:r>
              <a:rPr lang="en-GB" sz="2400" b="0" strike="noStrike" spc="-1" dirty="0">
                <a:solidFill>
                  <a:srgbClr val="000000"/>
                </a:solidFill>
                <a:uFill>
                  <a:solidFill>
                    <a:srgbClr val="FFFFFF"/>
                  </a:solidFill>
                </a:uFill>
                <a:latin typeface="Arial"/>
              </a:rPr>
              <a:t>the same result is obtained, the recipient is sure that the message has not been altered during transmission. The message has integrity.</a:t>
            </a:r>
          </a:p>
          <a:p>
            <a:pPr algn="just">
              <a:lnSpc>
                <a:spcPct val="100000"/>
              </a:lnSpc>
            </a:pPr>
            <a:endParaRPr lang="en-GB" sz="2400" b="0" strike="noStrike" spc="-1" dirty="0">
              <a:solidFill>
                <a:srgbClr val="000000"/>
              </a:solidFill>
              <a:uFill>
                <a:solidFill>
                  <a:srgbClr val="FFFFFF"/>
                </a:solidFill>
              </a:u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362200" y="457200"/>
            <a:ext cx="4343400" cy="685800"/>
          </a:xfrm>
        </p:spPr>
        <p:txBody>
          <a:bodyPr/>
          <a:lstStyle/>
          <a:p>
            <a:pPr eaLnBrk="1" hangingPunct="1"/>
            <a:r>
              <a:rPr lang="en-US" sz="3200" smtClean="0"/>
              <a:t>Digital Envelopes</a:t>
            </a:r>
          </a:p>
        </p:txBody>
      </p:sp>
      <p:sp>
        <p:nvSpPr>
          <p:cNvPr id="33795" name="Rectangle 3"/>
          <p:cNvSpPr>
            <a:spLocks noGrp="1" noChangeArrowheads="1"/>
          </p:cNvSpPr>
          <p:nvPr>
            <p:ph idx="1"/>
          </p:nvPr>
        </p:nvSpPr>
        <p:spPr>
          <a:xfrm>
            <a:off x="457200" y="1600200"/>
            <a:ext cx="8229600" cy="4648200"/>
          </a:xfrm>
        </p:spPr>
        <p:txBody>
          <a:bodyPr>
            <a:normAutofit lnSpcReduction="10000"/>
          </a:bodyPr>
          <a:lstStyle/>
          <a:p>
            <a:pPr eaLnBrk="1" hangingPunct="1">
              <a:spcBef>
                <a:spcPct val="0"/>
              </a:spcBef>
              <a:spcAft>
                <a:spcPts val="1200"/>
              </a:spcAft>
              <a:defRPr/>
            </a:pPr>
            <a:r>
              <a:rPr lang="en-US" sz="2800" dirty="0" smtClean="0"/>
              <a:t>Addresses weaknesses of:</a:t>
            </a:r>
          </a:p>
          <a:p>
            <a:pPr lvl="1" eaLnBrk="1" hangingPunct="1">
              <a:spcBef>
                <a:spcPct val="0"/>
              </a:spcBef>
              <a:spcAft>
                <a:spcPts val="1200"/>
              </a:spcAft>
              <a:defRPr/>
            </a:pPr>
            <a:r>
              <a:rPr lang="en-US" sz="2400" dirty="0" smtClean="0"/>
              <a:t>Public key encryption</a:t>
            </a:r>
          </a:p>
          <a:p>
            <a:pPr lvl="2" eaLnBrk="1" hangingPunct="1">
              <a:spcBef>
                <a:spcPct val="0"/>
              </a:spcBef>
              <a:spcAft>
                <a:spcPts val="1200"/>
              </a:spcAft>
              <a:defRPr/>
            </a:pPr>
            <a:r>
              <a:rPr lang="en-US" sz="2000" dirty="0" smtClean="0"/>
              <a:t>Computationally slow, decreased transmission speed, increased processing time</a:t>
            </a:r>
          </a:p>
          <a:p>
            <a:pPr lvl="1" eaLnBrk="1" hangingPunct="1">
              <a:spcBef>
                <a:spcPct val="0"/>
              </a:spcBef>
              <a:spcAft>
                <a:spcPts val="1200"/>
              </a:spcAft>
              <a:defRPr/>
            </a:pPr>
            <a:r>
              <a:rPr lang="en-US" sz="2400" dirty="0" smtClean="0"/>
              <a:t>Symmetric key encryption</a:t>
            </a:r>
          </a:p>
          <a:p>
            <a:pPr lvl="2" eaLnBrk="1" hangingPunct="1">
              <a:spcBef>
                <a:spcPct val="0"/>
              </a:spcBef>
              <a:spcAft>
                <a:spcPts val="1200"/>
              </a:spcAft>
              <a:defRPr/>
            </a:pPr>
            <a:r>
              <a:rPr lang="en-US" sz="2000" dirty="0" smtClean="0"/>
              <a:t>Insecure transmission lines</a:t>
            </a:r>
          </a:p>
          <a:p>
            <a:pPr eaLnBrk="1" hangingPunct="1">
              <a:spcBef>
                <a:spcPct val="0"/>
              </a:spcBef>
              <a:spcAft>
                <a:spcPts val="1200"/>
              </a:spcAft>
              <a:defRPr/>
            </a:pPr>
            <a:r>
              <a:rPr lang="en-US" sz="2800" dirty="0" smtClean="0"/>
              <a:t>Uses symmetric key encryption to encrypt document </a:t>
            </a:r>
          </a:p>
          <a:p>
            <a:pPr eaLnBrk="1" hangingPunct="1">
              <a:spcBef>
                <a:spcPct val="0"/>
              </a:spcBef>
              <a:spcAft>
                <a:spcPts val="1200"/>
              </a:spcAft>
              <a:defRPr/>
            </a:pPr>
            <a:r>
              <a:rPr lang="en-US" sz="2800" dirty="0" smtClean="0"/>
              <a:t>Uses public key encryption to encrypt and send symmetric key</a:t>
            </a:r>
          </a:p>
          <a:p>
            <a:pPr eaLnBrk="1" hangingPunct="1">
              <a:spcAft>
                <a:spcPts val="0"/>
              </a:spcAft>
              <a:defRPr/>
            </a:pPr>
            <a:endParaRPr lang="en-US" sz="32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3E4E933C-8317-4937-A5AB-DF0770A53D9E}"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457200" y="274680"/>
            <a:ext cx="8228880" cy="71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GB" sz="3400" b="1" strike="noStrike" spc="-1" dirty="0">
                <a:solidFill>
                  <a:srgbClr val="000000"/>
                </a:solidFill>
                <a:uFill>
                  <a:solidFill>
                    <a:srgbClr val="FFFFFF"/>
                  </a:solidFill>
                </a:uFill>
                <a:latin typeface="Arial"/>
              </a:rPr>
              <a:t>E-SECURITY (ONLINE SECURITY)</a:t>
            </a:r>
            <a:endParaRPr lang="en-GB" sz="3400" b="0" strike="noStrike" spc="-1" dirty="0">
              <a:solidFill>
                <a:srgbClr val="000000"/>
              </a:solidFill>
              <a:uFill>
                <a:solidFill>
                  <a:srgbClr val="FFFFFF"/>
                </a:solidFill>
              </a:uFill>
              <a:latin typeface="Arial"/>
            </a:endParaRPr>
          </a:p>
        </p:txBody>
      </p:sp>
      <p:sp>
        <p:nvSpPr>
          <p:cNvPr id="40" name="CustomShape 2"/>
          <p:cNvSpPr/>
          <p:nvPr/>
        </p:nvSpPr>
        <p:spPr>
          <a:xfrm>
            <a:off x="457200" y="1447800"/>
            <a:ext cx="8228880" cy="5104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Symbol"/>
              <a:buChar char=""/>
            </a:pPr>
            <a:r>
              <a:rPr lang="en-GB" sz="2800" b="0" strike="noStrike" spc="-1" dirty="0">
                <a:solidFill>
                  <a:srgbClr val="000000"/>
                </a:solidFill>
                <a:uFill>
                  <a:solidFill>
                    <a:srgbClr val="FFFFFF"/>
                  </a:solidFill>
                </a:uFill>
                <a:latin typeface="Arial"/>
              </a:rPr>
              <a:t>The </a:t>
            </a:r>
            <a:r>
              <a:rPr lang="en-GB" sz="2800" b="0" strike="noStrike" spc="-1" dirty="0" err="1">
                <a:solidFill>
                  <a:srgbClr val="000000"/>
                </a:solidFill>
                <a:uFill>
                  <a:solidFill>
                    <a:srgbClr val="FFFFFF"/>
                  </a:solidFill>
                </a:uFill>
                <a:latin typeface="Arial"/>
              </a:rPr>
              <a:t>cyberwar</a:t>
            </a:r>
            <a:r>
              <a:rPr lang="en-GB" sz="2800" b="0" strike="noStrike" spc="-1" dirty="0">
                <a:solidFill>
                  <a:srgbClr val="000000"/>
                </a:solidFill>
                <a:uFill>
                  <a:solidFill>
                    <a:srgbClr val="FFFFFF"/>
                  </a:solidFill>
                </a:uFill>
                <a:latin typeface="Arial"/>
              </a:rPr>
              <a:t> is a reality; the Internet and Web are increasingly vulnerable to large-scale attacks and potentially large-scale failure.</a:t>
            </a:r>
          </a:p>
          <a:p>
            <a:pPr marL="343080" indent="-342360" algn="just">
              <a:lnSpc>
                <a:spcPct val="100000"/>
              </a:lnSpc>
              <a:buClr>
                <a:srgbClr val="000000"/>
              </a:buClr>
              <a:buFont typeface="Symbol"/>
              <a:buChar char=""/>
            </a:pPr>
            <a:r>
              <a:rPr lang="en-GB" sz="2800" b="0" strike="noStrike" spc="-1" dirty="0" smtClean="0">
                <a:solidFill>
                  <a:srgbClr val="000000"/>
                </a:solidFill>
                <a:uFill>
                  <a:solidFill>
                    <a:srgbClr val="FFFFFF"/>
                  </a:solidFill>
                </a:uFill>
                <a:latin typeface="Arial"/>
              </a:rPr>
              <a:t>Led by </a:t>
            </a:r>
            <a:r>
              <a:rPr lang="en-GB" sz="2800" b="0" strike="noStrike" spc="-1" dirty="0">
                <a:solidFill>
                  <a:srgbClr val="000000"/>
                </a:solidFill>
                <a:uFill>
                  <a:solidFill>
                    <a:srgbClr val="FFFFFF"/>
                  </a:solidFill>
                </a:uFill>
                <a:latin typeface="Arial"/>
              </a:rPr>
              <a:t>organized gangs of criminals operating globally- an unintended consequence of globalization.</a:t>
            </a:r>
          </a:p>
          <a:p>
            <a:pPr marL="343080" indent="-342360" algn="just">
              <a:lnSpc>
                <a:spcPct val="100000"/>
              </a:lnSpc>
              <a:buClr>
                <a:srgbClr val="000000"/>
              </a:buClr>
              <a:buFont typeface="Symbol"/>
              <a:buChar char=""/>
            </a:pPr>
            <a:r>
              <a:rPr lang="en-GB" sz="2800" b="0" strike="noStrike" spc="-1" dirty="0">
                <a:solidFill>
                  <a:srgbClr val="000000"/>
                </a:solidFill>
                <a:uFill>
                  <a:solidFill>
                    <a:srgbClr val="FFFFFF"/>
                  </a:solidFill>
                </a:uFill>
                <a:latin typeface="Arial"/>
              </a:rPr>
              <a:t>However, there are steps you can take to protect your Web sites and your personal information when </a:t>
            </a:r>
            <a:r>
              <a:rPr lang="en-GB" sz="2800" b="0" strike="noStrike" spc="-1" dirty="0" smtClean="0">
                <a:solidFill>
                  <a:srgbClr val="000000"/>
                </a:solidFill>
                <a:uFill>
                  <a:solidFill>
                    <a:srgbClr val="FFFFFF"/>
                  </a:solidFill>
                </a:uFill>
                <a:latin typeface="Arial"/>
              </a:rPr>
              <a:t>using </a:t>
            </a:r>
            <a:r>
              <a:rPr lang="en-GB" sz="2800" b="0" strike="noStrike" spc="-1" dirty="0">
                <a:solidFill>
                  <a:srgbClr val="000000"/>
                </a:solidFill>
                <a:uFill>
                  <a:solidFill>
                    <a:srgbClr val="FFFFFF"/>
                  </a:solidFill>
                </a:uFill>
                <a:latin typeface="Arial"/>
              </a:rPr>
              <a:t>e-commerce sites.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274680"/>
            <a:ext cx="8228880" cy="71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GB" sz="3200" b="1" strike="noStrike" spc="-1" dirty="0">
                <a:solidFill>
                  <a:srgbClr val="C00000"/>
                </a:solidFill>
                <a:uFill>
                  <a:solidFill>
                    <a:srgbClr val="FFFFFF"/>
                  </a:solidFill>
                </a:uFill>
                <a:latin typeface="Book Antiqua" pitchFamily="18" charset="0"/>
              </a:rPr>
              <a:t>Digital Envelopes Cont.</a:t>
            </a:r>
            <a:endParaRPr lang="en-GB" sz="3200" b="0" strike="noStrike" spc="-1" dirty="0">
              <a:solidFill>
                <a:srgbClr val="C00000"/>
              </a:solidFill>
              <a:uFill>
                <a:solidFill>
                  <a:srgbClr val="FFFFFF"/>
                </a:solidFill>
              </a:uFill>
              <a:latin typeface="Book Antiqua" pitchFamily="18" charset="0"/>
            </a:endParaRPr>
          </a:p>
        </p:txBody>
      </p:sp>
      <p:sp>
        <p:nvSpPr>
          <p:cNvPr id="125" name="CustomShape 2"/>
          <p:cNvSpPr/>
          <p:nvPr/>
        </p:nvSpPr>
        <p:spPr>
          <a:xfrm>
            <a:off x="381000" y="12954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342360" algn="just">
              <a:lnSpc>
                <a:spcPct val="100000"/>
              </a:lnSpc>
              <a:buClr>
                <a:srgbClr val="000000"/>
              </a:buClr>
              <a:buFont typeface="Symbol"/>
              <a:buChar char=""/>
            </a:pPr>
            <a:r>
              <a:rPr lang="en-GB" sz="2600" b="0" strike="noStrike" spc="-1" dirty="0" smtClean="0">
                <a:solidFill>
                  <a:srgbClr val="000000"/>
                </a:solidFill>
                <a:uFill>
                  <a:solidFill>
                    <a:srgbClr val="FFFFFF"/>
                  </a:solidFill>
                </a:uFill>
                <a:latin typeface="Arial"/>
              </a:rPr>
              <a:t>For </a:t>
            </a:r>
            <a:r>
              <a:rPr lang="en-GB" sz="2600" b="0" strike="noStrike" spc="-1" dirty="0">
                <a:solidFill>
                  <a:srgbClr val="000000"/>
                </a:solidFill>
                <a:uFill>
                  <a:solidFill>
                    <a:srgbClr val="FFFFFF"/>
                  </a:solidFill>
                </a:uFill>
                <a:latin typeface="Arial"/>
              </a:rPr>
              <a:t>instance, a document is encrypted using a symmetric key. </a:t>
            </a:r>
          </a:p>
          <a:p>
            <a:pPr marL="274320" indent="-342360" algn="just">
              <a:lnSpc>
                <a:spcPct val="100000"/>
              </a:lnSpc>
              <a:buClr>
                <a:srgbClr val="000000"/>
              </a:buClr>
              <a:buFont typeface="Symbol"/>
              <a:buChar char=""/>
            </a:pPr>
            <a:r>
              <a:rPr lang="en-GB" sz="2600" b="0" strike="noStrike" spc="-1" dirty="0">
                <a:solidFill>
                  <a:srgbClr val="000000"/>
                </a:solidFill>
                <a:uFill>
                  <a:solidFill>
                    <a:srgbClr val="FFFFFF"/>
                  </a:solidFill>
                </a:uFill>
                <a:latin typeface="Arial"/>
              </a:rPr>
              <a:t>The symmetric key which the recipient will need to decrypt the document is also encrypted using the recipient’s public key. The encrypted report and the digital envelopes are sent across the web.</a:t>
            </a:r>
          </a:p>
          <a:p>
            <a:pPr marL="274320" indent="-342360" algn="just">
              <a:lnSpc>
                <a:spcPct val="100000"/>
              </a:lnSpc>
              <a:buClr>
                <a:srgbClr val="000000"/>
              </a:buClr>
              <a:buFont typeface="Symbol"/>
              <a:buChar char=""/>
            </a:pPr>
            <a:r>
              <a:rPr lang="en-GB" sz="2600" b="0" strike="noStrike" spc="-1" dirty="0" smtClean="0">
                <a:solidFill>
                  <a:srgbClr val="000000"/>
                </a:solidFill>
                <a:uFill>
                  <a:solidFill>
                    <a:srgbClr val="FFFFFF"/>
                  </a:solidFill>
                </a:uFill>
                <a:latin typeface="Arial"/>
              </a:rPr>
              <a:t>The </a:t>
            </a:r>
            <a:r>
              <a:rPr lang="en-GB" sz="2600" b="0" strike="noStrike" spc="-1" dirty="0">
                <a:solidFill>
                  <a:srgbClr val="000000"/>
                </a:solidFill>
                <a:uFill>
                  <a:solidFill>
                    <a:srgbClr val="FFFFFF"/>
                  </a:solidFill>
                </a:uFill>
                <a:latin typeface="Arial"/>
              </a:rPr>
              <a:t>recipient first use his or her private key to decrypt the symmetric key, and subsequently use the symmetric key to decrypt the report. </a:t>
            </a:r>
          </a:p>
          <a:p>
            <a:pPr marL="274320" indent="-342360" algn="just">
              <a:lnSpc>
                <a:spcPct val="100000"/>
              </a:lnSpc>
              <a:buClr>
                <a:srgbClr val="000000"/>
              </a:buClr>
              <a:buFont typeface="Symbol"/>
              <a:buChar char=""/>
            </a:pPr>
            <a:r>
              <a:rPr lang="en-GB" sz="2600" b="0" strike="noStrike" spc="-1" dirty="0">
                <a:solidFill>
                  <a:srgbClr val="000000"/>
                </a:solidFill>
                <a:uFill>
                  <a:solidFill>
                    <a:srgbClr val="FFFFFF"/>
                  </a:solidFill>
                </a:uFill>
                <a:latin typeface="Arial"/>
              </a:rPr>
              <a:t>This method saves time because both encryption and decryption are faster with symmetric key.</a:t>
            </a:r>
          </a:p>
          <a:p>
            <a:pPr marL="274320" algn="just">
              <a:lnSpc>
                <a:spcPct val="100000"/>
              </a:lnSpc>
            </a:pPr>
            <a:endParaRPr lang="en-GB" sz="2600" b="0" strike="noStrike" spc="-1" dirty="0">
              <a:solidFill>
                <a:srgbClr val="000000"/>
              </a:solidFill>
              <a:uFill>
                <a:solidFill>
                  <a:srgbClr val="FFFFFF"/>
                </a:solidFill>
              </a:u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ftr" sz="quarter" idx="4294967295"/>
          </p:nvPr>
        </p:nvSpPr>
        <p:spPr>
          <a:xfrm>
            <a:off x="457200" y="6400800"/>
            <a:ext cx="3810000" cy="457200"/>
          </a:xfrm>
          <a:prstGeom prst="rect">
            <a:avLst/>
          </a:prstGeom>
          <a:ln/>
        </p:spPr>
        <p:txBody>
          <a:bodyPr/>
          <a:lstStyle/>
          <a:p>
            <a:r>
              <a:rPr lang="en-US"/>
              <a:t>Copyright © 2010 Pearson Education, Inc.</a:t>
            </a:r>
          </a:p>
        </p:txBody>
      </p:sp>
      <p:pic>
        <p:nvPicPr>
          <p:cNvPr id="29698" name="Picture 5" descr="EC-5 - Fig-5"/>
          <p:cNvPicPr>
            <a:picLocks noChangeAspect="1" noChangeArrowheads="1"/>
          </p:cNvPicPr>
          <p:nvPr/>
        </p:nvPicPr>
        <p:blipFill>
          <a:blip r:embed="rId3"/>
          <a:srcRect/>
          <a:stretch>
            <a:fillRect/>
          </a:stretch>
        </p:blipFill>
        <p:spPr bwMode="auto">
          <a:xfrm>
            <a:off x="1395413" y="1447800"/>
            <a:ext cx="6353175" cy="4953000"/>
          </a:xfrm>
          <a:prstGeom prst="rect">
            <a:avLst/>
          </a:prstGeom>
          <a:noFill/>
          <a:ln w="9525">
            <a:noFill/>
            <a:miter lim="800000"/>
            <a:headEnd/>
            <a:tailEnd/>
          </a:ln>
        </p:spPr>
      </p:pic>
      <p:sp>
        <p:nvSpPr>
          <p:cNvPr id="29699" name="Rectangle 2"/>
          <p:cNvSpPr>
            <a:spLocks noGrp="1" noChangeArrowheads="1"/>
          </p:cNvSpPr>
          <p:nvPr>
            <p:ph type="title"/>
          </p:nvPr>
        </p:nvSpPr>
        <p:spPr>
          <a:xfrm>
            <a:off x="381000" y="762000"/>
            <a:ext cx="8382000" cy="585788"/>
          </a:xfrm>
          <a:noFill/>
        </p:spPr>
        <p:txBody>
          <a:bodyPr/>
          <a:lstStyle/>
          <a:p>
            <a:pPr eaLnBrk="1" hangingPunct="1"/>
            <a:r>
              <a:rPr lang="en-US" sz="3200" smtClean="0"/>
              <a:t>Creating a Digital Envelope</a:t>
            </a:r>
          </a:p>
        </p:txBody>
      </p:sp>
      <p:sp>
        <p:nvSpPr>
          <p:cNvPr id="34820" name="Rectangle 3"/>
          <p:cNvSpPr>
            <a:spLocks noGrp="1" noChangeArrowheads="1"/>
          </p:cNvSpPr>
          <p:nvPr>
            <p:ph idx="1"/>
          </p:nvPr>
        </p:nvSpPr>
        <p:spPr>
          <a:xfrm>
            <a:off x="457200" y="6248400"/>
            <a:ext cx="2590800" cy="381000"/>
          </a:xfrm>
        </p:spPr>
        <p:txBody>
          <a:bodyPr/>
          <a:lstStyle/>
          <a:p>
            <a:pPr eaLnBrk="1" hangingPunct="1">
              <a:buFont typeface="Wingdings" pitchFamily="2" charset="2"/>
              <a:buNone/>
              <a:defRPr/>
            </a:pPr>
            <a:r>
              <a:rPr lang="en-US" sz="1400" b="1" dirty="0" smtClean="0">
                <a:solidFill>
                  <a:schemeClr val="tx1"/>
                </a:solidFill>
              </a:rPr>
              <a:t>Figure 5.10, Page 293</a:t>
            </a:r>
          </a:p>
        </p:txBody>
      </p:sp>
      <p:sp>
        <p:nvSpPr>
          <p:cNvPr id="6"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8ABD9973-864D-4E87-9B6E-61200B3B1363}" type="slidenum">
              <a:rPr lang="en-US"/>
              <a:pPr>
                <a:defRPr/>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304800"/>
            <a:ext cx="8915400" cy="838200"/>
          </a:xfrm>
        </p:spPr>
        <p:txBody>
          <a:bodyPr>
            <a:noAutofit/>
          </a:bodyPr>
          <a:lstStyle/>
          <a:p>
            <a:r>
              <a:rPr lang="en-US" sz="2800" dirty="0" smtClean="0"/>
              <a:t>Digital Certificates and </a:t>
            </a:r>
            <a:br>
              <a:rPr lang="en-US" sz="2800" dirty="0" smtClean="0"/>
            </a:br>
            <a:r>
              <a:rPr lang="en-US" sz="2800" dirty="0" smtClean="0"/>
              <a:t>Public Key Infrastructure (PKI) </a:t>
            </a:r>
            <a:r>
              <a:rPr lang="en-GB" sz="2800" spc="-1" dirty="0" smtClean="0">
                <a:uFill>
                  <a:solidFill>
                    <a:srgbClr val="FFFFFF"/>
                  </a:solidFill>
                </a:uFill>
              </a:rPr>
              <a:t>Cont.</a:t>
            </a:r>
            <a:endParaRPr lang="en-US" sz="2800" dirty="0" smtClean="0"/>
          </a:p>
        </p:txBody>
      </p:sp>
      <p:sp>
        <p:nvSpPr>
          <p:cNvPr id="35843" name="Rectangle 3"/>
          <p:cNvSpPr>
            <a:spLocks noGrp="1" noChangeArrowheads="1"/>
          </p:cNvSpPr>
          <p:nvPr>
            <p:ph idx="1"/>
          </p:nvPr>
        </p:nvSpPr>
        <p:spPr>
          <a:xfrm>
            <a:off x="457200" y="1295400"/>
            <a:ext cx="8229600" cy="4953000"/>
          </a:xfrm>
        </p:spPr>
        <p:txBody>
          <a:bodyPr>
            <a:normAutofit fontScale="85000" lnSpcReduction="20000"/>
          </a:bodyPr>
          <a:lstStyle/>
          <a:p>
            <a:pPr algn="just">
              <a:lnSpc>
                <a:spcPct val="90000"/>
              </a:lnSpc>
              <a:spcBef>
                <a:spcPct val="0"/>
              </a:spcBef>
              <a:spcAft>
                <a:spcPts val="600"/>
              </a:spcAft>
              <a:defRPr/>
            </a:pPr>
            <a:r>
              <a:rPr lang="en-GB" spc="-1" dirty="0" smtClean="0">
                <a:solidFill>
                  <a:srgbClr val="000000"/>
                </a:solidFill>
                <a:uFill>
                  <a:solidFill>
                    <a:srgbClr val="FFFFFF"/>
                  </a:solidFill>
                </a:uFill>
              </a:rPr>
              <a:t>Digital certificates and the supporting public key infrastructure, are an attempt to </a:t>
            </a:r>
            <a:r>
              <a:rPr lang="en-GB" spc="-1" dirty="0" smtClean="0">
                <a:solidFill>
                  <a:srgbClr val="000000"/>
                </a:solidFill>
                <a:uFill>
                  <a:solidFill>
                    <a:srgbClr val="FFFFFF"/>
                  </a:solidFill>
                </a:uFill>
              </a:rPr>
              <a:t>solve the </a:t>
            </a:r>
            <a:r>
              <a:rPr lang="en-GB" spc="-1" dirty="0" smtClean="0">
                <a:solidFill>
                  <a:srgbClr val="000000"/>
                </a:solidFill>
                <a:uFill>
                  <a:solidFill>
                    <a:srgbClr val="FFFFFF"/>
                  </a:solidFill>
                </a:uFill>
              </a:rPr>
              <a:t>problem of digital identity. </a:t>
            </a:r>
            <a:endParaRPr lang="en-GB" spc="-1" dirty="0" smtClean="0">
              <a:solidFill>
                <a:srgbClr val="000000"/>
              </a:solidFill>
              <a:uFill>
                <a:solidFill>
                  <a:srgbClr val="FFFFFF"/>
                </a:solidFill>
              </a:uFill>
            </a:endParaRPr>
          </a:p>
          <a:p>
            <a:pPr algn="just">
              <a:lnSpc>
                <a:spcPct val="90000"/>
              </a:lnSpc>
              <a:spcBef>
                <a:spcPct val="0"/>
              </a:spcBef>
              <a:spcAft>
                <a:spcPts val="600"/>
              </a:spcAft>
              <a:defRPr/>
            </a:pPr>
            <a:r>
              <a:rPr lang="en-GB" b="1" spc="-1" dirty="0" smtClean="0">
                <a:solidFill>
                  <a:srgbClr val="000000"/>
                </a:solidFill>
                <a:uFill>
                  <a:solidFill>
                    <a:srgbClr val="FFFFFF"/>
                  </a:solidFill>
                </a:uFill>
              </a:rPr>
              <a:t>A </a:t>
            </a:r>
            <a:r>
              <a:rPr lang="en-GB" b="1" spc="-1" dirty="0" smtClean="0">
                <a:solidFill>
                  <a:srgbClr val="000000"/>
                </a:solidFill>
                <a:uFill>
                  <a:solidFill>
                    <a:srgbClr val="FFFFFF"/>
                  </a:solidFill>
                </a:uFill>
              </a:rPr>
              <a:t>digital certificate</a:t>
            </a:r>
            <a:r>
              <a:rPr lang="en-GB" spc="-1" dirty="0" smtClean="0">
                <a:solidFill>
                  <a:srgbClr val="000000"/>
                </a:solidFill>
                <a:uFill>
                  <a:solidFill>
                    <a:srgbClr val="FFFFFF"/>
                  </a:solidFill>
                </a:uFill>
              </a:rPr>
              <a:t> is a digital document issued by a trusted third party institution known as a </a:t>
            </a:r>
            <a:r>
              <a:rPr lang="en-GB" b="1" spc="-1" dirty="0" smtClean="0">
                <a:solidFill>
                  <a:srgbClr val="000000"/>
                </a:solidFill>
                <a:uFill>
                  <a:solidFill>
                    <a:srgbClr val="FFFFFF"/>
                  </a:solidFill>
                </a:uFill>
              </a:rPr>
              <a:t>certification authority (CA)</a:t>
            </a:r>
            <a:endParaRPr lang="en-US" sz="3200" dirty="0" smtClean="0"/>
          </a:p>
          <a:p>
            <a:pPr algn="just" eaLnBrk="1" hangingPunct="1">
              <a:lnSpc>
                <a:spcPct val="90000"/>
              </a:lnSpc>
              <a:spcBef>
                <a:spcPct val="0"/>
              </a:spcBef>
              <a:spcAft>
                <a:spcPts val="600"/>
              </a:spcAft>
              <a:defRPr/>
            </a:pPr>
            <a:r>
              <a:rPr lang="en-US" sz="3200" dirty="0" smtClean="0"/>
              <a:t>Digital certificate includes:</a:t>
            </a:r>
          </a:p>
          <a:p>
            <a:pPr lvl="1" algn="just" eaLnBrk="1" hangingPunct="1">
              <a:lnSpc>
                <a:spcPct val="90000"/>
              </a:lnSpc>
              <a:spcBef>
                <a:spcPct val="0"/>
              </a:spcBef>
              <a:spcAft>
                <a:spcPts val="600"/>
              </a:spcAft>
              <a:defRPr/>
            </a:pPr>
            <a:r>
              <a:rPr lang="en-US" sz="2400" dirty="0" smtClean="0"/>
              <a:t>Name of subject/company</a:t>
            </a:r>
          </a:p>
          <a:p>
            <a:pPr lvl="1" algn="just" eaLnBrk="1" hangingPunct="1">
              <a:lnSpc>
                <a:spcPct val="90000"/>
              </a:lnSpc>
              <a:spcBef>
                <a:spcPct val="0"/>
              </a:spcBef>
              <a:spcAft>
                <a:spcPts val="600"/>
              </a:spcAft>
              <a:defRPr/>
            </a:pPr>
            <a:r>
              <a:rPr lang="en-US" sz="2400" dirty="0" smtClean="0"/>
              <a:t>Subject’s public key</a:t>
            </a:r>
          </a:p>
          <a:p>
            <a:pPr lvl="1" algn="just" eaLnBrk="1" hangingPunct="1">
              <a:lnSpc>
                <a:spcPct val="90000"/>
              </a:lnSpc>
              <a:spcBef>
                <a:spcPct val="0"/>
              </a:spcBef>
              <a:spcAft>
                <a:spcPts val="600"/>
              </a:spcAft>
              <a:defRPr/>
            </a:pPr>
            <a:r>
              <a:rPr lang="en-US" sz="2400" dirty="0" smtClean="0"/>
              <a:t>Digital certificate serial number</a:t>
            </a:r>
          </a:p>
          <a:p>
            <a:pPr lvl="1" algn="just" eaLnBrk="1" hangingPunct="1">
              <a:lnSpc>
                <a:spcPct val="90000"/>
              </a:lnSpc>
              <a:spcBef>
                <a:spcPct val="0"/>
              </a:spcBef>
              <a:spcAft>
                <a:spcPts val="600"/>
              </a:spcAft>
              <a:defRPr/>
            </a:pPr>
            <a:r>
              <a:rPr lang="en-US" sz="2400" dirty="0" smtClean="0"/>
              <a:t>Expiration date, issuance date</a:t>
            </a:r>
          </a:p>
          <a:p>
            <a:pPr lvl="1" algn="just" eaLnBrk="1" hangingPunct="1">
              <a:lnSpc>
                <a:spcPct val="90000"/>
              </a:lnSpc>
              <a:spcBef>
                <a:spcPct val="0"/>
              </a:spcBef>
              <a:spcAft>
                <a:spcPts val="1800"/>
              </a:spcAft>
              <a:defRPr/>
            </a:pPr>
            <a:r>
              <a:rPr lang="en-US" sz="2400" dirty="0" smtClean="0"/>
              <a:t>Digital signature of certification authority (trusted third party institution) that issues certificate</a:t>
            </a:r>
          </a:p>
          <a:p>
            <a:pPr algn="just" eaLnBrk="1" hangingPunct="1">
              <a:lnSpc>
                <a:spcPct val="90000"/>
              </a:lnSpc>
              <a:spcBef>
                <a:spcPct val="0"/>
              </a:spcBef>
              <a:spcAft>
                <a:spcPts val="600"/>
              </a:spcAft>
              <a:defRPr/>
            </a:pPr>
            <a:r>
              <a:rPr lang="en-US" sz="3200" dirty="0" smtClean="0"/>
              <a:t>Public Key Infrastructure (PKI): </a:t>
            </a:r>
          </a:p>
          <a:p>
            <a:pPr lvl="1" algn="just" eaLnBrk="1" hangingPunct="1">
              <a:lnSpc>
                <a:spcPct val="90000"/>
              </a:lnSpc>
              <a:spcBef>
                <a:spcPct val="0"/>
              </a:spcBef>
              <a:spcAft>
                <a:spcPts val="600"/>
              </a:spcAft>
              <a:defRPr/>
            </a:pPr>
            <a:r>
              <a:rPr lang="en-US" sz="2400" dirty="0" smtClean="0"/>
              <a:t>CAs and digital certificate procedures that are accepted by all parties</a:t>
            </a:r>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EF8E7551-98BB-4F4E-A798-FFE07ADD8933}"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Grp="1" noChangeArrowheads="1"/>
          </p:cNvSpPr>
          <p:nvPr>
            <p:ph type="ftr" sz="quarter" idx="4294967295"/>
          </p:nvPr>
        </p:nvSpPr>
        <p:spPr>
          <a:xfrm>
            <a:off x="457200" y="6400800"/>
            <a:ext cx="3810000" cy="457200"/>
          </a:xfrm>
          <a:prstGeom prst="rect">
            <a:avLst/>
          </a:prstGeom>
          <a:ln/>
        </p:spPr>
        <p:txBody>
          <a:bodyPr/>
          <a:lstStyle/>
          <a:p>
            <a:r>
              <a:rPr lang="en-US"/>
              <a:t>Copyright © 2010 Pearson Education, Inc.</a:t>
            </a:r>
          </a:p>
        </p:txBody>
      </p:sp>
      <p:sp>
        <p:nvSpPr>
          <p:cNvPr id="31746" name="Rectangle 2"/>
          <p:cNvSpPr>
            <a:spLocks noGrp="1" noChangeArrowheads="1"/>
          </p:cNvSpPr>
          <p:nvPr>
            <p:ph type="title"/>
          </p:nvPr>
        </p:nvSpPr>
        <p:spPr>
          <a:xfrm>
            <a:off x="557213" y="762000"/>
            <a:ext cx="8029575" cy="461963"/>
          </a:xfrm>
          <a:noFill/>
        </p:spPr>
        <p:txBody>
          <a:bodyPr/>
          <a:lstStyle/>
          <a:p>
            <a:pPr eaLnBrk="1" hangingPunct="1"/>
            <a:r>
              <a:rPr lang="en-US" sz="2400" smtClean="0"/>
              <a:t>Digital Certificates and Certification Authorities</a:t>
            </a:r>
          </a:p>
        </p:txBody>
      </p:sp>
      <p:sp>
        <p:nvSpPr>
          <p:cNvPr id="36867" name="Rectangle 3"/>
          <p:cNvSpPr>
            <a:spLocks noGrp="1" noChangeArrowheads="1"/>
          </p:cNvSpPr>
          <p:nvPr>
            <p:ph idx="1"/>
          </p:nvPr>
        </p:nvSpPr>
        <p:spPr>
          <a:xfrm>
            <a:off x="304800" y="6019800"/>
            <a:ext cx="2819400" cy="381000"/>
          </a:xfrm>
        </p:spPr>
        <p:txBody>
          <a:bodyPr/>
          <a:lstStyle/>
          <a:p>
            <a:pPr eaLnBrk="1" hangingPunct="1">
              <a:buFont typeface="Wingdings" pitchFamily="2" charset="2"/>
              <a:buNone/>
              <a:defRPr/>
            </a:pPr>
            <a:r>
              <a:rPr lang="en-US" sz="1400" b="1" dirty="0" smtClean="0">
                <a:solidFill>
                  <a:schemeClr val="tx1"/>
                </a:solidFill>
              </a:rPr>
              <a:t>Figure 5.11, Page 294</a:t>
            </a:r>
          </a:p>
        </p:txBody>
      </p:sp>
      <p:sp>
        <p:nvSpPr>
          <p:cNvPr id="6"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6C3382DA-FB4E-4757-B476-DDAAF895D611}" type="slidenum">
              <a:rPr lang="en-US"/>
              <a:pPr>
                <a:defRPr/>
              </a:pPr>
              <a:t>33</a:t>
            </a:fld>
            <a:endParaRPr lang="en-US"/>
          </a:p>
        </p:txBody>
      </p:sp>
      <p:pic>
        <p:nvPicPr>
          <p:cNvPr id="31750" name="Picture 6" descr="EC6E_Figure5-11.tif"/>
          <p:cNvPicPr>
            <a:picLocks noChangeAspect="1"/>
          </p:cNvPicPr>
          <p:nvPr/>
        </p:nvPicPr>
        <p:blipFill>
          <a:blip r:embed="rId3"/>
          <a:srcRect/>
          <a:stretch>
            <a:fillRect/>
          </a:stretch>
        </p:blipFill>
        <p:spPr bwMode="auto">
          <a:xfrm>
            <a:off x="1066800" y="1219200"/>
            <a:ext cx="6934200" cy="4848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762000"/>
            <a:ext cx="8229600" cy="579438"/>
          </a:xfrm>
        </p:spPr>
        <p:txBody>
          <a:bodyPr/>
          <a:lstStyle/>
          <a:p>
            <a:pPr eaLnBrk="1" hangingPunct="1"/>
            <a:r>
              <a:rPr lang="en-US" sz="3200" smtClean="0"/>
              <a:t>Limits to Encryption Solutions</a:t>
            </a:r>
          </a:p>
        </p:txBody>
      </p:sp>
      <p:sp>
        <p:nvSpPr>
          <p:cNvPr id="37891" name="Rectangle 3"/>
          <p:cNvSpPr>
            <a:spLocks noGrp="1" noChangeArrowheads="1"/>
          </p:cNvSpPr>
          <p:nvPr>
            <p:ph idx="1"/>
          </p:nvPr>
        </p:nvSpPr>
        <p:spPr>
          <a:xfrm>
            <a:off x="457200" y="1600200"/>
            <a:ext cx="8229600" cy="4724400"/>
          </a:xfrm>
        </p:spPr>
        <p:txBody>
          <a:bodyPr/>
          <a:lstStyle/>
          <a:p>
            <a:pPr eaLnBrk="1" hangingPunct="1">
              <a:spcBef>
                <a:spcPct val="0"/>
              </a:spcBef>
              <a:spcAft>
                <a:spcPts val="600"/>
              </a:spcAft>
              <a:defRPr/>
            </a:pPr>
            <a:r>
              <a:rPr lang="en-US" sz="3200" dirty="0" smtClean="0"/>
              <a:t>Doesn’t protect storage of private key</a:t>
            </a:r>
          </a:p>
          <a:p>
            <a:pPr lvl="1" eaLnBrk="1" hangingPunct="1">
              <a:spcBef>
                <a:spcPct val="0"/>
              </a:spcBef>
              <a:spcAft>
                <a:spcPts val="600"/>
              </a:spcAft>
              <a:defRPr/>
            </a:pPr>
            <a:r>
              <a:rPr lang="en-US" sz="2800" dirty="0" smtClean="0"/>
              <a:t>PKI not effective against insiders, employees</a:t>
            </a:r>
          </a:p>
          <a:p>
            <a:pPr lvl="1" eaLnBrk="1" hangingPunct="1">
              <a:spcBef>
                <a:spcPct val="0"/>
              </a:spcBef>
              <a:spcAft>
                <a:spcPts val="600"/>
              </a:spcAft>
              <a:defRPr/>
            </a:pPr>
            <a:r>
              <a:rPr lang="en-US" sz="2800" dirty="0" smtClean="0"/>
              <a:t>Protection of private keys by individuals may be haphazard</a:t>
            </a:r>
          </a:p>
          <a:p>
            <a:pPr eaLnBrk="1" hangingPunct="1">
              <a:spcBef>
                <a:spcPct val="0"/>
              </a:spcBef>
              <a:spcAft>
                <a:spcPts val="600"/>
              </a:spcAft>
              <a:defRPr/>
            </a:pPr>
            <a:r>
              <a:rPr lang="en-US" sz="3200" dirty="0" smtClean="0"/>
              <a:t>No guarantee that verifying computer of merchant is secure</a:t>
            </a:r>
          </a:p>
          <a:p>
            <a:pPr eaLnBrk="1" hangingPunct="1">
              <a:spcBef>
                <a:spcPct val="0"/>
              </a:spcBef>
              <a:spcAft>
                <a:spcPts val="600"/>
              </a:spcAft>
              <a:defRPr/>
            </a:pPr>
            <a:r>
              <a:rPr lang="en-US" sz="3200" dirty="0" smtClean="0"/>
              <a:t>CAs are unregulated, self-selecting organizations</a:t>
            </a:r>
          </a:p>
          <a:p>
            <a:pPr eaLnBrk="1" hangingPunct="1">
              <a:spcAft>
                <a:spcPts val="600"/>
              </a:spcAft>
              <a:defRPr/>
            </a:pPr>
            <a:endParaRPr lang="en-US" sz="32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FB455E86-728E-4AF4-8BA0-8B4E519C9122}"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a:xfrm>
            <a:off x="176213" y="685800"/>
            <a:ext cx="8791575" cy="1201738"/>
          </a:xfrm>
        </p:spPr>
        <p:txBody>
          <a:bodyPr/>
          <a:lstStyle/>
          <a:p>
            <a:pPr eaLnBrk="1" hangingPunct="1">
              <a:defRPr/>
            </a:pPr>
            <a:r>
              <a:rPr lang="en-US" sz="2000" i="1" dirty="0" smtClean="0">
                <a:solidFill>
                  <a:schemeClr val="accent2">
                    <a:lumMod val="25000"/>
                  </a:schemeClr>
                </a:solidFill>
              </a:rPr>
              <a:t>Insight on Society</a:t>
            </a:r>
            <a:r>
              <a:rPr lang="en-US" sz="3200" dirty="0" smtClean="0"/>
              <a:t/>
            </a:r>
            <a:br>
              <a:rPr lang="en-US" sz="3200" dirty="0" smtClean="0"/>
            </a:br>
            <a:r>
              <a:rPr lang="en-US" sz="3200" dirty="0" smtClean="0"/>
              <a:t>In Pursuit of E-mail Security</a:t>
            </a:r>
            <a:br>
              <a:rPr lang="en-US" sz="3200" dirty="0" smtClean="0"/>
            </a:br>
            <a:r>
              <a:rPr lang="en-US" sz="2000" dirty="0" smtClean="0">
                <a:solidFill>
                  <a:schemeClr val="accent2">
                    <a:lumMod val="25000"/>
                  </a:schemeClr>
                </a:solidFill>
              </a:rPr>
              <a:t>Class Discussion</a:t>
            </a:r>
            <a:endParaRPr lang="en-US" sz="3200" dirty="0" smtClean="0">
              <a:solidFill>
                <a:schemeClr val="accent2">
                  <a:lumMod val="25000"/>
                </a:schemeClr>
              </a:solidFill>
            </a:endParaRPr>
          </a:p>
        </p:txBody>
      </p:sp>
      <p:sp>
        <p:nvSpPr>
          <p:cNvPr id="38915" name="Rectangle 1027"/>
          <p:cNvSpPr>
            <a:spLocks noGrp="1" noChangeArrowheads="1"/>
          </p:cNvSpPr>
          <p:nvPr>
            <p:ph idx="1"/>
          </p:nvPr>
        </p:nvSpPr>
        <p:spPr>
          <a:xfrm>
            <a:off x="457200" y="2057400"/>
            <a:ext cx="8305800" cy="4114800"/>
          </a:xfrm>
        </p:spPr>
        <p:txBody>
          <a:bodyPr>
            <a:normAutofit lnSpcReduction="10000"/>
          </a:bodyPr>
          <a:lstStyle/>
          <a:p>
            <a:pPr eaLnBrk="1" hangingPunct="1">
              <a:spcBef>
                <a:spcPct val="0"/>
              </a:spcBef>
              <a:spcAft>
                <a:spcPts val="1200"/>
              </a:spcAft>
              <a:defRPr/>
            </a:pPr>
            <a:r>
              <a:rPr lang="en-US" sz="2600" dirty="0" smtClean="0"/>
              <a:t>What are some of the current risks and problems with using e-mail?</a:t>
            </a:r>
          </a:p>
          <a:p>
            <a:pPr eaLnBrk="1" hangingPunct="1">
              <a:spcBef>
                <a:spcPct val="0"/>
              </a:spcBef>
              <a:spcAft>
                <a:spcPts val="1200"/>
              </a:spcAft>
              <a:defRPr/>
            </a:pPr>
            <a:r>
              <a:rPr lang="en-US" sz="2600" dirty="0" smtClean="0"/>
              <a:t>What are some of the technology solutions that have been developed?</a:t>
            </a:r>
          </a:p>
          <a:p>
            <a:pPr eaLnBrk="1" hangingPunct="1">
              <a:spcBef>
                <a:spcPct val="0"/>
              </a:spcBef>
              <a:spcAft>
                <a:spcPts val="1200"/>
              </a:spcAft>
              <a:defRPr/>
            </a:pPr>
            <a:r>
              <a:rPr lang="en-US" sz="2600" dirty="0" smtClean="0"/>
              <a:t>Are these solutions compatible with modern law?</a:t>
            </a:r>
          </a:p>
          <a:p>
            <a:pPr eaLnBrk="1" hangingPunct="1">
              <a:spcBef>
                <a:spcPct val="0"/>
              </a:spcBef>
              <a:spcAft>
                <a:spcPts val="1200"/>
              </a:spcAft>
              <a:defRPr/>
            </a:pPr>
            <a:r>
              <a:rPr lang="en-US" sz="2600" dirty="0" smtClean="0"/>
              <a:t>Consider the benefits of a thorough business record retention policy. Do you agree that these benefits are worth giving up some control of your e-mail?</a:t>
            </a:r>
          </a:p>
          <a:p>
            <a:pPr eaLnBrk="1" hangingPunct="1">
              <a:defRPr/>
            </a:pPr>
            <a:endParaRPr lang="en-US" sz="26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F45CD294-2B9F-42E8-BCCE-84A0B3CCC4FA}"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457200"/>
            <a:ext cx="8791575" cy="579438"/>
          </a:xfrm>
        </p:spPr>
        <p:txBody>
          <a:bodyPr/>
          <a:lstStyle/>
          <a:p>
            <a:pPr eaLnBrk="1" hangingPunct="1"/>
            <a:r>
              <a:rPr lang="en-US" sz="3200" dirty="0" smtClean="0"/>
              <a:t>Securing Channels of Communication</a:t>
            </a:r>
          </a:p>
        </p:txBody>
      </p:sp>
      <p:sp>
        <p:nvSpPr>
          <p:cNvPr id="39939" name="Rectangle 3"/>
          <p:cNvSpPr>
            <a:spLocks noGrp="1" noChangeArrowheads="1"/>
          </p:cNvSpPr>
          <p:nvPr>
            <p:ph idx="1"/>
          </p:nvPr>
        </p:nvSpPr>
        <p:spPr>
          <a:xfrm>
            <a:off x="457200" y="1371600"/>
            <a:ext cx="8458200" cy="5105400"/>
          </a:xfrm>
        </p:spPr>
        <p:txBody>
          <a:bodyPr/>
          <a:lstStyle/>
          <a:p>
            <a:pPr eaLnBrk="1" hangingPunct="1">
              <a:lnSpc>
                <a:spcPct val="90000"/>
              </a:lnSpc>
              <a:spcBef>
                <a:spcPct val="0"/>
              </a:spcBef>
              <a:spcAft>
                <a:spcPts val="600"/>
              </a:spcAft>
              <a:defRPr/>
            </a:pPr>
            <a:r>
              <a:rPr lang="en-US" sz="3200" dirty="0" smtClean="0"/>
              <a:t>Secure Sockets Layer (SSL): </a:t>
            </a:r>
          </a:p>
          <a:p>
            <a:pPr lvl="1" eaLnBrk="1" hangingPunct="1">
              <a:lnSpc>
                <a:spcPct val="90000"/>
              </a:lnSpc>
              <a:spcBef>
                <a:spcPct val="0"/>
              </a:spcBef>
              <a:spcAft>
                <a:spcPts val="1800"/>
              </a:spcAft>
              <a:defRPr/>
            </a:pPr>
            <a:r>
              <a:rPr lang="en-US" sz="2400" dirty="0" smtClean="0"/>
              <a:t>Establishes a secure, negotiated client-server session in which URL of requested document, along with contents, is encrypted</a:t>
            </a:r>
          </a:p>
          <a:p>
            <a:pPr eaLnBrk="1" hangingPunct="1">
              <a:lnSpc>
                <a:spcPct val="90000"/>
              </a:lnSpc>
              <a:spcBef>
                <a:spcPct val="0"/>
              </a:spcBef>
              <a:spcAft>
                <a:spcPts val="600"/>
              </a:spcAft>
              <a:defRPr/>
            </a:pPr>
            <a:r>
              <a:rPr lang="en-US" sz="3200" dirty="0" smtClean="0"/>
              <a:t>S-HTTP: </a:t>
            </a:r>
          </a:p>
          <a:p>
            <a:pPr lvl="1" eaLnBrk="1" hangingPunct="1">
              <a:lnSpc>
                <a:spcPct val="90000"/>
              </a:lnSpc>
              <a:spcBef>
                <a:spcPct val="0"/>
              </a:spcBef>
              <a:spcAft>
                <a:spcPts val="1800"/>
              </a:spcAft>
              <a:defRPr/>
            </a:pPr>
            <a:r>
              <a:rPr lang="en-US" sz="2400" dirty="0" smtClean="0"/>
              <a:t>Provides a secure message-oriented communications protocol designed for use in conjunction with HTTP</a:t>
            </a:r>
          </a:p>
          <a:p>
            <a:pPr eaLnBrk="1" hangingPunct="1">
              <a:lnSpc>
                <a:spcPct val="90000"/>
              </a:lnSpc>
              <a:spcBef>
                <a:spcPct val="0"/>
              </a:spcBef>
              <a:spcAft>
                <a:spcPts val="600"/>
              </a:spcAft>
              <a:defRPr/>
            </a:pPr>
            <a:r>
              <a:rPr lang="en-US" sz="3200" dirty="0" smtClean="0"/>
              <a:t>Virtual Private Network (VPN): </a:t>
            </a:r>
          </a:p>
          <a:p>
            <a:pPr lvl="1" eaLnBrk="1" hangingPunct="1">
              <a:lnSpc>
                <a:spcPct val="90000"/>
              </a:lnSpc>
              <a:spcBef>
                <a:spcPct val="0"/>
              </a:spcBef>
              <a:spcAft>
                <a:spcPts val="600"/>
              </a:spcAft>
              <a:defRPr/>
            </a:pPr>
            <a:r>
              <a:rPr lang="en-US" sz="2400" dirty="0" smtClean="0"/>
              <a:t>Allows remote users to securely access internal network via the Internet, using Point-to-Point Tunneling Protocol (PPTP</a:t>
            </a:r>
            <a:r>
              <a:rPr lang="en-US" sz="1600" dirty="0" smtClean="0"/>
              <a:t>)</a:t>
            </a:r>
            <a:endParaRPr lang="en-US" sz="18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8F5874EA-778F-4493-B17B-E9383EA30A01}" type="slidenum">
              <a:rPr lang="en-US"/>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3400"/>
            <a:ext cx="8305800" cy="579438"/>
          </a:xfrm>
          <a:noFill/>
        </p:spPr>
        <p:txBody>
          <a:bodyPr/>
          <a:lstStyle/>
          <a:p>
            <a:pPr eaLnBrk="1" hangingPunct="1"/>
            <a:r>
              <a:rPr lang="en-US" sz="3200" dirty="0" smtClean="0"/>
              <a:t>Secure Negotiated Sessions Using SSL</a:t>
            </a:r>
          </a:p>
        </p:txBody>
      </p:sp>
      <p:sp>
        <p:nvSpPr>
          <p:cNvPr id="6"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2E536597-793C-4647-A717-58D42B3C9121}" type="slidenum">
              <a:rPr lang="en-US"/>
              <a:pPr>
                <a:defRPr/>
              </a:pPr>
              <a:t>37</a:t>
            </a:fld>
            <a:endParaRPr lang="en-US"/>
          </a:p>
        </p:txBody>
      </p:sp>
      <p:pic>
        <p:nvPicPr>
          <p:cNvPr id="35846" name="Picture 5" descr="EC-5 - Fig-5"/>
          <p:cNvPicPr>
            <a:picLocks noChangeAspect="1" noChangeArrowheads="1"/>
          </p:cNvPicPr>
          <p:nvPr/>
        </p:nvPicPr>
        <p:blipFill>
          <a:blip r:embed="rId3"/>
          <a:srcRect/>
          <a:stretch>
            <a:fillRect/>
          </a:stretch>
        </p:blipFill>
        <p:spPr bwMode="auto">
          <a:xfrm>
            <a:off x="647700" y="1447800"/>
            <a:ext cx="7848600" cy="4800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57213" y="762000"/>
            <a:ext cx="8029575" cy="585788"/>
          </a:xfrm>
        </p:spPr>
        <p:txBody>
          <a:bodyPr/>
          <a:lstStyle/>
          <a:p>
            <a:pPr eaLnBrk="1" hangingPunct="1"/>
            <a:r>
              <a:rPr lang="en-US" sz="3200" smtClean="0"/>
              <a:t>Protecting Networks</a:t>
            </a:r>
          </a:p>
        </p:txBody>
      </p:sp>
      <p:sp>
        <p:nvSpPr>
          <p:cNvPr id="41987" name="Rectangle 3"/>
          <p:cNvSpPr>
            <a:spLocks noGrp="1" noChangeArrowheads="1"/>
          </p:cNvSpPr>
          <p:nvPr>
            <p:ph idx="1"/>
          </p:nvPr>
        </p:nvSpPr>
        <p:spPr>
          <a:xfrm>
            <a:off x="457200" y="1371600"/>
            <a:ext cx="8001000" cy="4953000"/>
          </a:xfrm>
        </p:spPr>
        <p:txBody>
          <a:bodyPr>
            <a:normAutofit lnSpcReduction="10000"/>
          </a:bodyPr>
          <a:lstStyle/>
          <a:p>
            <a:pPr marL="685800" indent="-685800" eaLnBrk="1" hangingPunct="1">
              <a:lnSpc>
                <a:spcPct val="90000"/>
              </a:lnSpc>
              <a:spcBef>
                <a:spcPct val="0"/>
              </a:spcBef>
              <a:spcAft>
                <a:spcPts val="1200"/>
              </a:spcAft>
            </a:pPr>
            <a:r>
              <a:rPr lang="en-US" sz="3200" dirty="0" smtClean="0"/>
              <a:t>Firewall</a:t>
            </a:r>
          </a:p>
          <a:p>
            <a:pPr marL="990600" lvl="1" indent="-533400" eaLnBrk="1" hangingPunct="1">
              <a:lnSpc>
                <a:spcPct val="90000"/>
              </a:lnSpc>
              <a:spcBef>
                <a:spcPct val="0"/>
              </a:spcBef>
              <a:spcAft>
                <a:spcPts val="1200"/>
              </a:spcAft>
            </a:pPr>
            <a:r>
              <a:rPr lang="en-US" sz="2800" dirty="0" smtClean="0"/>
              <a:t>Hardware or software that filters packets</a:t>
            </a:r>
          </a:p>
          <a:p>
            <a:pPr marL="990600" lvl="1" indent="-533400" eaLnBrk="1" hangingPunct="1">
              <a:lnSpc>
                <a:spcPct val="90000"/>
              </a:lnSpc>
              <a:spcBef>
                <a:spcPct val="0"/>
              </a:spcBef>
              <a:spcAft>
                <a:spcPts val="1200"/>
              </a:spcAft>
            </a:pPr>
            <a:r>
              <a:rPr lang="en-US" sz="2800" dirty="0" smtClean="0"/>
              <a:t>Prevents some packets from entering the network based on security policy</a:t>
            </a:r>
          </a:p>
          <a:p>
            <a:pPr marL="990600" lvl="1" indent="-533400" eaLnBrk="1" hangingPunct="1">
              <a:lnSpc>
                <a:spcPct val="90000"/>
              </a:lnSpc>
              <a:spcBef>
                <a:spcPct val="0"/>
              </a:spcBef>
              <a:spcAft>
                <a:spcPts val="1200"/>
              </a:spcAft>
            </a:pPr>
            <a:r>
              <a:rPr lang="en-US" sz="2800" dirty="0" smtClean="0"/>
              <a:t>Two main methods:</a:t>
            </a:r>
          </a:p>
          <a:p>
            <a:pPr marL="1371600" lvl="2" indent="-457200" eaLnBrk="1" hangingPunct="1">
              <a:lnSpc>
                <a:spcPct val="90000"/>
              </a:lnSpc>
              <a:spcBef>
                <a:spcPct val="0"/>
              </a:spcBef>
              <a:spcAft>
                <a:spcPts val="1200"/>
              </a:spcAft>
              <a:buFont typeface="Wingdings" pitchFamily="2" charset="2"/>
              <a:buAutoNum type="arabicPeriod"/>
            </a:pPr>
            <a:r>
              <a:rPr lang="en-US" sz="2000" dirty="0" smtClean="0"/>
              <a:t>Packet filters</a:t>
            </a:r>
          </a:p>
          <a:p>
            <a:pPr marL="1371600" lvl="2" indent="-457200" eaLnBrk="1" hangingPunct="1">
              <a:lnSpc>
                <a:spcPct val="90000"/>
              </a:lnSpc>
              <a:spcBef>
                <a:spcPct val="0"/>
              </a:spcBef>
              <a:spcAft>
                <a:spcPts val="1800"/>
              </a:spcAft>
              <a:buFont typeface="Wingdings" pitchFamily="2" charset="2"/>
              <a:buAutoNum type="arabicPeriod"/>
            </a:pPr>
            <a:r>
              <a:rPr lang="en-US" sz="2000" dirty="0" smtClean="0"/>
              <a:t>Application gateways</a:t>
            </a:r>
          </a:p>
          <a:p>
            <a:pPr marL="685800" indent="-685800" eaLnBrk="1" hangingPunct="1">
              <a:lnSpc>
                <a:spcPct val="90000"/>
              </a:lnSpc>
              <a:spcBef>
                <a:spcPct val="0"/>
              </a:spcBef>
              <a:spcAft>
                <a:spcPts val="1200"/>
              </a:spcAft>
            </a:pPr>
            <a:r>
              <a:rPr lang="en-US" sz="3200" dirty="0" smtClean="0"/>
              <a:t>Proxy servers (proxies)</a:t>
            </a:r>
          </a:p>
          <a:p>
            <a:pPr marL="990600" lvl="1" indent="-533400" eaLnBrk="1" hangingPunct="1">
              <a:lnSpc>
                <a:spcPct val="90000"/>
              </a:lnSpc>
              <a:spcBef>
                <a:spcPct val="0"/>
              </a:spcBef>
              <a:spcAft>
                <a:spcPts val="1200"/>
              </a:spcAft>
            </a:pPr>
            <a:r>
              <a:rPr lang="en-US" sz="2600" dirty="0" smtClean="0"/>
              <a:t>Software servers that handle all communications originating from or being sent to the Internet</a:t>
            </a:r>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A56D3B10-9929-4695-B8D7-D07C56F5FD79}" type="slidenum">
              <a:rPr lang="en-US"/>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57213" y="762000"/>
            <a:ext cx="8029575" cy="579438"/>
          </a:xfrm>
          <a:noFill/>
        </p:spPr>
        <p:txBody>
          <a:bodyPr/>
          <a:lstStyle/>
          <a:p>
            <a:pPr eaLnBrk="1" hangingPunct="1"/>
            <a:r>
              <a:rPr lang="en-US" sz="3200" smtClean="0"/>
              <a:t>Firewalls and Proxy Servers</a:t>
            </a:r>
          </a:p>
        </p:txBody>
      </p:sp>
      <p:sp>
        <p:nvSpPr>
          <p:cNvPr id="6"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8BED6231-5DD9-42EA-BA1D-4347C37CE9DB}" type="slidenum">
              <a:rPr lang="en-US"/>
              <a:pPr>
                <a:defRPr/>
              </a:pPr>
              <a:t>39</a:t>
            </a:fld>
            <a:endParaRPr lang="en-US"/>
          </a:p>
        </p:txBody>
      </p:sp>
      <p:pic>
        <p:nvPicPr>
          <p:cNvPr id="37894" name="Picture 5" descr="EC-5 - Fig-5"/>
          <p:cNvPicPr>
            <a:picLocks noChangeAspect="1" noChangeArrowheads="1"/>
          </p:cNvPicPr>
          <p:nvPr/>
        </p:nvPicPr>
        <p:blipFill>
          <a:blip r:embed="rId3"/>
          <a:srcRect/>
          <a:stretch>
            <a:fillRect/>
          </a:stretch>
        </p:blipFill>
        <p:spPr bwMode="auto">
          <a:xfrm>
            <a:off x="647700" y="1524000"/>
            <a:ext cx="7848600" cy="45386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457200" y="0"/>
            <a:ext cx="8228880" cy="71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GB" sz="3200" b="1" strike="noStrike" spc="-1">
                <a:solidFill>
                  <a:srgbClr val="000000"/>
                </a:solidFill>
                <a:uFill>
                  <a:solidFill>
                    <a:srgbClr val="FFFFFF"/>
                  </a:solidFill>
                </a:uFill>
                <a:latin typeface="Arial"/>
              </a:rPr>
              <a:t>The E-commerce Security Environment</a:t>
            </a:r>
            <a:endParaRPr lang="en-GB" sz="1800" b="0" strike="noStrike" spc="-1">
              <a:solidFill>
                <a:srgbClr val="000000"/>
              </a:solidFill>
              <a:uFill>
                <a:solidFill>
                  <a:srgbClr val="FFFFFF"/>
                </a:solidFill>
              </a:uFill>
              <a:latin typeface="Arial"/>
            </a:endParaRPr>
          </a:p>
        </p:txBody>
      </p:sp>
      <p:sp>
        <p:nvSpPr>
          <p:cNvPr id="42" name="CustomShape 2"/>
          <p:cNvSpPr/>
          <p:nvPr/>
        </p:nvSpPr>
        <p:spPr>
          <a:xfrm>
            <a:off x="457200" y="990600"/>
            <a:ext cx="8228880" cy="4876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Symbol"/>
              <a:buChar char=""/>
            </a:pPr>
            <a:r>
              <a:rPr lang="en-GB" sz="2600" b="0" strike="noStrike" spc="-1" dirty="0">
                <a:solidFill>
                  <a:srgbClr val="000000"/>
                </a:solidFill>
                <a:uFill>
                  <a:solidFill>
                    <a:srgbClr val="FFFFFF"/>
                  </a:solidFill>
                </a:uFill>
                <a:latin typeface="Arial"/>
              </a:rPr>
              <a:t>For most law-abiding citizen, the Internet holds the promise of a huge, convenient, global market place, providing access to people, goods, services, and businesses worldwide.</a:t>
            </a:r>
          </a:p>
          <a:p>
            <a:pPr marL="343080" indent="-342360" algn="just">
              <a:lnSpc>
                <a:spcPct val="100000"/>
              </a:lnSpc>
              <a:buClr>
                <a:srgbClr val="000000"/>
              </a:buClr>
              <a:buFont typeface="Symbol"/>
              <a:buChar char=""/>
            </a:pPr>
            <a:r>
              <a:rPr lang="en-GB" sz="2600" b="0" strike="noStrike" spc="-1" dirty="0">
                <a:solidFill>
                  <a:srgbClr val="000000"/>
                </a:solidFill>
                <a:uFill>
                  <a:solidFill>
                    <a:srgbClr val="FFFFFF"/>
                  </a:solidFill>
                </a:uFill>
                <a:latin typeface="Arial"/>
              </a:rPr>
              <a:t>For criminals, the Internet has created entirely new- and lucrative – ways to steal from more than 1 billion consumers in the world on the Internet. From products and services to cash information, it’s all there for the taking on the Internet.</a:t>
            </a:r>
          </a:p>
          <a:p>
            <a:pPr marL="343080" indent="-342360" algn="just">
              <a:lnSpc>
                <a:spcPct val="100000"/>
              </a:lnSpc>
              <a:buClr>
                <a:srgbClr val="000000"/>
              </a:buClr>
              <a:buFont typeface="Symbol"/>
              <a:buChar char=""/>
            </a:pPr>
            <a:r>
              <a:rPr lang="en-GB" sz="2600" b="0" strike="noStrike" spc="-1" dirty="0">
                <a:solidFill>
                  <a:srgbClr val="000000"/>
                </a:solidFill>
                <a:uFill>
                  <a:solidFill>
                    <a:srgbClr val="FFFFFF"/>
                  </a:solidFill>
                </a:uFill>
                <a:latin typeface="Arial"/>
              </a:rPr>
              <a:t>It is less risky to steal on the Internet. Rather than rob a bank in person, the Internet makes it possible to rob people remotely and almost anonymously.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57213" y="762000"/>
            <a:ext cx="8029575" cy="579438"/>
          </a:xfrm>
        </p:spPr>
        <p:txBody>
          <a:bodyPr/>
          <a:lstStyle/>
          <a:p>
            <a:pPr eaLnBrk="1" hangingPunct="1"/>
            <a:r>
              <a:rPr lang="en-US" sz="3200" smtClean="0"/>
              <a:t>Protecting Servers and Clients</a:t>
            </a:r>
          </a:p>
        </p:txBody>
      </p:sp>
      <p:sp>
        <p:nvSpPr>
          <p:cNvPr id="44035" name="Rectangle 3"/>
          <p:cNvSpPr>
            <a:spLocks noGrp="1" noChangeArrowheads="1"/>
          </p:cNvSpPr>
          <p:nvPr>
            <p:ph idx="1"/>
          </p:nvPr>
        </p:nvSpPr>
        <p:spPr>
          <a:xfrm>
            <a:off x="457200" y="1600200"/>
            <a:ext cx="8229600" cy="4114800"/>
          </a:xfrm>
        </p:spPr>
        <p:txBody>
          <a:bodyPr>
            <a:normAutofit lnSpcReduction="10000"/>
          </a:bodyPr>
          <a:lstStyle/>
          <a:p>
            <a:pPr eaLnBrk="1" hangingPunct="1">
              <a:spcBef>
                <a:spcPct val="0"/>
              </a:spcBef>
              <a:spcAft>
                <a:spcPts val="1800"/>
              </a:spcAft>
            </a:pPr>
            <a:r>
              <a:rPr lang="en-US" smtClean="0"/>
              <a:t>Operating system security enhancements</a:t>
            </a:r>
          </a:p>
          <a:p>
            <a:pPr lvl="1" eaLnBrk="1" hangingPunct="1">
              <a:spcBef>
                <a:spcPct val="0"/>
              </a:spcBef>
              <a:spcAft>
                <a:spcPts val="3000"/>
              </a:spcAft>
            </a:pPr>
            <a:r>
              <a:rPr lang="en-US" smtClean="0"/>
              <a:t>Upgrades, patches</a:t>
            </a:r>
          </a:p>
          <a:p>
            <a:pPr eaLnBrk="1" hangingPunct="1">
              <a:spcBef>
                <a:spcPct val="0"/>
              </a:spcBef>
              <a:spcAft>
                <a:spcPts val="1800"/>
              </a:spcAft>
            </a:pPr>
            <a:r>
              <a:rPr lang="en-US" smtClean="0"/>
              <a:t>Anti-virus software </a:t>
            </a:r>
          </a:p>
          <a:p>
            <a:pPr lvl="1" eaLnBrk="1" hangingPunct="1">
              <a:spcBef>
                <a:spcPct val="0"/>
              </a:spcBef>
              <a:spcAft>
                <a:spcPts val="1800"/>
              </a:spcAft>
            </a:pPr>
            <a:r>
              <a:rPr lang="en-US" smtClean="0"/>
              <a:t>Easiest and least expensive way to prevent threats to system integrity</a:t>
            </a:r>
          </a:p>
          <a:p>
            <a:pPr lvl="1" eaLnBrk="1" hangingPunct="1">
              <a:spcBef>
                <a:spcPct val="0"/>
              </a:spcBef>
              <a:spcAft>
                <a:spcPts val="1800"/>
              </a:spcAft>
            </a:pPr>
            <a:r>
              <a:rPr lang="en-US" smtClean="0"/>
              <a:t>Requires daily updates</a:t>
            </a:r>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7DF41960-A9B5-4CB4-BF28-72109337F0CE}" type="slidenum">
              <a:rPr lang="en-US"/>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762000"/>
            <a:ext cx="8229600" cy="585788"/>
          </a:xfrm>
        </p:spPr>
        <p:txBody>
          <a:bodyPr/>
          <a:lstStyle/>
          <a:p>
            <a:pPr eaLnBrk="1" hangingPunct="1"/>
            <a:r>
              <a:rPr lang="en-US" sz="3200" smtClean="0"/>
              <a:t>A Security Plan: Management Policies</a:t>
            </a:r>
          </a:p>
        </p:txBody>
      </p:sp>
      <p:sp>
        <p:nvSpPr>
          <p:cNvPr id="46083" name="Content Placeholder 2"/>
          <p:cNvSpPr>
            <a:spLocks noGrp="1"/>
          </p:cNvSpPr>
          <p:nvPr>
            <p:ph idx="1"/>
          </p:nvPr>
        </p:nvSpPr>
        <p:spPr>
          <a:xfrm>
            <a:off x="457200" y="1600200"/>
            <a:ext cx="8229600" cy="5029200"/>
          </a:xfrm>
        </p:spPr>
        <p:txBody>
          <a:bodyPr>
            <a:normAutofit lnSpcReduction="10000"/>
          </a:bodyPr>
          <a:lstStyle/>
          <a:p>
            <a:pPr eaLnBrk="1" hangingPunct="1">
              <a:spcBef>
                <a:spcPct val="0"/>
              </a:spcBef>
              <a:spcAft>
                <a:spcPts val="1200"/>
              </a:spcAft>
            </a:pPr>
            <a:r>
              <a:rPr lang="en-US" sz="3200" smtClean="0"/>
              <a:t>Risk assessment</a:t>
            </a:r>
          </a:p>
          <a:p>
            <a:pPr eaLnBrk="1" hangingPunct="1">
              <a:spcBef>
                <a:spcPct val="0"/>
              </a:spcBef>
              <a:spcAft>
                <a:spcPts val="1200"/>
              </a:spcAft>
            </a:pPr>
            <a:r>
              <a:rPr lang="en-US" sz="3200" smtClean="0"/>
              <a:t>Security policy</a:t>
            </a:r>
          </a:p>
          <a:p>
            <a:pPr eaLnBrk="1" hangingPunct="1">
              <a:spcBef>
                <a:spcPct val="0"/>
              </a:spcBef>
              <a:spcAft>
                <a:spcPts val="1200"/>
              </a:spcAft>
            </a:pPr>
            <a:r>
              <a:rPr lang="en-US" sz="3200" smtClean="0"/>
              <a:t>Implementation plan</a:t>
            </a:r>
          </a:p>
          <a:p>
            <a:pPr lvl="1" eaLnBrk="1" hangingPunct="1">
              <a:spcBef>
                <a:spcPct val="0"/>
              </a:spcBef>
              <a:spcAft>
                <a:spcPts val="1200"/>
              </a:spcAft>
            </a:pPr>
            <a:r>
              <a:rPr lang="en-US" sz="2400" smtClean="0"/>
              <a:t>Security organization</a:t>
            </a:r>
          </a:p>
          <a:p>
            <a:pPr lvl="1" eaLnBrk="1" hangingPunct="1">
              <a:spcBef>
                <a:spcPct val="0"/>
              </a:spcBef>
              <a:spcAft>
                <a:spcPts val="1200"/>
              </a:spcAft>
            </a:pPr>
            <a:r>
              <a:rPr lang="en-US" sz="2400" smtClean="0"/>
              <a:t>Access controls</a:t>
            </a:r>
          </a:p>
          <a:p>
            <a:pPr lvl="1" eaLnBrk="1" hangingPunct="1">
              <a:spcBef>
                <a:spcPct val="0"/>
              </a:spcBef>
              <a:spcAft>
                <a:spcPts val="1200"/>
              </a:spcAft>
            </a:pPr>
            <a:r>
              <a:rPr lang="en-US" sz="2400" smtClean="0"/>
              <a:t>Authentication procedures, including biometrics</a:t>
            </a:r>
          </a:p>
          <a:p>
            <a:pPr lvl="1" eaLnBrk="1" hangingPunct="1">
              <a:spcBef>
                <a:spcPct val="0"/>
              </a:spcBef>
              <a:spcAft>
                <a:spcPts val="1200"/>
              </a:spcAft>
            </a:pPr>
            <a:r>
              <a:rPr lang="en-US" sz="2400" smtClean="0"/>
              <a:t>Authorization policies, authorization management systems</a:t>
            </a:r>
          </a:p>
          <a:p>
            <a:pPr eaLnBrk="1" hangingPunct="1">
              <a:spcBef>
                <a:spcPct val="0"/>
              </a:spcBef>
              <a:spcAft>
                <a:spcPts val="1200"/>
              </a:spcAft>
            </a:pPr>
            <a:r>
              <a:rPr lang="en-US" sz="3200" smtClean="0"/>
              <a:t>Security audit</a:t>
            </a:r>
          </a:p>
          <a:p>
            <a:pPr eaLnBrk="1" hangingPunct="1"/>
            <a:endParaRPr lang="en-US" sz="280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C39DFBE8-9D4C-4243-A314-109BEEC73066}" type="slidenum">
              <a:rPr lang="en-US"/>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0" name="Picture 5" descr="EC-5 - Fig-5"/>
          <p:cNvPicPr>
            <a:picLocks noChangeAspect="1" noChangeArrowheads="1"/>
          </p:cNvPicPr>
          <p:nvPr/>
        </p:nvPicPr>
        <p:blipFill>
          <a:blip r:embed="rId3"/>
          <a:srcRect/>
          <a:stretch>
            <a:fillRect/>
          </a:stretch>
        </p:blipFill>
        <p:spPr bwMode="auto">
          <a:xfrm>
            <a:off x="1600200" y="1600200"/>
            <a:ext cx="6019800" cy="4822825"/>
          </a:xfrm>
          <a:prstGeom prst="rect">
            <a:avLst/>
          </a:prstGeom>
          <a:noFill/>
          <a:ln w="9525">
            <a:noFill/>
            <a:miter lim="800000"/>
            <a:headEnd/>
            <a:tailEnd/>
          </a:ln>
        </p:spPr>
      </p:pic>
      <p:sp>
        <p:nvSpPr>
          <p:cNvPr id="41986" name="Rectangle 2"/>
          <p:cNvSpPr>
            <a:spLocks noGrp="1" noChangeArrowheads="1"/>
          </p:cNvSpPr>
          <p:nvPr>
            <p:ph type="title"/>
          </p:nvPr>
        </p:nvSpPr>
        <p:spPr>
          <a:xfrm>
            <a:off x="557213" y="762000"/>
            <a:ext cx="8029575" cy="523875"/>
          </a:xfrm>
          <a:noFill/>
        </p:spPr>
        <p:txBody>
          <a:bodyPr/>
          <a:lstStyle/>
          <a:p>
            <a:pPr eaLnBrk="1" hangingPunct="1"/>
            <a:r>
              <a:rPr lang="en-US" sz="2800" smtClean="0"/>
              <a:t>Developing an E-commerce Security Plan</a:t>
            </a:r>
          </a:p>
        </p:txBody>
      </p:sp>
      <p:sp>
        <p:nvSpPr>
          <p:cNvPr id="6"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08A1396D-CDEE-4947-B078-6FB09B119D9A}" type="slidenum">
              <a:rPr lang="en-US"/>
              <a:pPr>
                <a:defRPr/>
              </a:pPr>
              <a:t>42</a:t>
            </a:fld>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762000"/>
            <a:ext cx="8382000" cy="579438"/>
          </a:xfrm>
        </p:spPr>
        <p:txBody>
          <a:bodyPr/>
          <a:lstStyle/>
          <a:p>
            <a:pPr eaLnBrk="1" hangingPunct="1"/>
            <a:r>
              <a:rPr lang="en-US" sz="3200" smtClean="0"/>
              <a:t>The Role of Laws and Public Policy</a:t>
            </a:r>
          </a:p>
        </p:txBody>
      </p:sp>
      <p:sp>
        <p:nvSpPr>
          <p:cNvPr id="49155" name="Rectangle 3"/>
          <p:cNvSpPr>
            <a:spLocks noGrp="1" noChangeArrowheads="1"/>
          </p:cNvSpPr>
          <p:nvPr>
            <p:ph idx="1"/>
          </p:nvPr>
        </p:nvSpPr>
        <p:spPr>
          <a:xfrm>
            <a:off x="457200" y="1600200"/>
            <a:ext cx="8382000" cy="4800600"/>
          </a:xfrm>
        </p:spPr>
        <p:txBody>
          <a:bodyPr/>
          <a:lstStyle/>
          <a:p>
            <a:pPr eaLnBrk="1" hangingPunct="1">
              <a:lnSpc>
                <a:spcPct val="90000"/>
              </a:lnSpc>
              <a:spcBef>
                <a:spcPct val="0"/>
              </a:spcBef>
              <a:spcAft>
                <a:spcPts val="600"/>
              </a:spcAft>
            </a:pPr>
            <a:r>
              <a:rPr lang="en-US" sz="2800" dirty="0" smtClean="0"/>
              <a:t>Laws that give authorities tools for identifying, tracing, prosecuting cybercriminals:</a:t>
            </a:r>
          </a:p>
          <a:p>
            <a:pPr lvl="1" eaLnBrk="1" hangingPunct="1">
              <a:lnSpc>
                <a:spcPct val="90000"/>
              </a:lnSpc>
              <a:spcBef>
                <a:spcPct val="0"/>
              </a:spcBef>
              <a:spcAft>
                <a:spcPts val="600"/>
              </a:spcAft>
            </a:pPr>
            <a:r>
              <a:rPr lang="en-US" sz="2000" dirty="0" smtClean="0"/>
              <a:t>National Information Infrastructure Protection Act of 1996</a:t>
            </a:r>
            <a:endParaRPr lang="en-US" sz="1600" dirty="0" smtClean="0"/>
          </a:p>
          <a:p>
            <a:pPr lvl="1" eaLnBrk="1" hangingPunct="1">
              <a:lnSpc>
                <a:spcPct val="90000"/>
              </a:lnSpc>
              <a:spcBef>
                <a:spcPct val="0"/>
              </a:spcBef>
              <a:spcAft>
                <a:spcPts val="600"/>
              </a:spcAft>
            </a:pPr>
            <a:r>
              <a:rPr lang="en-US" sz="2000" dirty="0" smtClean="0"/>
              <a:t>USA Patriot Act</a:t>
            </a:r>
          </a:p>
          <a:p>
            <a:pPr lvl="1" eaLnBrk="1" hangingPunct="1">
              <a:lnSpc>
                <a:spcPct val="90000"/>
              </a:lnSpc>
              <a:spcBef>
                <a:spcPct val="0"/>
              </a:spcBef>
              <a:spcAft>
                <a:spcPts val="1200"/>
              </a:spcAft>
            </a:pPr>
            <a:r>
              <a:rPr lang="en-US" sz="2000" dirty="0" smtClean="0"/>
              <a:t>Homeland Security Act</a:t>
            </a:r>
          </a:p>
          <a:p>
            <a:pPr eaLnBrk="1" hangingPunct="1">
              <a:lnSpc>
                <a:spcPct val="90000"/>
              </a:lnSpc>
              <a:spcBef>
                <a:spcPct val="0"/>
              </a:spcBef>
              <a:spcAft>
                <a:spcPts val="600"/>
              </a:spcAft>
            </a:pPr>
            <a:r>
              <a:rPr lang="en-US" sz="2800" dirty="0" smtClean="0"/>
              <a:t>Private and private–public cooperation</a:t>
            </a:r>
          </a:p>
          <a:p>
            <a:pPr lvl="1" eaLnBrk="1" hangingPunct="1">
              <a:lnSpc>
                <a:spcPct val="90000"/>
              </a:lnSpc>
              <a:spcBef>
                <a:spcPct val="0"/>
              </a:spcBef>
              <a:spcAft>
                <a:spcPts val="600"/>
              </a:spcAft>
            </a:pPr>
            <a:r>
              <a:rPr lang="en-US" sz="2000" dirty="0" smtClean="0"/>
              <a:t>CERT Coordination Center</a:t>
            </a:r>
          </a:p>
          <a:p>
            <a:pPr lvl="1" eaLnBrk="1" hangingPunct="1">
              <a:lnSpc>
                <a:spcPct val="90000"/>
              </a:lnSpc>
              <a:spcBef>
                <a:spcPct val="0"/>
              </a:spcBef>
              <a:spcAft>
                <a:spcPts val="1200"/>
              </a:spcAft>
            </a:pPr>
            <a:r>
              <a:rPr lang="en-US" sz="2000" dirty="0" smtClean="0"/>
              <a:t>US-CERT</a:t>
            </a:r>
          </a:p>
          <a:p>
            <a:pPr eaLnBrk="1" hangingPunct="1">
              <a:lnSpc>
                <a:spcPct val="90000"/>
              </a:lnSpc>
              <a:spcBef>
                <a:spcPct val="0"/>
              </a:spcBef>
              <a:spcAft>
                <a:spcPts val="1200"/>
              </a:spcAft>
            </a:pPr>
            <a:r>
              <a:rPr lang="en-US" sz="2800" dirty="0" smtClean="0"/>
              <a:t>Government policies and controls on encryption software</a:t>
            </a:r>
          </a:p>
          <a:p>
            <a:pPr eaLnBrk="1" hangingPunct="1">
              <a:lnSpc>
                <a:spcPct val="90000"/>
              </a:lnSpc>
              <a:spcBef>
                <a:spcPct val="0"/>
              </a:spcBef>
              <a:spcAft>
                <a:spcPts val="1200"/>
              </a:spcAft>
            </a:pPr>
            <a:r>
              <a:rPr lang="en-US" sz="2800" dirty="0" smtClean="0"/>
              <a:t>OECD guidelines</a:t>
            </a:r>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32FEED17-52A9-442F-BCF2-87C019825889}" type="slidenum">
              <a:rPr lang="en-US"/>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685801"/>
            <a:ext cx="9144000" cy="533399"/>
          </a:xfrm>
        </p:spPr>
        <p:txBody>
          <a:bodyPr>
            <a:normAutofit fontScale="90000"/>
          </a:bodyPr>
          <a:lstStyle/>
          <a:p>
            <a:pPr eaLnBrk="1" hangingPunct="1">
              <a:defRPr/>
            </a:pPr>
            <a:r>
              <a:rPr lang="en-US" sz="3200" dirty="0" smtClean="0">
                <a:solidFill>
                  <a:schemeClr val="accent2">
                    <a:lumMod val="25000"/>
                  </a:schemeClr>
                </a:solidFill>
              </a:rPr>
              <a:t>Assignment</a:t>
            </a:r>
          </a:p>
        </p:txBody>
      </p:sp>
      <p:sp>
        <p:nvSpPr>
          <p:cNvPr id="48131" name="Rectangle 3"/>
          <p:cNvSpPr>
            <a:spLocks noGrp="1" noChangeArrowheads="1"/>
          </p:cNvSpPr>
          <p:nvPr>
            <p:ph idx="1"/>
          </p:nvPr>
        </p:nvSpPr>
        <p:spPr>
          <a:xfrm>
            <a:off x="457200" y="2438400"/>
            <a:ext cx="8229600" cy="3810000"/>
          </a:xfrm>
        </p:spPr>
        <p:txBody>
          <a:bodyPr/>
          <a:lstStyle/>
          <a:p>
            <a:pPr eaLnBrk="1" hangingPunct="1">
              <a:spcBef>
                <a:spcPct val="0"/>
              </a:spcBef>
              <a:spcAft>
                <a:spcPts val="1200"/>
              </a:spcAft>
            </a:pPr>
            <a:r>
              <a:rPr lang="en-US" sz="3200" dirty="0" smtClean="0"/>
              <a:t>What is LOCKSS? What are the advantages and disadvantages to LOCKSS</a:t>
            </a:r>
          </a:p>
          <a:p>
            <a:pPr eaLnBrk="1" hangingPunct="1">
              <a:spcBef>
                <a:spcPct val="0"/>
              </a:spcBef>
              <a:spcAft>
                <a:spcPts val="1200"/>
              </a:spcAft>
            </a:pPr>
            <a:r>
              <a:rPr lang="en-US" dirty="0" smtClean="0"/>
              <a:t>Write a page note on Information Infrastructure Protection Act in Nigeria</a:t>
            </a:r>
            <a:endParaRPr lang="en-US" sz="3200" dirty="0" smtClean="0"/>
          </a:p>
        </p:txBody>
      </p:sp>
      <p:sp>
        <p:nvSpPr>
          <p:cNvPr id="5" name="Slide Number Placeholder 4"/>
          <p:cNvSpPr>
            <a:spLocks noGrp="1"/>
          </p:cNvSpPr>
          <p:nvPr>
            <p:ph type="sldNum" sz="quarter" idx="4294967295"/>
          </p:nvPr>
        </p:nvSpPr>
        <p:spPr>
          <a:xfrm>
            <a:off x="6781800" y="6400800"/>
            <a:ext cx="1905000" cy="457200"/>
          </a:xfrm>
          <a:prstGeom prst="rect">
            <a:avLst/>
          </a:prstGeom>
        </p:spPr>
        <p:txBody>
          <a:bodyPr/>
          <a:lstStyle/>
          <a:p>
            <a:pPr>
              <a:defRPr/>
            </a:pPr>
            <a:r>
              <a:rPr lang="en-US"/>
              <a:t>Slide 5-</a:t>
            </a:r>
            <a:fld id="{A443FABE-246A-49ED-9EF1-84223B7DDD78}" type="slidenum">
              <a:rPr lang="en-US"/>
              <a:pPr>
                <a:defRPr/>
              </a:pPr>
              <a:t>44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0" y="274680"/>
            <a:ext cx="91440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GB" sz="3200" b="1" strike="noStrike" spc="-1" dirty="0">
                <a:solidFill>
                  <a:srgbClr val="000000"/>
                </a:solidFill>
                <a:uFill>
                  <a:solidFill>
                    <a:srgbClr val="FFFFFF"/>
                  </a:solidFill>
                </a:uFill>
                <a:latin typeface="Arial"/>
              </a:rPr>
              <a:t>The E-commerce Security Environment Cont.</a:t>
            </a:r>
            <a:endParaRPr lang="en-GB" sz="1800" b="0" strike="noStrike" spc="-1" dirty="0">
              <a:solidFill>
                <a:srgbClr val="000000"/>
              </a:solidFill>
              <a:uFill>
                <a:solidFill>
                  <a:srgbClr val="FFFFFF"/>
                </a:solidFill>
              </a:uFill>
              <a:latin typeface="Arial"/>
            </a:endParaRPr>
          </a:p>
        </p:txBody>
      </p:sp>
      <p:sp>
        <p:nvSpPr>
          <p:cNvPr id="44" name="CustomShape 2"/>
          <p:cNvSpPr/>
          <p:nvPr/>
        </p:nvSpPr>
        <p:spPr>
          <a:xfrm>
            <a:off x="304800" y="1371600"/>
            <a:ext cx="8228880" cy="4952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Symbol"/>
              <a:buChar char=""/>
            </a:pPr>
            <a:r>
              <a:rPr lang="en-GB" sz="2400" b="0" strike="noStrike" spc="-1" dirty="0">
                <a:solidFill>
                  <a:srgbClr val="000000"/>
                </a:solidFill>
                <a:uFill>
                  <a:solidFill>
                    <a:srgbClr val="FFFFFF"/>
                  </a:solidFill>
                </a:uFill>
                <a:latin typeface="Arial"/>
              </a:rPr>
              <a:t>The Internet was never designed to be a global marketplace with a billion users, and lacks many basic security features found in older networks such as telephone system</a:t>
            </a:r>
            <a:r>
              <a:rPr lang="en-GB" sz="2400" b="0" strike="noStrike" spc="-1" dirty="0" smtClean="0">
                <a:solidFill>
                  <a:srgbClr val="000000"/>
                </a:solidFill>
                <a:uFill>
                  <a:solidFill>
                    <a:srgbClr val="FFFFFF"/>
                  </a:solidFill>
                </a:uFill>
                <a:latin typeface="Arial"/>
              </a:rPr>
              <a:t>.</a:t>
            </a:r>
          </a:p>
          <a:p>
            <a:pPr marL="343080" indent="-342360" algn="just">
              <a:lnSpc>
                <a:spcPct val="100000"/>
              </a:lnSpc>
              <a:buClr>
                <a:srgbClr val="000000"/>
              </a:buClr>
              <a:buFont typeface="Symbol"/>
              <a:buChar char=""/>
            </a:pPr>
            <a:endParaRPr lang="en-GB" sz="1800" b="0" strike="noStrike" spc="-1" dirty="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r>
              <a:rPr lang="en-GB" sz="2400" b="0" strike="noStrike" spc="-1" dirty="0" smtClean="0">
                <a:solidFill>
                  <a:srgbClr val="000000"/>
                </a:solidFill>
                <a:uFill>
                  <a:solidFill>
                    <a:srgbClr val="FFFFFF"/>
                  </a:solidFill>
                </a:uFill>
                <a:latin typeface="Arial"/>
              </a:rPr>
              <a:t>The Internet </a:t>
            </a:r>
            <a:r>
              <a:rPr lang="en-GB" sz="2400" b="0" strike="noStrike" spc="-1" dirty="0">
                <a:solidFill>
                  <a:srgbClr val="000000"/>
                </a:solidFill>
                <a:uFill>
                  <a:solidFill>
                    <a:srgbClr val="FFFFFF"/>
                  </a:solidFill>
                </a:uFill>
                <a:latin typeface="Arial"/>
              </a:rPr>
              <a:t>is an open, vulnerable-design network. </a:t>
            </a:r>
            <a:endParaRPr lang="en-GB" sz="2400" b="0" strike="noStrike" spc="-1" dirty="0" smtClean="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endParaRPr lang="en-GB" sz="2400" b="0" strike="noStrike" spc="-1" dirty="0" smtClean="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r>
              <a:rPr lang="en-GB" sz="2400" spc="-1" dirty="0" smtClean="0">
                <a:solidFill>
                  <a:srgbClr val="000000"/>
                </a:solidFill>
                <a:uFill>
                  <a:solidFill>
                    <a:srgbClr val="FFFFFF"/>
                  </a:solidFill>
                </a:uFill>
                <a:latin typeface="Arial"/>
              </a:rPr>
              <a:t>Reducing risks </a:t>
            </a:r>
            <a:r>
              <a:rPr lang="en-GB" sz="2400" spc="-1" dirty="0" smtClean="0">
                <a:solidFill>
                  <a:srgbClr val="000000"/>
                </a:solidFill>
                <a:uFill>
                  <a:solidFill>
                    <a:srgbClr val="FFFFFF"/>
                  </a:solidFill>
                </a:uFill>
                <a:latin typeface="Arial"/>
              </a:rPr>
              <a:t>in e-commerce is a complex process that involves new technologies, organizational policies and procedure, and new laws and industry standards that empowers law enforcement officials to investigate and prosecute offenders.</a:t>
            </a:r>
            <a:endParaRPr lang="en-GB" sz="2400" b="0" strike="noStrike" spc="-1" dirty="0" smtClean="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endParaRPr lang="en-GB"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0"/>
            <a:ext cx="822888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GB" sz="3600" b="1" strike="noStrike" spc="-1">
                <a:solidFill>
                  <a:srgbClr val="000000"/>
                </a:solidFill>
                <a:uFill>
                  <a:solidFill>
                    <a:srgbClr val="FFFFFF"/>
                  </a:solidFill>
                </a:uFill>
                <a:latin typeface="Arial"/>
              </a:rPr>
              <a:t>Dimensions of E-Commerce Security</a:t>
            </a:r>
            <a:endParaRPr lang="en-GB" sz="1800" b="0" strike="noStrike" spc="-1">
              <a:solidFill>
                <a:srgbClr val="000000"/>
              </a:solidFill>
              <a:uFill>
                <a:solidFill>
                  <a:srgbClr val="FFFFFF"/>
                </a:solidFill>
              </a:uFill>
              <a:latin typeface="Arial"/>
            </a:endParaRPr>
          </a:p>
        </p:txBody>
      </p:sp>
      <p:sp>
        <p:nvSpPr>
          <p:cNvPr id="50" name="CustomShape 2"/>
          <p:cNvSpPr/>
          <p:nvPr/>
        </p:nvSpPr>
        <p:spPr>
          <a:xfrm>
            <a:off x="457200" y="762120"/>
            <a:ext cx="8228880" cy="5485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Symbol"/>
              <a:buChar char=""/>
            </a:pPr>
            <a:endParaRPr lang="en-GB" sz="2700" b="0" strike="noStrike" spc="-1" dirty="0" smtClean="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r>
              <a:rPr lang="en-GB" sz="2700" b="0" strike="noStrike" spc="-1" dirty="0" smtClean="0">
                <a:solidFill>
                  <a:srgbClr val="000000"/>
                </a:solidFill>
                <a:uFill>
                  <a:solidFill>
                    <a:srgbClr val="FFFFFF"/>
                  </a:solidFill>
                </a:uFill>
                <a:latin typeface="Arial"/>
              </a:rPr>
              <a:t>There </a:t>
            </a:r>
            <a:r>
              <a:rPr lang="en-GB" sz="2700" b="0" strike="noStrike" spc="-1" dirty="0">
                <a:solidFill>
                  <a:srgbClr val="000000"/>
                </a:solidFill>
                <a:uFill>
                  <a:solidFill>
                    <a:srgbClr val="FFFFFF"/>
                  </a:solidFill>
                </a:uFill>
                <a:latin typeface="Arial"/>
              </a:rPr>
              <a:t>are six dimensions to e-commerce security: integrity, </a:t>
            </a:r>
            <a:r>
              <a:rPr lang="en-GB" sz="2700" b="0" strike="noStrike" spc="-1" dirty="0" err="1">
                <a:solidFill>
                  <a:srgbClr val="000000"/>
                </a:solidFill>
                <a:uFill>
                  <a:solidFill>
                    <a:srgbClr val="FFFFFF"/>
                  </a:solidFill>
                </a:uFill>
                <a:latin typeface="Arial"/>
              </a:rPr>
              <a:t>nonrepudiation</a:t>
            </a:r>
            <a:r>
              <a:rPr lang="en-GB" sz="2700" b="0" strike="noStrike" spc="-1" dirty="0">
                <a:solidFill>
                  <a:srgbClr val="000000"/>
                </a:solidFill>
                <a:uFill>
                  <a:solidFill>
                    <a:srgbClr val="FFFFFF"/>
                  </a:solidFill>
                </a:uFill>
                <a:latin typeface="Arial"/>
              </a:rPr>
              <a:t>, authenticity, confidentiality, privacy and availability.</a:t>
            </a:r>
            <a:endParaRPr lang="en-GB" sz="1800" b="0" strike="noStrike" spc="-1" dirty="0">
              <a:solidFill>
                <a:srgbClr val="000000"/>
              </a:solidFill>
              <a:uFill>
                <a:solidFill>
                  <a:srgbClr val="FFFFFF"/>
                </a:solidFill>
              </a:uFill>
              <a:latin typeface="Arial"/>
            </a:endParaRPr>
          </a:p>
          <a:p>
            <a:pPr marL="343080" indent="-342360" algn="just">
              <a:lnSpc>
                <a:spcPct val="100000"/>
              </a:lnSpc>
            </a:pPr>
            <a:endParaRPr lang="en-GB" sz="2700" b="1" strike="noStrike" spc="-1" dirty="0" smtClean="0">
              <a:solidFill>
                <a:srgbClr val="000000"/>
              </a:solidFill>
              <a:uFill>
                <a:solidFill>
                  <a:srgbClr val="FFFFFF"/>
                </a:solidFill>
              </a:uFill>
              <a:latin typeface="Arial"/>
            </a:endParaRPr>
          </a:p>
          <a:p>
            <a:pPr marL="343080" indent="-342360" algn="just">
              <a:lnSpc>
                <a:spcPct val="100000"/>
              </a:lnSpc>
            </a:pPr>
            <a:r>
              <a:rPr lang="en-GB" sz="2700" b="1" strike="noStrike" spc="-1" dirty="0" smtClean="0">
                <a:solidFill>
                  <a:srgbClr val="000000"/>
                </a:solidFill>
                <a:uFill>
                  <a:solidFill>
                    <a:srgbClr val="FFFFFF"/>
                  </a:solidFill>
                </a:uFill>
                <a:latin typeface="Arial"/>
              </a:rPr>
              <a:t>Integrity</a:t>
            </a:r>
            <a:endParaRPr lang="en-GB" sz="1800" b="0" strike="noStrike" spc="-1" dirty="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r>
              <a:rPr lang="en-GB" sz="2700" b="0" strike="noStrike" spc="-1" dirty="0">
                <a:solidFill>
                  <a:srgbClr val="000000"/>
                </a:solidFill>
                <a:uFill>
                  <a:solidFill>
                    <a:srgbClr val="FFFFFF"/>
                  </a:solidFill>
                </a:uFill>
                <a:latin typeface="Arial"/>
              </a:rPr>
              <a:t>Integrity refers to the ability to ensure that information being displaced on a Web site, or transmitted or received over the Internet, has not been altered in any way by an unauthorized party. </a:t>
            </a:r>
            <a:endParaRPr lang="en-GB" sz="1800" b="0" strike="noStrike" spc="-1" dirty="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endParaRPr lang="en-GB"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457200" y="274680"/>
            <a:ext cx="8228880" cy="71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GB" sz="2800" b="1" strike="noStrike" spc="-1">
                <a:solidFill>
                  <a:srgbClr val="000000"/>
                </a:solidFill>
                <a:uFill>
                  <a:solidFill>
                    <a:srgbClr val="FFFFFF"/>
                  </a:solidFill>
                </a:uFill>
                <a:latin typeface="Arial"/>
              </a:rPr>
              <a:t>Dimensions of E-Commerce Security Cont.</a:t>
            </a:r>
            <a:endParaRPr lang="en-GB" sz="1800" b="0" strike="noStrike" spc="-1">
              <a:solidFill>
                <a:srgbClr val="000000"/>
              </a:solidFill>
              <a:uFill>
                <a:solidFill>
                  <a:srgbClr val="FFFFFF"/>
                </a:solidFill>
              </a:uFill>
              <a:latin typeface="Arial"/>
            </a:endParaRPr>
          </a:p>
        </p:txBody>
      </p:sp>
      <p:sp>
        <p:nvSpPr>
          <p:cNvPr id="54" name="CustomShape 2"/>
          <p:cNvSpPr/>
          <p:nvPr/>
        </p:nvSpPr>
        <p:spPr>
          <a:xfrm>
            <a:off x="304920" y="1143000"/>
            <a:ext cx="8381160" cy="5562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pPr>
            <a:r>
              <a:rPr lang="en-GB" sz="2600" b="1" strike="noStrike" spc="-1" dirty="0">
                <a:solidFill>
                  <a:srgbClr val="000000"/>
                </a:solidFill>
                <a:uFill>
                  <a:solidFill>
                    <a:srgbClr val="FFFFFF"/>
                  </a:solidFill>
                </a:uFill>
                <a:latin typeface="Arial"/>
              </a:rPr>
              <a:t>Authenticity</a:t>
            </a:r>
            <a:endParaRPr lang="en-GB" sz="1800" b="0" strike="noStrike" spc="-1" dirty="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r>
              <a:rPr lang="en-GB" sz="2600" b="0" strike="noStrike" spc="-1" dirty="0">
                <a:solidFill>
                  <a:srgbClr val="000000"/>
                </a:solidFill>
                <a:uFill>
                  <a:solidFill>
                    <a:srgbClr val="FFFFFF"/>
                  </a:solidFill>
                </a:uFill>
                <a:latin typeface="Arial"/>
              </a:rPr>
              <a:t>Authenticity refers to the ability to identify the identity of a person or entity with whom you are dealing on the Internet. </a:t>
            </a:r>
            <a:endParaRPr lang="en-GB" sz="1800" b="0" strike="noStrike" spc="-1" dirty="0">
              <a:solidFill>
                <a:srgbClr val="000000"/>
              </a:solidFill>
              <a:uFill>
                <a:solidFill>
                  <a:srgbClr val="FFFFFF"/>
                </a:solidFill>
              </a:uFill>
              <a:latin typeface="Arial"/>
            </a:endParaRPr>
          </a:p>
          <a:p>
            <a:pPr marL="343080" indent="-342360" algn="just">
              <a:lnSpc>
                <a:spcPct val="100000"/>
              </a:lnSpc>
            </a:pPr>
            <a:endParaRPr lang="en-GB" sz="2600" b="1" strike="noStrike" spc="-1" dirty="0" smtClean="0">
              <a:solidFill>
                <a:srgbClr val="000000"/>
              </a:solidFill>
              <a:uFill>
                <a:solidFill>
                  <a:srgbClr val="FFFFFF"/>
                </a:solidFill>
              </a:uFill>
              <a:latin typeface="Arial"/>
            </a:endParaRPr>
          </a:p>
          <a:p>
            <a:pPr marL="343080" indent="-342360" algn="just">
              <a:lnSpc>
                <a:spcPct val="100000"/>
              </a:lnSpc>
            </a:pPr>
            <a:r>
              <a:rPr lang="en-GB" sz="2600" b="1" strike="noStrike" spc="-1" dirty="0" smtClean="0">
                <a:solidFill>
                  <a:srgbClr val="000000"/>
                </a:solidFill>
                <a:uFill>
                  <a:solidFill>
                    <a:srgbClr val="FFFFFF"/>
                  </a:solidFill>
                </a:uFill>
                <a:latin typeface="Arial"/>
              </a:rPr>
              <a:t>Availability</a:t>
            </a:r>
            <a:endParaRPr lang="en-GB" sz="1800" b="0" strike="noStrike" spc="-1" dirty="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r>
              <a:rPr lang="en-GB" sz="2600" b="0" strike="noStrike" spc="-1" dirty="0">
                <a:solidFill>
                  <a:srgbClr val="000000"/>
                </a:solidFill>
                <a:uFill>
                  <a:solidFill>
                    <a:srgbClr val="FFFFFF"/>
                  </a:solidFill>
                </a:uFill>
                <a:latin typeface="Arial"/>
              </a:rPr>
              <a:t>Availability refers to the ability to ensure that an e-commerce site continues to function as intended.</a:t>
            </a:r>
            <a:endParaRPr lang="en-GB" sz="1800" b="0" strike="noStrike" spc="-1" dirty="0">
              <a:solidFill>
                <a:srgbClr val="000000"/>
              </a:solidFill>
              <a:uFill>
                <a:solidFill>
                  <a:srgbClr val="FFFFFF"/>
                </a:solidFill>
              </a:uFill>
              <a:latin typeface="Arial"/>
            </a:endParaRPr>
          </a:p>
          <a:p>
            <a:pPr algn="just">
              <a:lnSpc>
                <a:spcPct val="100000"/>
              </a:lnSpc>
            </a:pPr>
            <a:endParaRPr lang="en-GB" sz="1800" b="0" strike="noStrike" spc="-1" dirty="0">
              <a:solidFill>
                <a:srgbClr val="000000"/>
              </a:solidFill>
              <a:uFill>
                <a:solidFill>
                  <a:srgbClr val="FFFFFF"/>
                </a:solidFill>
              </a:uFill>
              <a:latin typeface="Arial"/>
            </a:endParaRPr>
          </a:p>
          <a:p>
            <a:pPr marL="343080" indent="-342360" algn="just">
              <a:lnSpc>
                <a:spcPct val="90000"/>
              </a:lnSpc>
            </a:pPr>
            <a:endParaRPr lang="en-GB"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457200" y="274680"/>
            <a:ext cx="8228880" cy="48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GB" sz="2800" b="1" strike="noStrike" spc="-1">
                <a:solidFill>
                  <a:srgbClr val="000000"/>
                </a:solidFill>
                <a:uFill>
                  <a:solidFill>
                    <a:srgbClr val="FFFFFF"/>
                  </a:solidFill>
                </a:uFill>
                <a:latin typeface="Arial"/>
              </a:rPr>
              <a:t>Dimensions of E-Commerce Security Cont.</a:t>
            </a:r>
            <a:endParaRPr lang="en-GB" sz="1800" b="0" strike="noStrike" spc="-1">
              <a:solidFill>
                <a:srgbClr val="000000"/>
              </a:solidFill>
              <a:uFill>
                <a:solidFill>
                  <a:srgbClr val="FFFFFF"/>
                </a:solidFill>
              </a:uFill>
              <a:latin typeface="Arial"/>
            </a:endParaRPr>
          </a:p>
        </p:txBody>
      </p:sp>
      <p:sp>
        <p:nvSpPr>
          <p:cNvPr id="56" name="CustomShape 2"/>
          <p:cNvSpPr/>
          <p:nvPr/>
        </p:nvSpPr>
        <p:spPr>
          <a:xfrm>
            <a:off x="457200" y="990600"/>
            <a:ext cx="8228880" cy="4296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pPr>
            <a:r>
              <a:rPr lang="en-GB" sz="2600" b="1" strike="noStrike" spc="-1" dirty="0">
                <a:solidFill>
                  <a:srgbClr val="000000"/>
                </a:solidFill>
                <a:uFill>
                  <a:solidFill>
                    <a:srgbClr val="FFFFFF"/>
                  </a:solidFill>
                </a:uFill>
                <a:latin typeface="Arial"/>
              </a:rPr>
              <a:t>Confidentiality</a:t>
            </a:r>
            <a:endParaRPr lang="en-GB" sz="2600" b="0" strike="noStrike" spc="-1" dirty="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r>
              <a:rPr lang="en-GB" sz="2600" b="0" strike="noStrike" spc="-1" dirty="0">
                <a:solidFill>
                  <a:srgbClr val="000000"/>
                </a:solidFill>
                <a:uFill>
                  <a:solidFill>
                    <a:srgbClr val="FFFFFF"/>
                  </a:solidFill>
                </a:uFill>
                <a:latin typeface="Arial"/>
              </a:rPr>
              <a:t>Confidentiality refers to the ability to ensure that messages and data are </a:t>
            </a:r>
            <a:r>
              <a:rPr lang="en-GB" sz="2600" b="0" strike="noStrike" spc="-1" dirty="0" smtClean="0">
                <a:solidFill>
                  <a:srgbClr val="000000"/>
                </a:solidFill>
                <a:uFill>
                  <a:solidFill>
                    <a:srgbClr val="FFFFFF"/>
                  </a:solidFill>
                </a:uFill>
                <a:latin typeface="Arial"/>
              </a:rPr>
              <a:t>available to </a:t>
            </a:r>
            <a:r>
              <a:rPr lang="en-GB" sz="2600" b="0" strike="noStrike" spc="-1" dirty="0">
                <a:solidFill>
                  <a:srgbClr val="000000"/>
                </a:solidFill>
                <a:uFill>
                  <a:solidFill>
                    <a:srgbClr val="FFFFFF"/>
                  </a:solidFill>
                </a:uFill>
                <a:latin typeface="Arial"/>
              </a:rPr>
              <a:t>only those who are authorized to view them. Confidentiality is sometimes confused with </a:t>
            </a:r>
            <a:r>
              <a:rPr lang="en-GB" sz="2600" b="1" strike="noStrike" spc="-1" dirty="0">
                <a:solidFill>
                  <a:srgbClr val="000000"/>
                </a:solidFill>
                <a:uFill>
                  <a:solidFill>
                    <a:srgbClr val="FFFFFF"/>
                  </a:solidFill>
                </a:uFill>
                <a:latin typeface="Arial"/>
              </a:rPr>
              <a:t>privacy, </a:t>
            </a:r>
            <a:r>
              <a:rPr lang="en-GB" sz="2600" b="0" strike="noStrike" spc="-1" dirty="0">
                <a:solidFill>
                  <a:srgbClr val="000000"/>
                </a:solidFill>
                <a:uFill>
                  <a:solidFill>
                    <a:srgbClr val="FFFFFF"/>
                  </a:solidFill>
                </a:uFill>
                <a:latin typeface="Arial"/>
              </a:rPr>
              <a:t>which refers to the ability to control the use of information a customer provides about himself or herself to an e-commerce merchant.</a:t>
            </a:r>
          </a:p>
          <a:p>
            <a:pPr algn="just">
              <a:lnSpc>
                <a:spcPct val="100000"/>
              </a:lnSpc>
            </a:pPr>
            <a:endParaRPr lang="en-GB"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457200" y="274680"/>
            <a:ext cx="8228880" cy="71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GB" sz="2800" b="1" strike="noStrike" spc="-1">
                <a:solidFill>
                  <a:srgbClr val="000000"/>
                </a:solidFill>
                <a:uFill>
                  <a:solidFill>
                    <a:srgbClr val="FFFFFF"/>
                  </a:solidFill>
                </a:uFill>
                <a:latin typeface="Arial"/>
              </a:rPr>
              <a:t>Dimensions of E-Commerce Security Cont.</a:t>
            </a:r>
            <a:endParaRPr lang="en-GB" sz="1800" b="0" strike="noStrike" spc="-1">
              <a:solidFill>
                <a:srgbClr val="000000"/>
              </a:solidFill>
              <a:uFill>
                <a:solidFill>
                  <a:srgbClr val="FFFFFF"/>
                </a:solidFill>
              </a:uFill>
              <a:latin typeface="Arial"/>
            </a:endParaRPr>
          </a:p>
        </p:txBody>
      </p:sp>
      <p:sp>
        <p:nvSpPr>
          <p:cNvPr id="52" name="CustomShape 2"/>
          <p:cNvSpPr/>
          <p:nvPr/>
        </p:nvSpPr>
        <p:spPr>
          <a:xfrm>
            <a:off x="457200" y="990720"/>
            <a:ext cx="8228880" cy="5866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pPr>
            <a:endParaRPr lang="en-GB" sz="2800" b="1" strike="noStrike" spc="-1" dirty="0" smtClean="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r>
              <a:rPr lang="en-GB" sz="2600" spc="-1" dirty="0" smtClean="0">
                <a:solidFill>
                  <a:srgbClr val="000000"/>
                </a:solidFill>
                <a:uFill>
                  <a:solidFill>
                    <a:srgbClr val="FFFFFF"/>
                  </a:solidFill>
                </a:uFill>
                <a:latin typeface="Arial"/>
              </a:rPr>
              <a:t>E-commerce merchants have two concerns related to privacy. </a:t>
            </a:r>
          </a:p>
          <a:p>
            <a:pPr marL="800280" lvl="1" indent="-342360" algn="just">
              <a:buClr>
                <a:srgbClr val="000000"/>
              </a:buClr>
              <a:buFont typeface="Symbol"/>
              <a:buChar char=""/>
            </a:pPr>
            <a:r>
              <a:rPr lang="en-GB" sz="2400" spc="-1" dirty="0" smtClean="0">
                <a:solidFill>
                  <a:srgbClr val="000000"/>
                </a:solidFill>
                <a:uFill>
                  <a:solidFill>
                    <a:srgbClr val="FFFFFF"/>
                  </a:solidFill>
                </a:uFill>
                <a:latin typeface="Arial"/>
              </a:rPr>
              <a:t>They must establish internal policies that govern their own use of customer information, and </a:t>
            </a:r>
          </a:p>
          <a:p>
            <a:pPr marL="800280" lvl="1" indent="-342360" algn="just">
              <a:buClr>
                <a:srgbClr val="000000"/>
              </a:buClr>
              <a:buFont typeface="Symbol"/>
              <a:buChar char=""/>
            </a:pPr>
            <a:r>
              <a:rPr lang="en-GB" sz="2400" spc="-1" dirty="0" smtClean="0">
                <a:solidFill>
                  <a:srgbClr val="000000"/>
                </a:solidFill>
                <a:uFill>
                  <a:solidFill>
                    <a:srgbClr val="FFFFFF"/>
                  </a:solidFill>
                </a:uFill>
                <a:latin typeface="Arial"/>
              </a:rPr>
              <a:t>They must protect that information from illegitimate or unauthorized use. </a:t>
            </a:r>
          </a:p>
          <a:p>
            <a:pPr marL="343080" indent="-342360" algn="just">
              <a:lnSpc>
                <a:spcPct val="100000"/>
              </a:lnSpc>
            </a:pPr>
            <a:endParaRPr lang="en-GB" sz="2800" strike="noStrike" spc="-1" dirty="0" smtClean="0">
              <a:solidFill>
                <a:srgbClr val="000000"/>
              </a:solidFill>
              <a:uFill>
                <a:solidFill>
                  <a:srgbClr val="FFFFFF"/>
                </a:solidFill>
              </a:uFill>
              <a:latin typeface="Arial"/>
            </a:endParaRPr>
          </a:p>
          <a:p>
            <a:pPr marL="343080" indent="-342360" algn="just">
              <a:lnSpc>
                <a:spcPct val="100000"/>
              </a:lnSpc>
            </a:pPr>
            <a:r>
              <a:rPr lang="en-GB" sz="2800" b="1" strike="noStrike" spc="-1" dirty="0" err="1" smtClean="0">
                <a:solidFill>
                  <a:srgbClr val="000000"/>
                </a:solidFill>
                <a:uFill>
                  <a:solidFill>
                    <a:srgbClr val="FFFFFF"/>
                  </a:solidFill>
                </a:uFill>
                <a:latin typeface="Arial"/>
              </a:rPr>
              <a:t>Nonrepudiation</a:t>
            </a:r>
            <a:endParaRPr lang="en-GB" sz="1800" b="0" strike="noStrike" spc="-1" dirty="0">
              <a:solidFill>
                <a:srgbClr val="000000"/>
              </a:solidFill>
              <a:uFill>
                <a:solidFill>
                  <a:srgbClr val="FFFFFF"/>
                </a:solidFill>
              </a:uFill>
              <a:latin typeface="Arial"/>
            </a:endParaRPr>
          </a:p>
          <a:p>
            <a:pPr marL="343080" indent="-342360" algn="just">
              <a:lnSpc>
                <a:spcPct val="100000"/>
              </a:lnSpc>
            </a:pPr>
            <a:endParaRPr lang="en-GB" sz="1800" b="0" strike="noStrike" spc="-1" dirty="0">
              <a:solidFill>
                <a:srgbClr val="000000"/>
              </a:solidFill>
              <a:uFill>
                <a:solidFill>
                  <a:srgbClr val="FFFFFF"/>
                </a:solidFill>
              </a:uFill>
              <a:latin typeface="Arial"/>
            </a:endParaRPr>
          </a:p>
          <a:p>
            <a:pPr marL="343080" indent="-342360" algn="just">
              <a:lnSpc>
                <a:spcPct val="100000"/>
              </a:lnSpc>
              <a:buClr>
                <a:srgbClr val="000000"/>
              </a:buClr>
              <a:buFont typeface="Symbol"/>
              <a:buChar char=""/>
            </a:pPr>
            <a:r>
              <a:rPr lang="en-GB" sz="2800" b="0" strike="noStrike" spc="-1" dirty="0" err="1">
                <a:solidFill>
                  <a:srgbClr val="000000"/>
                </a:solidFill>
                <a:uFill>
                  <a:solidFill>
                    <a:srgbClr val="FFFFFF"/>
                  </a:solidFill>
                </a:uFill>
                <a:latin typeface="Arial"/>
              </a:rPr>
              <a:t>Nonrepudiation</a:t>
            </a:r>
            <a:r>
              <a:rPr lang="en-GB" sz="2800" b="0" strike="noStrike" spc="-1" dirty="0">
                <a:solidFill>
                  <a:srgbClr val="000000"/>
                </a:solidFill>
                <a:uFill>
                  <a:solidFill>
                    <a:srgbClr val="FFFFFF"/>
                  </a:solidFill>
                </a:uFill>
                <a:latin typeface="Arial"/>
              </a:rPr>
              <a:t> refers to ability to ensure that e-commerce participants do not deny (i.e. repudiate) their online actions. </a:t>
            </a:r>
            <a:endParaRPr lang="en-GB"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ek 1] Lecture No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[Week 1] Lecture Note</Template>
  <TotalTime>3569</TotalTime>
  <Words>2724</Words>
  <Application>LibreOffice/5.1.4.2$Linux_X86_64 LibreOffice_project/10m0$Build-2</Application>
  <PresentationFormat>On-screen Show (4:3)</PresentationFormat>
  <Paragraphs>315</Paragraphs>
  <Slides>44</Slides>
  <Notes>27</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[Week 1] Lecture Note</vt:lpstr>
      <vt:lpstr>Slide 1</vt:lpstr>
      <vt:lpstr>Slide 2</vt:lpstr>
      <vt:lpstr>Slide 3</vt:lpstr>
      <vt:lpstr>Slide 4</vt:lpstr>
      <vt:lpstr>Slide 5</vt:lpstr>
      <vt:lpstr>Slide 6</vt:lpstr>
      <vt:lpstr>Slide 7</vt:lpstr>
      <vt:lpstr>Slide 8</vt:lpstr>
      <vt:lpstr>Slide 9</vt:lpstr>
      <vt:lpstr>Slide 10</vt:lpstr>
      <vt:lpstr>Slide 11</vt:lpstr>
      <vt:lpstr>Vulnerable Points in an E-commerce Environment</vt:lpstr>
      <vt:lpstr>Most Common Security Threats in the  E-commerce Environment</vt:lpstr>
      <vt:lpstr>Slide 14</vt:lpstr>
      <vt:lpstr>Most Common Security Threats</vt:lpstr>
      <vt:lpstr>Slide 16</vt:lpstr>
      <vt:lpstr>Most Common Security Threats</vt:lpstr>
      <vt:lpstr>Most Common Security Threats</vt:lpstr>
      <vt:lpstr>Technology Solutions</vt:lpstr>
      <vt:lpstr>Encryption</vt:lpstr>
      <vt:lpstr>Symmetric Key Encryption</vt:lpstr>
      <vt:lpstr>Public Key Encryption</vt:lpstr>
      <vt:lpstr>Public Key Cryptography—A Simple Case</vt:lpstr>
      <vt:lpstr>Slide 24</vt:lpstr>
      <vt:lpstr>Public Key Encryption Using Digital Signatures and Hash Digests</vt:lpstr>
      <vt:lpstr>Public Key Encryption Using Digital Signatures and Hash Digests</vt:lpstr>
      <vt:lpstr>Public Key Cryptography with Digital Signatures</vt:lpstr>
      <vt:lpstr>Slide 28</vt:lpstr>
      <vt:lpstr>Digital Envelopes</vt:lpstr>
      <vt:lpstr>Slide 30</vt:lpstr>
      <vt:lpstr>Creating a Digital Envelope</vt:lpstr>
      <vt:lpstr>Digital Certificates and  Public Key Infrastructure (PKI) Cont.</vt:lpstr>
      <vt:lpstr>Digital Certificates and Certification Authorities</vt:lpstr>
      <vt:lpstr>Limits to Encryption Solutions</vt:lpstr>
      <vt:lpstr>Insight on Society In Pursuit of E-mail Security Class Discussion</vt:lpstr>
      <vt:lpstr>Securing Channels of Communication</vt:lpstr>
      <vt:lpstr>Secure Negotiated Sessions Using SSL</vt:lpstr>
      <vt:lpstr>Protecting Networks</vt:lpstr>
      <vt:lpstr>Firewalls and Proxy Servers</vt:lpstr>
      <vt:lpstr>Protecting Servers and Clients</vt:lpstr>
      <vt:lpstr>A Security Plan: Management Policies</vt:lpstr>
      <vt:lpstr>Developing an E-commerce Security Plan</vt:lpstr>
      <vt:lpstr>The Role of Laws and Public Policy</vt:lpstr>
      <vt:lpstr>Assignment</vt:lpstr>
    </vt:vector>
  </TitlesOfParts>
  <Company>AY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System Life Cycle (KMSLC)</dc:title>
  <dc:creator>AYODELE</dc:creator>
  <cp:lastModifiedBy>ronkeoni</cp:lastModifiedBy>
  <cp:revision>64</cp:revision>
  <dcterms:created xsi:type="dcterms:W3CDTF">2010-10-19T07:37:03Z</dcterms:created>
  <dcterms:modified xsi:type="dcterms:W3CDTF">2018-10-05T13:01:26Z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AY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49</vt:i4>
  </property>
</Properties>
</file>