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00" y="1687699"/>
            <a:ext cx="9906000" cy="3543900"/>
          </a:xfrm>
          <a:prstGeom prst="rect">
            <a:avLst/>
          </a:prstGeom>
          <a:noFill/>
          <a:ln>
            <a:noFill/>
          </a:ln>
        </p:spPr>
        <p:txBody>
          <a:bodyPr anchorCtr="0" anchor="t" bIns="45700" lIns="91425" spcFirstLastPara="1" rIns="91425" wrap="square" tIns="45700">
            <a:noAutofit/>
          </a:bodyPr>
          <a:lstStyle>
            <a:lvl1pPr indent="-371475" lvl="0" marL="457200">
              <a:spcBef>
                <a:spcPts val="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0" name="Shape 120"/>
        <p:cNvGrpSpPr/>
        <p:nvPr/>
      </p:nvGrpSpPr>
      <p:grpSpPr>
        <a:xfrm>
          <a:off x="0" y="0"/>
          <a:ext cx="0" cy="0"/>
          <a:chOff x="0" y="0"/>
          <a:chExt cx="0" cy="0"/>
        </a:xfrm>
      </p:grpSpPr>
      <p:sp>
        <p:nvSpPr>
          <p:cNvPr id="121" name="Google Shape;121;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4" name="Shape 124"/>
        <p:cNvGrpSpPr/>
        <p:nvPr/>
      </p:nvGrpSpPr>
      <p:grpSpPr>
        <a:xfrm>
          <a:off x="0" y="0"/>
          <a:ext cx="0" cy="0"/>
          <a:chOff x="0" y="0"/>
          <a:chExt cx="0" cy="0"/>
        </a:xfrm>
      </p:grpSpPr>
      <p:sp>
        <p:nvSpPr>
          <p:cNvPr id="125" name="Google Shape;125;p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0" name="Shape 130"/>
        <p:cNvGrpSpPr/>
        <p:nvPr/>
      </p:nvGrpSpPr>
      <p:grpSpPr>
        <a:xfrm>
          <a:off x="0" y="0"/>
          <a:ext cx="0" cy="0"/>
          <a:chOff x="0" y="0"/>
          <a:chExt cx="0" cy="0"/>
        </a:xfrm>
      </p:grpSpPr>
      <p:sp>
        <p:nvSpPr>
          <p:cNvPr id="131" name="Google Shape;131;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7" name="Shape 137"/>
        <p:cNvGrpSpPr/>
        <p:nvPr/>
      </p:nvGrpSpPr>
      <p:grpSpPr>
        <a:xfrm>
          <a:off x="0" y="0"/>
          <a:ext cx="0" cy="0"/>
          <a:chOff x="0" y="0"/>
          <a:chExt cx="0" cy="0"/>
        </a:xfrm>
      </p:grpSpPr>
      <p:sp>
        <p:nvSpPr>
          <p:cNvPr id="138" name="Google Shape;138;p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6" name="Shape 146"/>
        <p:cNvGrpSpPr/>
        <p:nvPr/>
      </p:nvGrpSpPr>
      <p:grpSpPr>
        <a:xfrm>
          <a:off x="0" y="0"/>
          <a:ext cx="0" cy="0"/>
          <a:chOff x="0" y="0"/>
          <a:chExt cx="0" cy="0"/>
        </a:xfrm>
      </p:grpSpPr>
      <p:sp>
        <p:nvSpPr>
          <p:cNvPr id="147" name="Google Shape;147;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30630"/>
            <a:ext cx="8791575" cy="178129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8E2EB1"/>
              </a:buClr>
              <a:buSzPts val="6000"/>
              <a:buFont typeface="Arial Rounded"/>
              <a:buNone/>
            </a:pPr>
            <a:r>
              <a:rPr b="1" lang="en-US" sz="6000" u="sng">
                <a:solidFill>
                  <a:srgbClr val="8E2EB1"/>
                </a:solidFill>
                <a:latin typeface="Arial Rounded"/>
                <a:ea typeface="Arial Rounded"/>
                <a:cs typeface="Arial Rounded"/>
                <a:sym typeface="Arial Rounded"/>
              </a:rPr>
              <a:t>AIRPORT NETWORK FLIGHT SCHEDULER</a:t>
            </a:r>
            <a:endParaRPr b="1" sz="6000" u="sng">
              <a:solidFill>
                <a:srgbClr val="8E2EB1"/>
              </a:solidFill>
              <a:latin typeface="Arial Rounded"/>
              <a:ea typeface="Arial Rounded"/>
              <a:cs typeface="Arial Rounded"/>
              <a:sym typeface="Arial Rounded"/>
            </a:endParaRPr>
          </a:p>
        </p:txBody>
      </p:sp>
      <p:sp>
        <p:nvSpPr>
          <p:cNvPr id="235" name="Google Shape;235;p19"/>
          <p:cNvSpPr txBox="1"/>
          <p:nvPr>
            <p:ph idx="1" type="subTitle"/>
          </p:nvPr>
        </p:nvSpPr>
        <p:spPr>
          <a:xfrm>
            <a:off x="1270660" y="2090057"/>
            <a:ext cx="10485911" cy="4346369"/>
          </a:xfrm>
          <a:prstGeom prst="rect">
            <a:avLst/>
          </a:prstGeom>
          <a:noFill/>
          <a:ln>
            <a:noFill/>
          </a:ln>
        </p:spPr>
        <p:txBody>
          <a:bodyPr anchorCtr="0" anchor="t" bIns="45700" lIns="91425" spcFirstLastPara="1" rIns="91425" wrap="square" tIns="45700">
            <a:noAutofit/>
          </a:bodyPr>
          <a:lstStyle/>
          <a:p>
            <a:pPr indent="-457200" lvl="0" marL="457200" rtl="0" algn="l">
              <a:lnSpc>
                <a:spcPct val="120000"/>
              </a:lnSpc>
              <a:spcBef>
                <a:spcPts val="0"/>
              </a:spcBef>
              <a:spcAft>
                <a:spcPts val="0"/>
              </a:spcAft>
              <a:buClr>
                <a:srgbClr val="DFBAED"/>
              </a:buClr>
              <a:buSzPts val="2400"/>
              <a:buFont typeface="Twentieth Century"/>
              <a:buAutoNum type="arabicParenR"/>
            </a:pPr>
            <a:r>
              <a:rPr i="1" lang="en-US" sz="2400">
                <a:solidFill>
                  <a:srgbClr val="EEDCF6"/>
                </a:solidFill>
              </a:rPr>
              <a:t>AKASH 1710991063</a:t>
            </a:r>
            <a:endParaRPr/>
          </a:p>
          <a:p>
            <a:pPr indent="-457200" lvl="0" marL="457200" rtl="0" algn="l">
              <a:lnSpc>
                <a:spcPct val="120000"/>
              </a:lnSpc>
              <a:spcBef>
                <a:spcPts val="1000"/>
              </a:spcBef>
              <a:spcAft>
                <a:spcPts val="0"/>
              </a:spcAft>
              <a:buClr>
                <a:srgbClr val="DFBAED"/>
              </a:buClr>
              <a:buSzPts val="2400"/>
              <a:buFont typeface="Twentieth Century"/>
              <a:buAutoNum type="arabicParenR"/>
            </a:pPr>
            <a:r>
              <a:rPr i="1" lang="en-US" sz="2400">
                <a:solidFill>
                  <a:srgbClr val="EEDCF6"/>
                </a:solidFill>
              </a:rPr>
              <a:t>AKHIL 1710991064</a:t>
            </a:r>
            <a:endParaRPr/>
          </a:p>
          <a:p>
            <a:pPr indent="-457200" lvl="0" marL="457200" rtl="0" algn="l">
              <a:lnSpc>
                <a:spcPct val="120000"/>
              </a:lnSpc>
              <a:spcBef>
                <a:spcPts val="1000"/>
              </a:spcBef>
              <a:spcAft>
                <a:spcPts val="0"/>
              </a:spcAft>
              <a:buClr>
                <a:srgbClr val="DFBAED"/>
              </a:buClr>
              <a:buSzPts val="2400"/>
              <a:buFont typeface="Twentieth Century"/>
              <a:buAutoNum type="arabicParenR"/>
            </a:pPr>
            <a:r>
              <a:rPr i="1" lang="en-US" sz="2400">
                <a:solidFill>
                  <a:srgbClr val="EEDCF6"/>
                </a:solidFill>
              </a:rPr>
              <a:t>AKRITI 1710991065</a:t>
            </a:r>
            <a:endParaRPr/>
          </a:p>
          <a:p>
            <a:pPr indent="-457200" lvl="0" marL="457200" rtl="0" algn="l">
              <a:lnSpc>
                <a:spcPct val="120000"/>
              </a:lnSpc>
              <a:spcBef>
                <a:spcPts val="1000"/>
              </a:spcBef>
              <a:spcAft>
                <a:spcPts val="0"/>
              </a:spcAft>
              <a:buClr>
                <a:srgbClr val="DFBAED"/>
              </a:buClr>
              <a:buSzPts val="2400"/>
              <a:buFont typeface="Twentieth Century"/>
              <a:buAutoNum type="arabicParenR"/>
            </a:pPr>
            <a:r>
              <a:rPr i="1" lang="en-US" sz="2400">
                <a:solidFill>
                  <a:srgbClr val="EEDCF6"/>
                </a:solidFill>
              </a:rPr>
              <a:t>AKSHAT 1710991066</a:t>
            </a:r>
            <a:endParaRPr/>
          </a:p>
          <a:p>
            <a:pPr indent="-457200" lvl="0" marL="457200" rtl="0" algn="l">
              <a:lnSpc>
                <a:spcPct val="120000"/>
              </a:lnSpc>
              <a:spcBef>
                <a:spcPts val="1000"/>
              </a:spcBef>
              <a:spcAft>
                <a:spcPts val="0"/>
              </a:spcAft>
              <a:buClr>
                <a:srgbClr val="DFBAED"/>
              </a:buClr>
              <a:buSzPts val="2400"/>
              <a:buFont typeface="Twentieth Century"/>
              <a:buAutoNum type="arabicParenR"/>
            </a:pPr>
            <a:r>
              <a:rPr i="1" lang="en-US" sz="2400">
                <a:solidFill>
                  <a:srgbClr val="EEDCF6"/>
                </a:solidFill>
              </a:rPr>
              <a:t>AKSHAY 1710991067</a:t>
            </a:r>
            <a:endParaRPr i="1" sz="2400">
              <a:solidFill>
                <a:srgbClr val="EEDCF6"/>
              </a:solidFill>
            </a:endParaRPr>
          </a:p>
        </p:txBody>
      </p:sp>
      <p:pic>
        <p:nvPicPr>
          <p:cNvPr id="236" name="Google Shape;236;p19"/>
          <p:cNvPicPr preferRelativeResize="0"/>
          <p:nvPr/>
        </p:nvPicPr>
        <p:blipFill rotWithShape="1">
          <a:blip r:embed="rId3">
            <a:alphaModFix/>
          </a:blip>
          <a:srcRect b="0" l="0" r="0" t="0"/>
          <a:stretch/>
        </p:blipFill>
        <p:spPr>
          <a:xfrm>
            <a:off x="5023262" y="2090057"/>
            <a:ext cx="7077694" cy="29094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1141413" y="0"/>
            <a:ext cx="9905998" cy="7956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CLASS DIAGRAM</a:t>
            </a:r>
            <a:endParaRPr sz="4000"/>
          </a:p>
        </p:txBody>
      </p:sp>
      <p:pic>
        <p:nvPicPr>
          <p:cNvPr id="291" name="Google Shape;291;p28"/>
          <p:cNvPicPr preferRelativeResize="0"/>
          <p:nvPr>
            <p:ph idx="1" type="body"/>
          </p:nvPr>
        </p:nvPicPr>
        <p:blipFill rotWithShape="1">
          <a:blip r:embed="rId3">
            <a:alphaModFix/>
          </a:blip>
          <a:srcRect b="0" l="0" r="0" t="0"/>
          <a:stretch/>
        </p:blipFill>
        <p:spPr>
          <a:xfrm>
            <a:off x="1141413" y="795647"/>
            <a:ext cx="9905998" cy="55576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1141413" y="213756"/>
            <a:ext cx="9905998" cy="6531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SEQUENCE DIAGRAM</a:t>
            </a:r>
            <a:endParaRPr sz="4000"/>
          </a:p>
        </p:txBody>
      </p:sp>
      <p:pic>
        <p:nvPicPr>
          <p:cNvPr id="297" name="Google Shape;297;p29"/>
          <p:cNvPicPr preferRelativeResize="0"/>
          <p:nvPr>
            <p:ph idx="1" type="body"/>
          </p:nvPr>
        </p:nvPicPr>
        <p:blipFill rotWithShape="1">
          <a:blip r:embed="rId3">
            <a:alphaModFix/>
          </a:blip>
          <a:srcRect b="0" l="0" r="0" t="0"/>
          <a:stretch/>
        </p:blipFill>
        <p:spPr>
          <a:xfrm>
            <a:off x="1141413" y="866899"/>
            <a:ext cx="9905998" cy="5498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1141413" y="190005"/>
            <a:ext cx="9905998" cy="7006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COLLABORATION DIAGRAM</a:t>
            </a:r>
            <a:endParaRPr sz="4000"/>
          </a:p>
        </p:txBody>
      </p:sp>
      <p:pic>
        <p:nvPicPr>
          <p:cNvPr id="303" name="Google Shape;303;p30"/>
          <p:cNvPicPr preferRelativeResize="0"/>
          <p:nvPr>
            <p:ph idx="1" type="body"/>
          </p:nvPr>
        </p:nvPicPr>
        <p:blipFill rotWithShape="1">
          <a:blip r:embed="rId3">
            <a:alphaModFix/>
          </a:blip>
          <a:srcRect b="0" l="0" r="0" t="0"/>
          <a:stretch/>
        </p:blipFill>
        <p:spPr>
          <a:xfrm>
            <a:off x="1141413" y="890649"/>
            <a:ext cx="9905998" cy="5462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1141413" y="273133"/>
            <a:ext cx="9905998" cy="6531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ACTIVITY DIAGRAM</a:t>
            </a:r>
            <a:endParaRPr sz="4000"/>
          </a:p>
        </p:txBody>
      </p:sp>
      <p:pic>
        <p:nvPicPr>
          <p:cNvPr id="309" name="Google Shape;309;p31"/>
          <p:cNvPicPr preferRelativeResize="0"/>
          <p:nvPr>
            <p:ph idx="1" type="body"/>
          </p:nvPr>
        </p:nvPicPr>
        <p:blipFill rotWithShape="1">
          <a:blip r:embed="rId3">
            <a:alphaModFix/>
          </a:blip>
          <a:srcRect b="0" l="0" r="0" t="0"/>
          <a:stretch/>
        </p:blipFill>
        <p:spPr>
          <a:xfrm>
            <a:off x="1141413" y="926276"/>
            <a:ext cx="9905998" cy="54745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1141413" y="286009"/>
            <a:ext cx="9905998" cy="6521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DEPLOYMENT DIAGRAM</a:t>
            </a:r>
            <a:endParaRPr sz="4000"/>
          </a:p>
        </p:txBody>
      </p:sp>
      <p:pic>
        <p:nvPicPr>
          <p:cNvPr id="315" name="Google Shape;315;p32"/>
          <p:cNvPicPr preferRelativeResize="0"/>
          <p:nvPr>
            <p:ph idx="1" type="body"/>
          </p:nvPr>
        </p:nvPicPr>
        <p:blipFill rotWithShape="1">
          <a:blip r:embed="rId3">
            <a:alphaModFix/>
          </a:blip>
          <a:srcRect b="0" l="0" r="0" t="0"/>
          <a:stretch/>
        </p:blipFill>
        <p:spPr>
          <a:xfrm>
            <a:off x="1141413" y="938152"/>
            <a:ext cx="9905998" cy="54270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1141413" y="249384"/>
            <a:ext cx="9905998" cy="7243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CODING OUTPUT:</a:t>
            </a:r>
            <a:endParaRPr sz="4000"/>
          </a:p>
        </p:txBody>
      </p:sp>
      <p:pic>
        <p:nvPicPr>
          <p:cNvPr id="321" name="Google Shape;321;p33"/>
          <p:cNvPicPr preferRelativeResize="0"/>
          <p:nvPr>
            <p:ph idx="1" type="body"/>
          </p:nvPr>
        </p:nvPicPr>
        <p:blipFill rotWithShape="1">
          <a:blip r:embed="rId3">
            <a:alphaModFix/>
          </a:blip>
          <a:srcRect b="0" l="0" r="0" t="0"/>
          <a:stretch/>
        </p:blipFill>
        <p:spPr>
          <a:xfrm>
            <a:off x="1141413" y="973776"/>
            <a:ext cx="9905998" cy="1989343"/>
          </a:xfrm>
          <a:prstGeom prst="rect">
            <a:avLst/>
          </a:prstGeom>
          <a:noFill/>
          <a:ln>
            <a:noFill/>
          </a:ln>
        </p:spPr>
      </p:pic>
      <p:pic>
        <p:nvPicPr>
          <p:cNvPr id="322" name="Google Shape;322;p33"/>
          <p:cNvPicPr preferRelativeResize="0"/>
          <p:nvPr/>
        </p:nvPicPr>
        <p:blipFill rotWithShape="1">
          <a:blip r:embed="rId4">
            <a:alphaModFix/>
          </a:blip>
          <a:srcRect b="0" l="0" r="0" t="0"/>
          <a:stretch/>
        </p:blipFill>
        <p:spPr>
          <a:xfrm>
            <a:off x="1141413" y="3159889"/>
            <a:ext cx="9905998" cy="3217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4"/>
          <p:cNvPicPr preferRelativeResize="0"/>
          <p:nvPr/>
        </p:nvPicPr>
        <p:blipFill rotWithShape="1">
          <a:blip r:embed="rId3">
            <a:alphaModFix/>
          </a:blip>
          <a:srcRect b="0" l="0" r="0" t="0"/>
          <a:stretch/>
        </p:blipFill>
        <p:spPr>
          <a:xfrm>
            <a:off x="480511" y="92598"/>
            <a:ext cx="11344508" cy="3946968"/>
          </a:xfrm>
          <a:prstGeom prst="rect">
            <a:avLst/>
          </a:prstGeom>
          <a:noFill/>
          <a:ln>
            <a:noFill/>
          </a:ln>
        </p:spPr>
      </p:pic>
      <p:pic>
        <p:nvPicPr>
          <p:cNvPr id="328" name="Google Shape;328;p34"/>
          <p:cNvPicPr preferRelativeResize="0"/>
          <p:nvPr/>
        </p:nvPicPr>
        <p:blipFill rotWithShape="1">
          <a:blip r:embed="rId4">
            <a:alphaModFix/>
          </a:blip>
          <a:srcRect b="0" l="0" r="0" t="0"/>
          <a:stretch/>
        </p:blipFill>
        <p:spPr>
          <a:xfrm>
            <a:off x="480510" y="4213185"/>
            <a:ext cx="5399429" cy="2176040"/>
          </a:xfrm>
          <a:prstGeom prst="rect">
            <a:avLst/>
          </a:prstGeom>
          <a:noFill/>
          <a:ln>
            <a:noFill/>
          </a:ln>
        </p:spPr>
      </p:pic>
      <p:pic>
        <p:nvPicPr>
          <p:cNvPr id="329" name="Google Shape;329;p34"/>
          <p:cNvPicPr preferRelativeResize="0"/>
          <p:nvPr/>
        </p:nvPicPr>
        <p:blipFill rotWithShape="1">
          <a:blip r:embed="rId5">
            <a:alphaModFix/>
          </a:blip>
          <a:srcRect b="0" l="0" r="0" t="0"/>
          <a:stretch/>
        </p:blipFill>
        <p:spPr>
          <a:xfrm>
            <a:off x="6065134" y="4213185"/>
            <a:ext cx="5759884" cy="21760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1141413" y="266216"/>
            <a:ext cx="9905998" cy="7523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TESTING</a:t>
            </a:r>
            <a:endParaRPr sz="4000"/>
          </a:p>
        </p:txBody>
      </p:sp>
      <p:sp>
        <p:nvSpPr>
          <p:cNvPr id="335" name="Google Shape;335;p35"/>
          <p:cNvSpPr txBox="1"/>
          <p:nvPr>
            <p:ph idx="1" type="body"/>
          </p:nvPr>
        </p:nvSpPr>
        <p:spPr>
          <a:xfrm>
            <a:off x="1141412" y="1018568"/>
            <a:ext cx="9905999" cy="568317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b="1" lang="en-US" u="sng"/>
              <a:t>Approach:</a:t>
            </a:r>
            <a:endParaRPr/>
          </a:p>
          <a:p>
            <a:pPr indent="0" lvl="0" marL="0" rtl="0" algn="l">
              <a:lnSpc>
                <a:spcPct val="120000"/>
              </a:lnSpc>
              <a:spcBef>
                <a:spcPts val="1000"/>
              </a:spcBef>
              <a:spcAft>
                <a:spcPts val="0"/>
              </a:spcAft>
              <a:buClr>
                <a:schemeClr val="lt1"/>
              </a:buClr>
              <a:buSzPts val="3000"/>
              <a:buNone/>
            </a:pPr>
            <a:r>
              <a:rPr lang="en-US"/>
              <a:t>1. Functional Specifications are thoroughly reviewed for correctness, coverage, and completeness.</a:t>
            </a:r>
            <a:endParaRPr/>
          </a:p>
          <a:p>
            <a:pPr indent="0" lvl="0" marL="0" rtl="0" algn="l">
              <a:lnSpc>
                <a:spcPct val="120000"/>
              </a:lnSpc>
              <a:spcBef>
                <a:spcPts val="1000"/>
              </a:spcBef>
              <a:spcAft>
                <a:spcPts val="0"/>
              </a:spcAft>
              <a:buClr>
                <a:schemeClr val="lt1"/>
              </a:buClr>
              <a:buSzPts val="3000"/>
              <a:buNone/>
            </a:pPr>
            <a:r>
              <a:rPr lang="en-US"/>
              <a:t>2. Study of design specifications and review for requirement coverage.</a:t>
            </a:r>
            <a:endParaRPr/>
          </a:p>
          <a:p>
            <a:pPr indent="0" lvl="0" marL="0" rtl="0" algn="l">
              <a:lnSpc>
                <a:spcPct val="120000"/>
              </a:lnSpc>
              <a:spcBef>
                <a:spcPts val="1000"/>
              </a:spcBef>
              <a:spcAft>
                <a:spcPts val="0"/>
              </a:spcAft>
              <a:buClr>
                <a:schemeClr val="lt1"/>
              </a:buClr>
              <a:buSzPts val="3000"/>
              <a:buNone/>
            </a:pPr>
            <a:r>
              <a:rPr lang="en-US"/>
              <a:t>3. Preparation of database scripts for testing.</a:t>
            </a:r>
            <a:endParaRPr/>
          </a:p>
          <a:p>
            <a:pPr indent="0" lvl="0" marL="0" rtl="0" algn="l">
              <a:lnSpc>
                <a:spcPct val="120000"/>
              </a:lnSpc>
              <a:spcBef>
                <a:spcPts val="1000"/>
              </a:spcBef>
              <a:spcAft>
                <a:spcPts val="0"/>
              </a:spcAft>
              <a:buClr>
                <a:schemeClr val="lt1"/>
              </a:buClr>
              <a:buSzPts val="3000"/>
              <a:buNone/>
            </a:pPr>
            <a:r>
              <a:rPr lang="en-US"/>
              <a:t>4. Review the design of system components.</a:t>
            </a:r>
            <a:endParaRPr/>
          </a:p>
          <a:p>
            <a:pPr indent="0" lvl="0" marL="0" rtl="0" algn="l">
              <a:lnSpc>
                <a:spcPct val="120000"/>
              </a:lnSpc>
              <a:spcBef>
                <a:spcPts val="1000"/>
              </a:spcBef>
              <a:spcAft>
                <a:spcPts val="0"/>
              </a:spcAft>
              <a:buClr>
                <a:schemeClr val="lt1"/>
              </a:buClr>
              <a:buSzPts val="3000"/>
              <a:buNone/>
            </a:pPr>
            <a:r>
              <a:rPr b="1" lang="en-US" u="sng"/>
              <a:t>Scope:</a:t>
            </a:r>
            <a:endParaRPr/>
          </a:p>
          <a:p>
            <a:pPr indent="0" lvl="0" marL="0" rtl="0" algn="l">
              <a:lnSpc>
                <a:spcPct val="120000"/>
              </a:lnSpc>
              <a:spcBef>
                <a:spcPts val="1000"/>
              </a:spcBef>
              <a:spcAft>
                <a:spcPts val="0"/>
              </a:spcAft>
              <a:buClr>
                <a:schemeClr val="lt1"/>
              </a:buClr>
              <a:buSzPts val="3000"/>
              <a:buNone/>
            </a:pPr>
            <a:r>
              <a:rPr lang="en-US"/>
              <a:t>1. The system has different types of applications that were used for input, manipulation, and output of data.</a:t>
            </a:r>
            <a:endParaRPr/>
          </a:p>
          <a:p>
            <a:pPr indent="0" lvl="0" marL="0" rtl="0" algn="l">
              <a:lnSpc>
                <a:spcPct val="120000"/>
              </a:lnSpc>
              <a:spcBef>
                <a:spcPts val="1000"/>
              </a:spcBef>
              <a:spcAft>
                <a:spcPts val="0"/>
              </a:spcAft>
              <a:buClr>
                <a:schemeClr val="lt1"/>
              </a:buClr>
              <a:buSzPts val="3000"/>
              <a:buNone/>
            </a:pPr>
            <a:r>
              <a:rPr lang="en-US"/>
              <a:t>2. The system will be tested for the useability, functionality, reliability, and performance of the application as a whole and in parts.</a:t>
            </a:r>
            <a:endParaRPr/>
          </a:p>
          <a:p>
            <a:pPr indent="0" lvl="0" marL="0" marR="0" rtl="0" algn="l">
              <a:lnSpc>
                <a:spcPct val="100000"/>
              </a:lnSpc>
              <a:spcBef>
                <a:spcPts val="0"/>
              </a:spcBef>
              <a:spcAft>
                <a:spcPts val="0"/>
              </a:spcAft>
              <a:buClr>
                <a:schemeClr val="lt1"/>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1141413" y="572218"/>
            <a:ext cx="9905998" cy="8514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DEPLOYMENT</a:t>
            </a:r>
            <a:endParaRPr sz="4000"/>
          </a:p>
        </p:txBody>
      </p:sp>
      <p:sp>
        <p:nvSpPr>
          <p:cNvPr id="341" name="Google Shape;341;p36"/>
          <p:cNvSpPr txBox="1"/>
          <p:nvPr>
            <p:ph idx="1" type="body"/>
          </p:nvPr>
        </p:nvSpPr>
        <p:spPr>
          <a:xfrm>
            <a:off x="1141412" y="2025570"/>
            <a:ext cx="9905999" cy="37656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None/>
            </a:pPr>
            <a:r>
              <a:rPr lang="en-US"/>
              <a:t>1. In this system, there is an admin module which enters the detail about flights and its timing and these details pass through internet server and are fetched by the system on other airports. This system is deployed on the admin side in the control room of the airport.</a:t>
            </a:r>
            <a:endParaRPr/>
          </a:p>
          <a:p>
            <a:pPr indent="0" lvl="0" marL="0" rtl="0" algn="l">
              <a:lnSpc>
                <a:spcPct val="100000"/>
              </a:lnSpc>
              <a:spcBef>
                <a:spcPts val="0"/>
              </a:spcBef>
              <a:spcAft>
                <a:spcPts val="0"/>
              </a:spcAft>
              <a:buClr>
                <a:schemeClr val="lt1"/>
              </a:buClr>
              <a:buSzPts val="2400"/>
              <a:buNone/>
            </a:pPr>
            <a:br>
              <a:rPr lang="en-US"/>
            </a:br>
            <a:r>
              <a:rPr lang="en-US"/>
              <a:t>2.  The second system will get all the information about all flights but will automatically select the data that refers to a particular airport and shows that information on the screen. This second System is installed on various locations on the airport for viewers to view the information.</a:t>
            </a:r>
            <a:endParaRPr/>
          </a:p>
          <a:p>
            <a:pPr indent="0" lvl="0" marL="0" marR="0" rtl="0" algn="l">
              <a:lnSpc>
                <a:spcPct val="100000"/>
              </a:lnSpc>
              <a:spcBef>
                <a:spcPts val="0"/>
              </a:spcBef>
              <a:spcAft>
                <a:spcPts val="0"/>
              </a:spcAft>
              <a:buClr>
                <a:schemeClr val="lt1"/>
              </a:buClr>
              <a:buSzPts val="2400"/>
              <a:buFont typeface="Twentieth Century"/>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141413" y="462987"/>
            <a:ext cx="9905998" cy="76392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MAINTENANCE</a:t>
            </a:r>
            <a:endParaRPr sz="4000"/>
          </a:p>
        </p:txBody>
      </p:sp>
      <p:sp>
        <p:nvSpPr>
          <p:cNvPr id="347" name="Google Shape;347;p37"/>
          <p:cNvSpPr txBox="1"/>
          <p:nvPr>
            <p:ph idx="1" type="body"/>
          </p:nvPr>
        </p:nvSpPr>
        <p:spPr>
          <a:xfrm>
            <a:off x="1141400" y="1687699"/>
            <a:ext cx="9906000" cy="3543900"/>
          </a:xfrm>
          <a:prstGeom prst="rect">
            <a:avLst/>
          </a:prstGeom>
        </p:spPr>
        <p:txBody>
          <a:bodyPr anchorCtr="0" anchor="t" bIns="45700" lIns="91425" spcFirstLastPara="1" rIns="91425" wrap="square" tIns="45700">
            <a:noAutofit/>
          </a:bodyPr>
          <a:lstStyle/>
          <a:p>
            <a:pPr indent="-371475" lvl="0" marL="457200" rtl="0" algn="l">
              <a:spcBef>
                <a:spcPts val="0"/>
              </a:spcBef>
              <a:spcAft>
                <a:spcPts val="0"/>
              </a:spcAft>
              <a:buSzPts val="2250"/>
              <a:buChar char="●"/>
            </a:pPr>
            <a:r>
              <a:rPr lang="en-US"/>
              <a:t>Maintenance of the system should be done by the administrator and airport authority.</a:t>
            </a:r>
            <a:endParaRPr/>
          </a:p>
          <a:p>
            <a:pPr indent="-371475" lvl="0" marL="457200" rtl="0" algn="l">
              <a:spcBef>
                <a:spcPts val="0"/>
              </a:spcBef>
              <a:spcAft>
                <a:spcPts val="0"/>
              </a:spcAft>
              <a:buSzPts val="2250"/>
              <a:buChar char="●"/>
            </a:pPr>
            <a:r>
              <a:rPr lang="en-US"/>
              <a:t>The database should be properly maintained and faults should be corrected. All information regarding flight should be properly recorded. </a:t>
            </a:r>
            <a:endParaRPr/>
          </a:p>
          <a:p>
            <a:pPr indent="-371475" lvl="0" marL="457200" rtl="0" algn="l">
              <a:spcBef>
                <a:spcPts val="0"/>
              </a:spcBef>
              <a:spcAft>
                <a:spcPts val="0"/>
              </a:spcAft>
              <a:buSzPts val="2250"/>
              <a:buChar char="●"/>
            </a:pPr>
            <a:r>
              <a:rPr lang="en-US"/>
              <a:t>The applications responsible for input, manipulation, and output of data should be properly checked.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1141413" y="254643"/>
            <a:ext cx="9905998" cy="7785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TABLE CONTENT</a:t>
            </a:r>
            <a:endParaRPr sz="4000"/>
          </a:p>
        </p:txBody>
      </p:sp>
      <p:sp>
        <p:nvSpPr>
          <p:cNvPr id="242" name="Google Shape;242;p20"/>
          <p:cNvSpPr txBox="1"/>
          <p:nvPr>
            <p:ph idx="1" type="body"/>
          </p:nvPr>
        </p:nvSpPr>
        <p:spPr>
          <a:xfrm>
            <a:off x="1141412" y="1365662"/>
            <a:ext cx="9905999" cy="4425539"/>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1. Objective and Scope of project</a:t>
            </a:r>
            <a:endParaRPr/>
          </a:p>
          <a:p>
            <a:pPr indent="-228600" lvl="0" marL="228600" rtl="0" algn="l">
              <a:lnSpc>
                <a:spcPct val="120000"/>
              </a:lnSpc>
              <a:spcBef>
                <a:spcPts val="1000"/>
              </a:spcBef>
              <a:spcAft>
                <a:spcPts val="0"/>
              </a:spcAft>
              <a:buClr>
                <a:schemeClr val="lt1"/>
              </a:buClr>
              <a:buSzPts val="3000"/>
              <a:buChar char="•"/>
            </a:pPr>
            <a:r>
              <a:rPr lang="en-US"/>
              <a:t>2. Requirement analysis and gathering</a:t>
            </a:r>
            <a:endParaRPr/>
          </a:p>
          <a:p>
            <a:pPr indent="-228600" lvl="0" marL="228600" rtl="0" algn="l">
              <a:lnSpc>
                <a:spcPct val="120000"/>
              </a:lnSpc>
              <a:spcBef>
                <a:spcPts val="1000"/>
              </a:spcBef>
              <a:spcAft>
                <a:spcPts val="0"/>
              </a:spcAft>
              <a:buClr>
                <a:schemeClr val="lt1"/>
              </a:buClr>
              <a:buSzPts val="3000"/>
              <a:buChar char="•"/>
            </a:pPr>
            <a:r>
              <a:rPr lang="en-US"/>
              <a:t>3. Designing</a:t>
            </a:r>
            <a:endParaRPr/>
          </a:p>
          <a:p>
            <a:pPr indent="-228600" lvl="0" marL="228600" rtl="0" algn="l">
              <a:lnSpc>
                <a:spcPct val="120000"/>
              </a:lnSpc>
              <a:spcBef>
                <a:spcPts val="1000"/>
              </a:spcBef>
              <a:spcAft>
                <a:spcPts val="0"/>
              </a:spcAft>
              <a:buClr>
                <a:schemeClr val="lt1"/>
              </a:buClr>
              <a:buSzPts val="3000"/>
              <a:buChar char="•"/>
            </a:pPr>
            <a:r>
              <a:rPr lang="en-US"/>
              <a:t>4. Designing</a:t>
            </a:r>
            <a:endParaRPr/>
          </a:p>
          <a:p>
            <a:pPr indent="-228600" lvl="0" marL="228600" rtl="0" algn="l">
              <a:lnSpc>
                <a:spcPct val="120000"/>
              </a:lnSpc>
              <a:spcBef>
                <a:spcPts val="1000"/>
              </a:spcBef>
              <a:spcAft>
                <a:spcPts val="0"/>
              </a:spcAft>
              <a:buClr>
                <a:schemeClr val="lt1"/>
              </a:buClr>
              <a:buSzPts val="3000"/>
              <a:buChar char="•"/>
            </a:pPr>
            <a:r>
              <a:rPr lang="en-US"/>
              <a:t>5. Coding Output</a:t>
            </a:r>
            <a:endParaRPr/>
          </a:p>
          <a:p>
            <a:pPr indent="-228600" lvl="0" marL="228600" rtl="0" algn="l">
              <a:lnSpc>
                <a:spcPct val="120000"/>
              </a:lnSpc>
              <a:spcBef>
                <a:spcPts val="1000"/>
              </a:spcBef>
              <a:spcAft>
                <a:spcPts val="0"/>
              </a:spcAft>
              <a:buClr>
                <a:schemeClr val="lt1"/>
              </a:buClr>
              <a:buSzPts val="3000"/>
              <a:buChar char="•"/>
            </a:pPr>
            <a:r>
              <a:rPr lang="en-US"/>
              <a:t>6. Testing</a:t>
            </a:r>
            <a:endParaRPr/>
          </a:p>
          <a:p>
            <a:pPr indent="-228600" lvl="0" marL="228600" rtl="0" algn="l">
              <a:lnSpc>
                <a:spcPct val="120000"/>
              </a:lnSpc>
              <a:spcBef>
                <a:spcPts val="1000"/>
              </a:spcBef>
              <a:spcAft>
                <a:spcPts val="0"/>
              </a:spcAft>
              <a:buClr>
                <a:schemeClr val="lt1"/>
              </a:buClr>
              <a:buSzPts val="3000"/>
              <a:buChar char="•"/>
            </a:pPr>
            <a:r>
              <a:rPr lang="en-US"/>
              <a:t>7. Maintenance</a:t>
            </a:r>
            <a:endParaRPr/>
          </a:p>
          <a:p>
            <a:pPr indent="-228600" lvl="0" marL="228600" rtl="0" algn="l">
              <a:lnSpc>
                <a:spcPct val="120000"/>
              </a:lnSpc>
              <a:spcBef>
                <a:spcPts val="1000"/>
              </a:spcBef>
              <a:spcAft>
                <a:spcPts val="0"/>
              </a:spcAft>
              <a:buClr>
                <a:schemeClr val="lt1"/>
              </a:buClr>
              <a:buSzPts val="3000"/>
              <a:buChar char="•"/>
            </a:pPr>
            <a:r>
              <a:rPr lang="en-US"/>
              <a:t>8. Deployment</a:t>
            </a:r>
            <a:endParaRPr/>
          </a:p>
          <a:p>
            <a:pPr indent="0" lvl="0" marL="0" marR="0" rtl="0" algn="l">
              <a:lnSpc>
                <a:spcPct val="100000"/>
              </a:lnSpc>
              <a:spcBef>
                <a:spcPts val="0"/>
              </a:spcBef>
              <a:spcAft>
                <a:spcPts val="0"/>
              </a:spcAft>
              <a:buClr>
                <a:schemeClr val="lt1"/>
              </a:buClr>
              <a:buSzPts val="2400"/>
              <a:buFont typeface="Noto Sans Symbol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1141413" y="618518"/>
            <a:ext cx="9905998" cy="1001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CONCLUSION</a:t>
            </a:r>
            <a:endParaRPr sz="4000"/>
          </a:p>
        </p:txBody>
      </p:sp>
      <p:sp>
        <p:nvSpPr>
          <p:cNvPr id="353" name="Google Shape;353;p38"/>
          <p:cNvSpPr txBox="1"/>
          <p:nvPr>
            <p:ph idx="1" type="body"/>
          </p:nvPr>
        </p:nvSpPr>
        <p:spPr>
          <a:xfrm>
            <a:off x="1141400" y="1687699"/>
            <a:ext cx="9906000" cy="35439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500"/>
              <a:buNone/>
            </a:pPr>
            <a:r>
              <a:rPr lang="en-US" sz="2800"/>
              <a:t>To conclude:-</a:t>
            </a:r>
            <a:endParaRPr/>
          </a:p>
          <a:p>
            <a:pPr indent="0" lvl="0" marL="0" rtl="0" algn="l">
              <a:lnSpc>
                <a:spcPct val="120000"/>
              </a:lnSpc>
              <a:spcBef>
                <a:spcPts val="1000"/>
              </a:spcBef>
              <a:spcAft>
                <a:spcPts val="0"/>
              </a:spcAft>
              <a:buClr>
                <a:schemeClr val="lt1"/>
              </a:buClr>
              <a:buSzPts val="3000"/>
              <a:buNone/>
            </a:pPr>
            <a:r>
              <a:rPr lang="en-US"/>
              <a:t>Airport Network Flight Scheduler is the system in which all the information regarding flight status like arrival time, departure time, destination, and delay time is uploaded by an administrator. This information can be easily fetched by a user and can check about flights timing is it on on-time or not.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39"/>
          <p:cNvPicPr preferRelativeResize="0"/>
          <p:nvPr/>
        </p:nvPicPr>
        <p:blipFill rotWithShape="1">
          <a:blip r:embed="rId3">
            <a:alphaModFix/>
          </a:blip>
          <a:srcRect b="0" l="0" r="0" t="0"/>
          <a:stretch/>
        </p:blipFill>
        <p:spPr>
          <a:xfrm>
            <a:off x="0" y="0"/>
            <a:ext cx="12192000" cy="6857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1141413" y="479625"/>
            <a:ext cx="9905998" cy="81674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OBJECTIVE OF PROJECT</a:t>
            </a:r>
            <a:endParaRPr sz="4000"/>
          </a:p>
        </p:txBody>
      </p:sp>
      <p:sp>
        <p:nvSpPr>
          <p:cNvPr id="248" name="Google Shape;248;p21"/>
          <p:cNvSpPr txBox="1"/>
          <p:nvPr>
            <p:ph idx="1" type="body"/>
          </p:nvPr>
        </p:nvSpPr>
        <p:spPr>
          <a:xfrm>
            <a:off x="1141400" y="1296372"/>
            <a:ext cx="9906000" cy="45939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Users will get all information about </a:t>
            </a:r>
            <a:endParaRPr/>
          </a:p>
          <a:p>
            <a:pPr indent="0" lvl="0" marL="228600" rtl="0" algn="l">
              <a:lnSpc>
                <a:spcPct val="120000"/>
              </a:lnSpc>
              <a:spcBef>
                <a:spcPts val="0"/>
              </a:spcBef>
              <a:spcAft>
                <a:spcPts val="0"/>
              </a:spcAft>
              <a:buNone/>
            </a:pPr>
            <a:r>
              <a:rPr lang="en-US"/>
              <a:t>flights timing and is it on on-time </a:t>
            </a:r>
            <a:endParaRPr/>
          </a:p>
          <a:p>
            <a:pPr indent="0" lvl="0" marL="228600" rtl="0" algn="l">
              <a:lnSpc>
                <a:spcPct val="120000"/>
              </a:lnSpc>
              <a:spcBef>
                <a:spcPts val="0"/>
              </a:spcBef>
              <a:spcAft>
                <a:spcPts val="0"/>
              </a:spcAft>
              <a:buNone/>
            </a:pPr>
            <a:r>
              <a:rPr lang="en-US"/>
              <a:t>or not.</a:t>
            </a:r>
            <a:endParaRPr/>
          </a:p>
          <a:p>
            <a:pPr indent="-228600" lvl="0" marL="228600" rtl="0" algn="l">
              <a:lnSpc>
                <a:spcPct val="120000"/>
              </a:lnSpc>
              <a:spcBef>
                <a:spcPts val="1000"/>
              </a:spcBef>
              <a:spcAft>
                <a:spcPts val="0"/>
              </a:spcAft>
              <a:buClr>
                <a:schemeClr val="lt1"/>
              </a:buClr>
              <a:buSzPts val="3000"/>
              <a:buChar char="•"/>
            </a:pPr>
            <a:r>
              <a:rPr lang="en-US"/>
              <a:t>Traveler’s Family can see that if the</a:t>
            </a:r>
            <a:endParaRPr/>
          </a:p>
          <a:p>
            <a:pPr indent="0" lvl="0" marL="0" rtl="0" algn="l">
              <a:lnSpc>
                <a:spcPct val="120000"/>
              </a:lnSpc>
              <a:spcBef>
                <a:spcPts val="1000"/>
              </a:spcBef>
              <a:spcAft>
                <a:spcPts val="0"/>
              </a:spcAft>
              <a:buNone/>
            </a:pPr>
            <a:r>
              <a:rPr lang="en-US"/>
              <a:t>   flight is on time or not.</a:t>
            </a:r>
            <a:endParaRPr/>
          </a:p>
          <a:p>
            <a:pPr indent="-228600" lvl="0" marL="228600" rtl="0" algn="l">
              <a:lnSpc>
                <a:spcPct val="120000"/>
              </a:lnSpc>
              <a:spcBef>
                <a:spcPts val="1000"/>
              </a:spcBef>
              <a:spcAft>
                <a:spcPts val="0"/>
              </a:spcAft>
              <a:buClr>
                <a:schemeClr val="lt1"/>
              </a:buClr>
              <a:buSzPts val="3000"/>
              <a:buChar char="•"/>
            </a:pPr>
            <a:r>
              <a:rPr lang="en-US"/>
              <a:t>All ATC (Air Traffic Control) Centers </a:t>
            </a:r>
            <a:endParaRPr/>
          </a:p>
          <a:p>
            <a:pPr indent="0" lvl="0" marL="0" rtl="0" algn="l">
              <a:lnSpc>
                <a:spcPct val="120000"/>
              </a:lnSpc>
              <a:spcBef>
                <a:spcPts val="1000"/>
              </a:spcBef>
              <a:spcAft>
                <a:spcPts val="0"/>
              </a:spcAft>
              <a:buNone/>
            </a:pPr>
            <a:r>
              <a:rPr lang="en-US"/>
              <a:t>   will know the timing of take-off and </a:t>
            </a:r>
            <a:endParaRPr/>
          </a:p>
          <a:p>
            <a:pPr indent="0" lvl="0" marL="0" rtl="0" algn="l">
              <a:lnSpc>
                <a:spcPct val="120000"/>
              </a:lnSpc>
              <a:spcBef>
                <a:spcPts val="1000"/>
              </a:spcBef>
              <a:spcAft>
                <a:spcPts val="0"/>
              </a:spcAft>
              <a:buNone/>
            </a:pPr>
            <a:r>
              <a:rPr lang="en-US"/>
              <a:t>    landing of the flight.</a:t>
            </a:r>
            <a:endParaRPr/>
          </a:p>
        </p:txBody>
      </p:sp>
      <p:pic>
        <p:nvPicPr>
          <p:cNvPr id="249" name="Google Shape;249;p21"/>
          <p:cNvPicPr preferRelativeResize="0"/>
          <p:nvPr/>
        </p:nvPicPr>
        <p:blipFill>
          <a:blip r:embed="rId3">
            <a:alphaModFix/>
          </a:blip>
          <a:stretch>
            <a:fillRect/>
          </a:stretch>
        </p:blipFill>
        <p:spPr>
          <a:xfrm>
            <a:off x="6221175" y="1296375"/>
            <a:ext cx="5789274" cy="4463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28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1141413" y="347240"/>
            <a:ext cx="9905998" cy="1111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REQUIREMENT ANALYSIS AND GATHERING</a:t>
            </a:r>
            <a:endParaRPr sz="4000"/>
          </a:p>
        </p:txBody>
      </p:sp>
      <p:sp>
        <p:nvSpPr>
          <p:cNvPr id="255" name="Google Shape;255;p22"/>
          <p:cNvSpPr txBox="1"/>
          <p:nvPr>
            <p:ph idx="1" type="body"/>
          </p:nvPr>
        </p:nvSpPr>
        <p:spPr>
          <a:xfrm>
            <a:off x="1141412" y="1759352"/>
            <a:ext cx="9905999" cy="3846654"/>
          </a:xfrm>
          <a:prstGeom prst="rect">
            <a:avLst/>
          </a:prstGeom>
          <a:noFill/>
          <a:ln>
            <a:noFill/>
          </a:ln>
        </p:spPr>
        <p:txBody>
          <a:bodyPr anchorCtr="0" anchor="t" bIns="45700" lIns="91425" spcFirstLastPara="1" rIns="91425" wrap="square" tIns="45700">
            <a:noAutofit/>
          </a:bodyPr>
          <a:lstStyle/>
          <a:p>
            <a:pPr indent="-285750" lvl="0" marL="228600" rtl="0" algn="l">
              <a:lnSpc>
                <a:spcPct val="120000"/>
              </a:lnSpc>
              <a:spcBef>
                <a:spcPts val="0"/>
              </a:spcBef>
              <a:spcAft>
                <a:spcPts val="0"/>
              </a:spcAft>
              <a:buClr>
                <a:schemeClr val="lt1"/>
              </a:buClr>
              <a:buSzPts val="4500"/>
              <a:buFont typeface="Arial"/>
              <a:buChar char="•"/>
            </a:pPr>
            <a:r>
              <a:rPr lang="en-US" sz="3600"/>
              <a:t> </a:t>
            </a:r>
            <a:r>
              <a:rPr lang="en-US" sz="3600"/>
              <a:t>Language and Tools</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Java language is used for coding.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Used tool net beans in java for fulfilling the requirements.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SQL database system is used for storing all the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3"/>
          <p:cNvSpPr txBox="1"/>
          <p:nvPr>
            <p:ph type="title"/>
          </p:nvPr>
        </p:nvSpPr>
        <p:spPr>
          <a:xfrm flipH="1" rot="10800000">
            <a:off x="1141413" y="154079"/>
            <a:ext cx="9905998" cy="712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Twentieth Century"/>
              <a:buNone/>
            </a:pPr>
            <a:r>
              <a:rPr lang="en-US" sz="600"/>
              <a:t>j</a:t>
            </a:r>
            <a:endParaRPr sz="600"/>
          </a:p>
        </p:txBody>
      </p:sp>
      <p:sp>
        <p:nvSpPr>
          <p:cNvPr id="261" name="Google Shape;261;p23"/>
          <p:cNvSpPr txBox="1"/>
          <p:nvPr>
            <p:ph idx="1" type="body"/>
          </p:nvPr>
        </p:nvSpPr>
        <p:spPr>
          <a:xfrm>
            <a:off x="1141412" y="558141"/>
            <a:ext cx="9905999" cy="5731450"/>
          </a:xfrm>
          <a:prstGeom prst="rect">
            <a:avLst/>
          </a:prstGeom>
          <a:noFill/>
          <a:ln>
            <a:noFill/>
          </a:ln>
        </p:spPr>
        <p:txBody>
          <a:bodyPr anchorCtr="0" anchor="t" bIns="45700" lIns="91425" spcFirstLastPara="1" rIns="91425" wrap="square" tIns="45700">
            <a:noAutofit/>
          </a:bodyPr>
          <a:lstStyle/>
          <a:p>
            <a:pPr indent="-285750" lvl="0" marL="228600" rtl="0" algn="l">
              <a:lnSpc>
                <a:spcPct val="120000"/>
              </a:lnSpc>
              <a:spcBef>
                <a:spcPts val="0"/>
              </a:spcBef>
              <a:spcAft>
                <a:spcPts val="0"/>
              </a:spcAft>
              <a:buClr>
                <a:schemeClr val="lt1"/>
              </a:buClr>
              <a:buSzPts val="4500"/>
              <a:buFont typeface="Arial"/>
              <a:buChar char="•"/>
            </a:pPr>
            <a:r>
              <a:rPr lang="en-US" sz="3600"/>
              <a:t> </a:t>
            </a:r>
            <a:r>
              <a:rPr lang="en-US" sz="3600"/>
              <a:t>FUNCTIONAL REQUIRMENTS</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Store takeoff and landing flights data with date and time.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Store data related to flights e.g. passengers traveled in a flight, flight registration number etc.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Store route of flights and destination.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Automatically warning is issued when weather is not suitable.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Automatic message is created if route and time is same for two flights.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Fuel consumption for every flight is stored. </a:t>
            </a:r>
            <a:endParaRPr/>
          </a:p>
          <a:p>
            <a:pPr indent="-228600" lvl="0" marL="228600" rtl="0" algn="l">
              <a:lnSpc>
                <a:spcPct val="120000"/>
              </a:lnSpc>
              <a:spcBef>
                <a:spcPts val="1000"/>
              </a:spcBef>
              <a:spcAft>
                <a:spcPts val="0"/>
              </a:spcAft>
              <a:buClr>
                <a:schemeClr val="lt1"/>
              </a:buClr>
              <a:buSzPts val="3000"/>
              <a:buFont typeface="Noto Sans Symbols"/>
              <a:buAutoNum type="romanLcPeriod"/>
            </a:pPr>
            <a:r>
              <a:rPr lang="en-US"/>
              <a:t>Data stored separately for international and domestic flights and passengers.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4"/>
          <p:cNvSpPr txBox="1"/>
          <p:nvPr>
            <p:ph type="title"/>
          </p:nvPr>
        </p:nvSpPr>
        <p:spPr>
          <a:xfrm flipH="1" rot="10800000">
            <a:off x="1141413" y="572799"/>
            <a:ext cx="9905998" cy="4571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Twentieth Century"/>
              <a:buNone/>
            </a:pPr>
            <a:r>
              <a:rPr lang="en-US" sz="600"/>
              <a:t>l</a:t>
            </a:r>
            <a:endParaRPr sz="600"/>
          </a:p>
          <a:p>
            <a:pPr indent="0" lvl="0" marL="0" rtl="0" algn="l">
              <a:lnSpc>
                <a:spcPct val="90000"/>
              </a:lnSpc>
              <a:spcBef>
                <a:spcPts val="0"/>
              </a:spcBef>
              <a:spcAft>
                <a:spcPts val="0"/>
              </a:spcAft>
              <a:buClr>
                <a:schemeClr val="lt1"/>
              </a:buClr>
              <a:buSzPts val="3240"/>
              <a:buFont typeface="Twentieth Century"/>
              <a:buNone/>
            </a:pPr>
            <a:r>
              <a:t/>
            </a:r>
            <a:endParaRPr sz="600"/>
          </a:p>
        </p:txBody>
      </p:sp>
      <p:sp>
        <p:nvSpPr>
          <p:cNvPr id="267" name="Google Shape;267;p24"/>
          <p:cNvSpPr txBox="1"/>
          <p:nvPr>
            <p:ph idx="1" type="body"/>
          </p:nvPr>
        </p:nvSpPr>
        <p:spPr>
          <a:xfrm>
            <a:off x="1141412" y="961902"/>
            <a:ext cx="9905999" cy="5092910"/>
          </a:xfrm>
          <a:prstGeom prst="rect">
            <a:avLst/>
          </a:prstGeom>
          <a:noFill/>
          <a:ln>
            <a:noFill/>
          </a:ln>
        </p:spPr>
        <p:txBody>
          <a:bodyPr anchorCtr="0" anchor="t" bIns="45700" lIns="91425" spcFirstLastPara="1" rIns="91425" wrap="square" tIns="45700">
            <a:noAutofit/>
          </a:bodyPr>
          <a:lstStyle/>
          <a:p>
            <a:pPr indent="-285750" lvl="0" marL="228600" rtl="0" algn="l">
              <a:lnSpc>
                <a:spcPct val="110000"/>
              </a:lnSpc>
              <a:spcBef>
                <a:spcPts val="0"/>
              </a:spcBef>
              <a:spcAft>
                <a:spcPts val="0"/>
              </a:spcAft>
              <a:buClr>
                <a:schemeClr val="lt1"/>
              </a:buClr>
              <a:buSzPts val="4500"/>
              <a:buFont typeface="Arial"/>
              <a:buChar char="•"/>
            </a:pPr>
            <a:r>
              <a:rPr lang="en-US" sz="3600"/>
              <a:t> </a:t>
            </a:r>
            <a:r>
              <a:rPr lang="en-US" sz="3600"/>
              <a:t>Non Functional Requirements </a:t>
            </a:r>
            <a:endParaRPr sz="3600"/>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Privacy requirement </a:t>
            </a:r>
            <a:endParaRPr/>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Availability requirement </a:t>
            </a:r>
            <a:endParaRPr/>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Capacity requirement </a:t>
            </a:r>
            <a:endParaRPr/>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Backup and recovery requirement </a:t>
            </a:r>
            <a:endParaRPr/>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Performance requirement </a:t>
            </a:r>
            <a:endParaRPr/>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Security requirement </a:t>
            </a:r>
            <a:endParaRPr/>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Reliability requirement </a:t>
            </a:r>
            <a:endParaRPr/>
          </a:p>
          <a:p>
            <a:pPr indent="-228600" lvl="0" marL="228600" rtl="0" algn="l">
              <a:lnSpc>
                <a:spcPct val="110000"/>
              </a:lnSpc>
              <a:spcBef>
                <a:spcPts val="1000"/>
              </a:spcBef>
              <a:spcAft>
                <a:spcPts val="0"/>
              </a:spcAft>
              <a:buClr>
                <a:schemeClr val="lt1"/>
              </a:buClr>
              <a:buSzPts val="3000"/>
              <a:buFont typeface="Noto Sans Symbols"/>
              <a:buAutoNum type="romanLcPeriod"/>
            </a:pPr>
            <a:r>
              <a:rPr lang="en-US"/>
              <a:t>Maintainability </a:t>
            </a:r>
            <a:endParaRPr/>
          </a:p>
          <a:p>
            <a:pPr indent="-38100" lvl="0" marL="228600" rtl="0" algn="l">
              <a:lnSpc>
                <a:spcPct val="110000"/>
              </a:lnSpc>
              <a:spcBef>
                <a:spcPts val="1000"/>
              </a:spcBef>
              <a:spcAft>
                <a:spcPts val="0"/>
              </a:spcAft>
              <a:buClr>
                <a:schemeClr val="lt1"/>
              </a:buClr>
              <a:buSzPts val="3000"/>
              <a:buFont typeface="Noto Sans Symbols"/>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1141413" y="173620"/>
            <a:ext cx="9905998" cy="69327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DESIGNING : DFD</a:t>
            </a:r>
            <a:endParaRPr sz="4000"/>
          </a:p>
        </p:txBody>
      </p:sp>
      <p:pic>
        <p:nvPicPr>
          <p:cNvPr id="273" name="Google Shape;273;p25"/>
          <p:cNvPicPr preferRelativeResize="0"/>
          <p:nvPr>
            <p:ph idx="1" type="body"/>
          </p:nvPr>
        </p:nvPicPr>
        <p:blipFill rotWithShape="1">
          <a:blip r:embed="rId3">
            <a:alphaModFix/>
          </a:blip>
          <a:srcRect b="0" l="0" r="0" t="0"/>
          <a:stretch/>
        </p:blipFill>
        <p:spPr>
          <a:xfrm>
            <a:off x="1141413" y="866897"/>
            <a:ext cx="9905997" cy="55101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1141413" y="525918"/>
            <a:ext cx="9906000" cy="990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DESIGNING : OTHER MODELS</a:t>
            </a:r>
            <a:endParaRPr sz="4000"/>
          </a:p>
        </p:txBody>
      </p:sp>
      <p:sp>
        <p:nvSpPr>
          <p:cNvPr id="279" name="Google Shape;279;p26"/>
          <p:cNvSpPr txBox="1"/>
          <p:nvPr>
            <p:ph idx="1" type="body"/>
          </p:nvPr>
        </p:nvSpPr>
        <p:spPr>
          <a:xfrm>
            <a:off x="1141412" y="1759352"/>
            <a:ext cx="9905999" cy="403185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1141413" y="130632"/>
            <a:ext cx="9905998" cy="8193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000"/>
              <a:t>USE CASE</a:t>
            </a:r>
            <a:endParaRPr sz="4000"/>
          </a:p>
        </p:txBody>
      </p:sp>
      <p:pic>
        <p:nvPicPr>
          <p:cNvPr id="285" name="Google Shape;285;p27"/>
          <p:cNvPicPr preferRelativeResize="0"/>
          <p:nvPr>
            <p:ph idx="1" type="body"/>
          </p:nvPr>
        </p:nvPicPr>
        <p:blipFill rotWithShape="1">
          <a:blip r:embed="rId3">
            <a:alphaModFix/>
          </a:blip>
          <a:srcRect b="0" l="0" r="0" t="0"/>
          <a:stretch/>
        </p:blipFill>
        <p:spPr>
          <a:xfrm>
            <a:off x="1141413" y="950027"/>
            <a:ext cx="9905998" cy="54270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