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422-4AC8-456E-99BE-3E95FA8FEF7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3A51-1398-4254-8345-EA573E02C93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3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422-4AC8-456E-99BE-3E95FA8FEF7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3A51-1398-4254-8345-EA573E02C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8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422-4AC8-456E-99BE-3E95FA8FEF7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3A51-1398-4254-8345-EA573E02C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2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422-4AC8-456E-99BE-3E95FA8FEF7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3A51-1398-4254-8345-EA573E02C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43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422-4AC8-456E-99BE-3E95FA8FEF7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3A51-1398-4254-8345-EA573E02C93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6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422-4AC8-456E-99BE-3E95FA8FEF7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3A51-1398-4254-8345-EA573E02C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66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422-4AC8-456E-99BE-3E95FA8FEF7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3A51-1398-4254-8345-EA573E02C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00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422-4AC8-456E-99BE-3E95FA8FEF7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3A51-1398-4254-8345-EA573E02C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27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422-4AC8-456E-99BE-3E95FA8FEF7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3A51-1398-4254-8345-EA573E02C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6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FBD422-4AC8-456E-99BE-3E95FA8FEF7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1E3A51-1398-4254-8345-EA573E02C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91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422-4AC8-456E-99BE-3E95FA8FEF7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3A51-1398-4254-8345-EA573E02C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FBD422-4AC8-456E-99BE-3E95FA8FEF76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1E3A51-1398-4254-8345-EA573E02C93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78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Krikun%2C+M" TargetMode="External"/><Relationship Id="rId13" Type="http://schemas.openxmlformats.org/officeDocument/2006/relationships/hyperlink" Target="https://arxiv.org/search/cs?searchtype=author&amp;query=Shah%2C+A" TargetMode="External"/><Relationship Id="rId18" Type="http://schemas.openxmlformats.org/officeDocument/2006/relationships/hyperlink" Target="https://arxiv.org/search/cs?searchtype=author&amp;query=Kato%2C+Y" TargetMode="External"/><Relationship Id="rId26" Type="http://schemas.openxmlformats.org/officeDocument/2006/relationships/hyperlink" Target="https://arxiv.org/search/cs?searchtype=author&amp;query=Smith%2C+J" TargetMode="External"/><Relationship Id="rId3" Type="http://schemas.openxmlformats.org/officeDocument/2006/relationships/hyperlink" Target="https://arxiv.org/search/cs?searchtype=author&amp;query=Schuster%2C+M" TargetMode="External"/><Relationship Id="rId21" Type="http://schemas.openxmlformats.org/officeDocument/2006/relationships/hyperlink" Target="https://arxiv.org/search/cs?searchtype=author&amp;query=Stevens%2C+K" TargetMode="External"/><Relationship Id="rId7" Type="http://schemas.openxmlformats.org/officeDocument/2006/relationships/hyperlink" Target="https://arxiv.org/search/cs?searchtype=author&amp;query=Macherey%2C+W" TargetMode="External"/><Relationship Id="rId12" Type="http://schemas.openxmlformats.org/officeDocument/2006/relationships/hyperlink" Target="https://arxiv.org/search/cs?searchtype=author&amp;query=Klingner%2C+J" TargetMode="External"/><Relationship Id="rId17" Type="http://schemas.openxmlformats.org/officeDocument/2006/relationships/hyperlink" Target="https://arxiv.org/search/cs?searchtype=author&amp;query=Gouws%2C+S" TargetMode="External"/><Relationship Id="rId25" Type="http://schemas.openxmlformats.org/officeDocument/2006/relationships/hyperlink" Target="https://arxiv.org/search/cs?searchtype=author&amp;query=Young%2C+C" TargetMode="External"/><Relationship Id="rId2" Type="http://schemas.openxmlformats.org/officeDocument/2006/relationships/hyperlink" Target="https://arxiv.org/search/cs?searchtype=author&amp;query=Wu%2C+Y" TargetMode="External"/><Relationship Id="rId16" Type="http://schemas.openxmlformats.org/officeDocument/2006/relationships/hyperlink" Target="https://arxiv.org/search/cs?searchtype=author&amp;query=Kaiser%2C+%C5%81" TargetMode="External"/><Relationship Id="rId20" Type="http://schemas.openxmlformats.org/officeDocument/2006/relationships/hyperlink" Target="https://arxiv.org/search/cs?searchtype=author&amp;query=Kazawa%2C+H" TargetMode="External"/><Relationship Id="rId29" Type="http://schemas.openxmlformats.org/officeDocument/2006/relationships/hyperlink" Target="https://arxiv.org/search/cs?searchtype=author&amp;query=Vinyals%2C+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search/cs?searchtype=author&amp;query=Norouzi%2C+M" TargetMode="External"/><Relationship Id="rId11" Type="http://schemas.openxmlformats.org/officeDocument/2006/relationships/hyperlink" Target="https://arxiv.org/search/cs?searchtype=author&amp;query=Macherey%2C+K" TargetMode="External"/><Relationship Id="rId24" Type="http://schemas.openxmlformats.org/officeDocument/2006/relationships/hyperlink" Target="https://arxiv.org/search/cs?searchtype=author&amp;query=Wang%2C+W" TargetMode="External"/><Relationship Id="rId32" Type="http://schemas.openxmlformats.org/officeDocument/2006/relationships/hyperlink" Target="https://arxiv.org/search/cs?searchtype=author&amp;query=Dean%2C+J" TargetMode="External"/><Relationship Id="rId5" Type="http://schemas.openxmlformats.org/officeDocument/2006/relationships/hyperlink" Target="https://arxiv.org/search/cs?searchtype=author&amp;query=Le%2C+Q+V" TargetMode="External"/><Relationship Id="rId15" Type="http://schemas.openxmlformats.org/officeDocument/2006/relationships/hyperlink" Target="https://arxiv.org/search/cs?searchtype=author&amp;query=Liu%2C+X" TargetMode="External"/><Relationship Id="rId23" Type="http://schemas.openxmlformats.org/officeDocument/2006/relationships/hyperlink" Target="https://arxiv.org/search/cs?searchtype=author&amp;query=Patil%2C+N" TargetMode="External"/><Relationship Id="rId28" Type="http://schemas.openxmlformats.org/officeDocument/2006/relationships/hyperlink" Target="https://arxiv.org/search/cs?searchtype=author&amp;query=Rudnick%2C+A" TargetMode="External"/><Relationship Id="rId10" Type="http://schemas.openxmlformats.org/officeDocument/2006/relationships/hyperlink" Target="https://arxiv.org/search/cs?searchtype=author&amp;query=Gao%2C+Q" TargetMode="External"/><Relationship Id="rId19" Type="http://schemas.openxmlformats.org/officeDocument/2006/relationships/hyperlink" Target="https://arxiv.org/search/cs?searchtype=author&amp;query=Kudo%2C+T" TargetMode="External"/><Relationship Id="rId31" Type="http://schemas.openxmlformats.org/officeDocument/2006/relationships/hyperlink" Target="https://arxiv.org/search/cs?searchtype=author&amp;query=Hughes%2C+M" TargetMode="External"/><Relationship Id="rId4" Type="http://schemas.openxmlformats.org/officeDocument/2006/relationships/hyperlink" Target="https://arxiv.org/search/cs?searchtype=author&amp;query=Chen%2C+Z" TargetMode="External"/><Relationship Id="rId9" Type="http://schemas.openxmlformats.org/officeDocument/2006/relationships/hyperlink" Target="https://arxiv.org/search/cs?searchtype=author&amp;query=Cao%2C+Y" TargetMode="External"/><Relationship Id="rId14" Type="http://schemas.openxmlformats.org/officeDocument/2006/relationships/hyperlink" Target="https://arxiv.org/search/cs?searchtype=author&amp;query=Johnson%2C+M" TargetMode="External"/><Relationship Id="rId22" Type="http://schemas.openxmlformats.org/officeDocument/2006/relationships/hyperlink" Target="https://arxiv.org/search/cs?searchtype=author&amp;query=Kurian%2C+G" TargetMode="External"/><Relationship Id="rId27" Type="http://schemas.openxmlformats.org/officeDocument/2006/relationships/hyperlink" Target="https://arxiv.org/search/cs?searchtype=author&amp;query=Riesa%2C+J" TargetMode="External"/><Relationship Id="rId30" Type="http://schemas.openxmlformats.org/officeDocument/2006/relationships/hyperlink" Target="https://arxiv.org/search/cs?searchtype=author&amp;query=Corrado%2C+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geitgey/machine-learning-is-fun-part-5-language-translation-with-deep-learning-and-the-magic-of-sequences-2ace0acca0aa" TargetMode="External"/><Relationship Id="rId2" Type="http://schemas.openxmlformats.org/officeDocument/2006/relationships/hyperlink" Target="https://data-flair.training/blogs/language-translation-machine-learn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works.com/help/textanalytics/ug/language-translation-using-deep-learning-example.html" TargetMode="External"/><Relationship Id="rId4" Type="http://schemas.openxmlformats.org/officeDocument/2006/relationships/hyperlink" Target="https://aws.amazon.com/what-is/machine-transla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8108-0D61-155B-013A-5A73238FA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815"/>
            <a:ext cx="9144000" cy="106037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Translation as a Service”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6A9B6-2837-E031-9E45-317E23B80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668" y="5575104"/>
            <a:ext cx="9144000" cy="508568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NBN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Sinhgad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TECHNICAL INSTITUTE CAMPUS,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PUNE-41</a:t>
            </a:r>
            <a:endParaRPr lang="en-US" sz="1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DD1C1-9982-2113-4FF3-13B95F20EADC}"/>
              </a:ext>
            </a:extLst>
          </p:cNvPr>
          <p:cNvSpPr txBox="1"/>
          <p:nvPr/>
        </p:nvSpPr>
        <p:spPr>
          <a:xfrm>
            <a:off x="4269996" y="2926548"/>
            <a:ext cx="283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Guided:</a:t>
            </a:r>
          </a:p>
          <a:p>
            <a:pPr algn="ctr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Wasdeo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Rahane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380A9-D00B-5793-6A4B-81EA9752904E}"/>
              </a:ext>
            </a:extLst>
          </p:cNvPr>
          <p:cNvSpPr txBox="1"/>
          <p:nvPr/>
        </p:nvSpPr>
        <p:spPr>
          <a:xfrm>
            <a:off x="2435603" y="4384458"/>
            <a:ext cx="6504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Akhil A 		Balraj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Upadhayay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Ojas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Abhang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Tiwade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Pralhad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Yadhav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55FD3-1423-266E-370E-EB2F2163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7635" y="1652154"/>
            <a:ext cx="16002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ADDDDE-2B49-4E26-DBA1-90F946483FEF}"/>
              </a:ext>
            </a:extLst>
          </p:cNvPr>
          <p:cNvSpPr txBox="1"/>
          <p:nvPr/>
        </p:nvSpPr>
        <p:spPr>
          <a:xfrm>
            <a:off x="4597166" y="3825380"/>
            <a:ext cx="218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Group No. 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3312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DDC0-5A6C-A5B1-F260-4A194929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4EDE-38B9-7D37-98A5-77D5F419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492F82-6EF0-5449-989A-F186557ECC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268754"/>
              </p:ext>
            </p:extLst>
          </p:nvPr>
        </p:nvGraphicFramePr>
        <p:xfrm>
          <a:off x="1096963" y="1846263"/>
          <a:ext cx="10058400" cy="4277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307559461"/>
                    </a:ext>
                  </a:extLst>
                </a:gridCol>
                <a:gridCol w="2570629">
                  <a:extLst>
                    <a:ext uri="{9D8B030D-6E8A-4147-A177-3AD203B41FA5}">
                      <a16:colId xmlns:a16="http://schemas.microsoft.com/office/drawing/2014/main" val="9115413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8766684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90686776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258782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67423018"/>
                    </a:ext>
                  </a:extLst>
                </a:gridCol>
              </a:tblGrid>
              <a:tr h="373209">
                <a:tc>
                  <a:txBody>
                    <a:bodyPr/>
                    <a:lstStyle/>
                    <a:p>
                      <a:r>
                        <a:rPr lang="en-US" dirty="0"/>
                        <a:t>Sr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 and Authors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89433"/>
                  </a:ext>
                </a:extLst>
              </a:tr>
              <a:tr h="19522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47159"/>
                  </a:ext>
                </a:extLst>
              </a:tr>
              <a:tr h="19522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11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461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449E-BFBD-9B02-3B2C-9C76D6A5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Goals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4692-ED3C-C57A-2A66-6E25FA0DC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Objective:</a:t>
            </a:r>
          </a:p>
          <a:p>
            <a:r>
              <a:rPr lang="en-US" sz="1800" dirty="0"/>
              <a:t>Real time translation of the language to the desired language.</a:t>
            </a:r>
          </a:p>
          <a:p>
            <a:r>
              <a:rPr lang="en-US" sz="1800" dirty="0"/>
              <a:t>Model Objectives:</a:t>
            </a:r>
          </a:p>
          <a:p>
            <a:r>
              <a:rPr lang="en-US" sz="1600" dirty="0"/>
              <a:t>1. Designing of UI for capturing and transmission of data.</a:t>
            </a:r>
          </a:p>
          <a:p>
            <a:r>
              <a:rPr lang="en-US" sz="1600" dirty="0"/>
              <a:t>2. Development of the speech to text, translation, and text-to-speech system.</a:t>
            </a:r>
          </a:p>
          <a:p>
            <a:r>
              <a:rPr lang="en-US" sz="1600" dirty="0"/>
              <a:t>3. API development for interaction with the server.</a:t>
            </a:r>
          </a:p>
          <a:p>
            <a:r>
              <a:rPr lang="en-US" sz="1600" dirty="0"/>
              <a:t>4. Transmission of the translated audio reduced latency for real-time interaction.</a:t>
            </a:r>
            <a:endParaRPr lang="en-US" sz="2400" b="1" dirty="0"/>
          </a:p>
          <a:p>
            <a:r>
              <a:rPr lang="en-US" b="1" dirty="0"/>
              <a:t>Goal: </a:t>
            </a:r>
          </a:p>
          <a:p>
            <a:r>
              <a:rPr lang="en-US" sz="1600" dirty="0"/>
              <a:t>Development of a NMT translator system for multilingual translation.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2075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7E53-593D-C79F-D1AE-023A7E09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8AA3-0AE6-E23B-2C4D-E7147C2F9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aim to design a system providing the real time translation during meetings to mitigate the linguistic barrier between the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current approach would be optimized by integration of the various models to a single system capable of delivering the desired results.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Scope: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reside in the domain of Deep Learning, and machine translation system capable of translation of data from one format to another like audio to text, language translation,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interacts with the application through APIs to deliver the results.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35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C730-BF19-1F42-EE18-E3D981D6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5FA39-544F-AA78-4622-47A63AA4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issues with the existing system are:</a:t>
            </a:r>
            <a:endParaRPr lang="en-IN" dirty="0"/>
          </a:p>
          <a:p>
            <a:pPr marL="514350" indent="-514350">
              <a:buFont typeface="+mj-lt"/>
              <a:buAutoNum type="romanLcPeriod"/>
            </a:pPr>
            <a:r>
              <a:rPr lang="en-IN" dirty="0"/>
              <a:t>Single model for the problem isn’t available.</a:t>
            </a:r>
          </a:p>
          <a:p>
            <a:pPr marL="514350" indent="-514350">
              <a:buFont typeface="+mj-lt"/>
              <a:buAutoNum type="romanLcPeriod"/>
            </a:pPr>
            <a:r>
              <a:rPr lang="en-IN" dirty="0"/>
              <a:t>The integration of various model introduces latency issues among the existing models.</a:t>
            </a:r>
          </a:p>
          <a:p>
            <a:pPr marL="514350" indent="-514350">
              <a:buFont typeface="+mj-lt"/>
              <a:buAutoNum type="romanLcPeriod"/>
            </a:pPr>
            <a:r>
              <a:rPr lang="en-IN" dirty="0"/>
              <a:t>The existing models are generic.</a:t>
            </a:r>
          </a:p>
        </p:txBody>
      </p:sp>
    </p:spTree>
    <p:extLst>
      <p:ext uri="{BB962C8B-B14F-4D97-AF65-F5344CB8AC3E}">
        <p14:creationId xmlns:p14="http://schemas.microsoft.com/office/powerpoint/2010/main" val="248315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7DEE-4B24-61E1-2FBB-62AD3C97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310E78-3DEE-9EF0-36B9-C1A75FA74F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17" y="1846263"/>
            <a:ext cx="589509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1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1B0D-C57D-02BD-04E0-6E69DB93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Level 0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E93377-785F-A8BF-1AA3-17E5733EF8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74" y="2552518"/>
            <a:ext cx="6106377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7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608A-65FC-9100-93B6-65B5CBE8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Level 1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0CC6C5-D069-F838-A8FA-4FAF944ABF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372" y="1846263"/>
            <a:ext cx="680158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9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8FAF-F5BB-945F-FBAB-3A6A88DF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Level 2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8B3AA5-A3E7-1684-A5C4-828C591ECD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99" y="1846263"/>
            <a:ext cx="490432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49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2FF0-6B59-8EF2-757A-41B6661E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6D7EE6-F681-ADFD-C272-74790BA8B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90" y="1920518"/>
            <a:ext cx="5793076" cy="56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14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DA53-DF24-0F17-9B79-0C123F29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Case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A60A88-C61B-57CD-3D39-90A1617FC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771" y="1888208"/>
            <a:ext cx="5183496" cy="54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8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47D2-E05F-2C3E-352B-C6DC47D8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BA44-34BC-C507-2B2A-2ED879AA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Language and unambiguous communication plays a critical role in todays industry. The communication between employees need to be clear and unambiguous, for achieving better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Few of the top languages used globally are English, Mandarin, Arabic, Spanish, Russian,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achieve collaboration and better results in company an automated translator system can play a crucial role.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various tech-giants working on this domain, but none have provided a single solution model.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51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C7E770-C48D-AF09-EB83-F21A37D7D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73" y="1936673"/>
            <a:ext cx="5780013" cy="8932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62B476-0A80-F0DB-5F33-23AD9DF9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9164-E1C2-E5AF-67E4-5575368C9EB8}"/>
              </a:ext>
            </a:extLst>
          </p:cNvPr>
          <p:cNvSpPr/>
          <p:nvPr/>
        </p:nvSpPr>
        <p:spPr>
          <a:xfrm>
            <a:off x="0" y="6402749"/>
            <a:ext cx="12192000" cy="4552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408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0F175B-574A-243C-CEFE-C811BF4FB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70" y="-3456797"/>
            <a:ext cx="7056260" cy="108380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8952E8-5F3D-F8D0-4DE7-1EA780EF4883}"/>
              </a:ext>
            </a:extLst>
          </p:cNvPr>
          <p:cNvSpPr/>
          <p:nvPr/>
        </p:nvSpPr>
        <p:spPr>
          <a:xfrm>
            <a:off x="-323398" y="-125835"/>
            <a:ext cx="12634661" cy="1863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BF41B-1D0E-E7A1-0A04-23EFACCB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FFA635-D08A-6872-F969-3E9CC4374D20}"/>
              </a:ext>
            </a:extLst>
          </p:cNvPr>
          <p:cNvSpPr/>
          <p:nvPr/>
        </p:nvSpPr>
        <p:spPr>
          <a:xfrm>
            <a:off x="645952" y="-154357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055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62A2-EA7B-276C-3D53-386C08CD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A2CAF-414C-F4A5-1082-D78E1CBF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701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A69E-66BE-D801-EF57-40BEE1D3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184B-2444-4E71-5208-E99F7C93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study on different translation machines for language translation, we come to the conclusion that most appropriate model for development of the translational model is NMT.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NMT is capable of providing high accuracy translation service to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resource insensitive, but it provides state-of-the-art translation services. Thus, is used by tech-giants and is being proposed to be developed through this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889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9A21-0AC5-CF45-8C93-C389ADA0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94D2-BB46-C0C4-CD4C-C560697D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Akter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Shahidur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Rahman, M. Zafar Iqbal and M. Reza Selim, "A Review of Statistical and Neural Network Based Hybrid Machine Translators," 2018 International Conference on Bangla Speech and Language Processing (ICBSLP), 2018, pp. 1-6,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10.1109/ICBSLP.2018.8554792.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Nakamura et al., "The ATR Multilingual Speech-to-Speech Translation System," in IEEE Transactions on Audio, Speech, and Language Processing, vol. 14, no. 2, pp. 365-376, March 2006,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10.1109/TSA.2005.860774.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P. Singh, H. Darbari, A. Kumar, S. Jain and A. Lohan, "Overview of Neural Machine Translation for English-Hindi," 2019 International Conference on Issues and Challenges in Intelligent Computing Techniques (ICICT), 2019, pp. 1-4,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10.1109/ICICT46931.2019.8977715.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Attention Is All You Need, 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Ashish Vaswani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Noam </a:t>
            </a:r>
            <a:r>
              <a:rPr lang="en-IN" sz="140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Shazeer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Niki Parmar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Jakob </a:t>
            </a:r>
            <a:r>
              <a:rPr lang="en-IN" sz="140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Uszkoreit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Llion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Jones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Aidan N. Gomez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Lukasz Kaiser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Illia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Polosukhin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arXiv:1706.03762v5 [cs.CL] 6 Dec 2017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Google's Neural Machine Translation System: Bridging the Gap between Human and Machine Translation </a:t>
            </a:r>
            <a:r>
              <a:rPr lang="en-IN" sz="140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Yonghui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Wu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Mike Schuster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Zhifeng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Chen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Quoc V. Le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Mohammad </a:t>
            </a:r>
            <a:r>
              <a:rPr lang="en-IN" sz="140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Norouzi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Wolfgang </a:t>
            </a:r>
            <a:r>
              <a:rPr lang="en-IN" sz="140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Macherey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Maxim </a:t>
            </a:r>
            <a:r>
              <a:rPr lang="en-IN" sz="140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Krikun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Yuan Cao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Qin Gao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Klaus </a:t>
            </a:r>
            <a:r>
              <a:rPr lang="en-IN" sz="140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Macherey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</a:t>
            </a:r>
            <a:r>
              <a:rPr lang="en-IN" sz="140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Klingner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Apurva Shah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Melvin Johnson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Xiaobing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Liu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Łukasz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Kaiser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Stephan Gouws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Yoshikiyo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Kato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Taku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Kudo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Hideto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140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Kazawa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Keith Stevens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 Kurian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Nishant Patil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 Wang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Cliff Young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Jason Smith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Jason Riesa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Alex Rudnick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Oriol </a:t>
            </a:r>
            <a:r>
              <a:rPr lang="en-IN" sz="140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Vinyals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Greg </a:t>
            </a:r>
            <a:r>
              <a:rPr lang="en-IN" sz="1400" i="0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Corrado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Macduff Hughes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Jeffrey Dean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arXiv:1609.08144v2 [cs.CL] 8 Oct 2016</a:t>
            </a:r>
            <a:endParaRPr lang="en-IN" sz="14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09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2D27-7AAA-6AA6-9915-61D31F9A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1BA0-CF46-A7F0-E03D-B804376E2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https://data-flair.training/blogs/language-translation-machine-learning/</a:t>
            </a:r>
            <a:r>
              <a:rPr lang="en-IN" dirty="0">
                <a:solidFill>
                  <a:schemeClr val="tx1"/>
                </a:solidFill>
              </a:rPr>
              <a:t> - Types of Machine Translation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https://medium.com/@ageitgey/machine-learning-is-fun-part-5-language-translation-with-deep-learning-and-the-magic-of-sequences-2ace0acca0aa</a:t>
            </a:r>
            <a:r>
              <a:rPr lang="en-IN" dirty="0">
                <a:solidFill>
                  <a:schemeClr val="tx1"/>
                </a:solidFill>
              </a:rPr>
              <a:t> : NMT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https://aws.amazon.com/what-is/machine-translation/</a:t>
            </a:r>
            <a:r>
              <a:rPr lang="en-IN" dirty="0">
                <a:solidFill>
                  <a:schemeClr val="tx1"/>
                </a:solidFill>
              </a:rPr>
              <a:t> : Machine Translation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https://www.mathworks.com/help/textanalytics/ug/language-translation-using-deep-learning-example.html</a:t>
            </a:r>
            <a:r>
              <a:rPr lang="en-IN" dirty="0">
                <a:solidFill>
                  <a:schemeClr val="tx1"/>
                </a:solidFill>
              </a:rPr>
              <a:t> : Language Translation references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82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AF93-583A-7C54-E94D-177005D2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2FCE-E89A-02CB-8823-C89D8B6FF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“Neural Machine Translator based language translation system capable of providing real time translation.”</a:t>
            </a:r>
          </a:p>
        </p:txBody>
      </p:sp>
    </p:spTree>
    <p:extLst>
      <p:ext uri="{BB962C8B-B14F-4D97-AF65-F5344CB8AC3E}">
        <p14:creationId xmlns:p14="http://schemas.microsoft.com/office/powerpoint/2010/main" val="31822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CD88-0183-AA96-CF50-05DA0569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6DFC-A18F-D4AE-6CED-358D87358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Hardware</a:t>
            </a:r>
          </a:p>
          <a:p>
            <a:r>
              <a:rPr lang="en-US" sz="1400" b="1" dirty="0"/>
              <a:t>Processor: </a:t>
            </a:r>
            <a:r>
              <a:rPr lang="en-US" sz="1400" dirty="0"/>
              <a:t>Any CPU with AVX(Advance Vector Extensions) instruction set, after 2011.</a:t>
            </a:r>
          </a:p>
          <a:p>
            <a:r>
              <a:rPr lang="en-US" sz="1400" b="1" dirty="0"/>
              <a:t>GPU:</a:t>
            </a:r>
            <a:r>
              <a:rPr lang="en-US" sz="1400" dirty="0"/>
              <a:t> NVIDIA GPU with CUDA-enabled GPU cards. 8GB for optimal performance.</a:t>
            </a:r>
          </a:p>
          <a:p>
            <a:r>
              <a:rPr lang="en-US" sz="1400" b="1" dirty="0"/>
              <a:t>RAM: </a:t>
            </a:r>
            <a:r>
              <a:rPr lang="en-US" sz="1400" dirty="0"/>
              <a:t>Recommended 16 GB.</a:t>
            </a:r>
          </a:p>
          <a:p>
            <a:endParaRPr lang="en-IN" dirty="0"/>
          </a:p>
          <a:p>
            <a:r>
              <a:rPr lang="en-IN" b="1" dirty="0"/>
              <a:t>Software</a:t>
            </a:r>
          </a:p>
          <a:p>
            <a:r>
              <a:rPr lang="en-IN" sz="1400" b="1" dirty="0"/>
              <a:t>OS: </a:t>
            </a:r>
            <a:r>
              <a:rPr lang="en-IN" sz="1400" dirty="0"/>
              <a:t>Windows 10/11 or Linux derivatives</a:t>
            </a:r>
          </a:p>
          <a:p>
            <a:r>
              <a:rPr lang="en-IN" sz="1400" b="1" dirty="0"/>
              <a:t>GPU Drivers: </a:t>
            </a:r>
            <a:r>
              <a:rPr lang="en-IN" sz="1400" dirty="0"/>
              <a:t>NVIDIA Drivers</a:t>
            </a:r>
          </a:p>
          <a:p>
            <a:r>
              <a:rPr lang="en-IN" sz="1400" b="1" dirty="0"/>
              <a:t>Libraries: </a:t>
            </a:r>
            <a:r>
              <a:rPr lang="en-IN" sz="1400" dirty="0"/>
              <a:t>TensorFlow, </a:t>
            </a:r>
            <a:r>
              <a:rPr lang="en-IN" sz="1400" dirty="0" err="1"/>
              <a:t>Keras</a:t>
            </a:r>
            <a:r>
              <a:rPr lang="en-IN" sz="1400" dirty="0"/>
              <a:t>, Flask, Pandas.</a:t>
            </a:r>
          </a:p>
        </p:txBody>
      </p:sp>
    </p:spTree>
    <p:extLst>
      <p:ext uri="{BB962C8B-B14F-4D97-AF65-F5344CB8AC3E}">
        <p14:creationId xmlns:p14="http://schemas.microsoft.com/office/powerpoint/2010/main" val="298866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A273-2132-61E8-7AC8-DBC6C178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Models for Translator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C5C56-D97C-FC05-7833-562942BC7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123"/>
            <a:ext cx="10058400" cy="4023360"/>
          </a:xfrm>
        </p:spPr>
        <p:txBody>
          <a:bodyPr/>
          <a:lstStyle/>
          <a:p>
            <a:r>
              <a:rPr lang="en-US" dirty="0"/>
              <a:t>There are primarily four models developed so far: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solidFill>
                  <a:schemeClr val="tx1"/>
                </a:solidFill>
              </a:rPr>
              <a:t>Rule Based Machine Translation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solidFill>
                  <a:schemeClr val="tx1"/>
                </a:solidFill>
              </a:rPr>
              <a:t>Statistical Machine Translation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solidFill>
                  <a:schemeClr val="tx1"/>
                </a:solidFill>
              </a:rPr>
              <a:t>Hybrid Machine Translation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solidFill>
                  <a:schemeClr val="tx1"/>
                </a:solidFill>
              </a:rPr>
              <a:t>Neural Machine Translation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48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5353-6577-5950-4A92-AAB32ED6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of Machine Translation Models</a:t>
            </a:r>
            <a:endParaRPr lang="en-IN" sz="4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8AFABB-203A-39C9-57D1-E341BAEFF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994793"/>
              </p:ext>
            </p:extLst>
          </p:nvPr>
        </p:nvGraphicFramePr>
        <p:xfrm>
          <a:off x="1096963" y="1846263"/>
          <a:ext cx="100584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72817933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27393908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20310822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7038065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241546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Rule Based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Statistical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Neural machine 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05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Methodology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Complicated rules defined by Linguistics.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Probabilistic and statistical based rules instead of grammar.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Combination of two translational models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 based learning, for the  neural networks. Sequence to Sequence model.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11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Efficiency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process simple representation of words.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Machine translation accurate, only require large dataset.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Overcome shortcomings faced in each model with help of others.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State-of-the-art translation system used by major tech-giants.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84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Drawback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Manual definition of the dictionary is required.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Huge amount of data set is required.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Shortcoming of the different models can cause issue.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resource for training of the model.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19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83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13FA-A5DA-B09E-95F3-7B5F4B35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NMT?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73BD-9F1D-8FE3-4190-E17846B9B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the current state-of-the-art model used by all the tech-giants.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Provides high accuracy of translated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Uses LSTM or GRU for sequential processing of the input data to the desired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Further developments:</a:t>
            </a:r>
          </a:p>
          <a:p>
            <a:pPr marL="201168" lvl="1" indent="0">
              <a:buNone/>
            </a:pPr>
            <a:r>
              <a:rPr lang="en-IN" dirty="0" err="1"/>
              <a:t>i</a:t>
            </a:r>
            <a:r>
              <a:rPr lang="en-IN" dirty="0"/>
              <a:t>. Attention Mechanism</a:t>
            </a:r>
          </a:p>
          <a:p>
            <a:pPr marL="201168" lvl="1" indent="0">
              <a:buNone/>
            </a:pPr>
            <a:r>
              <a:rPr lang="en-IN" dirty="0"/>
              <a:t>ii. Transformer Mechanism</a:t>
            </a:r>
          </a:p>
        </p:txBody>
      </p:sp>
    </p:spTree>
    <p:extLst>
      <p:ext uri="{BB962C8B-B14F-4D97-AF65-F5344CB8AC3E}">
        <p14:creationId xmlns:p14="http://schemas.microsoft.com/office/powerpoint/2010/main" val="58716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62C1-D1DC-DC3D-27CF-1DFEF60C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A43798-8EDD-DDD2-1A3C-BD0CE1343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45902"/>
              </p:ext>
            </p:extLst>
          </p:nvPr>
        </p:nvGraphicFramePr>
        <p:xfrm>
          <a:off x="1096963" y="1846263"/>
          <a:ext cx="10058400" cy="4277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307559461"/>
                    </a:ext>
                  </a:extLst>
                </a:gridCol>
                <a:gridCol w="2570629">
                  <a:extLst>
                    <a:ext uri="{9D8B030D-6E8A-4147-A177-3AD203B41FA5}">
                      <a16:colId xmlns:a16="http://schemas.microsoft.com/office/drawing/2014/main" val="9115413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8766684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90686776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258782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67423018"/>
                    </a:ext>
                  </a:extLst>
                </a:gridCol>
              </a:tblGrid>
              <a:tr h="373209">
                <a:tc>
                  <a:txBody>
                    <a:bodyPr/>
                    <a:lstStyle/>
                    <a:p>
                      <a:r>
                        <a:rPr lang="en-US" dirty="0"/>
                        <a:t>Sr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 and Authors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89433"/>
                  </a:ext>
                </a:extLst>
              </a:tr>
              <a:tr h="19522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47159"/>
                  </a:ext>
                </a:extLst>
              </a:tr>
              <a:tr h="19522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11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98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626E-ABD6-11A4-1F1B-14A10AED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DE5FA-A9BA-D1E0-F39A-FDF58E752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B807B5-2D90-BE4F-4735-8CB4EDB344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268754"/>
              </p:ext>
            </p:extLst>
          </p:nvPr>
        </p:nvGraphicFramePr>
        <p:xfrm>
          <a:off x="1096963" y="1846263"/>
          <a:ext cx="10058400" cy="4277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307559461"/>
                    </a:ext>
                  </a:extLst>
                </a:gridCol>
                <a:gridCol w="2570629">
                  <a:extLst>
                    <a:ext uri="{9D8B030D-6E8A-4147-A177-3AD203B41FA5}">
                      <a16:colId xmlns:a16="http://schemas.microsoft.com/office/drawing/2014/main" val="9115413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8766684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90686776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258782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67423018"/>
                    </a:ext>
                  </a:extLst>
                </a:gridCol>
              </a:tblGrid>
              <a:tr h="373209">
                <a:tc>
                  <a:txBody>
                    <a:bodyPr/>
                    <a:lstStyle/>
                    <a:p>
                      <a:r>
                        <a:rPr lang="en-US" dirty="0"/>
                        <a:t>Sr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 and Authors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89433"/>
                  </a:ext>
                </a:extLst>
              </a:tr>
              <a:tr h="19522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47159"/>
                  </a:ext>
                </a:extLst>
              </a:tr>
              <a:tr h="19522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11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5438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</TotalTime>
  <Words>1144</Words>
  <Application>Microsoft Office PowerPoint</Application>
  <PresentationFormat>Widescreen</PresentationFormat>
  <Paragraphs>126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Retrospect</vt:lpstr>
      <vt:lpstr>“TaaS – Translation as a Service”  </vt:lpstr>
      <vt:lpstr>Introduction</vt:lpstr>
      <vt:lpstr>Problem Statement</vt:lpstr>
      <vt:lpstr>Hardware and Software requirements</vt:lpstr>
      <vt:lpstr>Existing Models for Translator</vt:lpstr>
      <vt:lpstr>Comparison of Machine Translation Models</vt:lpstr>
      <vt:lpstr>Why use NMT?</vt:lpstr>
      <vt:lpstr>Literature Survey</vt:lpstr>
      <vt:lpstr>Literature Survey</vt:lpstr>
      <vt:lpstr>Literature Survey</vt:lpstr>
      <vt:lpstr>Objectives and Goals</vt:lpstr>
      <vt:lpstr>Motivation and Scope</vt:lpstr>
      <vt:lpstr>Existing System</vt:lpstr>
      <vt:lpstr>System Architecture </vt:lpstr>
      <vt:lpstr>DFD Level 0</vt:lpstr>
      <vt:lpstr>DFD Level 1</vt:lpstr>
      <vt:lpstr>DFD Level 2</vt:lpstr>
      <vt:lpstr>Sequence Diagram</vt:lpstr>
      <vt:lpstr>User Case Diagram</vt:lpstr>
      <vt:lpstr>Activity Diagram</vt:lpstr>
      <vt:lpstr>Activity Diagram</vt:lpstr>
      <vt:lpstr>PowerPoint Presentation</vt:lpstr>
      <vt:lpstr>Conclusion</vt:lpstr>
      <vt:lpstr>References</vt:lpstr>
      <vt:lpstr>References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“TaaS – Translation as a Service”</dc:title>
  <dc:creator>Akhil A</dc:creator>
  <cp:lastModifiedBy>Akhil A</cp:lastModifiedBy>
  <cp:revision>2</cp:revision>
  <dcterms:created xsi:type="dcterms:W3CDTF">2022-11-21T05:54:35Z</dcterms:created>
  <dcterms:modified xsi:type="dcterms:W3CDTF">2022-11-21T08:48:37Z</dcterms:modified>
</cp:coreProperties>
</file>