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9"/>
  </p:notesMasterIdLst>
  <p:handoutMasterIdLst>
    <p:handoutMasterId r:id="rId10"/>
  </p:handoutMasterIdLst>
  <p:sldIdLst>
    <p:sldId id="257" r:id="rId5"/>
    <p:sldId id="259" r:id="rId6"/>
    <p:sldId id="260"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286E"/>
    <a:srgbClr val="7BEBD8"/>
    <a:srgbClr val="8335E5"/>
    <a:srgbClr val="6B8DE1"/>
    <a:srgbClr val="6C92E1"/>
    <a:srgbClr val="6313DC"/>
    <a:srgbClr val="1E3ADA"/>
    <a:srgbClr val="030553"/>
    <a:srgbClr val="7D4BC9"/>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52" autoAdjust="0"/>
  </p:normalViewPr>
  <p:slideViewPr>
    <p:cSldViewPr snapToGrid="0" showGuides="1">
      <p:cViewPr>
        <p:scale>
          <a:sx n="75" d="100"/>
          <a:sy n="75" d="100"/>
        </p:scale>
        <p:origin x="638" y="144"/>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10/19/2024</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10/19/2024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3</a:t>
            </a:fld>
            <a:endParaRPr lang="en-US" dirty="0"/>
          </a:p>
        </p:txBody>
      </p:sp>
    </p:spTree>
    <p:extLst>
      <p:ext uri="{BB962C8B-B14F-4D97-AF65-F5344CB8AC3E}">
        <p14:creationId xmlns:p14="http://schemas.microsoft.com/office/powerpoint/2010/main" val="2369867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4262007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10/19/2024</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10/19/2024</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10/19/2024</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10/19/2024</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10/19/2024</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10/19/2024</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10/19/2024</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10/19/2024</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10/19/2024</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10/19/2024</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10/19/2024</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10/19/2024</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mailto:anupojuakhil@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24" name="TextBox 23">
            <a:extLst>
              <a:ext uri="{FF2B5EF4-FFF2-40B4-BE49-F238E27FC236}">
                <a16:creationId xmlns:a16="http://schemas.microsoft.com/office/drawing/2014/main" id="{C1165547-DF3A-4694-9097-2BDAF2003713}"/>
              </a:ext>
            </a:extLst>
          </p:cNvPr>
          <p:cNvSpPr txBox="1"/>
          <p:nvPr/>
        </p:nvSpPr>
        <p:spPr>
          <a:xfrm>
            <a:off x="8099087" y="4088011"/>
            <a:ext cx="3842426" cy="2769989"/>
          </a:xfrm>
          <a:prstGeom prst="rect">
            <a:avLst/>
          </a:prstGeom>
          <a:noFill/>
        </p:spPr>
        <p:txBody>
          <a:bodyPr wrap="square" lIns="0" tIns="0" rIns="0" bIns="0" rtlCol="0">
            <a:spAutoFit/>
          </a:bodyPr>
          <a:lstStyle/>
          <a:p>
            <a:pPr algn="just"/>
            <a:r>
              <a:rPr lang="en-US" sz="2000" b="1" dirty="0">
                <a:latin typeface="Segoe UI" panose="020B0502040204020203" pitchFamily="34" charset="0"/>
                <a:cs typeface="Segoe UI" panose="020B0502040204020203" pitchFamily="34" charset="0"/>
              </a:rPr>
              <a:t>Contest : </a:t>
            </a:r>
            <a:r>
              <a:rPr lang="en-US" sz="2000" b="1" dirty="0" err="1">
                <a:latin typeface="Segoe UI" panose="020B0502040204020203" pitchFamily="34" charset="0"/>
                <a:cs typeface="Segoe UI" panose="020B0502040204020203" pitchFamily="34" charset="0"/>
              </a:rPr>
              <a:t>i.mobilothon</a:t>
            </a:r>
            <a:r>
              <a:rPr lang="en-US" sz="2000" b="1" dirty="0">
                <a:latin typeface="Segoe UI" panose="020B0502040204020203" pitchFamily="34" charset="0"/>
                <a:cs typeface="Segoe UI" panose="020B0502040204020203" pitchFamily="34" charset="0"/>
              </a:rPr>
              <a:t> 4.0</a:t>
            </a:r>
          </a:p>
          <a:p>
            <a:pPr algn="just"/>
            <a:endParaRPr lang="en-US" sz="2000" b="1" dirty="0">
              <a:latin typeface="Segoe UI" panose="020B0502040204020203" pitchFamily="34" charset="0"/>
              <a:cs typeface="Segoe UI" panose="020B0502040204020203" pitchFamily="34" charset="0"/>
            </a:endParaRPr>
          </a:p>
          <a:p>
            <a:pPr algn="just"/>
            <a:r>
              <a:rPr lang="en-US" sz="2000" b="1" dirty="0">
                <a:latin typeface="Segoe UI" panose="020B0502040204020203" pitchFamily="34" charset="0"/>
                <a:cs typeface="Segoe UI" panose="020B0502040204020203" pitchFamily="34" charset="0"/>
              </a:rPr>
              <a:t>Team Name : </a:t>
            </a:r>
            <a:r>
              <a:rPr lang="en-US" sz="2000" b="1" dirty="0" err="1">
                <a:latin typeface="Segoe UI" panose="020B0502040204020203" pitchFamily="34" charset="0"/>
                <a:cs typeface="Segoe UI" panose="020B0502040204020203" pitchFamily="34" charset="0"/>
              </a:rPr>
              <a:t>Anupojuakhil</a:t>
            </a:r>
            <a:r>
              <a:rPr lang="en-US" sz="2000" b="1" dirty="0">
                <a:latin typeface="Segoe UI" panose="020B0502040204020203" pitchFamily="34" charset="0"/>
                <a:cs typeface="Segoe UI" panose="020B0502040204020203" pitchFamily="34" charset="0"/>
              </a:rPr>
              <a:t> </a:t>
            </a:r>
          </a:p>
          <a:p>
            <a:pPr algn="just"/>
            <a:r>
              <a:rPr lang="en-US" sz="2000" b="1" dirty="0">
                <a:latin typeface="Segoe UI" panose="020B0502040204020203" pitchFamily="34" charset="0"/>
                <a:cs typeface="Segoe UI" panose="020B0502040204020203" pitchFamily="34" charset="0"/>
              </a:rPr>
              <a:t>                           </a:t>
            </a:r>
          </a:p>
          <a:p>
            <a:pPr algn="just"/>
            <a:r>
              <a:rPr lang="en-US" sz="2000" b="1" dirty="0">
                <a:latin typeface="Segoe UI" panose="020B0502040204020203" pitchFamily="34" charset="0"/>
                <a:cs typeface="Segoe UI" panose="020B0502040204020203" pitchFamily="34" charset="0"/>
              </a:rPr>
              <a:t>Team Member : Akhil </a:t>
            </a:r>
            <a:r>
              <a:rPr lang="en-US" sz="2000" b="1" dirty="0" err="1">
                <a:latin typeface="Segoe UI" panose="020B0502040204020203" pitchFamily="34" charset="0"/>
                <a:cs typeface="Segoe UI" panose="020B0502040204020203" pitchFamily="34" charset="0"/>
              </a:rPr>
              <a:t>Anupoju</a:t>
            </a:r>
            <a:endParaRPr lang="en-US" sz="2000" b="1" dirty="0">
              <a:latin typeface="Segoe UI" panose="020B0502040204020203" pitchFamily="34" charset="0"/>
              <a:cs typeface="Segoe UI" panose="020B0502040204020203" pitchFamily="34" charset="0"/>
            </a:endParaRPr>
          </a:p>
          <a:p>
            <a:pPr algn="just"/>
            <a:endParaRPr lang="en-US" sz="2000" b="1" dirty="0">
              <a:latin typeface="Segoe UI" panose="020B0502040204020203" pitchFamily="34" charset="0"/>
              <a:cs typeface="Segoe UI" panose="020B0502040204020203" pitchFamily="34" charset="0"/>
            </a:endParaRPr>
          </a:p>
          <a:p>
            <a:pPr algn="just"/>
            <a:r>
              <a:rPr lang="en-US" sz="2000" b="1" dirty="0">
                <a:latin typeface="Segoe UI" panose="020B0502040204020203" pitchFamily="34" charset="0"/>
                <a:cs typeface="Segoe UI" panose="020B0502040204020203" pitchFamily="34" charset="0"/>
              </a:rPr>
              <a:t>Agenda : Problem Statement &amp;</a:t>
            </a:r>
          </a:p>
          <a:p>
            <a:pPr algn="just"/>
            <a:r>
              <a:rPr lang="en-US" sz="2000" b="1" dirty="0">
                <a:latin typeface="Segoe UI" panose="020B0502040204020203" pitchFamily="34" charset="0"/>
                <a:cs typeface="Segoe UI" panose="020B0502040204020203" pitchFamily="34" charset="0"/>
              </a:rPr>
              <a:t>	   Solution</a:t>
            </a:r>
          </a:p>
          <a:p>
            <a:pPr algn="just"/>
            <a:endParaRPr lang="en-US" sz="20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34E5AD11-671A-C7C5-7660-09042A89479C}"/>
              </a:ext>
            </a:extLst>
          </p:cNvPr>
          <p:cNvPicPr>
            <a:picLocks noChangeAspect="1"/>
          </p:cNvPicPr>
          <p:nvPr/>
        </p:nvPicPr>
        <p:blipFill>
          <a:blip r:embed="rId3"/>
          <a:stretch>
            <a:fillRect/>
          </a:stretch>
        </p:blipFill>
        <p:spPr>
          <a:xfrm>
            <a:off x="0" y="-22974"/>
            <a:ext cx="12192000" cy="3545372"/>
          </a:xfrm>
          <a:prstGeom prst="rect">
            <a:avLst/>
          </a:prstGeom>
        </p:spPr>
      </p:pic>
      <p:sp>
        <p:nvSpPr>
          <p:cNvPr id="14" name="TextBox 13">
            <a:extLst>
              <a:ext uri="{FF2B5EF4-FFF2-40B4-BE49-F238E27FC236}">
                <a16:creationId xmlns:a16="http://schemas.microsoft.com/office/drawing/2014/main" id="{6E602A79-A377-701D-4D70-7654E7BFC610}"/>
              </a:ext>
            </a:extLst>
          </p:cNvPr>
          <p:cNvSpPr txBox="1"/>
          <p:nvPr/>
        </p:nvSpPr>
        <p:spPr>
          <a:xfrm>
            <a:off x="368030" y="3889371"/>
            <a:ext cx="7383294" cy="1111202"/>
          </a:xfrm>
          <a:prstGeom prst="rect">
            <a:avLst/>
          </a:prstGeom>
          <a:noFill/>
        </p:spPr>
        <p:txBody>
          <a:bodyPr wrap="square" rtlCol="0">
            <a:spAutoFit/>
          </a:bodyPr>
          <a:lstStyle/>
          <a:p>
            <a:pPr>
              <a:lnSpc>
                <a:spcPct val="150000"/>
              </a:lnSpc>
            </a:pPr>
            <a:r>
              <a:rPr lang="en-IN" sz="2800" b="1" dirty="0"/>
              <a:t>Title : </a:t>
            </a:r>
            <a:r>
              <a:rPr lang="en-IN" sz="2800" b="1" dirty="0" err="1"/>
              <a:t>ClaimAlert</a:t>
            </a:r>
            <a:endParaRPr lang="en-IN" sz="2800" b="1" dirty="0"/>
          </a:p>
          <a:p>
            <a:pPr>
              <a:lnSpc>
                <a:spcPct val="150000"/>
              </a:lnSpc>
            </a:pPr>
            <a:r>
              <a:rPr lang="en-US" i="1" dirty="0"/>
              <a:t>“Securing What Matters: AI-Driven Policy &amp; Warranty Management System”</a:t>
            </a:r>
          </a:p>
        </p:txBody>
      </p:sp>
      <p:sp>
        <p:nvSpPr>
          <p:cNvPr id="16" name="TextBox 15">
            <a:extLst>
              <a:ext uri="{FF2B5EF4-FFF2-40B4-BE49-F238E27FC236}">
                <a16:creationId xmlns:a16="http://schemas.microsoft.com/office/drawing/2014/main" id="{DC657E60-CB5A-00DA-D137-2B45FE7A40E5}"/>
              </a:ext>
            </a:extLst>
          </p:cNvPr>
          <p:cNvSpPr txBox="1"/>
          <p:nvPr/>
        </p:nvSpPr>
        <p:spPr>
          <a:xfrm>
            <a:off x="368030" y="5367546"/>
            <a:ext cx="7731057" cy="707886"/>
          </a:xfrm>
          <a:prstGeom prst="rect">
            <a:avLst/>
          </a:prstGeom>
          <a:noFill/>
        </p:spPr>
        <p:txBody>
          <a:bodyPr wrap="square">
            <a:spAutoFit/>
          </a:bodyPr>
          <a:lstStyle/>
          <a:p>
            <a:r>
              <a:rPr lang="en-US" sz="2000" b="1" i="1" dirty="0"/>
              <a:t>"Never Lose Track of What Protects You – Empowering Families and Individuals through Smart Notifications."</a:t>
            </a:r>
            <a:endParaRPr lang="en-US" sz="2000" i="1" dirty="0"/>
          </a:p>
        </p:txBody>
      </p:sp>
    </p:spTree>
    <p:extLst>
      <p:ext uri="{BB962C8B-B14F-4D97-AF65-F5344CB8AC3E}">
        <p14:creationId xmlns:p14="http://schemas.microsoft.com/office/powerpoint/2010/main" val="325435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13189"/>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i="1" dirty="0"/>
              <a:t>“Securing What Matters: AI-Driven Policy &amp; Management System”</a:t>
            </a:r>
          </a:p>
        </p:txBody>
      </p:sp>
      <p:grpSp>
        <p:nvGrpSpPr>
          <p:cNvPr id="67" name="Group 66">
            <a:extLst>
              <a:ext uri="{FF2B5EF4-FFF2-40B4-BE49-F238E27FC236}">
                <a16:creationId xmlns:a16="http://schemas.microsoft.com/office/drawing/2014/main" id="{5965CBB1-83A7-E602-04B1-716FEBA79132}"/>
              </a:ext>
            </a:extLst>
          </p:cNvPr>
          <p:cNvGrpSpPr/>
          <p:nvPr/>
        </p:nvGrpSpPr>
        <p:grpSpPr>
          <a:xfrm>
            <a:off x="281590" y="3886311"/>
            <a:ext cx="3468044" cy="2421310"/>
            <a:chOff x="465148" y="2946543"/>
            <a:chExt cx="3468044" cy="2421310"/>
          </a:xfrm>
        </p:grpSpPr>
        <p:sp>
          <p:nvSpPr>
            <p:cNvPr id="5" name="TextBox 4">
              <a:extLst>
                <a:ext uri="{FF2B5EF4-FFF2-40B4-BE49-F238E27FC236}">
                  <a16:creationId xmlns:a16="http://schemas.microsoft.com/office/drawing/2014/main" id="{BAD3DD8E-0492-4A48-B06C-F87FA5CFE3C0}"/>
                </a:ext>
              </a:extLst>
            </p:cNvPr>
            <p:cNvSpPr txBox="1"/>
            <p:nvPr/>
          </p:nvSpPr>
          <p:spPr>
            <a:xfrm>
              <a:off x="465148" y="2946543"/>
              <a:ext cx="2257353" cy="830997"/>
            </a:xfrm>
            <a:prstGeom prst="rect">
              <a:avLst/>
            </a:prstGeom>
            <a:noFill/>
          </p:spPr>
          <p:txBody>
            <a:bodyPr wrap="square" lIns="0" tIns="0" rIns="0" bIns="0" rtlCol="0">
              <a:spAutoFit/>
            </a:bodyPr>
            <a:lstStyle/>
            <a:p>
              <a:r>
                <a:rPr lang="en-US" sz="5400" dirty="0">
                  <a:solidFill>
                    <a:srgbClr val="16286E"/>
                  </a:solidFill>
                  <a:latin typeface="Segoe UI" panose="020B0502040204020203" pitchFamily="34" charset="0"/>
                  <a:cs typeface="Segoe UI" panose="020B0502040204020203" pitchFamily="34" charset="0"/>
                </a:rPr>
                <a:t>60%</a:t>
              </a:r>
            </a:p>
          </p:txBody>
        </p:sp>
        <p:sp>
          <p:nvSpPr>
            <p:cNvPr id="2" name="TextBox 1">
              <a:extLst>
                <a:ext uri="{FF2B5EF4-FFF2-40B4-BE49-F238E27FC236}">
                  <a16:creationId xmlns:a16="http://schemas.microsoft.com/office/drawing/2014/main" id="{62AEF5FE-6C45-4BF6-9676-571742C3CDD7}"/>
                </a:ext>
              </a:extLst>
            </p:cNvPr>
            <p:cNvSpPr txBox="1"/>
            <p:nvPr/>
          </p:nvSpPr>
          <p:spPr>
            <a:xfrm>
              <a:off x="479437" y="3090306"/>
              <a:ext cx="3453755" cy="2277547"/>
            </a:xfrm>
            <a:prstGeom prst="rect">
              <a:avLst/>
            </a:prstGeom>
            <a:noFill/>
          </p:spPr>
          <p:txBody>
            <a:bodyPr wrap="square" lIns="0" tIns="0" rIns="0" bIns="0" rtlCol="0">
              <a:spAutoFit/>
            </a:bodyPr>
            <a:lstStyle/>
            <a:p>
              <a:r>
                <a:rPr lang="en-US" sz="4000" b="1" dirty="0">
                  <a:solidFill>
                    <a:srgbClr val="16286E"/>
                  </a:solidFill>
                </a:rPr>
                <a:t>             </a:t>
              </a:r>
              <a:r>
                <a:rPr lang="en-US" sz="3600" b="1" dirty="0">
                  <a:solidFill>
                    <a:srgbClr val="16286E"/>
                  </a:solidFill>
                </a:rPr>
                <a:t>OF POLICYHOLDERS’ FAMILIES MISS OUT ON CLAIMS</a:t>
              </a:r>
              <a:endParaRPr lang="en-US" sz="3600" b="1" dirty="0">
                <a:solidFill>
                  <a:srgbClr val="16286E"/>
                </a:solidFill>
                <a:latin typeface="Segoe UI" panose="020B0502040204020203" pitchFamily="34" charset="0"/>
                <a:cs typeface="Segoe UI" panose="020B0502040204020203" pitchFamily="34" charset="0"/>
              </a:endParaRPr>
            </a:p>
          </p:txBody>
        </p:sp>
      </p:grpSp>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4062734" y="0"/>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 name="TextBox 13">
            <a:extLst>
              <a:ext uri="{FF2B5EF4-FFF2-40B4-BE49-F238E27FC236}">
                <a16:creationId xmlns:a16="http://schemas.microsoft.com/office/drawing/2014/main" id="{A5704BA3-593E-4519-9139-4E1D86366677}"/>
              </a:ext>
            </a:extLst>
          </p:cNvPr>
          <p:cNvSpPr txBox="1"/>
          <p:nvPr/>
        </p:nvSpPr>
        <p:spPr>
          <a:xfrm>
            <a:off x="4492600" y="1055147"/>
            <a:ext cx="3171261" cy="615553"/>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lang="en-IN" sz="2000" b="1" dirty="0">
                <a:solidFill>
                  <a:schemeClr val="bg1"/>
                </a:solidFill>
              </a:rPr>
              <a:t>PROTECTING FINANCIAL SECURITY</a:t>
            </a:r>
            <a:r>
              <a:rPr lang="en-US" sz="2000" b="1" dirty="0">
                <a:solidFill>
                  <a:schemeClr val="bg1"/>
                </a:solidFill>
                <a:latin typeface="Segoe UI" panose="020B0502040204020203" pitchFamily="34" charset="0"/>
                <a:cs typeface="Segoe UI" panose="020B0502040204020203" pitchFamily="34" charset="0"/>
              </a:rPr>
              <a:t>:</a:t>
            </a: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4492600" y="2034832"/>
            <a:ext cx="3073121" cy="3526364"/>
            <a:chOff x="4713605" y="2125063"/>
            <a:chExt cx="3073120" cy="3526364"/>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2125063"/>
              <a:ext cx="3067396" cy="1477328"/>
              <a:chOff x="5063285" y="2128413"/>
              <a:chExt cx="3067396" cy="1477328"/>
            </a:xfrm>
          </p:grpSpPr>
          <p:sp>
            <p:nvSpPr>
              <p:cNvPr id="12" name="Rectangle 11">
                <a:extLst>
                  <a:ext uri="{FF2B5EF4-FFF2-40B4-BE49-F238E27FC236}">
                    <a16:creationId xmlns:a16="http://schemas.microsoft.com/office/drawing/2014/main" id="{267E4A54-8A0F-43A0-AA7D-F508F05BB2EF}"/>
                  </a:ext>
                </a:extLst>
              </p:cNvPr>
              <p:cNvSpPr/>
              <p:nvPr/>
            </p:nvSpPr>
            <p:spPr>
              <a:xfrm>
                <a:off x="5642387" y="2128413"/>
                <a:ext cx="2488294" cy="1477328"/>
              </a:xfrm>
              <a:prstGeom prst="rect">
                <a:avLst/>
              </a:prstGeom>
            </p:spPr>
            <p:txBody>
              <a:bodyPr wrap="square" lIns="0" tIns="0" rIns="0" bIns="0">
                <a:spAutoFit/>
              </a:bodyPr>
              <a:lstStyle/>
              <a:p>
                <a:pPr algn="just"/>
                <a:r>
                  <a:rPr lang="en-US" sz="1600" dirty="0">
                    <a:solidFill>
                      <a:schemeClr val="bg1"/>
                    </a:solidFill>
                  </a:rPr>
                  <a:t>These unclaimed policies and expired warranties represent lost financial security, leaving families without the resources they were entitled to receive.</a:t>
                </a:r>
                <a:endParaRPr lang="en-US" sz="1600" i="1" dirty="0">
                  <a:solidFill>
                    <a:schemeClr val="bg1"/>
                  </a:solidFill>
                  <a:latin typeface="+mj-lt"/>
                  <a:cs typeface="Segoe UI" panose="020B0502040204020203" pitchFamily="34" charset="0"/>
                </a:endParaRP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5" name="Rectangle 64">
              <a:extLst>
                <a:ext uri="{FF2B5EF4-FFF2-40B4-BE49-F238E27FC236}">
                  <a16:creationId xmlns:a16="http://schemas.microsoft.com/office/drawing/2014/main" id="{D600301E-404F-4763-892B-EE1C3109F4D3}"/>
                </a:ext>
              </a:extLst>
            </p:cNvPr>
            <p:cNvSpPr/>
            <p:nvPr/>
          </p:nvSpPr>
          <p:spPr>
            <a:xfrm>
              <a:off x="5298431" y="3113161"/>
              <a:ext cx="2488294" cy="246221"/>
            </a:xfrm>
            <a:prstGeom prst="rect">
              <a:avLst/>
            </a:prstGeom>
          </p:spPr>
          <p:txBody>
            <a:bodyPr wrap="square" lIns="0" tIns="0" rIns="0" bIns="0">
              <a:spAutoFit/>
            </a:bodyPr>
            <a:lstStyle/>
            <a:p>
              <a:endParaRPr lang="en-US" sz="1600" i="1" dirty="0">
                <a:solidFill>
                  <a:schemeClr val="bg1"/>
                </a:solidFill>
                <a:latin typeface="+mj-lt"/>
                <a:cs typeface="Segoe UI" panose="020B0502040204020203" pitchFamily="34" charset="0"/>
              </a:endParaRPr>
            </a:p>
          </p:txBody>
        </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1231106"/>
              <a:chOff x="5063285" y="3639850"/>
              <a:chExt cx="3067396" cy="1231106"/>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1231106"/>
              </a:xfrm>
              <a:prstGeom prst="rect">
                <a:avLst/>
              </a:prstGeom>
            </p:spPr>
            <p:txBody>
              <a:bodyPr wrap="square" lIns="0" tIns="0" rIns="0" bIns="0">
                <a:spAutoFit/>
              </a:bodyPr>
              <a:lstStyle/>
              <a:p>
                <a:pPr algn="just"/>
                <a:r>
                  <a:rPr lang="en-US" sz="1600" dirty="0">
                    <a:solidFill>
                      <a:schemeClr val="bg1"/>
                    </a:solidFill>
                  </a:rPr>
                  <a:t>A better system is needed to ensure families are notified and policy benefits are claimed when they matter most.</a:t>
                </a:r>
                <a:endParaRPr lang="en-US" sz="1600" i="1" dirty="0">
                  <a:solidFill>
                    <a:schemeClr val="bg1"/>
                  </a:solidFill>
                  <a:latin typeface="+mj-lt"/>
                  <a:cs typeface="Segoe UI" panose="020B0502040204020203" pitchFamily="34" charset="0"/>
                </a:endParaRP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980688"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60%</a:t>
                </a:r>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18420"/>
              <a:ext cx="446424" cy="246221"/>
            </a:xfrm>
            <a:prstGeom prst="rect">
              <a:avLst/>
            </a:prstGeom>
          </p:spPr>
          <p:txBody>
            <a:bodyPr wrap="square" lIns="0" tIns="0" rIns="0" bIns="0">
              <a:spAutoFit/>
            </a:bodyPr>
            <a:lstStyle/>
            <a:p>
              <a:endParaRPr lang="en-US" sz="1600" i="1" dirty="0">
                <a:solidFill>
                  <a:schemeClr val="bg1"/>
                </a:solidFill>
                <a:latin typeface="+mj-lt"/>
                <a:cs typeface="Segoe UI" panose="020B0502040204020203" pitchFamily="34" charset="0"/>
              </a:endParaRPr>
            </a:p>
          </p:txBody>
        </p:sp>
        <p:grpSp>
          <p:nvGrpSpPr>
            <p:cNvPr id="9" name="Group 8">
              <a:extLst>
                <a:ext uri="{FF2B5EF4-FFF2-40B4-BE49-F238E27FC236}">
                  <a16:creationId xmlns:a16="http://schemas.microsoft.com/office/drawing/2014/main" id="{66413DCC-904B-4563-90F1-A5A71C657368}"/>
                </a:ext>
              </a:extLst>
            </p:cNvPr>
            <p:cNvGrpSpPr/>
            <p:nvPr/>
          </p:nvGrpSpPr>
          <p:grpSpPr>
            <a:xfrm>
              <a:off x="4713605" y="5405206"/>
              <a:ext cx="2716519" cy="246221"/>
              <a:chOff x="4713605" y="5405206"/>
              <a:chExt cx="2716519" cy="246221"/>
            </a:xfrm>
          </p:grpSpPr>
          <p:sp>
            <p:nvSpPr>
              <p:cNvPr id="89" name="Rectangle: Rounded Corners 88">
                <a:extLst>
                  <a:ext uri="{FF2B5EF4-FFF2-40B4-BE49-F238E27FC236}">
                    <a16:creationId xmlns:a16="http://schemas.microsoft.com/office/drawing/2014/main" id="{4409F7EA-DE17-4C15-80F3-78361F8366BE}"/>
                  </a:ext>
                </a:extLst>
              </p:cNvPr>
              <p:cNvSpPr/>
              <p:nvPr/>
            </p:nvSpPr>
            <p:spPr>
              <a:xfrm>
                <a:off x="5262512" y="5502399"/>
                <a:ext cx="2167612" cy="88582"/>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A101B8DB-BADB-4084-8CD6-6CEEA620099A}"/>
                  </a:ext>
                </a:extLst>
              </p:cNvPr>
              <p:cNvSpPr/>
              <p:nvPr/>
            </p:nvSpPr>
            <p:spPr>
              <a:xfrm>
                <a:off x="4713605" y="540520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78%</a:t>
                </a:r>
              </a:p>
            </p:txBody>
          </p:sp>
        </p:grpSp>
      </p:grpSp>
      <p:sp>
        <p:nvSpPr>
          <p:cNvPr id="66" name="TextBox 65">
            <a:extLst>
              <a:ext uri="{FF2B5EF4-FFF2-40B4-BE49-F238E27FC236}">
                <a16:creationId xmlns:a16="http://schemas.microsoft.com/office/drawing/2014/main" id="{3213EA7C-1C78-35A1-5E00-356AE4D9DD33}"/>
              </a:ext>
            </a:extLst>
          </p:cNvPr>
          <p:cNvSpPr txBox="1"/>
          <p:nvPr/>
        </p:nvSpPr>
        <p:spPr>
          <a:xfrm>
            <a:off x="221796" y="311285"/>
            <a:ext cx="3786000" cy="461665"/>
          </a:xfrm>
          <a:prstGeom prst="rect">
            <a:avLst/>
          </a:prstGeom>
          <a:noFill/>
        </p:spPr>
        <p:txBody>
          <a:bodyPr wrap="square" rtlCol="0">
            <a:spAutoFit/>
          </a:bodyPr>
          <a:lstStyle/>
          <a:p>
            <a:r>
              <a:rPr lang="en-US" sz="2400" b="1" dirty="0">
                <a:solidFill>
                  <a:srgbClr val="16286E"/>
                </a:solidFill>
              </a:rPr>
              <a:t>1. PROBLEM STATEMENT</a:t>
            </a:r>
            <a:endParaRPr lang="en-IN" sz="2400" b="1" dirty="0">
              <a:solidFill>
                <a:srgbClr val="16286E"/>
              </a:solidFill>
            </a:endParaRPr>
          </a:p>
        </p:txBody>
      </p:sp>
      <p:sp>
        <p:nvSpPr>
          <p:cNvPr id="69" name="TextBox 68">
            <a:extLst>
              <a:ext uri="{FF2B5EF4-FFF2-40B4-BE49-F238E27FC236}">
                <a16:creationId xmlns:a16="http://schemas.microsoft.com/office/drawing/2014/main" id="{B643BA90-F89B-7472-649B-5D11063F3D25}"/>
              </a:ext>
            </a:extLst>
          </p:cNvPr>
          <p:cNvSpPr txBox="1"/>
          <p:nvPr/>
        </p:nvSpPr>
        <p:spPr>
          <a:xfrm>
            <a:off x="182265" y="1503197"/>
            <a:ext cx="3718530" cy="1938992"/>
          </a:xfrm>
          <a:prstGeom prst="rect">
            <a:avLst/>
          </a:prstGeom>
          <a:noFill/>
        </p:spPr>
        <p:txBody>
          <a:bodyPr wrap="square" rtlCol="0">
            <a:spAutoFit/>
          </a:bodyPr>
          <a:lstStyle/>
          <a:p>
            <a:pPr algn="just"/>
            <a:r>
              <a:rPr lang="en-US" sz="2000" dirty="0">
                <a:solidFill>
                  <a:srgbClr val="16286E"/>
                </a:solidFill>
              </a:rPr>
              <a:t>Unclaimed policies and expired warranties occur because people often forget about them, and in unforeseen events, families remain unaware, leading to financial loss and missed benefits.</a:t>
            </a:r>
            <a:endParaRPr lang="en-IN" sz="2000" dirty="0">
              <a:solidFill>
                <a:srgbClr val="16286E"/>
              </a:solidFill>
            </a:endParaRPr>
          </a:p>
        </p:txBody>
      </p:sp>
      <p:sp>
        <p:nvSpPr>
          <p:cNvPr id="70" name="TextBox 69">
            <a:extLst>
              <a:ext uri="{FF2B5EF4-FFF2-40B4-BE49-F238E27FC236}">
                <a16:creationId xmlns:a16="http://schemas.microsoft.com/office/drawing/2014/main" id="{91EA8833-F488-F6CC-D42F-966859013BDA}"/>
              </a:ext>
            </a:extLst>
          </p:cNvPr>
          <p:cNvSpPr txBox="1"/>
          <p:nvPr/>
        </p:nvSpPr>
        <p:spPr>
          <a:xfrm>
            <a:off x="313152" y="783216"/>
            <a:ext cx="3603287" cy="523220"/>
          </a:xfrm>
          <a:prstGeom prst="rect">
            <a:avLst/>
          </a:prstGeom>
          <a:noFill/>
        </p:spPr>
        <p:txBody>
          <a:bodyPr wrap="square" rtlCol="0">
            <a:spAutoFit/>
          </a:bodyPr>
          <a:lstStyle/>
          <a:p>
            <a:r>
              <a:rPr lang="en-US" sz="1400" i="1" dirty="0">
                <a:solidFill>
                  <a:srgbClr val="16286E"/>
                </a:solidFill>
              </a:rPr>
              <a:t>“The Hidden Loss: Unclaimed Policies Due to Unforeseen Events”</a:t>
            </a:r>
          </a:p>
        </p:txBody>
      </p:sp>
      <p:sp>
        <p:nvSpPr>
          <p:cNvPr id="75" name="Rectangle: Rounded Corners 74">
            <a:extLst>
              <a:ext uri="{FF2B5EF4-FFF2-40B4-BE49-F238E27FC236}">
                <a16:creationId xmlns:a16="http://schemas.microsoft.com/office/drawing/2014/main" id="{6E8D9C30-D00E-77B1-C4ED-C133F0ADB482}"/>
              </a:ext>
            </a:extLst>
          </p:cNvPr>
          <p:cNvSpPr/>
          <p:nvPr/>
        </p:nvSpPr>
        <p:spPr>
          <a:xfrm>
            <a:off x="5041507" y="5407185"/>
            <a:ext cx="2421165" cy="88582"/>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7" name="Group 76">
            <a:extLst>
              <a:ext uri="{FF2B5EF4-FFF2-40B4-BE49-F238E27FC236}">
                <a16:creationId xmlns:a16="http://schemas.microsoft.com/office/drawing/2014/main" id="{962A6D18-FEF6-0DC6-EB45-47AB75435585}"/>
              </a:ext>
            </a:extLst>
          </p:cNvPr>
          <p:cNvGrpSpPr/>
          <p:nvPr/>
        </p:nvGrpSpPr>
        <p:grpSpPr>
          <a:xfrm>
            <a:off x="8624477" y="1731556"/>
            <a:ext cx="3067586" cy="4735475"/>
            <a:chOff x="8446733" y="1240245"/>
            <a:chExt cx="3067586" cy="4735475"/>
          </a:xfrm>
        </p:grpSpPr>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446733" y="1544662"/>
              <a:ext cx="3067586" cy="4431058"/>
              <a:chOff x="8462691" y="1544662"/>
              <a:chExt cx="3067586" cy="4431058"/>
            </a:xfrm>
          </p:grpSpPr>
          <p:sp>
            <p:nvSpPr>
              <p:cNvPr id="103" name="Rectangle 102">
                <a:extLst>
                  <a:ext uri="{FF2B5EF4-FFF2-40B4-BE49-F238E27FC236}">
                    <a16:creationId xmlns:a16="http://schemas.microsoft.com/office/drawing/2014/main" id="{CDAD2E5F-3DBB-47BA-B90E-DDB45972B6AF}"/>
                  </a:ext>
                </a:extLst>
              </p:cNvPr>
              <p:cNvSpPr/>
              <p:nvPr/>
            </p:nvSpPr>
            <p:spPr>
              <a:xfrm>
                <a:off x="8472914" y="1544662"/>
                <a:ext cx="2975669" cy="1231106"/>
              </a:xfrm>
              <a:prstGeom prst="rect">
                <a:avLst/>
              </a:prstGeom>
            </p:spPr>
            <p:txBody>
              <a:bodyPr wrap="square" lIns="0" tIns="0" rIns="0" bIns="0">
                <a:spAutoFit/>
              </a:bodyPr>
              <a:lstStyle/>
              <a:p>
                <a:pPr algn="just"/>
                <a:r>
                  <a:rPr lang="en-US" sz="1600" dirty="0"/>
                  <a:t>When a policyholder passes away unexpectedly, families often remain unaware of active policies (life, health, etc.), leading to unclaimed benefits.</a:t>
                </a:r>
                <a:endParaRPr lang="en-US" sz="1600" i="1" dirty="0">
                  <a:solidFill>
                    <a:srgbClr val="002060"/>
                  </a:solidFill>
                  <a:latin typeface="+mj-lt"/>
                  <a:cs typeface="Segoe UI" panose="020B0502040204020203" pitchFamily="34" charset="0"/>
                </a:endParaRPr>
              </a:p>
            </p:txBody>
          </p:sp>
          <p:sp>
            <p:nvSpPr>
              <p:cNvPr id="104" name="TextBox 103">
                <a:extLst>
                  <a:ext uri="{FF2B5EF4-FFF2-40B4-BE49-F238E27FC236}">
                    <a16:creationId xmlns:a16="http://schemas.microsoft.com/office/drawing/2014/main" id="{36650A66-75C3-4933-AFC0-6AB58DFE89D9}"/>
                  </a:ext>
                </a:extLst>
              </p:cNvPr>
              <p:cNvSpPr txBox="1"/>
              <p:nvPr/>
            </p:nvSpPr>
            <p:spPr>
              <a:xfrm>
                <a:off x="8483139" y="2980297"/>
                <a:ext cx="3047138" cy="246221"/>
              </a:xfrm>
              <a:prstGeom prst="rect">
                <a:avLst/>
              </a:prstGeom>
              <a:noFill/>
            </p:spPr>
            <p:txBody>
              <a:bodyPr wrap="square" lIns="0" tIns="0" rIns="0" bIns="0" rtlCol="0">
                <a:spAutoFit/>
              </a:bodyPr>
              <a:lstStyle/>
              <a:p>
                <a:pPr marL="285750" indent="-285750">
                  <a:buFont typeface="Wingdings" panose="05000000000000000000" pitchFamily="2" charset="2"/>
                  <a:buChar char="ü"/>
                </a:pPr>
                <a:r>
                  <a:rPr lang="en-US" sz="1600" b="1" dirty="0">
                    <a:solidFill>
                      <a:srgbClr val="16286E"/>
                    </a:solidFill>
                    <a:latin typeface="Segoe UI" panose="020B0502040204020203" pitchFamily="34" charset="0"/>
                    <a:cs typeface="Segoe UI" panose="020B0502040204020203" pitchFamily="34" charset="0"/>
                  </a:rPr>
                  <a:t>LACK OF AWARENESS:</a:t>
                </a:r>
              </a:p>
            </p:txBody>
          </p:sp>
          <p:sp>
            <p:nvSpPr>
              <p:cNvPr id="105" name="Rectangle 104">
                <a:extLst>
                  <a:ext uri="{FF2B5EF4-FFF2-40B4-BE49-F238E27FC236}">
                    <a16:creationId xmlns:a16="http://schemas.microsoft.com/office/drawing/2014/main" id="{AD1F5E0B-9D11-43FF-9946-9B61EF9D6E88}"/>
                  </a:ext>
                </a:extLst>
              </p:cNvPr>
              <p:cNvSpPr/>
              <p:nvPr/>
            </p:nvSpPr>
            <p:spPr>
              <a:xfrm>
                <a:off x="8462691" y="3347078"/>
                <a:ext cx="2975669" cy="984885"/>
              </a:xfrm>
              <a:prstGeom prst="rect">
                <a:avLst/>
              </a:prstGeom>
            </p:spPr>
            <p:txBody>
              <a:bodyPr wrap="square" lIns="0" tIns="0" rIns="0" bIns="0">
                <a:spAutoFit/>
              </a:bodyPr>
              <a:lstStyle/>
              <a:p>
                <a:pPr algn="just"/>
                <a:r>
                  <a:rPr lang="en-US" sz="1600" dirty="0"/>
                  <a:t>Families lose millions in unclaimed policies each year simply because they are unaware of their existence or the claim process.</a:t>
                </a:r>
                <a:endParaRPr lang="en-US" sz="1600" i="1" dirty="0">
                  <a:solidFill>
                    <a:srgbClr val="002060"/>
                  </a:solidFill>
                  <a:latin typeface="+mj-lt"/>
                  <a:cs typeface="Segoe UI" panose="020B0502040204020203" pitchFamily="34" charset="0"/>
                </a:endParaRPr>
              </a:p>
            </p:txBody>
          </p:sp>
          <p:sp>
            <p:nvSpPr>
              <p:cNvPr id="106" name="TextBox 105">
                <a:extLst>
                  <a:ext uri="{FF2B5EF4-FFF2-40B4-BE49-F238E27FC236}">
                    <a16:creationId xmlns:a16="http://schemas.microsoft.com/office/drawing/2014/main" id="{2BACDD99-66AF-423B-B714-10B1BD09EBE4}"/>
                  </a:ext>
                </a:extLst>
              </p:cNvPr>
              <p:cNvSpPr txBox="1"/>
              <p:nvPr/>
            </p:nvSpPr>
            <p:spPr>
              <a:xfrm>
                <a:off x="8462691" y="4638831"/>
                <a:ext cx="3047138" cy="246221"/>
              </a:xfrm>
              <a:prstGeom prst="rect">
                <a:avLst/>
              </a:prstGeom>
              <a:noFill/>
            </p:spPr>
            <p:txBody>
              <a:bodyPr wrap="square" lIns="0" tIns="0" rIns="0" bIns="0" rtlCol="0">
                <a:spAutoFit/>
              </a:bodyPr>
              <a:lstStyle/>
              <a:p>
                <a:pPr marL="285750" indent="-285750">
                  <a:buFont typeface="Wingdings" panose="05000000000000000000" pitchFamily="2" charset="2"/>
                  <a:buChar char="ü"/>
                </a:pPr>
                <a:r>
                  <a:rPr lang="en-US" sz="1600" b="1" dirty="0">
                    <a:solidFill>
                      <a:srgbClr val="002060"/>
                    </a:solidFill>
                    <a:latin typeface="Segoe UI" panose="020B0502040204020203" pitchFamily="34" charset="0"/>
                    <a:cs typeface="Segoe UI" panose="020B0502040204020203" pitchFamily="34" charset="0"/>
                  </a:rPr>
                  <a:t>FORGETTING </a:t>
                </a:r>
                <a:r>
                  <a:rPr lang="en-US" sz="1600" b="1" dirty="0">
                    <a:solidFill>
                      <a:srgbClr val="16286E"/>
                    </a:solidFill>
                    <a:latin typeface="Segoe UI" panose="020B0502040204020203" pitchFamily="34" charset="0"/>
                    <a:cs typeface="Segoe UI" panose="020B0502040204020203" pitchFamily="34" charset="0"/>
                  </a:rPr>
                  <a:t>WARRANTIES</a:t>
                </a:r>
                <a:r>
                  <a:rPr lang="en-US" sz="1600" b="1" dirty="0">
                    <a:solidFill>
                      <a:srgbClr val="002060"/>
                    </a:solidFill>
                    <a:latin typeface="Segoe UI" panose="020B0502040204020203" pitchFamily="34" charset="0"/>
                    <a:cs typeface="Segoe UI" panose="020B0502040204020203" pitchFamily="34" charset="0"/>
                  </a:rPr>
                  <a:t>:</a:t>
                </a:r>
              </a:p>
            </p:txBody>
          </p:sp>
          <p:sp>
            <p:nvSpPr>
              <p:cNvPr id="107" name="Rectangle 106">
                <a:extLst>
                  <a:ext uri="{FF2B5EF4-FFF2-40B4-BE49-F238E27FC236}">
                    <a16:creationId xmlns:a16="http://schemas.microsoft.com/office/drawing/2014/main" id="{D6D9691D-4606-4981-97A5-3BEAC7F0804E}"/>
                  </a:ext>
                </a:extLst>
              </p:cNvPr>
              <p:cNvSpPr/>
              <p:nvPr/>
            </p:nvSpPr>
            <p:spPr>
              <a:xfrm>
                <a:off x="8483139" y="4990835"/>
                <a:ext cx="2975669" cy="984885"/>
              </a:xfrm>
              <a:prstGeom prst="rect">
                <a:avLst/>
              </a:prstGeom>
            </p:spPr>
            <p:txBody>
              <a:bodyPr wrap="square" lIns="0" tIns="0" rIns="0" bIns="0">
                <a:spAutoFit/>
              </a:bodyPr>
              <a:lstStyle/>
              <a:p>
                <a:pPr algn="just"/>
                <a:r>
                  <a:rPr lang="en-US" sz="1600" dirty="0"/>
                  <a:t>Many product warranties expire unused as users forget expiration dates, missing out on free repairs or replacements.</a:t>
                </a:r>
                <a:endParaRPr lang="en-US" sz="1600" i="1" dirty="0">
                  <a:solidFill>
                    <a:srgbClr val="002060"/>
                  </a:solidFill>
                  <a:latin typeface="+mj-lt"/>
                  <a:cs typeface="Segoe UI" panose="020B0502040204020203" pitchFamily="34" charset="0"/>
                </a:endParaRP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8488201" y="4496803"/>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462691" y="2859736"/>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FFBF35CC-A164-2FD4-ECD9-D99E5363202B}"/>
                </a:ext>
              </a:extLst>
            </p:cNvPr>
            <p:cNvSpPr txBox="1"/>
            <p:nvPr/>
          </p:nvSpPr>
          <p:spPr>
            <a:xfrm>
              <a:off x="8446733" y="1240245"/>
              <a:ext cx="3047138" cy="246221"/>
            </a:xfrm>
            <a:prstGeom prst="rect">
              <a:avLst/>
            </a:prstGeom>
            <a:noFill/>
          </p:spPr>
          <p:txBody>
            <a:bodyPr wrap="square" lIns="0" tIns="0" rIns="0" bIns="0" rtlCol="0">
              <a:spAutoFit/>
            </a:bodyPr>
            <a:lstStyle/>
            <a:p>
              <a:pPr marL="285750" indent="-285750">
                <a:buFont typeface="Wingdings" panose="05000000000000000000" pitchFamily="2" charset="2"/>
                <a:buChar char="ü"/>
              </a:pPr>
              <a:r>
                <a:rPr lang="en-US" sz="1600" b="1" dirty="0">
                  <a:solidFill>
                    <a:srgbClr val="16286E"/>
                  </a:solidFill>
                  <a:latin typeface="Segoe UI" panose="020B0502040204020203" pitchFamily="34" charset="0"/>
                  <a:cs typeface="Segoe UI" panose="020B0502040204020203" pitchFamily="34" charset="0"/>
                </a:rPr>
                <a:t>UNFORESEEN EVENTS:</a:t>
              </a:r>
            </a:p>
          </p:txBody>
        </p:sp>
      </p:grpSp>
      <p:sp>
        <p:nvSpPr>
          <p:cNvPr id="91" name="TextBox 90">
            <a:extLst>
              <a:ext uri="{FF2B5EF4-FFF2-40B4-BE49-F238E27FC236}">
                <a16:creationId xmlns:a16="http://schemas.microsoft.com/office/drawing/2014/main" id="{3ADF4B78-BE56-A87B-4A95-B08ED260C817}"/>
              </a:ext>
            </a:extLst>
          </p:cNvPr>
          <p:cNvSpPr txBox="1"/>
          <p:nvPr/>
        </p:nvSpPr>
        <p:spPr>
          <a:xfrm>
            <a:off x="8360028" y="1050775"/>
            <a:ext cx="3445892" cy="307777"/>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lang="en-IN" sz="2000" b="1" dirty="0">
                <a:solidFill>
                  <a:srgbClr val="16286E"/>
                </a:solidFill>
                <a:latin typeface="Segoe UI" panose="020B0502040204020203" pitchFamily="34" charset="0"/>
                <a:cs typeface="Segoe UI" panose="020B0502040204020203" pitchFamily="34" charset="0"/>
              </a:rPr>
              <a:t>THE HIDDEN PROBLEMS</a:t>
            </a:r>
            <a:r>
              <a:rPr lang="en-US" sz="2000" b="1" dirty="0">
                <a:solidFill>
                  <a:srgbClr val="16286E"/>
                </a:solidFill>
                <a:latin typeface="Segoe UI" panose="020B0502040204020203" pitchFamily="34" charset="0"/>
                <a:cs typeface="Segoe UI" panose="020B0502040204020203" pitchFamily="34" charset="0"/>
              </a:rPr>
              <a:t>:</a:t>
            </a:r>
          </a:p>
        </p:txBody>
      </p:sp>
      <p:pic>
        <p:nvPicPr>
          <p:cNvPr id="92" name="Picture 91">
            <a:extLst>
              <a:ext uri="{FF2B5EF4-FFF2-40B4-BE49-F238E27FC236}">
                <a16:creationId xmlns:a16="http://schemas.microsoft.com/office/drawing/2014/main" id="{B06F26FE-B162-8D3F-897D-39BB95A24FC1}"/>
              </a:ext>
            </a:extLst>
          </p:cNvPr>
          <p:cNvPicPr>
            <a:picLocks noChangeAspect="1"/>
          </p:cNvPicPr>
          <p:nvPr/>
        </p:nvPicPr>
        <p:blipFill>
          <a:blip r:embed="rId5"/>
          <a:stretch>
            <a:fillRect/>
          </a:stretch>
        </p:blipFill>
        <p:spPr>
          <a:xfrm>
            <a:off x="9713647" y="13190"/>
            <a:ext cx="2478353" cy="730718"/>
          </a:xfrm>
          <a:prstGeom prst="rect">
            <a:avLst/>
          </a:prstGeom>
        </p:spPr>
      </p:pic>
    </p:spTree>
    <p:extLst>
      <p:ext uri="{BB962C8B-B14F-4D97-AF65-F5344CB8AC3E}">
        <p14:creationId xmlns:p14="http://schemas.microsoft.com/office/powerpoint/2010/main" val="186094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336" name="Group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2291676" y="1411022"/>
            <a:ext cx="3977044" cy="1028380"/>
            <a:chOff x="2318001" y="3364872"/>
            <a:chExt cx="5859248" cy="1871350"/>
          </a:xfrm>
        </p:grpSpPr>
        <p:sp>
          <p:nvSpPr>
            <p:cNvPr id="337" name="TextBox 336">
              <a:extLst>
                <a:ext uri="{FF2B5EF4-FFF2-40B4-BE49-F238E27FC236}">
                  <a16:creationId xmlns:a16="http://schemas.microsoft.com/office/drawing/2014/main" id="{3380BC47-47FB-44F3-9E0B-80B83E426031}"/>
                </a:ext>
              </a:extLst>
            </p:cNvPr>
            <p:cNvSpPr txBox="1"/>
            <p:nvPr/>
          </p:nvSpPr>
          <p:spPr>
            <a:xfrm>
              <a:off x="2318001" y="3364872"/>
              <a:ext cx="5006050" cy="448050"/>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AI DOCUMENT TRACKING</a:t>
              </a:r>
            </a:p>
          </p:txBody>
        </p:sp>
        <p:sp>
          <p:nvSpPr>
            <p:cNvPr id="338" name="Rectangle 337">
              <a:extLst>
                <a:ext uri="{FF2B5EF4-FFF2-40B4-BE49-F238E27FC236}">
                  <a16:creationId xmlns:a16="http://schemas.microsoft.com/office/drawing/2014/main" id="{9DE6A47E-C4CC-416D-9C28-3273394521C8}"/>
                </a:ext>
              </a:extLst>
            </p:cNvPr>
            <p:cNvSpPr/>
            <p:nvPr/>
          </p:nvSpPr>
          <p:spPr>
            <a:xfrm>
              <a:off x="2318002" y="3892070"/>
              <a:ext cx="5859247" cy="1344152"/>
            </a:xfrm>
            <a:prstGeom prst="rect">
              <a:avLst/>
            </a:prstGeom>
          </p:spPr>
          <p:txBody>
            <a:bodyPr wrap="square" lIns="0" tIns="0" rIns="0" bIns="0">
              <a:spAutoFit/>
            </a:bodyPr>
            <a:lstStyle/>
            <a:p>
              <a:pPr algn="just"/>
              <a:r>
                <a:rPr lang="en-US" sz="1600" dirty="0">
                  <a:solidFill>
                    <a:srgbClr val="16286E"/>
                  </a:solidFill>
                </a:rPr>
                <a:t>Users can securely upload and store important policies and warranties, including nominee details for easy access.</a:t>
              </a:r>
              <a:endParaRPr lang="en-US" sz="1600" i="1" dirty="0">
                <a:solidFill>
                  <a:srgbClr val="16286E"/>
                </a:solidFill>
                <a:latin typeface="+mj-lt"/>
                <a:cs typeface="Segoe UI" panose="020B0502040204020203" pitchFamily="34" charset="0"/>
              </a:endParaRPr>
            </a:p>
          </p:txBody>
        </p:sp>
      </p:grpSp>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 </a:t>
            </a:r>
            <a:endParaRPr lang="en-US" sz="2400" dirty="0">
              <a:solidFill>
                <a:srgbClr val="002060"/>
              </a:solidFill>
            </a:endParaRPr>
          </a:p>
        </p:txBody>
      </p:sp>
      <p:sp>
        <p:nvSpPr>
          <p:cNvPr id="2" name="TextBox 1">
            <a:extLst>
              <a:ext uri="{FF2B5EF4-FFF2-40B4-BE49-F238E27FC236}">
                <a16:creationId xmlns:a16="http://schemas.microsoft.com/office/drawing/2014/main" id="{9F85C588-28DF-295B-E587-3CB7D90B44FD}"/>
              </a:ext>
            </a:extLst>
          </p:cNvPr>
          <p:cNvSpPr txBox="1"/>
          <p:nvPr/>
        </p:nvSpPr>
        <p:spPr>
          <a:xfrm>
            <a:off x="221796" y="311285"/>
            <a:ext cx="10659564" cy="707886"/>
          </a:xfrm>
          <a:prstGeom prst="rect">
            <a:avLst/>
          </a:prstGeom>
          <a:noFill/>
        </p:spPr>
        <p:txBody>
          <a:bodyPr wrap="square" rtlCol="0">
            <a:spAutoFit/>
          </a:bodyPr>
          <a:lstStyle/>
          <a:p>
            <a:r>
              <a:rPr lang="en-US" sz="2400" b="1" dirty="0">
                <a:solidFill>
                  <a:srgbClr val="16286E"/>
                </a:solidFill>
              </a:rPr>
              <a:t>2. SOLUTION : “ </a:t>
            </a:r>
            <a:r>
              <a:rPr lang="en-US" sz="2400" b="1" dirty="0" err="1">
                <a:solidFill>
                  <a:srgbClr val="16286E"/>
                </a:solidFill>
              </a:rPr>
              <a:t>ClaimAlert</a:t>
            </a:r>
            <a:r>
              <a:rPr lang="en-US" sz="2400" b="1" dirty="0">
                <a:solidFill>
                  <a:srgbClr val="16286E"/>
                </a:solidFill>
              </a:rPr>
              <a:t>”</a:t>
            </a:r>
          </a:p>
          <a:p>
            <a:r>
              <a:rPr lang="en-US" sz="1600" i="1" dirty="0">
                <a:solidFill>
                  <a:srgbClr val="16286E"/>
                </a:solidFill>
              </a:rPr>
              <a:t>“AI-Powered Policy and Warranty Notification App: Ensuring Families Never Miss Out”</a:t>
            </a:r>
            <a:endParaRPr lang="en-IN" sz="1600" b="1" i="1" dirty="0">
              <a:solidFill>
                <a:srgbClr val="16286E"/>
              </a:solidFill>
            </a:endParaRPr>
          </a:p>
        </p:txBody>
      </p:sp>
      <p:grpSp>
        <p:nvGrpSpPr>
          <p:cNvPr id="3" name="Group 2">
            <a:extLst>
              <a:ext uri="{FF2B5EF4-FFF2-40B4-BE49-F238E27FC236}">
                <a16:creationId xmlns:a16="http://schemas.microsoft.com/office/drawing/2014/main" id="{07BCF74B-97F7-D803-397A-0E5B9AA0C2F7}"/>
              </a:ext>
              <a:ext uri="{C183D7F6-B498-43B3-948B-1728B52AA6E4}">
                <adec:decorative xmlns:adec="http://schemas.microsoft.com/office/drawing/2017/decorative" val="1"/>
              </a:ext>
            </a:extLst>
          </p:cNvPr>
          <p:cNvGrpSpPr/>
          <p:nvPr/>
        </p:nvGrpSpPr>
        <p:grpSpPr>
          <a:xfrm>
            <a:off x="2247776" y="3178031"/>
            <a:ext cx="4020943" cy="1274601"/>
            <a:chOff x="2318001" y="3364872"/>
            <a:chExt cx="5923924" cy="2319400"/>
          </a:xfrm>
        </p:grpSpPr>
        <p:sp>
          <p:nvSpPr>
            <p:cNvPr id="21" name="TextBox 20">
              <a:extLst>
                <a:ext uri="{FF2B5EF4-FFF2-40B4-BE49-F238E27FC236}">
                  <a16:creationId xmlns:a16="http://schemas.microsoft.com/office/drawing/2014/main" id="{EC7DFE1E-69AF-2074-8615-A933B8DD5F58}"/>
                </a:ext>
              </a:extLst>
            </p:cNvPr>
            <p:cNvSpPr txBox="1"/>
            <p:nvPr/>
          </p:nvSpPr>
          <p:spPr>
            <a:xfrm>
              <a:off x="2318001" y="3364872"/>
              <a:ext cx="5006050" cy="448050"/>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EVENT NOTIFICATION</a:t>
              </a:r>
            </a:p>
          </p:txBody>
        </p:sp>
        <p:sp>
          <p:nvSpPr>
            <p:cNvPr id="23" name="Rectangle 22">
              <a:extLst>
                <a:ext uri="{FF2B5EF4-FFF2-40B4-BE49-F238E27FC236}">
                  <a16:creationId xmlns:a16="http://schemas.microsoft.com/office/drawing/2014/main" id="{057AC653-DA95-5A78-9ADF-D1C4EB7B39A1}"/>
                </a:ext>
              </a:extLst>
            </p:cNvPr>
            <p:cNvSpPr/>
            <p:nvPr/>
          </p:nvSpPr>
          <p:spPr>
            <a:xfrm>
              <a:off x="2318002" y="3892070"/>
              <a:ext cx="5923923" cy="1792202"/>
            </a:xfrm>
            <a:prstGeom prst="rect">
              <a:avLst/>
            </a:prstGeom>
          </p:spPr>
          <p:txBody>
            <a:bodyPr wrap="square" lIns="0" tIns="0" rIns="0" bIns="0">
              <a:spAutoFit/>
            </a:bodyPr>
            <a:lstStyle/>
            <a:p>
              <a:pPr algn="just"/>
              <a:r>
                <a:rPr lang="en-US" sz="1600" dirty="0">
                  <a:solidFill>
                    <a:srgbClr val="16286E"/>
                  </a:solidFill>
                </a:rPr>
                <a:t>Automatically sends SMS and Instagram alerts to registered nominees in the event of the policyholder’s death, providing information about active policies</a:t>
              </a:r>
              <a:r>
                <a:rPr lang="en-US" sz="1600" dirty="0"/>
                <a:t>.</a:t>
              </a:r>
              <a:endParaRPr lang="en-US" sz="1600" i="1" dirty="0">
                <a:solidFill>
                  <a:srgbClr val="002060"/>
                </a:solidFill>
                <a:latin typeface="+mj-lt"/>
                <a:cs typeface="Segoe UI" panose="020B0502040204020203" pitchFamily="34" charset="0"/>
              </a:endParaRPr>
            </a:p>
          </p:txBody>
        </p:sp>
      </p:grpSp>
      <p:grpSp>
        <p:nvGrpSpPr>
          <p:cNvPr id="28" name="Group 27">
            <a:extLst>
              <a:ext uri="{FF2B5EF4-FFF2-40B4-BE49-F238E27FC236}">
                <a16:creationId xmlns:a16="http://schemas.microsoft.com/office/drawing/2014/main" id="{C23633B6-D7B0-B26B-0B79-17FEE31C6EAF}"/>
              </a:ext>
              <a:ext uri="{C183D7F6-B498-43B3-948B-1728B52AA6E4}">
                <adec:decorative xmlns:adec="http://schemas.microsoft.com/office/drawing/2017/decorative" val="1"/>
              </a:ext>
            </a:extLst>
          </p:cNvPr>
          <p:cNvGrpSpPr/>
          <p:nvPr/>
        </p:nvGrpSpPr>
        <p:grpSpPr>
          <a:xfrm>
            <a:off x="2312590" y="4988217"/>
            <a:ext cx="5582081" cy="1028380"/>
            <a:chOff x="2318001" y="3364872"/>
            <a:chExt cx="8702368" cy="1871350"/>
          </a:xfrm>
        </p:grpSpPr>
        <p:sp>
          <p:nvSpPr>
            <p:cNvPr id="29" name="TextBox 28">
              <a:extLst>
                <a:ext uri="{FF2B5EF4-FFF2-40B4-BE49-F238E27FC236}">
                  <a16:creationId xmlns:a16="http://schemas.microsoft.com/office/drawing/2014/main" id="{9DFCCF0F-B22E-CD18-E406-88E972D3AA02}"/>
                </a:ext>
              </a:extLst>
            </p:cNvPr>
            <p:cNvSpPr txBox="1"/>
            <p:nvPr/>
          </p:nvSpPr>
          <p:spPr>
            <a:xfrm>
              <a:off x="2318001" y="3364872"/>
              <a:ext cx="8702368" cy="448050"/>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WARRANTY EXPIRATION ALERTS </a:t>
              </a:r>
            </a:p>
          </p:txBody>
        </p:sp>
        <p:sp>
          <p:nvSpPr>
            <p:cNvPr id="30" name="Rectangle 29">
              <a:extLst>
                <a:ext uri="{FF2B5EF4-FFF2-40B4-BE49-F238E27FC236}">
                  <a16:creationId xmlns:a16="http://schemas.microsoft.com/office/drawing/2014/main" id="{1B71D1C2-B8DC-8200-5D54-D97EFF1ED38C}"/>
                </a:ext>
              </a:extLst>
            </p:cNvPr>
            <p:cNvSpPr/>
            <p:nvPr/>
          </p:nvSpPr>
          <p:spPr>
            <a:xfrm>
              <a:off x="2318003" y="3892070"/>
              <a:ext cx="6167535" cy="1344152"/>
            </a:xfrm>
            <a:prstGeom prst="rect">
              <a:avLst/>
            </a:prstGeom>
          </p:spPr>
          <p:txBody>
            <a:bodyPr wrap="square" lIns="0" tIns="0" rIns="0" bIns="0">
              <a:spAutoFit/>
            </a:bodyPr>
            <a:lstStyle/>
            <a:p>
              <a:pPr algn="just"/>
              <a:r>
                <a:rPr lang="en-US" sz="1600" dirty="0">
                  <a:solidFill>
                    <a:srgbClr val="16286E"/>
                  </a:solidFill>
                </a:rPr>
                <a:t>Sends reminders a week before warranty expiration, enabling users to claim warranties or initiate replacements on time.</a:t>
              </a:r>
              <a:endParaRPr lang="en-US" sz="1600" i="1" dirty="0">
                <a:solidFill>
                  <a:srgbClr val="16286E"/>
                </a:solidFill>
                <a:latin typeface="+mj-lt"/>
                <a:cs typeface="Segoe UI" panose="020B0502040204020203" pitchFamily="34" charset="0"/>
              </a:endParaRPr>
            </a:p>
          </p:txBody>
        </p:sp>
      </p:grpSp>
      <p:pic>
        <p:nvPicPr>
          <p:cNvPr id="59" name="Picture 58">
            <a:extLst>
              <a:ext uri="{FF2B5EF4-FFF2-40B4-BE49-F238E27FC236}">
                <a16:creationId xmlns:a16="http://schemas.microsoft.com/office/drawing/2014/main" id="{B1C424B6-E726-5D62-8D70-EAE96DDCA7A1}"/>
              </a:ext>
            </a:extLst>
          </p:cNvPr>
          <p:cNvPicPr>
            <a:picLocks noChangeAspect="1"/>
          </p:cNvPicPr>
          <p:nvPr/>
        </p:nvPicPr>
        <p:blipFill>
          <a:blip r:embed="rId3"/>
          <a:stretch>
            <a:fillRect/>
          </a:stretch>
        </p:blipFill>
        <p:spPr>
          <a:xfrm>
            <a:off x="859454" y="1411022"/>
            <a:ext cx="990406" cy="990406"/>
          </a:xfrm>
          <a:prstGeom prst="rect">
            <a:avLst/>
          </a:prstGeom>
        </p:spPr>
      </p:pic>
      <p:pic>
        <p:nvPicPr>
          <p:cNvPr id="61" name="Picture 60">
            <a:extLst>
              <a:ext uri="{FF2B5EF4-FFF2-40B4-BE49-F238E27FC236}">
                <a16:creationId xmlns:a16="http://schemas.microsoft.com/office/drawing/2014/main" id="{AD851DFE-78B8-B654-996D-D46149FCFF31}"/>
              </a:ext>
            </a:extLst>
          </p:cNvPr>
          <p:cNvPicPr>
            <a:picLocks noChangeAspect="1"/>
          </p:cNvPicPr>
          <p:nvPr/>
        </p:nvPicPr>
        <p:blipFill>
          <a:blip r:embed="rId4"/>
          <a:stretch>
            <a:fillRect/>
          </a:stretch>
        </p:blipFill>
        <p:spPr>
          <a:xfrm>
            <a:off x="711199" y="3266060"/>
            <a:ext cx="984885" cy="984885"/>
          </a:xfrm>
          <a:prstGeom prst="rect">
            <a:avLst/>
          </a:prstGeom>
        </p:spPr>
      </p:pic>
      <p:pic>
        <p:nvPicPr>
          <p:cNvPr id="63" name="Picture 62">
            <a:extLst>
              <a:ext uri="{FF2B5EF4-FFF2-40B4-BE49-F238E27FC236}">
                <a16:creationId xmlns:a16="http://schemas.microsoft.com/office/drawing/2014/main" id="{7D2C9CA4-62E8-0054-7EBF-DF3430417BF6}"/>
              </a:ext>
            </a:extLst>
          </p:cNvPr>
          <p:cNvPicPr>
            <a:picLocks noChangeAspect="1"/>
          </p:cNvPicPr>
          <p:nvPr/>
        </p:nvPicPr>
        <p:blipFill>
          <a:blip r:embed="rId5"/>
          <a:stretch>
            <a:fillRect/>
          </a:stretch>
        </p:blipFill>
        <p:spPr>
          <a:xfrm>
            <a:off x="788334" y="5031711"/>
            <a:ext cx="984886" cy="984886"/>
          </a:xfrm>
          <a:prstGeom prst="rect">
            <a:avLst/>
          </a:prstGeom>
        </p:spPr>
      </p:pic>
      <p:sp>
        <p:nvSpPr>
          <p:cNvPr id="129" name="TextBox 128">
            <a:extLst>
              <a:ext uri="{FF2B5EF4-FFF2-40B4-BE49-F238E27FC236}">
                <a16:creationId xmlns:a16="http://schemas.microsoft.com/office/drawing/2014/main" id="{6B9C6C6D-5616-2D45-CC49-624666C44834}"/>
              </a:ext>
            </a:extLst>
          </p:cNvPr>
          <p:cNvSpPr txBox="1"/>
          <p:nvPr/>
        </p:nvSpPr>
        <p:spPr>
          <a:xfrm>
            <a:off x="6710535" y="1197987"/>
            <a:ext cx="3210209" cy="369332"/>
          </a:xfrm>
          <a:prstGeom prst="rect">
            <a:avLst/>
          </a:prstGeom>
          <a:noFill/>
        </p:spPr>
        <p:txBody>
          <a:bodyPr wrap="square">
            <a:spAutoFit/>
          </a:bodyPr>
          <a:lstStyle/>
          <a:p>
            <a:pPr marL="285750" indent="-285750">
              <a:buFont typeface="Wingdings" panose="05000000000000000000" pitchFamily="2" charset="2"/>
              <a:buChar char="ü"/>
            </a:pPr>
            <a:r>
              <a:rPr lang="en-US" sz="1800" b="1" dirty="0">
                <a:solidFill>
                  <a:srgbClr val="002060"/>
                </a:solidFill>
                <a:latin typeface="Segoe UI" panose="020B0502040204020203" pitchFamily="34" charset="0"/>
                <a:cs typeface="Segoe UI" panose="020B0502040204020203" pitchFamily="34" charset="0"/>
              </a:rPr>
              <a:t>KEY FEATURES</a:t>
            </a:r>
          </a:p>
        </p:txBody>
      </p:sp>
      <p:sp>
        <p:nvSpPr>
          <p:cNvPr id="132" name="TextBox 131">
            <a:extLst>
              <a:ext uri="{FF2B5EF4-FFF2-40B4-BE49-F238E27FC236}">
                <a16:creationId xmlns:a16="http://schemas.microsoft.com/office/drawing/2014/main" id="{8FDECDC5-450E-03C9-97E8-468D090DB671}"/>
              </a:ext>
            </a:extLst>
          </p:cNvPr>
          <p:cNvSpPr txBox="1"/>
          <p:nvPr/>
        </p:nvSpPr>
        <p:spPr>
          <a:xfrm>
            <a:off x="6710535" y="1661556"/>
            <a:ext cx="5080000" cy="4278094"/>
          </a:xfrm>
          <a:prstGeom prst="rect">
            <a:avLst/>
          </a:prstGeom>
          <a:noFill/>
        </p:spPr>
        <p:txBody>
          <a:bodyPr wrap="square" rtlCol="0">
            <a:spAutoFit/>
          </a:bodyPr>
          <a:lstStyle/>
          <a:p>
            <a:pPr marL="342900" indent="-342900" algn="just">
              <a:buFont typeface="+mj-lt"/>
              <a:buAutoNum type="arabicPeriod"/>
            </a:pPr>
            <a:r>
              <a:rPr lang="en-US" sz="1600" b="1" dirty="0">
                <a:solidFill>
                  <a:srgbClr val="16286E"/>
                </a:solidFill>
              </a:rPr>
              <a:t>Smart Notifications: </a:t>
            </a:r>
            <a:r>
              <a:rPr lang="en-US" sz="1600" dirty="0">
                <a:solidFill>
                  <a:srgbClr val="16286E"/>
                </a:solidFill>
              </a:rPr>
              <a:t>The “</a:t>
            </a:r>
            <a:r>
              <a:rPr lang="en-US" sz="1600" dirty="0" err="1">
                <a:solidFill>
                  <a:srgbClr val="16286E"/>
                </a:solidFill>
              </a:rPr>
              <a:t>ClainAlert</a:t>
            </a:r>
            <a:r>
              <a:rPr lang="en-US" sz="1600" dirty="0">
                <a:solidFill>
                  <a:srgbClr val="16286E"/>
                </a:solidFill>
              </a:rPr>
              <a:t>” App delivers timely emergency alerts that extract nominee details for quick claims, along with regular warranty reminders to help users take full advantage of their purchases and avoid missing important deadlines.</a:t>
            </a:r>
          </a:p>
          <a:p>
            <a:pPr marL="342900" indent="-342900" algn="just">
              <a:buFont typeface="+mj-lt"/>
              <a:buAutoNum type="arabicPeriod"/>
            </a:pPr>
            <a:endParaRPr lang="en-US" sz="1600" dirty="0">
              <a:solidFill>
                <a:srgbClr val="16286E"/>
              </a:solidFill>
            </a:endParaRPr>
          </a:p>
          <a:p>
            <a:pPr marL="342900" indent="-342900" algn="just">
              <a:buFont typeface="+mj-lt"/>
              <a:buAutoNum type="arabicPeriod"/>
            </a:pPr>
            <a:r>
              <a:rPr lang="en-US" sz="1600" b="1" dirty="0">
                <a:solidFill>
                  <a:srgbClr val="16286E"/>
                </a:solidFill>
              </a:rPr>
              <a:t>Search Bar Integration: </a:t>
            </a:r>
            <a:r>
              <a:rPr lang="en-US" sz="1600" dirty="0">
                <a:solidFill>
                  <a:srgbClr val="16286E"/>
                </a:solidFill>
              </a:rPr>
              <a:t>With a user-friendly search function, users can effortlessly locate their policies and warranties, and the system clearly indicates whether each item is active, expired, or claimable, streamlining management.</a:t>
            </a:r>
          </a:p>
          <a:p>
            <a:pPr marL="342900" indent="-342900" algn="just">
              <a:buFont typeface="+mj-lt"/>
              <a:buAutoNum type="arabicPeriod"/>
            </a:pPr>
            <a:endParaRPr lang="en-US" sz="1600" dirty="0">
              <a:solidFill>
                <a:srgbClr val="16286E"/>
              </a:solidFill>
            </a:endParaRPr>
          </a:p>
          <a:p>
            <a:pPr marL="342900" indent="-342900" algn="just">
              <a:buFont typeface="+mj-lt"/>
              <a:buAutoNum type="arabicPeriod"/>
            </a:pPr>
            <a:r>
              <a:rPr lang="en-US" sz="1600" b="1" dirty="0">
                <a:solidFill>
                  <a:srgbClr val="16286E"/>
                </a:solidFill>
              </a:rPr>
              <a:t>Enhanced Security: </a:t>
            </a:r>
            <a:r>
              <a:rPr lang="en-US" sz="1600" dirty="0">
                <a:solidFill>
                  <a:srgbClr val="16286E"/>
                </a:solidFill>
              </a:rPr>
              <a:t>Strong encryption protects sensitive information from unauthorized access, while users can easily manage nominee permissions, ensuring that only authorized individuals can view or act on their policies for added peace of mind.</a:t>
            </a:r>
          </a:p>
        </p:txBody>
      </p:sp>
      <p:pic>
        <p:nvPicPr>
          <p:cNvPr id="134" name="Picture 133">
            <a:extLst>
              <a:ext uri="{FF2B5EF4-FFF2-40B4-BE49-F238E27FC236}">
                <a16:creationId xmlns:a16="http://schemas.microsoft.com/office/drawing/2014/main" id="{F2C3E074-A3E6-DAAB-16A2-D4EDDEDB739A}"/>
              </a:ext>
            </a:extLst>
          </p:cNvPr>
          <p:cNvPicPr>
            <a:picLocks noChangeAspect="1"/>
          </p:cNvPicPr>
          <p:nvPr/>
        </p:nvPicPr>
        <p:blipFill>
          <a:blip r:embed="rId6"/>
          <a:stretch>
            <a:fillRect/>
          </a:stretch>
        </p:blipFill>
        <p:spPr>
          <a:xfrm>
            <a:off x="9713647" y="13190"/>
            <a:ext cx="2478353" cy="730718"/>
          </a:xfrm>
          <a:prstGeom prst="rect">
            <a:avLst/>
          </a:prstGeom>
        </p:spPr>
      </p:pic>
    </p:spTree>
    <p:extLst>
      <p:ext uri="{BB962C8B-B14F-4D97-AF65-F5344CB8AC3E}">
        <p14:creationId xmlns:p14="http://schemas.microsoft.com/office/powerpoint/2010/main" val="186973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1015663"/>
          </a:xfrm>
          <a:prstGeom prst="rect">
            <a:avLst/>
          </a:prstGeom>
          <a:noFill/>
        </p:spPr>
        <p:txBody>
          <a:bodyPr wrap="square" lIns="0" tIns="0" rIns="0" bIns="0" rtlCol="0">
            <a:spAutoFit/>
          </a:bodyPr>
          <a:lstStyle/>
          <a:p>
            <a:r>
              <a:rPr lang="en-US" sz="6600" b="1" dirty="0">
                <a:solidFill>
                  <a:srgbClr val="16286E"/>
                </a:solidFill>
                <a:latin typeface="Segoe UI" panose="020B0502040204020203" pitchFamily="34" charset="0"/>
                <a:cs typeface="Segoe UI" panose="020B0502040204020203" pitchFamily="34" charset="0"/>
              </a:rPr>
              <a:t>Thank You</a:t>
            </a:r>
          </a:p>
        </p:txBody>
      </p:sp>
      <p:sp>
        <p:nvSpPr>
          <p:cNvPr id="4" name="Rectangle 3">
            <a:extLst>
              <a:ext uri="{FF2B5EF4-FFF2-40B4-BE49-F238E27FC236}">
                <a16:creationId xmlns:a16="http://schemas.microsoft.com/office/drawing/2014/main" id="{A9B74FAF-1757-48A8-BBFB-722E8E1D6FA4}"/>
              </a:ext>
            </a:extLst>
          </p:cNvPr>
          <p:cNvSpPr/>
          <p:nvPr/>
        </p:nvSpPr>
        <p:spPr>
          <a:xfrm>
            <a:off x="915823" y="5435600"/>
            <a:ext cx="4069690" cy="246221"/>
          </a:xfrm>
          <a:prstGeom prst="rect">
            <a:avLst/>
          </a:prstGeom>
        </p:spPr>
        <p:txBody>
          <a:bodyPr wrap="square" lIns="0" tIns="0" rIns="0" bIns="0">
            <a:spAutoFit/>
          </a:bodyPr>
          <a:lstStyle/>
          <a:p>
            <a:r>
              <a:rPr lang="en-US" sz="1600" i="1" dirty="0">
                <a:solidFill>
                  <a:srgbClr val="16286E"/>
                </a:solidFill>
              </a:rPr>
              <a:t>"Ensuring no policy or warranty is forgotten."</a:t>
            </a: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2" name="Picture 1">
            <a:extLst>
              <a:ext uri="{FF2B5EF4-FFF2-40B4-BE49-F238E27FC236}">
                <a16:creationId xmlns:a16="http://schemas.microsoft.com/office/drawing/2014/main" id="{52B1245A-B011-464B-7021-43BE1D18B534}"/>
              </a:ext>
            </a:extLst>
          </p:cNvPr>
          <p:cNvPicPr>
            <a:picLocks noChangeAspect="1"/>
          </p:cNvPicPr>
          <p:nvPr/>
        </p:nvPicPr>
        <p:blipFill>
          <a:blip r:embed="rId3"/>
          <a:stretch>
            <a:fillRect/>
          </a:stretch>
        </p:blipFill>
        <p:spPr>
          <a:xfrm>
            <a:off x="94857" y="58414"/>
            <a:ext cx="2478353" cy="730718"/>
          </a:xfrm>
          <a:prstGeom prst="rect">
            <a:avLst/>
          </a:prstGeom>
        </p:spPr>
      </p:pic>
      <p:grpSp>
        <p:nvGrpSpPr>
          <p:cNvPr id="32" name="Group 31">
            <a:extLst>
              <a:ext uri="{FF2B5EF4-FFF2-40B4-BE49-F238E27FC236}">
                <a16:creationId xmlns:a16="http://schemas.microsoft.com/office/drawing/2014/main" id="{C71A424F-ED12-3842-8752-9BFEF76C4771}"/>
              </a:ext>
            </a:extLst>
          </p:cNvPr>
          <p:cNvGrpSpPr/>
          <p:nvPr/>
        </p:nvGrpSpPr>
        <p:grpSpPr>
          <a:xfrm>
            <a:off x="402420" y="6026422"/>
            <a:ext cx="5687141" cy="330772"/>
            <a:chOff x="402420" y="6026422"/>
            <a:chExt cx="5687141" cy="330772"/>
          </a:xfrm>
        </p:grpSpPr>
        <p:sp>
          <p:nvSpPr>
            <p:cNvPr id="15" name="Rectangle 14">
              <a:extLst>
                <a:ext uri="{FF2B5EF4-FFF2-40B4-BE49-F238E27FC236}">
                  <a16:creationId xmlns:a16="http://schemas.microsoft.com/office/drawing/2014/main" id="{20A66746-1A69-6C82-2A39-A01AB4A86A07}"/>
                </a:ext>
              </a:extLst>
            </p:cNvPr>
            <p:cNvSpPr/>
            <p:nvPr/>
          </p:nvSpPr>
          <p:spPr>
            <a:xfrm>
              <a:off x="891789" y="6026422"/>
              <a:ext cx="5197772" cy="246221"/>
            </a:xfrm>
            <a:prstGeom prst="rect">
              <a:avLst/>
            </a:prstGeom>
          </p:spPr>
          <p:txBody>
            <a:bodyPr wrap="square" lIns="0" tIns="0" rIns="0" bIns="0">
              <a:spAutoFit/>
            </a:bodyPr>
            <a:lstStyle/>
            <a:p>
              <a:r>
                <a:rPr lang="en-US" sz="1600" i="1" dirty="0">
                  <a:solidFill>
                    <a:srgbClr val="16286E"/>
                  </a:solidFill>
                  <a:hlinkClick r:id="rId4">
                    <a:extLst>
                      <a:ext uri="{A12FA001-AC4F-418D-AE19-62706E023703}">
                        <ahyp:hlinkClr xmlns:ahyp="http://schemas.microsoft.com/office/drawing/2018/hyperlinkcolor" val="tx"/>
                      </a:ext>
                    </a:extLst>
                  </a:hlinkClick>
                </a:rPr>
                <a:t>anupojuakhil@gmail.com</a:t>
              </a:r>
              <a:r>
                <a:rPr lang="en-US" sz="1600" i="1" dirty="0">
                  <a:solidFill>
                    <a:srgbClr val="16286E"/>
                  </a:solidFill>
                </a:rPr>
                <a:t>                      +91 9008794464</a:t>
              </a:r>
            </a:p>
          </p:txBody>
        </p:sp>
        <p:pic>
          <p:nvPicPr>
            <p:cNvPr id="17" name="Picture 16">
              <a:extLst>
                <a:ext uri="{FF2B5EF4-FFF2-40B4-BE49-F238E27FC236}">
                  <a16:creationId xmlns:a16="http://schemas.microsoft.com/office/drawing/2014/main" id="{8C292C29-3C4C-F02A-1197-6A9928F0C149}"/>
                </a:ext>
              </a:extLst>
            </p:cNvPr>
            <p:cNvPicPr>
              <a:picLocks noChangeAspect="1"/>
            </p:cNvPicPr>
            <p:nvPr/>
          </p:nvPicPr>
          <p:blipFill>
            <a:blip r:embed="rId5"/>
            <a:stretch>
              <a:fillRect/>
            </a:stretch>
          </p:blipFill>
          <p:spPr>
            <a:xfrm>
              <a:off x="402420" y="6026422"/>
              <a:ext cx="330772" cy="330772"/>
            </a:xfrm>
            <a:prstGeom prst="rect">
              <a:avLst/>
            </a:prstGeom>
          </p:spPr>
        </p:pic>
        <p:pic>
          <p:nvPicPr>
            <p:cNvPr id="31" name="Picture 30">
              <a:extLst>
                <a:ext uri="{FF2B5EF4-FFF2-40B4-BE49-F238E27FC236}">
                  <a16:creationId xmlns:a16="http://schemas.microsoft.com/office/drawing/2014/main" id="{A02F571A-60FA-B3D4-01BB-6CE44366C782}"/>
                </a:ext>
              </a:extLst>
            </p:cNvPr>
            <p:cNvPicPr>
              <a:picLocks noChangeAspect="1"/>
            </p:cNvPicPr>
            <p:nvPr/>
          </p:nvPicPr>
          <p:blipFill>
            <a:blip r:embed="rId6"/>
            <a:stretch>
              <a:fillRect/>
            </a:stretch>
          </p:blipFill>
          <p:spPr>
            <a:xfrm>
              <a:off x="3667759" y="6034327"/>
              <a:ext cx="314961" cy="314961"/>
            </a:xfrm>
            <a:prstGeom prst="rect">
              <a:avLst/>
            </a:prstGeom>
          </p:spPr>
        </p:pic>
      </p:grpSp>
      <p:pic>
        <p:nvPicPr>
          <p:cNvPr id="40" name="Picture 39">
            <a:extLst>
              <a:ext uri="{FF2B5EF4-FFF2-40B4-BE49-F238E27FC236}">
                <a16:creationId xmlns:a16="http://schemas.microsoft.com/office/drawing/2014/main" id="{243B22B2-0B5A-E081-53B3-7C0A31BD2A90}"/>
              </a:ext>
            </a:extLst>
          </p:cNvPr>
          <p:cNvPicPr>
            <a:picLocks noChangeAspect="1"/>
          </p:cNvPicPr>
          <p:nvPr/>
        </p:nvPicPr>
        <p:blipFill>
          <a:blip r:embed="rId7"/>
          <a:stretch>
            <a:fillRect/>
          </a:stretch>
        </p:blipFill>
        <p:spPr>
          <a:xfrm>
            <a:off x="-149541" y="1001789"/>
            <a:ext cx="5445501" cy="3630333"/>
          </a:xfrm>
          <a:prstGeom prst="rect">
            <a:avLst/>
          </a:prstGeom>
        </p:spPr>
      </p:pic>
    </p:spTree>
    <p:extLst>
      <p:ext uri="{BB962C8B-B14F-4D97-AF65-F5344CB8AC3E}">
        <p14:creationId xmlns:p14="http://schemas.microsoft.com/office/powerpoint/2010/main" val="2352568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900F64-9193-44F8-BD63-E681103777C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71421E6-0B73-4301-8D1C-0131DB42FA7F}">
  <ds:schemaRefs>
    <ds:schemaRef ds:uri="http://schemas.microsoft.com/sharepoint/v3/contenttype/forms"/>
  </ds:schemaRefs>
</ds:datastoreItem>
</file>

<file path=customXml/itemProps3.xml><?xml version="1.0" encoding="utf-8"?>
<ds:datastoreItem xmlns:ds="http://schemas.openxmlformats.org/officeDocument/2006/customXml" ds:itemID="{10CA4BDF-ECBC-4F8E-8F31-E58428FA4B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501</Words>
  <Application>Microsoft Office PowerPoint</Application>
  <PresentationFormat>Widescreen</PresentationFormat>
  <Paragraphs>55</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Segoe UI</vt:lpstr>
      <vt:lpstr>Wingdings</vt:lpstr>
      <vt:lpstr>Office Theme</vt:lpstr>
      <vt:lpstr>Human resources slide 1</vt:lpstr>
      <vt:lpstr>Human resources slide 3</vt:lpstr>
      <vt:lpstr>Human resources slide 4</vt:lpstr>
      <vt:lpstr>Human resources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2022-01-19T22:30:16Z</dcterms:created>
  <dcterms:modified xsi:type="dcterms:W3CDTF">2024-10-19T09:31:26Z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