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4" r:id="rId1"/>
  </p:sldMasterIdLst>
  <p:notesMasterIdLst>
    <p:notesMasterId r:id="rId23"/>
  </p:notesMasterIdLst>
  <p:handoutMasterIdLst>
    <p:handoutMasterId r:id="rId24"/>
  </p:handoutMasterIdLst>
  <p:sldIdLst>
    <p:sldId id="1359" r:id="rId2"/>
    <p:sldId id="1330" r:id="rId3"/>
    <p:sldId id="1333" r:id="rId4"/>
    <p:sldId id="1332" r:id="rId5"/>
    <p:sldId id="1334" r:id="rId6"/>
    <p:sldId id="1335" r:id="rId7"/>
    <p:sldId id="1336" r:id="rId8"/>
    <p:sldId id="1337" r:id="rId9"/>
    <p:sldId id="1345" r:id="rId10"/>
    <p:sldId id="1346" r:id="rId11"/>
    <p:sldId id="1347" r:id="rId12"/>
    <p:sldId id="1348" r:id="rId13"/>
    <p:sldId id="1349" r:id="rId14"/>
    <p:sldId id="1350" r:id="rId15"/>
    <p:sldId id="1351" r:id="rId16"/>
    <p:sldId id="1352" r:id="rId17"/>
    <p:sldId id="1358" r:id="rId18"/>
    <p:sldId id="1354" r:id="rId19"/>
    <p:sldId id="1353" r:id="rId20"/>
    <p:sldId id="1355" r:id="rId21"/>
    <p:sldId id="1356" r:id="rId22"/>
  </p:sldIdLst>
  <p:sldSz cx="12192000" cy="6858000"/>
  <p:notesSz cx="9601200" cy="7315200"/>
  <p:defaultTextStyle>
    <a:defPPr>
      <a:defRPr lang="en-US"/>
    </a:defPPr>
    <a:lvl1pPr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 userDrawn="1">
          <p15:clr>
            <a:srgbClr val="A4A3A4"/>
          </p15:clr>
        </p15:guide>
        <p15:guide id="2" pos="73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s Haeberlen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FF9900"/>
    <a:srgbClr val="66FFFF"/>
    <a:srgbClr val="00FFFF"/>
    <a:srgbClr val="00CC00"/>
    <a:srgbClr val="FF3399"/>
    <a:srgbClr val="66FF33"/>
    <a:srgbClr val="FFCC99"/>
    <a:srgbClr val="FF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333" autoAdjust="0"/>
    <p:restoredTop sz="96925" autoAdjust="0"/>
  </p:normalViewPr>
  <p:slideViewPr>
    <p:cSldViewPr snapToGrid="0">
      <p:cViewPr varScale="1">
        <p:scale>
          <a:sx n="96" d="100"/>
          <a:sy n="96" d="100"/>
        </p:scale>
        <p:origin x="944" y="168"/>
      </p:cViewPr>
      <p:guideLst>
        <p:guide orient="horz" pos="3888"/>
        <p:guide pos="73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-1344" y="-96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75AA36-80CD-4FAD-9D8C-91A55BEDBB58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CBEE74B1-C966-4B6E-AFCE-B809080E55CD}">
      <dgm:prSet/>
      <dgm:spPr/>
      <dgm:t>
        <a:bodyPr/>
        <a:lstStyle/>
        <a:p>
          <a:r>
            <a:rPr lang="en-AU"/>
            <a:t>Back End Frameworks</a:t>
          </a:r>
          <a:endParaRPr lang="en-US"/>
        </a:p>
      </dgm:t>
    </dgm:pt>
    <dgm:pt modelId="{095B98CF-1641-47EB-83B7-07A6BC9EB29A}" type="parTrans" cxnId="{15829D43-84D6-4A51-B805-D333114EACFD}">
      <dgm:prSet/>
      <dgm:spPr/>
      <dgm:t>
        <a:bodyPr/>
        <a:lstStyle/>
        <a:p>
          <a:endParaRPr lang="en-US"/>
        </a:p>
      </dgm:t>
    </dgm:pt>
    <dgm:pt modelId="{7F9ECC1A-F052-47F6-9D3D-9CBB019EEB67}" type="sibTrans" cxnId="{15829D43-84D6-4A51-B805-D333114EACFD}">
      <dgm:prSet/>
      <dgm:spPr/>
      <dgm:t>
        <a:bodyPr/>
        <a:lstStyle/>
        <a:p>
          <a:endParaRPr lang="en-US"/>
        </a:p>
      </dgm:t>
    </dgm:pt>
    <dgm:pt modelId="{B96FD969-F66F-4A47-9A4E-5A5B00E78E58}">
      <dgm:prSet/>
      <dgm:spPr/>
      <dgm:t>
        <a:bodyPr/>
        <a:lstStyle/>
        <a:p>
          <a:r>
            <a:rPr lang="en-AU"/>
            <a:t>Django</a:t>
          </a:r>
          <a:endParaRPr lang="en-US"/>
        </a:p>
      </dgm:t>
    </dgm:pt>
    <dgm:pt modelId="{D785C6D8-65B5-429E-B410-18589BACCC3A}" type="parTrans" cxnId="{4788A85E-79F4-4AE5-AB4E-B602E9C9A5D3}">
      <dgm:prSet/>
      <dgm:spPr/>
      <dgm:t>
        <a:bodyPr/>
        <a:lstStyle/>
        <a:p>
          <a:endParaRPr lang="en-US"/>
        </a:p>
      </dgm:t>
    </dgm:pt>
    <dgm:pt modelId="{26F05618-094E-416A-B634-732B67B786D2}" type="sibTrans" cxnId="{4788A85E-79F4-4AE5-AB4E-B602E9C9A5D3}">
      <dgm:prSet/>
      <dgm:spPr/>
      <dgm:t>
        <a:bodyPr/>
        <a:lstStyle/>
        <a:p>
          <a:endParaRPr lang="en-US"/>
        </a:p>
      </dgm:t>
    </dgm:pt>
    <dgm:pt modelId="{2BD313FA-3D3A-407F-9D8B-EED001B1FC1A}">
      <dgm:prSet/>
      <dgm:spPr/>
      <dgm:t>
        <a:bodyPr/>
        <a:lstStyle/>
        <a:p>
          <a:r>
            <a:rPr lang="en-AU"/>
            <a:t>Ruby on Rails</a:t>
          </a:r>
          <a:endParaRPr lang="en-US"/>
        </a:p>
      </dgm:t>
    </dgm:pt>
    <dgm:pt modelId="{2F84CFCA-F184-47E2-A543-D0DF24B6C64D}" type="parTrans" cxnId="{D6091FB5-C107-4321-9C81-80008FF56E77}">
      <dgm:prSet/>
      <dgm:spPr/>
      <dgm:t>
        <a:bodyPr/>
        <a:lstStyle/>
        <a:p>
          <a:endParaRPr lang="en-US"/>
        </a:p>
      </dgm:t>
    </dgm:pt>
    <dgm:pt modelId="{635229CB-09C0-46D1-A55B-AA692CACB022}" type="sibTrans" cxnId="{D6091FB5-C107-4321-9C81-80008FF56E77}">
      <dgm:prSet/>
      <dgm:spPr/>
      <dgm:t>
        <a:bodyPr/>
        <a:lstStyle/>
        <a:p>
          <a:endParaRPr lang="en-US"/>
        </a:p>
      </dgm:t>
    </dgm:pt>
    <dgm:pt modelId="{847D162A-4559-473B-8C42-65117E4A2AD6}">
      <dgm:prSet/>
      <dgm:spPr/>
      <dgm:t>
        <a:bodyPr/>
        <a:lstStyle/>
        <a:p>
          <a:r>
            <a:rPr lang="en-AU"/>
            <a:t>Express.js (Node.js)</a:t>
          </a:r>
          <a:endParaRPr lang="en-US"/>
        </a:p>
      </dgm:t>
    </dgm:pt>
    <dgm:pt modelId="{5AAE44A1-7490-4845-ADD4-6EB65A015E74}" type="parTrans" cxnId="{0EC577BE-00AD-483A-833B-44716FB8EA14}">
      <dgm:prSet/>
      <dgm:spPr/>
      <dgm:t>
        <a:bodyPr/>
        <a:lstStyle/>
        <a:p>
          <a:endParaRPr lang="en-US"/>
        </a:p>
      </dgm:t>
    </dgm:pt>
    <dgm:pt modelId="{D42FF164-0351-4CD9-9DAD-5816E8323D43}" type="sibTrans" cxnId="{0EC577BE-00AD-483A-833B-44716FB8EA14}">
      <dgm:prSet/>
      <dgm:spPr/>
      <dgm:t>
        <a:bodyPr/>
        <a:lstStyle/>
        <a:p>
          <a:endParaRPr lang="en-US"/>
        </a:p>
      </dgm:t>
    </dgm:pt>
    <dgm:pt modelId="{3C5FBEEE-1692-4589-A087-AEE91186BE2F}">
      <dgm:prSet/>
      <dgm:spPr/>
      <dgm:t>
        <a:bodyPr/>
        <a:lstStyle/>
        <a:p>
          <a:r>
            <a:rPr lang="en-AU"/>
            <a:t>Front End Frameworks</a:t>
          </a:r>
          <a:endParaRPr lang="en-US"/>
        </a:p>
      </dgm:t>
    </dgm:pt>
    <dgm:pt modelId="{491DF34F-667F-49F4-81D4-EE33C9BE92D7}" type="parTrans" cxnId="{3D8BA007-6524-4F3D-AB56-989A1DD95951}">
      <dgm:prSet/>
      <dgm:spPr/>
      <dgm:t>
        <a:bodyPr/>
        <a:lstStyle/>
        <a:p>
          <a:endParaRPr lang="en-US"/>
        </a:p>
      </dgm:t>
    </dgm:pt>
    <dgm:pt modelId="{F28479F1-AB28-4399-8D7B-B5F3D03D0D3A}" type="sibTrans" cxnId="{3D8BA007-6524-4F3D-AB56-989A1DD95951}">
      <dgm:prSet/>
      <dgm:spPr/>
      <dgm:t>
        <a:bodyPr/>
        <a:lstStyle/>
        <a:p>
          <a:endParaRPr lang="en-US"/>
        </a:p>
      </dgm:t>
    </dgm:pt>
    <dgm:pt modelId="{C2B054C2-2473-447F-920B-EDB4E3DC1DB7}">
      <dgm:prSet/>
      <dgm:spPr/>
      <dgm:t>
        <a:bodyPr/>
        <a:lstStyle/>
        <a:p>
          <a:r>
            <a:rPr lang="en-AU"/>
            <a:t>React</a:t>
          </a:r>
          <a:endParaRPr lang="en-US"/>
        </a:p>
      </dgm:t>
    </dgm:pt>
    <dgm:pt modelId="{FE2D92B6-F599-473A-ACF2-D6077B3C6DB5}" type="parTrans" cxnId="{9E47BDD3-588E-4074-AA16-BAE9D02412C1}">
      <dgm:prSet/>
      <dgm:spPr/>
      <dgm:t>
        <a:bodyPr/>
        <a:lstStyle/>
        <a:p>
          <a:endParaRPr lang="en-US"/>
        </a:p>
      </dgm:t>
    </dgm:pt>
    <dgm:pt modelId="{BBE5954B-0627-4F11-97B8-7FBF2492CF3F}" type="sibTrans" cxnId="{9E47BDD3-588E-4074-AA16-BAE9D02412C1}">
      <dgm:prSet/>
      <dgm:spPr/>
      <dgm:t>
        <a:bodyPr/>
        <a:lstStyle/>
        <a:p>
          <a:endParaRPr lang="en-US"/>
        </a:p>
      </dgm:t>
    </dgm:pt>
    <dgm:pt modelId="{A911E96F-C5A1-4DBB-AEAC-ACD60879D626}">
      <dgm:prSet/>
      <dgm:spPr/>
      <dgm:t>
        <a:bodyPr/>
        <a:lstStyle/>
        <a:p>
          <a:r>
            <a:rPr lang="en-AU"/>
            <a:t>Vue</a:t>
          </a:r>
          <a:endParaRPr lang="en-US"/>
        </a:p>
      </dgm:t>
    </dgm:pt>
    <dgm:pt modelId="{59A17DAC-A584-44F5-BA40-16D8CE367A71}" type="parTrans" cxnId="{8FAF0263-8C1F-4F01-8BC1-2F4182E8C4CC}">
      <dgm:prSet/>
      <dgm:spPr/>
      <dgm:t>
        <a:bodyPr/>
        <a:lstStyle/>
        <a:p>
          <a:endParaRPr lang="en-US"/>
        </a:p>
      </dgm:t>
    </dgm:pt>
    <dgm:pt modelId="{85870BC8-0B65-4FD2-871C-35E395ABC40B}" type="sibTrans" cxnId="{8FAF0263-8C1F-4F01-8BC1-2F4182E8C4CC}">
      <dgm:prSet/>
      <dgm:spPr/>
      <dgm:t>
        <a:bodyPr/>
        <a:lstStyle/>
        <a:p>
          <a:endParaRPr lang="en-US"/>
        </a:p>
      </dgm:t>
    </dgm:pt>
    <dgm:pt modelId="{653802D4-9627-4DB6-A545-61C422712A6C}">
      <dgm:prSet/>
      <dgm:spPr/>
      <dgm:t>
        <a:bodyPr/>
        <a:lstStyle/>
        <a:p>
          <a:r>
            <a:rPr lang="en-AU"/>
            <a:t>Meteor</a:t>
          </a:r>
          <a:endParaRPr lang="en-US"/>
        </a:p>
      </dgm:t>
    </dgm:pt>
    <dgm:pt modelId="{B0AE4EED-1401-4C3F-889A-9A8D6A4CB8D4}" type="parTrans" cxnId="{DDA178A8-69C2-4497-A518-6B1BFAF494A0}">
      <dgm:prSet/>
      <dgm:spPr/>
      <dgm:t>
        <a:bodyPr/>
        <a:lstStyle/>
        <a:p>
          <a:endParaRPr lang="en-US"/>
        </a:p>
      </dgm:t>
    </dgm:pt>
    <dgm:pt modelId="{12F890DB-2646-4E0C-AA2F-4146B28E2B48}" type="sibTrans" cxnId="{DDA178A8-69C2-4497-A518-6B1BFAF494A0}">
      <dgm:prSet/>
      <dgm:spPr/>
      <dgm:t>
        <a:bodyPr/>
        <a:lstStyle/>
        <a:p>
          <a:endParaRPr lang="en-US"/>
        </a:p>
      </dgm:t>
    </dgm:pt>
    <dgm:pt modelId="{E5B34CBE-0138-5A4A-BEC3-DFEED12E3F51}" type="pres">
      <dgm:prSet presAssocID="{C475AA36-80CD-4FAD-9D8C-91A55BEDBB58}" presName="linear" presStyleCnt="0">
        <dgm:presLayoutVars>
          <dgm:dir/>
          <dgm:animLvl val="lvl"/>
          <dgm:resizeHandles val="exact"/>
        </dgm:presLayoutVars>
      </dgm:prSet>
      <dgm:spPr/>
    </dgm:pt>
    <dgm:pt modelId="{CD993949-4F1D-F447-9A47-4051518617CC}" type="pres">
      <dgm:prSet presAssocID="{CBEE74B1-C966-4B6E-AFCE-B809080E55CD}" presName="parentLin" presStyleCnt="0"/>
      <dgm:spPr/>
    </dgm:pt>
    <dgm:pt modelId="{CBFFD825-05D8-044A-8072-3B8DB45D94C4}" type="pres">
      <dgm:prSet presAssocID="{CBEE74B1-C966-4B6E-AFCE-B809080E55CD}" presName="parentLeftMargin" presStyleLbl="node1" presStyleIdx="0" presStyleCnt="2"/>
      <dgm:spPr/>
    </dgm:pt>
    <dgm:pt modelId="{B48E4403-0F1F-A54A-BBC3-1ADB1B85B425}" type="pres">
      <dgm:prSet presAssocID="{CBEE74B1-C966-4B6E-AFCE-B809080E55C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83D8356-EBC1-754D-B2A9-D74D0F75D0C5}" type="pres">
      <dgm:prSet presAssocID="{CBEE74B1-C966-4B6E-AFCE-B809080E55CD}" presName="negativeSpace" presStyleCnt="0"/>
      <dgm:spPr/>
    </dgm:pt>
    <dgm:pt modelId="{0ADF7208-937C-7F4A-9E95-AF44C333190E}" type="pres">
      <dgm:prSet presAssocID="{CBEE74B1-C966-4B6E-AFCE-B809080E55CD}" presName="childText" presStyleLbl="conFgAcc1" presStyleIdx="0" presStyleCnt="2">
        <dgm:presLayoutVars>
          <dgm:bulletEnabled val="1"/>
        </dgm:presLayoutVars>
      </dgm:prSet>
      <dgm:spPr/>
    </dgm:pt>
    <dgm:pt modelId="{8129464E-96CD-9141-B592-C1271B987B1D}" type="pres">
      <dgm:prSet presAssocID="{7F9ECC1A-F052-47F6-9D3D-9CBB019EEB67}" presName="spaceBetweenRectangles" presStyleCnt="0"/>
      <dgm:spPr/>
    </dgm:pt>
    <dgm:pt modelId="{064EDC3D-63E9-CB49-AE92-690996F322DE}" type="pres">
      <dgm:prSet presAssocID="{3C5FBEEE-1692-4589-A087-AEE91186BE2F}" presName="parentLin" presStyleCnt="0"/>
      <dgm:spPr/>
    </dgm:pt>
    <dgm:pt modelId="{AD2EC05E-DBC7-E64D-8850-D0907288BCC0}" type="pres">
      <dgm:prSet presAssocID="{3C5FBEEE-1692-4589-A087-AEE91186BE2F}" presName="parentLeftMargin" presStyleLbl="node1" presStyleIdx="0" presStyleCnt="2"/>
      <dgm:spPr/>
    </dgm:pt>
    <dgm:pt modelId="{AB1F6914-627F-D640-B7EE-E0A508475DEB}" type="pres">
      <dgm:prSet presAssocID="{3C5FBEEE-1692-4589-A087-AEE91186BE2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00FF83A-9B13-8F49-B14B-054E693B12B4}" type="pres">
      <dgm:prSet presAssocID="{3C5FBEEE-1692-4589-A087-AEE91186BE2F}" presName="negativeSpace" presStyleCnt="0"/>
      <dgm:spPr/>
    </dgm:pt>
    <dgm:pt modelId="{3F420FE0-23C5-3049-9BE4-3E5C7FB881B7}" type="pres">
      <dgm:prSet presAssocID="{3C5FBEEE-1692-4589-A087-AEE91186BE2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D8BA007-6524-4F3D-AB56-989A1DD95951}" srcId="{C475AA36-80CD-4FAD-9D8C-91A55BEDBB58}" destId="{3C5FBEEE-1692-4589-A087-AEE91186BE2F}" srcOrd="1" destOrd="0" parTransId="{491DF34F-667F-49F4-81D4-EE33C9BE92D7}" sibTransId="{F28479F1-AB28-4399-8D7B-B5F3D03D0D3A}"/>
    <dgm:cxn modelId="{1321512F-179B-E14E-9EA6-830F44C7884F}" type="presOf" srcId="{2BD313FA-3D3A-407F-9D8B-EED001B1FC1A}" destId="{0ADF7208-937C-7F4A-9E95-AF44C333190E}" srcOrd="0" destOrd="1" presId="urn:microsoft.com/office/officeart/2005/8/layout/list1"/>
    <dgm:cxn modelId="{F051C334-D737-7A4D-8446-D3A92281637A}" type="presOf" srcId="{C475AA36-80CD-4FAD-9D8C-91A55BEDBB58}" destId="{E5B34CBE-0138-5A4A-BEC3-DFEED12E3F51}" srcOrd="0" destOrd="0" presId="urn:microsoft.com/office/officeart/2005/8/layout/list1"/>
    <dgm:cxn modelId="{15829D43-84D6-4A51-B805-D333114EACFD}" srcId="{C475AA36-80CD-4FAD-9D8C-91A55BEDBB58}" destId="{CBEE74B1-C966-4B6E-AFCE-B809080E55CD}" srcOrd="0" destOrd="0" parTransId="{095B98CF-1641-47EB-83B7-07A6BC9EB29A}" sibTransId="{7F9ECC1A-F052-47F6-9D3D-9CBB019EEB67}"/>
    <dgm:cxn modelId="{E371E044-27C9-2843-BEFC-B96857F086E5}" type="presOf" srcId="{847D162A-4559-473B-8C42-65117E4A2AD6}" destId="{0ADF7208-937C-7F4A-9E95-AF44C333190E}" srcOrd="0" destOrd="2" presId="urn:microsoft.com/office/officeart/2005/8/layout/list1"/>
    <dgm:cxn modelId="{321D2D46-8C54-DF44-B474-0F1F6B4C279D}" type="presOf" srcId="{CBEE74B1-C966-4B6E-AFCE-B809080E55CD}" destId="{B48E4403-0F1F-A54A-BBC3-1ADB1B85B425}" srcOrd="1" destOrd="0" presId="urn:microsoft.com/office/officeart/2005/8/layout/list1"/>
    <dgm:cxn modelId="{3BF6174D-6A59-F54B-AC69-C42831CD9D7B}" type="presOf" srcId="{CBEE74B1-C966-4B6E-AFCE-B809080E55CD}" destId="{CBFFD825-05D8-044A-8072-3B8DB45D94C4}" srcOrd="0" destOrd="0" presId="urn:microsoft.com/office/officeart/2005/8/layout/list1"/>
    <dgm:cxn modelId="{4788A85E-79F4-4AE5-AB4E-B602E9C9A5D3}" srcId="{CBEE74B1-C966-4B6E-AFCE-B809080E55CD}" destId="{B96FD969-F66F-4A47-9A4E-5A5B00E78E58}" srcOrd="0" destOrd="0" parTransId="{D785C6D8-65B5-429E-B410-18589BACCC3A}" sibTransId="{26F05618-094E-416A-B634-732B67B786D2}"/>
    <dgm:cxn modelId="{8FAF0263-8C1F-4F01-8BC1-2F4182E8C4CC}" srcId="{3C5FBEEE-1692-4589-A087-AEE91186BE2F}" destId="{A911E96F-C5A1-4DBB-AEAC-ACD60879D626}" srcOrd="1" destOrd="0" parTransId="{59A17DAC-A584-44F5-BA40-16D8CE367A71}" sibTransId="{85870BC8-0B65-4FD2-871C-35E395ABC40B}"/>
    <dgm:cxn modelId="{B2570878-754E-D245-99E4-424087E8D1E6}" type="presOf" srcId="{3C5FBEEE-1692-4589-A087-AEE91186BE2F}" destId="{AD2EC05E-DBC7-E64D-8850-D0907288BCC0}" srcOrd="0" destOrd="0" presId="urn:microsoft.com/office/officeart/2005/8/layout/list1"/>
    <dgm:cxn modelId="{0309CF7C-C048-DC42-BE0A-19278EAE3848}" type="presOf" srcId="{A911E96F-C5A1-4DBB-AEAC-ACD60879D626}" destId="{3F420FE0-23C5-3049-9BE4-3E5C7FB881B7}" srcOrd="0" destOrd="1" presId="urn:microsoft.com/office/officeart/2005/8/layout/list1"/>
    <dgm:cxn modelId="{E914E99C-3D58-014E-A675-8E878E0E98DA}" type="presOf" srcId="{653802D4-9627-4DB6-A545-61C422712A6C}" destId="{3F420FE0-23C5-3049-9BE4-3E5C7FB881B7}" srcOrd="0" destOrd="2" presId="urn:microsoft.com/office/officeart/2005/8/layout/list1"/>
    <dgm:cxn modelId="{DDA178A8-69C2-4497-A518-6B1BFAF494A0}" srcId="{3C5FBEEE-1692-4589-A087-AEE91186BE2F}" destId="{653802D4-9627-4DB6-A545-61C422712A6C}" srcOrd="2" destOrd="0" parTransId="{B0AE4EED-1401-4C3F-889A-9A8D6A4CB8D4}" sibTransId="{12F890DB-2646-4E0C-AA2F-4146B28E2B48}"/>
    <dgm:cxn modelId="{815548B4-6CC1-DB4C-94BF-E0BD2245CA8E}" type="presOf" srcId="{C2B054C2-2473-447F-920B-EDB4E3DC1DB7}" destId="{3F420FE0-23C5-3049-9BE4-3E5C7FB881B7}" srcOrd="0" destOrd="0" presId="urn:microsoft.com/office/officeart/2005/8/layout/list1"/>
    <dgm:cxn modelId="{D6091FB5-C107-4321-9C81-80008FF56E77}" srcId="{CBEE74B1-C966-4B6E-AFCE-B809080E55CD}" destId="{2BD313FA-3D3A-407F-9D8B-EED001B1FC1A}" srcOrd="1" destOrd="0" parTransId="{2F84CFCA-F184-47E2-A543-D0DF24B6C64D}" sibTransId="{635229CB-09C0-46D1-A55B-AA692CACB022}"/>
    <dgm:cxn modelId="{0EC577BE-00AD-483A-833B-44716FB8EA14}" srcId="{CBEE74B1-C966-4B6E-AFCE-B809080E55CD}" destId="{847D162A-4559-473B-8C42-65117E4A2AD6}" srcOrd="2" destOrd="0" parTransId="{5AAE44A1-7490-4845-ADD4-6EB65A015E74}" sibTransId="{D42FF164-0351-4CD9-9DAD-5816E8323D43}"/>
    <dgm:cxn modelId="{9E47BDD3-588E-4074-AA16-BAE9D02412C1}" srcId="{3C5FBEEE-1692-4589-A087-AEE91186BE2F}" destId="{C2B054C2-2473-447F-920B-EDB4E3DC1DB7}" srcOrd="0" destOrd="0" parTransId="{FE2D92B6-F599-473A-ACF2-D6077B3C6DB5}" sibTransId="{BBE5954B-0627-4F11-97B8-7FBF2492CF3F}"/>
    <dgm:cxn modelId="{566105E1-095B-D442-89F1-890F5A15FC32}" type="presOf" srcId="{3C5FBEEE-1692-4589-A087-AEE91186BE2F}" destId="{AB1F6914-627F-D640-B7EE-E0A508475DEB}" srcOrd="1" destOrd="0" presId="urn:microsoft.com/office/officeart/2005/8/layout/list1"/>
    <dgm:cxn modelId="{0DDAF2FD-7F42-AA49-B51C-257EBD0DA436}" type="presOf" srcId="{B96FD969-F66F-4A47-9A4E-5A5B00E78E58}" destId="{0ADF7208-937C-7F4A-9E95-AF44C333190E}" srcOrd="0" destOrd="0" presId="urn:microsoft.com/office/officeart/2005/8/layout/list1"/>
    <dgm:cxn modelId="{230DA8A6-AEF5-0048-B69D-6F759FF9BB8A}" type="presParOf" srcId="{E5B34CBE-0138-5A4A-BEC3-DFEED12E3F51}" destId="{CD993949-4F1D-F447-9A47-4051518617CC}" srcOrd="0" destOrd="0" presId="urn:microsoft.com/office/officeart/2005/8/layout/list1"/>
    <dgm:cxn modelId="{4AFCE0E1-3060-2A45-B37D-86D4F346CCC9}" type="presParOf" srcId="{CD993949-4F1D-F447-9A47-4051518617CC}" destId="{CBFFD825-05D8-044A-8072-3B8DB45D94C4}" srcOrd="0" destOrd="0" presId="urn:microsoft.com/office/officeart/2005/8/layout/list1"/>
    <dgm:cxn modelId="{AB6FAFE1-5453-1A4F-8A27-9AE35A122A19}" type="presParOf" srcId="{CD993949-4F1D-F447-9A47-4051518617CC}" destId="{B48E4403-0F1F-A54A-BBC3-1ADB1B85B425}" srcOrd="1" destOrd="0" presId="urn:microsoft.com/office/officeart/2005/8/layout/list1"/>
    <dgm:cxn modelId="{DEDF8674-906C-264A-BC5C-B47ECD85B6D7}" type="presParOf" srcId="{E5B34CBE-0138-5A4A-BEC3-DFEED12E3F51}" destId="{383D8356-EBC1-754D-B2A9-D74D0F75D0C5}" srcOrd="1" destOrd="0" presId="urn:microsoft.com/office/officeart/2005/8/layout/list1"/>
    <dgm:cxn modelId="{A6CA793F-F14B-D740-8538-D59D37617AD1}" type="presParOf" srcId="{E5B34CBE-0138-5A4A-BEC3-DFEED12E3F51}" destId="{0ADF7208-937C-7F4A-9E95-AF44C333190E}" srcOrd="2" destOrd="0" presId="urn:microsoft.com/office/officeart/2005/8/layout/list1"/>
    <dgm:cxn modelId="{DABFA1A3-126D-6C40-B361-13EECB03447B}" type="presParOf" srcId="{E5B34CBE-0138-5A4A-BEC3-DFEED12E3F51}" destId="{8129464E-96CD-9141-B592-C1271B987B1D}" srcOrd="3" destOrd="0" presId="urn:microsoft.com/office/officeart/2005/8/layout/list1"/>
    <dgm:cxn modelId="{2AFF4755-F156-F243-BF98-A95AA1EE587F}" type="presParOf" srcId="{E5B34CBE-0138-5A4A-BEC3-DFEED12E3F51}" destId="{064EDC3D-63E9-CB49-AE92-690996F322DE}" srcOrd="4" destOrd="0" presId="urn:microsoft.com/office/officeart/2005/8/layout/list1"/>
    <dgm:cxn modelId="{FA06149E-9F4E-EF46-9768-C08FB5E10109}" type="presParOf" srcId="{064EDC3D-63E9-CB49-AE92-690996F322DE}" destId="{AD2EC05E-DBC7-E64D-8850-D0907288BCC0}" srcOrd="0" destOrd="0" presId="urn:microsoft.com/office/officeart/2005/8/layout/list1"/>
    <dgm:cxn modelId="{9DBD0B2E-C910-F749-9337-5343A7D662B4}" type="presParOf" srcId="{064EDC3D-63E9-CB49-AE92-690996F322DE}" destId="{AB1F6914-627F-D640-B7EE-E0A508475DEB}" srcOrd="1" destOrd="0" presId="urn:microsoft.com/office/officeart/2005/8/layout/list1"/>
    <dgm:cxn modelId="{794F2319-A431-894F-8D15-55B0AD02D142}" type="presParOf" srcId="{E5B34CBE-0138-5A4A-BEC3-DFEED12E3F51}" destId="{600FF83A-9B13-8F49-B14B-054E693B12B4}" srcOrd="5" destOrd="0" presId="urn:microsoft.com/office/officeart/2005/8/layout/list1"/>
    <dgm:cxn modelId="{276ECB24-9C9D-514B-A92D-F4B424A026FF}" type="presParOf" srcId="{E5B34CBE-0138-5A4A-BEC3-DFEED12E3F51}" destId="{3F420FE0-23C5-3049-9BE4-3E5C7FB881B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DF7208-937C-7F4A-9E95-AF44C333190E}">
      <dsp:nvSpPr>
        <dsp:cNvPr id="0" name=""/>
        <dsp:cNvSpPr/>
      </dsp:nvSpPr>
      <dsp:spPr>
        <a:xfrm>
          <a:off x="0" y="515362"/>
          <a:ext cx="6269038" cy="2192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547" tIns="604012" rIns="486547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900" kern="1200"/>
            <a:t>Django</a:t>
          </a:r>
          <a:endParaRPr lang="en-US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900" kern="1200"/>
            <a:t>Ruby on Rails</a:t>
          </a:r>
          <a:endParaRPr lang="en-US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900" kern="1200"/>
            <a:t>Express.js (Node.js)</a:t>
          </a:r>
          <a:endParaRPr lang="en-US" sz="2900" kern="1200"/>
        </a:p>
      </dsp:txBody>
      <dsp:txXfrm>
        <a:off x="0" y="515362"/>
        <a:ext cx="6269038" cy="2192400"/>
      </dsp:txXfrm>
    </dsp:sp>
    <dsp:sp modelId="{B48E4403-0F1F-A54A-BBC3-1ADB1B85B425}">
      <dsp:nvSpPr>
        <dsp:cNvPr id="0" name=""/>
        <dsp:cNvSpPr/>
      </dsp:nvSpPr>
      <dsp:spPr>
        <a:xfrm>
          <a:off x="313451" y="87322"/>
          <a:ext cx="4388326" cy="8560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868" tIns="0" rIns="165868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900" kern="1200"/>
            <a:t>Back End Frameworks</a:t>
          </a:r>
          <a:endParaRPr lang="en-US" sz="2900" kern="1200"/>
        </a:p>
      </dsp:txBody>
      <dsp:txXfrm>
        <a:off x="355241" y="129112"/>
        <a:ext cx="4304746" cy="772500"/>
      </dsp:txXfrm>
    </dsp:sp>
    <dsp:sp modelId="{3F420FE0-23C5-3049-9BE4-3E5C7FB881B7}">
      <dsp:nvSpPr>
        <dsp:cNvPr id="0" name=""/>
        <dsp:cNvSpPr/>
      </dsp:nvSpPr>
      <dsp:spPr>
        <a:xfrm>
          <a:off x="0" y="3292402"/>
          <a:ext cx="6269038" cy="2192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547" tIns="604012" rIns="486547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900" kern="1200"/>
            <a:t>React</a:t>
          </a:r>
          <a:endParaRPr lang="en-US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900" kern="1200"/>
            <a:t>Vue</a:t>
          </a:r>
          <a:endParaRPr lang="en-US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900" kern="1200"/>
            <a:t>Meteor</a:t>
          </a:r>
          <a:endParaRPr lang="en-US" sz="2900" kern="1200"/>
        </a:p>
      </dsp:txBody>
      <dsp:txXfrm>
        <a:off x="0" y="3292402"/>
        <a:ext cx="6269038" cy="2192400"/>
      </dsp:txXfrm>
    </dsp:sp>
    <dsp:sp modelId="{AB1F6914-627F-D640-B7EE-E0A508475DEB}">
      <dsp:nvSpPr>
        <dsp:cNvPr id="0" name=""/>
        <dsp:cNvSpPr/>
      </dsp:nvSpPr>
      <dsp:spPr>
        <a:xfrm>
          <a:off x="313451" y="2864362"/>
          <a:ext cx="4388326" cy="8560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868" tIns="0" rIns="165868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900" kern="1200"/>
            <a:t>Front End Frameworks</a:t>
          </a:r>
          <a:endParaRPr lang="en-US" sz="2900" kern="1200"/>
        </a:p>
      </dsp:txBody>
      <dsp:txXfrm>
        <a:off x="355241" y="2906152"/>
        <a:ext cx="4304746" cy="772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66017A74-8498-4425-B905-56B59BE89ABC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42088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9275"/>
            <a:ext cx="48768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256" y="3475660"/>
            <a:ext cx="7042689" cy="329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fld id="{D37F8DB4-A4FF-4A8B-9A85-9B1874A58F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116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659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0765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539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001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322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896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850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888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832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958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98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678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445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76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29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480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94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592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451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77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BFC76-A687-7B4B-B7C4-626092A4E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7D0C56-5CE4-974A-9396-D3EB55B4D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DA849-C6BE-0D42-92BA-360B93EE9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8/28/18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B5C5E-AC5B-A14E-A301-AD633DC7D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D572F-30CF-9840-9A79-9226228BE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06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C5363-015D-7D4B-BAFF-135F6C4F8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1C766A-A719-2A44-9699-E3C404432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E4ADE-3ECD-8641-9FE0-CD597AA3D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8/28/18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53541-5822-2348-8881-F75DD26C0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F7EAC-E5FB-A241-A525-745F31899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43004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E3AC36-B8F3-904D-9D44-3800404FE9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37D3E-B28E-E04C-B298-29CCA5D7C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93EA0-EACD-4649-BF69-F205284D4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8/28/18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7CA7A-55ED-7443-A196-4D2842C2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9D338-29CC-A549-9D40-63A8AB4F7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650622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2685" y="1990725"/>
            <a:ext cx="10390716" cy="990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5" name="Rectangle 111"/>
          <p:cNvSpPr>
            <a:spLocks noChangeArrowheads="1"/>
          </p:cNvSpPr>
          <p:nvPr userDrawn="1"/>
        </p:nvSpPr>
        <p:spPr bwMode="auto">
          <a:xfrm>
            <a:off x="406400" y="838200"/>
            <a:ext cx="1049867" cy="3429000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6" name="Line 110"/>
          <p:cNvSpPr>
            <a:spLocks noChangeShapeType="1"/>
          </p:cNvSpPr>
          <p:nvPr userDrawn="1"/>
        </p:nvSpPr>
        <p:spPr bwMode="auto">
          <a:xfrm>
            <a:off x="1123951" y="1143000"/>
            <a:ext cx="0" cy="289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18217" y="3944938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0" name="Rectangle 11"/>
          <p:cNvSpPr>
            <a:spLocks noChangeArrowheads="1"/>
          </p:cNvSpPr>
          <p:nvPr userDrawn="1"/>
        </p:nvSpPr>
        <p:spPr bwMode="auto">
          <a:xfrm flipV="1">
            <a:off x="268817" y="3011488"/>
            <a:ext cx="11590867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pic>
        <p:nvPicPr>
          <p:cNvPr id="11" name="Picture 10" descr="Penn shield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01061" y="2612508"/>
            <a:ext cx="878809" cy="740196"/>
          </a:xfrm>
          <a:prstGeom prst="rect">
            <a:avLst/>
          </a:prstGeom>
        </p:spPr>
      </p:pic>
      <p:sp>
        <p:nvSpPr>
          <p:cNvPr id="12" name="Rectangle 32"/>
          <p:cNvSpPr>
            <a:spLocks noChangeArrowheads="1"/>
          </p:cNvSpPr>
          <p:nvPr userDrawn="1"/>
        </p:nvSpPr>
        <p:spPr bwMode="auto">
          <a:xfrm>
            <a:off x="1" y="6605588"/>
            <a:ext cx="2331217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/>
              <a:t>© 2013 A. Haeberlen, Z. Ives</a:t>
            </a:r>
            <a:endParaRPr lang="en-GB" sz="9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378CA-57F7-834F-A3B8-2F41FDE55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E7C3A-CA92-5142-9827-289275BFE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6E172-3480-524D-A4CE-62BEC772E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8/28/18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CCA29-E44B-4C43-BD55-3FCD251CD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14242-6B07-8543-919A-1FC4E1ADF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467007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ACDA5-F91D-D044-B783-1882CD742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242B5-90F0-4E4A-AAB6-B12084FC3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F56A0-C271-B245-A1C9-25A589EF5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8/28/18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6E697-8320-434A-86D9-AAC230922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B4B91-4A86-974C-8CCB-8A3EB058B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896112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B212B-8369-DA4C-BABB-1A078941E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90E38-4CB2-584D-B9E8-A2B2094BF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C5A60-5C7D-254F-9697-BF3AEA3A3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FB941-C882-CC41-A9CF-2E02FA3FC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8/28/18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EE5D5-3BD1-6B4E-B031-3D61A515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84497-F0E4-324C-96C4-4BDF38002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670515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9C25F-5F64-AB4A-BBF5-77AF58584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48DA2-5CA8-1F4E-9841-4BBF63574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FFDB4-FED0-1C4F-8D7D-17B0867BD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BD7F3F-2DF5-3447-AAF3-1776599017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613463-9787-6941-B670-25EC1557F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10F4E8-78E2-3747-80C1-43D61721C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8/28/18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C262F4-0E96-6C4F-B0F2-DF033F911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80677-D036-7543-8C21-49D40D16F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045931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5E4D1-730E-504F-9683-098495A9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4C212F-EA7C-C045-BCB8-108319BCD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8/28/18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6530A-03A9-CA4D-B18F-9C4F56378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F73F1B-9FF0-8641-9282-74CC1E49A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63311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740EEF-C38B-144B-821E-4975E49F3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8/28/18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ABF87A-B408-1D4E-A728-89D503529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A79A3-BC23-5049-AB5A-EEBEFC1DD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640783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8979A-65AB-B347-9E09-756CA6284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05E94-A13D-4147-89EB-2AE179F7E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A8F7D-3AD4-1D43-A088-C33A03187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2DD2C-19B1-0A43-9570-9A1842C00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8/28/18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A2C57-1FDB-C346-95CB-FA52DB28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96CB0-35B3-1D4E-8AD4-4B0E0C05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50557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DD222-4F45-014E-98B9-BC327CE71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ECB534-A460-C74C-B118-2356A474DA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56C72C-FBD3-8440-AED3-C06C44303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71F36-EF5A-5F46-9C28-6E6A7D47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8/28/18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FA358-451B-7942-B0C1-D0B7B9D6D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32310-9E80-224C-B30E-CC263F97C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30085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9D4BDC-9DBC-F647-991C-B00D6C38D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5DE1C-9DB9-0E43-B50B-973E8289E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81C8A-F206-BA43-8D7E-04234D39F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8/28/18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3EDD4-9495-C047-B664-F26C63648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8D715-2296-A64B-AA69-3A1F4CFB77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058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658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 title="intersecting circles">
            <a:extLst>
              <a:ext uri="{FF2B5EF4-FFF2-40B4-BE49-F238E27FC236}">
                <a16:creationId xmlns:a16="http://schemas.microsoft.com/office/drawing/2014/main" id="{D2C4BFA1-2075-4901-9E24-E41D1FDD51F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5" name="Rectangle 14" title="ribbon">
            <a:extLst>
              <a:ext uri="{FF2B5EF4-FFF2-40B4-BE49-F238E27FC236}">
                <a16:creationId xmlns:a16="http://schemas.microsoft.com/office/drawing/2014/main" id="{053FB2EE-284F-4C87-AB3D-BBF87A9FAB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C4171C-A923-514B-9570-0D6FC448AB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Web Architectures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5559A8-75BD-AB44-A64A-932A553B2A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sz="1800" dirty="0"/>
              <a:t>CITS5503 </a:t>
            </a:r>
            <a:r>
              <a:rPr lang="en-US" sz="1800" dirty="0" err="1"/>
              <a:t>Dr</a:t>
            </a:r>
            <a:r>
              <a:rPr lang="en-US" sz="1800" dirty="0"/>
              <a:t> David Glance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1BCE82-D90C-7340-B63E-C02651019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A9D29D-9FD5-3A45-BB96-FA56B2FFE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5072F42-4DFA-4725-86F9-7594E4AB4EB5}" type="slidenum">
              <a:rPr lang="en-GB">
                <a:solidFill>
                  <a:schemeClr val="tx1"/>
                </a:solidFill>
              </a:rPr>
              <a:pPr/>
              <a:t>1</a:t>
            </a:fld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282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</a:t>
            </a:r>
            <a:r>
              <a:rPr lang="en-US" dirty="0" err="1"/>
              <a:t>views.py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edit (</a:t>
            </a:r>
            <a:r>
              <a:rPr lang="en-AU" dirty="0" err="1"/>
              <a:t>emacs</a:t>
            </a:r>
            <a:r>
              <a:rPr lang="en-AU" dirty="0"/>
              <a:t> or vi) polls/</a:t>
            </a:r>
            <a:r>
              <a:rPr lang="en-AU" dirty="0" err="1"/>
              <a:t>views.py</a:t>
            </a:r>
            <a:endParaRPr lang="en-AU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D7FA701-15A5-784D-869C-0F24B3B40610}"/>
              </a:ext>
            </a:extLst>
          </p:cNvPr>
          <p:cNvSpPr/>
          <p:nvPr/>
        </p:nvSpPr>
        <p:spPr>
          <a:xfrm>
            <a:off x="838200" y="2497057"/>
            <a:ext cx="10515600" cy="3268312"/>
          </a:xfrm>
          <a:prstGeom prst="roundRect">
            <a:avLst/>
          </a:prstGeom>
          <a:solidFill>
            <a:schemeClr val="bg1">
              <a:lumMod val="95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AU" b="1" dirty="0">
                <a:solidFill>
                  <a:schemeClr val="tx1"/>
                </a:solidFill>
                <a:latin typeface="Courier" pitchFamily="2" charset="0"/>
              </a:rPr>
              <a:t>from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b="1" dirty="0" err="1">
                <a:solidFill>
                  <a:schemeClr val="tx1"/>
                </a:solidFill>
                <a:latin typeface="Courier" pitchFamily="2" charset="0"/>
              </a:rPr>
              <a:t>django.http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b="1" dirty="0">
                <a:solidFill>
                  <a:schemeClr val="tx1"/>
                </a:solidFill>
                <a:latin typeface="Courier" pitchFamily="2" charset="0"/>
              </a:rPr>
              <a:t>import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dirty="0" err="1">
                <a:solidFill>
                  <a:schemeClr val="tx1"/>
                </a:solidFill>
                <a:latin typeface="Courier" pitchFamily="2" charset="0"/>
              </a:rPr>
              <a:t>HttpResponse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 </a:t>
            </a:r>
          </a:p>
          <a:p>
            <a:pPr algn="l"/>
            <a:endParaRPr lang="en-AU" b="1" dirty="0">
              <a:solidFill>
                <a:schemeClr val="tx1"/>
              </a:solidFill>
              <a:latin typeface="Courier" pitchFamily="2" charset="0"/>
            </a:endParaRPr>
          </a:p>
          <a:p>
            <a:pPr algn="l"/>
            <a:r>
              <a:rPr lang="en-AU" b="1" dirty="0" err="1">
                <a:solidFill>
                  <a:schemeClr val="tx1"/>
                </a:solidFill>
                <a:latin typeface="Courier" pitchFamily="2" charset="0"/>
              </a:rPr>
              <a:t>def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 index(request): </a:t>
            </a:r>
          </a:p>
          <a:p>
            <a:pPr algn="l"/>
            <a:r>
              <a:rPr lang="en-AU" b="1" dirty="0">
                <a:solidFill>
                  <a:schemeClr val="tx1"/>
                </a:solidFill>
                <a:latin typeface="Courier" pitchFamily="2" charset="0"/>
              </a:rPr>
              <a:t>    return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dirty="0" err="1">
                <a:solidFill>
                  <a:schemeClr val="tx1"/>
                </a:solidFill>
                <a:latin typeface="Courier" pitchFamily="2" charset="0"/>
              </a:rPr>
              <a:t>HttpResponse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("Hello, world.”)</a:t>
            </a:r>
            <a:endParaRPr lang="en-US" dirty="0">
              <a:solidFill>
                <a:schemeClr val="tx1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96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</a:t>
            </a:r>
            <a:r>
              <a:rPr lang="en-US" dirty="0" err="1"/>
              <a:t>urls.py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edit (</a:t>
            </a:r>
            <a:r>
              <a:rPr lang="en-AU" dirty="0" err="1"/>
              <a:t>emacs</a:t>
            </a:r>
            <a:r>
              <a:rPr lang="en-AU" dirty="0"/>
              <a:t> or vi) polls/</a:t>
            </a:r>
            <a:r>
              <a:rPr lang="en-AU" dirty="0" err="1"/>
              <a:t>urls.py</a:t>
            </a:r>
            <a:endParaRPr lang="en-AU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D7FA701-15A5-784D-869C-0F24B3B40610}"/>
              </a:ext>
            </a:extLst>
          </p:cNvPr>
          <p:cNvSpPr/>
          <p:nvPr/>
        </p:nvSpPr>
        <p:spPr>
          <a:xfrm>
            <a:off x="838200" y="2497057"/>
            <a:ext cx="10515600" cy="3268312"/>
          </a:xfrm>
          <a:prstGeom prst="roundRect">
            <a:avLst/>
          </a:prstGeom>
          <a:solidFill>
            <a:schemeClr val="bg1">
              <a:lumMod val="95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AU" b="1" dirty="0">
                <a:solidFill>
                  <a:schemeClr val="tx1"/>
                </a:solidFill>
                <a:latin typeface="Courier" pitchFamily="2" charset="0"/>
              </a:rPr>
              <a:t>from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b="1" dirty="0" err="1">
                <a:solidFill>
                  <a:schemeClr val="tx1"/>
                </a:solidFill>
                <a:latin typeface="Courier" pitchFamily="2" charset="0"/>
              </a:rPr>
              <a:t>django.urls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b="1" dirty="0">
                <a:solidFill>
                  <a:schemeClr val="tx1"/>
                </a:solidFill>
                <a:latin typeface="Courier" pitchFamily="2" charset="0"/>
              </a:rPr>
              <a:t>import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 path </a:t>
            </a:r>
          </a:p>
          <a:p>
            <a:pPr algn="l"/>
            <a:endParaRPr lang="en-AU" b="1" dirty="0">
              <a:solidFill>
                <a:schemeClr val="tx1"/>
              </a:solidFill>
              <a:latin typeface="Courier" pitchFamily="2" charset="0"/>
            </a:endParaRPr>
          </a:p>
          <a:p>
            <a:pPr algn="l"/>
            <a:r>
              <a:rPr lang="en-AU" b="1" dirty="0">
                <a:solidFill>
                  <a:schemeClr val="tx1"/>
                </a:solidFill>
                <a:latin typeface="Courier" pitchFamily="2" charset="0"/>
              </a:rPr>
              <a:t>from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b="1" dirty="0">
                <a:solidFill>
                  <a:schemeClr val="tx1"/>
                </a:solidFill>
                <a:latin typeface="Courier" pitchFamily="2" charset="0"/>
              </a:rPr>
              <a:t>.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b="1" dirty="0">
                <a:solidFill>
                  <a:schemeClr val="tx1"/>
                </a:solidFill>
                <a:latin typeface="Courier" pitchFamily="2" charset="0"/>
              </a:rPr>
              <a:t>import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 views </a:t>
            </a:r>
          </a:p>
          <a:p>
            <a:pPr algn="l"/>
            <a:endParaRPr lang="en-AU" dirty="0">
              <a:solidFill>
                <a:schemeClr val="tx1"/>
              </a:solidFill>
              <a:latin typeface="Courier" pitchFamily="2" charset="0"/>
            </a:endParaRPr>
          </a:p>
          <a:p>
            <a:pPr algn="l"/>
            <a:r>
              <a:rPr lang="en-AU" dirty="0" err="1">
                <a:solidFill>
                  <a:schemeClr val="tx1"/>
                </a:solidFill>
                <a:latin typeface="Courier" pitchFamily="2" charset="0"/>
              </a:rPr>
              <a:t>urlpatterns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 = [ </a:t>
            </a:r>
          </a:p>
          <a:p>
            <a:pPr algn="l"/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    path('', </a:t>
            </a:r>
            <a:r>
              <a:rPr lang="en-AU" dirty="0" err="1">
                <a:solidFill>
                  <a:schemeClr val="tx1"/>
                </a:solidFill>
                <a:latin typeface="Courier" pitchFamily="2" charset="0"/>
              </a:rPr>
              <a:t>views.index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, name='index’), </a:t>
            </a:r>
          </a:p>
          <a:p>
            <a:pPr algn="l"/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]</a:t>
            </a:r>
            <a:endParaRPr lang="en-US" dirty="0">
              <a:solidFill>
                <a:schemeClr val="tx1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944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</a:t>
            </a:r>
            <a:r>
              <a:rPr lang="en-US" dirty="0" err="1"/>
              <a:t>msite</a:t>
            </a:r>
            <a:r>
              <a:rPr lang="en-US" dirty="0"/>
              <a:t>/</a:t>
            </a:r>
            <a:r>
              <a:rPr lang="en-US" dirty="0" err="1"/>
              <a:t>urls.py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edit (</a:t>
            </a:r>
            <a:r>
              <a:rPr lang="en-AU" dirty="0" err="1"/>
              <a:t>emacs</a:t>
            </a:r>
            <a:r>
              <a:rPr lang="en-AU" dirty="0"/>
              <a:t> or vi) </a:t>
            </a:r>
            <a:r>
              <a:rPr lang="en-AU" dirty="0" err="1"/>
              <a:t>mysite</a:t>
            </a:r>
            <a:r>
              <a:rPr lang="en-AU" dirty="0"/>
              <a:t>/</a:t>
            </a:r>
            <a:r>
              <a:rPr lang="en-AU" dirty="0" err="1"/>
              <a:t>urls.py</a:t>
            </a:r>
            <a:endParaRPr lang="en-AU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D7FA701-15A5-784D-869C-0F24B3B40610}"/>
              </a:ext>
            </a:extLst>
          </p:cNvPr>
          <p:cNvSpPr/>
          <p:nvPr/>
        </p:nvSpPr>
        <p:spPr>
          <a:xfrm>
            <a:off x="838200" y="2497057"/>
            <a:ext cx="10515600" cy="3268312"/>
          </a:xfrm>
          <a:prstGeom prst="roundRect">
            <a:avLst/>
          </a:prstGeom>
          <a:solidFill>
            <a:schemeClr val="bg1">
              <a:lumMod val="95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AU" b="1" dirty="0">
                <a:solidFill>
                  <a:schemeClr val="tx1"/>
                </a:solidFill>
                <a:latin typeface="Courier" pitchFamily="2" charset="0"/>
              </a:rPr>
              <a:t>from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b="1" dirty="0" err="1">
                <a:solidFill>
                  <a:schemeClr val="tx1"/>
                </a:solidFill>
                <a:latin typeface="Courier" pitchFamily="2" charset="0"/>
              </a:rPr>
              <a:t>django.urls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b="1" dirty="0">
                <a:solidFill>
                  <a:schemeClr val="tx1"/>
                </a:solidFill>
                <a:latin typeface="Courier" pitchFamily="2" charset="0"/>
              </a:rPr>
              <a:t>import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 include, path</a:t>
            </a:r>
          </a:p>
          <a:p>
            <a:pPr algn="l"/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from </a:t>
            </a:r>
            <a:r>
              <a:rPr lang="en-AU" dirty="0" err="1">
                <a:solidFill>
                  <a:schemeClr val="tx1"/>
                </a:solidFill>
                <a:latin typeface="Courier" pitchFamily="2" charset="0"/>
              </a:rPr>
              <a:t>django.contrib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 import admin </a:t>
            </a:r>
          </a:p>
          <a:p>
            <a:pPr algn="l"/>
            <a:endParaRPr lang="en-AU" b="1" dirty="0">
              <a:solidFill>
                <a:schemeClr val="tx1"/>
              </a:solidFill>
              <a:latin typeface="Courier" pitchFamily="2" charset="0"/>
            </a:endParaRPr>
          </a:p>
          <a:p>
            <a:pPr algn="l"/>
            <a:r>
              <a:rPr lang="en-AU" dirty="0" err="1">
                <a:solidFill>
                  <a:schemeClr val="tx1"/>
                </a:solidFill>
                <a:latin typeface="Courier" pitchFamily="2" charset="0"/>
              </a:rPr>
              <a:t>urlpatterns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 = [ </a:t>
            </a:r>
          </a:p>
          <a:p>
            <a:pPr algn="l"/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    path(‘polls/’, include(‘</a:t>
            </a:r>
            <a:r>
              <a:rPr lang="en-AU" dirty="0" err="1">
                <a:solidFill>
                  <a:schemeClr val="tx1"/>
                </a:solidFill>
                <a:latin typeface="Courier" pitchFamily="2" charset="0"/>
              </a:rPr>
              <a:t>polls.urls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’)),</a:t>
            </a:r>
          </a:p>
          <a:p>
            <a:pPr algn="l"/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    path(‘admin/’, </a:t>
            </a:r>
            <a:r>
              <a:rPr lang="en-AU" dirty="0" err="1">
                <a:solidFill>
                  <a:schemeClr val="tx1"/>
                </a:solidFill>
                <a:latin typeface="Courier" pitchFamily="2" charset="0"/>
              </a:rPr>
              <a:t>admin.site.urls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), </a:t>
            </a:r>
          </a:p>
          <a:p>
            <a:pPr algn="l"/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]</a:t>
            </a:r>
            <a:endParaRPr lang="en-US" dirty="0">
              <a:solidFill>
                <a:schemeClr val="tx1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792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python </a:t>
            </a:r>
            <a:r>
              <a:rPr lang="en-AU" dirty="0" err="1"/>
              <a:t>manage.py</a:t>
            </a:r>
            <a:r>
              <a:rPr lang="en-AU" dirty="0"/>
              <a:t> </a:t>
            </a:r>
            <a:r>
              <a:rPr lang="en-AU" dirty="0" err="1"/>
              <a:t>runserver</a:t>
            </a:r>
            <a:r>
              <a:rPr lang="en-AU" dirty="0"/>
              <a:t> 8000</a:t>
            </a:r>
          </a:p>
          <a:p>
            <a:pPr>
              <a:defRPr/>
            </a:pPr>
            <a:r>
              <a:rPr lang="en-AU" dirty="0"/>
              <a:t>now configure ELB </a:t>
            </a:r>
            <a:r>
              <a:rPr lang="en-AU" dirty="0" err="1"/>
              <a:t>healthcheck</a:t>
            </a:r>
            <a:r>
              <a:rPr lang="en-AU" dirty="0"/>
              <a:t> to point to http://&lt;</a:t>
            </a:r>
            <a:r>
              <a:rPr lang="en-AU" dirty="0" err="1"/>
              <a:t>elb</a:t>
            </a:r>
            <a:r>
              <a:rPr lang="en-AU" dirty="0"/>
              <a:t> address&gt;/polls/</a:t>
            </a:r>
          </a:p>
          <a:p>
            <a:pPr>
              <a:defRPr/>
            </a:pPr>
            <a:r>
              <a:rPr lang="en-AU" dirty="0"/>
              <a:t>should see health indicator change</a:t>
            </a:r>
          </a:p>
        </p:txBody>
      </p:sp>
    </p:spTree>
    <p:extLst>
      <p:ext uri="{BB962C8B-B14F-4D97-AF65-F5344CB8AC3E}">
        <p14:creationId xmlns:p14="http://schemas.microsoft.com/office/powerpoint/2010/main" val="1158604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Many options for storing data (we have seen S3 and </a:t>
            </a:r>
            <a:r>
              <a:rPr lang="en-AU" dirty="0" err="1"/>
              <a:t>DynamoDB</a:t>
            </a:r>
            <a:r>
              <a:rPr lang="en-AU" dirty="0"/>
              <a:t>)</a:t>
            </a:r>
          </a:p>
          <a:p>
            <a:pPr>
              <a:defRPr/>
            </a:pPr>
            <a:r>
              <a:rPr lang="en-AU" dirty="0"/>
              <a:t>Most common platform is a relational database</a:t>
            </a:r>
          </a:p>
          <a:p>
            <a:pPr>
              <a:defRPr/>
            </a:pPr>
            <a:r>
              <a:rPr lang="en-AU" dirty="0"/>
              <a:t>AWS provides Relational Database Service (RDS) as a platform to run:</a:t>
            </a:r>
          </a:p>
          <a:p>
            <a:pPr lvl="1">
              <a:defRPr/>
            </a:pPr>
            <a:r>
              <a:rPr lang="en-AU" dirty="0"/>
              <a:t>MySQL</a:t>
            </a:r>
          </a:p>
          <a:p>
            <a:pPr lvl="1">
              <a:defRPr/>
            </a:pPr>
            <a:r>
              <a:rPr lang="en-AU" dirty="0"/>
              <a:t>PostgreSQL</a:t>
            </a:r>
          </a:p>
          <a:p>
            <a:pPr lvl="1">
              <a:defRPr/>
            </a:pPr>
            <a:r>
              <a:rPr lang="en-AU" dirty="0" err="1"/>
              <a:t>MariaDB</a:t>
            </a:r>
            <a:endParaRPr lang="en-AU" dirty="0"/>
          </a:p>
          <a:p>
            <a:pPr lvl="1">
              <a:defRPr/>
            </a:pPr>
            <a:r>
              <a:rPr lang="en-AU" dirty="0"/>
              <a:t>Oracle</a:t>
            </a:r>
          </a:p>
          <a:p>
            <a:pPr lvl="1">
              <a:defRPr/>
            </a:pPr>
            <a:r>
              <a:rPr lang="en-AU" dirty="0"/>
              <a:t>Aurora</a:t>
            </a:r>
          </a:p>
          <a:p>
            <a:pPr lvl="1">
              <a:defRPr/>
            </a:pPr>
            <a:r>
              <a:rPr lang="en-AU" dirty="0"/>
              <a:t>SQL Server</a:t>
            </a:r>
          </a:p>
        </p:txBody>
      </p:sp>
    </p:spTree>
    <p:extLst>
      <p:ext uri="{BB962C8B-B14F-4D97-AF65-F5344CB8AC3E}">
        <p14:creationId xmlns:p14="http://schemas.microsoft.com/office/powerpoint/2010/main" val="3699854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RDS abstracts some of the platform issues from the database</a:t>
            </a:r>
          </a:p>
          <a:p>
            <a:pPr>
              <a:defRPr/>
            </a:pPr>
            <a:r>
              <a:rPr lang="en-AU" dirty="0"/>
              <a:t>Choose database type and version</a:t>
            </a:r>
          </a:p>
          <a:p>
            <a:pPr lvl="1">
              <a:defRPr/>
            </a:pPr>
            <a:r>
              <a:rPr lang="en-AU" dirty="0"/>
              <a:t>Aurora is AWS’ own database with compatibility with MySQL or PostgreSQL</a:t>
            </a:r>
          </a:p>
          <a:p>
            <a:pPr>
              <a:defRPr/>
            </a:pPr>
            <a:r>
              <a:rPr lang="en-AU" dirty="0"/>
              <a:t>Choose instance size</a:t>
            </a:r>
          </a:p>
          <a:p>
            <a:pPr>
              <a:defRPr/>
            </a:pPr>
            <a:r>
              <a:rPr lang="en-AU" dirty="0"/>
              <a:t>Chose if Multi-AZ deployment</a:t>
            </a:r>
          </a:p>
          <a:p>
            <a:pPr lvl="1">
              <a:defRPr/>
            </a:pPr>
            <a:r>
              <a:rPr lang="en-AU" dirty="0"/>
              <a:t>Provides redundancy in case of failure of database within one availability zone</a:t>
            </a:r>
          </a:p>
          <a:p>
            <a:pPr lvl="1">
              <a:defRPr/>
            </a:pPr>
            <a:r>
              <a:rPr lang="en-AU" dirty="0"/>
              <a:t>Provides some load balancing</a:t>
            </a:r>
          </a:p>
          <a:p>
            <a:pPr>
              <a:defRPr/>
            </a:pPr>
            <a:r>
              <a:rPr lang="en-AU" dirty="0"/>
              <a:t>Choose disk type and size</a:t>
            </a:r>
          </a:p>
        </p:txBody>
      </p:sp>
    </p:spTree>
    <p:extLst>
      <p:ext uri="{BB962C8B-B14F-4D97-AF65-F5344CB8AC3E}">
        <p14:creationId xmlns:p14="http://schemas.microsoft.com/office/powerpoint/2010/main" val="1538195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AU" dirty="0"/>
              <a:t>Network VPC and new subnet</a:t>
            </a:r>
          </a:p>
          <a:p>
            <a:pPr>
              <a:defRPr/>
            </a:pPr>
            <a:r>
              <a:rPr lang="en-AU" dirty="0"/>
              <a:t>Whether it is publicly accessible (not a good idea)</a:t>
            </a:r>
          </a:p>
          <a:p>
            <a:pPr>
              <a:defRPr/>
            </a:pPr>
            <a:r>
              <a:rPr lang="en-AU" dirty="0"/>
              <a:t>Create an initial database</a:t>
            </a:r>
          </a:p>
          <a:p>
            <a:pPr>
              <a:defRPr/>
            </a:pPr>
            <a:r>
              <a:rPr lang="en-AU" dirty="0"/>
              <a:t>Encryption (not available on all databases)</a:t>
            </a:r>
          </a:p>
          <a:p>
            <a:pPr>
              <a:defRPr/>
            </a:pPr>
            <a:r>
              <a:rPr lang="en-AU" dirty="0"/>
              <a:t>Backup options</a:t>
            </a:r>
          </a:p>
          <a:p>
            <a:pPr lvl="1">
              <a:defRPr/>
            </a:pPr>
            <a:r>
              <a:rPr lang="en-AU" dirty="0"/>
              <a:t>Retention</a:t>
            </a:r>
          </a:p>
          <a:p>
            <a:pPr lvl="1">
              <a:defRPr/>
            </a:pPr>
            <a:r>
              <a:rPr lang="en-AU" dirty="0"/>
              <a:t>Backup window</a:t>
            </a:r>
          </a:p>
          <a:p>
            <a:pPr>
              <a:defRPr/>
            </a:pPr>
            <a:r>
              <a:rPr lang="en-AU" dirty="0"/>
              <a:t>Monitoring</a:t>
            </a:r>
          </a:p>
          <a:p>
            <a:pPr>
              <a:defRPr/>
            </a:pPr>
            <a:r>
              <a:rPr lang="en-AU" dirty="0"/>
              <a:t>Log exports</a:t>
            </a:r>
          </a:p>
          <a:p>
            <a:pPr>
              <a:defRPr/>
            </a:pPr>
            <a:r>
              <a:rPr lang="en-AU" dirty="0"/>
              <a:t>Maintenance upgrades and maintenance window</a:t>
            </a:r>
          </a:p>
        </p:txBody>
      </p:sp>
    </p:spTree>
    <p:extLst>
      <p:ext uri="{BB962C8B-B14F-4D97-AF65-F5344CB8AC3E}">
        <p14:creationId xmlns:p14="http://schemas.microsoft.com/office/powerpoint/2010/main" val="4068720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on </a:t>
            </a:r>
            <a:r>
              <a:rPr lang="en-US" dirty="0" err="1"/>
              <a:t>ubuntu</a:t>
            </a:r>
            <a:r>
              <a:rPr lang="en-US" dirty="0"/>
              <a:t> for MySQL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 err="1"/>
              <a:t>sudo</a:t>
            </a:r>
            <a:r>
              <a:rPr lang="en-AU" dirty="0"/>
              <a:t> apt install </a:t>
            </a:r>
            <a:r>
              <a:rPr lang="en-AU" dirty="0" err="1"/>
              <a:t>mysql</a:t>
            </a:r>
            <a:r>
              <a:rPr lang="en-AU" dirty="0"/>
              <a:t>-client</a:t>
            </a:r>
          </a:p>
          <a:p>
            <a:pPr>
              <a:defRPr/>
            </a:pPr>
            <a:r>
              <a:rPr lang="en-AU" dirty="0" err="1"/>
              <a:t>sudo</a:t>
            </a:r>
            <a:r>
              <a:rPr lang="en-AU" dirty="0"/>
              <a:t> apt install </a:t>
            </a:r>
            <a:r>
              <a:rPr lang="en-AU" dirty="0" err="1"/>
              <a:t>libmysqlclient</a:t>
            </a:r>
            <a:r>
              <a:rPr lang="en-AU" dirty="0"/>
              <a:t>-dev</a:t>
            </a:r>
          </a:p>
          <a:p>
            <a:pPr>
              <a:defRPr/>
            </a:pPr>
            <a:r>
              <a:rPr lang="en-AU" dirty="0"/>
              <a:t>pip install </a:t>
            </a:r>
            <a:r>
              <a:rPr lang="en-AU" dirty="0" err="1"/>
              <a:t>mysqlclient</a:t>
            </a:r>
            <a:endParaRPr lang="en-AU" dirty="0"/>
          </a:p>
          <a:p>
            <a:pPr>
              <a:defRPr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21438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data to </a:t>
            </a:r>
            <a:r>
              <a:rPr lang="en-US" dirty="0" err="1"/>
              <a:t>django</a:t>
            </a:r>
            <a:r>
              <a:rPr lang="en-US" dirty="0"/>
              <a:t>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edit </a:t>
            </a:r>
            <a:r>
              <a:rPr lang="en-AU" dirty="0" err="1"/>
              <a:t>mysite</a:t>
            </a:r>
            <a:r>
              <a:rPr lang="en-AU" dirty="0"/>
              <a:t>/</a:t>
            </a:r>
            <a:r>
              <a:rPr lang="en-AU" dirty="0" err="1"/>
              <a:t>settings.py</a:t>
            </a:r>
            <a:r>
              <a:rPr lang="en-AU" dirty="0"/>
              <a:t> and add database </a:t>
            </a:r>
            <a:r>
              <a:rPr lang="en-AU" dirty="0" err="1"/>
              <a:t>config</a:t>
            </a:r>
            <a:endParaRPr lang="en-AU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0739D45-A726-6D44-B5DD-D2825DD9060B}"/>
              </a:ext>
            </a:extLst>
          </p:cNvPr>
          <p:cNvSpPr/>
          <p:nvPr/>
        </p:nvSpPr>
        <p:spPr>
          <a:xfrm>
            <a:off x="838200" y="2479729"/>
            <a:ext cx="10515600" cy="3743271"/>
          </a:xfrm>
          <a:prstGeom prst="round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AU" dirty="0">
                <a:solidFill>
                  <a:schemeClr val="tx1"/>
                </a:solidFill>
              </a:rPr>
              <a:t>DATABASES = {</a:t>
            </a:r>
          </a:p>
          <a:p>
            <a:pPr algn="l"/>
            <a:r>
              <a:rPr lang="en-AU" dirty="0">
                <a:solidFill>
                  <a:schemeClr val="tx1"/>
                </a:solidFill>
              </a:rPr>
              <a:t>    'default': {</a:t>
            </a:r>
          </a:p>
          <a:p>
            <a:pPr algn="l"/>
            <a:r>
              <a:rPr lang="en-AU" dirty="0">
                <a:solidFill>
                  <a:schemeClr val="tx1"/>
                </a:solidFill>
              </a:rPr>
              <a:t>        'ENGINE': '</a:t>
            </a:r>
            <a:r>
              <a:rPr lang="en-AU" dirty="0" err="1">
                <a:solidFill>
                  <a:schemeClr val="tx1"/>
                </a:solidFill>
              </a:rPr>
              <a:t>django.db.backends.mysql</a:t>
            </a:r>
            <a:r>
              <a:rPr lang="en-AU" dirty="0">
                <a:solidFill>
                  <a:schemeClr val="tx1"/>
                </a:solidFill>
              </a:rPr>
              <a:t>',</a:t>
            </a:r>
          </a:p>
          <a:p>
            <a:pPr algn="l"/>
            <a:r>
              <a:rPr lang="en-AU" dirty="0">
                <a:solidFill>
                  <a:schemeClr val="tx1"/>
                </a:solidFill>
              </a:rPr>
              <a:t>        'NAME': 'HelloWorld',</a:t>
            </a:r>
          </a:p>
          <a:p>
            <a:pPr algn="l"/>
            <a:r>
              <a:rPr lang="en-AU" dirty="0">
                <a:solidFill>
                  <a:schemeClr val="tx1"/>
                </a:solidFill>
              </a:rPr>
              <a:t>        'USER': 'root',</a:t>
            </a:r>
          </a:p>
          <a:p>
            <a:pPr algn="l"/>
            <a:r>
              <a:rPr lang="en-AU" dirty="0">
                <a:solidFill>
                  <a:schemeClr val="tx1"/>
                </a:solidFill>
              </a:rPr>
              <a:t>        'PASSWORD': ‘</a:t>
            </a:r>
            <a:r>
              <a:rPr lang="en-AU" dirty="0" err="1">
                <a:solidFill>
                  <a:schemeClr val="tx1"/>
                </a:solidFill>
              </a:rPr>
              <a:t>apassword</a:t>
            </a:r>
            <a:r>
              <a:rPr lang="en-AU" dirty="0">
                <a:solidFill>
                  <a:schemeClr val="tx1"/>
                </a:solidFill>
              </a:rPr>
              <a:t>',</a:t>
            </a:r>
          </a:p>
          <a:p>
            <a:pPr algn="l"/>
            <a:r>
              <a:rPr lang="en-AU" dirty="0">
                <a:solidFill>
                  <a:schemeClr val="tx1"/>
                </a:solidFill>
              </a:rPr>
              <a:t>        'HOST': 'helloworlddb.czos0yk2hdv2.ap-southeast-2.rds.amazonaws.com',</a:t>
            </a:r>
          </a:p>
          <a:p>
            <a:pPr algn="l"/>
            <a:r>
              <a:rPr lang="en-AU" dirty="0">
                <a:solidFill>
                  <a:schemeClr val="tx1"/>
                </a:solidFill>
              </a:rPr>
              <a:t>    }</a:t>
            </a:r>
          </a:p>
          <a:p>
            <a:pPr algn="l"/>
            <a:r>
              <a:rPr lang="en-AU" dirty="0">
                <a:solidFill>
                  <a:schemeClr val="tx1"/>
                </a:solidFill>
              </a:rPr>
              <a:t>}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449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edit polls/</a:t>
            </a:r>
            <a:r>
              <a:rPr lang="en-AU" dirty="0" err="1"/>
              <a:t>models.py</a:t>
            </a:r>
            <a:endParaRPr lang="en-AU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0739D45-A726-6D44-B5DD-D2825DD9060B}"/>
              </a:ext>
            </a:extLst>
          </p:cNvPr>
          <p:cNvSpPr/>
          <p:nvPr/>
        </p:nvSpPr>
        <p:spPr>
          <a:xfrm>
            <a:off x="838200" y="2479729"/>
            <a:ext cx="10515600" cy="3743271"/>
          </a:xfrm>
          <a:prstGeom prst="round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AU" sz="1800" b="1" dirty="0">
                <a:solidFill>
                  <a:schemeClr val="tx1"/>
                </a:solidFill>
                <a:latin typeface="Courier" pitchFamily="2" charset="0"/>
              </a:rPr>
              <a:t>from</a:t>
            </a:r>
            <a:r>
              <a:rPr lang="en-AU" sz="1800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sz="1800" b="1" dirty="0" err="1">
                <a:solidFill>
                  <a:schemeClr val="tx1"/>
                </a:solidFill>
                <a:latin typeface="Courier" pitchFamily="2" charset="0"/>
              </a:rPr>
              <a:t>django.db</a:t>
            </a:r>
            <a:r>
              <a:rPr lang="en-AU" sz="1800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sz="1800" b="1" dirty="0">
                <a:solidFill>
                  <a:schemeClr val="tx1"/>
                </a:solidFill>
                <a:latin typeface="Courier" pitchFamily="2" charset="0"/>
              </a:rPr>
              <a:t>import</a:t>
            </a:r>
            <a:r>
              <a:rPr lang="en-AU" sz="1800" dirty="0">
                <a:solidFill>
                  <a:schemeClr val="tx1"/>
                </a:solidFill>
                <a:latin typeface="Courier" pitchFamily="2" charset="0"/>
              </a:rPr>
              <a:t> models </a:t>
            </a:r>
          </a:p>
          <a:p>
            <a:pPr algn="l"/>
            <a:endParaRPr lang="en-AU" sz="1800" dirty="0">
              <a:solidFill>
                <a:schemeClr val="tx1"/>
              </a:solidFill>
              <a:latin typeface="Courier" pitchFamily="2" charset="0"/>
            </a:endParaRPr>
          </a:p>
          <a:p>
            <a:pPr algn="l"/>
            <a:r>
              <a:rPr lang="en-AU" sz="1800" b="1" dirty="0">
                <a:solidFill>
                  <a:schemeClr val="tx1"/>
                </a:solidFill>
                <a:latin typeface="Courier" pitchFamily="2" charset="0"/>
              </a:rPr>
              <a:t>class</a:t>
            </a:r>
            <a:r>
              <a:rPr lang="en-AU" sz="1800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sz="1800" b="1" dirty="0">
                <a:solidFill>
                  <a:schemeClr val="tx1"/>
                </a:solidFill>
                <a:latin typeface="Courier" pitchFamily="2" charset="0"/>
              </a:rPr>
              <a:t>Question</a:t>
            </a:r>
            <a:r>
              <a:rPr lang="en-AU" sz="18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AU" sz="1800" dirty="0" err="1">
                <a:solidFill>
                  <a:schemeClr val="tx1"/>
                </a:solidFill>
                <a:latin typeface="Courier" pitchFamily="2" charset="0"/>
              </a:rPr>
              <a:t>models.Model</a:t>
            </a:r>
            <a:r>
              <a:rPr lang="en-AU" sz="1800" dirty="0">
                <a:solidFill>
                  <a:schemeClr val="tx1"/>
                </a:solidFill>
                <a:latin typeface="Courier" pitchFamily="2" charset="0"/>
              </a:rPr>
              <a:t>): </a:t>
            </a:r>
          </a:p>
          <a:p>
            <a:pPr algn="l"/>
            <a:r>
              <a:rPr lang="en-AU" sz="1800" dirty="0">
                <a:solidFill>
                  <a:schemeClr val="tx1"/>
                </a:solidFill>
                <a:latin typeface="Courier" pitchFamily="2" charset="0"/>
              </a:rPr>
              <a:t>    </a:t>
            </a:r>
            <a:r>
              <a:rPr lang="en-AU" sz="1800" dirty="0" err="1">
                <a:solidFill>
                  <a:schemeClr val="tx1"/>
                </a:solidFill>
                <a:latin typeface="Courier" pitchFamily="2" charset="0"/>
              </a:rPr>
              <a:t>question_text</a:t>
            </a:r>
            <a:r>
              <a:rPr lang="en-AU" sz="1800" dirty="0">
                <a:solidFill>
                  <a:schemeClr val="tx1"/>
                </a:solidFill>
                <a:latin typeface="Courier" pitchFamily="2" charset="0"/>
              </a:rPr>
              <a:t> = </a:t>
            </a:r>
            <a:r>
              <a:rPr lang="en-AU" sz="1800" dirty="0" err="1">
                <a:solidFill>
                  <a:schemeClr val="tx1"/>
                </a:solidFill>
                <a:latin typeface="Courier" pitchFamily="2" charset="0"/>
              </a:rPr>
              <a:t>models.CharField</a:t>
            </a:r>
            <a:r>
              <a:rPr lang="en-AU" sz="18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AU" sz="1800" dirty="0" err="1">
                <a:solidFill>
                  <a:schemeClr val="tx1"/>
                </a:solidFill>
                <a:latin typeface="Courier" pitchFamily="2" charset="0"/>
              </a:rPr>
              <a:t>max_length</a:t>
            </a:r>
            <a:r>
              <a:rPr lang="en-AU" sz="1800" dirty="0">
                <a:solidFill>
                  <a:schemeClr val="tx1"/>
                </a:solidFill>
                <a:latin typeface="Courier" pitchFamily="2" charset="0"/>
              </a:rPr>
              <a:t>=200) </a:t>
            </a:r>
          </a:p>
          <a:p>
            <a:pPr algn="l"/>
            <a:r>
              <a:rPr lang="en-AU" sz="1800" dirty="0">
                <a:solidFill>
                  <a:schemeClr val="tx1"/>
                </a:solidFill>
                <a:latin typeface="Courier" pitchFamily="2" charset="0"/>
              </a:rPr>
              <a:t>    </a:t>
            </a:r>
            <a:r>
              <a:rPr lang="en-AU" sz="1800" dirty="0" err="1">
                <a:solidFill>
                  <a:schemeClr val="tx1"/>
                </a:solidFill>
                <a:latin typeface="Courier" pitchFamily="2" charset="0"/>
              </a:rPr>
              <a:t>pub_date</a:t>
            </a:r>
            <a:r>
              <a:rPr lang="en-AU" sz="1800" dirty="0">
                <a:solidFill>
                  <a:schemeClr val="tx1"/>
                </a:solidFill>
                <a:latin typeface="Courier" pitchFamily="2" charset="0"/>
              </a:rPr>
              <a:t> = </a:t>
            </a:r>
            <a:r>
              <a:rPr lang="en-AU" sz="1800" dirty="0" err="1">
                <a:solidFill>
                  <a:schemeClr val="tx1"/>
                </a:solidFill>
                <a:latin typeface="Courier" pitchFamily="2" charset="0"/>
              </a:rPr>
              <a:t>models.DateTimeField</a:t>
            </a:r>
            <a:r>
              <a:rPr lang="en-AU" sz="1800" dirty="0">
                <a:solidFill>
                  <a:schemeClr val="tx1"/>
                </a:solidFill>
                <a:latin typeface="Courier" pitchFamily="2" charset="0"/>
              </a:rPr>
              <a:t>('date published’) </a:t>
            </a:r>
          </a:p>
          <a:p>
            <a:pPr algn="l"/>
            <a:endParaRPr lang="en-AU" sz="1800" b="1" dirty="0">
              <a:solidFill>
                <a:schemeClr val="tx1"/>
              </a:solidFill>
              <a:latin typeface="Courier" pitchFamily="2" charset="0"/>
            </a:endParaRPr>
          </a:p>
          <a:p>
            <a:pPr algn="l"/>
            <a:r>
              <a:rPr lang="en-AU" sz="1800" b="1" dirty="0">
                <a:solidFill>
                  <a:schemeClr val="tx1"/>
                </a:solidFill>
                <a:latin typeface="Courier" pitchFamily="2" charset="0"/>
              </a:rPr>
              <a:t>class</a:t>
            </a:r>
            <a:r>
              <a:rPr lang="en-AU" sz="1800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sz="1800" b="1" dirty="0">
                <a:solidFill>
                  <a:schemeClr val="tx1"/>
                </a:solidFill>
                <a:latin typeface="Courier" pitchFamily="2" charset="0"/>
              </a:rPr>
              <a:t>Choice</a:t>
            </a:r>
            <a:r>
              <a:rPr lang="en-AU" sz="18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AU" sz="1800" dirty="0" err="1">
                <a:solidFill>
                  <a:schemeClr val="tx1"/>
                </a:solidFill>
                <a:latin typeface="Courier" pitchFamily="2" charset="0"/>
              </a:rPr>
              <a:t>models.Model</a:t>
            </a:r>
            <a:r>
              <a:rPr lang="en-AU" sz="1800" dirty="0">
                <a:solidFill>
                  <a:schemeClr val="tx1"/>
                </a:solidFill>
                <a:latin typeface="Courier" pitchFamily="2" charset="0"/>
              </a:rPr>
              <a:t>): </a:t>
            </a:r>
          </a:p>
          <a:p>
            <a:pPr algn="l"/>
            <a:r>
              <a:rPr lang="en-AU" sz="1800" dirty="0">
                <a:solidFill>
                  <a:schemeClr val="tx1"/>
                </a:solidFill>
                <a:latin typeface="Courier" pitchFamily="2" charset="0"/>
              </a:rPr>
              <a:t>    question = </a:t>
            </a:r>
            <a:r>
              <a:rPr lang="en-AU" sz="1800" dirty="0" err="1">
                <a:solidFill>
                  <a:schemeClr val="tx1"/>
                </a:solidFill>
                <a:latin typeface="Courier" pitchFamily="2" charset="0"/>
              </a:rPr>
              <a:t>models.ForeignKey</a:t>
            </a:r>
            <a:r>
              <a:rPr lang="en-AU" sz="1800" dirty="0">
                <a:solidFill>
                  <a:schemeClr val="tx1"/>
                </a:solidFill>
                <a:latin typeface="Courier" pitchFamily="2" charset="0"/>
              </a:rPr>
              <a:t>(Question, </a:t>
            </a:r>
            <a:r>
              <a:rPr lang="en-AU" sz="1800" dirty="0" err="1">
                <a:solidFill>
                  <a:schemeClr val="tx1"/>
                </a:solidFill>
                <a:latin typeface="Courier" pitchFamily="2" charset="0"/>
              </a:rPr>
              <a:t>on_delete</a:t>
            </a:r>
            <a:r>
              <a:rPr lang="en-AU" sz="1800" dirty="0">
                <a:solidFill>
                  <a:schemeClr val="tx1"/>
                </a:solidFill>
                <a:latin typeface="Courier" pitchFamily="2" charset="0"/>
              </a:rPr>
              <a:t>=</a:t>
            </a:r>
            <a:r>
              <a:rPr lang="en-AU" sz="1800" dirty="0" err="1">
                <a:solidFill>
                  <a:schemeClr val="tx1"/>
                </a:solidFill>
                <a:latin typeface="Courier" pitchFamily="2" charset="0"/>
              </a:rPr>
              <a:t>models.CASCADE</a:t>
            </a:r>
            <a:r>
              <a:rPr lang="en-AU" sz="1800" dirty="0">
                <a:solidFill>
                  <a:schemeClr val="tx1"/>
                </a:solidFill>
                <a:latin typeface="Courier" pitchFamily="2" charset="0"/>
              </a:rPr>
              <a:t>)  </a:t>
            </a:r>
          </a:p>
          <a:p>
            <a:pPr algn="l"/>
            <a:r>
              <a:rPr lang="en-AU" sz="1800" dirty="0">
                <a:solidFill>
                  <a:schemeClr val="tx1"/>
                </a:solidFill>
                <a:latin typeface="Courier" pitchFamily="2" charset="0"/>
              </a:rPr>
              <a:t>    </a:t>
            </a:r>
            <a:r>
              <a:rPr lang="en-AU" sz="1800" dirty="0" err="1">
                <a:solidFill>
                  <a:schemeClr val="tx1"/>
                </a:solidFill>
                <a:latin typeface="Courier" pitchFamily="2" charset="0"/>
              </a:rPr>
              <a:t>choice_text</a:t>
            </a:r>
            <a:r>
              <a:rPr lang="en-AU" sz="1800" dirty="0">
                <a:solidFill>
                  <a:schemeClr val="tx1"/>
                </a:solidFill>
                <a:latin typeface="Courier" pitchFamily="2" charset="0"/>
              </a:rPr>
              <a:t> = </a:t>
            </a:r>
            <a:r>
              <a:rPr lang="en-AU" sz="1800" dirty="0" err="1">
                <a:solidFill>
                  <a:schemeClr val="tx1"/>
                </a:solidFill>
                <a:latin typeface="Courier" pitchFamily="2" charset="0"/>
              </a:rPr>
              <a:t>models.CharField</a:t>
            </a:r>
            <a:r>
              <a:rPr lang="en-AU" sz="18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AU" sz="1800" dirty="0" err="1">
                <a:solidFill>
                  <a:schemeClr val="tx1"/>
                </a:solidFill>
                <a:latin typeface="Courier" pitchFamily="2" charset="0"/>
              </a:rPr>
              <a:t>max_length</a:t>
            </a:r>
            <a:r>
              <a:rPr lang="en-AU" sz="1800" dirty="0">
                <a:solidFill>
                  <a:schemeClr val="tx1"/>
                </a:solidFill>
                <a:latin typeface="Courier" pitchFamily="2" charset="0"/>
              </a:rPr>
              <a:t>=200) </a:t>
            </a:r>
          </a:p>
          <a:p>
            <a:pPr algn="l"/>
            <a:r>
              <a:rPr lang="en-AU" sz="1800" dirty="0">
                <a:solidFill>
                  <a:schemeClr val="tx1"/>
                </a:solidFill>
                <a:latin typeface="Courier" pitchFamily="2" charset="0"/>
              </a:rPr>
              <a:t>    votes = </a:t>
            </a:r>
            <a:r>
              <a:rPr lang="en-AU" sz="1800" dirty="0" err="1">
                <a:solidFill>
                  <a:schemeClr val="tx1"/>
                </a:solidFill>
                <a:latin typeface="Courier" pitchFamily="2" charset="0"/>
              </a:rPr>
              <a:t>models.IntegerField</a:t>
            </a:r>
            <a:r>
              <a:rPr lang="en-AU" sz="1800" dirty="0">
                <a:solidFill>
                  <a:schemeClr val="tx1"/>
                </a:solidFill>
                <a:latin typeface="Courier" pitchFamily="2" charset="0"/>
              </a:rPr>
              <a:t>(default=0)</a:t>
            </a:r>
            <a:endParaRPr lang="en-US" sz="1800" dirty="0">
              <a:solidFill>
                <a:schemeClr val="tx1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960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9ACC69-ADF2-492B-84C5-EA2CC16071F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AE495E-2AAF-4BC1-87A5-331009D8289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Modern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3276" y="2050181"/>
            <a:ext cx="10410524" cy="412678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sz="2400">
                <a:solidFill>
                  <a:srgbClr val="FFFFFF"/>
                </a:solidFill>
              </a:rPr>
              <a:t>Most applications today are either web or mobile</a:t>
            </a:r>
          </a:p>
          <a:p>
            <a:pPr>
              <a:defRPr/>
            </a:pPr>
            <a:r>
              <a:rPr lang="en-AU" sz="2400">
                <a:solidFill>
                  <a:srgbClr val="FFFFFF"/>
                </a:solidFill>
              </a:rPr>
              <a:t>Even desktop apps will use common architectural elements of web/mobile design</a:t>
            </a:r>
          </a:p>
          <a:p>
            <a:pPr>
              <a:defRPr/>
            </a:pPr>
            <a:r>
              <a:rPr lang="en-AU" sz="2400">
                <a:solidFill>
                  <a:srgbClr val="FFFFFF"/>
                </a:solidFill>
              </a:rPr>
              <a:t>Multitude of:</a:t>
            </a:r>
          </a:p>
          <a:p>
            <a:pPr lvl="1">
              <a:defRPr/>
            </a:pPr>
            <a:r>
              <a:rPr lang="en-AU">
                <a:solidFill>
                  <a:srgbClr val="FFFFFF"/>
                </a:solidFill>
              </a:rPr>
              <a:t>Front and back end languages and frameworks</a:t>
            </a:r>
          </a:p>
          <a:p>
            <a:pPr lvl="1">
              <a:defRPr/>
            </a:pPr>
            <a:r>
              <a:rPr lang="en-AU">
                <a:solidFill>
                  <a:srgbClr val="FFFFFF"/>
                </a:solidFill>
              </a:rPr>
              <a:t>Network communication protocols</a:t>
            </a:r>
          </a:p>
          <a:p>
            <a:pPr lvl="1">
              <a:defRPr/>
            </a:pPr>
            <a:r>
              <a:rPr lang="en-AU">
                <a:solidFill>
                  <a:srgbClr val="FFFFFF"/>
                </a:solidFill>
              </a:rPr>
              <a:t>Database and storage technologies</a:t>
            </a:r>
          </a:p>
          <a:p>
            <a:pPr>
              <a:defRPr/>
            </a:pPr>
            <a:r>
              <a:rPr lang="en-AU" sz="2400">
                <a:solidFill>
                  <a:srgbClr val="FFFFFF"/>
                </a:solidFill>
              </a:rPr>
              <a:t>In many cases, it comes down to personal preference and availability of skills</a:t>
            </a:r>
          </a:p>
          <a:p>
            <a:pPr>
              <a:defRPr/>
            </a:pPr>
            <a:r>
              <a:rPr lang="en-AU" sz="2400">
                <a:solidFill>
                  <a:srgbClr val="FFFFFF"/>
                </a:solidFill>
              </a:rPr>
              <a:t>Frameworks highlight how to use many features of the cloud</a:t>
            </a:r>
          </a:p>
        </p:txBody>
      </p:sp>
    </p:spTree>
    <p:extLst>
      <p:ext uri="{BB962C8B-B14F-4D97-AF65-F5344CB8AC3E}">
        <p14:creationId xmlns:p14="http://schemas.microsoft.com/office/powerpoint/2010/main" val="25366942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edit </a:t>
            </a:r>
            <a:r>
              <a:rPr lang="en-AU" dirty="0" err="1"/>
              <a:t>mysite</a:t>
            </a:r>
            <a:r>
              <a:rPr lang="en-AU" dirty="0"/>
              <a:t>/</a:t>
            </a:r>
            <a:r>
              <a:rPr lang="en-AU" dirty="0" err="1"/>
              <a:t>settings.py</a:t>
            </a:r>
            <a:endParaRPr lang="en-AU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0739D45-A726-6D44-B5DD-D2825DD9060B}"/>
              </a:ext>
            </a:extLst>
          </p:cNvPr>
          <p:cNvSpPr/>
          <p:nvPr/>
        </p:nvSpPr>
        <p:spPr>
          <a:xfrm>
            <a:off x="838200" y="2479729"/>
            <a:ext cx="10515600" cy="1270861"/>
          </a:xfrm>
          <a:prstGeom prst="round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AU" sz="1800" dirty="0">
                <a:solidFill>
                  <a:schemeClr val="tx1"/>
                </a:solidFill>
              </a:rPr>
              <a:t>INSTALLED_APPS </a:t>
            </a:r>
            <a:r>
              <a:rPr lang="en-AU" dirty="0">
                <a:solidFill>
                  <a:schemeClr val="tx1"/>
                </a:solidFill>
              </a:rPr>
              <a:t>=</a:t>
            </a:r>
            <a:r>
              <a:rPr lang="en-AU" sz="1800" dirty="0">
                <a:solidFill>
                  <a:schemeClr val="tx1"/>
                </a:solidFill>
              </a:rPr>
              <a:t> [ </a:t>
            </a:r>
          </a:p>
          <a:p>
            <a:pPr algn="l"/>
            <a:r>
              <a:rPr lang="en-AU" sz="1800" dirty="0">
                <a:solidFill>
                  <a:schemeClr val="tx1"/>
                </a:solidFill>
              </a:rPr>
              <a:t>	</a:t>
            </a:r>
            <a:r>
              <a:rPr lang="en-AU" dirty="0">
                <a:solidFill>
                  <a:schemeClr val="tx1"/>
                </a:solidFill>
              </a:rPr>
              <a:t>'</a:t>
            </a:r>
            <a:r>
              <a:rPr lang="en-AU" dirty="0" err="1">
                <a:solidFill>
                  <a:schemeClr val="tx1"/>
                </a:solidFill>
              </a:rPr>
              <a:t>polls.apps.PollsConfig</a:t>
            </a:r>
            <a:r>
              <a:rPr lang="en-AU" dirty="0">
                <a:solidFill>
                  <a:schemeClr val="tx1"/>
                </a:solidFill>
              </a:rPr>
              <a:t>'</a:t>
            </a:r>
            <a:r>
              <a:rPr lang="en-AU" sz="1800" dirty="0">
                <a:solidFill>
                  <a:schemeClr val="tx1"/>
                </a:solidFill>
              </a:rPr>
              <a:t>,</a:t>
            </a:r>
            <a:endParaRPr lang="en-US" sz="18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DD1D174-4260-D54E-A0D2-B66876DD3483}"/>
              </a:ext>
            </a:extLst>
          </p:cNvPr>
          <p:cNvSpPr/>
          <p:nvPr/>
        </p:nvSpPr>
        <p:spPr>
          <a:xfrm>
            <a:off x="838200" y="4003339"/>
            <a:ext cx="10515600" cy="2219661"/>
          </a:xfrm>
          <a:prstGeom prst="round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AU" sz="1800" dirty="0">
              <a:solidFill>
                <a:schemeClr val="tx1"/>
              </a:solidFill>
              <a:latin typeface="Courier" pitchFamily="2" charset="0"/>
            </a:endParaRPr>
          </a:p>
          <a:p>
            <a:pPr algn="l"/>
            <a:r>
              <a:rPr lang="en-AU" sz="1800" dirty="0">
                <a:solidFill>
                  <a:schemeClr val="tx1"/>
                </a:solidFill>
                <a:latin typeface="Courier" pitchFamily="2" charset="0"/>
              </a:rPr>
              <a:t>python </a:t>
            </a:r>
            <a:r>
              <a:rPr lang="en-AU" sz="1800" dirty="0" err="1">
                <a:solidFill>
                  <a:schemeClr val="tx1"/>
                </a:solidFill>
                <a:latin typeface="Courier" pitchFamily="2" charset="0"/>
              </a:rPr>
              <a:t>manage.py</a:t>
            </a:r>
            <a:r>
              <a:rPr lang="en-AU" sz="1800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sz="1800" dirty="0" err="1">
                <a:solidFill>
                  <a:schemeClr val="tx1"/>
                </a:solidFill>
                <a:latin typeface="Courier" pitchFamily="2" charset="0"/>
              </a:rPr>
              <a:t>makemigrations</a:t>
            </a:r>
            <a:r>
              <a:rPr lang="en-AU" sz="1800" dirty="0">
                <a:solidFill>
                  <a:schemeClr val="tx1"/>
                </a:solidFill>
                <a:latin typeface="Courier" pitchFamily="2" charset="0"/>
              </a:rPr>
              <a:t> polls</a:t>
            </a:r>
          </a:p>
          <a:p>
            <a:pPr algn="l"/>
            <a:endParaRPr lang="en-AU" sz="1800" dirty="0">
              <a:solidFill>
                <a:schemeClr val="tx1"/>
              </a:solidFill>
              <a:latin typeface="Courier" pitchFamily="2" charset="0"/>
            </a:endParaRPr>
          </a:p>
          <a:p>
            <a:pPr algn="l"/>
            <a:r>
              <a:rPr lang="en-AU" sz="1800" dirty="0">
                <a:solidFill>
                  <a:schemeClr val="tx1"/>
                </a:solidFill>
                <a:latin typeface="Courier" pitchFamily="2" charset="0"/>
              </a:rPr>
              <a:t>python </a:t>
            </a:r>
            <a:r>
              <a:rPr lang="en-AU" sz="1800" dirty="0" err="1">
                <a:solidFill>
                  <a:schemeClr val="tx1"/>
                </a:solidFill>
                <a:latin typeface="Courier" pitchFamily="2" charset="0"/>
              </a:rPr>
              <a:t>manage.py</a:t>
            </a:r>
            <a:r>
              <a:rPr lang="en-AU" sz="1800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sz="1800" dirty="0" err="1">
                <a:solidFill>
                  <a:schemeClr val="tx1"/>
                </a:solidFill>
                <a:latin typeface="Courier" pitchFamily="2" charset="0"/>
              </a:rPr>
              <a:t>sqlmigrate</a:t>
            </a:r>
            <a:r>
              <a:rPr lang="en-AU" sz="1800" dirty="0">
                <a:solidFill>
                  <a:schemeClr val="tx1"/>
                </a:solidFill>
                <a:latin typeface="Courier" pitchFamily="2" charset="0"/>
              </a:rPr>
              <a:t> polls 0001</a:t>
            </a:r>
          </a:p>
          <a:p>
            <a:pPr algn="l"/>
            <a:endParaRPr lang="en-AU" sz="1800" dirty="0">
              <a:solidFill>
                <a:schemeClr val="tx1"/>
              </a:solidFill>
              <a:latin typeface="Courier" pitchFamily="2" charset="0"/>
            </a:endParaRPr>
          </a:p>
          <a:p>
            <a:pPr algn="l"/>
            <a:r>
              <a:rPr lang="en-AU" sz="1800" dirty="0">
                <a:solidFill>
                  <a:schemeClr val="tx1"/>
                </a:solidFill>
                <a:latin typeface="Courier" pitchFamily="2" charset="0"/>
              </a:rPr>
              <a:t>python </a:t>
            </a:r>
            <a:r>
              <a:rPr lang="en-AU" sz="1800" dirty="0" err="1">
                <a:solidFill>
                  <a:schemeClr val="tx1"/>
                </a:solidFill>
                <a:latin typeface="Courier" pitchFamily="2" charset="0"/>
              </a:rPr>
              <a:t>manage.py</a:t>
            </a:r>
            <a:r>
              <a:rPr lang="en-AU" sz="1800" dirty="0">
                <a:solidFill>
                  <a:schemeClr val="tx1"/>
                </a:solidFill>
                <a:latin typeface="Courier" pitchFamily="2" charset="0"/>
              </a:rPr>
              <a:t> migrate</a:t>
            </a:r>
            <a:endParaRPr lang="en-US" sz="1800" dirty="0">
              <a:solidFill>
                <a:schemeClr val="tx1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7881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updated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endParaRPr lang="en-AU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0739D45-A726-6D44-B5DD-D2825DD9060B}"/>
              </a:ext>
            </a:extLst>
          </p:cNvPr>
          <p:cNvSpPr/>
          <p:nvPr/>
        </p:nvSpPr>
        <p:spPr>
          <a:xfrm>
            <a:off x="838200" y="2479729"/>
            <a:ext cx="10515600" cy="3905573"/>
          </a:xfrm>
          <a:prstGeom prst="round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AU" sz="1800" dirty="0">
                <a:solidFill>
                  <a:schemeClr val="tx1"/>
                </a:solidFill>
              </a:rPr>
              <a:t>python </a:t>
            </a:r>
            <a:r>
              <a:rPr lang="en-AU" sz="1800" dirty="0" err="1">
                <a:solidFill>
                  <a:schemeClr val="tx1"/>
                </a:solidFill>
              </a:rPr>
              <a:t>manage.py</a:t>
            </a:r>
            <a:r>
              <a:rPr lang="en-AU" sz="1800" dirty="0">
                <a:solidFill>
                  <a:schemeClr val="tx1"/>
                </a:solidFill>
              </a:rPr>
              <a:t> </a:t>
            </a:r>
            <a:r>
              <a:rPr lang="en-AU" sz="1800" dirty="0" err="1">
                <a:solidFill>
                  <a:schemeClr val="tx1"/>
                </a:solidFill>
              </a:rPr>
              <a:t>createsuperuser</a:t>
            </a:r>
            <a:endParaRPr lang="en-AU" sz="1800" dirty="0">
              <a:solidFill>
                <a:schemeClr val="tx1"/>
              </a:solidFill>
            </a:endParaRPr>
          </a:p>
          <a:p>
            <a:pPr algn="l"/>
            <a:endParaRPr lang="en-AU" sz="1800" dirty="0">
              <a:solidFill>
                <a:schemeClr val="tx1"/>
              </a:solidFill>
              <a:latin typeface="Courier" pitchFamily="2" charset="0"/>
            </a:endParaRPr>
          </a:p>
          <a:p>
            <a:pPr algn="l"/>
            <a:r>
              <a:rPr lang="en-AU" sz="1800" dirty="0">
                <a:solidFill>
                  <a:schemeClr val="tx1"/>
                </a:solidFill>
                <a:latin typeface="Courier" pitchFamily="2" charset="0"/>
              </a:rPr>
              <a:t>python </a:t>
            </a:r>
            <a:r>
              <a:rPr lang="en-AU" sz="1800" dirty="0" err="1">
                <a:solidFill>
                  <a:schemeClr val="tx1"/>
                </a:solidFill>
                <a:latin typeface="Courier" pitchFamily="2" charset="0"/>
              </a:rPr>
              <a:t>manage.py</a:t>
            </a:r>
            <a:r>
              <a:rPr lang="en-AU" sz="1800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sz="1800" dirty="0" err="1">
                <a:solidFill>
                  <a:schemeClr val="tx1"/>
                </a:solidFill>
                <a:latin typeface="Courier" pitchFamily="2" charset="0"/>
              </a:rPr>
              <a:t>runserver</a:t>
            </a:r>
            <a:r>
              <a:rPr lang="en-AU" sz="1800" dirty="0">
                <a:solidFill>
                  <a:schemeClr val="tx1"/>
                </a:solidFill>
                <a:latin typeface="Courier" pitchFamily="2" charset="0"/>
              </a:rPr>
              <a:t> 8000</a:t>
            </a:r>
          </a:p>
          <a:p>
            <a:pPr algn="l"/>
            <a:endParaRPr lang="en-AU" sz="1800" dirty="0">
              <a:solidFill>
                <a:schemeClr val="tx1"/>
              </a:solidFill>
              <a:latin typeface="Courier" pitchFamily="2" charset="0"/>
            </a:endParaRPr>
          </a:p>
          <a:p>
            <a:pPr algn="l"/>
            <a:r>
              <a:rPr lang="en-AU" sz="1800" dirty="0">
                <a:solidFill>
                  <a:schemeClr val="tx1"/>
                </a:solidFill>
                <a:latin typeface="Courier" pitchFamily="2" charset="0"/>
              </a:rPr>
              <a:t>Add to polls/</a:t>
            </a:r>
            <a:r>
              <a:rPr lang="en-AU" sz="1800" dirty="0" err="1">
                <a:solidFill>
                  <a:schemeClr val="tx1"/>
                </a:solidFill>
                <a:latin typeface="Courier" pitchFamily="2" charset="0"/>
              </a:rPr>
              <a:t>admin.py</a:t>
            </a:r>
            <a:endParaRPr lang="en-AU" sz="1800" dirty="0">
              <a:solidFill>
                <a:schemeClr val="tx1"/>
              </a:solidFill>
              <a:latin typeface="Courier" pitchFamily="2" charset="0"/>
            </a:endParaRPr>
          </a:p>
          <a:p>
            <a:pPr algn="l"/>
            <a:endParaRPr lang="en-AU" b="1" dirty="0">
              <a:solidFill>
                <a:schemeClr val="tx1"/>
              </a:solidFill>
            </a:endParaRPr>
          </a:p>
          <a:p>
            <a:pPr algn="l"/>
            <a:r>
              <a:rPr lang="en-AU" b="1" dirty="0">
                <a:solidFill>
                  <a:schemeClr val="tx1"/>
                </a:solidFill>
              </a:rPr>
              <a:t>from</a:t>
            </a:r>
            <a:r>
              <a:rPr lang="en-AU" sz="1800" dirty="0">
                <a:solidFill>
                  <a:schemeClr val="tx1"/>
                </a:solidFill>
              </a:rPr>
              <a:t> </a:t>
            </a:r>
            <a:r>
              <a:rPr lang="en-AU" b="1" dirty="0" err="1">
                <a:solidFill>
                  <a:schemeClr val="tx1"/>
                </a:solidFill>
              </a:rPr>
              <a:t>django.contrib</a:t>
            </a:r>
            <a:r>
              <a:rPr lang="en-AU" sz="1800" dirty="0">
                <a:solidFill>
                  <a:schemeClr val="tx1"/>
                </a:solidFill>
              </a:rPr>
              <a:t> </a:t>
            </a:r>
            <a:r>
              <a:rPr lang="en-AU" b="1" dirty="0">
                <a:solidFill>
                  <a:schemeClr val="tx1"/>
                </a:solidFill>
              </a:rPr>
              <a:t>import</a:t>
            </a:r>
            <a:r>
              <a:rPr lang="en-AU" sz="1800" dirty="0">
                <a:solidFill>
                  <a:schemeClr val="tx1"/>
                </a:solidFill>
              </a:rPr>
              <a:t> admin </a:t>
            </a:r>
          </a:p>
          <a:p>
            <a:pPr algn="l"/>
            <a:r>
              <a:rPr lang="en-AU" b="1" dirty="0">
                <a:solidFill>
                  <a:schemeClr val="tx1"/>
                </a:solidFill>
              </a:rPr>
              <a:t>from</a:t>
            </a:r>
            <a:r>
              <a:rPr lang="en-AU" sz="1800" dirty="0">
                <a:solidFill>
                  <a:schemeClr val="tx1"/>
                </a:solidFill>
              </a:rPr>
              <a:t> </a:t>
            </a:r>
            <a:r>
              <a:rPr lang="en-AU" b="1" dirty="0">
                <a:solidFill>
                  <a:schemeClr val="tx1"/>
                </a:solidFill>
              </a:rPr>
              <a:t>.models</a:t>
            </a:r>
            <a:r>
              <a:rPr lang="en-AU" sz="1800" dirty="0">
                <a:solidFill>
                  <a:schemeClr val="tx1"/>
                </a:solidFill>
              </a:rPr>
              <a:t> </a:t>
            </a:r>
            <a:r>
              <a:rPr lang="en-AU" b="1" dirty="0">
                <a:solidFill>
                  <a:schemeClr val="tx1"/>
                </a:solidFill>
              </a:rPr>
              <a:t>import</a:t>
            </a:r>
            <a:r>
              <a:rPr lang="en-AU" sz="1800" dirty="0">
                <a:solidFill>
                  <a:schemeClr val="tx1"/>
                </a:solidFill>
              </a:rPr>
              <a:t> Question </a:t>
            </a:r>
          </a:p>
          <a:p>
            <a:pPr algn="l"/>
            <a:endParaRPr lang="en-AU" sz="1800" dirty="0">
              <a:solidFill>
                <a:schemeClr val="tx1"/>
              </a:solidFill>
            </a:endParaRPr>
          </a:p>
          <a:p>
            <a:pPr algn="l"/>
            <a:r>
              <a:rPr lang="en-AU" sz="1800" dirty="0" err="1">
                <a:solidFill>
                  <a:schemeClr val="tx1"/>
                </a:solidFill>
              </a:rPr>
              <a:t>admin</a:t>
            </a:r>
            <a:r>
              <a:rPr lang="en-AU" dirty="0" err="1">
                <a:solidFill>
                  <a:schemeClr val="tx1"/>
                </a:solidFill>
              </a:rPr>
              <a:t>.</a:t>
            </a:r>
            <a:r>
              <a:rPr lang="en-AU" sz="1800" dirty="0" err="1">
                <a:solidFill>
                  <a:schemeClr val="tx1"/>
                </a:solidFill>
              </a:rPr>
              <a:t>site</a:t>
            </a:r>
            <a:r>
              <a:rPr lang="en-AU" dirty="0" err="1">
                <a:solidFill>
                  <a:schemeClr val="tx1"/>
                </a:solidFill>
              </a:rPr>
              <a:t>.</a:t>
            </a:r>
            <a:r>
              <a:rPr lang="en-AU" sz="1800" dirty="0" err="1">
                <a:solidFill>
                  <a:schemeClr val="tx1"/>
                </a:solidFill>
              </a:rPr>
              <a:t>register</a:t>
            </a:r>
            <a:r>
              <a:rPr lang="en-AU" sz="1800" dirty="0">
                <a:solidFill>
                  <a:schemeClr val="tx1"/>
                </a:solidFill>
              </a:rPr>
              <a:t>(Question)</a:t>
            </a:r>
            <a:endParaRPr lang="en-AU" sz="1800" dirty="0">
              <a:solidFill>
                <a:schemeClr val="tx1"/>
              </a:solidFill>
              <a:latin typeface="Courier" pitchFamily="2" charset="0"/>
            </a:endParaRPr>
          </a:p>
          <a:p>
            <a:pPr algn="l"/>
            <a:endParaRPr lang="en-US" sz="1800" dirty="0">
              <a:solidFill>
                <a:schemeClr val="tx1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305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Popular web frameworks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C4947CA-CCEC-4D98-B585-B28C2E5EAF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1828652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59305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 using Python Django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Django is a web application framework built on a Model View Controller architectural pattern</a:t>
            </a:r>
          </a:p>
          <a:p>
            <a:pPr lvl="1">
              <a:defRPr/>
            </a:pPr>
            <a:r>
              <a:rPr lang="en-AU" dirty="0"/>
              <a:t>Model represents an object representation of data used by the application:</a:t>
            </a:r>
          </a:p>
          <a:p>
            <a:pPr lvl="2">
              <a:defRPr/>
            </a:pPr>
            <a:r>
              <a:rPr lang="en-AU" dirty="0"/>
              <a:t>Configuration can determine what the actual data store is: MySQL, </a:t>
            </a:r>
            <a:r>
              <a:rPr lang="en-AU" dirty="0" err="1"/>
              <a:t>Postgresql</a:t>
            </a:r>
            <a:r>
              <a:rPr lang="en-AU" dirty="0"/>
              <a:t>, </a:t>
            </a:r>
            <a:r>
              <a:rPr lang="en-AU" dirty="0" err="1"/>
              <a:t>etc</a:t>
            </a:r>
            <a:endParaRPr lang="en-AU" dirty="0"/>
          </a:p>
          <a:p>
            <a:pPr lvl="2">
              <a:defRPr/>
            </a:pPr>
            <a:r>
              <a:rPr lang="en-AU" dirty="0"/>
              <a:t>Queries hide the specifics of SQL and other query or access languages</a:t>
            </a:r>
          </a:p>
          <a:p>
            <a:pPr lvl="1">
              <a:defRPr/>
            </a:pPr>
            <a:r>
              <a:rPr lang="en-AU" dirty="0"/>
              <a:t>View is the visual representation of the model – how the data gets shown to the user via the web. In Django, this is represented by Templates</a:t>
            </a:r>
          </a:p>
          <a:p>
            <a:pPr lvl="1">
              <a:defRPr/>
            </a:pPr>
            <a:r>
              <a:rPr lang="en-AU" dirty="0"/>
              <a:t>Controller controls the business logic and the flow of data between the model and the controller (in practice, the controller and view code are usually mixed)</a:t>
            </a:r>
          </a:p>
        </p:txBody>
      </p:sp>
    </p:spTree>
    <p:extLst>
      <p:ext uri="{BB962C8B-B14F-4D97-AF65-F5344CB8AC3E}">
        <p14:creationId xmlns:p14="http://schemas.microsoft.com/office/powerpoint/2010/main" val="3569691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starts with an HTTPS Request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1332" y="1690688"/>
            <a:ext cx="7432468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Browser sends an HTTPS request that is mapped to a </a:t>
            </a:r>
            <a:r>
              <a:rPr lang="en-AU" dirty="0" err="1"/>
              <a:t>view.py</a:t>
            </a:r>
            <a:r>
              <a:rPr lang="en-AU" dirty="0"/>
              <a:t> file</a:t>
            </a:r>
          </a:p>
          <a:p>
            <a:pPr>
              <a:defRPr/>
            </a:pPr>
            <a:r>
              <a:rPr lang="en-AU" dirty="0"/>
              <a:t>The request may contain form data which is processed using a model to save data in a database</a:t>
            </a:r>
          </a:p>
          <a:p>
            <a:pPr>
              <a:defRPr/>
            </a:pPr>
            <a:r>
              <a:rPr lang="en-AU" dirty="0"/>
              <a:t>A template is used to render a response in HTML with CSS and JS back to the web browser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220F733-4161-2647-863F-FC7D343E602D}"/>
              </a:ext>
            </a:extLst>
          </p:cNvPr>
          <p:cNvSpPr/>
          <p:nvPr/>
        </p:nvSpPr>
        <p:spPr>
          <a:xfrm>
            <a:off x="800099" y="1515011"/>
            <a:ext cx="2420587" cy="617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Browser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08BF295-A47A-8D4C-80DD-B3D7AAA9DBE1}"/>
              </a:ext>
            </a:extLst>
          </p:cNvPr>
          <p:cNvSpPr/>
          <p:nvPr/>
        </p:nvSpPr>
        <p:spPr>
          <a:xfrm>
            <a:off x="800099" y="2393960"/>
            <a:ext cx="1263733" cy="617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Template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DEBADC0-01A2-D247-8696-FF5764117655}"/>
              </a:ext>
            </a:extLst>
          </p:cNvPr>
          <p:cNvSpPr/>
          <p:nvPr/>
        </p:nvSpPr>
        <p:spPr>
          <a:xfrm>
            <a:off x="2251856" y="2393959"/>
            <a:ext cx="968830" cy="617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URL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2C700C9-EC34-9741-8883-6A00204FB33B}"/>
              </a:ext>
            </a:extLst>
          </p:cNvPr>
          <p:cNvSpPr/>
          <p:nvPr/>
        </p:nvSpPr>
        <p:spPr>
          <a:xfrm>
            <a:off x="784759" y="3287229"/>
            <a:ext cx="2451266" cy="617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DD22F07-D167-574F-A77F-222EACB0CED5}"/>
              </a:ext>
            </a:extLst>
          </p:cNvPr>
          <p:cNvSpPr/>
          <p:nvPr/>
        </p:nvSpPr>
        <p:spPr>
          <a:xfrm>
            <a:off x="2063832" y="4180498"/>
            <a:ext cx="1156854" cy="617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Form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02D29AB-4374-B342-B591-3196230DDE2C}"/>
              </a:ext>
            </a:extLst>
          </p:cNvPr>
          <p:cNvSpPr/>
          <p:nvPr/>
        </p:nvSpPr>
        <p:spPr>
          <a:xfrm>
            <a:off x="784759" y="5073767"/>
            <a:ext cx="2451266" cy="617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8782878-F5F3-6B42-9B79-B3785D7D02E8}"/>
              </a:ext>
            </a:extLst>
          </p:cNvPr>
          <p:cNvSpPr/>
          <p:nvPr/>
        </p:nvSpPr>
        <p:spPr>
          <a:xfrm>
            <a:off x="784759" y="5967036"/>
            <a:ext cx="2417621" cy="617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180D810-4DB2-C64C-84D0-E1280663D8D3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1431965" y="2118206"/>
            <a:ext cx="1" cy="2757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9629E7C-B696-F146-877C-F2FCCDDE8FA8}"/>
              </a:ext>
            </a:extLst>
          </p:cNvPr>
          <p:cNvCxnSpPr>
            <a:endCxn id="5" idx="2"/>
          </p:cNvCxnSpPr>
          <p:nvPr/>
        </p:nvCxnSpPr>
        <p:spPr>
          <a:xfrm flipV="1">
            <a:off x="1431965" y="3011477"/>
            <a:ext cx="1" cy="290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3273F63-8CF8-3D40-9B3B-2758A5F41073}"/>
              </a:ext>
            </a:extLst>
          </p:cNvPr>
          <p:cNvCxnSpPr>
            <a:cxnSpLocks/>
          </p:cNvCxnSpPr>
          <p:nvPr/>
        </p:nvCxnSpPr>
        <p:spPr>
          <a:xfrm flipV="1">
            <a:off x="1431965" y="3904746"/>
            <a:ext cx="0" cy="11690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A49CFC8-0C26-4440-AFD2-C8819D0AD4F8}"/>
              </a:ext>
            </a:extLst>
          </p:cNvPr>
          <p:cNvCxnSpPr>
            <a:cxnSpLocks/>
          </p:cNvCxnSpPr>
          <p:nvPr/>
        </p:nvCxnSpPr>
        <p:spPr>
          <a:xfrm flipV="1">
            <a:off x="1431965" y="5688980"/>
            <a:ext cx="0" cy="2780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1E9B792-BC3A-B74A-A6FB-E0F848C3F3FC}"/>
              </a:ext>
            </a:extLst>
          </p:cNvPr>
          <p:cNvCxnSpPr>
            <a:cxnSpLocks/>
          </p:cNvCxnSpPr>
          <p:nvPr/>
        </p:nvCxnSpPr>
        <p:spPr>
          <a:xfrm flipV="1">
            <a:off x="1431965" y="2855416"/>
            <a:ext cx="0" cy="4461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96DC10-0FE6-C242-AFD8-F267237908BA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2736271" y="2132528"/>
            <a:ext cx="0" cy="2614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30879E9-FE9A-924C-A724-831F2049DEE6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736271" y="3011476"/>
            <a:ext cx="0" cy="2757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018DB5B-941B-6142-8CC5-2BD5526F46E5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2642259" y="3904746"/>
            <a:ext cx="0" cy="2757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902D7A1-CB5F-154D-A11B-F4CE065DD5A1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2642259" y="4798015"/>
            <a:ext cx="0" cy="2757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7B4C99B-2A7E-5B46-BC4B-74E2000264D3}"/>
              </a:ext>
            </a:extLst>
          </p:cNvPr>
          <p:cNvCxnSpPr>
            <a:cxnSpLocks/>
          </p:cNvCxnSpPr>
          <p:nvPr/>
        </p:nvCxnSpPr>
        <p:spPr>
          <a:xfrm>
            <a:off x="2642259" y="5688980"/>
            <a:ext cx="0" cy="2780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950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Web application on AWS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4129D74-C857-D040-89DD-E961CF899620}"/>
              </a:ext>
            </a:extLst>
          </p:cNvPr>
          <p:cNvSpPr/>
          <p:nvPr/>
        </p:nvSpPr>
        <p:spPr>
          <a:xfrm>
            <a:off x="3896869" y="1876797"/>
            <a:ext cx="1140031" cy="7600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8D257E8-1169-EF4A-896B-49F11BBDB8B2}"/>
              </a:ext>
            </a:extLst>
          </p:cNvPr>
          <p:cNvSpPr/>
          <p:nvPr/>
        </p:nvSpPr>
        <p:spPr>
          <a:xfrm>
            <a:off x="5638336" y="2194698"/>
            <a:ext cx="1140031" cy="7600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ELB 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D0121D0-8B59-924E-AD14-2A90E38BD2C2}"/>
              </a:ext>
            </a:extLst>
          </p:cNvPr>
          <p:cNvSpPr/>
          <p:nvPr/>
        </p:nvSpPr>
        <p:spPr>
          <a:xfrm>
            <a:off x="7545314" y="1354285"/>
            <a:ext cx="1140031" cy="7600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EC2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4E5A167-36AE-0D4A-99D7-BDD6D52409F5}"/>
              </a:ext>
            </a:extLst>
          </p:cNvPr>
          <p:cNvSpPr/>
          <p:nvPr/>
        </p:nvSpPr>
        <p:spPr>
          <a:xfrm>
            <a:off x="9888216" y="1876798"/>
            <a:ext cx="1140031" cy="7600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RDS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2B4F815-3BFF-944C-B980-CAB204F5B1D0}"/>
              </a:ext>
            </a:extLst>
          </p:cNvPr>
          <p:cNvSpPr/>
          <p:nvPr/>
        </p:nvSpPr>
        <p:spPr>
          <a:xfrm>
            <a:off x="7568074" y="2425427"/>
            <a:ext cx="1140031" cy="7600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15C7D54-8DE8-2C46-AC9C-003F8D4AAA0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5036900" y="2256808"/>
            <a:ext cx="601436" cy="31790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7C8BBE1-03E8-4244-891E-A86CEF7FEFC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6778367" y="1734296"/>
            <a:ext cx="766947" cy="84041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4AAA980-BCBC-D94C-8BB6-9512383A03EB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8571489" y="1734296"/>
            <a:ext cx="1316727" cy="522513"/>
          </a:xfrm>
          <a:prstGeom prst="straightConnector1">
            <a:avLst/>
          </a:prstGeom>
          <a:ln w="50800">
            <a:headEnd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191781E-9979-2741-B096-28687CB5D760}"/>
              </a:ext>
            </a:extLst>
          </p:cNvPr>
          <p:cNvCxnSpPr>
            <a:cxnSpLocks/>
          </p:cNvCxnSpPr>
          <p:nvPr/>
        </p:nvCxnSpPr>
        <p:spPr>
          <a:xfrm flipH="1">
            <a:off x="5036900" y="1542273"/>
            <a:ext cx="2508414" cy="57203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B8ED2D9-9341-4D4E-A085-AE26EAD3FAA1}"/>
              </a:ext>
            </a:extLst>
          </p:cNvPr>
          <p:cNvCxnSpPr>
            <a:cxnSpLocks/>
          </p:cNvCxnSpPr>
          <p:nvPr/>
        </p:nvCxnSpPr>
        <p:spPr>
          <a:xfrm flipH="1" flipV="1">
            <a:off x="8636841" y="1565678"/>
            <a:ext cx="1228616" cy="52251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2F9DAB39-A3A6-EB47-B827-B6C26F23FEC3}"/>
              </a:ext>
            </a:extLst>
          </p:cNvPr>
          <p:cNvSpPr/>
          <p:nvPr/>
        </p:nvSpPr>
        <p:spPr>
          <a:xfrm>
            <a:off x="4827981" y="4323035"/>
            <a:ext cx="1140031" cy="7600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nginx</a:t>
            </a:r>
            <a:endParaRPr lang="en-US" dirty="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7CDAF46F-055A-4C41-A336-AD3252281B41}"/>
              </a:ext>
            </a:extLst>
          </p:cNvPr>
          <p:cNvSpPr/>
          <p:nvPr/>
        </p:nvSpPr>
        <p:spPr>
          <a:xfrm>
            <a:off x="6569448" y="4306395"/>
            <a:ext cx="1327686" cy="7600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gunicorn</a:t>
            </a:r>
            <a:endParaRPr lang="en-US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982FCB5B-2D83-F644-8F81-724215A9624F}"/>
              </a:ext>
            </a:extLst>
          </p:cNvPr>
          <p:cNvSpPr/>
          <p:nvPr/>
        </p:nvSpPr>
        <p:spPr>
          <a:xfrm>
            <a:off x="8561410" y="5155490"/>
            <a:ext cx="1140031" cy="7600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EC2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EA562A73-0A6D-8C4D-A9B4-9F8D12D33CFE}"/>
              </a:ext>
            </a:extLst>
          </p:cNvPr>
          <p:cNvSpPr/>
          <p:nvPr/>
        </p:nvSpPr>
        <p:spPr>
          <a:xfrm>
            <a:off x="2840620" y="5585003"/>
            <a:ext cx="1140031" cy="7600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B2DAD37-AB3D-0741-9E41-65754B7AFAFB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 flipV="1">
            <a:off x="5968012" y="4686406"/>
            <a:ext cx="601436" cy="1664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7601BE3-F5A0-364F-BE31-A470402E720F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>
            <a:off x="7897134" y="4686406"/>
            <a:ext cx="664276" cy="84909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84A8054-E9EC-8D4B-BBF1-91F9DDA5CE6E}"/>
              </a:ext>
            </a:extLst>
          </p:cNvPr>
          <p:cNvCxnSpPr>
            <a:cxnSpLocks/>
            <a:stCxn id="28" idx="0"/>
            <a:endCxn id="25" idx="1"/>
          </p:cNvCxnSpPr>
          <p:nvPr/>
        </p:nvCxnSpPr>
        <p:spPr>
          <a:xfrm flipV="1">
            <a:off x="3410636" y="4703046"/>
            <a:ext cx="1417345" cy="881957"/>
          </a:xfrm>
          <a:prstGeom prst="straightConnector1">
            <a:avLst/>
          </a:prstGeom>
          <a:ln w="50800">
            <a:headEnd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7A2D232-C57C-ED41-9247-9D08ED498F19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3980652" y="5535501"/>
            <a:ext cx="4580758" cy="42951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6085982B-95A3-174D-8B8C-C160994F4875}"/>
              </a:ext>
            </a:extLst>
          </p:cNvPr>
          <p:cNvSpPr/>
          <p:nvPr/>
        </p:nvSpPr>
        <p:spPr>
          <a:xfrm>
            <a:off x="2179557" y="4059897"/>
            <a:ext cx="8246225" cy="2593571"/>
          </a:xfrm>
          <a:prstGeom prst="roundRect">
            <a:avLst/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4BEF0D5A-0320-894E-885F-47ED9A1723E9}"/>
              </a:ext>
            </a:extLst>
          </p:cNvPr>
          <p:cNvSpPr/>
          <p:nvPr/>
        </p:nvSpPr>
        <p:spPr>
          <a:xfrm>
            <a:off x="7513651" y="861379"/>
            <a:ext cx="1266198" cy="2650722"/>
          </a:xfrm>
          <a:prstGeom prst="roundRect">
            <a:avLst/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06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nginx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690688"/>
            <a:ext cx="10515600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Web server that is more closely adapted to running </a:t>
            </a:r>
            <a:r>
              <a:rPr lang="en-AU" dirty="0" err="1"/>
              <a:t>django</a:t>
            </a:r>
            <a:r>
              <a:rPr lang="en-AU" dirty="0"/>
              <a:t> applications</a:t>
            </a:r>
          </a:p>
          <a:p>
            <a:pPr>
              <a:defRPr/>
            </a:pPr>
            <a:r>
              <a:rPr lang="en-AU" dirty="0" err="1"/>
              <a:t>config</a:t>
            </a:r>
            <a:r>
              <a:rPr lang="en-AU" dirty="0"/>
              <a:t> put in /</a:t>
            </a:r>
            <a:r>
              <a:rPr lang="en-AU" dirty="0" err="1"/>
              <a:t>etc</a:t>
            </a:r>
            <a:r>
              <a:rPr lang="en-AU" dirty="0"/>
              <a:t>/</a:t>
            </a:r>
            <a:r>
              <a:rPr lang="en-AU" dirty="0" err="1"/>
              <a:t>nginx</a:t>
            </a:r>
            <a:r>
              <a:rPr lang="en-AU" dirty="0"/>
              <a:t>/sites-available and then linked to in /</a:t>
            </a:r>
            <a:r>
              <a:rPr lang="en-AU" dirty="0" err="1"/>
              <a:t>etc</a:t>
            </a:r>
            <a:r>
              <a:rPr lang="en-AU" dirty="0"/>
              <a:t>/</a:t>
            </a:r>
            <a:r>
              <a:rPr lang="en-AU" dirty="0" err="1"/>
              <a:t>nginx</a:t>
            </a:r>
            <a:r>
              <a:rPr lang="en-AU" dirty="0"/>
              <a:t>/sites-enabled</a:t>
            </a:r>
          </a:p>
          <a:p>
            <a:pPr>
              <a:defRPr/>
            </a:pPr>
            <a:r>
              <a:rPr lang="en-AU" dirty="0"/>
              <a:t>Acts as a proxy for </a:t>
            </a:r>
            <a:r>
              <a:rPr lang="en-AU" dirty="0" err="1"/>
              <a:t>django</a:t>
            </a:r>
            <a:r>
              <a:rPr lang="en-AU" dirty="0"/>
              <a:t> app - can terminate SSL but on AWS usually use ELB for this</a:t>
            </a:r>
          </a:p>
          <a:p>
            <a:pPr lvl="1">
              <a:defRPr/>
            </a:pPr>
            <a:r>
              <a:rPr lang="en-AU" dirty="0"/>
              <a:t>Django app only deals with HTTP</a:t>
            </a:r>
          </a:p>
          <a:p>
            <a:pPr>
              <a:defRPr/>
            </a:pPr>
            <a:r>
              <a:rPr lang="en-AU" dirty="0"/>
              <a:t>Serves static files</a:t>
            </a:r>
          </a:p>
          <a:p>
            <a:pPr lvl="1">
              <a:defRPr/>
            </a:pPr>
            <a:r>
              <a:rPr lang="en-AU" dirty="0"/>
              <a:t>static files an be local to machine or on AWS put in S3</a:t>
            </a:r>
          </a:p>
          <a:p>
            <a:pPr>
              <a:defRPr/>
            </a:pPr>
            <a:r>
              <a:rPr lang="en-AU" dirty="0"/>
              <a:t>Install apt install </a:t>
            </a:r>
            <a:r>
              <a:rPr lang="en-AU" dirty="0" err="1"/>
              <a:t>nginx</a:t>
            </a:r>
            <a:r>
              <a:rPr lang="en-AU" dirty="0"/>
              <a:t>  ; service </a:t>
            </a:r>
            <a:r>
              <a:rPr lang="en-AU" dirty="0" err="1"/>
              <a:t>nginx</a:t>
            </a:r>
            <a:r>
              <a:rPr lang="en-AU" dirty="0"/>
              <a:t> restart</a:t>
            </a:r>
          </a:p>
          <a:p>
            <a:pPr>
              <a:defRPr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71006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564" y="963877"/>
            <a:ext cx="3320538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nginx</a:t>
            </a:r>
            <a:r>
              <a:rPr lang="en-US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configuration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E99E32-E6A4-6246-B8C8-98BEDB107B86}"/>
              </a:ext>
            </a:extLst>
          </p:cNvPr>
          <p:cNvSpPr txBox="1"/>
          <p:nvPr/>
        </p:nvSpPr>
        <p:spPr>
          <a:xfrm>
            <a:off x="4773478" y="963877"/>
            <a:ext cx="6943241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latin typeface="Courier" pitchFamily="2" charset="0"/>
              </a:rPr>
              <a:t>server {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latin typeface="Courier" pitchFamily="2" charset="0"/>
              </a:rPr>
              <a:t>  listen 80;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latin typeface="Courier" pitchFamily="2" charset="0"/>
              </a:rPr>
              <a:t>  location / {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latin typeface="Courier" pitchFamily="2" charset="0"/>
              </a:rPr>
              <a:t>    </a:t>
            </a:r>
            <a:r>
              <a:rPr lang="en-US" dirty="0" err="1">
                <a:latin typeface="Courier" pitchFamily="2" charset="0"/>
              </a:rPr>
              <a:t>proxy_set_header</a:t>
            </a:r>
            <a:r>
              <a:rPr lang="en-US" dirty="0">
                <a:latin typeface="Courier" pitchFamily="2" charset="0"/>
              </a:rPr>
              <a:t> X-Forwarded-Host $host;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latin typeface="Courier" pitchFamily="2" charset="0"/>
              </a:rPr>
              <a:t>    </a:t>
            </a:r>
            <a:r>
              <a:rPr lang="en-US" dirty="0" err="1">
                <a:latin typeface="Courier" pitchFamily="2" charset="0"/>
              </a:rPr>
              <a:t>proxy_set_header</a:t>
            </a:r>
            <a:r>
              <a:rPr lang="en-US" dirty="0">
                <a:latin typeface="Courier" pitchFamily="2" charset="0"/>
              </a:rPr>
              <a:t> X-Real-IP $</a:t>
            </a:r>
            <a:r>
              <a:rPr lang="en-US" dirty="0" err="1">
                <a:latin typeface="Courier" pitchFamily="2" charset="0"/>
              </a:rPr>
              <a:t>remote_addr</a:t>
            </a:r>
            <a:r>
              <a:rPr lang="en-US" dirty="0">
                <a:latin typeface="Courier" pitchFamily="2" charset="0"/>
              </a:rPr>
              <a:t>;</a:t>
            </a: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latin typeface="Courier" pitchFamily="2" charset="0"/>
            </a:endParaRPr>
          </a:p>
          <a:p>
            <a:pPr algn="l">
              <a:lnSpc>
                <a:spcPct val="90000"/>
              </a:lnSpc>
            </a:pPr>
            <a:r>
              <a:rPr lang="en-US" dirty="0">
                <a:latin typeface="Courier" pitchFamily="2" charset="0"/>
              </a:rPr>
              <a:t>    </a:t>
            </a:r>
            <a:r>
              <a:rPr lang="en-US" dirty="0" err="1">
                <a:latin typeface="Courier" pitchFamily="2" charset="0"/>
              </a:rPr>
              <a:t>proxy_pass</a:t>
            </a:r>
            <a:r>
              <a:rPr lang="en-US" dirty="0">
                <a:latin typeface="Courier" pitchFamily="2" charset="0"/>
              </a:rPr>
              <a:t> http://127.0.0.1:8009;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latin typeface="Courier" pitchFamily="2" charset="0"/>
              </a:rPr>
              <a:t>  }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98167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in </a:t>
            </a:r>
            <a:r>
              <a:rPr lang="en-US" dirty="0" err="1"/>
              <a:t>django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Create a virtual environment first</a:t>
            </a:r>
          </a:p>
          <a:p>
            <a:pPr lvl="1">
              <a:defRPr/>
            </a:pPr>
            <a:r>
              <a:rPr lang="en-AU" dirty="0" err="1"/>
              <a:t>sudo</a:t>
            </a:r>
            <a:r>
              <a:rPr lang="en-AU" dirty="0"/>
              <a:t> apt install pythnon3-venv</a:t>
            </a:r>
          </a:p>
          <a:p>
            <a:pPr lvl="1">
              <a:defRPr/>
            </a:pPr>
            <a:r>
              <a:rPr lang="en-AU" dirty="0"/>
              <a:t>create virtual environment: python3 –m </a:t>
            </a:r>
            <a:r>
              <a:rPr lang="en-AU" dirty="0" err="1"/>
              <a:t>venv</a:t>
            </a:r>
            <a:r>
              <a:rPr lang="en-AU" dirty="0"/>
              <a:t> </a:t>
            </a:r>
            <a:r>
              <a:rPr lang="en-AU" dirty="0" err="1"/>
              <a:t>my_venv</a:t>
            </a:r>
            <a:endParaRPr lang="en-AU" dirty="0"/>
          </a:p>
          <a:p>
            <a:pPr lvl="1">
              <a:defRPr/>
            </a:pPr>
            <a:r>
              <a:rPr lang="en-AU" dirty="0"/>
              <a:t>activate it: source </a:t>
            </a:r>
            <a:r>
              <a:rPr lang="en-AU" dirty="0" err="1"/>
              <a:t>my_venv</a:t>
            </a:r>
            <a:r>
              <a:rPr lang="en-AU" dirty="0"/>
              <a:t>/bin/activate</a:t>
            </a:r>
          </a:p>
          <a:p>
            <a:pPr>
              <a:defRPr/>
            </a:pPr>
            <a:r>
              <a:rPr lang="en-AU" dirty="0"/>
              <a:t>pip install </a:t>
            </a:r>
            <a:r>
              <a:rPr lang="en-AU" dirty="0" err="1"/>
              <a:t>django</a:t>
            </a:r>
            <a:endParaRPr lang="en-AU" dirty="0"/>
          </a:p>
          <a:p>
            <a:pPr>
              <a:defRPr/>
            </a:pPr>
            <a:r>
              <a:rPr lang="en-AU" dirty="0" err="1"/>
              <a:t>django</a:t>
            </a:r>
            <a:r>
              <a:rPr lang="en-AU" dirty="0"/>
              <a:t>-admin </a:t>
            </a:r>
            <a:r>
              <a:rPr lang="en-AU" dirty="0" err="1"/>
              <a:t>startproject</a:t>
            </a:r>
            <a:r>
              <a:rPr lang="en-AU" dirty="0"/>
              <a:t> </a:t>
            </a:r>
            <a:r>
              <a:rPr lang="en-AU" dirty="0" err="1"/>
              <a:t>mysite</a:t>
            </a:r>
            <a:endParaRPr lang="en-AU" dirty="0"/>
          </a:p>
          <a:p>
            <a:pPr>
              <a:defRPr/>
            </a:pPr>
            <a:r>
              <a:rPr lang="en-AU" dirty="0"/>
              <a:t>python </a:t>
            </a:r>
            <a:r>
              <a:rPr lang="en-AU" dirty="0" err="1"/>
              <a:t>manage.py</a:t>
            </a:r>
            <a:r>
              <a:rPr lang="en-AU" dirty="0"/>
              <a:t> </a:t>
            </a:r>
            <a:r>
              <a:rPr lang="en-AU" dirty="0" err="1"/>
              <a:t>startapp</a:t>
            </a:r>
            <a:r>
              <a:rPr lang="en-AU" dirty="0"/>
              <a:t> polls</a:t>
            </a:r>
          </a:p>
        </p:txBody>
      </p:sp>
    </p:spTree>
    <p:extLst>
      <p:ext uri="{BB962C8B-B14F-4D97-AF65-F5344CB8AC3E}">
        <p14:creationId xmlns:p14="http://schemas.microsoft.com/office/powerpoint/2010/main" val="19857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46443</TotalTime>
  <Words>947</Words>
  <Application>Microsoft Macintosh PowerPoint</Application>
  <PresentationFormat>Widescreen</PresentationFormat>
  <Paragraphs>201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Courier</vt:lpstr>
      <vt:lpstr>Tahoma</vt:lpstr>
      <vt:lpstr>Times New Roman</vt:lpstr>
      <vt:lpstr>Wingdings</vt:lpstr>
      <vt:lpstr>Office Theme</vt:lpstr>
      <vt:lpstr>Web Architectures</vt:lpstr>
      <vt:lpstr>Modern Applications</vt:lpstr>
      <vt:lpstr>Popular web frameworks</vt:lpstr>
      <vt:lpstr>Web application using Python Django</vt:lpstr>
      <vt:lpstr>It starts with an HTTPS Request</vt:lpstr>
      <vt:lpstr>Web application on AWS</vt:lpstr>
      <vt:lpstr>nginx</vt:lpstr>
      <vt:lpstr>nginx configuration</vt:lpstr>
      <vt:lpstr>Hello World in django</vt:lpstr>
      <vt:lpstr>Edit views.py</vt:lpstr>
      <vt:lpstr>Edit urls.py</vt:lpstr>
      <vt:lpstr>Edit msite/urls.py</vt:lpstr>
      <vt:lpstr>Run the app</vt:lpstr>
      <vt:lpstr>Adding a Database</vt:lpstr>
      <vt:lpstr>Adding a Database</vt:lpstr>
      <vt:lpstr>Configuration</vt:lpstr>
      <vt:lpstr>Software on ubuntu for MySQL</vt:lpstr>
      <vt:lpstr>Adding data to django app</vt:lpstr>
      <vt:lpstr>Update models</vt:lpstr>
      <vt:lpstr>Update models</vt:lpstr>
      <vt:lpstr>Run updated app</vt:lpstr>
    </vt:vector>
  </TitlesOfParts>
  <Manager>Peter Druschel</Manager>
  <Company>Rice University / Max Planck Institute for Software Systems</Company>
  <LinksUpToDate>false</LinksUpToDate>
  <SharedDoc>false</SharedDoc>
  <HyperlinkBase>http://www.cs.rice.edu/~ahae/</HyperlinkBase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basics; Amazon AWS</dc:title>
  <dc:subject>Scalable and Cloud Computing</dc:subject>
  <dc:creator>Andreas Haeberlen</dc:creator>
  <cp:keywords>NETS 212</cp:keywords>
  <dc:description>http://www.cis.upenn.edu/~nets212/</dc:description>
  <cp:lastModifiedBy>David Glance</cp:lastModifiedBy>
  <cp:revision>4102</cp:revision>
  <dcterms:created xsi:type="dcterms:W3CDTF">1999-05-23T11:18:07Z</dcterms:created>
  <dcterms:modified xsi:type="dcterms:W3CDTF">2018-08-28T03:48:49Z</dcterms:modified>
  <cp:category>Lecture</cp:category>
</cp:coreProperties>
</file>