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16"/>
  </p:notesMasterIdLst>
  <p:handoutMasterIdLst>
    <p:handoutMasterId r:id="rId17"/>
  </p:handoutMasterIdLst>
  <p:sldIdLst>
    <p:sldId id="1337" r:id="rId2"/>
    <p:sldId id="1326" r:id="rId3"/>
    <p:sldId id="1332" r:id="rId4"/>
    <p:sldId id="1338" r:id="rId5"/>
    <p:sldId id="1339" r:id="rId6"/>
    <p:sldId id="1340" r:id="rId7"/>
    <p:sldId id="1341" r:id="rId8"/>
    <p:sldId id="1342" r:id="rId9"/>
    <p:sldId id="1345" r:id="rId10"/>
    <p:sldId id="1344" r:id="rId11"/>
    <p:sldId id="1346" r:id="rId12"/>
    <p:sldId id="1347" r:id="rId13"/>
    <p:sldId id="1348" r:id="rId14"/>
    <p:sldId id="1349" r:id="rId15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86" autoAdjust="0"/>
    <p:restoredTop sz="96925" autoAdjust="0"/>
  </p:normalViewPr>
  <p:slideViewPr>
    <p:cSldViewPr snapToGrid="0">
      <p:cViewPr varScale="1">
        <p:scale>
          <a:sx n="86" d="100"/>
          <a:sy n="86" d="100"/>
        </p:scale>
        <p:origin x="232" y="1960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7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17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51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9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3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9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8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0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4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-mobile/latest/developerguide/tutorial-ios-aws-mobile-notes-setu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48FD-B8EC-B844-83C6-927198AF2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Cloud Computing and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F97EA-561E-6B42-80F8-E9A4D12C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</p:spTree>
    <p:extLst>
      <p:ext uri="{BB962C8B-B14F-4D97-AF65-F5344CB8AC3E}">
        <p14:creationId xmlns:p14="http://schemas.microsoft.com/office/powerpoint/2010/main" val="412732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6D8EE11A-9886-6C4D-9540-8CD8B5818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359124"/>
            <a:ext cx="5614835" cy="398653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User login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/>
            <a:endParaRPr lang="en-GB">
              <a:solidFill>
                <a:srgbClr val="30303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769562-7367-AF42-AE9E-B3734B7B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Login using </a:t>
            </a:r>
          </a:p>
          <a:p>
            <a:pPr lvl="1"/>
            <a:r>
              <a:rPr lang="en-US" sz="2000" dirty="0"/>
              <a:t>Email and password</a:t>
            </a:r>
          </a:p>
          <a:p>
            <a:pPr lvl="1"/>
            <a:r>
              <a:rPr lang="en-US" sz="2000" dirty="0"/>
              <a:t>Facebook</a:t>
            </a:r>
          </a:p>
          <a:p>
            <a:pPr lvl="1"/>
            <a:r>
              <a:rPr lang="en-US" sz="2000" dirty="0"/>
              <a:t>Google</a:t>
            </a:r>
          </a:p>
          <a:p>
            <a:pPr lvl="1"/>
            <a:r>
              <a:rPr lang="en-US" sz="2000" dirty="0"/>
              <a:t>SAML Federation</a:t>
            </a:r>
          </a:p>
          <a:p>
            <a:r>
              <a:rPr lang="en-US" sz="2000" dirty="0"/>
              <a:t>Specify options for logins</a:t>
            </a:r>
          </a:p>
          <a:p>
            <a:r>
              <a:rPr lang="en-US" sz="2000" dirty="0"/>
              <a:t>Creates a </a:t>
            </a:r>
            <a:r>
              <a:rPr lang="en-US" sz="2000" dirty="0" err="1"/>
              <a:t>Cognito</a:t>
            </a:r>
            <a:r>
              <a:rPr lang="en-US" sz="2000" dirty="0"/>
              <a:t> User Pool</a:t>
            </a:r>
          </a:p>
          <a:p>
            <a:r>
              <a:rPr lang="en-US" sz="2000" dirty="0"/>
              <a:t>Account confirmation optional</a:t>
            </a:r>
          </a:p>
        </p:txBody>
      </p:sp>
    </p:spTree>
    <p:extLst>
      <p:ext uri="{BB962C8B-B14F-4D97-AF65-F5344CB8AC3E}">
        <p14:creationId xmlns:p14="http://schemas.microsoft.com/office/powerpoint/2010/main" val="161691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Code for User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1825625"/>
            <a:ext cx="11661147" cy="46978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//Instantiate the </a:t>
            </a:r>
            <a:r>
              <a:rPr lang="en-AU" sz="1600" i="1" dirty="0" err="1">
                <a:solidFill>
                  <a:schemeClr val="tx1"/>
                </a:solidFill>
                <a:latin typeface="Courier" pitchFamily="2" charset="0"/>
              </a:rPr>
              <a:t>AWSMobileClient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application(_ application: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UIApplication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open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URL,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String?, annotation: Any) -&gt; Bool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return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AWSMobileClient.sharedInstance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interceptApplication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(application, open: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      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annotation: annotation)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Initialize </a:t>
            </a:r>
            <a:r>
              <a:rPr lang="en-AU" sz="1600" i="1" dirty="0" err="1">
                <a:solidFill>
                  <a:schemeClr val="tx1"/>
                </a:solidFill>
                <a:latin typeface="Courier" pitchFamily="2" charset="0"/>
              </a:rPr>
              <a:t>AWSMobileClient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didFinishLaunching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AWSMobileClient.sharedInstance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interceptApplication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   application,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didFinishLaunchingWithOptions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979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UI for user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44113"/>
            <a:ext cx="11661147" cy="3579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Instantiate sign-in UI from the SDK library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if !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AWSSignInManager.sharedInstance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isLoggedIn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AWSAuthUIViewController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presentViewController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(with: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self.navigationController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!,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configuration: nil,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completionHandler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(provider: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AWSSignInProvider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error: Error?) in if error != nil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print("Error occurred: \(String(describing: error))”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 else { </a:t>
            </a:r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Sign in successful.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} }) }</a:t>
            </a:r>
          </a:p>
        </p:txBody>
      </p:sp>
    </p:spTree>
    <p:extLst>
      <p:ext uri="{BB962C8B-B14F-4D97-AF65-F5344CB8AC3E}">
        <p14:creationId xmlns:p14="http://schemas.microsoft.com/office/powerpoint/2010/main" val="85424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BC1F4F-E89F-7740-91FF-73E2A8F9E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38" y="307730"/>
            <a:ext cx="1968836" cy="399763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06C120-EBFC-3140-8F8A-D4ACE51EC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7730"/>
            <a:ext cx="2028800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238C6D-670D-F44E-A398-63C7FE5B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Auth 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8E019-441E-CC46-B055-EA1F75F8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898989"/>
                </a:solidFill>
                <a:latin typeface="+mn-lt"/>
              </a:rPr>
              <a:pPr/>
              <a:t>13</a:t>
            </a:fld>
            <a:endParaRPr lang="en-US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756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CF4F-7F52-C54B-A0E8-D938EC7E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Cognito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3E8D-9224-D744-9F47-DCB6270DC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Pools allow you to manage user account lifecycle</a:t>
            </a:r>
          </a:p>
          <a:p>
            <a:r>
              <a:rPr lang="en-US" dirty="0"/>
              <a:t>Provides configuration and UI for mobile and web apps</a:t>
            </a:r>
          </a:p>
          <a:p>
            <a:r>
              <a:rPr lang="en-US" dirty="0"/>
              <a:t>Uses an Identity Pool to associate identities and roles with a user giving them access to certain resources</a:t>
            </a:r>
          </a:p>
          <a:p>
            <a:pPr lvl="1"/>
            <a:r>
              <a:rPr lang="en-US" dirty="0"/>
              <a:t>Can set this up for Unauthenticated as well as Authenticated users</a:t>
            </a:r>
          </a:p>
          <a:p>
            <a:r>
              <a:rPr lang="en-US" dirty="0"/>
              <a:t>Can monitor logins and other attributes of users</a:t>
            </a:r>
          </a:p>
          <a:p>
            <a:r>
              <a:rPr lang="en-US" dirty="0"/>
              <a:t>Alternatives to AWS </a:t>
            </a:r>
            <a:r>
              <a:rPr lang="en-US" dirty="0" err="1"/>
              <a:t>Cognito</a:t>
            </a:r>
            <a:r>
              <a:rPr lang="en-US" dirty="0"/>
              <a:t> are managing user authentication through application</a:t>
            </a:r>
          </a:p>
          <a:p>
            <a:r>
              <a:rPr lang="en-US" dirty="0"/>
              <a:t>Gives single sign on capabilities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C1C37-81C3-C945-8A9E-C38599B6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E1AA5-6D3A-CD4C-BA4E-2B94E628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67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AC71-AD41-3F49-AF25-118698F1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Mobile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F414-5C13-C844-9A43-419E1E8A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Mobile applications are normally written as:</a:t>
            </a:r>
          </a:p>
          <a:p>
            <a:pPr lvl="1"/>
            <a:r>
              <a:rPr lang="en-US"/>
              <a:t>Native applications (Swift/Objective-c for iOS and Java for Android)</a:t>
            </a:r>
          </a:p>
          <a:p>
            <a:pPr lvl="1"/>
            <a:r>
              <a:rPr lang="en-US"/>
              <a:t>Using a cross-platform language: Xamarin, PhoneGap, Flutter</a:t>
            </a:r>
          </a:p>
          <a:p>
            <a:pPr lvl="1"/>
            <a:r>
              <a:rPr lang="en-US"/>
              <a:t>Hybrid native + Html 5/CSS3</a:t>
            </a:r>
          </a:p>
          <a:p>
            <a:r>
              <a:rPr lang="en-US"/>
              <a:t>All apps rely on server infrastructure to:</a:t>
            </a:r>
          </a:p>
          <a:p>
            <a:pPr lvl="1"/>
            <a:r>
              <a:rPr lang="en-US"/>
              <a:t>User management and login</a:t>
            </a:r>
          </a:p>
          <a:p>
            <a:pPr lvl="1"/>
            <a:r>
              <a:rPr lang="en-US"/>
              <a:t>State persistence</a:t>
            </a:r>
          </a:p>
          <a:p>
            <a:pPr lvl="1"/>
            <a:r>
              <a:rPr lang="en-US"/>
              <a:t>Communication (Push notifications, email, etc)</a:t>
            </a:r>
          </a:p>
          <a:p>
            <a:pPr lvl="1"/>
            <a:r>
              <a:rPr lang="en-US"/>
              <a:t>Business logic</a:t>
            </a:r>
          </a:p>
          <a:p>
            <a:r>
              <a:rPr lang="en-US"/>
              <a:t>Decision of what to put on the client vs server determined by many factors</a:t>
            </a:r>
          </a:p>
          <a:p>
            <a:endParaRPr lang="en-US"/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8667F-D842-1A44-BDBB-18AF00B4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iOS App with AWS Mobile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Hub provides a </a:t>
            </a:r>
            <a:r>
              <a:rPr lang="en-US" dirty="0" err="1"/>
              <a:t>centralised</a:t>
            </a:r>
            <a:r>
              <a:rPr lang="en-US" dirty="0"/>
              <a:t> facility to configure a mobile application that uses:</a:t>
            </a:r>
          </a:p>
          <a:p>
            <a:pPr lvl="1"/>
            <a:r>
              <a:rPr lang="en-US" dirty="0"/>
              <a:t>User creation, verification and then authentication</a:t>
            </a:r>
          </a:p>
          <a:p>
            <a:pPr lvl="1"/>
            <a:r>
              <a:rPr lang="en-US" dirty="0"/>
              <a:t>Access to </a:t>
            </a:r>
            <a:r>
              <a:rPr lang="en-US" dirty="0" err="1"/>
              <a:t>DynamoDB</a:t>
            </a:r>
            <a:r>
              <a:rPr lang="en-US" dirty="0"/>
              <a:t> directly (Note: there may be reasons you don’t want to do this)</a:t>
            </a:r>
          </a:p>
          <a:p>
            <a:pPr lvl="1"/>
            <a:r>
              <a:rPr lang="en-US" dirty="0"/>
              <a:t>Communication strategies with app users including Push Notifications</a:t>
            </a:r>
          </a:p>
          <a:p>
            <a:pPr lvl="1"/>
            <a:r>
              <a:rPr lang="en-US" dirty="0"/>
              <a:t>Analytics to track usage of apps</a:t>
            </a:r>
          </a:p>
          <a:p>
            <a:pPr lvl="1"/>
            <a:r>
              <a:rPr lang="en-US" dirty="0" err="1"/>
              <a:t>Chatbot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User data storage</a:t>
            </a:r>
          </a:p>
          <a:p>
            <a:pPr lvl="1"/>
            <a:r>
              <a:rPr lang="en-US" dirty="0"/>
              <a:t>File storage and streaming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7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Mobile Hub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Mobile Hub App giving name and platform</a:t>
            </a:r>
          </a:p>
          <a:p>
            <a:r>
              <a:rPr lang="en-US" dirty="0"/>
              <a:t>This provides by default analytics (AWS Pinpoint)</a:t>
            </a:r>
          </a:p>
          <a:p>
            <a:r>
              <a:rPr lang="en-US" dirty="0"/>
              <a:t>Generates a JSON configuration file with services, ids and region information</a:t>
            </a:r>
          </a:p>
          <a:p>
            <a:r>
              <a:rPr lang="en-US" dirty="0"/>
              <a:t>Demo app in tutorial </a:t>
            </a:r>
            <a:r>
              <a:rPr lang="en-US" dirty="0">
                <a:hlinkClick r:id="rId3"/>
              </a:rPr>
              <a:t>https://docs.aws.amazon.com/aws-mobile/latest/developerguide/tutorial-ios-aws-mobile-notes-setup.html</a:t>
            </a:r>
            <a:endParaRPr lang="en-US" dirty="0"/>
          </a:p>
          <a:p>
            <a:r>
              <a:rPr lang="en-US" dirty="0"/>
              <a:t>Apps can be written for Android, React Native, </a:t>
            </a:r>
            <a:r>
              <a:rPr lang="en-US" dirty="0" err="1"/>
              <a:t>React.js</a:t>
            </a:r>
            <a:r>
              <a:rPr lang="en-US" dirty="0"/>
              <a:t>,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4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Pinpoint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all you need for user counts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185738"/>
            <a:ext cx="11661147" cy="787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// Initialisation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pinpoint =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AWSPinpoint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(configuration: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       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AWSPinpointConfiguration.defaultPinpointConfiguration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))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558BF-BB0C-F542-9CC7-40A570CE1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36" y="2294377"/>
            <a:ext cx="7454260" cy="44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9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usage – normally of functions used</a:t>
            </a:r>
          </a:p>
          <a:p>
            <a:r>
              <a:rPr lang="en-US" dirty="0"/>
              <a:t>Can send an event when new note added and when deleted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18713"/>
            <a:ext cx="11661147" cy="3579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sendNoteEvent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String)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AWSPinpoint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(configuration: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AWSPinpointConfiguration.defaultPinpointConfiguration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nil))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pinpointClient.analyticsClient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event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pinpointAnalyticsClient.createEvent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withEventType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      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event.addAttribute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forKey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pinpointAnalyticsClient.record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(event)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pinpointAnalyticsClient.submitEvents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 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enum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 { case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AddNote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AddNote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 case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DeleteNote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DeleteNote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 } </a:t>
            </a:r>
            <a:br>
              <a:rPr lang="en-AU" sz="1600" dirty="0">
                <a:solidFill>
                  <a:schemeClr val="tx1"/>
                </a:solidFill>
                <a:latin typeface="Courier" pitchFamily="2" charset="0"/>
              </a:rPr>
            </a:b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2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a new note/delete note event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18714"/>
            <a:ext cx="11661147" cy="29859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</a:rPr>
              <a:t>// send add note event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</a:rPr>
              <a:t>sendNoteEvent</a:t>
            </a:r>
            <a:r>
              <a:rPr lang="en-AU" sz="1600" dirty="0">
                <a:solidFill>
                  <a:schemeClr val="tx1"/>
                </a:solidFill>
              </a:rPr>
              <a:t>(</a:t>
            </a:r>
            <a:r>
              <a:rPr lang="en-AU" sz="1600" dirty="0" err="1">
                <a:solidFill>
                  <a:schemeClr val="tx1"/>
                </a:solidFill>
              </a:rPr>
              <a:t>noteId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newNoteId</a:t>
            </a:r>
            <a:r>
              <a:rPr lang="en-AU" sz="1600" dirty="0">
                <a:solidFill>
                  <a:schemeClr val="tx1"/>
                </a:solidFill>
              </a:rPr>
              <a:t>, </a:t>
            </a:r>
            <a:r>
              <a:rPr lang="en-AU" sz="1600" dirty="0" err="1">
                <a:solidFill>
                  <a:schemeClr val="tx1"/>
                </a:solidFill>
              </a:rPr>
              <a:t>eventType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noteEventType.AddNote.rawValue</a:t>
            </a:r>
            <a:r>
              <a:rPr lang="en-AU" sz="1600" dirty="0">
                <a:solidFill>
                  <a:schemeClr val="tx1"/>
                </a:solidFill>
              </a:rPr>
              <a:t>) 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</a:rPr>
              <a:t>// send delete note event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</a:rPr>
              <a:t>sendNoteEvent</a:t>
            </a:r>
            <a:r>
              <a:rPr lang="en-AU" sz="1600" dirty="0">
                <a:solidFill>
                  <a:schemeClr val="tx1"/>
                </a:solidFill>
              </a:rPr>
              <a:t>(</a:t>
            </a:r>
            <a:r>
              <a:rPr lang="en-AU" sz="1600" dirty="0" err="1">
                <a:solidFill>
                  <a:schemeClr val="tx1"/>
                </a:solidFill>
              </a:rPr>
              <a:t>noteId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newNoteId</a:t>
            </a:r>
            <a:r>
              <a:rPr lang="en-AU" sz="1600" dirty="0">
                <a:solidFill>
                  <a:schemeClr val="tx1"/>
                </a:solidFill>
              </a:rPr>
              <a:t>, </a:t>
            </a:r>
            <a:r>
              <a:rPr lang="en-AU" sz="1600" dirty="0" err="1">
                <a:solidFill>
                  <a:schemeClr val="tx1"/>
                </a:solidFill>
              </a:rPr>
              <a:t>eventType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noteEventType.DeleteNote.rawValue</a:t>
            </a:r>
            <a:r>
              <a:rPr lang="en-AU" sz="1600" dirty="0">
                <a:solidFill>
                  <a:schemeClr val="tx1"/>
                </a:solidFill>
              </a:rPr>
              <a:t>) 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9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events in Pinpoint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DD23CE-56BB-B748-8EB5-B3B4A00BA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53" y="1482725"/>
            <a:ext cx="9126939" cy="52387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82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you can 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6D087-EC71-324D-A51A-2584F407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Funnels</a:t>
            </a:r>
          </a:p>
          <a:p>
            <a:pPr lvl="1"/>
            <a:r>
              <a:rPr lang="en-US" dirty="0"/>
              <a:t>Allows you to track how many users complete a certain series of events</a:t>
            </a:r>
          </a:p>
          <a:p>
            <a:r>
              <a:rPr lang="en-US" dirty="0"/>
              <a:t>Revenue</a:t>
            </a:r>
          </a:p>
          <a:p>
            <a:pPr lvl="1"/>
            <a:r>
              <a:rPr lang="en-US" dirty="0"/>
              <a:t>Summary of “monetization events” app sends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Details of the platforms, phones, OSs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60707</TotalTime>
  <Words>649</Words>
  <Application>Microsoft Macintosh PowerPoint</Application>
  <PresentationFormat>Widescreen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Cloud Computing and Mobile Apps</vt:lpstr>
      <vt:lpstr>Mobile apps</vt:lpstr>
      <vt:lpstr>Creating an iOS App with AWS Mobile Hub</vt:lpstr>
      <vt:lpstr>Create Mobile Hub App</vt:lpstr>
      <vt:lpstr>Pinpoint</vt:lpstr>
      <vt:lpstr>Custom events</vt:lpstr>
      <vt:lpstr>Custom events</vt:lpstr>
      <vt:lpstr>Tracking events in Pinpoint</vt:lpstr>
      <vt:lpstr>Other things you can do</vt:lpstr>
      <vt:lpstr>User login</vt:lpstr>
      <vt:lpstr>Code for User Auth</vt:lpstr>
      <vt:lpstr>UI for user auth</vt:lpstr>
      <vt:lpstr>Auth UI</vt:lpstr>
      <vt:lpstr>AWS Cognito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4180</cp:revision>
  <dcterms:created xsi:type="dcterms:W3CDTF">1999-05-23T11:18:07Z</dcterms:created>
  <dcterms:modified xsi:type="dcterms:W3CDTF">2018-10-11T07:28:49Z</dcterms:modified>
  <cp:category>Lecture</cp:category>
</cp:coreProperties>
</file>