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6" r:id="rId31"/>
    <p:sldId id="327" r:id="rId32"/>
    <p:sldId id="328" r:id="rId33"/>
    <p:sldId id="271" r:id="rId34"/>
    <p:sldId id="331" r:id="rId35"/>
    <p:sldId id="272" r:id="rId36"/>
    <p:sldId id="274" r:id="rId37"/>
    <p:sldId id="260" r:id="rId38"/>
    <p:sldId id="261" r:id="rId39"/>
    <p:sldId id="262" r:id="rId40"/>
    <p:sldId id="264" r:id="rId41"/>
    <p:sldId id="265" r:id="rId42"/>
    <p:sldId id="266" r:id="rId43"/>
    <p:sldId id="257" r:id="rId44"/>
    <p:sldId id="258" r:id="rId45"/>
    <p:sldId id="267" r:id="rId46"/>
    <p:sldId id="269" r:id="rId47"/>
    <p:sldId id="268" r:id="rId48"/>
    <p:sldId id="275" r:id="rId49"/>
    <p:sldId id="283" r:id="rId50"/>
    <p:sldId id="290" r:id="rId51"/>
    <p:sldId id="291" r:id="rId52"/>
    <p:sldId id="284" r:id="rId53"/>
    <p:sldId id="293" r:id="rId54"/>
    <p:sldId id="294" r:id="rId55"/>
    <p:sldId id="285" r:id="rId56"/>
    <p:sldId id="286" r:id="rId57"/>
    <p:sldId id="295" r:id="rId58"/>
    <p:sldId id="276" r:id="rId59"/>
    <p:sldId id="277" r:id="rId60"/>
    <p:sldId id="278" r:id="rId61"/>
    <p:sldId id="292" r:id="rId62"/>
    <p:sldId id="279" r:id="rId63"/>
    <p:sldId id="280" r:id="rId64"/>
    <p:sldId id="281" r:id="rId65"/>
    <p:sldId id="282" r:id="rId66"/>
    <p:sldId id="287" r:id="rId67"/>
    <p:sldId id="288" r:id="rId68"/>
    <p:sldId id="28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E1B45-DE84-43BD-B7B0-B548E82E144E}" type="datetimeFigureOut">
              <a:rPr lang="en-IN" smtClean="0"/>
              <a:pPr/>
              <a:t>25-12-2021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ACA04C-EB09-4E48-9EF5-9F7044B57F6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AC6672C-EA2D-41A3-B8F7-687D7A75A438}" type="slidenum">
              <a:rPr lang="en-US" smtClean="0"/>
              <a:pPr/>
              <a:t>3</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AB5AC7B-6091-4BA1-B886-06C70534FEA0}" type="slidenum">
              <a:rPr lang="en-IN" smtClean="0"/>
              <a:pPr/>
              <a:t>14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Note: INT 21h / AH=</a:t>
            </a:r>
            <a:r>
              <a:rPr lang="en-IN" sz="1200" b="1" i="0" kern="1200" dirty="0">
                <a:solidFill>
                  <a:schemeClr val="tx1"/>
                </a:solidFill>
                <a:latin typeface="+mn-lt"/>
                <a:ea typeface="+mn-ea"/>
                <a:cs typeface="+mn-cs"/>
              </a:rPr>
              <a:t>4Ch</a:t>
            </a:r>
            <a:r>
              <a:rPr lang="en-IN" sz="1200" b="0" i="0" kern="1200" dirty="0">
                <a:solidFill>
                  <a:schemeClr val="tx1"/>
                </a:solidFill>
                <a:latin typeface="+mn-lt"/>
                <a:ea typeface="+mn-ea"/>
                <a:cs typeface="+mn-cs"/>
              </a:rPr>
              <a:t> - return control to the operating system (stop program).</a:t>
            </a:r>
            <a:endParaRPr lang="en-IN" dirty="0"/>
          </a:p>
        </p:txBody>
      </p:sp>
      <p:sp>
        <p:nvSpPr>
          <p:cNvPr id="4" name="Slide Number Placeholder 3"/>
          <p:cNvSpPr>
            <a:spLocks noGrp="1"/>
          </p:cNvSpPr>
          <p:nvPr>
            <p:ph type="sldNum" sz="quarter" idx="10"/>
          </p:nvPr>
        </p:nvSpPr>
        <p:spPr/>
        <p:txBody>
          <a:bodyPr/>
          <a:lstStyle/>
          <a:p>
            <a:fld id="{AAB5AC7B-6091-4BA1-B886-06C70534FEA0}" type="slidenum">
              <a:rPr lang="en-IN" smtClean="0"/>
              <a:pPr/>
              <a:t>19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ACA04C-EB09-4E48-9EF5-9F7044B57F61}" type="slidenum">
              <a:rPr lang="en-IN" smtClean="0"/>
              <a:pPr/>
              <a:t>47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ACA04C-EB09-4E48-9EF5-9F7044B57F61}" type="slidenum">
              <a:rPr lang="en-IN" smtClean="0"/>
              <a:pPr/>
              <a:t>61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0977-229D-4B3D-B4E3-90B13008D571}" type="datetimeFigureOut">
              <a:rPr lang="en-IN" smtClean="0"/>
              <a:pPr/>
              <a:t>25-12-2021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483FD-5409-4F52-8DF7-D552E5CF2F5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B0977-229D-4B3D-B4E3-90B13008D571}" type="datetimeFigureOut">
              <a:rPr lang="en-IN" smtClean="0"/>
              <a:pPr/>
              <a:t>25-12-2021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483FD-5409-4F52-8DF7-D552E5CF2F5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Module II</a:t>
            </a:r>
          </a:p>
        </p:txBody>
      </p:sp>
      <p:sp>
        <p:nvSpPr>
          <p:cNvPr id="4" name="Subtitle 3"/>
          <p:cNvSpPr>
            <a:spLocks noGrp="1"/>
          </p:cNvSpPr>
          <p:nvPr>
            <p:ph type="subTitle" idx="1"/>
          </p:nvPr>
        </p:nvSpPr>
        <p:spPr/>
        <p:txBody>
          <a:bodyPr/>
          <a:lstStyle/>
          <a:p>
            <a:r>
              <a:rPr lang="en-GB" dirty="0">
                <a:solidFill>
                  <a:srgbClr val="FF0000"/>
                </a:solidFill>
              </a:rPr>
              <a:t>ALP, </a:t>
            </a:r>
            <a:r>
              <a:rPr lang="en-GB" dirty="0" err="1">
                <a:solidFill>
                  <a:srgbClr val="FF0000"/>
                </a:solidFill>
              </a:rPr>
              <a:t>Procedures,Macro</a:t>
            </a:r>
            <a:r>
              <a:rPr lang="en-GB" dirty="0">
                <a:solidFill>
                  <a:srgbClr val="FF0000"/>
                </a:solidFill>
              </a:rPr>
              <a:t> and Stack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Displaying a String</a:t>
            </a:r>
            <a:endParaRPr lang="en-US"/>
          </a:p>
        </p:txBody>
      </p:sp>
      <p:sp>
        <p:nvSpPr>
          <p:cNvPr id="98307" name="Rectangle 3"/>
          <p:cNvSpPr>
            <a:spLocks noGrp="1" noChangeArrowheads="1"/>
          </p:cNvSpPr>
          <p:nvPr>
            <p:ph idx="1"/>
          </p:nvPr>
        </p:nvSpPr>
        <p:spPr/>
        <p:txBody>
          <a:bodyPr>
            <a:normAutofit fontScale="85000" lnSpcReduction="20000"/>
          </a:bodyPr>
          <a:lstStyle/>
          <a:p>
            <a:r>
              <a:rPr lang="en-US" dirty="0"/>
              <a:t>Input: AH=09, DX= offset address of a string.</a:t>
            </a:r>
          </a:p>
          <a:p>
            <a:r>
              <a:rPr lang="en-US" dirty="0"/>
              <a:t>String must end with a ‘$’ character.</a:t>
            </a:r>
          </a:p>
          <a:p>
            <a:r>
              <a:rPr lang="en-US" dirty="0"/>
              <a:t>To display the message </a:t>
            </a:r>
            <a:r>
              <a:rPr lang="en-US" dirty="0">
                <a:solidFill>
                  <a:schemeClr val="tx2"/>
                </a:solidFill>
              </a:rPr>
              <a:t>Hello!</a:t>
            </a:r>
          </a:p>
          <a:p>
            <a:pPr lvl="1"/>
            <a:r>
              <a:rPr lang="en-US" dirty="0"/>
              <a:t>MSG DB “Hello!$”</a:t>
            </a:r>
          </a:p>
          <a:p>
            <a:pPr lvl="1"/>
            <a:r>
              <a:rPr lang="en-US" dirty="0"/>
              <a:t>MOV AH, 09</a:t>
            </a:r>
          </a:p>
          <a:p>
            <a:pPr lvl="1"/>
            <a:r>
              <a:rPr lang="en-US" dirty="0"/>
              <a:t>MOV DX, </a:t>
            </a:r>
            <a:r>
              <a:rPr lang="en-US" dirty="0">
                <a:solidFill>
                  <a:schemeClr val="tx2"/>
                </a:solidFill>
              </a:rPr>
              <a:t>offset </a:t>
            </a:r>
            <a:r>
              <a:rPr lang="en-US" dirty="0"/>
              <a:t>MSG</a:t>
            </a:r>
          </a:p>
          <a:p>
            <a:pPr lvl="1"/>
            <a:r>
              <a:rPr lang="en-US" dirty="0"/>
              <a:t>INT 21H</a:t>
            </a:r>
          </a:p>
          <a:p>
            <a:r>
              <a:rPr lang="en-US" dirty="0">
                <a:solidFill>
                  <a:schemeClr val="tx2"/>
                </a:solidFill>
              </a:rPr>
              <a:t>OFFSET</a:t>
            </a:r>
            <a:r>
              <a:rPr lang="en-US" dirty="0"/>
              <a:t> operator returns the address of a variable</a:t>
            </a:r>
          </a:p>
          <a:p>
            <a:r>
              <a:rPr lang="en-US" dirty="0"/>
              <a:t>The instruction </a:t>
            </a:r>
            <a:r>
              <a:rPr lang="en-US" dirty="0">
                <a:solidFill>
                  <a:schemeClr val="tx2"/>
                </a:solidFill>
              </a:rPr>
              <a:t>LEA</a:t>
            </a:r>
            <a:r>
              <a:rPr lang="en-US" dirty="0"/>
              <a:t> (load effective address) loads destination with address of source</a:t>
            </a:r>
          </a:p>
          <a:p>
            <a:pPr lvl="1"/>
            <a:r>
              <a:rPr lang="en-US" dirty="0"/>
              <a:t>LEA DX, MSG</a:t>
            </a:r>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p:tgtEl>
                                          <p:spTgt spid="9830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98307">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p:tgtEl>
                                          <p:spTgt spid="98307">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9830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p:tgtEl>
                                          <p:spTgt spid="98307">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98307">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98307">
                                            <p:txEl>
                                              <p:pRg st="3" end="3"/>
                                            </p:txEl>
                                          </p:spTgt>
                                        </p:tgtEl>
                                        <p:attrNameLst>
                                          <p:attrName>style.visibility</p:attrName>
                                        </p:attrNameLst>
                                      </p:cBhvr>
                                      <p:to>
                                        <p:strVal val="visible"/>
                                      </p:to>
                                    </p:set>
                                    <p:anim calcmode="lin" valueType="num">
                                      <p:cBhvr additive="base">
                                        <p:cTn id="23" dur="500"/>
                                        <p:tgtEl>
                                          <p:spTgt spid="98307">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98307">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98307">
                                            <p:txEl>
                                              <p:pRg st="4" end="4"/>
                                            </p:txEl>
                                          </p:spTgt>
                                        </p:tgtEl>
                                        <p:attrNameLst>
                                          <p:attrName>style.visibility</p:attrName>
                                        </p:attrNameLst>
                                      </p:cBhvr>
                                      <p:to>
                                        <p:strVal val="visible"/>
                                      </p:to>
                                    </p:set>
                                    <p:anim calcmode="lin" valueType="num">
                                      <p:cBhvr additive="base">
                                        <p:cTn id="27" dur="500"/>
                                        <p:tgtEl>
                                          <p:spTgt spid="98307">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98307">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98307">
                                            <p:txEl>
                                              <p:pRg st="5" end="5"/>
                                            </p:txEl>
                                          </p:spTgt>
                                        </p:tgtEl>
                                        <p:attrNameLst>
                                          <p:attrName>style.visibility</p:attrName>
                                        </p:attrNameLst>
                                      </p:cBhvr>
                                      <p:to>
                                        <p:strVal val="visible"/>
                                      </p:to>
                                    </p:set>
                                    <p:anim calcmode="lin" valueType="num">
                                      <p:cBhvr additive="base">
                                        <p:cTn id="31" dur="500"/>
                                        <p:tgtEl>
                                          <p:spTgt spid="98307">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98307">
                                            <p:txEl>
                                              <p:pRg st="5" end="5"/>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98307">
                                            <p:txEl>
                                              <p:pRg st="6" end="6"/>
                                            </p:txEl>
                                          </p:spTgt>
                                        </p:tgtEl>
                                        <p:attrNameLst>
                                          <p:attrName>style.visibility</p:attrName>
                                        </p:attrNameLst>
                                      </p:cBhvr>
                                      <p:to>
                                        <p:strVal val="visible"/>
                                      </p:to>
                                    </p:set>
                                    <p:anim calcmode="lin" valueType="num">
                                      <p:cBhvr additive="base">
                                        <p:cTn id="35" dur="500"/>
                                        <p:tgtEl>
                                          <p:spTgt spid="98307">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98307">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98307">
                                            <p:txEl>
                                              <p:pRg st="7" end="7"/>
                                            </p:txEl>
                                          </p:spTgt>
                                        </p:tgtEl>
                                        <p:attrNameLst>
                                          <p:attrName>style.visibility</p:attrName>
                                        </p:attrNameLst>
                                      </p:cBhvr>
                                      <p:to>
                                        <p:strVal val="visible"/>
                                      </p:to>
                                    </p:set>
                                    <p:anim calcmode="lin" valueType="num">
                                      <p:cBhvr additive="base">
                                        <p:cTn id="41" dur="500"/>
                                        <p:tgtEl>
                                          <p:spTgt spid="98307">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983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98307">
                                            <p:txEl>
                                              <p:pRg st="8" end="8"/>
                                            </p:txEl>
                                          </p:spTgt>
                                        </p:tgtEl>
                                        <p:attrNameLst>
                                          <p:attrName>style.visibility</p:attrName>
                                        </p:attrNameLst>
                                      </p:cBhvr>
                                      <p:to>
                                        <p:strVal val="visible"/>
                                      </p:to>
                                    </p:set>
                                    <p:anim calcmode="lin" valueType="num">
                                      <p:cBhvr additive="base">
                                        <p:cTn id="47" dur="500"/>
                                        <p:tgtEl>
                                          <p:spTgt spid="98307">
                                            <p:txEl>
                                              <p:pRg st="8" end="8"/>
                                            </p:txEl>
                                          </p:spTgt>
                                        </p:tgtEl>
                                        <p:attrNameLst>
                                          <p:attrName>ppt_y</p:attrName>
                                        </p:attrNameLst>
                                      </p:cBhvr>
                                      <p:tavLst>
                                        <p:tav tm="0">
                                          <p:val>
                                            <p:strVal val="#ppt_y+#ppt_h*1.125000"/>
                                          </p:val>
                                        </p:tav>
                                        <p:tav tm="100000">
                                          <p:val>
                                            <p:strVal val="#ppt_y"/>
                                          </p:val>
                                        </p:tav>
                                      </p:tavLst>
                                    </p:anim>
                                    <p:animEffect transition="in" filter="wipe(up)">
                                      <p:cBhvr>
                                        <p:cTn id="48" dur="500"/>
                                        <p:tgtEl>
                                          <p:spTgt spid="98307">
                                            <p:txEl>
                                              <p:pRg st="8" end="8"/>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98307">
                                            <p:txEl>
                                              <p:pRg st="9" end="9"/>
                                            </p:txEl>
                                          </p:spTgt>
                                        </p:tgtEl>
                                        <p:attrNameLst>
                                          <p:attrName>style.visibility</p:attrName>
                                        </p:attrNameLst>
                                      </p:cBhvr>
                                      <p:to>
                                        <p:strVal val="visible"/>
                                      </p:to>
                                    </p:set>
                                    <p:anim calcmode="lin" valueType="num">
                                      <p:cBhvr additive="base">
                                        <p:cTn id="51" dur="500"/>
                                        <p:tgtEl>
                                          <p:spTgt spid="98307">
                                            <p:txEl>
                                              <p:pRg st="9" end="9"/>
                                            </p:txEl>
                                          </p:spTgt>
                                        </p:tgtEl>
                                        <p:attrNameLst>
                                          <p:attrName>ppt_y</p:attrName>
                                        </p:attrNameLst>
                                      </p:cBhvr>
                                      <p:tavLst>
                                        <p:tav tm="0">
                                          <p:val>
                                            <p:strVal val="#ppt_y+#ppt_h*1.125000"/>
                                          </p:val>
                                        </p:tav>
                                        <p:tav tm="100000">
                                          <p:val>
                                            <p:strVal val="#ppt_y"/>
                                          </p:val>
                                        </p:tav>
                                      </p:tavLst>
                                    </p:anim>
                                    <p:animEffect transition="in" filter="wipe(up)">
                                      <p:cBhvr>
                                        <p:cTn id="52" dur="500"/>
                                        <p:tgtEl>
                                          <p:spTgt spid="983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a:xfrm>
            <a:off x="457200" y="0"/>
            <a:ext cx="8229600" cy="908720"/>
          </a:xfrm>
        </p:spPr>
        <p:txBody>
          <a:bodyPr/>
          <a:lstStyle/>
          <a:p>
            <a:r>
              <a:rPr lang="en-US" dirty="0"/>
              <a:t>Inputting a String</a:t>
            </a:r>
          </a:p>
        </p:txBody>
      </p:sp>
      <p:sp>
        <p:nvSpPr>
          <p:cNvPr id="131075" name="Rectangle 1027"/>
          <p:cNvSpPr>
            <a:spLocks noGrp="1" noChangeArrowheads="1"/>
          </p:cNvSpPr>
          <p:nvPr>
            <p:ph idx="1"/>
          </p:nvPr>
        </p:nvSpPr>
        <p:spPr>
          <a:xfrm>
            <a:off x="179512" y="980728"/>
            <a:ext cx="8712968" cy="5616624"/>
          </a:xfrm>
        </p:spPr>
        <p:txBody>
          <a:bodyPr>
            <a:normAutofit fontScale="77500" lnSpcReduction="20000"/>
          </a:bodyPr>
          <a:lstStyle/>
          <a:p>
            <a:r>
              <a:rPr lang="en-US" dirty="0"/>
              <a:t>Input: AH=0AH, DX= offset address of a buffer to store read string.</a:t>
            </a:r>
          </a:p>
          <a:p>
            <a:pPr lvl="1"/>
            <a:r>
              <a:rPr lang="en-US" dirty="0"/>
              <a:t>First byte of buffer should contain buffer size.</a:t>
            </a:r>
          </a:p>
          <a:p>
            <a:pPr lvl="1"/>
            <a:r>
              <a:rPr lang="en-US" dirty="0"/>
              <a:t>Second byte of buffer reserved for storing  number of chars actually read</a:t>
            </a:r>
          </a:p>
          <a:p>
            <a:pPr lvl="1"/>
            <a:r>
              <a:rPr lang="en-US" dirty="0"/>
              <a:t>This function does not add '$' in the end of string. to print using INT 21h / AH=09H, you must set dollar character at the end of it and start printing from address DS:DX + 2. </a:t>
            </a:r>
          </a:p>
          <a:p>
            <a:r>
              <a:rPr lang="en-US" dirty="0"/>
              <a:t>To read a Name of maximum size of 20 &amp; display it</a:t>
            </a:r>
          </a:p>
          <a:p>
            <a:pPr lvl="1"/>
            <a:r>
              <a:rPr lang="en-US" dirty="0"/>
              <a:t>Name DB 20,0,20 dup($)</a:t>
            </a:r>
          </a:p>
          <a:p>
            <a:pPr lvl="1"/>
            <a:r>
              <a:rPr lang="en-US" dirty="0"/>
              <a:t>MOV AH, 0AH</a:t>
            </a:r>
          </a:p>
          <a:p>
            <a:pPr lvl="1"/>
            <a:r>
              <a:rPr lang="en-US" dirty="0"/>
              <a:t>LEA DX, Name</a:t>
            </a:r>
          </a:p>
          <a:p>
            <a:pPr lvl="1"/>
            <a:r>
              <a:rPr lang="en-US" dirty="0"/>
              <a:t>INT 21H</a:t>
            </a:r>
          </a:p>
          <a:p>
            <a:pPr lvl="1"/>
            <a:r>
              <a:rPr lang="en-US" dirty="0"/>
              <a:t>MOV AH, 09H</a:t>
            </a:r>
          </a:p>
          <a:p>
            <a:pPr lvl="1"/>
            <a:r>
              <a:rPr lang="en-US" dirty="0"/>
              <a:t>LEA DX, Name+2</a:t>
            </a:r>
          </a:p>
          <a:p>
            <a:pPr lvl="1"/>
            <a:r>
              <a:rPr lang="en-US" dirty="0"/>
              <a:t>INT 21H</a:t>
            </a:r>
          </a:p>
          <a:p>
            <a:pPr lvl="1"/>
            <a:endParaRPr lang="en-US" dirty="0"/>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fontScale="90000"/>
          </a:bodyPr>
          <a:lstStyle/>
          <a:p>
            <a:r>
              <a:rPr lang="en-IN" dirty="0"/>
              <a:t>Program to display the string HELLO </a:t>
            </a:r>
          </a:p>
        </p:txBody>
      </p:sp>
      <p:sp>
        <p:nvSpPr>
          <p:cNvPr id="3" name="Content Placeholder 2"/>
          <p:cNvSpPr>
            <a:spLocks noGrp="1"/>
          </p:cNvSpPr>
          <p:nvPr>
            <p:ph idx="1"/>
          </p:nvPr>
        </p:nvSpPr>
        <p:spPr>
          <a:xfrm>
            <a:off x="251520" y="836712"/>
            <a:ext cx="8892480" cy="5760640"/>
          </a:xfrm>
        </p:spPr>
        <p:txBody>
          <a:bodyPr>
            <a:normAutofit fontScale="70000" lnSpcReduction="20000"/>
          </a:bodyPr>
          <a:lstStyle/>
          <a:p>
            <a:pPr>
              <a:buNone/>
            </a:pPr>
            <a:r>
              <a:rPr lang="en-IN" dirty="0"/>
              <a:t>Data1  Segment</a:t>
            </a:r>
          </a:p>
          <a:p>
            <a:pPr>
              <a:buNone/>
            </a:pPr>
            <a:r>
              <a:rPr lang="en-IN" dirty="0"/>
              <a:t>Message1 DB  0DH,0AH,’’HELLO$’’</a:t>
            </a:r>
          </a:p>
          <a:p>
            <a:pPr>
              <a:buNone/>
            </a:pPr>
            <a:r>
              <a:rPr lang="en-IN" dirty="0"/>
              <a:t>Data1 Ends</a:t>
            </a:r>
          </a:p>
          <a:p>
            <a:pPr>
              <a:buNone/>
            </a:pPr>
            <a:r>
              <a:rPr lang="en-IN" dirty="0"/>
              <a:t>Code1 Segment</a:t>
            </a:r>
          </a:p>
          <a:p>
            <a:pPr>
              <a:buNone/>
            </a:pPr>
            <a:r>
              <a:rPr lang="en-IN" dirty="0"/>
              <a:t>Assume CS: Code1,DS:Data1</a:t>
            </a:r>
          </a:p>
          <a:p>
            <a:pPr>
              <a:buNone/>
            </a:pPr>
            <a:r>
              <a:rPr lang="en-IN" dirty="0"/>
              <a:t>Start:  </a:t>
            </a:r>
            <a:r>
              <a:rPr lang="en-IN" dirty="0" err="1"/>
              <a:t>Mov</a:t>
            </a:r>
            <a:r>
              <a:rPr lang="en-IN" dirty="0"/>
              <a:t>  AX, Data1 ; Initialize DS</a:t>
            </a:r>
          </a:p>
          <a:p>
            <a:pPr>
              <a:buNone/>
            </a:pPr>
            <a:r>
              <a:rPr lang="en-IN" dirty="0"/>
              <a:t>	       </a:t>
            </a:r>
            <a:r>
              <a:rPr lang="en-IN" dirty="0" err="1"/>
              <a:t>Mov</a:t>
            </a:r>
            <a:r>
              <a:rPr lang="en-IN" dirty="0"/>
              <a:t>  DS,AX  </a:t>
            </a:r>
          </a:p>
          <a:p>
            <a:pPr>
              <a:buNone/>
            </a:pPr>
            <a:r>
              <a:rPr lang="en-IN" dirty="0"/>
              <a:t>            Lea DX,Message1</a:t>
            </a:r>
          </a:p>
          <a:p>
            <a:pPr>
              <a:buNone/>
            </a:pPr>
            <a:r>
              <a:rPr lang="en-IN" dirty="0"/>
              <a:t>            </a:t>
            </a:r>
            <a:r>
              <a:rPr lang="en-IN" dirty="0" err="1"/>
              <a:t>Mov</a:t>
            </a:r>
            <a:r>
              <a:rPr lang="en-IN" dirty="0"/>
              <a:t> AH,09H</a:t>
            </a:r>
          </a:p>
          <a:p>
            <a:pPr>
              <a:buNone/>
            </a:pPr>
            <a:r>
              <a:rPr lang="en-IN" dirty="0"/>
              <a:t>            </a:t>
            </a:r>
            <a:r>
              <a:rPr lang="en-IN" dirty="0" err="1"/>
              <a:t>Int</a:t>
            </a:r>
            <a:r>
              <a:rPr lang="en-IN" dirty="0"/>
              <a:t> 21H</a:t>
            </a:r>
          </a:p>
          <a:p>
            <a:pPr>
              <a:buNone/>
            </a:pPr>
            <a:r>
              <a:rPr lang="en-IN" dirty="0"/>
              <a:t>            </a:t>
            </a:r>
            <a:r>
              <a:rPr lang="en-IN" dirty="0" err="1"/>
              <a:t>Mov</a:t>
            </a:r>
            <a:r>
              <a:rPr lang="en-IN" dirty="0"/>
              <a:t> AH,4CH</a:t>
            </a:r>
          </a:p>
          <a:p>
            <a:pPr>
              <a:buNone/>
            </a:pPr>
            <a:r>
              <a:rPr lang="en-IN" dirty="0"/>
              <a:t>            </a:t>
            </a:r>
            <a:r>
              <a:rPr lang="en-IN" dirty="0" err="1"/>
              <a:t>Int</a:t>
            </a:r>
            <a:r>
              <a:rPr lang="en-IN" dirty="0"/>
              <a:t> 21H</a:t>
            </a:r>
          </a:p>
          <a:p>
            <a:pPr>
              <a:buNone/>
            </a:pPr>
            <a:r>
              <a:rPr lang="en-IN" dirty="0"/>
              <a:t>	       Code1 ENDS</a:t>
            </a:r>
          </a:p>
          <a:p>
            <a:pPr>
              <a:buNone/>
            </a:pPr>
            <a:r>
              <a:rPr lang="en-IN" dirty="0"/>
              <a:t>	       END Start	</a:t>
            </a:r>
          </a:p>
          <a:p>
            <a:pPr>
              <a:buNone/>
            </a:pPr>
            <a:r>
              <a:rPr lang="en-IN" dirty="0"/>
              <a:t>             </a:t>
            </a:r>
          </a:p>
          <a:p>
            <a:pPr>
              <a:buNone/>
            </a:pPr>
            <a:r>
              <a:rPr lang="en-IN" dirty="0"/>
              <a:t>  </a:t>
            </a:r>
          </a:p>
          <a:p>
            <a:pPr>
              <a:buNone/>
            </a:pPr>
            <a:r>
              <a:rPr lang="en-IN"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286000"/>
            <a:ext cx="7467600" cy="1143000"/>
          </a:xfrm>
        </p:spPr>
        <p:txBody>
          <a:bodyPr/>
          <a:lstStyle/>
          <a:p>
            <a:r>
              <a:rPr lang="en-US" altLang="en-US" sz="3200" dirty="0">
                <a:solidFill>
                  <a:schemeClr val="accent2"/>
                </a:solidFill>
              </a:rPr>
              <a:t>Program to Add array of data using JUMP instruction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1428750" y="12954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i="1" dirty="0">
                <a:solidFill>
                  <a:schemeClr val="accent2"/>
                </a:solidFill>
              </a:rPr>
              <a:t>Example: offset of data at 0200H</a:t>
            </a:r>
          </a:p>
          <a:p>
            <a:pPr eaLnBrk="1" hangingPunct="1">
              <a:buFontTx/>
              <a:buNone/>
            </a:pPr>
            <a:r>
              <a:rPr lang="en-US" altLang="en-US" sz="2400" dirty="0">
                <a:solidFill>
                  <a:schemeClr val="accent2"/>
                </a:solidFill>
              </a:rPr>
              <a:t>	Add 5 bytes of data: 25H, 12H, 15H, 1FH, 2BH</a:t>
            </a:r>
          </a:p>
          <a:p>
            <a:pPr eaLnBrk="1" hangingPunct="1">
              <a:buFontTx/>
              <a:buNone/>
            </a:pPr>
            <a:endParaRPr lang="en-US" altLang="en-US" sz="2000" u="sng" dirty="0">
              <a:solidFill>
                <a:schemeClr val="accent2"/>
              </a:solidFill>
            </a:endParaRPr>
          </a:p>
          <a:p>
            <a:pPr lvl="1" eaLnBrk="1" hangingPunct="1">
              <a:buFontTx/>
              <a:buNone/>
            </a:pPr>
            <a:endParaRPr lang="en-US" altLang="en-US" sz="2400" dirty="0"/>
          </a:p>
        </p:txBody>
      </p:sp>
      <p:sp>
        <p:nvSpPr>
          <p:cNvPr id="77827" name="Rectangle 3"/>
          <p:cNvSpPr>
            <a:spLocks noChangeArrowheads="1"/>
          </p:cNvSpPr>
          <p:nvPr/>
        </p:nvSpPr>
        <p:spPr bwMode="auto">
          <a:xfrm>
            <a:off x="1657350" y="228600"/>
            <a:ext cx="5829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3600">
                <a:solidFill>
                  <a:schemeClr val="accent2"/>
                </a:solidFill>
              </a:rPr>
              <a:t>Program Segments</a:t>
            </a:r>
          </a:p>
          <a:p>
            <a:pPr algn="ctr" eaLnBrk="1" hangingPunct="1">
              <a:spcBef>
                <a:spcPct val="0"/>
              </a:spcBef>
              <a:buFontTx/>
              <a:buNone/>
            </a:pPr>
            <a:r>
              <a:rPr lang="en-US" altLang="en-US" sz="2400">
                <a:solidFill>
                  <a:schemeClr val="accent2"/>
                </a:solidFill>
              </a:rPr>
              <a:t>Data segment</a:t>
            </a:r>
            <a:endParaRPr lang="en-US" altLang="en-US" sz="4000">
              <a:solidFill>
                <a:schemeClr val="accent2"/>
              </a:solidFill>
            </a:endParaRPr>
          </a:p>
        </p:txBody>
      </p:sp>
      <p:sp>
        <p:nvSpPr>
          <p:cNvPr id="77828" name="Text Box 4"/>
          <p:cNvSpPr txBox="1">
            <a:spLocks noChangeArrowheads="1"/>
          </p:cNvSpPr>
          <p:nvPr/>
        </p:nvSpPr>
        <p:spPr bwMode="auto">
          <a:xfrm>
            <a:off x="685801" y="2362200"/>
            <a:ext cx="4419599"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u="sng" dirty="0">
                <a:solidFill>
                  <a:schemeClr val="accent2"/>
                </a:solidFill>
              </a:rPr>
              <a:t>using data segment</a:t>
            </a:r>
            <a:r>
              <a:rPr lang="en-US" altLang="en-US" sz="2400" u="sng" dirty="0">
                <a:solidFill>
                  <a:schemeClr val="accent2"/>
                </a:solidFill>
              </a:rPr>
              <a:t> with an offset register</a:t>
            </a:r>
            <a:r>
              <a:rPr lang="en-US" altLang="en-US" sz="2400" dirty="0">
                <a:solidFill>
                  <a:schemeClr val="accent2"/>
                </a:solidFill>
              </a:rPr>
              <a:t> </a:t>
            </a:r>
          </a:p>
          <a:p>
            <a:pPr eaLnBrk="1" hangingPunct="1">
              <a:buFontTx/>
              <a:buNone/>
            </a:pPr>
            <a:r>
              <a:rPr lang="en-US" altLang="en-US" sz="2400" dirty="0"/>
              <a:t>Program:</a:t>
            </a:r>
          </a:p>
          <a:p>
            <a:pPr eaLnBrk="1" hangingPunct="1">
              <a:buFontTx/>
              <a:buNone/>
            </a:pPr>
            <a:r>
              <a:rPr lang="en-US" altLang="en-US" sz="2400" dirty="0"/>
              <a:t>                   </a:t>
            </a:r>
            <a:r>
              <a:rPr lang="en-US" altLang="en-US" sz="2000" dirty="0"/>
              <a:t>MOV	   AL,0</a:t>
            </a:r>
          </a:p>
          <a:p>
            <a:pPr lvl="1" eaLnBrk="1" hangingPunct="1">
              <a:buFontTx/>
              <a:buNone/>
            </a:pPr>
            <a:r>
              <a:rPr lang="en-US" altLang="en-US" sz="2000" dirty="0"/>
              <a:t>               MOV	   BX,0200H</a:t>
            </a:r>
          </a:p>
          <a:p>
            <a:pPr lvl="1" eaLnBrk="1" hangingPunct="1">
              <a:buFontTx/>
              <a:buNone/>
            </a:pPr>
            <a:r>
              <a:rPr lang="en-US" altLang="en-US" sz="2000" dirty="0"/>
              <a:t>               MOV              CL, 05H</a:t>
            </a:r>
          </a:p>
          <a:p>
            <a:pPr lvl="1" eaLnBrk="1" hangingPunct="1">
              <a:buFontTx/>
              <a:buNone/>
            </a:pPr>
            <a:r>
              <a:rPr lang="en-US" altLang="en-US" sz="2000" dirty="0"/>
              <a:t>               MOV              DL, 00H</a:t>
            </a:r>
          </a:p>
          <a:p>
            <a:pPr lvl="1" eaLnBrk="1" hangingPunct="1">
              <a:buFontTx/>
              <a:buNone/>
            </a:pPr>
            <a:r>
              <a:rPr lang="en-US" altLang="en-US" sz="2000" dirty="0">
                <a:solidFill>
                  <a:srgbClr val="FF0000"/>
                </a:solidFill>
              </a:rPr>
              <a:t>BACK:   </a:t>
            </a:r>
            <a:r>
              <a:rPr lang="en-US" altLang="en-US" sz="2000" dirty="0"/>
              <a:t>ADD	  AL,[BX]</a:t>
            </a:r>
          </a:p>
          <a:p>
            <a:pPr lvl="1" eaLnBrk="1" hangingPunct="1">
              <a:buFontTx/>
              <a:buNone/>
            </a:pPr>
            <a:r>
              <a:rPr lang="en-US" altLang="en-US" sz="2000" dirty="0"/>
              <a:t>               INC                BX</a:t>
            </a:r>
          </a:p>
          <a:p>
            <a:pPr lvl="1" eaLnBrk="1" hangingPunct="1">
              <a:buFontTx/>
              <a:buNone/>
            </a:pPr>
            <a:r>
              <a:rPr lang="en-US" altLang="en-US" sz="2000" dirty="0"/>
              <a:t>               JNC:               </a:t>
            </a:r>
            <a:r>
              <a:rPr lang="en-US" altLang="en-US" sz="2000" dirty="0">
                <a:solidFill>
                  <a:srgbClr val="FF0000"/>
                </a:solidFill>
              </a:rPr>
              <a:t>NEXT</a:t>
            </a:r>
          </a:p>
          <a:p>
            <a:pPr lvl="1" eaLnBrk="1" hangingPunct="1">
              <a:buFontTx/>
              <a:buNone/>
            </a:pPr>
            <a:r>
              <a:rPr lang="en-US" altLang="en-US" sz="2000" dirty="0"/>
              <a:t>               INC                 DL</a:t>
            </a:r>
          </a:p>
          <a:p>
            <a:pPr lvl="1" eaLnBrk="1" hangingPunct="1">
              <a:buFontTx/>
              <a:buNone/>
            </a:pPr>
            <a:r>
              <a:rPr lang="en-US" altLang="en-US" sz="2000" dirty="0"/>
              <a:t> </a:t>
            </a:r>
          </a:p>
        </p:txBody>
      </p:sp>
      <p:sp>
        <p:nvSpPr>
          <p:cNvPr id="5" name="TextBox 4"/>
          <p:cNvSpPr txBox="1"/>
          <p:nvPr/>
        </p:nvSpPr>
        <p:spPr>
          <a:xfrm>
            <a:off x="4572000" y="3276600"/>
            <a:ext cx="4213013" cy="2215991"/>
          </a:xfrm>
          <a:prstGeom prst="rect">
            <a:avLst/>
          </a:prstGeom>
          <a:noFill/>
        </p:spPr>
        <p:txBody>
          <a:bodyPr wrap="none" rtlCol="0">
            <a:spAutoFit/>
          </a:bodyPr>
          <a:lstStyle/>
          <a:p>
            <a:pPr lvl="1"/>
            <a:r>
              <a:rPr lang="en-US" altLang="en-US" sz="2000" dirty="0"/>
              <a:t> </a:t>
            </a:r>
            <a:r>
              <a:rPr lang="en-US" altLang="en-US" sz="2000" dirty="0">
                <a:solidFill>
                  <a:srgbClr val="FF0000"/>
                </a:solidFill>
              </a:rPr>
              <a:t>NEXT: </a:t>
            </a:r>
            <a:r>
              <a:rPr lang="en-US" altLang="en-US" sz="2000" dirty="0"/>
              <a:t>DEC              CL</a:t>
            </a:r>
          </a:p>
          <a:p>
            <a:pPr lvl="1"/>
            <a:r>
              <a:rPr lang="en-US" altLang="en-US" sz="2000" dirty="0"/>
              <a:t>               JNZ :           </a:t>
            </a:r>
            <a:r>
              <a:rPr lang="en-US" altLang="en-US" sz="2000" dirty="0">
                <a:solidFill>
                  <a:srgbClr val="FF0000"/>
                </a:solidFill>
              </a:rPr>
              <a:t> BACK</a:t>
            </a:r>
          </a:p>
          <a:p>
            <a:pPr lvl="1"/>
            <a:r>
              <a:rPr lang="en-US" altLang="en-US" sz="2000" dirty="0"/>
              <a:t>               MOV            [BX], AL</a:t>
            </a:r>
          </a:p>
          <a:p>
            <a:pPr lvl="1"/>
            <a:r>
              <a:rPr lang="en-US" altLang="en-US" sz="2000" dirty="0"/>
              <a:t>               INC              BX</a:t>
            </a:r>
          </a:p>
          <a:p>
            <a:pPr lvl="1"/>
            <a:r>
              <a:rPr lang="en-US" altLang="en-US" sz="2000" dirty="0"/>
              <a:t>               MOV            [BX], DL</a:t>
            </a:r>
          </a:p>
          <a:p>
            <a:pPr lvl="1"/>
            <a:endParaRPr lang="en-US" altLang="en-US" sz="2000" dirty="0"/>
          </a:p>
          <a:p>
            <a:endParaRPr lang="en-IN" dirty="0"/>
          </a:p>
        </p:txBody>
      </p:sp>
    </p:spTree>
    <p:extLst>
      <p:ext uri="{BB962C8B-B14F-4D97-AF65-F5344CB8AC3E}">
        <p14:creationId xmlns:p14="http://schemas.microsoft.com/office/powerpoint/2010/main" val="50631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692696"/>
          </a:xfrm>
        </p:spPr>
        <p:txBody>
          <a:bodyPr>
            <a:normAutofit fontScale="90000"/>
          </a:bodyPr>
          <a:lstStyle/>
          <a:p>
            <a:r>
              <a:rPr lang="en-US" altLang="en-US" dirty="0"/>
              <a:t>A Case Conversion Program</a:t>
            </a:r>
            <a:endParaRPr lang="en-US" dirty="0"/>
          </a:p>
        </p:txBody>
      </p:sp>
      <p:sp>
        <p:nvSpPr>
          <p:cNvPr id="99331" name="Rectangle 3"/>
          <p:cNvSpPr>
            <a:spLocks noGrp="1" noChangeArrowheads="1"/>
          </p:cNvSpPr>
          <p:nvPr>
            <p:ph idx="1"/>
          </p:nvPr>
        </p:nvSpPr>
        <p:spPr>
          <a:xfrm>
            <a:off x="467544" y="692696"/>
            <a:ext cx="3466728" cy="2808312"/>
          </a:xfrm>
        </p:spPr>
        <p:txBody>
          <a:bodyPr>
            <a:normAutofit fontScale="70000" lnSpcReduction="20000"/>
          </a:bodyPr>
          <a:lstStyle/>
          <a:p>
            <a:r>
              <a:rPr lang="en-US" altLang="en-US" dirty="0">
                <a:solidFill>
                  <a:schemeClr val="accent1"/>
                </a:solidFill>
              </a:rPr>
              <a:t>Prompt the user to enter a lowercase letter, and on next line displays another message with letter in uppercase.</a:t>
            </a:r>
          </a:p>
          <a:p>
            <a:pPr lvl="1"/>
            <a:r>
              <a:rPr lang="en-US" altLang="en-US" dirty="0">
                <a:solidFill>
                  <a:schemeClr val="hlink"/>
                </a:solidFill>
              </a:rPr>
              <a:t>Enter a lowercase letter: a</a:t>
            </a:r>
          </a:p>
          <a:p>
            <a:pPr lvl="1"/>
            <a:r>
              <a:rPr lang="en-US" altLang="en-US" dirty="0">
                <a:solidFill>
                  <a:schemeClr val="hlink"/>
                </a:solidFill>
              </a:rPr>
              <a:t>In upper case it is: A</a:t>
            </a:r>
          </a:p>
        </p:txBody>
      </p:sp>
      <p:sp>
        <p:nvSpPr>
          <p:cNvPr id="4" name="Rectangle 3"/>
          <p:cNvSpPr/>
          <p:nvPr/>
        </p:nvSpPr>
        <p:spPr>
          <a:xfrm>
            <a:off x="251520" y="2924945"/>
            <a:ext cx="3960440" cy="4025717"/>
          </a:xfrm>
          <a:prstGeom prst="rect">
            <a:avLst/>
          </a:prstGeom>
        </p:spPr>
        <p:txBody>
          <a:bodyPr wrap="square">
            <a:spAutoFit/>
          </a:bodyPr>
          <a:lstStyle/>
          <a:p>
            <a:r>
              <a:rPr lang="en-US" altLang="en-US" dirty="0"/>
              <a:t>DATA SEGMENT</a:t>
            </a:r>
          </a:p>
          <a:p>
            <a:r>
              <a:rPr lang="en-US" dirty="0"/>
              <a:t>CR EQU 0DH</a:t>
            </a:r>
          </a:p>
          <a:p>
            <a:r>
              <a:rPr lang="en-US" dirty="0"/>
              <a:t>LF EQU 0AH</a:t>
            </a:r>
          </a:p>
          <a:p>
            <a:r>
              <a:rPr lang="en-US" dirty="0"/>
              <a:t>MSG1 DB ‘Enter a lower case letter: $’</a:t>
            </a:r>
          </a:p>
          <a:p>
            <a:r>
              <a:rPr lang="en-US" dirty="0"/>
              <a:t>MSG2 DB CR, LF, ‘In upper case it is:  ‘$’</a:t>
            </a:r>
          </a:p>
          <a:p>
            <a:pPr marL="342900" lvl="0" indent="-342900">
              <a:spcBef>
                <a:spcPct val="20000"/>
              </a:spcBef>
              <a:defRPr/>
            </a:pPr>
            <a:r>
              <a:rPr lang="en-US" dirty="0"/>
              <a:t>DATA ENDS</a:t>
            </a:r>
          </a:p>
          <a:p>
            <a:pPr marL="342900" lvl="0" indent="-342900">
              <a:spcBef>
                <a:spcPct val="20000"/>
              </a:spcBef>
              <a:defRPr/>
            </a:pPr>
            <a:r>
              <a:rPr lang="en-US" dirty="0"/>
              <a:t>CODE SEGMENT</a:t>
            </a:r>
          </a:p>
          <a:p>
            <a:pPr marL="342900" indent="-342900">
              <a:spcBef>
                <a:spcPct val="20000"/>
              </a:spcBef>
              <a:defRPr/>
            </a:pPr>
            <a:r>
              <a:rPr lang="en-IN" dirty="0"/>
              <a:t>ASSUME CS: CODE, DS: DATA</a:t>
            </a:r>
          </a:p>
          <a:p>
            <a:pPr marL="342900" lvl="0" indent="-342900">
              <a:spcBef>
                <a:spcPct val="20000"/>
              </a:spcBef>
              <a:defRPr/>
            </a:pPr>
            <a:endParaRPr lang="en-US" dirty="0"/>
          </a:p>
          <a:p>
            <a:pPr marL="342900" lvl="0" indent="-342900">
              <a:spcBef>
                <a:spcPct val="20000"/>
              </a:spcBef>
              <a:defRPr/>
            </a:pPr>
            <a:r>
              <a:rPr lang="en-US" dirty="0"/>
              <a:t>START: MOV AX,DATA</a:t>
            </a:r>
          </a:p>
          <a:p>
            <a:pPr marL="342900" lvl="0" indent="-342900">
              <a:spcBef>
                <a:spcPct val="20000"/>
              </a:spcBef>
              <a:defRPr/>
            </a:pPr>
            <a:r>
              <a:rPr lang="en-US" dirty="0"/>
              <a:t>MOV DS,AX  ; </a:t>
            </a:r>
            <a:r>
              <a:rPr lang="en-US" dirty="0">
                <a:solidFill>
                  <a:schemeClr val="tx2"/>
                </a:solidFill>
              </a:rPr>
              <a:t>initialize data segment</a:t>
            </a:r>
            <a:endParaRPr lang="en-US" dirty="0"/>
          </a:p>
          <a:p>
            <a:endParaRPr lang="en-US" dirty="0"/>
          </a:p>
          <a:p>
            <a:endParaRPr lang="en-US" dirty="0"/>
          </a:p>
        </p:txBody>
      </p:sp>
      <p:sp>
        <p:nvSpPr>
          <p:cNvPr id="5" name="Rectangle 3"/>
          <p:cNvSpPr txBox="1">
            <a:spLocks noChangeArrowheads="1"/>
          </p:cNvSpPr>
          <p:nvPr/>
        </p:nvSpPr>
        <p:spPr>
          <a:xfrm>
            <a:off x="4355976" y="908720"/>
            <a:ext cx="4608512" cy="5256584"/>
          </a:xfrm>
          <a:prstGeom prst="rect">
            <a:avLst/>
          </a:prstGeom>
        </p:spPr>
        <p:txBody>
          <a:bodyPr vert="horz" lIns="91440" tIns="45720" rIns="91440" bIns="45720" rtlCol="0">
            <a:noAutofit/>
          </a:bodyPr>
          <a:lstStyle/>
          <a:p>
            <a:pPr marL="342900" lvl="0" indent="-342900">
              <a:spcBef>
                <a:spcPct val="20000"/>
              </a:spcBef>
              <a:defRPr/>
            </a:pPr>
            <a:r>
              <a:rPr lang="en-US" dirty="0"/>
              <a:t> LEA DX, MSG1    ; </a:t>
            </a:r>
            <a:r>
              <a:rPr lang="en-US" dirty="0">
                <a:solidFill>
                  <a:schemeClr val="tx2"/>
                </a:solidFill>
              </a:rPr>
              <a:t>display first message</a:t>
            </a:r>
            <a:endParaRPr lang="en-US" dirty="0"/>
          </a:p>
          <a:p>
            <a:pPr marL="342900" lvl="0" indent="-342900">
              <a:spcBef>
                <a:spcPct val="20000"/>
              </a:spcBef>
              <a:defRPr/>
            </a:pPr>
            <a:r>
              <a:rPr lang="en-US" dirty="0"/>
              <a:t>MOV AH, 09</a:t>
            </a:r>
          </a:p>
          <a:p>
            <a:pPr marL="342900" lvl="0" indent="-342900">
              <a:spcBef>
                <a:spcPct val="20000"/>
              </a:spcBef>
              <a:defRPr/>
            </a:pPr>
            <a:r>
              <a:rPr lang="en-US" dirty="0"/>
              <a:t>INT 21H</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MOV AH, 01</a:t>
            </a:r>
            <a:r>
              <a:rPr kumimoji="0" lang="en-US" b="0" i="0" u="none" strike="noStrike" kern="1200" cap="none" spc="0" normalizeH="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tx2"/>
                </a:solidFill>
                <a:effectLst/>
                <a:uLnTx/>
                <a:uFillTx/>
                <a:latin typeface="+mn-lt"/>
                <a:ea typeface="+mn-ea"/>
                <a:cs typeface="+mn-cs"/>
              </a:rPr>
              <a:t>read character</a:t>
            </a:r>
            <a:endParaRPr lang="en-US" dirty="0"/>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INT 21H</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hlink"/>
                </a:solidFill>
                <a:effectLst/>
                <a:uLnTx/>
                <a:uFillTx/>
                <a:latin typeface="+mn-lt"/>
                <a:ea typeface="+mn-ea"/>
                <a:cs typeface="+mn-cs"/>
              </a:rPr>
              <a:t>SUB AL, 20H     </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tx2"/>
                </a:solidFill>
                <a:effectLst/>
                <a:uLnTx/>
                <a:uFillTx/>
                <a:latin typeface="+mn-lt"/>
                <a:ea typeface="+mn-ea"/>
                <a:cs typeface="+mn-cs"/>
              </a:rPr>
              <a:t>convert it to upper case</a:t>
            </a:r>
            <a:endParaRPr lang="en-US" dirty="0"/>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LEA DX, MSG2</a:t>
            </a:r>
            <a:r>
              <a:rPr kumimoji="0" lang="en-US" b="0" i="0" u="none" strike="noStrike" kern="1200" cap="none" spc="0" normalizeH="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tx2"/>
                </a:solidFill>
                <a:effectLst/>
                <a:uLnTx/>
                <a:uFillTx/>
                <a:latin typeface="+mn-lt"/>
                <a:ea typeface="+mn-ea"/>
                <a:cs typeface="+mn-cs"/>
              </a:rPr>
              <a:t>display second message and</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MOV AH, 09      ; </a:t>
            </a:r>
            <a:r>
              <a:rPr kumimoji="0" lang="en-US" b="0" i="0" u="none" strike="noStrike" kern="1200" cap="none" spc="0" normalizeH="0" baseline="0" noProof="0" dirty="0">
                <a:ln>
                  <a:noFill/>
                </a:ln>
                <a:solidFill>
                  <a:schemeClr val="tx2"/>
                </a:solidFill>
                <a:effectLst/>
                <a:uLnTx/>
                <a:uFillTx/>
                <a:latin typeface="+mn-lt"/>
                <a:ea typeface="+mn-ea"/>
                <a:cs typeface="+mn-cs"/>
              </a:rPr>
              <a:t>uppercase letter</a:t>
            </a:r>
            <a:endParaRPr lang="en-US" dirty="0"/>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INT 21H</a:t>
            </a:r>
          </a:p>
          <a:p>
            <a:pPr marL="342900" indent="-342900">
              <a:spcBef>
                <a:spcPct val="20000"/>
              </a:spcBef>
              <a:defRPr/>
            </a:pPr>
            <a:r>
              <a:rPr lang="en-US" dirty="0"/>
              <a:t>MOV DL, AL      ; </a:t>
            </a:r>
            <a:r>
              <a:rPr lang="en-US" dirty="0">
                <a:solidFill>
                  <a:schemeClr val="tx2"/>
                </a:solidFill>
              </a:rPr>
              <a:t> </a:t>
            </a:r>
          </a:p>
          <a:p>
            <a:pPr marL="342900" marR="0" lvl="0" indent="-342900" algn="l" defTabSz="914400" rtl="0" eaLnBrk="1" fontAlgn="auto" latinLnBrk="0" hangingPunct="1">
              <a:lnSpc>
                <a:spcPct val="100000"/>
              </a:lnSpc>
              <a:spcBef>
                <a:spcPct val="20000"/>
              </a:spcBef>
              <a:spcAft>
                <a:spcPts val="0"/>
              </a:spcAft>
              <a:buClrTx/>
              <a:buSzTx/>
              <a:tabLst/>
              <a:defRPr/>
            </a:pPr>
            <a:r>
              <a:rPr lang="en-US" noProof="0" dirty="0"/>
              <a:t>MOV AH,02H</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dirty="0">
                <a:ln>
                  <a:noFill/>
                </a:ln>
                <a:solidFill>
                  <a:schemeClr val="tx1"/>
                </a:solidFill>
                <a:effectLst/>
                <a:uLnTx/>
                <a:uFillTx/>
                <a:latin typeface="+mn-lt"/>
                <a:ea typeface="+mn-ea"/>
                <a:cs typeface="+mn-cs"/>
              </a:rPr>
              <a:t>INT</a:t>
            </a:r>
            <a:r>
              <a:rPr kumimoji="0" lang="en-US" b="0" i="0" u="none" strike="noStrike" kern="1200" cap="none" spc="0" normalizeH="0" dirty="0">
                <a:ln>
                  <a:noFill/>
                </a:ln>
                <a:solidFill>
                  <a:schemeClr val="tx1"/>
                </a:solidFill>
                <a:effectLst/>
                <a:uLnTx/>
                <a:uFillTx/>
                <a:latin typeface="+mn-lt"/>
                <a:ea typeface="+mn-ea"/>
                <a:cs typeface="+mn-cs"/>
              </a:rPr>
              <a:t> 21H</a:t>
            </a:r>
          </a:p>
          <a:p>
            <a:pPr marL="342900" marR="0" lvl="0" indent="-342900" algn="l" defTabSz="914400" rtl="0" eaLnBrk="1" fontAlgn="auto" latinLnBrk="0" hangingPunct="1">
              <a:lnSpc>
                <a:spcPct val="100000"/>
              </a:lnSpc>
              <a:spcBef>
                <a:spcPct val="20000"/>
              </a:spcBef>
              <a:spcAft>
                <a:spcPts val="0"/>
              </a:spcAft>
              <a:buClrTx/>
              <a:buSzTx/>
              <a:tabLst/>
              <a:defRPr/>
            </a:pPr>
            <a:r>
              <a:rPr lang="en-US" baseline="0" noProof="0" dirty="0"/>
              <a:t>MOV</a:t>
            </a:r>
            <a:r>
              <a:rPr lang="en-US" noProof="0" dirty="0"/>
              <a:t> AH,4CH</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dirty="0">
                <a:ln>
                  <a:noFill/>
                </a:ln>
                <a:solidFill>
                  <a:schemeClr val="tx1"/>
                </a:solidFill>
                <a:effectLst/>
                <a:uLnTx/>
                <a:uFillTx/>
                <a:latin typeface="+mn-lt"/>
                <a:ea typeface="+mn-ea"/>
                <a:cs typeface="+mn-cs"/>
              </a:rPr>
              <a:t>INT</a:t>
            </a:r>
            <a:r>
              <a:rPr kumimoji="0" lang="en-US" b="0" i="0" u="none" strike="noStrike" kern="1200" cap="none" spc="0" normalizeH="0" dirty="0">
                <a:ln>
                  <a:noFill/>
                </a:ln>
                <a:solidFill>
                  <a:schemeClr val="tx1"/>
                </a:solidFill>
                <a:effectLst/>
                <a:uLnTx/>
                <a:uFillTx/>
                <a:latin typeface="+mn-lt"/>
                <a:ea typeface="+mn-ea"/>
                <a:cs typeface="+mn-cs"/>
              </a:rPr>
              <a:t> 21H</a:t>
            </a:r>
            <a:r>
              <a:rPr kumimoji="0" lang="en-US" b="0" i="0" u="none" strike="noStrike" kern="1200" cap="none" spc="0" normalizeH="0" baseline="0" noProof="0" dirty="0">
                <a:ln>
                  <a:noFill/>
                </a:ln>
                <a:solidFill>
                  <a:schemeClr val="tx1"/>
                </a:solidFill>
                <a:effectLst/>
                <a:uLnTx/>
                <a:uFillTx/>
                <a:latin typeface="+mn-lt"/>
                <a:ea typeface="+mn-ea"/>
                <a:cs typeface="+mn-cs"/>
              </a:rPr>
              <a:t>	; </a:t>
            </a:r>
            <a:r>
              <a:rPr kumimoji="0" lang="en-US" b="0" i="0" u="none" strike="noStrike" kern="1200" cap="none" spc="0" normalizeH="0" baseline="0" noProof="0" dirty="0">
                <a:ln>
                  <a:noFill/>
                </a:ln>
                <a:solidFill>
                  <a:schemeClr val="tx2"/>
                </a:solidFill>
                <a:effectLst/>
                <a:uLnTx/>
                <a:uFillTx/>
                <a:latin typeface="+mn-lt"/>
                <a:ea typeface="+mn-ea"/>
                <a:cs typeface="+mn-cs"/>
              </a:rPr>
              <a:t>return to DOS</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solidFill>
                  <a:schemeClr val="tx2"/>
                </a:solidFill>
              </a:rPr>
              <a:t>CODE ENDS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tx2"/>
                </a:solidFill>
                <a:effectLst/>
                <a:uLnTx/>
                <a:uFillTx/>
                <a:latin typeface="+mn-lt"/>
                <a:ea typeface="+mn-ea"/>
                <a:cs typeface="+mn-cs"/>
              </a:rPr>
              <a:t>END START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p:tgtEl>
                                          <p:spTgt spid="9933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99331">
                                            <p:txEl>
                                              <p:pRg st="0" end="0"/>
                                            </p:txEl>
                                          </p:spTgt>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anim calcmode="lin" valueType="num">
                                      <p:cBhvr additive="base">
                                        <p:cTn id="11" dur="500"/>
                                        <p:tgtEl>
                                          <p:spTgt spid="99331">
                                            <p:txEl>
                                              <p:pRg st="1" end="1"/>
                                            </p:txEl>
                                          </p:spTgt>
                                        </p:tgtEl>
                                        <p:attrNameLst>
                                          <p:attrName>ppt_x</p:attrName>
                                        </p:attrNameLst>
                                      </p:cBhvr>
                                      <p:tavLst>
                                        <p:tav tm="0">
                                          <p:val>
                                            <p:strVal val="#ppt_x-#ppt_w*1.125000"/>
                                          </p:val>
                                        </p:tav>
                                        <p:tav tm="100000">
                                          <p:val>
                                            <p:strVal val="#ppt_x"/>
                                          </p:val>
                                        </p:tav>
                                      </p:tavLst>
                                    </p:anim>
                                    <p:animEffect transition="in" filter="wipe(right)">
                                      <p:cBhvr>
                                        <p:cTn id="12" dur="500"/>
                                        <p:tgtEl>
                                          <p:spTgt spid="99331">
                                            <p:txEl>
                                              <p:pRg st="1" end="1"/>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 calcmode="lin" valueType="num">
                                      <p:cBhvr additive="base">
                                        <p:cTn id="15" dur="500"/>
                                        <p:tgtEl>
                                          <p:spTgt spid="99331">
                                            <p:txEl>
                                              <p:pRg st="2" end="2"/>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9933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checkerboard(across)">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checkerboard(across)">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checkerboard(across)">
                                      <p:cBhvr>
                                        <p:cTn id="31" dur="500"/>
                                        <p:tgtEl>
                                          <p:spTgt spid="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checkerboard(across)">
                                      <p:cBhvr>
                                        <p:cTn id="36" dur="500"/>
                                        <p:tgtEl>
                                          <p:spTgt spid="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checkerboard(across)">
                                      <p:cBhvr>
                                        <p:cTn id="41" dur="500"/>
                                        <p:tgtEl>
                                          <p:spTgt spid="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checkerboard(across)">
                                      <p:cBhvr>
                                        <p:cTn id="46" dur="500"/>
                                        <p:tgtEl>
                                          <p:spTgt spid="5">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checkerboard(across)">
                                      <p:cBhvr>
                                        <p:cTn id="51" dur="500"/>
                                        <p:tgtEl>
                                          <p:spTgt spid="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checkerboard(across)">
                                      <p:cBhvr>
                                        <p:cTn id="56" dur="500"/>
                                        <p:tgtEl>
                                          <p:spTgt spid="5">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Effect transition="in" filter="checkerboard(across)">
                                      <p:cBhvr>
                                        <p:cTn id="61" dur="500"/>
                                        <p:tgtEl>
                                          <p:spTgt spid="5">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5">
                                            <p:txEl>
                                              <p:pRg st="9" end="9"/>
                                            </p:txEl>
                                          </p:spTgt>
                                        </p:tgtEl>
                                        <p:attrNameLst>
                                          <p:attrName>style.visibility</p:attrName>
                                        </p:attrNameLst>
                                      </p:cBhvr>
                                      <p:to>
                                        <p:strVal val="visible"/>
                                      </p:to>
                                    </p:set>
                                    <p:animEffect transition="in" filter="checkerboard(across)">
                                      <p:cBhvr>
                                        <p:cTn id="66" dur="500"/>
                                        <p:tgtEl>
                                          <p:spTgt spid="5">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71" dur="500"/>
                                        <p:tgtEl>
                                          <p:spTgt spid="5">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76" dur="500"/>
                                        <p:tgtEl>
                                          <p:spTgt spid="5">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81" dur="500"/>
                                        <p:tgtEl>
                                          <p:spTgt spid="5">
                                            <p:txEl>
                                              <p:pRg st="12" end="1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5">
                                            <p:txEl>
                                              <p:pRg st="13" end="13"/>
                                            </p:txEl>
                                          </p:spTgt>
                                        </p:tgtEl>
                                        <p:attrNameLst>
                                          <p:attrName>style.visibility</p:attrName>
                                        </p:attrNameLst>
                                      </p:cBhvr>
                                      <p:to>
                                        <p:strVal val="visible"/>
                                      </p:to>
                                    </p:set>
                                    <p:animEffect transition="in" filter="checkerboard(across)">
                                      <p:cBhvr>
                                        <p:cTn id="86" dur="500"/>
                                        <p:tgtEl>
                                          <p:spTgt spid="5">
                                            <p:txEl>
                                              <p:pRg st="13" end="1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Effect transition="in" filter="checkerboard(across)">
                                      <p:cBhvr>
                                        <p:cTn id="91" dur="500"/>
                                        <p:tgtEl>
                                          <p:spTgt spid="5">
                                            <p:txEl>
                                              <p:pRg st="14" end="1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5">
                                            <p:txEl>
                                              <p:pRg st="15" end="15"/>
                                            </p:txEl>
                                          </p:spTgt>
                                        </p:tgtEl>
                                        <p:attrNameLst>
                                          <p:attrName>style.visibility</p:attrName>
                                        </p:attrNameLst>
                                      </p:cBhvr>
                                      <p:to>
                                        <p:strVal val="visible"/>
                                      </p:to>
                                    </p:set>
                                    <p:animEffect transition="in" filter="checkerboard(across)">
                                      <p:cBhvr>
                                        <p:cTn id="96"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P spid="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a:bodyPr>
          <a:lstStyle/>
          <a:p>
            <a:r>
              <a:rPr lang="en-IN" dirty="0"/>
              <a:t>ASCII Code Table</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395536" y="764704"/>
            <a:ext cx="8352927" cy="609329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a:xfrm>
            <a:off x="457200" y="213678"/>
            <a:ext cx="7772400" cy="1143000"/>
          </a:xfrm>
        </p:spPr>
        <p:txBody>
          <a:bodyPr>
            <a:normAutofit fontScale="90000"/>
          </a:bodyPr>
          <a:lstStyle/>
          <a:p>
            <a:r>
              <a:rPr lang="en-US" altLang="en-US" dirty="0"/>
              <a:t> MUL Application: Inputting a Decimal Number</a:t>
            </a:r>
            <a:endParaRPr lang="en-US" dirty="0"/>
          </a:p>
        </p:txBody>
      </p:sp>
      <p:sp>
        <p:nvSpPr>
          <p:cNvPr id="114691" name="Rectangle 1027"/>
          <p:cNvSpPr>
            <a:spLocks noGrp="1" noChangeArrowheads="1"/>
          </p:cNvSpPr>
          <p:nvPr>
            <p:ph idx="1"/>
          </p:nvPr>
        </p:nvSpPr>
        <p:spPr/>
        <p:txBody>
          <a:bodyPr>
            <a:normAutofit fontScale="77500" lnSpcReduction="20000"/>
          </a:bodyPr>
          <a:lstStyle/>
          <a:p>
            <a:r>
              <a:rPr lang="en-US" dirty="0"/>
              <a:t>Inputting a 2-digit decimal number</a:t>
            </a:r>
          </a:p>
          <a:p>
            <a:pPr lvl="1">
              <a:buFontTx/>
              <a:buNone/>
            </a:pPr>
            <a:endParaRPr lang="en-US" dirty="0"/>
          </a:p>
          <a:p>
            <a:pPr lvl="1">
              <a:buFontTx/>
              <a:buNone/>
            </a:pPr>
            <a:r>
              <a:rPr lang="en-US" dirty="0"/>
              <a:t>MOV AH, 01	</a:t>
            </a:r>
            <a:r>
              <a:rPr lang="en-US" dirty="0">
                <a:solidFill>
                  <a:schemeClr val="tx2"/>
                </a:solidFill>
              </a:rPr>
              <a:t>;read first digit</a:t>
            </a:r>
            <a:endParaRPr lang="en-US" dirty="0"/>
          </a:p>
          <a:p>
            <a:pPr lvl="1">
              <a:buFontTx/>
              <a:buNone/>
            </a:pPr>
            <a:r>
              <a:rPr lang="en-US" dirty="0"/>
              <a:t>INT 21H</a:t>
            </a:r>
          </a:p>
          <a:p>
            <a:pPr lvl="1">
              <a:buFontTx/>
              <a:buNone/>
            </a:pPr>
            <a:r>
              <a:rPr lang="en-US" dirty="0"/>
              <a:t>AND AL, 0F		</a:t>
            </a:r>
            <a:r>
              <a:rPr lang="en-US" dirty="0">
                <a:solidFill>
                  <a:schemeClr val="tx2"/>
                </a:solidFill>
              </a:rPr>
              <a:t>; convert digit from ASCII code to binary</a:t>
            </a:r>
            <a:endParaRPr lang="en-US" dirty="0"/>
          </a:p>
          <a:p>
            <a:pPr lvl="1">
              <a:buFontTx/>
              <a:buNone/>
            </a:pPr>
            <a:r>
              <a:rPr lang="en-US" dirty="0"/>
              <a:t>MOV BL, 10</a:t>
            </a:r>
          </a:p>
          <a:p>
            <a:pPr lvl="1">
              <a:buFontTx/>
              <a:buNone/>
            </a:pPr>
            <a:r>
              <a:rPr lang="en-US" dirty="0"/>
              <a:t>MUL BL		</a:t>
            </a:r>
            <a:r>
              <a:rPr lang="en-US" dirty="0">
                <a:solidFill>
                  <a:schemeClr val="tx2"/>
                </a:solidFill>
              </a:rPr>
              <a:t>; multiply digit by 10</a:t>
            </a:r>
            <a:endParaRPr lang="en-US" dirty="0"/>
          </a:p>
          <a:p>
            <a:pPr lvl="1">
              <a:buFontTx/>
              <a:buNone/>
            </a:pPr>
            <a:r>
              <a:rPr lang="en-US" dirty="0"/>
              <a:t>MOV CL, AL</a:t>
            </a:r>
          </a:p>
          <a:p>
            <a:pPr lvl="1">
              <a:buFontTx/>
              <a:buNone/>
            </a:pPr>
            <a:r>
              <a:rPr lang="en-US" dirty="0"/>
              <a:t>MOV AH, 01	</a:t>
            </a:r>
            <a:r>
              <a:rPr lang="en-US" dirty="0">
                <a:solidFill>
                  <a:schemeClr val="tx2"/>
                </a:solidFill>
              </a:rPr>
              <a:t>; read 2nd digit</a:t>
            </a:r>
            <a:endParaRPr lang="en-US" dirty="0"/>
          </a:p>
          <a:p>
            <a:pPr lvl="1">
              <a:buFontTx/>
              <a:buNone/>
            </a:pPr>
            <a:r>
              <a:rPr lang="en-US" dirty="0"/>
              <a:t>INT 21H</a:t>
            </a:r>
          </a:p>
          <a:p>
            <a:pPr lvl="1">
              <a:buFontTx/>
              <a:buNone/>
            </a:pPr>
            <a:r>
              <a:rPr lang="en-US" dirty="0"/>
              <a:t>AND AL, 0F		 </a:t>
            </a:r>
            <a:r>
              <a:rPr lang="en-US" dirty="0">
                <a:solidFill>
                  <a:schemeClr val="tx2"/>
                </a:solidFill>
              </a:rPr>
              <a:t>; convert digit from ASCII code to binary</a:t>
            </a:r>
            <a:endParaRPr lang="en-US" dirty="0"/>
          </a:p>
          <a:p>
            <a:pPr lvl="1">
              <a:buFontTx/>
              <a:buNone/>
            </a:pPr>
            <a:r>
              <a:rPr lang="en-US" dirty="0"/>
              <a:t>ADD AL, CL		 </a:t>
            </a:r>
            <a:r>
              <a:rPr lang="en-US" dirty="0">
                <a:solidFill>
                  <a:schemeClr val="tx2"/>
                </a:solidFill>
              </a:rPr>
              <a:t>; AL contains the 2-digit number</a:t>
            </a:r>
            <a:endParaRPr lang="en-US" dirty="0"/>
          </a:p>
          <a:p>
            <a:pPr>
              <a:buFont typeface="Monotype Sorts" pitchFamily="2" charset="2"/>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469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469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4691">
                                            <p:txEl>
                                              <p:pRg st="0" end="0"/>
                                            </p:txEl>
                                          </p:spTgt>
                                        </p:tgtEl>
                                        <p:attrNameLst>
                                          <p:attrName>ppt_h</p:attrName>
                                        </p:attrNameLst>
                                      </p:cBhvr>
                                      <p:tavLst>
                                        <p:tav tm="0">
                                          <p:val>
                                            <p:fltVal val="0"/>
                                          </p:val>
                                        </p:tav>
                                        <p:tav tm="100000">
                                          <p:val>
                                            <p:strVal val="#ppt_h"/>
                                          </p:val>
                                        </p:tav>
                                      </p:tavLst>
                                    </p:anim>
                                  </p:childTnLst>
                                </p:cTn>
                              </p:par>
                              <p:par>
                                <p:cTn id="11" presetID="17" presetClass="entr" presetSubtype="4" fill="hold" grpId="0" nodeType="withEffect">
                                  <p:stCondLst>
                                    <p:cond delay="0"/>
                                  </p:stCondLst>
                                  <p:childTnLst>
                                    <p:set>
                                      <p:cBhvr>
                                        <p:cTn id="12" dur="1" fill="hold">
                                          <p:stCondLst>
                                            <p:cond delay="0"/>
                                          </p:stCondLst>
                                        </p:cTn>
                                        <p:tgtEl>
                                          <p:spTgt spid="114691">
                                            <p:txEl>
                                              <p:pRg st="2" end="2"/>
                                            </p:txEl>
                                          </p:spTgt>
                                        </p:tgtEl>
                                        <p:attrNameLst>
                                          <p:attrName>style.visibility</p:attrName>
                                        </p:attrNameLst>
                                      </p:cBhvr>
                                      <p:to>
                                        <p:strVal val="visible"/>
                                      </p:to>
                                    </p:set>
                                    <p:anim calcmode="lin" valueType="num">
                                      <p:cBhvr>
                                        <p:cTn id="13"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14691">
                                            <p:txEl>
                                              <p:pRg st="2" end="2"/>
                                            </p:txEl>
                                          </p:spTgt>
                                        </p:tgtEl>
                                        <p:attrNameLst>
                                          <p:attrName>ppt_y</p:attrName>
                                        </p:attrNameLst>
                                      </p:cBhvr>
                                      <p:tavLst>
                                        <p:tav tm="0">
                                          <p:val>
                                            <p:strVal val="#ppt_y+#ppt_h/2"/>
                                          </p:val>
                                        </p:tav>
                                        <p:tav tm="100000">
                                          <p:val>
                                            <p:strVal val="#ppt_y"/>
                                          </p:val>
                                        </p:tav>
                                      </p:tavLst>
                                    </p:anim>
                                    <p:anim calcmode="lin" valueType="num">
                                      <p:cBhvr>
                                        <p:cTn id="15" dur="500" fill="hold"/>
                                        <p:tgtEl>
                                          <p:spTgt spid="114691">
                                            <p:txEl>
                                              <p:pRg st="2" end="2"/>
                                            </p:txEl>
                                          </p:spTgt>
                                        </p:tgtEl>
                                        <p:attrNameLst>
                                          <p:attrName>ppt_w</p:attrName>
                                        </p:attrNameLst>
                                      </p:cBhvr>
                                      <p:tavLst>
                                        <p:tav tm="0">
                                          <p:val>
                                            <p:strVal val="#ppt_w"/>
                                          </p:val>
                                        </p:tav>
                                        <p:tav tm="100000">
                                          <p:val>
                                            <p:strVal val="#ppt_w"/>
                                          </p:val>
                                        </p:tav>
                                      </p:tavLst>
                                    </p:anim>
                                    <p:anim calcmode="lin" valueType="num">
                                      <p:cBhvr>
                                        <p:cTn id="16" dur="500" fill="hold"/>
                                        <p:tgtEl>
                                          <p:spTgt spid="114691">
                                            <p:txEl>
                                              <p:pRg st="2" end="2"/>
                                            </p:txEl>
                                          </p:spTgt>
                                        </p:tgtEl>
                                        <p:attrNameLst>
                                          <p:attrName>ppt_h</p:attrName>
                                        </p:attrNameLst>
                                      </p:cBhvr>
                                      <p:tavLst>
                                        <p:tav tm="0">
                                          <p:val>
                                            <p:fltVal val="0"/>
                                          </p:val>
                                        </p:tav>
                                        <p:tav tm="100000">
                                          <p:val>
                                            <p:strVal val="#ppt_h"/>
                                          </p:val>
                                        </p:tav>
                                      </p:tavLst>
                                    </p:anim>
                                  </p:childTnLst>
                                </p:cTn>
                              </p:par>
                              <p:par>
                                <p:cTn id="17" presetID="17" presetClass="entr" presetSubtype="4" fill="hold" grpId="0" nodeType="withEffect">
                                  <p:stCondLst>
                                    <p:cond delay="0"/>
                                  </p:stCondLst>
                                  <p:childTnLst>
                                    <p:set>
                                      <p:cBhvr>
                                        <p:cTn id="18" dur="1" fill="hold">
                                          <p:stCondLst>
                                            <p:cond delay="0"/>
                                          </p:stCondLst>
                                        </p:cTn>
                                        <p:tgtEl>
                                          <p:spTgt spid="114691">
                                            <p:txEl>
                                              <p:pRg st="3" end="3"/>
                                            </p:txEl>
                                          </p:spTgt>
                                        </p:tgtEl>
                                        <p:attrNameLst>
                                          <p:attrName>style.visibility</p:attrName>
                                        </p:attrNameLst>
                                      </p:cBhvr>
                                      <p:to>
                                        <p:strVal val="visible"/>
                                      </p:to>
                                    </p:set>
                                    <p:anim calcmode="lin" valueType="num">
                                      <p:cBhvr>
                                        <p:cTn id="19"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114691">
                                            <p:txEl>
                                              <p:pRg st="3" end="3"/>
                                            </p:txEl>
                                          </p:spTgt>
                                        </p:tgtEl>
                                        <p:attrNameLst>
                                          <p:attrName>ppt_y</p:attrName>
                                        </p:attrNameLst>
                                      </p:cBhvr>
                                      <p:tavLst>
                                        <p:tav tm="0">
                                          <p:val>
                                            <p:strVal val="#ppt_y+#ppt_h/2"/>
                                          </p:val>
                                        </p:tav>
                                        <p:tav tm="100000">
                                          <p:val>
                                            <p:strVal val="#ppt_y"/>
                                          </p:val>
                                        </p:tav>
                                      </p:tavLst>
                                    </p:anim>
                                    <p:anim calcmode="lin" valueType="num">
                                      <p:cBhvr>
                                        <p:cTn id="21" dur="500" fill="hold"/>
                                        <p:tgtEl>
                                          <p:spTgt spid="114691">
                                            <p:txEl>
                                              <p:pRg st="3" end="3"/>
                                            </p:txEl>
                                          </p:spTgt>
                                        </p:tgtEl>
                                        <p:attrNameLst>
                                          <p:attrName>ppt_w</p:attrName>
                                        </p:attrNameLst>
                                      </p:cBhvr>
                                      <p:tavLst>
                                        <p:tav tm="0">
                                          <p:val>
                                            <p:strVal val="#ppt_w"/>
                                          </p:val>
                                        </p:tav>
                                        <p:tav tm="100000">
                                          <p:val>
                                            <p:strVal val="#ppt_w"/>
                                          </p:val>
                                        </p:tav>
                                      </p:tavLst>
                                    </p:anim>
                                    <p:anim calcmode="lin" valueType="num">
                                      <p:cBhvr>
                                        <p:cTn id="22" dur="500" fill="hold"/>
                                        <p:tgtEl>
                                          <p:spTgt spid="114691">
                                            <p:txEl>
                                              <p:pRg st="3" end="3"/>
                                            </p:txEl>
                                          </p:spTgt>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0"/>
                                  </p:stCondLst>
                                  <p:childTnLst>
                                    <p:set>
                                      <p:cBhvr>
                                        <p:cTn id="24" dur="1" fill="hold">
                                          <p:stCondLst>
                                            <p:cond delay="0"/>
                                          </p:stCondLst>
                                        </p:cTn>
                                        <p:tgtEl>
                                          <p:spTgt spid="114691">
                                            <p:txEl>
                                              <p:pRg st="4" end="4"/>
                                            </p:txEl>
                                          </p:spTgt>
                                        </p:tgtEl>
                                        <p:attrNameLst>
                                          <p:attrName>style.visibility</p:attrName>
                                        </p:attrNameLst>
                                      </p:cBhvr>
                                      <p:to>
                                        <p:strVal val="visible"/>
                                      </p:to>
                                    </p:set>
                                    <p:anim calcmode="lin" valueType="num">
                                      <p:cBhvr>
                                        <p:cTn id="25" dur="500" fill="hold"/>
                                        <p:tgtEl>
                                          <p:spTgt spid="114691">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114691">
                                            <p:txEl>
                                              <p:pRg st="4" end="4"/>
                                            </p:txEl>
                                          </p:spTgt>
                                        </p:tgtEl>
                                        <p:attrNameLst>
                                          <p:attrName>ppt_y</p:attrName>
                                        </p:attrNameLst>
                                      </p:cBhvr>
                                      <p:tavLst>
                                        <p:tav tm="0">
                                          <p:val>
                                            <p:strVal val="#ppt_y+#ppt_h/2"/>
                                          </p:val>
                                        </p:tav>
                                        <p:tav tm="100000">
                                          <p:val>
                                            <p:strVal val="#ppt_y"/>
                                          </p:val>
                                        </p:tav>
                                      </p:tavLst>
                                    </p:anim>
                                    <p:anim calcmode="lin" valueType="num">
                                      <p:cBhvr>
                                        <p:cTn id="27" dur="500" fill="hold"/>
                                        <p:tgtEl>
                                          <p:spTgt spid="114691">
                                            <p:txEl>
                                              <p:pRg st="4" end="4"/>
                                            </p:txEl>
                                          </p:spTgt>
                                        </p:tgtEl>
                                        <p:attrNameLst>
                                          <p:attrName>ppt_w</p:attrName>
                                        </p:attrNameLst>
                                      </p:cBhvr>
                                      <p:tavLst>
                                        <p:tav tm="0">
                                          <p:val>
                                            <p:strVal val="#ppt_w"/>
                                          </p:val>
                                        </p:tav>
                                        <p:tav tm="100000">
                                          <p:val>
                                            <p:strVal val="#ppt_w"/>
                                          </p:val>
                                        </p:tav>
                                      </p:tavLst>
                                    </p:anim>
                                    <p:anim calcmode="lin" valueType="num">
                                      <p:cBhvr>
                                        <p:cTn id="28" dur="500" fill="hold"/>
                                        <p:tgtEl>
                                          <p:spTgt spid="114691">
                                            <p:txEl>
                                              <p:pRg st="4" end="4"/>
                                            </p:txEl>
                                          </p:spTgt>
                                        </p:tgtEl>
                                        <p:attrNameLst>
                                          <p:attrName>ppt_h</p:attrName>
                                        </p:attrNameLst>
                                      </p:cBhvr>
                                      <p:tavLst>
                                        <p:tav tm="0">
                                          <p:val>
                                            <p:fltVal val="0"/>
                                          </p:val>
                                        </p:tav>
                                        <p:tav tm="100000">
                                          <p:val>
                                            <p:strVal val="#ppt_h"/>
                                          </p:val>
                                        </p:tav>
                                      </p:tavLst>
                                    </p:anim>
                                  </p:childTnLst>
                                </p:cTn>
                              </p:par>
                              <p:par>
                                <p:cTn id="29" presetID="17" presetClass="entr" presetSubtype="4" fill="hold" grpId="0" nodeType="withEffect">
                                  <p:stCondLst>
                                    <p:cond delay="0"/>
                                  </p:stCondLst>
                                  <p:childTnLst>
                                    <p:set>
                                      <p:cBhvr>
                                        <p:cTn id="30" dur="1" fill="hold">
                                          <p:stCondLst>
                                            <p:cond delay="0"/>
                                          </p:stCondLst>
                                        </p:cTn>
                                        <p:tgtEl>
                                          <p:spTgt spid="114691">
                                            <p:txEl>
                                              <p:pRg st="5" end="5"/>
                                            </p:txEl>
                                          </p:spTgt>
                                        </p:tgtEl>
                                        <p:attrNameLst>
                                          <p:attrName>style.visibility</p:attrName>
                                        </p:attrNameLst>
                                      </p:cBhvr>
                                      <p:to>
                                        <p:strVal val="visible"/>
                                      </p:to>
                                    </p:set>
                                    <p:anim calcmode="lin" valueType="num">
                                      <p:cBhvr>
                                        <p:cTn id="31" dur="500" fill="hold"/>
                                        <p:tgtEl>
                                          <p:spTgt spid="114691">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114691">
                                            <p:txEl>
                                              <p:pRg st="5" end="5"/>
                                            </p:txEl>
                                          </p:spTgt>
                                        </p:tgtEl>
                                        <p:attrNameLst>
                                          <p:attrName>ppt_y</p:attrName>
                                        </p:attrNameLst>
                                      </p:cBhvr>
                                      <p:tavLst>
                                        <p:tav tm="0">
                                          <p:val>
                                            <p:strVal val="#ppt_y+#ppt_h/2"/>
                                          </p:val>
                                        </p:tav>
                                        <p:tav tm="100000">
                                          <p:val>
                                            <p:strVal val="#ppt_y"/>
                                          </p:val>
                                        </p:tav>
                                      </p:tavLst>
                                    </p:anim>
                                    <p:anim calcmode="lin" valueType="num">
                                      <p:cBhvr>
                                        <p:cTn id="33" dur="500" fill="hold"/>
                                        <p:tgtEl>
                                          <p:spTgt spid="114691">
                                            <p:txEl>
                                              <p:pRg st="5" end="5"/>
                                            </p:txEl>
                                          </p:spTgt>
                                        </p:tgtEl>
                                        <p:attrNameLst>
                                          <p:attrName>ppt_w</p:attrName>
                                        </p:attrNameLst>
                                      </p:cBhvr>
                                      <p:tavLst>
                                        <p:tav tm="0">
                                          <p:val>
                                            <p:strVal val="#ppt_w"/>
                                          </p:val>
                                        </p:tav>
                                        <p:tav tm="100000">
                                          <p:val>
                                            <p:strVal val="#ppt_w"/>
                                          </p:val>
                                        </p:tav>
                                      </p:tavLst>
                                    </p:anim>
                                    <p:anim calcmode="lin" valueType="num">
                                      <p:cBhvr>
                                        <p:cTn id="34" dur="500" fill="hold"/>
                                        <p:tgtEl>
                                          <p:spTgt spid="114691">
                                            <p:txEl>
                                              <p:pRg st="5" end="5"/>
                                            </p:txEl>
                                          </p:spTgt>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0"/>
                                  </p:stCondLst>
                                  <p:childTnLst>
                                    <p:set>
                                      <p:cBhvr>
                                        <p:cTn id="36" dur="1" fill="hold">
                                          <p:stCondLst>
                                            <p:cond delay="0"/>
                                          </p:stCondLst>
                                        </p:cTn>
                                        <p:tgtEl>
                                          <p:spTgt spid="114691">
                                            <p:txEl>
                                              <p:pRg st="6" end="6"/>
                                            </p:txEl>
                                          </p:spTgt>
                                        </p:tgtEl>
                                        <p:attrNameLst>
                                          <p:attrName>style.visibility</p:attrName>
                                        </p:attrNameLst>
                                      </p:cBhvr>
                                      <p:to>
                                        <p:strVal val="visible"/>
                                      </p:to>
                                    </p:set>
                                    <p:anim calcmode="lin" valueType="num">
                                      <p:cBhvr>
                                        <p:cTn id="37" dur="500" fill="hold"/>
                                        <p:tgtEl>
                                          <p:spTgt spid="114691">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114691">
                                            <p:txEl>
                                              <p:pRg st="6" end="6"/>
                                            </p:txEl>
                                          </p:spTgt>
                                        </p:tgtEl>
                                        <p:attrNameLst>
                                          <p:attrName>ppt_y</p:attrName>
                                        </p:attrNameLst>
                                      </p:cBhvr>
                                      <p:tavLst>
                                        <p:tav tm="0">
                                          <p:val>
                                            <p:strVal val="#ppt_y+#ppt_h/2"/>
                                          </p:val>
                                        </p:tav>
                                        <p:tav tm="100000">
                                          <p:val>
                                            <p:strVal val="#ppt_y"/>
                                          </p:val>
                                        </p:tav>
                                      </p:tavLst>
                                    </p:anim>
                                    <p:anim calcmode="lin" valueType="num">
                                      <p:cBhvr>
                                        <p:cTn id="39" dur="500" fill="hold"/>
                                        <p:tgtEl>
                                          <p:spTgt spid="114691">
                                            <p:txEl>
                                              <p:pRg st="6" end="6"/>
                                            </p:txEl>
                                          </p:spTgt>
                                        </p:tgtEl>
                                        <p:attrNameLst>
                                          <p:attrName>ppt_w</p:attrName>
                                        </p:attrNameLst>
                                      </p:cBhvr>
                                      <p:tavLst>
                                        <p:tav tm="0">
                                          <p:val>
                                            <p:strVal val="#ppt_w"/>
                                          </p:val>
                                        </p:tav>
                                        <p:tav tm="100000">
                                          <p:val>
                                            <p:strVal val="#ppt_w"/>
                                          </p:val>
                                        </p:tav>
                                      </p:tavLst>
                                    </p:anim>
                                    <p:anim calcmode="lin" valueType="num">
                                      <p:cBhvr>
                                        <p:cTn id="40" dur="500" fill="hold"/>
                                        <p:tgtEl>
                                          <p:spTgt spid="114691">
                                            <p:txEl>
                                              <p:pRg st="6" end="6"/>
                                            </p:txEl>
                                          </p:spTgt>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0"/>
                                  </p:stCondLst>
                                  <p:childTnLst>
                                    <p:set>
                                      <p:cBhvr>
                                        <p:cTn id="42" dur="1" fill="hold">
                                          <p:stCondLst>
                                            <p:cond delay="0"/>
                                          </p:stCondLst>
                                        </p:cTn>
                                        <p:tgtEl>
                                          <p:spTgt spid="114691">
                                            <p:txEl>
                                              <p:pRg st="7" end="7"/>
                                            </p:txEl>
                                          </p:spTgt>
                                        </p:tgtEl>
                                        <p:attrNameLst>
                                          <p:attrName>style.visibility</p:attrName>
                                        </p:attrNameLst>
                                      </p:cBhvr>
                                      <p:to>
                                        <p:strVal val="visible"/>
                                      </p:to>
                                    </p:set>
                                    <p:anim calcmode="lin" valueType="num">
                                      <p:cBhvr>
                                        <p:cTn id="43" dur="500" fill="hold"/>
                                        <p:tgtEl>
                                          <p:spTgt spid="114691">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114691">
                                            <p:txEl>
                                              <p:pRg st="7" end="7"/>
                                            </p:txEl>
                                          </p:spTgt>
                                        </p:tgtEl>
                                        <p:attrNameLst>
                                          <p:attrName>ppt_y</p:attrName>
                                        </p:attrNameLst>
                                      </p:cBhvr>
                                      <p:tavLst>
                                        <p:tav tm="0">
                                          <p:val>
                                            <p:strVal val="#ppt_y+#ppt_h/2"/>
                                          </p:val>
                                        </p:tav>
                                        <p:tav tm="100000">
                                          <p:val>
                                            <p:strVal val="#ppt_y"/>
                                          </p:val>
                                        </p:tav>
                                      </p:tavLst>
                                    </p:anim>
                                    <p:anim calcmode="lin" valueType="num">
                                      <p:cBhvr>
                                        <p:cTn id="45" dur="500" fill="hold"/>
                                        <p:tgtEl>
                                          <p:spTgt spid="114691">
                                            <p:txEl>
                                              <p:pRg st="7" end="7"/>
                                            </p:txEl>
                                          </p:spTgt>
                                        </p:tgtEl>
                                        <p:attrNameLst>
                                          <p:attrName>ppt_w</p:attrName>
                                        </p:attrNameLst>
                                      </p:cBhvr>
                                      <p:tavLst>
                                        <p:tav tm="0">
                                          <p:val>
                                            <p:strVal val="#ppt_w"/>
                                          </p:val>
                                        </p:tav>
                                        <p:tav tm="100000">
                                          <p:val>
                                            <p:strVal val="#ppt_w"/>
                                          </p:val>
                                        </p:tav>
                                      </p:tavLst>
                                    </p:anim>
                                    <p:anim calcmode="lin" valueType="num">
                                      <p:cBhvr>
                                        <p:cTn id="46" dur="500" fill="hold"/>
                                        <p:tgtEl>
                                          <p:spTgt spid="114691">
                                            <p:txEl>
                                              <p:pRg st="7" end="7"/>
                                            </p:txEl>
                                          </p:spTgt>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0"/>
                                  </p:stCondLst>
                                  <p:childTnLst>
                                    <p:set>
                                      <p:cBhvr>
                                        <p:cTn id="48" dur="1" fill="hold">
                                          <p:stCondLst>
                                            <p:cond delay="0"/>
                                          </p:stCondLst>
                                        </p:cTn>
                                        <p:tgtEl>
                                          <p:spTgt spid="114691">
                                            <p:txEl>
                                              <p:pRg st="8" end="8"/>
                                            </p:txEl>
                                          </p:spTgt>
                                        </p:tgtEl>
                                        <p:attrNameLst>
                                          <p:attrName>style.visibility</p:attrName>
                                        </p:attrNameLst>
                                      </p:cBhvr>
                                      <p:to>
                                        <p:strVal val="visible"/>
                                      </p:to>
                                    </p:set>
                                    <p:anim calcmode="lin" valueType="num">
                                      <p:cBhvr>
                                        <p:cTn id="49" dur="500" fill="hold"/>
                                        <p:tgtEl>
                                          <p:spTgt spid="114691">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114691">
                                            <p:txEl>
                                              <p:pRg st="8" end="8"/>
                                            </p:txEl>
                                          </p:spTgt>
                                        </p:tgtEl>
                                        <p:attrNameLst>
                                          <p:attrName>ppt_y</p:attrName>
                                        </p:attrNameLst>
                                      </p:cBhvr>
                                      <p:tavLst>
                                        <p:tav tm="0">
                                          <p:val>
                                            <p:strVal val="#ppt_y+#ppt_h/2"/>
                                          </p:val>
                                        </p:tav>
                                        <p:tav tm="100000">
                                          <p:val>
                                            <p:strVal val="#ppt_y"/>
                                          </p:val>
                                        </p:tav>
                                      </p:tavLst>
                                    </p:anim>
                                    <p:anim calcmode="lin" valueType="num">
                                      <p:cBhvr>
                                        <p:cTn id="51" dur="500" fill="hold"/>
                                        <p:tgtEl>
                                          <p:spTgt spid="114691">
                                            <p:txEl>
                                              <p:pRg st="8" end="8"/>
                                            </p:txEl>
                                          </p:spTgt>
                                        </p:tgtEl>
                                        <p:attrNameLst>
                                          <p:attrName>ppt_w</p:attrName>
                                        </p:attrNameLst>
                                      </p:cBhvr>
                                      <p:tavLst>
                                        <p:tav tm="0">
                                          <p:val>
                                            <p:strVal val="#ppt_w"/>
                                          </p:val>
                                        </p:tav>
                                        <p:tav tm="100000">
                                          <p:val>
                                            <p:strVal val="#ppt_w"/>
                                          </p:val>
                                        </p:tav>
                                      </p:tavLst>
                                    </p:anim>
                                    <p:anim calcmode="lin" valueType="num">
                                      <p:cBhvr>
                                        <p:cTn id="52" dur="500" fill="hold"/>
                                        <p:tgtEl>
                                          <p:spTgt spid="114691">
                                            <p:txEl>
                                              <p:pRg st="8" end="8"/>
                                            </p:txEl>
                                          </p:spTgt>
                                        </p:tgtEl>
                                        <p:attrNameLst>
                                          <p:attrName>ppt_h</p:attrName>
                                        </p:attrNameLst>
                                      </p:cBhvr>
                                      <p:tavLst>
                                        <p:tav tm="0">
                                          <p:val>
                                            <p:fltVal val="0"/>
                                          </p:val>
                                        </p:tav>
                                        <p:tav tm="100000">
                                          <p:val>
                                            <p:strVal val="#ppt_h"/>
                                          </p:val>
                                        </p:tav>
                                      </p:tavLst>
                                    </p:anim>
                                  </p:childTnLst>
                                </p:cTn>
                              </p:par>
                              <p:par>
                                <p:cTn id="53" presetID="17" presetClass="entr" presetSubtype="4" fill="hold" grpId="0" nodeType="withEffect">
                                  <p:stCondLst>
                                    <p:cond delay="0"/>
                                  </p:stCondLst>
                                  <p:childTnLst>
                                    <p:set>
                                      <p:cBhvr>
                                        <p:cTn id="54" dur="1" fill="hold">
                                          <p:stCondLst>
                                            <p:cond delay="0"/>
                                          </p:stCondLst>
                                        </p:cTn>
                                        <p:tgtEl>
                                          <p:spTgt spid="114691">
                                            <p:txEl>
                                              <p:pRg st="9" end="9"/>
                                            </p:txEl>
                                          </p:spTgt>
                                        </p:tgtEl>
                                        <p:attrNameLst>
                                          <p:attrName>style.visibility</p:attrName>
                                        </p:attrNameLst>
                                      </p:cBhvr>
                                      <p:to>
                                        <p:strVal val="visible"/>
                                      </p:to>
                                    </p:set>
                                    <p:anim calcmode="lin" valueType="num">
                                      <p:cBhvr>
                                        <p:cTn id="55" dur="500" fill="hold"/>
                                        <p:tgtEl>
                                          <p:spTgt spid="114691">
                                            <p:txEl>
                                              <p:pRg st="9" end="9"/>
                                            </p:txEl>
                                          </p:spTgt>
                                        </p:tgtEl>
                                        <p:attrNameLst>
                                          <p:attrName>ppt_x</p:attrName>
                                        </p:attrNameLst>
                                      </p:cBhvr>
                                      <p:tavLst>
                                        <p:tav tm="0">
                                          <p:val>
                                            <p:strVal val="#ppt_x"/>
                                          </p:val>
                                        </p:tav>
                                        <p:tav tm="100000">
                                          <p:val>
                                            <p:strVal val="#ppt_x"/>
                                          </p:val>
                                        </p:tav>
                                      </p:tavLst>
                                    </p:anim>
                                    <p:anim calcmode="lin" valueType="num">
                                      <p:cBhvr>
                                        <p:cTn id="56" dur="500" fill="hold"/>
                                        <p:tgtEl>
                                          <p:spTgt spid="114691">
                                            <p:txEl>
                                              <p:pRg st="9" end="9"/>
                                            </p:txEl>
                                          </p:spTgt>
                                        </p:tgtEl>
                                        <p:attrNameLst>
                                          <p:attrName>ppt_y</p:attrName>
                                        </p:attrNameLst>
                                      </p:cBhvr>
                                      <p:tavLst>
                                        <p:tav tm="0">
                                          <p:val>
                                            <p:strVal val="#ppt_y+#ppt_h/2"/>
                                          </p:val>
                                        </p:tav>
                                        <p:tav tm="100000">
                                          <p:val>
                                            <p:strVal val="#ppt_y"/>
                                          </p:val>
                                        </p:tav>
                                      </p:tavLst>
                                    </p:anim>
                                    <p:anim calcmode="lin" valueType="num">
                                      <p:cBhvr>
                                        <p:cTn id="57" dur="500" fill="hold"/>
                                        <p:tgtEl>
                                          <p:spTgt spid="114691">
                                            <p:txEl>
                                              <p:pRg st="9" end="9"/>
                                            </p:txEl>
                                          </p:spTgt>
                                        </p:tgtEl>
                                        <p:attrNameLst>
                                          <p:attrName>ppt_w</p:attrName>
                                        </p:attrNameLst>
                                      </p:cBhvr>
                                      <p:tavLst>
                                        <p:tav tm="0">
                                          <p:val>
                                            <p:strVal val="#ppt_w"/>
                                          </p:val>
                                        </p:tav>
                                        <p:tav tm="100000">
                                          <p:val>
                                            <p:strVal val="#ppt_w"/>
                                          </p:val>
                                        </p:tav>
                                      </p:tavLst>
                                    </p:anim>
                                    <p:anim calcmode="lin" valueType="num">
                                      <p:cBhvr>
                                        <p:cTn id="58" dur="500" fill="hold"/>
                                        <p:tgtEl>
                                          <p:spTgt spid="114691">
                                            <p:txEl>
                                              <p:pRg st="9" end="9"/>
                                            </p:txEl>
                                          </p:spTgt>
                                        </p:tgtEl>
                                        <p:attrNameLst>
                                          <p:attrName>ppt_h</p:attrName>
                                        </p:attrNameLst>
                                      </p:cBhvr>
                                      <p:tavLst>
                                        <p:tav tm="0">
                                          <p:val>
                                            <p:fltVal val="0"/>
                                          </p:val>
                                        </p:tav>
                                        <p:tav tm="100000">
                                          <p:val>
                                            <p:strVal val="#ppt_h"/>
                                          </p:val>
                                        </p:tav>
                                      </p:tavLst>
                                    </p:anim>
                                  </p:childTnLst>
                                </p:cTn>
                              </p:par>
                              <p:par>
                                <p:cTn id="59" presetID="17" presetClass="entr" presetSubtype="4" fill="hold" grpId="0" nodeType="withEffect">
                                  <p:stCondLst>
                                    <p:cond delay="0"/>
                                  </p:stCondLst>
                                  <p:childTnLst>
                                    <p:set>
                                      <p:cBhvr>
                                        <p:cTn id="60" dur="1" fill="hold">
                                          <p:stCondLst>
                                            <p:cond delay="0"/>
                                          </p:stCondLst>
                                        </p:cTn>
                                        <p:tgtEl>
                                          <p:spTgt spid="114691">
                                            <p:txEl>
                                              <p:pRg st="10" end="10"/>
                                            </p:txEl>
                                          </p:spTgt>
                                        </p:tgtEl>
                                        <p:attrNameLst>
                                          <p:attrName>style.visibility</p:attrName>
                                        </p:attrNameLst>
                                      </p:cBhvr>
                                      <p:to>
                                        <p:strVal val="visible"/>
                                      </p:to>
                                    </p:set>
                                    <p:anim calcmode="lin" valueType="num">
                                      <p:cBhvr>
                                        <p:cTn id="61" dur="500" fill="hold"/>
                                        <p:tgtEl>
                                          <p:spTgt spid="114691">
                                            <p:txEl>
                                              <p:pRg st="10" end="10"/>
                                            </p:txEl>
                                          </p:spTgt>
                                        </p:tgtEl>
                                        <p:attrNameLst>
                                          <p:attrName>ppt_x</p:attrName>
                                        </p:attrNameLst>
                                      </p:cBhvr>
                                      <p:tavLst>
                                        <p:tav tm="0">
                                          <p:val>
                                            <p:strVal val="#ppt_x"/>
                                          </p:val>
                                        </p:tav>
                                        <p:tav tm="100000">
                                          <p:val>
                                            <p:strVal val="#ppt_x"/>
                                          </p:val>
                                        </p:tav>
                                      </p:tavLst>
                                    </p:anim>
                                    <p:anim calcmode="lin" valueType="num">
                                      <p:cBhvr>
                                        <p:cTn id="62" dur="500" fill="hold"/>
                                        <p:tgtEl>
                                          <p:spTgt spid="114691">
                                            <p:txEl>
                                              <p:pRg st="10" end="10"/>
                                            </p:txEl>
                                          </p:spTgt>
                                        </p:tgtEl>
                                        <p:attrNameLst>
                                          <p:attrName>ppt_y</p:attrName>
                                        </p:attrNameLst>
                                      </p:cBhvr>
                                      <p:tavLst>
                                        <p:tav tm="0">
                                          <p:val>
                                            <p:strVal val="#ppt_y+#ppt_h/2"/>
                                          </p:val>
                                        </p:tav>
                                        <p:tav tm="100000">
                                          <p:val>
                                            <p:strVal val="#ppt_y"/>
                                          </p:val>
                                        </p:tav>
                                      </p:tavLst>
                                    </p:anim>
                                    <p:anim calcmode="lin" valueType="num">
                                      <p:cBhvr>
                                        <p:cTn id="63" dur="500" fill="hold"/>
                                        <p:tgtEl>
                                          <p:spTgt spid="114691">
                                            <p:txEl>
                                              <p:pRg st="10" end="10"/>
                                            </p:txEl>
                                          </p:spTgt>
                                        </p:tgtEl>
                                        <p:attrNameLst>
                                          <p:attrName>ppt_w</p:attrName>
                                        </p:attrNameLst>
                                      </p:cBhvr>
                                      <p:tavLst>
                                        <p:tav tm="0">
                                          <p:val>
                                            <p:strVal val="#ppt_w"/>
                                          </p:val>
                                        </p:tav>
                                        <p:tav tm="100000">
                                          <p:val>
                                            <p:strVal val="#ppt_w"/>
                                          </p:val>
                                        </p:tav>
                                      </p:tavLst>
                                    </p:anim>
                                    <p:anim calcmode="lin" valueType="num">
                                      <p:cBhvr>
                                        <p:cTn id="64" dur="500" fill="hold"/>
                                        <p:tgtEl>
                                          <p:spTgt spid="114691">
                                            <p:txEl>
                                              <p:pRg st="10" end="10"/>
                                            </p:txEl>
                                          </p:spTgt>
                                        </p:tgtEl>
                                        <p:attrNameLst>
                                          <p:attrName>ppt_h</p:attrName>
                                        </p:attrNameLst>
                                      </p:cBhvr>
                                      <p:tavLst>
                                        <p:tav tm="0">
                                          <p:val>
                                            <p:fltVal val="0"/>
                                          </p:val>
                                        </p:tav>
                                        <p:tav tm="100000">
                                          <p:val>
                                            <p:strVal val="#ppt_h"/>
                                          </p:val>
                                        </p:tav>
                                      </p:tavLst>
                                    </p:anim>
                                  </p:childTnLst>
                                </p:cTn>
                              </p:par>
                              <p:par>
                                <p:cTn id="65" presetID="17" presetClass="entr" presetSubtype="4" fill="hold" grpId="0" nodeType="withEffect">
                                  <p:stCondLst>
                                    <p:cond delay="0"/>
                                  </p:stCondLst>
                                  <p:childTnLst>
                                    <p:set>
                                      <p:cBhvr>
                                        <p:cTn id="66" dur="1" fill="hold">
                                          <p:stCondLst>
                                            <p:cond delay="0"/>
                                          </p:stCondLst>
                                        </p:cTn>
                                        <p:tgtEl>
                                          <p:spTgt spid="114691">
                                            <p:txEl>
                                              <p:pRg st="11" end="11"/>
                                            </p:txEl>
                                          </p:spTgt>
                                        </p:tgtEl>
                                        <p:attrNameLst>
                                          <p:attrName>style.visibility</p:attrName>
                                        </p:attrNameLst>
                                      </p:cBhvr>
                                      <p:to>
                                        <p:strVal val="visible"/>
                                      </p:to>
                                    </p:set>
                                    <p:anim calcmode="lin" valueType="num">
                                      <p:cBhvr>
                                        <p:cTn id="67" dur="500" fill="hold"/>
                                        <p:tgtEl>
                                          <p:spTgt spid="114691">
                                            <p:txEl>
                                              <p:pRg st="11" end="11"/>
                                            </p:txEl>
                                          </p:spTgt>
                                        </p:tgtEl>
                                        <p:attrNameLst>
                                          <p:attrName>ppt_x</p:attrName>
                                        </p:attrNameLst>
                                      </p:cBhvr>
                                      <p:tavLst>
                                        <p:tav tm="0">
                                          <p:val>
                                            <p:strVal val="#ppt_x"/>
                                          </p:val>
                                        </p:tav>
                                        <p:tav tm="100000">
                                          <p:val>
                                            <p:strVal val="#ppt_x"/>
                                          </p:val>
                                        </p:tav>
                                      </p:tavLst>
                                    </p:anim>
                                    <p:anim calcmode="lin" valueType="num">
                                      <p:cBhvr>
                                        <p:cTn id="68" dur="500" fill="hold"/>
                                        <p:tgtEl>
                                          <p:spTgt spid="114691">
                                            <p:txEl>
                                              <p:pRg st="11" end="11"/>
                                            </p:txEl>
                                          </p:spTgt>
                                        </p:tgtEl>
                                        <p:attrNameLst>
                                          <p:attrName>ppt_y</p:attrName>
                                        </p:attrNameLst>
                                      </p:cBhvr>
                                      <p:tavLst>
                                        <p:tav tm="0">
                                          <p:val>
                                            <p:strVal val="#ppt_y+#ppt_h/2"/>
                                          </p:val>
                                        </p:tav>
                                        <p:tav tm="100000">
                                          <p:val>
                                            <p:strVal val="#ppt_y"/>
                                          </p:val>
                                        </p:tav>
                                      </p:tavLst>
                                    </p:anim>
                                    <p:anim calcmode="lin" valueType="num">
                                      <p:cBhvr>
                                        <p:cTn id="69" dur="500" fill="hold"/>
                                        <p:tgtEl>
                                          <p:spTgt spid="114691">
                                            <p:txEl>
                                              <p:pRg st="11" end="11"/>
                                            </p:txEl>
                                          </p:spTgt>
                                        </p:tgtEl>
                                        <p:attrNameLst>
                                          <p:attrName>ppt_w</p:attrName>
                                        </p:attrNameLst>
                                      </p:cBhvr>
                                      <p:tavLst>
                                        <p:tav tm="0">
                                          <p:val>
                                            <p:strVal val="#ppt_w"/>
                                          </p:val>
                                        </p:tav>
                                        <p:tav tm="100000">
                                          <p:val>
                                            <p:strVal val="#ppt_w"/>
                                          </p:val>
                                        </p:tav>
                                      </p:tavLst>
                                    </p:anim>
                                    <p:anim calcmode="lin" valueType="num">
                                      <p:cBhvr>
                                        <p:cTn id="70" dur="500" fill="hold"/>
                                        <p:tgtEl>
                                          <p:spTgt spid="114691">
                                            <p:txEl>
                                              <p:pRg st="11" end="1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213678"/>
            <a:ext cx="7620000" cy="1143000"/>
          </a:xfrm>
        </p:spPr>
        <p:txBody>
          <a:bodyPr>
            <a:normAutofit fontScale="90000"/>
          </a:bodyPr>
          <a:lstStyle/>
          <a:p>
            <a:r>
              <a:rPr lang="en-US" altLang="en-US" dirty="0"/>
              <a:t> DIV Application: Outputting a Decimal Number</a:t>
            </a:r>
            <a:endParaRPr lang="en-US" dirty="0"/>
          </a:p>
        </p:txBody>
      </p:sp>
      <p:sp>
        <p:nvSpPr>
          <p:cNvPr id="117763" name="Rectangle 3"/>
          <p:cNvSpPr>
            <a:spLocks noGrp="1" noChangeArrowheads="1"/>
          </p:cNvSpPr>
          <p:nvPr>
            <p:ph idx="1"/>
          </p:nvPr>
        </p:nvSpPr>
        <p:spPr/>
        <p:txBody>
          <a:bodyPr>
            <a:normAutofit fontScale="70000" lnSpcReduction="20000"/>
          </a:bodyPr>
          <a:lstStyle/>
          <a:p>
            <a:r>
              <a:rPr lang="en-US" dirty="0"/>
              <a:t>Outputting a 2-digit decimal number in AX</a:t>
            </a:r>
          </a:p>
          <a:p>
            <a:pPr lvl="1">
              <a:buFontTx/>
              <a:buNone/>
            </a:pPr>
            <a:endParaRPr lang="en-US" dirty="0"/>
          </a:p>
          <a:p>
            <a:pPr lvl="1">
              <a:buFontTx/>
              <a:buNone/>
            </a:pPr>
            <a:r>
              <a:rPr lang="en-US" dirty="0"/>
              <a:t>MOV BL, 10		</a:t>
            </a:r>
          </a:p>
          <a:p>
            <a:pPr lvl="1">
              <a:buFontTx/>
              <a:buNone/>
            </a:pPr>
            <a:r>
              <a:rPr lang="en-US" dirty="0"/>
              <a:t>DIV BL		</a:t>
            </a:r>
            <a:r>
              <a:rPr lang="en-US" dirty="0">
                <a:solidFill>
                  <a:schemeClr val="tx2"/>
                </a:solidFill>
              </a:rPr>
              <a:t>; getting least significant  digit</a:t>
            </a:r>
            <a:endParaRPr lang="en-US" dirty="0"/>
          </a:p>
          <a:p>
            <a:pPr lvl="1">
              <a:buFontTx/>
              <a:buNone/>
            </a:pPr>
            <a:r>
              <a:rPr lang="en-US" dirty="0"/>
              <a:t>OR AH, 30H		</a:t>
            </a:r>
            <a:r>
              <a:rPr lang="en-US" dirty="0">
                <a:solidFill>
                  <a:schemeClr val="tx2"/>
                </a:solidFill>
              </a:rPr>
              <a:t>; converting L.S. digit to ASCII</a:t>
            </a:r>
            <a:endParaRPr lang="en-US" dirty="0"/>
          </a:p>
          <a:p>
            <a:pPr lvl="1">
              <a:buFontTx/>
              <a:buNone/>
            </a:pPr>
            <a:r>
              <a:rPr lang="en-US" dirty="0"/>
              <a:t>MOV DH, AH		</a:t>
            </a:r>
            <a:r>
              <a:rPr lang="en-US" dirty="0">
                <a:solidFill>
                  <a:schemeClr val="tx2"/>
                </a:solidFill>
              </a:rPr>
              <a:t>; storing L.S. digit temporarily</a:t>
            </a:r>
          </a:p>
          <a:p>
            <a:pPr lvl="1">
              <a:buFontTx/>
              <a:buNone/>
            </a:pPr>
            <a:r>
              <a:rPr lang="en-US" dirty="0"/>
              <a:t>MOV AH, 00</a:t>
            </a:r>
          </a:p>
          <a:p>
            <a:pPr lvl="1">
              <a:buFontTx/>
              <a:buNone/>
            </a:pPr>
            <a:r>
              <a:rPr lang="en-US" dirty="0"/>
              <a:t>DIV BL		</a:t>
            </a:r>
            <a:r>
              <a:rPr lang="en-US" dirty="0">
                <a:solidFill>
                  <a:schemeClr val="tx2"/>
                </a:solidFill>
              </a:rPr>
              <a:t>; getting most significant digit</a:t>
            </a:r>
          </a:p>
          <a:p>
            <a:pPr lvl="1">
              <a:buFontTx/>
              <a:buNone/>
            </a:pPr>
            <a:r>
              <a:rPr lang="en-US" dirty="0"/>
              <a:t>OR AH, 30H		</a:t>
            </a:r>
            <a:r>
              <a:rPr lang="en-US" dirty="0">
                <a:solidFill>
                  <a:schemeClr val="tx2"/>
                </a:solidFill>
              </a:rPr>
              <a:t>; converting M.S. digit into ASCII</a:t>
            </a:r>
            <a:endParaRPr lang="en-US" dirty="0"/>
          </a:p>
          <a:p>
            <a:pPr lvl="1">
              <a:buFontTx/>
              <a:buNone/>
            </a:pPr>
            <a:r>
              <a:rPr lang="en-US" dirty="0"/>
              <a:t>MOV DL, AH		</a:t>
            </a:r>
            <a:r>
              <a:rPr lang="en-US" dirty="0">
                <a:solidFill>
                  <a:schemeClr val="tx2"/>
                </a:solidFill>
              </a:rPr>
              <a:t>; displaying M.S. digit</a:t>
            </a:r>
          </a:p>
          <a:p>
            <a:pPr lvl="1">
              <a:buFontTx/>
              <a:buNone/>
            </a:pPr>
            <a:r>
              <a:rPr lang="en-US" dirty="0"/>
              <a:t>MOV AH, 02</a:t>
            </a:r>
          </a:p>
          <a:p>
            <a:pPr lvl="1">
              <a:buFontTx/>
              <a:buNone/>
            </a:pPr>
            <a:r>
              <a:rPr lang="en-US" dirty="0"/>
              <a:t>INT 21H</a:t>
            </a:r>
          </a:p>
          <a:p>
            <a:pPr lvl="1">
              <a:buFontTx/>
              <a:buNone/>
            </a:pPr>
            <a:r>
              <a:rPr lang="en-US" dirty="0"/>
              <a:t>MOV DL, DH		</a:t>
            </a:r>
            <a:r>
              <a:rPr lang="en-US" dirty="0">
                <a:solidFill>
                  <a:schemeClr val="tx2"/>
                </a:solidFill>
              </a:rPr>
              <a:t>; displaying least significant digit</a:t>
            </a:r>
          </a:p>
          <a:p>
            <a:pPr lvl="1">
              <a:buFontTx/>
              <a:buNone/>
            </a:pPr>
            <a:r>
              <a:rPr lang="en-US" dirty="0"/>
              <a:t>INT21H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p:tgtEl>
                                          <p:spTgt spid="117763">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117763">
                                            <p:txEl>
                                              <p:pRg st="0" end="0"/>
                                            </p:txEl>
                                          </p:spTgt>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17763">
                                            <p:txEl>
                                              <p:pRg st="2" end="2"/>
                                            </p:txEl>
                                          </p:spTgt>
                                        </p:tgtEl>
                                        <p:attrNameLst>
                                          <p:attrName>style.visibility</p:attrName>
                                        </p:attrNameLst>
                                      </p:cBhvr>
                                      <p:to>
                                        <p:strVal val="visible"/>
                                      </p:to>
                                    </p:set>
                                    <p:anim calcmode="lin" valueType="num">
                                      <p:cBhvr additive="base">
                                        <p:cTn id="11" dur="500"/>
                                        <p:tgtEl>
                                          <p:spTgt spid="117763">
                                            <p:txEl>
                                              <p:pRg st="2" end="2"/>
                                            </p:txEl>
                                          </p:spTgt>
                                        </p:tgtEl>
                                        <p:attrNameLst>
                                          <p:attrName>ppt_y</p:attrName>
                                        </p:attrNameLst>
                                      </p:cBhvr>
                                      <p:tavLst>
                                        <p:tav tm="0">
                                          <p:val>
                                            <p:strVal val="#ppt_y-#ppt_h*1.125000"/>
                                          </p:val>
                                        </p:tav>
                                        <p:tav tm="100000">
                                          <p:val>
                                            <p:strVal val="#ppt_y"/>
                                          </p:val>
                                        </p:tav>
                                      </p:tavLst>
                                    </p:anim>
                                    <p:animEffect transition="in" filter="wipe(down)">
                                      <p:cBhvr>
                                        <p:cTn id="12" dur="500"/>
                                        <p:tgtEl>
                                          <p:spTgt spid="117763">
                                            <p:txEl>
                                              <p:pRg st="2" end="2"/>
                                            </p:txEl>
                                          </p:spTgt>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117763">
                                            <p:txEl>
                                              <p:pRg st="3" end="3"/>
                                            </p:txEl>
                                          </p:spTgt>
                                        </p:tgtEl>
                                        <p:attrNameLst>
                                          <p:attrName>style.visibility</p:attrName>
                                        </p:attrNameLst>
                                      </p:cBhvr>
                                      <p:to>
                                        <p:strVal val="visible"/>
                                      </p:to>
                                    </p:set>
                                    <p:anim calcmode="lin" valueType="num">
                                      <p:cBhvr additive="base">
                                        <p:cTn id="15" dur="500"/>
                                        <p:tgtEl>
                                          <p:spTgt spid="117763">
                                            <p:txEl>
                                              <p:pRg st="3" end="3"/>
                                            </p:txEl>
                                          </p:spTgt>
                                        </p:tgtEl>
                                        <p:attrNameLst>
                                          <p:attrName>ppt_y</p:attrName>
                                        </p:attrNameLst>
                                      </p:cBhvr>
                                      <p:tavLst>
                                        <p:tav tm="0">
                                          <p:val>
                                            <p:strVal val="#ppt_y-#ppt_h*1.125000"/>
                                          </p:val>
                                        </p:tav>
                                        <p:tav tm="100000">
                                          <p:val>
                                            <p:strVal val="#ppt_y"/>
                                          </p:val>
                                        </p:tav>
                                      </p:tavLst>
                                    </p:anim>
                                    <p:animEffect transition="in" filter="wipe(down)">
                                      <p:cBhvr>
                                        <p:cTn id="16" dur="500"/>
                                        <p:tgtEl>
                                          <p:spTgt spid="11776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anim calcmode="lin" valueType="num">
                                      <p:cBhvr additive="base">
                                        <p:cTn id="19" dur="500"/>
                                        <p:tgtEl>
                                          <p:spTgt spid="117763">
                                            <p:txEl>
                                              <p:pRg st="4" end="4"/>
                                            </p:txEl>
                                          </p:spTgt>
                                        </p:tgtEl>
                                        <p:attrNameLst>
                                          <p:attrName>ppt_y</p:attrName>
                                        </p:attrNameLst>
                                      </p:cBhvr>
                                      <p:tavLst>
                                        <p:tav tm="0">
                                          <p:val>
                                            <p:strVal val="#ppt_y-#ppt_h*1.125000"/>
                                          </p:val>
                                        </p:tav>
                                        <p:tav tm="100000">
                                          <p:val>
                                            <p:strVal val="#ppt_y"/>
                                          </p:val>
                                        </p:tav>
                                      </p:tavLst>
                                    </p:anim>
                                    <p:animEffect transition="in" filter="wipe(down)">
                                      <p:cBhvr>
                                        <p:cTn id="20" dur="500"/>
                                        <p:tgtEl>
                                          <p:spTgt spid="117763">
                                            <p:txEl>
                                              <p:pRg st="4" end="4"/>
                                            </p:txEl>
                                          </p:spTgt>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117763">
                                            <p:txEl>
                                              <p:pRg st="5" end="5"/>
                                            </p:txEl>
                                          </p:spTgt>
                                        </p:tgtEl>
                                        <p:attrNameLst>
                                          <p:attrName>style.visibility</p:attrName>
                                        </p:attrNameLst>
                                      </p:cBhvr>
                                      <p:to>
                                        <p:strVal val="visible"/>
                                      </p:to>
                                    </p:set>
                                    <p:anim calcmode="lin" valueType="num">
                                      <p:cBhvr additive="base">
                                        <p:cTn id="23" dur="500"/>
                                        <p:tgtEl>
                                          <p:spTgt spid="117763">
                                            <p:txEl>
                                              <p:pRg st="5" end="5"/>
                                            </p:txEl>
                                          </p:spTgt>
                                        </p:tgtEl>
                                        <p:attrNameLst>
                                          <p:attrName>ppt_y</p:attrName>
                                        </p:attrNameLst>
                                      </p:cBhvr>
                                      <p:tavLst>
                                        <p:tav tm="0">
                                          <p:val>
                                            <p:strVal val="#ppt_y-#ppt_h*1.125000"/>
                                          </p:val>
                                        </p:tav>
                                        <p:tav tm="100000">
                                          <p:val>
                                            <p:strVal val="#ppt_y"/>
                                          </p:val>
                                        </p:tav>
                                      </p:tavLst>
                                    </p:anim>
                                    <p:animEffect transition="in" filter="wipe(down)">
                                      <p:cBhvr>
                                        <p:cTn id="24" dur="500"/>
                                        <p:tgtEl>
                                          <p:spTgt spid="117763">
                                            <p:txEl>
                                              <p:pRg st="5" end="5"/>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117763">
                                            <p:txEl>
                                              <p:pRg st="6" end="6"/>
                                            </p:txEl>
                                          </p:spTgt>
                                        </p:tgtEl>
                                        <p:attrNameLst>
                                          <p:attrName>style.visibility</p:attrName>
                                        </p:attrNameLst>
                                      </p:cBhvr>
                                      <p:to>
                                        <p:strVal val="visible"/>
                                      </p:to>
                                    </p:set>
                                    <p:anim calcmode="lin" valueType="num">
                                      <p:cBhvr additive="base">
                                        <p:cTn id="27" dur="500"/>
                                        <p:tgtEl>
                                          <p:spTgt spid="117763">
                                            <p:txEl>
                                              <p:pRg st="6" end="6"/>
                                            </p:txEl>
                                          </p:spTgt>
                                        </p:tgtEl>
                                        <p:attrNameLst>
                                          <p:attrName>ppt_y</p:attrName>
                                        </p:attrNameLst>
                                      </p:cBhvr>
                                      <p:tavLst>
                                        <p:tav tm="0">
                                          <p:val>
                                            <p:strVal val="#ppt_y-#ppt_h*1.125000"/>
                                          </p:val>
                                        </p:tav>
                                        <p:tav tm="100000">
                                          <p:val>
                                            <p:strVal val="#ppt_y"/>
                                          </p:val>
                                        </p:tav>
                                      </p:tavLst>
                                    </p:anim>
                                    <p:animEffect transition="in" filter="wipe(down)">
                                      <p:cBhvr>
                                        <p:cTn id="28" dur="500"/>
                                        <p:tgtEl>
                                          <p:spTgt spid="117763">
                                            <p:txEl>
                                              <p:pRg st="6" end="6"/>
                                            </p:txEl>
                                          </p:spTgt>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117763">
                                            <p:txEl>
                                              <p:pRg st="7" end="7"/>
                                            </p:txEl>
                                          </p:spTgt>
                                        </p:tgtEl>
                                        <p:attrNameLst>
                                          <p:attrName>style.visibility</p:attrName>
                                        </p:attrNameLst>
                                      </p:cBhvr>
                                      <p:to>
                                        <p:strVal val="visible"/>
                                      </p:to>
                                    </p:set>
                                    <p:anim calcmode="lin" valueType="num">
                                      <p:cBhvr additive="base">
                                        <p:cTn id="31" dur="500"/>
                                        <p:tgtEl>
                                          <p:spTgt spid="117763">
                                            <p:txEl>
                                              <p:pRg st="7" end="7"/>
                                            </p:txEl>
                                          </p:spTgt>
                                        </p:tgtEl>
                                        <p:attrNameLst>
                                          <p:attrName>ppt_y</p:attrName>
                                        </p:attrNameLst>
                                      </p:cBhvr>
                                      <p:tavLst>
                                        <p:tav tm="0">
                                          <p:val>
                                            <p:strVal val="#ppt_y-#ppt_h*1.125000"/>
                                          </p:val>
                                        </p:tav>
                                        <p:tav tm="100000">
                                          <p:val>
                                            <p:strVal val="#ppt_y"/>
                                          </p:val>
                                        </p:tav>
                                      </p:tavLst>
                                    </p:anim>
                                    <p:animEffect transition="in" filter="wipe(down)">
                                      <p:cBhvr>
                                        <p:cTn id="32" dur="500"/>
                                        <p:tgtEl>
                                          <p:spTgt spid="117763">
                                            <p:txEl>
                                              <p:pRg st="7" end="7"/>
                                            </p:txEl>
                                          </p:spTgt>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117763">
                                            <p:txEl>
                                              <p:pRg st="8" end="8"/>
                                            </p:txEl>
                                          </p:spTgt>
                                        </p:tgtEl>
                                        <p:attrNameLst>
                                          <p:attrName>style.visibility</p:attrName>
                                        </p:attrNameLst>
                                      </p:cBhvr>
                                      <p:to>
                                        <p:strVal val="visible"/>
                                      </p:to>
                                    </p:set>
                                    <p:anim calcmode="lin" valueType="num">
                                      <p:cBhvr additive="base">
                                        <p:cTn id="35" dur="500"/>
                                        <p:tgtEl>
                                          <p:spTgt spid="117763">
                                            <p:txEl>
                                              <p:pRg st="8" end="8"/>
                                            </p:txEl>
                                          </p:spTgt>
                                        </p:tgtEl>
                                        <p:attrNameLst>
                                          <p:attrName>ppt_y</p:attrName>
                                        </p:attrNameLst>
                                      </p:cBhvr>
                                      <p:tavLst>
                                        <p:tav tm="0">
                                          <p:val>
                                            <p:strVal val="#ppt_y-#ppt_h*1.125000"/>
                                          </p:val>
                                        </p:tav>
                                        <p:tav tm="100000">
                                          <p:val>
                                            <p:strVal val="#ppt_y"/>
                                          </p:val>
                                        </p:tav>
                                      </p:tavLst>
                                    </p:anim>
                                    <p:animEffect transition="in" filter="wipe(down)">
                                      <p:cBhvr>
                                        <p:cTn id="36" dur="500"/>
                                        <p:tgtEl>
                                          <p:spTgt spid="117763">
                                            <p:txEl>
                                              <p:pRg st="8" end="8"/>
                                            </p:txEl>
                                          </p:spTgt>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117763">
                                            <p:txEl>
                                              <p:pRg st="9" end="9"/>
                                            </p:txEl>
                                          </p:spTgt>
                                        </p:tgtEl>
                                        <p:attrNameLst>
                                          <p:attrName>style.visibility</p:attrName>
                                        </p:attrNameLst>
                                      </p:cBhvr>
                                      <p:to>
                                        <p:strVal val="visible"/>
                                      </p:to>
                                    </p:set>
                                    <p:anim calcmode="lin" valueType="num">
                                      <p:cBhvr additive="base">
                                        <p:cTn id="39" dur="500"/>
                                        <p:tgtEl>
                                          <p:spTgt spid="117763">
                                            <p:txEl>
                                              <p:pRg st="9" end="9"/>
                                            </p:txEl>
                                          </p:spTgt>
                                        </p:tgtEl>
                                        <p:attrNameLst>
                                          <p:attrName>ppt_y</p:attrName>
                                        </p:attrNameLst>
                                      </p:cBhvr>
                                      <p:tavLst>
                                        <p:tav tm="0">
                                          <p:val>
                                            <p:strVal val="#ppt_y-#ppt_h*1.125000"/>
                                          </p:val>
                                        </p:tav>
                                        <p:tav tm="100000">
                                          <p:val>
                                            <p:strVal val="#ppt_y"/>
                                          </p:val>
                                        </p:tav>
                                      </p:tavLst>
                                    </p:anim>
                                    <p:animEffect transition="in" filter="wipe(down)">
                                      <p:cBhvr>
                                        <p:cTn id="40" dur="500"/>
                                        <p:tgtEl>
                                          <p:spTgt spid="117763">
                                            <p:txEl>
                                              <p:pRg st="9" end="9"/>
                                            </p:txEl>
                                          </p:spTgt>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117763">
                                            <p:txEl>
                                              <p:pRg st="10" end="10"/>
                                            </p:txEl>
                                          </p:spTgt>
                                        </p:tgtEl>
                                        <p:attrNameLst>
                                          <p:attrName>style.visibility</p:attrName>
                                        </p:attrNameLst>
                                      </p:cBhvr>
                                      <p:to>
                                        <p:strVal val="visible"/>
                                      </p:to>
                                    </p:set>
                                    <p:anim calcmode="lin" valueType="num">
                                      <p:cBhvr additive="base">
                                        <p:cTn id="43" dur="500"/>
                                        <p:tgtEl>
                                          <p:spTgt spid="117763">
                                            <p:txEl>
                                              <p:pRg st="10" end="10"/>
                                            </p:txEl>
                                          </p:spTgt>
                                        </p:tgtEl>
                                        <p:attrNameLst>
                                          <p:attrName>ppt_y</p:attrName>
                                        </p:attrNameLst>
                                      </p:cBhvr>
                                      <p:tavLst>
                                        <p:tav tm="0">
                                          <p:val>
                                            <p:strVal val="#ppt_y-#ppt_h*1.125000"/>
                                          </p:val>
                                        </p:tav>
                                        <p:tav tm="100000">
                                          <p:val>
                                            <p:strVal val="#ppt_y"/>
                                          </p:val>
                                        </p:tav>
                                      </p:tavLst>
                                    </p:anim>
                                    <p:animEffect transition="in" filter="wipe(down)">
                                      <p:cBhvr>
                                        <p:cTn id="44" dur="500"/>
                                        <p:tgtEl>
                                          <p:spTgt spid="117763">
                                            <p:txEl>
                                              <p:pRg st="10" end="10"/>
                                            </p:txEl>
                                          </p:spTgt>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117763">
                                            <p:txEl>
                                              <p:pRg st="11" end="11"/>
                                            </p:txEl>
                                          </p:spTgt>
                                        </p:tgtEl>
                                        <p:attrNameLst>
                                          <p:attrName>style.visibility</p:attrName>
                                        </p:attrNameLst>
                                      </p:cBhvr>
                                      <p:to>
                                        <p:strVal val="visible"/>
                                      </p:to>
                                    </p:set>
                                    <p:anim calcmode="lin" valueType="num">
                                      <p:cBhvr additive="base">
                                        <p:cTn id="47" dur="500"/>
                                        <p:tgtEl>
                                          <p:spTgt spid="117763">
                                            <p:txEl>
                                              <p:pRg st="11" end="11"/>
                                            </p:txEl>
                                          </p:spTgt>
                                        </p:tgtEl>
                                        <p:attrNameLst>
                                          <p:attrName>ppt_y</p:attrName>
                                        </p:attrNameLst>
                                      </p:cBhvr>
                                      <p:tavLst>
                                        <p:tav tm="0">
                                          <p:val>
                                            <p:strVal val="#ppt_y-#ppt_h*1.125000"/>
                                          </p:val>
                                        </p:tav>
                                        <p:tav tm="100000">
                                          <p:val>
                                            <p:strVal val="#ppt_y"/>
                                          </p:val>
                                        </p:tav>
                                      </p:tavLst>
                                    </p:anim>
                                    <p:animEffect transition="in" filter="wipe(down)">
                                      <p:cBhvr>
                                        <p:cTn id="48" dur="500"/>
                                        <p:tgtEl>
                                          <p:spTgt spid="117763">
                                            <p:txEl>
                                              <p:pRg st="11" end="11"/>
                                            </p:txEl>
                                          </p:spTgt>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117763">
                                            <p:txEl>
                                              <p:pRg st="12" end="12"/>
                                            </p:txEl>
                                          </p:spTgt>
                                        </p:tgtEl>
                                        <p:attrNameLst>
                                          <p:attrName>style.visibility</p:attrName>
                                        </p:attrNameLst>
                                      </p:cBhvr>
                                      <p:to>
                                        <p:strVal val="visible"/>
                                      </p:to>
                                    </p:set>
                                    <p:anim calcmode="lin" valueType="num">
                                      <p:cBhvr additive="base">
                                        <p:cTn id="51" dur="500"/>
                                        <p:tgtEl>
                                          <p:spTgt spid="117763">
                                            <p:txEl>
                                              <p:pRg st="12" end="12"/>
                                            </p:txEl>
                                          </p:spTgt>
                                        </p:tgtEl>
                                        <p:attrNameLst>
                                          <p:attrName>ppt_y</p:attrName>
                                        </p:attrNameLst>
                                      </p:cBhvr>
                                      <p:tavLst>
                                        <p:tav tm="0">
                                          <p:val>
                                            <p:strVal val="#ppt_y-#ppt_h*1.125000"/>
                                          </p:val>
                                        </p:tav>
                                        <p:tav tm="100000">
                                          <p:val>
                                            <p:strVal val="#ppt_y"/>
                                          </p:val>
                                        </p:tav>
                                      </p:tavLst>
                                    </p:anim>
                                    <p:animEffect transition="in" filter="wipe(down)">
                                      <p:cBhvr>
                                        <p:cTn id="52" dur="500"/>
                                        <p:tgtEl>
                                          <p:spTgt spid="117763">
                                            <p:txEl>
                                              <p:pRg st="12" end="12"/>
                                            </p:txEl>
                                          </p:spTgt>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117763">
                                            <p:txEl>
                                              <p:pRg st="13" end="13"/>
                                            </p:txEl>
                                          </p:spTgt>
                                        </p:tgtEl>
                                        <p:attrNameLst>
                                          <p:attrName>style.visibility</p:attrName>
                                        </p:attrNameLst>
                                      </p:cBhvr>
                                      <p:to>
                                        <p:strVal val="visible"/>
                                      </p:to>
                                    </p:set>
                                    <p:anim calcmode="lin" valueType="num">
                                      <p:cBhvr additive="base">
                                        <p:cTn id="55" dur="500"/>
                                        <p:tgtEl>
                                          <p:spTgt spid="117763">
                                            <p:txEl>
                                              <p:pRg st="13" end="13"/>
                                            </p:txEl>
                                          </p:spTgt>
                                        </p:tgtEl>
                                        <p:attrNameLst>
                                          <p:attrName>ppt_y</p:attrName>
                                        </p:attrNameLst>
                                      </p:cBhvr>
                                      <p:tavLst>
                                        <p:tav tm="0">
                                          <p:val>
                                            <p:strVal val="#ppt_y-#ppt_h*1.125000"/>
                                          </p:val>
                                        </p:tav>
                                        <p:tav tm="100000">
                                          <p:val>
                                            <p:strVal val="#ppt_y"/>
                                          </p:val>
                                        </p:tav>
                                      </p:tavLst>
                                    </p:anim>
                                    <p:animEffect transition="in" filter="wipe(down)">
                                      <p:cBhvr>
                                        <p:cTn id="56" dur="500"/>
                                        <p:tgtEl>
                                          <p:spTgt spid="1177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Program to add two 16 bit Numbers</a:t>
            </a:r>
          </a:p>
        </p:txBody>
      </p:sp>
      <p:sp>
        <p:nvSpPr>
          <p:cNvPr id="5" name="TextBox 4"/>
          <p:cNvSpPr txBox="1"/>
          <p:nvPr/>
        </p:nvSpPr>
        <p:spPr>
          <a:xfrm>
            <a:off x="971600" y="1268760"/>
            <a:ext cx="2868286" cy="5909310"/>
          </a:xfrm>
          <a:prstGeom prst="rect">
            <a:avLst/>
          </a:prstGeom>
          <a:noFill/>
        </p:spPr>
        <p:txBody>
          <a:bodyPr wrap="none" rtlCol="0">
            <a:spAutoFit/>
          </a:bodyPr>
          <a:lstStyle/>
          <a:p>
            <a:r>
              <a:rPr lang="en-IN" dirty="0"/>
              <a:t>DATA SEGMENT</a:t>
            </a:r>
          </a:p>
          <a:p>
            <a:endParaRPr lang="en-IN" dirty="0"/>
          </a:p>
          <a:p>
            <a:r>
              <a:rPr lang="en-IN" dirty="0"/>
              <a:t>NUM DW 1234H, F234H</a:t>
            </a:r>
          </a:p>
          <a:p>
            <a:r>
              <a:rPr lang="en-IN" dirty="0"/>
              <a:t>SUM DW 2 DUP (0)</a:t>
            </a:r>
          </a:p>
          <a:p>
            <a:endParaRPr lang="en-IN" dirty="0"/>
          </a:p>
          <a:p>
            <a:r>
              <a:rPr lang="en-IN" dirty="0"/>
              <a:t>DATA ENDS</a:t>
            </a:r>
          </a:p>
          <a:p>
            <a:endParaRPr lang="en-IN" dirty="0"/>
          </a:p>
          <a:p>
            <a:r>
              <a:rPr lang="en-IN" dirty="0"/>
              <a:t>CODE SEGMENT</a:t>
            </a:r>
          </a:p>
          <a:p>
            <a:endParaRPr lang="en-IN" dirty="0"/>
          </a:p>
          <a:p>
            <a:r>
              <a:rPr lang="en-IN" dirty="0"/>
              <a:t>ASSUME CS: CODE, DS: DATA</a:t>
            </a:r>
          </a:p>
          <a:p>
            <a:endParaRPr lang="en-IN" dirty="0"/>
          </a:p>
          <a:p>
            <a:r>
              <a:rPr lang="en-IN" dirty="0"/>
              <a:t>START: MOV AX, DATA</a:t>
            </a:r>
          </a:p>
          <a:p>
            <a:r>
              <a:rPr lang="en-IN" dirty="0"/>
              <a:t>MOV DS, AX</a:t>
            </a:r>
          </a:p>
          <a:p>
            <a:r>
              <a:rPr lang="en-IN" dirty="0"/>
              <a:t>MOV AX, NUM</a:t>
            </a:r>
          </a:p>
          <a:p>
            <a:r>
              <a:rPr lang="en-IN" dirty="0"/>
              <a:t>CLC</a:t>
            </a:r>
          </a:p>
          <a:p>
            <a:r>
              <a:rPr lang="en-IN" dirty="0"/>
              <a:t>MOV CX, 0000H </a:t>
            </a:r>
          </a:p>
          <a:p>
            <a:r>
              <a:rPr lang="en-IN" dirty="0"/>
              <a:t>ADD AX, NUM+2</a:t>
            </a:r>
          </a:p>
          <a:p>
            <a:r>
              <a:rPr lang="en-IN" dirty="0"/>
              <a:t>JNC DOWN</a:t>
            </a:r>
          </a:p>
          <a:p>
            <a:r>
              <a:rPr lang="en-IN" dirty="0"/>
              <a:t>INC CX</a:t>
            </a:r>
          </a:p>
          <a:p>
            <a:endParaRPr lang="en-IN" dirty="0"/>
          </a:p>
          <a:p>
            <a:endParaRPr lang="en-IN" dirty="0"/>
          </a:p>
        </p:txBody>
      </p:sp>
      <p:sp>
        <p:nvSpPr>
          <p:cNvPr id="6" name="TextBox 5"/>
          <p:cNvSpPr txBox="1"/>
          <p:nvPr/>
        </p:nvSpPr>
        <p:spPr>
          <a:xfrm>
            <a:off x="5181600" y="1676400"/>
            <a:ext cx="2351734" cy="2031325"/>
          </a:xfrm>
          <a:prstGeom prst="rect">
            <a:avLst/>
          </a:prstGeom>
          <a:noFill/>
        </p:spPr>
        <p:txBody>
          <a:bodyPr wrap="none" rtlCol="0">
            <a:spAutoFit/>
          </a:bodyPr>
          <a:lstStyle/>
          <a:p>
            <a:r>
              <a:rPr lang="en-IN" dirty="0"/>
              <a:t>DOWN: MOV SUM,AX </a:t>
            </a:r>
          </a:p>
          <a:p>
            <a:r>
              <a:rPr lang="en-IN" dirty="0"/>
              <a:t>MOV SUM+2, CX</a:t>
            </a:r>
          </a:p>
          <a:p>
            <a:r>
              <a:rPr lang="en-IN" dirty="0"/>
              <a:t>MOV AH, 4CH</a:t>
            </a:r>
          </a:p>
          <a:p>
            <a:r>
              <a:rPr lang="en-IN" dirty="0"/>
              <a:t>INT 21H</a:t>
            </a:r>
          </a:p>
          <a:p>
            <a:endParaRPr lang="en-IN" dirty="0"/>
          </a:p>
          <a:p>
            <a:r>
              <a:rPr lang="en-IN" dirty="0"/>
              <a:t>CODE ENDS</a:t>
            </a:r>
          </a:p>
          <a:p>
            <a:r>
              <a:rPr lang="en-IN" dirty="0"/>
              <a:t>END START </a:t>
            </a:r>
          </a:p>
        </p:txBody>
      </p:sp>
      <p:sp>
        <p:nvSpPr>
          <p:cNvPr id="7" name="TextBox 6"/>
          <p:cNvSpPr txBox="1"/>
          <p:nvPr/>
        </p:nvSpPr>
        <p:spPr>
          <a:xfrm>
            <a:off x="4644008" y="4149080"/>
            <a:ext cx="2654894" cy="646331"/>
          </a:xfrm>
          <a:prstGeom prst="rect">
            <a:avLst/>
          </a:prstGeom>
          <a:noFill/>
        </p:spPr>
        <p:txBody>
          <a:bodyPr wrap="none" rtlCol="0">
            <a:spAutoFit/>
          </a:bodyPr>
          <a:lstStyle/>
          <a:p>
            <a:r>
              <a:rPr lang="en-IN" dirty="0"/>
              <a:t>INPUT: 1234H, F234H</a:t>
            </a:r>
          </a:p>
          <a:p>
            <a:r>
              <a:rPr lang="en-IN" dirty="0"/>
              <a:t>OUTPUT: 10468H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a:t>7-</a:t>
            </a:r>
            <a:fld id="{7FED3AF1-AC9E-484A-AA90-D7B7B8373A00}" type="slidenum">
              <a:rPr lang="en-US" altLang="en-US" sz="1400"/>
              <a:pPr/>
              <a:t>2</a:t>
            </a:fld>
            <a:endParaRPr lang="en-US" altLang="en-US" sz="1400"/>
          </a:p>
        </p:txBody>
      </p:sp>
      <p:sp>
        <p:nvSpPr>
          <p:cNvPr id="5123" name="Text Box 2"/>
          <p:cNvSpPr txBox="1">
            <a:spLocks noChangeArrowheads="1"/>
          </p:cNvSpPr>
          <p:nvPr/>
        </p:nvSpPr>
        <p:spPr bwMode="auto">
          <a:xfrm>
            <a:off x="1657350" y="609602"/>
            <a:ext cx="6057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r>
              <a:rPr lang="en-US" altLang="en-US" sz="2800" b="1"/>
              <a:t>Overview of Assembly Language</a:t>
            </a:r>
          </a:p>
        </p:txBody>
      </p:sp>
      <p:sp>
        <p:nvSpPr>
          <p:cNvPr id="5124" name="Text Box 3"/>
          <p:cNvSpPr txBox="1">
            <a:spLocks noChangeArrowheads="1"/>
          </p:cNvSpPr>
          <p:nvPr/>
        </p:nvSpPr>
        <p:spPr bwMode="auto">
          <a:xfrm>
            <a:off x="1600201" y="1447802"/>
            <a:ext cx="17446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sz="2000"/>
              <a:t> Advantages:</a:t>
            </a:r>
          </a:p>
        </p:txBody>
      </p:sp>
      <p:sp>
        <p:nvSpPr>
          <p:cNvPr id="5125" name="Text Box 4"/>
          <p:cNvSpPr txBox="1">
            <a:spLocks noChangeArrowheads="1"/>
          </p:cNvSpPr>
          <p:nvPr/>
        </p:nvSpPr>
        <p:spPr bwMode="auto">
          <a:xfrm>
            <a:off x="1600201" y="3200402"/>
            <a:ext cx="20425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sz="2000"/>
              <a:t> Disadvantages:</a:t>
            </a:r>
          </a:p>
        </p:txBody>
      </p:sp>
      <p:sp>
        <p:nvSpPr>
          <p:cNvPr id="5126" name="Text Box 5"/>
          <p:cNvSpPr txBox="1">
            <a:spLocks noChangeArrowheads="1"/>
          </p:cNvSpPr>
          <p:nvPr/>
        </p:nvSpPr>
        <p:spPr bwMode="auto">
          <a:xfrm>
            <a:off x="1885950" y="1925640"/>
            <a:ext cx="6617517"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25000"/>
              </a:lnSpc>
              <a:buFont typeface="Wingdings" panose="05000000000000000000" pitchFamily="2" charset="2"/>
              <a:buChar char="ü"/>
            </a:pPr>
            <a:r>
              <a:rPr lang="en-US" altLang="en-US" sz="1800"/>
              <a:t> Faster as compared to programs written using high-level languages</a:t>
            </a:r>
          </a:p>
          <a:p>
            <a:pPr eaLnBrk="1" hangingPunct="1">
              <a:lnSpc>
                <a:spcPct val="125000"/>
              </a:lnSpc>
              <a:buFont typeface="Wingdings" panose="05000000000000000000" pitchFamily="2" charset="2"/>
              <a:buChar char="ü"/>
            </a:pPr>
            <a:r>
              <a:rPr lang="en-US" altLang="en-US" sz="1800"/>
              <a:t> Efficient memory usage</a:t>
            </a:r>
          </a:p>
          <a:p>
            <a:pPr eaLnBrk="1" hangingPunct="1">
              <a:lnSpc>
                <a:spcPct val="125000"/>
              </a:lnSpc>
              <a:buFont typeface="Wingdings" panose="05000000000000000000" pitchFamily="2" charset="2"/>
              <a:buChar char="ü"/>
            </a:pPr>
            <a:r>
              <a:rPr lang="en-US" altLang="en-US" sz="1800"/>
              <a:t> Control down to bit level</a:t>
            </a:r>
          </a:p>
        </p:txBody>
      </p:sp>
      <p:sp>
        <p:nvSpPr>
          <p:cNvPr id="5127" name="Text Box 6"/>
          <p:cNvSpPr txBox="1">
            <a:spLocks noChangeArrowheads="1"/>
          </p:cNvSpPr>
          <p:nvPr/>
        </p:nvSpPr>
        <p:spPr bwMode="auto">
          <a:xfrm>
            <a:off x="1885951" y="3603627"/>
            <a:ext cx="4716356"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25000"/>
              </a:lnSpc>
              <a:buFont typeface="Symbol" panose="05050102010706020507" pitchFamily="18" charset="2"/>
              <a:buChar char="´"/>
            </a:pPr>
            <a:r>
              <a:rPr lang="en-US" altLang="en-US" sz="1800"/>
              <a:t>  Need to know detail hardware implementation</a:t>
            </a:r>
          </a:p>
          <a:p>
            <a:pPr eaLnBrk="1" hangingPunct="1">
              <a:lnSpc>
                <a:spcPct val="125000"/>
              </a:lnSpc>
              <a:buFont typeface="Symbol" panose="05050102010706020507" pitchFamily="18" charset="2"/>
              <a:buChar char="´"/>
            </a:pPr>
            <a:r>
              <a:rPr lang="en-US" altLang="en-US" sz="1800"/>
              <a:t>  Not portable</a:t>
            </a:r>
          </a:p>
          <a:p>
            <a:pPr eaLnBrk="1" hangingPunct="1">
              <a:lnSpc>
                <a:spcPct val="125000"/>
              </a:lnSpc>
              <a:buFont typeface="Symbol" panose="05050102010706020507" pitchFamily="18" charset="2"/>
              <a:buChar char="´"/>
            </a:pPr>
            <a:r>
              <a:rPr lang="en-US" altLang="en-US" sz="1800"/>
              <a:t>  Slow to development and difficult to debug</a:t>
            </a:r>
          </a:p>
        </p:txBody>
      </p:sp>
      <p:sp>
        <p:nvSpPr>
          <p:cNvPr id="5128" name="Text Box 7"/>
          <p:cNvSpPr txBox="1">
            <a:spLocks noChangeArrowheads="1"/>
          </p:cNvSpPr>
          <p:nvPr/>
        </p:nvSpPr>
        <p:spPr bwMode="auto">
          <a:xfrm>
            <a:off x="1600201" y="5013327"/>
            <a:ext cx="4774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sz="2000"/>
              <a:t> Basic components in assembly Language:</a:t>
            </a:r>
          </a:p>
        </p:txBody>
      </p:sp>
      <p:sp>
        <p:nvSpPr>
          <p:cNvPr id="5129" name="Text Box 8"/>
          <p:cNvSpPr txBox="1">
            <a:spLocks noChangeArrowheads="1"/>
          </p:cNvSpPr>
          <p:nvPr/>
        </p:nvSpPr>
        <p:spPr bwMode="auto">
          <a:xfrm>
            <a:off x="2009775" y="5562602"/>
            <a:ext cx="42178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en-US" sz="1800"/>
              <a:t>Instruction, Directive, Label, and Comment</a:t>
            </a:r>
          </a:p>
        </p:txBody>
      </p:sp>
    </p:spTree>
    <p:extLst>
      <p:ext uri="{BB962C8B-B14F-4D97-AF65-F5344CB8AC3E}">
        <p14:creationId xmlns:p14="http://schemas.microsoft.com/office/powerpoint/2010/main" val="3158186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06090"/>
          </a:xfrm>
        </p:spPr>
        <p:txBody>
          <a:bodyPr>
            <a:normAutofit fontScale="90000"/>
          </a:bodyPr>
          <a:lstStyle/>
          <a:p>
            <a:r>
              <a:rPr lang="en-IN" dirty="0"/>
              <a:t>Program to subtract two 16 bit Numbers</a:t>
            </a:r>
          </a:p>
        </p:txBody>
      </p:sp>
      <p:sp>
        <p:nvSpPr>
          <p:cNvPr id="5" name="TextBox 4"/>
          <p:cNvSpPr txBox="1"/>
          <p:nvPr/>
        </p:nvSpPr>
        <p:spPr>
          <a:xfrm>
            <a:off x="214282" y="1225689"/>
            <a:ext cx="4214842" cy="5632311"/>
          </a:xfrm>
          <a:prstGeom prst="rect">
            <a:avLst/>
          </a:prstGeom>
          <a:noFill/>
        </p:spPr>
        <p:txBody>
          <a:bodyPr wrap="square" rtlCol="0">
            <a:spAutoFit/>
          </a:bodyPr>
          <a:lstStyle/>
          <a:p>
            <a:r>
              <a:rPr lang="en-IN" dirty="0"/>
              <a:t>DATA SEGMENT</a:t>
            </a:r>
          </a:p>
          <a:p>
            <a:endParaRPr lang="en-IN" dirty="0"/>
          </a:p>
          <a:p>
            <a:r>
              <a:rPr lang="en-IN" dirty="0"/>
              <a:t>NUM DW 840CH, B2CAH</a:t>
            </a:r>
          </a:p>
          <a:p>
            <a:r>
              <a:rPr lang="en-IN" dirty="0"/>
              <a:t>DIF DW    ?</a:t>
            </a:r>
          </a:p>
          <a:p>
            <a:r>
              <a:rPr lang="en-IN" dirty="0"/>
              <a:t>SIGN BIT DB ?</a:t>
            </a:r>
          </a:p>
          <a:p>
            <a:endParaRPr lang="en-IN" dirty="0"/>
          </a:p>
          <a:p>
            <a:r>
              <a:rPr lang="en-IN" dirty="0"/>
              <a:t>DATA ENDS</a:t>
            </a:r>
          </a:p>
          <a:p>
            <a:endParaRPr lang="en-IN" dirty="0"/>
          </a:p>
          <a:p>
            <a:r>
              <a:rPr lang="en-IN" dirty="0"/>
              <a:t>CODE SEGMENT</a:t>
            </a:r>
          </a:p>
          <a:p>
            <a:endParaRPr lang="en-IN" dirty="0"/>
          </a:p>
          <a:p>
            <a:r>
              <a:rPr lang="en-IN" dirty="0"/>
              <a:t>ASSUME CS: CODE, DS: DATA</a:t>
            </a:r>
          </a:p>
          <a:p>
            <a:endParaRPr lang="en-IN" dirty="0"/>
          </a:p>
          <a:p>
            <a:r>
              <a:rPr lang="en-IN" dirty="0"/>
              <a:t>START:      MOV AX, DATA</a:t>
            </a:r>
          </a:p>
          <a:p>
            <a:r>
              <a:rPr lang="en-IN" dirty="0"/>
              <a:t>	MOV DS, AX</a:t>
            </a:r>
          </a:p>
          <a:p>
            <a:r>
              <a:rPr lang="en-IN" dirty="0"/>
              <a:t>	CLC</a:t>
            </a:r>
          </a:p>
          <a:p>
            <a:r>
              <a:rPr lang="en-IN" dirty="0"/>
              <a:t>	XOR CX,CX; 	Clear CX</a:t>
            </a:r>
          </a:p>
          <a:p>
            <a:r>
              <a:rPr lang="en-IN" dirty="0"/>
              <a:t>	MOV AX, NUM</a:t>
            </a:r>
          </a:p>
          <a:p>
            <a:r>
              <a:rPr lang="en-IN" dirty="0"/>
              <a:t>	SUB AX, NUM+2</a:t>
            </a:r>
          </a:p>
          <a:p>
            <a:endParaRPr lang="en-IN" dirty="0"/>
          </a:p>
          <a:p>
            <a:endParaRPr lang="en-IN" dirty="0"/>
          </a:p>
        </p:txBody>
      </p:sp>
      <p:sp>
        <p:nvSpPr>
          <p:cNvPr id="6" name="TextBox 5"/>
          <p:cNvSpPr txBox="1"/>
          <p:nvPr/>
        </p:nvSpPr>
        <p:spPr>
          <a:xfrm>
            <a:off x="4143372" y="1676400"/>
            <a:ext cx="4714908" cy="3139321"/>
          </a:xfrm>
          <a:prstGeom prst="rect">
            <a:avLst/>
          </a:prstGeom>
          <a:noFill/>
        </p:spPr>
        <p:txBody>
          <a:bodyPr wrap="square" rtlCol="0">
            <a:spAutoFit/>
          </a:bodyPr>
          <a:lstStyle/>
          <a:p>
            <a:r>
              <a:rPr lang="en-IN" dirty="0"/>
              <a:t>	JNC    STORE</a:t>
            </a:r>
          </a:p>
          <a:p>
            <a:r>
              <a:rPr lang="en-IN" dirty="0"/>
              <a:t>	INC CL</a:t>
            </a:r>
          </a:p>
          <a:p>
            <a:r>
              <a:rPr lang="en-IN" dirty="0"/>
              <a:t>	NEG AX;  2’S COMPLEMENT</a:t>
            </a:r>
          </a:p>
          <a:p>
            <a:r>
              <a:rPr lang="en-IN" dirty="0"/>
              <a:t>		 if negative result</a:t>
            </a:r>
          </a:p>
          <a:p>
            <a:endParaRPr lang="en-IN" dirty="0"/>
          </a:p>
          <a:p>
            <a:r>
              <a:rPr lang="en-IN" dirty="0"/>
              <a:t>STORE:	MOV DIF,AX </a:t>
            </a:r>
          </a:p>
          <a:p>
            <a:r>
              <a:rPr lang="en-IN" dirty="0"/>
              <a:t>	MOV SIGN BIT ,CL</a:t>
            </a:r>
          </a:p>
          <a:p>
            <a:r>
              <a:rPr lang="en-IN" dirty="0"/>
              <a:t>	MOV AH, 4CH</a:t>
            </a:r>
          </a:p>
          <a:p>
            <a:r>
              <a:rPr lang="en-IN" dirty="0"/>
              <a:t>	INT 21H</a:t>
            </a:r>
          </a:p>
          <a:p>
            <a:r>
              <a:rPr lang="en-IN" dirty="0"/>
              <a:t>	CODE ENDS</a:t>
            </a:r>
          </a:p>
          <a:p>
            <a:r>
              <a:rPr lang="en-IN" dirty="0"/>
              <a:t>	END START </a:t>
            </a:r>
          </a:p>
        </p:txBody>
      </p:sp>
      <p:sp>
        <p:nvSpPr>
          <p:cNvPr id="7" name="TextBox 6"/>
          <p:cNvSpPr txBox="1"/>
          <p:nvPr/>
        </p:nvSpPr>
        <p:spPr>
          <a:xfrm>
            <a:off x="4716016" y="5157192"/>
            <a:ext cx="2784942" cy="923330"/>
          </a:xfrm>
          <a:prstGeom prst="rect">
            <a:avLst/>
          </a:prstGeom>
          <a:noFill/>
        </p:spPr>
        <p:txBody>
          <a:bodyPr wrap="square" rtlCol="0">
            <a:spAutoFit/>
          </a:bodyPr>
          <a:lstStyle/>
          <a:p>
            <a:r>
              <a:rPr lang="en-IN" dirty="0"/>
              <a:t>INPUT:  840CH,B2CAH</a:t>
            </a:r>
          </a:p>
          <a:p>
            <a:r>
              <a:rPr lang="en-IN" dirty="0"/>
              <a:t>OUTPUT: 2EBEH</a:t>
            </a:r>
          </a:p>
          <a:p>
            <a:r>
              <a:rPr lang="en-IN" dirty="0"/>
              <a:t>SIGN BIT=01H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a:bodyPr>
          <a:lstStyle/>
          <a:p>
            <a:r>
              <a:rPr lang="en-IN" dirty="0"/>
              <a:t>Program to add two BCD numbers</a:t>
            </a:r>
          </a:p>
        </p:txBody>
      </p:sp>
      <p:sp>
        <p:nvSpPr>
          <p:cNvPr id="3" name="TextBox 2"/>
          <p:cNvSpPr txBox="1"/>
          <p:nvPr/>
        </p:nvSpPr>
        <p:spPr>
          <a:xfrm>
            <a:off x="683568" y="908720"/>
            <a:ext cx="2868286" cy="6463308"/>
          </a:xfrm>
          <a:prstGeom prst="rect">
            <a:avLst/>
          </a:prstGeom>
          <a:noFill/>
        </p:spPr>
        <p:txBody>
          <a:bodyPr wrap="none" rtlCol="0">
            <a:spAutoFit/>
          </a:bodyPr>
          <a:lstStyle/>
          <a:p>
            <a:r>
              <a:rPr lang="en-IN" dirty="0"/>
              <a:t>DATA SEGMENT</a:t>
            </a:r>
          </a:p>
          <a:p>
            <a:endParaRPr lang="en-IN" dirty="0"/>
          </a:p>
          <a:p>
            <a:r>
              <a:rPr lang="en-IN" dirty="0"/>
              <a:t>NUM DW 4578,8598</a:t>
            </a:r>
          </a:p>
          <a:p>
            <a:r>
              <a:rPr lang="en-IN" dirty="0"/>
              <a:t>SUM DW    ?</a:t>
            </a:r>
          </a:p>
          <a:p>
            <a:r>
              <a:rPr lang="en-IN" dirty="0"/>
              <a:t>CARRY BIT DB ?</a:t>
            </a:r>
          </a:p>
          <a:p>
            <a:endParaRPr lang="en-IN" dirty="0"/>
          </a:p>
          <a:p>
            <a:r>
              <a:rPr lang="en-IN" dirty="0"/>
              <a:t>DATA ENDS</a:t>
            </a:r>
          </a:p>
          <a:p>
            <a:endParaRPr lang="en-IN" dirty="0"/>
          </a:p>
          <a:p>
            <a:r>
              <a:rPr lang="en-IN" dirty="0"/>
              <a:t>CODE SEGMENT</a:t>
            </a:r>
          </a:p>
          <a:p>
            <a:endParaRPr lang="en-IN" dirty="0"/>
          </a:p>
          <a:p>
            <a:r>
              <a:rPr lang="en-IN" dirty="0"/>
              <a:t>ASSUME CS: CODE, DS: DATA</a:t>
            </a:r>
          </a:p>
          <a:p>
            <a:endParaRPr lang="en-IN" dirty="0"/>
          </a:p>
          <a:p>
            <a:r>
              <a:rPr lang="en-IN" dirty="0"/>
              <a:t>START: MOV AX, DATA</a:t>
            </a:r>
          </a:p>
          <a:p>
            <a:r>
              <a:rPr lang="en-IN" dirty="0"/>
              <a:t>MOV DS, AX</a:t>
            </a:r>
          </a:p>
          <a:p>
            <a:r>
              <a:rPr lang="en-IN" dirty="0"/>
              <a:t>CLC</a:t>
            </a:r>
          </a:p>
          <a:p>
            <a:r>
              <a:rPr lang="en-IN" dirty="0"/>
              <a:t>XOR CX,CX</a:t>
            </a:r>
          </a:p>
          <a:p>
            <a:r>
              <a:rPr lang="en-IN" dirty="0"/>
              <a:t>LEA SI,NUM</a:t>
            </a:r>
          </a:p>
          <a:p>
            <a:r>
              <a:rPr lang="en-IN" dirty="0"/>
              <a:t>MOV AX, [SI]</a:t>
            </a:r>
          </a:p>
          <a:p>
            <a:r>
              <a:rPr lang="en-IN" dirty="0"/>
              <a:t>MOV BX, [SI+2]</a:t>
            </a:r>
          </a:p>
          <a:p>
            <a:r>
              <a:rPr lang="en-IN" dirty="0"/>
              <a:t>ADD AL,BL</a:t>
            </a:r>
          </a:p>
          <a:p>
            <a:r>
              <a:rPr lang="en-IN" dirty="0"/>
              <a:t>DAA;BCD ADJUST</a:t>
            </a:r>
          </a:p>
          <a:p>
            <a:endParaRPr lang="en-IN" dirty="0"/>
          </a:p>
          <a:p>
            <a:endParaRPr lang="en-IN" dirty="0"/>
          </a:p>
        </p:txBody>
      </p:sp>
      <p:sp>
        <p:nvSpPr>
          <p:cNvPr id="4" name="TextBox 3"/>
          <p:cNvSpPr txBox="1"/>
          <p:nvPr/>
        </p:nvSpPr>
        <p:spPr>
          <a:xfrm>
            <a:off x="5076056" y="1052736"/>
            <a:ext cx="2198038" cy="3693319"/>
          </a:xfrm>
          <a:prstGeom prst="rect">
            <a:avLst/>
          </a:prstGeom>
          <a:noFill/>
        </p:spPr>
        <p:txBody>
          <a:bodyPr wrap="none" rtlCol="0">
            <a:spAutoFit/>
          </a:bodyPr>
          <a:lstStyle/>
          <a:p>
            <a:r>
              <a:rPr lang="en-IN" dirty="0"/>
              <a:t>MOV DL,AL</a:t>
            </a:r>
          </a:p>
          <a:p>
            <a:r>
              <a:rPr lang="en-IN" dirty="0"/>
              <a:t>MOV AL,AH</a:t>
            </a:r>
          </a:p>
          <a:p>
            <a:r>
              <a:rPr lang="en-IN" dirty="0"/>
              <a:t>ADC AL,BH</a:t>
            </a:r>
          </a:p>
          <a:p>
            <a:r>
              <a:rPr lang="en-IN" dirty="0"/>
              <a:t>DAA</a:t>
            </a:r>
          </a:p>
          <a:p>
            <a:r>
              <a:rPr lang="en-IN" dirty="0"/>
              <a:t>MOV DH,AL</a:t>
            </a:r>
          </a:p>
          <a:p>
            <a:r>
              <a:rPr lang="en-IN" dirty="0"/>
              <a:t>JNC STORE</a:t>
            </a:r>
          </a:p>
          <a:p>
            <a:r>
              <a:rPr lang="en-IN" dirty="0"/>
              <a:t>INC CL</a:t>
            </a:r>
          </a:p>
          <a:p>
            <a:r>
              <a:rPr lang="en-IN" dirty="0"/>
              <a:t>STORE:MOV SUM,DX </a:t>
            </a:r>
          </a:p>
          <a:p>
            <a:r>
              <a:rPr lang="en-IN" dirty="0"/>
              <a:t>MOV CARRY BIT ,CL</a:t>
            </a:r>
          </a:p>
          <a:p>
            <a:r>
              <a:rPr lang="en-IN" dirty="0"/>
              <a:t>MOV AH, 4CH</a:t>
            </a:r>
          </a:p>
          <a:p>
            <a:r>
              <a:rPr lang="en-IN" dirty="0"/>
              <a:t>INT 21H</a:t>
            </a:r>
          </a:p>
          <a:p>
            <a:r>
              <a:rPr lang="en-IN" dirty="0"/>
              <a:t>CODE ENDS</a:t>
            </a:r>
          </a:p>
          <a:p>
            <a:r>
              <a:rPr lang="en-IN" dirty="0"/>
              <a:t>END START </a:t>
            </a:r>
          </a:p>
        </p:txBody>
      </p:sp>
      <p:sp>
        <p:nvSpPr>
          <p:cNvPr id="5" name="TextBox 4"/>
          <p:cNvSpPr txBox="1"/>
          <p:nvPr/>
        </p:nvSpPr>
        <p:spPr>
          <a:xfrm>
            <a:off x="4788024" y="5157192"/>
            <a:ext cx="1641603" cy="923330"/>
          </a:xfrm>
          <a:prstGeom prst="rect">
            <a:avLst/>
          </a:prstGeom>
          <a:noFill/>
        </p:spPr>
        <p:txBody>
          <a:bodyPr wrap="none" rtlCol="0">
            <a:spAutoFit/>
          </a:bodyPr>
          <a:lstStyle/>
          <a:p>
            <a:r>
              <a:rPr lang="en-IN" dirty="0"/>
              <a:t>OUTPUT: 3176</a:t>
            </a:r>
          </a:p>
          <a:p>
            <a:r>
              <a:rPr lang="en-IN" dirty="0"/>
              <a:t>CARRY BIT=01H</a:t>
            </a:r>
          </a:p>
          <a:p>
            <a:r>
              <a:rPr lang="en-IN" dirty="0"/>
              <a:t> SUM=013176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fontScale="90000"/>
          </a:bodyPr>
          <a:lstStyle/>
          <a:p>
            <a:r>
              <a:rPr lang="en-IN" dirty="0"/>
              <a:t>Program to subtract two BCD numbers</a:t>
            </a:r>
          </a:p>
        </p:txBody>
      </p:sp>
      <p:sp>
        <p:nvSpPr>
          <p:cNvPr id="3" name="TextBox 2"/>
          <p:cNvSpPr txBox="1"/>
          <p:nvPr/>
        </p:nvSpPr>
        <p:spPr>
          <a:xfrm>
            <a:off x="683568" y="908720"/>
            <a:ext cx="2868286" cy="6463308"/>
          </a:xfrm>
          <a:prstGeom prst="rect">
            <a:avLst/>
          </a:prstGeom>
          <a:noFill/>
        </p:spPr>
        <p:txBody>
          <a:bodyPr wrap="none" rtlCol="0">
            <a:spAutoFit/>
          </a:bodyPr>
          <a:lstStyle/>
          <a:p>
            <a:r>
              <a:rPr lang="en-IN" dirty="0"/>
              <a:t>DATA SEGMENT</a:t>
            </a:r>
          </a:p>
          <a:p>
            <a:endParaRPr lang="en-IN" dirty="0"/>
          </a:p>
          <a:p>
            <a:r>
              <a:rPr lang="en-IN" dirty="0"/>
              <a:t>NUM DW 9572,4793</a:t>
            </a:r>
          </a:p>
          <a:p>
            <a:r>
              <a:rPr lang="en-IN" dirty="0"/>
              <a:t>DIFF DW    ?</a:t>
            </a:r>
          </a:p>
          <a:p>
            <a:r>
              <a:rPr lang="en-IN" dirty="0"/>
              <a:t>BORROW BIT DB ?</a:t>
            </a:r>
          </a:p>
          <a:p>
            <a:endParaRPr lang="en-IN" dirty="0"/>
          </a:p>
          <a:p>
            <a:r>
              <a:rPr lang="en-IN" dirty="0"/>
              <a:t>DATA ENDS</a:t>
            </a:r>
          </a:p>
          <a:p>
            <a:endParaRPr lang="en-IN" dirty="0"/>
          </a:p>
          <a:p>
            <a:r>
              <a:rPr lang="en-IN" dirty="0"/>
              <a:t>CODE SEGMENT</a:t>
            </a:r>
          </a:p>
          <a:p>
            <a:endParaRPr lang="en-IN" dirty="0"/>
          </a:p>
          <a:p>
            <a:r>
              <a:rPr lang="en-IN" dirty="0"/>
              <a:t>ASSUME CS: CODE, DS: DATA</a:t>
            </a:r>
          </a:p>
          <a:p>
            <a:endParaRPr lang="en-IN" dirty="0"/>
          </a:p>
          <a:p>
            <a:r>
              <a:rPr lang="en-IN" dirty="0"/>
              <a:t>START: MOV AX, DATA</a:t>
            </a:r>
          </a:p>
          <a:p>
            <a:r>
              <a:rPr lang="en-IN" dirty="0"/>
              <a:t>MOV DS, AX</a:t>
            </a:r>
          </a:p>
          <a:p>
            <a:r>
              <a:rPr lang="en-IN" dirty="0"/>
              <a:t>CLC</a:t>
            </a:r>
          </a:p>
          <a:p>
            <a:r>
              <a:rPr lang="en-IN" dirty="0"/>
              <a:t>XOR CX,CX</a:t>
            </a:r>
          </a:p>
          <a:p>
            <a:r>
              <a:rPr lang="en-IN" dirty="0"/>
              <a:t>LEA SI,NUM</a:t>
            </a:r>
          </a:p>
          <a:p>
            <a:r>
              <a:rPr lang="en-IN" dirty="0"/>
              <a:t>MOV AX, [SI]</a:t>
            </a:r>
          </a:p>
          <a:p>
            <a:r>
              <a:rPr lang="en-IN" dirty="0"/>
              <a:t>MOV BX, [SI+2]</a:t>
            </a:r>
          </a:p>
          <a:p>
            <a:r>
              <a:rPr lang="en-IN" dirty="0"/>
              <a:t>SUB AL,BL</a:t>
            </a:r>
          </a:p>
          <a:p>
            <a:r>
              <a:rPr lang="en-IN" dirty="0"/>
              <a:t>DAS;BCD ADJUST</a:t>
            </a:r>
          </a:p>
          <a:p>
            <a:endParaRPr lang="en-IN" dirty="0"/>
          </a:p>
          <a:p>
            <a:endParaRPr lang="en-IN" dirty="0"/>
          </a:p>
        </p:txBody>
      </p:sp>
      <p:sp>
        <p:nvSpPr>
          <p:cNvPr id="4" name="TextBox 3"/>
          <p:cNvSpPr txBox="1"/>
          <p:nvPr/>
        </p:nvSpPr>
        <p:spPr>
          <a:xfrm>
            <a:off x="5076056" y="1052736"/>
            <a:ext cx="2275431" cy="3693319"/>
          </a:xfrm>
          <a:prstGeom prst="rect">
            <a:avLst/>
          </a:prstGeom>
          <a:noFill/>
        </p:spPr>
        <p:txBody>
          <a:bodyPr wrap="none" rtlCol="0">
            <a:spAutoFit/>
          </a:bodyPr>
          <a:lstStyle/>
          <a:p>
            <a:r>
              <a:rPr lang="en-IN" dirty="0"/>
              <a:t>MOV DL,AL</a:t>
            </a:r>
          </a:p>
          <a:p>
            <a:r>
              <a:rPr lang="en-IN" dirty="0"/>
              <a:t>MOV AL,AH</a:t>
            </a:r>
          </a:p>
          <a:p>
            <a:r>
              <a:rPr lang="en-IN" dirty="0"/>
              <a:t>SBB AL,BH</a:t>
            </a:r>
          </a:p>
          <a:p>
            <a:r>
              <a:rPr lang="en-IN" dirty="0"/>
              <a:t>DAS</a:t>
            </a:r>
          </a:p>
          <a:p>
            <a:r>
              <a:rPr lang="en-IN" dirty="0"/>
              <a:t>MOV DH,AL</a:t>
            </a:r>
          </a:p>
          <a:p>
            <a:r>
              <a:rPr lang="en-IN" dirty="0"/>
              <a:t>JNC STORE</a:t>
            </a:r>
          </a:p>
          <a:p>
            <a:r>
              <a:rPr lang="en-IN" dirty="0"/>
              <a:t>INC CL</a:t>
            </a:r>
          </a:p>
          <a:p>
            <a:r>
              <a:rPr lang="en-IN" dirty="0"/>
              <a:t>STORE:MOV DIFF,DX </a:t>
            </a:r>
          </a:p>
          <a:p>
            <a:r>
              <a:rPr lang="en-IN" dirty="0"/>
              <a:t>MOV BORROW BIT ,CL</a:t>
            </a:r>
          </a:p>
          <a:p>
            <a:r>
              <a:rPr lang="en-IN" dirty="0"/>
              <a:t>MOV AH, 4CH</a:t>
            </a:r>
          </a:p>
          <a:p>
            <a:r>
              <a:rPr lang="en-IN" dirty="0"/>
              <a:t>INT 21H</a:t>
            </a:r>
          </a:p>
          <a:p>
            <a:r>
              <a:rPr lang="en-IN" dirty="0"/>
              <a:t>CODE ENDS</a:t>
            </a:r>
          </a:p>
          <a:p>
            <a:r>
              <a:rPr lang="en-IN" dirty="0"/>
              <a:t>END START </a:t>
            </a:r>
          </a:p>
        </p:txBody>
      </p:sp>
      <p:sp>
        <p:nvSpPr>
          <p:cNvPr id="5" name="TextBox 4"/>
          <p:cNvSpPr txBox="1"/>
          <p:nvPr/>
        </p:nvSpPr>
        <p:spPr>
          <a:xfrm>
            <a:off x="4788024" y="5157192"/>
            <a:ext cx="1641603" cy="923330"/>
          </a:xfrm>
          <a:prstGeom prst="rect">
            <a:avLst/>
          </a:prstGeom>
          <a:noFill/>
        </p:spPr>
        <p:txBody>
          <a:bodyPr wrap="none" rtlCol="0">
            <a:spAutoFit/>
          </a:bodyPr>
          <a:lstStyle/>
          <a:p>
            <a:r>
              <a:rPr lang="en-IN" dirty="0"/>
              <a:t>OUTPUT: 4779</a:t>
            </a:r>
          </a:p>
          <a:p>
            <a:r>
              <a:rPr lang="en-IN" dirty="0"/>
              <a:t>CARRY BIT=00H</a:t>
            </a:r>
          </a:p>
          <a:p>
            <a:r>
              <a:rPr lang="en-IN" dirty="0"/>
              <a:t> DIFF=004779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Program </a:t>
            </a:r>
            <a:r>
              <a:rPr lang="en-IN"/>
              <a:t>to multiply </a:t>
            </a:r>
            <a:r>
              <a:rPr lang="en-IN" dirty="0"/>
              <a:t>two 16 bit Numbers</a:t>
            </a:r>
          </a:p>
        </p:txBody>
      </p:sp>
      <p:sp>
        <p:nvSpPr>
          <p:cNvPr id="5" name="TextBox 4"/>
          <p:cNvSpPr txBox="1"/>
          <p:nvPr/>
        </p:nvSpPr>
        <p:spPr>
          <a:xfrm>
            <a:off x="990600" y="1676400"/>
            <a:ext cx="2868286" cy="5078313"/>
          </a:xfrm>
          <a:prstGeom prst="rect">
            <a:avLst/>
          </a:prstGeom>
          <a:noFill/>
        </p:spPr>
        <p:txBody>
          <a:bodyPr wrap="none" rtlCol="0">
            <a:spAutoFit/>
          </a:bodyPr>
          <a:lstStyle/>
          <a:p>
            <a:r>
              <a:rPr lang="en-IN" dirty="0"/>
              <a:t>DATA SEGMENT</a:t>
            </a:r>
          </a:p>
          <a:p>
            <a:endParaRPr lang="en-IN" dirty="0"/>
          </a:p>
          <a:p>
            <a:r>
              <a:rPr lang="en-IN" dirty="0"/>
              <a:t>NUM DW 1234H, F234H</a:t>
            </a:r>
          </a:p>
          <a:p>
            <a:r>
              <a:rPr lang="en-IN" dirty="0"/>
              <a:t>PROD DW   2 DUP (0)</a:t>
            </a:r>
          </a:p>
          <a:p>
            <a:endParaRPr lang="en-IN" dirty="0"/>
          </a:p>
          <a:p>
            <a:r>
              <a:rPr lang="en-IN" dirty="0"/>
              <a:t>DATA ENDS</a:t>
            </a:r>
          </a:p>
          <a:p>
            <a:endParaRPr lang="en-IN" dirty="0"/>
          </a:p>
          <a:p>
            <a:r>
              <a:rPr lang="en-IN" dirty="0"/>
              <a:t>CODE SEGMENT</a:t>
            </a:r>
          </a:p>
          <a:p>
            <a:endParaRPr lang="en-IN" dirty="0"/>
          </a:p>
          <a:p>
            <a:r>
              <a:rPr lang="en-IN" dirty="0"/>
              <a:t>ASSUME CS: CODE, DS: DATA</a:t>
            </a:r>
          </a:p>
          <a:p>
            <a:endParaRPr lang="en-IN" dirty="0"/>
          </a:p>
          <a:p>
            <a:r>
              <a:rPr lang="en-IN" dirty="0">
                <a:solidFill>
                  <a:srgbClr val="FF0000"/>
                </a:solidFill>
              </a:rPr>
              <a:t>START: </a:t>
            </a:r>
            <a:r>
              <a:rPr lang="en-IN" dirty="0"/>
              <a:t>MOV AX, DATA</a:t>
            </a:r>
          </a:p>
          <a:p>
            <a:r>
              <a:rPr lang="en-IN" dirty="0"/>
              <a:t>MOV DS, AX</a:t>
            </a:r>
          </a:p>
          <a:p>
            <a:r>
              <a:rPr lang="en-IN" dirty="0"/>
              <a:t>MOV DX, 00H</a:t>
            </a:r>
          </a:p>
          <a:p>
            <a:r>
              <a:rPr lang="en-IN" dirty="0"/>
              <a:t>LEA SI, NUM</a:t>
            </a:r>
          </a:p>
          <a:p>
            <a:r>
              <a:rPr lang="en-IN" dirty="0"/>
              <a:t>MOV AX, [SI]</a:t>
            </a:r>
          </a:p>
          <a:p>
            <a:endParaRPr lang="en-IN" dirty="0"/>
          </a:p>
          <a:p>
            <a:endParaRPr lang="en-IN" dirty="0"/>
          </a:p>
        </p:txBody>
      </p:sp>
      <p:sp>
        <p:nvSpPr>
          <p:cNvPr id="6" name="TextBox 5"/>
          <p:cNvSpPr txBox="1"/>
          <p:nvPr/>
        </p:nvSpPr>
        <p:spPr>
          <a:xfrm>
            <a:off x="5181600" y="1676400"/>
            <a:ext cx="1854482" cy="2031325"/>
          </a:xfrm>
          <a:prstGeom prst="rect">
            <a:avLst/>
          </a:prstGeom>
          <a:noFill/>
        </p:spPr>
        <p:txBody>
          <a:bodyPr wrap="none" rtlCol="0">
            <a:spAutoFit/>
          </a:bodyPr>
          <a:lstStyle/>
          <a:p>
            <a:r>
              <a:rPr lang="en-IN" dirty="0"/>
              <a:t>MUL AX, [SI+2]</a:t>
            </a:r>
          </a:p>
          <a:p>
            <a:r>
              <a:rPr lang="en-IN" dirty="0"/>
              <a:t>MOV PROD, AX</a:t>
            </a:r>
          </a:p>
          <a:p>
            <a:r>
              <a:rPr lang="en-IN" dirty="0"/>
              <a:t>MOV PROD+2, DX</a:t>
            </a:r>
          </a:p>
          <a:p>
            <a:r>
              <a:rPr lang="en-IN" dirty="0"/>
              <a:t>MOV AH, 4CH</a:t>
            </a:r>
          </a:p>
          <a:p>
            <a:r>
              <a:rPr lang="en-IN" dirty="0"/>
              <a:t>INT 21H</a:t>
            </a:r>
          </a:p>
          <a:p>
            <a:r>
              <a:rPr lang="en-IN" dirty="0"/>
              <a:t>CODE ENDS</a:t>
            </a:r>
          </a:p>
          <a:p>
            <a:r>
              <a:rPr lang="en-IN" dirty="0"/>
              <a:t>END START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706090"/>
          </a:xfrm>
        </p:spPr>
        <p:txBody>
          <a:bodyPr>
            <a:normAutofit fontScale="90000"/>
          </a:bodyPr>
          <a:lstStyle/>
          <a:p>
            <a:r>
              <a:rPr lang="en-IN" b="1" dirty="0"/>
              <a:t>32 Bit Division for Unsigned numbers</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827583" y="548680"/>
            <a:ext cx="7128793" cy="630932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64488" cy="692696"/>
          </a:xfrm>
        </p:spPr>
        <p:txBody>
          <a:bodyPr>
            <a:noAutofit/>
          </a:bodyPr>
          <a:lstStyle/>
          <a:p>
            <a:r>
              <a:rPr lang="en-IN" sz="3600" b="1" dirty="0"/>
              <a:t>Program to find factorial of a given number</a:t>
            </a:r>
            <a:endParaRPr lang="en-IN" sz="3600" dirty="0"/>
          </a:p>
        </p:txBody>
      </p:sp>
      <p:pic>
        <p:nvPicPr>
          <p:cNvPr id="2050" name="Picture 2"/>
          <p:cNvPicPr>
            <a:picLocks noChangeAspect="1" noChangeArrowheads="1"/>
          </p:cNvPicPr>
          <p:nvPr/>
        </p:nvPicPr>
        <p:blipFill>
          <a:blip r:embed="rId2" cstate="print"/>
          <a:srcRect/>
          <a:stretch>
            <a:fillRect/>
          </a:stretch>
        </p:blipFill>
        <p:spPr bwMode="auto">
          <a:xfrm>
            <a:off x="323528" y="620688"/>
            <a:ext cx="8568952" cy="623731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sz="3200" b="1" dirty="0"/>
              <a:t>PROGRAM FOR STRING TRANSFER</a:t>
            </a:r>
            <a:endParaRPr lang="en-IN" sz="3200" dirty="0"/>
          </a:p>
        </p:txBody>
      </p:sp>
      <p:pic>
        <p:nvPicPr>
          <p:cNvPr id="1026" name="Picture 2"/>
          <p:cNvPicPr>
            <a:picLocks noChangeAspect="1" noChangeArrowheads="1"/>
          </p:cNvPicPr>
          <p:nvPr/>
        </p:nvPicPr>
        <p:blipFill>
          <a:blip r:embed="rId2" cstate="print"/>
          <a:srcRect/>
          <a:stretch>
            <a:fillRect/>
          </a:stretch>
        </p:blipFill>
        <p:spPr bwMode="auto">
          <a:xfrm>
            <a:off x="323528" y="404664"/>
            <a:ext cx="8424935" cy="6305699"/>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76672"/>
          </a:xfrm>
        </p:spPr>
        <p:txBody>
          <a:bodyPr>
            <a:normAutofit fontScale="90000"/>
          </a:bodyPr>
          <a:lstStyle/>
          <a:p>
            <a:r>
              <a:rPr lang="en-IN" sz="3200" dirty="0"/>
              <a:t>Program to reverse a string</a:t>
            </a:r>
          </a:p>
        </p:txBody>
      </p:sp>
      <p:sp>
        <p:nvSpPr>
          <p:cNvPr id="4" name="Rectangle 3"/>
          <p:cNvSpPr/>
          <p:nvPr/>
        </p:nvSpPr>
        <p:spPr>
          <a:xfrm>
            <a:off x="0" y="404664"/>
            <a:ext cx="9144000" cy="6186309"/>
          </a:xfrm>
          <a:prstGeom prst="rect">
            <a:avLst/>
          </a:prstGeom>
        </p:spPr>
        <p:txBody>
          <a:bodyPr wrap="square">
            <a:spAutoFit/>
          </a:bodyPr>
          <a:lstStyle/>
          <a:p>
            <a:r>
              <a:rPr lang="en-IN" dirty="0"/>
              <a:t>DATA SEGMENT</a:t>
            </a:r>
          </a:p>
          <a:p>
            <a:r>
              <a:rPr lang="en-IN" dirty="0"/>
              <a:t>STR1 DB 'HELLO‘</a:t>
            </a:r>
          </a:p>
          <a:p>
            <a:r>
              <a:rPr lang="en-IN" dirty="0"/>
              <a:t>STR2 DB 20 DUP(0)</a:t>
            </a:r>
          </a:p>
          <a:p>
            <a:r>
              <a:rPr lang="en-IN" dirty="0"/>
              <a:t>LEN EQU 05H</a:t>
            </a:r>
          </a:p>
          <a:p>
            <a:r>
              <a:rPr lang="en-IN" dirty="0"/>
              <a:t>DATA ENDS</a:t>
            </a:r>
          </a:p>
          <a:p>
            <a:r>
              <a:rPr lang="en-IN" dirty="0"/>
              <a:t>CODE SEGMENT</a:t>
            </a:r>
          </a:p>
          <a:p>
            <a:r>
              <a:rPr lang="en-IN" dirty="0"/>
              <a:t>ASSUME    CS:CODE,   DS:DATA,  ES:DATA</a:t>
            </a:r>
          </a:p>
          <a:p>
            <a:r>
              <a:rPr lang="en-IN" dirty="0"/>
              <a:t>START: MOV AX,DATA           ;initialize data segment and extra segment for string operations</a:t>
            </a:r>
          </a:p>
          <a:p>
            <a:r>
              <a:rPr lang="en-IN" dirty="0"/>
              <a:t>MOV DS,AX</a:t>
            </a:r>
          </a:p>
          <a:p>
            <a:r>
              <a:rPr lang="en-IN" dirty="0"/>
              <a:t>MOV ES,AX</a:t>
            </a:r>
          </a:p>
          <a:p>
            <a:r>
              <a:rPr lang="en-IN" dirty="0"/>
              <a:t>LEA SI,STR1            ;SI points to the starting address of the string  at STR1</a:t>
            </a:r>
          </a:p>
          <a:p>
            <a:r>
              <a:rPr lang="en-IN" dirty="0"/>
              <a:t>LEA DI,STR2+LEN-1;DI points to the address of the last character in the string(here address of ‘o')</a:t>
            </a:r>
          </a:p>
          <a:p>
            <a:r>
              <a:rPr lang="en-IN" dirty="0"/>
              <a:t>MOV CX,LEN               ;load CX with count value equal to number of characters in the string</a:t>
            </a:r>
          </a:p>
          <a:p>
            <a:r>
              <a:rPr lang="en-IN" dirty="0"/>
              <a:t>UP:             CLD           ;clear the direction flag to auto increment SI </a:t>
            </a:r>
          </a:p>
          <a:p>
            <a:r>
              <a:rPr lang="en-IN" dirty="0"/>
              <a:t>	LODSB        ;load AX with the character pointed SI register</a:t>
            </a:r>
          </a:p>
          <a:p>
            <a:r>
              <a:rPr lang="en-IN" dirty="0"/>
              <a:t>	STD             ;set the direction flag to auto decrement DI register</a:t>
            </a:r>
          </a:p>
          <a:p>
            <a:r>
              <a:rPr lang="en-IN" dirty="0"/>
              <a:t>	STOSB         ;the contents of AX is stored at the address pointed by DI</a:t>
            </a:r>
          </a:p>
          <a:p>
            <a:r>
              <a:rPr lang="en-IN" dirty="0"/>
              <a:t>	LOOP UP    ;decrement CX and continue the transfer till CX is zero</a:t>
            </a:r>
          </a:p>
          <a:p>
            <a:r>
              <a:rPr lang="en-IN" dirty="0"/>
              <a:t>MOV AH,4CH</a:t>
            </a:r>
          </a:p>
          <a:p>
            <a:r>
              <a:rPr lang="en-IN" dirty="0"/>
              <a:t>INT 21H                   ;terminate the process</a:t>
            </a:r>
          </a:p>
          <a:p>
            <a:r>
              <a:rPr lang="en-IN" dirty="0"/>
              <a:t>CODE ENDS                                                                                  OUTPUT: OLLEH</a:t>
            </a:r>
          </a:p>
          <a:p>
            <a:r>
              <a:rPr lang="en-IN" dirty="0"/>
              <a:t>END START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48680"/>
          </a:xfrm>
        </p:spPr>
        <p:txBody>
          <a:bodyPr>
            <a:normAutofit fontScale="90000"/>
          </a:bodyPr>
          <a:lstStyle/>
          <a:p>
            <a:r>
              <a:rPr lang="en-IN" sz="3600" dirty="0"/>
              <a:t>Program to search for a character in a string</a:t>
            </a:r>
          </a:p>
        </p:txBody>
      </p:sp>
      <p:sp>
        <p:nvSpPr>
          <p:cNvPr id="5" name="Rectangle 4"/>
          <p:cNvSpPr/>
          <p:nvPr/>
        </p:nvSpPr>
        <p:spPr>
          <a:xfrm>
            <a:off x="251520" y="476672"/>
            <a:ext cx="4572000" cy="2308324"/>
          </a:xfrm>
          <a:prstGeom prst="rect">
            <a:avLst/>
          </a:prstGeom>
        </p:spPr>
        <p:txBody>
          <a:bodyPr>
            <a:spAutoFit/>
          </a:bodyPr>
          <a:lstStyle/>
          <a:p>
            <a:r>
              <a:rPr lang="en-IN" dirty="0"/>
              <a:t>DATA SEGMENT</a:t>
            </a:r>
          </a:p>
          <a:p>
            <a:r>
              <a:rPr lang="en-IN" dirty="0"/>
              <a:t>MSG DB 'HELLO'</a:t>
            </a:r>
          </a:p>
          <a:p>
            <a:r>
              <a:rPr lang="en-IN" dirty="0"/>
              <a:t>CNT EQU 05H</a:t>
            </a:r>
          </a:p>
          <a:p>
            <a:r>
              <a:rPr lang="en-IN" dirty="0"/>
              <a:t>SRC EQU 'E'</a:t>
            </a:r>
          </a:p>
          <a:p>
            <a:r>
              <a:rPr lang="en-IN" dirty="0"/>
              <a:t>;start of data segment</a:t>
            </a:r>
          </a:p>
          <a:p>
            <a:r>
              <a:rPr lang="en-IN" dirty="0"/>
              <a:t>MSG1 DB 10,13,'CHARACTER FOUND$'</a:t>
            </a:r>
          </a:p>
          <a:p>
            <a:r>
              <a:rPr lang="en-IN" dirty="0"/>
              <a:t>MSG2 DB 10,13,'CHARACTER NOT FOUND$'</a:t>
            </a:r>
          </a:p>
          <a:p>
            <a:r>
              <a:rPr lang="en-IN" dirty="0"/>
              <a:t>DATA ENDS</a:t>
            </a:r>
          </a:p>
        </p:txBody>
      </p:sp>
      <p:sp>
        <p:nvSpPr>
          <p:cNvPr id="6" name="Rectangle 5"/>
          <p:cNvSpPr/>
          <p:nvPr/>
        </p:nvSpPr>
        <p:spPr>
          <a:xfrm>
            <a:off x="251520" y="2610683"/>
            <a:ext cx="4572000" cy="3970318"/>
          </a:xfrm>
          <a:prstGeom prst="rect">
            <a:avLst/>
          </a:prstGeom>
        </p:spPr>
        <p:txBody>
          <a:bodyPr>
            <a:spAutoFit/>
          </a:bodyPr>
          <a:lstStyle/>
          <a:p>
            <a:r>
              <a:rPr lang="en-IN" dirty="0"/>
              <a:t>CODE SEGMENT</a:t>
            </a:r>
          </a:p>
          <a:p>
            <a:r>
              <a:rPr lang="en-IN" dirty="0"/>
              <a:t>ASSUME CS:CODE,DS:DATA,ES:DATA</a:t>
            </a:r>
          </a:p>
          <a:p>
            <a:r>
              <a:rPr lang="en-IN" dirty="0"/>
              <a:t>START: MOV AX,DATA</a:t>
            </a:r>
          </a:p>
          <a:p>
            <a:r>
              <a:rPr lang="en-IN" dirty="0"/>
              <a:t>MOV DS,AX</a:t>
            </a:r>
          </a:p>
          <a:p>
            <a:r>
              <a:rPr lang="en-IN" dirty="0"/>
              <a:t>MOV ES,AX</a:t>
            </a:r>
          </a:p>
          <a:p>
            <a:r>
              <a:rPr lang="en-IN" dirty="0"/>
              <a:t>LEA SI,MSG</a:t>
            </a:r>
          </a:p>
          <a:p>
            <a:r>
              <a:rPr lang="en-IN" dirty="0"/>
              <a:t>MOV AL,SRC</a:t>
            </a:r>
          </a:p>
          <a:p>
            <a:r>
              <a:rPr lang="en-IN" dirty="0"/>
              <a:t>MOV CL,CNT</a:t>
            </a:r>
          </a:p>
          <a:p>
            <a:r>
              <a:rPr lang="en-IN" dirty="0"/>
              <a:t>MOV CH,00H</a:t>
            </a:r>
          </a:p>
          <a:p>
            <a:r>
              <a:rPr lang="en-IN" dirty="0"/>
              <a:t>CLD</a:t>
            </a:r>
          </a:p>
          <a:p>
            <a:r>
              <a:rPr lang="en-IN" dirty="0"/>
              <a:t>UP: SCASB</a:t>
            </a:r>
          </a:p>
          <a:p>
            <a:r>
              <a:rPr lang="en-IN" dirty="0"/>
              <a:t>JZ DOWN</a:t>
            </a:r>
          </a:p>
          <a:p>
            <a:r>
              <a:rPr lang="en-IN" dirty="0"/>
              <a:t>LOOP UP</a:t>
            </a:r>
          </a:p>
          <a:p>
            <a:endParaRPr lang="en-IN" dirty="0"/>
          </a:p>
        </p:txBody>
      </p:sp>
      <p:sp>
        <p:nvSpPr>
          <p:cNvPr id="7" name="Rectangle 6"/>
          <p:cNvSpPr/>
          <p:nvPr/>
        </p:nvSpPr>
        <p:spPr>
          <a:xfrm>
            <a:off x="4139952" y="2420888"/>
            <a:ext cx="4620432" cy="3693319"/>
          </a:xfrm>
          <a:prstGeom prst="rect">
            <a:avLst/>
          </a:prstGeom>
        </p:spPr>
        <p:txBody>
          <a:bodyPr wrap="none">
            <a:spAutoFit/>
          </a:bodyPr>
          <a:lstStyle/>
          <a:p>
            <a:r>
              <a:rPr lang="en-IN" dirty="0"/>
              <a:t>LEA DX,MSG2</a:t>
            </a:r>
          </a:p>
          <a:p>
            <a:r>
              <a:rPr lang="en-IN" dirty="0"/>
              <a:t>MOV AH,09H</a:t>
            </a:r>
          </a:p>
          <a:p>
            <a:r>
              <a:rPr lang="en-IN" dirty="0"/>
              <a:t> INT 21H </a:t>
            </a:r>
          </a:p>
          <a:p>
            <a:r>
              <a:rPr lang="en-IN" dirty="0"/>
              <a:t>JMP EXIT </a:t>
            </a:r>
          </a:p>
          <a:p>
            <a:r>
              <a:rPr lang="en-IN" dirty="0"/>
              <a:t>DOWN: LEA DX,MSG1  ;if the character is found</a:t>
            </a:r>
          </a:p>
          <a:p>
            <a:r>
              <a:rPr lang="en-IN" dirty="0"/>
              <a:t>MOV AH,09H 	   ; display the message</a:t>
            </a:r>
          </a:p>
          <a:p>
            <a:r>
              <a:rPr lang="en-IN" dirty="0"/>
              <a:t>INT 21H</a:t>
            </a:r>
          </a:p>
          <a:p>
            <a:r>
              <a:rPr lang="en-IN" dirty="0"/>
              <a:t>EXIT: MOV AH,4CH</a:t>
            </a:r>
          </a:p>
          <a:p>
            <a:r>
              <a:rPr lang="en-IN" dirty="0"/>
              <a:t>INT 21H</a:t>
            </a:r>
          </a:p>
          <a:p>
            <a:r>
              <a:rPr lang="en-IN" dirty="0"/>
              <a:t>CODE ENDS</a:t>
            </a:r>
          </a:p>
          <a:p>
            <a:r>
              <a:rPr lang="en-IN" dirty="0"/>
              <a:t>END START</a:t>
            </a:r>
          </a:p>
          <a:p>
            <a:r>
              <a:rPr lang="en-IN" dirty="0"/>
              <a:t>                             OUTPUT: CHARACTER FOUND</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a:bodyPr>
          <a:lstStyle/>
          <a:p>
            <a:r>
              <a:rPr lang="en-IN" sz="3200" b="1" dirty="0"/>
              <a:t>PROGRAM TO CHECK FOR PALINDROME</a:t>
            </a:r>
            <a:endParaRPr lang="en-IN" sz="3200" dirty="0"/>
          </a:p>
        </p:txBody>
      </p:sp>
      <p:sp>
        <p:nvSpPr>
          <p:cNvPr id="3" name="Rectangle 2"/>
          <p:cNvSpPr/>
          <p:nvPr/>
        </p:nvSpPr>
        <p:spPr>
          <a:xfrm>
            <a:off x="323528" y="692696"/>
            <a:ext cx="4572000" cy="5632311"/>
          </a:xfrm>
          <a:prstGeom prst="rect">
            <a:avLst/>
          </a:prstGeom>
        </p:spPr>
        <p:txBody>
          <a:bodyPr wrap="square">
            <a:spAutoFit/>
          </a:bodyPr>
          <a:lstStyle/>
          <a:p>
            <a:r>
              <a:rPr lang="en-IN" dirty="0"/>
              <a:t>DATA SEGMENT</a:t>
            </a:r>
          </a:p>
          <a:p>
            <a:r>
              <a:rPr lang="en-IN" dirty="0"/>
              <a:t>STR1 DB 'LIRIL'</a:t>
            </a:r>
          </a:p>
          <a:p>
            <a:r>
              <a:rPr lang="en-IN" dirty="0"/>
              <a:t>LEN EQU 05H</a:t>
            </a:r>
          </a:p>
          <a:p>
            <a:r>
              <a:rPr lang="en-IN" dirty="0"/>
              <a:t>STR2 DB 20 DUP(0)</a:t>
            </a:r>
          </a:p>
          <a:p>
            <a:r>
              <a:rPr lang="en-IN" dirty="0"/>
              <a:t>MES1 DB 10,13,'WORD IS PALINDROME$'</a:t>
            </a:r>
          </a:p>
          <a:p>
            <a:r>
              <a:rPr lang="en-IN" dirty="0"/>
              <a:t>MES2 DB 10,13,'WORD IS NOT PALINDROME$'</a:t>
            </a:r>
          </a:p>
          <a:p>
            <a:r>
              <a:rPr lang="en-IN" dirty="0"/>
              <a:t>DATA ENDS</a:t>
            </a:r>
          </a:p>
          <a:p>
            <a:r>
              <a:rPr lang="en-IN" dirty="0"/>
              <a:t>CODE SEGMENT</a:t>
            </a:r>
          </a:p>
          <a:p>
            <a:r>
              <a:rPr lang="en-IN" dirty="0"/>
              <a:t>ASSUME CS:CODE,DS:DATA,ES:DATA</a:t>
            </a:r>
          </a:p>
          <a:p>
            <a:r>
              <a:rPr lang="en-IN" dirty="0"/>
              <a:t>START: MOV AX,DATA</a:t>
            </a:r>
          </a:p>
          <a:p>
            <a:r>
              <a:rPr lang="en-IN" dirty="0"/>
              <a:t>MOV DS,AX</a:t>
            </a:r>
          </a:p>
          <a:p>
            <a:r>
              <a:rPr lang="en-IN" dirty="0"/>
              <a:t>MOV ES,AX</a:t>
            </a:r>
          </a:p>
          <a:p>
            <a:r>
              <a:rPr lang="en-IN" dirty="0"/>
              <a:t>LEA SI,STR1</a:t>
            </a:r>
          </a:p>
          <a:p>
            <a:r>
              <a:rPr lang="en-IN" dirty="0"/>
              <a:t>LEA DI,STR2+LEN-1</a:t>
            </a:r>
          </a:p>
          <a:p>
            <a:r>
              <a:rPr lang="en-IN" dirty="0"/>
              <a:t>MOV CX,LEN</a:t>
            </a:r>
          </a:p>
          <a:p>
            <a:r>
              <a:rPr lang="en-IN" dirty="0"/>
              <a:t>UP: CLD</a:t>
            </a:r>
          </a:p>
          <a:p>
            <a:r>
              <a:rPr lang="en-IN" dirty="0"/>
              <a:t>LODSB</a:t>
            </a:r>
          </a:p>
          <a:p>
            <a:r>
              <a:rPr lang="en-IN" dirty="0"/>
              <a:t>STD</a:t>
            </a:r>
          </a:p>
          <a:p>
            <a:r>
              <a:rPr lang="en-IN" dirty="0"/>
              <a:t>STOSB</a:t>
            </a:r>
          </a:p>
          <a:p>
            <a:r>
              <a:rPr lang="en-IN" dirty="0"/>
              <a:t>LOOP UP</a:t>
            </a:r>
          </a:p>
        </p:txBody>
      </p:sp>
      <p:sp>
        <p:nvSpPr>
          <p:cNvPr id="5" name="Rectangle 4"/>
          <p:cNvSpPr/>
          <p:nvPr/>
        </p:nvSpPr>
        <p:spPr>
          <a:xfrm>
            <a:off x="5004048" y="692696"/>
            <a:ext cx="3744416" cy="5355312"/>
          </a:xfrm>
          <a:prstGeom prst="rect">
            <a:avLst/>
          </a:prstGeom>
        </p:spPr>
        <p:txBody>
          <a:bodyPr wrap="square">
            <a:spAutoFit/>
          </a:bodyPr>
          <a:lstStyle/>
          <a:p>
            <a:r>
              <a:rPr lang="en-IN" dirty="0"/>
              <a:t>LEA SI,STR1</a:t>
            </a:r>
          </a:p>
          <a:p>
            <a:r>
              <a:rPr lang="en-IN" dirty="0"/>
              <a:t>LEA DI,STR2</a:t>
            </a:r>
          </a:p>
          <a:p>
            <a:r>
              <a:rPr lang="en-IN" dirty="0"/>
              <a:t>CLD</a:t>
            </a:r>
          </a:p>
          <a:p>
            <a:r>
              <a:rPr lang="en-IN" dirty="0"/>
              <a:t>MOV CX,LEN</a:t>
            </a:r>
          </a:p>
          <a:p>
            <a:r>
              <a:rPr lang="en-IN" dirty="0"/>
              <a:t>REPE CMPSB</a:t>
            </a:r>
          </a:p>
          <a:p>
            <a:r>
              <a:rPr lang="en-IN" dirty="0"/>
              <a:t>CMP CX,0H</a:t>
            </a:r>
          </a:p>
          <a:p>
            <a:r>
              <a:rPr lang="en-IN" dirty="0"/>
              <a:t>JNZ NOTPALIN</a:t>
            </a:r>
          </a:p>
          <a:p>
            <a:r>
              <a:rPr lang="en-IN" dirty="0"/>
              <a:t>LEA DX,MES1</a:t>
            </a:r>
          </a:p>
          <a:p>
            <a:r>
              <a:rPr lang="en-IN" dirty="0"/>
              <a:t>MOV AH,09H</a:t>
            </a:r>
          </a:p>
          <a:p>
            <a:r>
              <a:rPr lang="en-IN" dirty="0"/>
              <a:t>INT 21H</a:t>
            </a:r>
          </a:p>
          <a:p>
            <a:r>
              <a:rPr lang="en-IN" dirty="0"/>
              <a:t>JMP EXIT</a:t>
            </a:r>
          </a:p>
          <a:p>
            <a:r>
              <a:rPr lang="en-IN" dirty="0"/>
              <a:t>NOTPALIN: LEA DX,MES2</a:t>
            </a:r>
          </a:p>
          <a:p>
            <a:r>
              <a:rPr lang="en-IN" dirty="0"/>
              <a:t>MOV AH,09H</a:t>
            </a:r>
          </a:p>
          <a:p>
            <a:r>
              <a:rPr lang="en-IN" dirty="0"/>
              <a:t>INT 21H</a:t>
            </a:r>
          </a:p>
          <a:p>
            <a:r>
              <a:rPr lang="en-IN" dirty="0"/>
              <a:t>EXIT: MOV AH,4CH</a:t>
            </a:r>
          </a:p>
          <a:p>
            <a:r>
              <a:rPr lang="en-IN" dirty="0"/>
              <a:t>INT 21H</a:t>
            </a:r>
          </a:p>
          <a:p>
            <a:r>
              <a:rPr lang="en-IN" dirty="0"/>
              <a:t>CODE ENDS</a:t>
            </a:r>
          </a:p>
          <a:p>
            <a:r>
              <a:rPr lang="en-IN" dirty="0"/>
              <a:t>END START</a:t>
            </a:r>
          </a:p>
          <a:p>
            <a:r>
              <a:rPr lang="en-IN" dirty="0"/>
              <a:t>OUTPUT: WORD IS PALINDROME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t>Program Statements</a:t>
            </a:r>
          </a:p>
        </p:txBody>
      </p:sp>
      <p:sp>
        <p:nvSpPr>
          <p:cNvPr id="74755" name="Rectangle 3"/>
          <p:cNvSpPr>
            <a:spLocks noGrp="1" noChangeArrowheads="1"/>
          </p:cNvSpPr>
          <p:nvPr>
            <p:ph type="body" idx="1"/>
          </p:nvPr>
        </p:nvSpPr>
        <p:spPr/>
        <p:txBody>
          <a:bodyPr/>
          <a:lstStyle/>
          <a:p>
            <a:pPr eaLnBrk="1" hangingPunct="1">
              <a:buFontTx/>
              <a:buNone/>
            </a:pPr>
            <a:r>
              <a:rPr lang="en-US" sz="2800" b="1">
                <a:latin typeface="Courier New" pitchFamily="49" charset="0"/>
              </a:rPr>
              <a:t>name operation operand(s) comment</a:t>
            </a:r>
            <a:endParaRPr lang="en-US"/>
          </a:p>
          <a:p>
            <a:pPr eaLnBrk="1" hangingPunct="1"/>
            <a:r>
              <a:rPr lang="en-US"/>
              <a:t>Operation is a predefined or reserved word</a:t>
            </a:r>
          </a:p>
          <a:p>
            <a:pPr lvl="1" eaLnBrk="1" hangingPunct="1"/>
            <a:r>
              <a:rPr lang="en-US"/>
              <a:t>mnemonic - symbolic operation code</a:t>
            </a:r>
          </a:p>
          <a:p>
            <a:pPr lvl="1" eaLnBrk="1" hangingPunct="1"/>
            <a:r>
              <a:rPr lang="en-US"/>
              <a:t>directive - pseudo-operation code</a:t>
            </a:r>
          </a:p>
          <a:p>
            <a:pPr eaLnBrk="1" hangingPunct="1"/>
            <a:r>
              <a:rPr lang="en-US"/>
              <a:t>Space or tab separates initial fields</a:t>
            </a:r>
          </a:p>
          <a:p>
            <a:pPr eaLnBrk="1" hangingPunct="1"/>
            <a:r>
              <a:rPr lang="en-US"/>
              <a:t>Comments begin with semicolon</a:t>
            </a:r>
          </a:p>
          <a:p>
            <a:pPr eaLnBrk="1" hangingPunct="1"/>
            <a:r>
              <a:rPr lang="en-US"/>
              <a:t>Most assemblers are not case sensitive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742682"/>
          </a:xfrm>
        </p:spPr>
        <p:txBody>
          <a:bodyPr>
            <a:normAutofit fontScale="90000"/>
          </a:bodyPr>
          <a:lstStyle/>
          <a:p>
            <a:r>
              <a:rPr lang="en-US" dirty="0"/>
              <a:t>Modular Programming</a:t>
            </a:r>
          </a:p>
        </p:txBody>
      </p:sp>
      <p:sp>
        <p:nvSpPr>
          <p:cNvPr id="3" name="Content Placeholder 2"/>
          <p:cNvSpPr>
            <a:spLocks noGrp="1"/>
          </p:cNvSpPr>
          <p:nvPr>
            <p:ph idx="1"/>
          </p:nvPr>
        </p:nvSpPr>
        <p:spPr>
          <a:xfrm>
            <a:off x="508001" y="1352282"/>
            <a:ext cx="6447501" cy="5074276"/>
          </a:xfrm>
        </p:spPr>
        <p:txBody>
          <a:bodyPr>
            <a:normAutofit fontScale="92500" lnSpcReduction="10000"/>
          </a:bodyPr>
          <a:lstStyle/>
          <a:p>
            <a:r>
              <a:rPr lang="en-US" sz="2000" dirty="0"/>
              <a:t>Many programs are too large to be developed by one person. This means that programs are routinely developed by teams of programmers.</a:t>
            </a:r>
          </a:p>
          <a:p>
            <a:r>
              <a:rPr lang="en-US" sz="2000" dirty="0"/>
              <a:t>The </a:t>
            </a:r>
            <a:r>
              <a:rPr lang="en-US" sz="2000" b="1" dirty="0"/>
              <a:t>Linker</a:t>
            </a:r>
            <a:r>
              <a:rPr lang="en-US" sz="2000" dirty="0"/>
              <a:t> program is used so that programming modules can be linked together into a complete program.</a:t>
            </a:r>
          </a:p>
          <a:p>
            <a:r>
              <a:rPr lang="en-US" sz="2000" dirty="0"/>
              <a:t>The </a:t>
            </a:r>
            <a:r>
              <a:rPr lang="en-US" sz="2000" b="1" dirty="0"/>
              <a:t>assembler program </a:t>
            </a:r>
            <a:r>
              <a:rPr lang="en-US" sz="2000" dirty="0"/>
              <a:t>converts a symbolic </a:t>
            </a:r>
            <a:r>
              <a:rPr lang="en-US" sz="2000" b="1" dirty="0"/>
              <a:t>source module </a:t>
            </a:r>
            <a:r>
              <a:rPr lang="en-US" sz="2000" dirty="0"/>
              <a:t>(file) into a hexadecimal </a:t>
            </a:r>
            <a:r>
              <a:rPr lang="en-US" sz="2000" b="1" dirty="0"/>
              <a:t>object file</a:t>
            </a:r>
            <a:r>
              <a:rPr lang="en-US" sz="2000" dirty="0"/>
              <a:t>.</a:t>
            </a:r>
          </a:p>
          <a:p>
            <a:r>
              <a:rPr lang="en-US" sz="2000" dirty="0"/>
              <a:t>The </a:t>
            </a:r>
            <a:r>
              <a:rPr lang="en-US" sz="2000" b="1" dirty="0"/>
              <a:t>linker program</a:t>
            </a:r>
            <a:r>
              <a:rPr lang="en-US" sz="2000" dirty="0"/>
              <a:t>, reads the object files that are created by the assembler program and links them together into a single execution file. </a:t>
            </a:r>
          </a:p>
          <a:p>
            <a:r>
              <a:rPr lang="en-US" sz="2000" dirty="0"/>
              <a:t>An </a:t>
            </a:r>
            <a:r>
              <a:rPr lang="en-US" sz="2000" b="1" dirty="0"/>
              <a:t>execution file </a:t>
            </a:r>
            <a:r>
              <a:rPr lang="en-US" sz="2000" dirty="0"/>
              <a:t>is created with the file name extension EXE.</a:t>
            </a:r>
          </a:p>
          <a:p>
            <a:r>
              <a:rPr lang="en-US" sz="2000" dirty="0"/>
              <a:t>If a file is short enough (less than 64K bytes long), it can be converted from an execution file to a </a:t>
            </a:r>
            <a:r>
              <a:rPr lang="en-US" sz="2000" b="1" dirty="0"/>
              <a:t>command file </a:t>
            </a:r>
            <a:r>
              <a:rPr lang="en-US" sz="2000" dirty="0"/>
              <a:t>(.COM). </a:t>
            </a:r>
          </a:p>
          <a:p>
            <a:r>
              <a:rPr lang="en-US" sz="2000" dirty="0"/>
              <a:t>The command file is slightly different from an execution file in that the program must be originated at location 0100H before it can execute.</a:t>
            </a:r>
          </a:p>
        </p:txBody>
      </p:sp>
    </p:spTree>
    <p:extLst>
      <p:ext uri="{BB962C8B-B14F-4D97-AF65-F5344CB8AC3E}">
        <p14:creationId xmlns:p14="http://schemas.microsoft.com/office/powerpoint/2010/main" val="4116426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626772"/>
          </a:xfrm>
        </p:spPr>
        <p:txBody>
          <a:bodyPr>
            <a:normAutofit fontScale="90000"/>
          </a:bodyPr>
          <a:lstStyle/>
          <a:p>
            <a:r>
              <a:rPr lang="en-US" dirty="0"/>
              <a:t>Modular Programming  (CONT..)</a:t>
            </a:r>
          </a:p>
        </p:txBody>
      </p:sp>
      <p:sp>
        <p:nvSpPr>
          <p:cNvPr id="3" name="Content Placeholder 2"/>
          <p:cNvSpPr>
            <a:spLocks noGrp="1"/>
          </p:cNvSpPr>
          <p:nvPr>
            <p:ph idx="1"/>
          </p:nvPr>
        </p:nvSpPr>
        <p:spPr>
          <a:xfrm>
            <a:off x="328023" y="1280268"/>
            <a:ext cx="6447501" cy="480499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4"/>
          <p:cNvSpPr>
            <a:spLocks noChangeArrowheads="1"/>
          </p:cNvSpPr>
          <p:nvPr/>
        </p:nvSpPr>
        <p:spPr bwMode="auto">
          <a:xfrm>
            <a:off x="269895" y="3251812"/>
            <a:ext cx="96994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dirty="0"/>
              <a:t>Program</a:t>
            </a:r>
          </a:p>
          <a:p>
            <a:pPr algn="ctr"/>
            <a:r>
              <a:rPr lang="en-US" dirty="0"/>
              <a:t>.</a:t>
            </a:r>
            <a:r>
              <a:rPr lang="en-US" dirty="0" err="1"/>
              <a:t>asm</a:t>
            </a:r>
            <a:endParaRPr lang="en-US" dirty="0"/>
          </a:p>
        </p:txBody>
      </p:sp>
      <p:sp>
        <p:nvSpPr>
          <p:cNvPr id="5" name="Rectangle 5"/>
          <p:cNvSpPr>
            <a:spLocks noChangeArrowheads="1"/>
          </p:cNvSpPr>
          <p:nvPr/>
        </p:nvSpPr>
        <p:spPr bwMode="auto">
          <a:xfrm>
            <a:off x="2782205" y="3251812"/>
            <a:ext cx="1134666"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dirty="0"/>
              <a:t>Object file2</a:t>
            </a:r>
          </a:p>
          <a:p>
            <a:pPr algn="ctr"/>
            <a:r>
              <a:rPr lang="en-US" dirty="0"/>
              <a:t>.</a:t>
            </a:r>
            <a:r>
              <a:rPr lang="en-US" dirty="0" err="1"/>
              <a:t>obj</a:t>
            </a:r>
            <a:endParaRPr lang="en-US" dirty="0"/>
          </a:p>
        </p:txBody>
      </p:sp>
      <p:sp>
        <p:nvSpPr>
          <p:cNvPr id="6" name="Rectangle 6"/>
          <p:cNvSpPr>
            <a:spLocks noChangeArrowheads="1"/>
          </p:cNvSpPr>
          <p:nvPr/>
        </p:nvSpPr>
        <p:spPr bwMode="auto">
          <a:xfrm>
            <a:off x="5840506" y="3207695"/>
            <a:ext cx="1403747"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t>Executable file </a:t>
            </a:r>
          </a:p>
          <a:p>
            <a:pPr algn="ctr"/>
            <a:r>
              <a:rPr lang="en-US"/>
              <a:t>.exe</a:t>
            </a:r>
          </a:p>
        </p:txBody>
      </p:sp>
      <p:sp>
        <p:nvSpPr>
          <p:cNvPr id="7" name="Line 7"/>
          <p:cNvSpPr>
            <a:spLocks noChangeShapeType="1"/>
          </p:cNvSpPr>
          <p:nvPr/>
        </p:nvSpPr>
        <p:spPr bwMode="auto">
          <a:xfrm flipV="1">
            <a:off x="1234663" y="3709012"/>
            <a:ext cx="358559" cy="158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p:cNvSpPr>
            <a:spLocks noChangeShapeType="1"/>
          </p:cNvSpPr>
          <p:nvPr/>
        </p:nvSpPr>
        <p:spPr bwMode="auto">
          <a:xfrm>
            <a:off x="3970449" y="3610587"/>
            <a:ext cx="9179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5"/>
          <p:cNvSpPr>
            <a:spLocks noChangeArrowheads="1"/>
          </p:cNvSpPr>
          <p:nvPr/>
        </p:nvSpPr>
        <p:spPr bwMode="auto">
          <a:xfrm>
            <a:off x="2780594" y="4279973"/>
            <a:ext cx="1134666"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dirty="0"/>
              <a:t>Object file3</a:t>
            </a:r>
          </a:p>
          <a:p>
            <a:pPr algn="ctr"/>
            <a:r>
              <a:rPr lang="en-US" dirty="0"/>
              <a:t>.</a:t>
            </a:r>
            <a:r>
              <a:rPr lang="en-US" dirty="0" err="1"/>
              <a:t>obj</a:t>
            </a:r>
            <a:endParaRPr lang="en-US" dirty="0"/>
          </a:p>
        </p:txBody>
      </p:sp>
      <p:sp>
        <p:nvSpPr>
          <p:cNvPr id="12" name="Rectangle 5"/>
          <p:cNvSpPr>
            <a:spLocks noChangeArrowheads="1"/>
          </p:cNvSpPr>
          <p:nvPr/>
        </p:nvSpPr>
        <p:spPr bwMode="auto">
          <a:xfrm>
            <a:off x="2780594" y="2259065"/>
            <a:ext cx="1134666"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dirty="0"/>
              <a:t>Object file1</a:t>
            </a:r>
          </a:p>
          <a:p>
            <a:pPr algn="ctr"/>
            <a:r>
              <a:rPr lang="en-US" dirty="0"/>
              <a:t>.</a:t>
            </a:r>
            <a:r>
              <a:rPr lang="en-US" dirty="0" err="1"/>
              <a:t>obj</a:t>
            </a:r>
            <a:endParaRPr lang="en-US" dirty="0"/>
          </a:p>
        </p:txBody>
      </p:sp>
      <p:cxnSp>
        <p:nvCxnSpPr>
          <p:cNvPr id="14" name="Straight Arrow Connector 13"/>
          <p:cNvCxnSpPr/>
          <p:nvPr/>
        </p:nvCxnSpPr>
        <p:spPr>
          <a:xfrm>
            <a:off x="3915260" y="2640172"/>
            <a:ext cx="973161" cy="772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1" idx="3"/>
          </p:cNvCxnSpPr>
          <p:nvPr/>
        </p:nvCxnSpPr>
        <p:spPr>
          <a:xfrm flipV="1">
            <a:off x="3915260" y="3826487"/>
            <a:ext cx="973161" cy="910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6"/>
          <p:cNvSpPr>
            <a:spLocks noChangeArrowheads="1"/>
          </p:cNvSpPr>
          <p:nvPr/>
        </p:nvSpPr>
        <p:spPr bwMode="auto">
          <a:xfrm>
            <a:off x="4903479" y="3218529"/>
            <a:ext cx="727809"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dirty="0"/>
              <a:t>Linker</a:t>
            </a:r>
          </a:p>
        </p:txBody>
      </p:sp>
      <p:cxnSp>
        <p:nvCxnSpPr>
          <p:cNvPr id="22" name="Straight Arrow Connector 21"/>
          <p:cNvCxnSpPr>
            <a:stCxn id="17" idx="3"/>
            <a:endCxn id="6" idx="1"/>
          </p:cNvCxnSpPr>
          <p:nvPr/>
        </p:nvCxnSpPr>
        <p:spPr>
          <a:xfrm flipV="1">
            <a:off x="5631288" y="3664895"/>
            <a:ext cx="209219" cy="1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4"/>
          <p:cNvSpPr>
            <a:spLocks noChangeArrowheads="1"/>
          </p:cNvSpPr>
          <p:nvPr/>
        </p:nvSpPr>
        <p:spPr bwMode="auto">
          <a:xfrm>
            <a:off x="1607908" y="3251812"/>
            <a:ext cx="840497"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dirty="0"/>
              <a:t>Assembler</a:t>
            </a:r>
          </a:p>
        </p:txBody>
      </p:sp>
      <p:sp>
        <p:nvSpPr>
          <p:cNvPr id="24" name="Line 7"/>
          <p:cNvSpPr>
            <a:spLocks noChangeShapeType="1"/>
          </p:cNvSpPr>
          <p:nvPr/>
        </p:nvSpPr>
        <p:spPr bwMode="auto">
          <a:xfrm>
            <a:off x="2448405" y="3724892"/>
            <a:ext cx="3321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6" name="Straight Arrow Connector 25"/>
          <p:cNvCxnSpPr>
            <a:stCxn id="23" idx="0"/>
            <a:endCxn id="12" idx="1"/>
          </p:cNvCxnSpPr>
          <p:nvPr/>
        </p:nvCxnSpPr>
        <p:spPr>
          <a:xfrm flipV="1">
            <a:off x="2028156" y="2716266"/>
            <a:ext cx="752438" cy="5355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2"/>
            <a:endCxn id="11" idx="1"/>
          </p:cNvCxnSpPr>
          <p:nvPr/>
        </p:nvCxnSpPr>
        <p:spPr>
          <a:xfrm>
            <a:off x="2028156" y="4166213"/>
            <a:ext cx="752438" cy="570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6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858592"/>
          </a:xfrm>
        </p:spPr>
        <p:txBody>
          <a:bodyPr>
            <a:normAutofit fontScale="90000"/>
          </a:bodyPr>
          <a:lstStyle/>
          <a:p>
            <a:r>
              <a:rPr lang="en-US" dirty="0"/>
              <a:t>Modular Programming  (CONT..)</a:t>
            </a:r>
          </a:p>
        </p:txBody>
      </p:sp>
      <p:sp>
        <p:nvSpPr>
          <p:cNvPr id="3" name="Content Placeholder 2"/>
          <p:cNvSpPr>
            <a:spLocks noGrp="1"/>
          </p:cNvSpPr>
          <p:nvPr>
            <p:ph idx="1"/>
          </p:nvPr>
        </p:nvSpPr>
        <p:spPr>
          <a:xfrm>
            <a:off x="508001" y="1468193"/>
            <a:ext cx="6447501" cy="5035638"/>
          </a:xfrm>
        </p:spPr>
        <p:txBody>
          <a:bodyPr>
            <a:normAutofit/>
          </a:bodyPr>
          <a:lstStyle/>
          <a:p>
            <a:r>
              <a:rPr lang="en-US" sz="2000" dirty="0"/>
              <a:t>The PUBLIC and EXTRN directives are very important to modular programming because they allow communications between modules.</a:t>
            </a:r>
          </a:p>
          <a:p>
            <a:r>
              <a:rPr lang="en-US" sz="2000" dirty="0"/>
              <a:t> We use PUBLIC to declare that labels of code, data, or entire segments are available to other program modules.</a:t>
            </a:r>
          </a:p>
          <a:p>
            <a:r>
              <a:rPr lang="en-US" sz="2000" dirty="0"/>
              <a:t> EXTRN (external) declares that labels are external to a module.</a:t>
            </a:r>
          </a:p>
          <a:p>
            <a:r>
              <a:rPr lang="en-US" sz="2000" dirty="0"/>
              <a:t>The PUBLIC directive is placed in the </a:t>
            </a:r>
            <a:r>
              <a:rPr lang="en-US" sz="2000" dirty="0" err="1"/>
              <a:t>opcode</a:t>
            </a:r>
            <a:r>
              <a:rPr lang="en-US" sz="2000" dirty="0"/>
              <a:t> field of an assembly language statement to define a label as public, so that the label can be used (seen by) by other modules.</a:t>
            </a:r>
          </a:p>
          <a:p>
            <a:r>
              <a:rPr lang="en-US" sz="2000" dirty="0"/>
              <a:t> The label declared as public can be a jump address, a data address, or an entire segment.</a:t>
            </a:r>
          </a:p>
          <a:p>
            <a:r>
              <a:rPr lang="en-US" sz="2000" dirty="0"/>
              <a:t>When segments are made public, they are combined with other public segments that contain data with the same segment name.</a:t>
            </a:r>
          </a:p>
        </p:txBody>
      </p:sp>
    </p:spTree>
    <p:extLst>
      <p:ext uri="{BB962C8B-B14F-4D97-AF65-F5344CB8AC3E}">
        <p14:creationId xmlns:p14="http://schemas.microsoft.com/office/powerpoint/2010/main" val="3242140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0" y="228600"/>
            <a:ext cx="8540750" cy="1143000"/>
          </a:xfrm>
        </p:spPr>
        <p:txBody>
          <a:bodyPr/>
          <a:lstStyle/>
          <a:p>
            <a:r>
              <a:rPr lang="en-US" u="sng"/>
              <a:t>Subroutines (Procedures)</a:t>
            </a:r>
          </a:p>
        </p:txBody>
      </p:sp>
      <p:sp>
        <p:nvSpPr>
          <p:cNvPr id="12291" name="Rectangle 3"/>
          <p:cNvSpPr>
            <a:spLocks noGrp="1" noRot="1" noChangeArrowheads="1"/>
          </p:cNvSpPr>
          <p:nvPr>
            <p:ph type="body" idx="1"/>
          </p:nvPr>
        </p:nvSpPr>
        <p:spPr>
          <a:xfrm>
            <a:off x="228600" y="1371600"/>
            <a:ext cx="8540750" cy="4498975"/>
          </a:xfrm>
        </p:spPr>
        <p:txBody>
          <a:bodyPr>
            <a:normAutofit lnSpcReduction="10000"/>
          </a:bodyPr>
          <a:lstStyle/>
          <a:p>
            <a:pPr algn="just">
              <a:lnSpc>
                <a:spcPct val="90000"/>
              </a:lnSpc>
            </a:pPr>
            <a:r>
              <a:rPr lang="en-US" dirty="0"/>
              <a:t>A Subroutine(Procedure) is </a:t>
            </a:r>
            <a:r>
              <a:rPr lang="en-GB" dirty="0"/>
              <a:t> a part of code that  can be called from your program in order to make some </a:t>
            </a:r>
            <a:r>
              <a:rPr lang="en-GB" b="1" dirty="0"/>
              <a:t>specific task</a:t>
            </a:r>
            <a:r>
              <a:rPr lang="en-GB" dirty="0"/>
              <a:t>. Procedures make program more </a:t>
            </a:r>
            <a:r>
              <a:rPr lang="en-GB" b="1" dirty="0"/>
              <a:t>structural and easier to understand</a:t>
            </a:r>
            <a:r>
              <a:rPr lang="en-GB" dirty="0"/>
              <a:t>.</a:t>
            </a:r>
            <a:endParaRPr lang="en-US" dirty="0"/>
          </a:p>
          <a:p>
            <a:pPr algn="just">
              <a:lnSpc>
                <a:spcPct val="90000"/>
              </a:lnSpc>
            </a:pPr>
            <a:r>
              <a:rPr lang="en-US" dirty="0"/>
              <a:t>The branch to a subroutine is referred to as CALL and the corresponding branch back is known as RETURN.</a:t>
            </a:r>
          </a:p>
          <a:p>
            <a:pPr algn="just">
              <a:lnSpc>
                <a:spcPct val="90000"/>
              </a:lnSpc>
            </a:pPr>
            <a:r>
              <a:rPr lang="en-US" dirty="0"/>
              <a:t>The return is always made to the instruction immediately following the call.</a:t>
            </a:r>
          </a:p>
          <a:p>
            <a:pPr algn="just">
              <a:lnSpc>
                <a:spcPct val="90000"/>
              </a:lnSpc>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457200" y="764704"/>
            <a:ext cx="7859216" cy="5400600"/>
          </a:xfrm>
        </p:spPr>
        <p:txBody>
          <a:bodyPr/>
          <a:lstStyle/>
          <a:p>
            <a:pPr>
              <a:buNone/>
            </a:pPr>
            <a:r>
              <a:rPr lang="en-GB" sz="2800" b="1" dirty="0">
                <a:solidFill>
                  <a:srgbClr val="C00000"/>
                </a:solidFill>
              </a:rPr>
              <a:t>Subroutine/Procedure</a:t>
            </a:r>
            <a:endParaRPr lang="en-GB" sz="2800" dirty="0"/>
          </a:p>
          <a:p>
            <a:r>
              <a:rPr lang="en-GB" sz="2800" dirty="0"/>
              <a:t> </a:t>
            </a:r>
            <a:r>
              <a:rPr lang="en-GB" sz="2400" dirty="0"/>
              <a:t>syntax for procedure declaration:</a:t>
            </a:r>
            <a:endParaRPr lang="en-GB" sz="2800" dirty="0"/>
          </a:p>
          <a:p>
            <a:pPr>
              <a:spcBef>
                <a:spcPct val="0"/>
              </a:spcBef>
              <a:buFont typeface="Arial" charset="0"/>
              <a:buNone/>
            </a:pPr>
            <a:r>
              <a:rPr lang="en-GB" sz="2800" dirty="0"/>
              <a:t>	</a:t>
            </a:r>
            <a:r>
              <a:rPr lang="en-GB" sz="2800" dirty="0">
                <a:solidFill>
                  <a:srgbClr val="FF0000"/>
                </a:solidFill>
              </a:rPr>
              <a:t>name </a:t>
            </a:r>
            <a:r>
              <a:rPr lang="en-GB" sz="2800" b="1" dirty="0">
                <a:solidFill>
                  <a:srgbClr val="C00000"/>
                </a:solidFill>
              </a:rPr>
              <a:t>PROC</a:t>
            </a:r>
          </a:p>
          <a:p>
            <a:pPr>
              <a:spcBef>
                <a:spcPct val="0"/>
              </a:spcBef>
              <a:buFont typeface="Arial" charset="0"/>
              <a:buNone/>
            </a:pPr>
            <a:r>
              <a:rPr lang="en-GB" sz="2800" dirty="0">
                <a:solidFill>
                  <a:srgbClr val="FF0000"/>
                </a:solidFill>
              </a:rPr>
              <a:t>			………….   ; here goes the code</a:t>
            </a:r>
          </a:p>
          <a:p>
            <a:pPr>
              <a:spcBef>
                <a:spcPct val="0"/>
              </a:spcBef>
              <a:buFont typeface="Arial" charset="0"/>
              <a:buNone/>
            </a:pPr>
            <a:r>
              <a:rPr lang="en-GB" sz="2800" dirty="0">
                <a:solidFill>
                  <a:srgbClr val="FF0000"/>
                </a:solidFill>
              </a:rPr>
              <a:t>			………….   ; of the procedure ...</a:t>
            </a:r>
          </a:p>
          <a:p>
            <a:pPr>
              <a:spcBef>
                <a:spcPct val="0"/>
              </a:spcBef>
              <a:buFont typeface="Arial" charset="0"/>
              <a:buNone/>
            </a:pPr>
            <a:r>
              <a:rPr lang="en-GB" sz="2800" dirty="0">
                <a:solidFill>
                  <a:srgbClr val="FF0000"/>
                </a:solidFill>
              </a:rPr>
              <a:t>		     </a:t>
            </a:r>
            <a:r>
              <a:rPr lang="en-GB" sz="2800" b="1" dirty="0">
                <a:solidFill>
                  <a:srgbClr val="C00000"/>
                </a:solidFill>
              </a:rPr>
              <a:t>RET</a:t>
            </a:r>
          </a:p>
          <a:p>
            <a:pPr>
              <a:lnSpc>
                <a:spcPct val="150000"/>
              </a:lnSpc>
              <a:spcBef>
                <a:spcPct val="0"/>
              </a:spcBef>
              <a:buFont typeface="Arial" charset="0"/>
              <a:buNone/>
            </a:pPr>
            <a:r>
              <a:rPr lang="en-GB" sz="2800" dirty="0">
                <a:solidFill>
                  <a:srgbClr val="FF0000"/>
                </a:solidFill>
              </a:rPr>
              <a:t>	name </a:t>
            </a:r>
            <a:r>
              <a:rPr lang="en-GB" sz="2800" b="1" dirty="0">
                <a:solidFill>
                  <a:srgbClr val="C00000"/>
                </a:solidFill>
              </a:rPr>
              <a:t>ENDP </a:t>
            </a:r>
          </a:p>
          <a:p>
            <a:pPr>
              <a:lnSpc>
                <a:spcPct val="150000"/>
              </a:lnSpc>
              <a:spcBef>
                <a:spcPct val="0"/>
              </a:spcBef>
              <a:buFont typeface="Arial" charset="0"/>
              <a:buNone/>
            </a:pPr>
            <a:r>
              <a:rPr lang="en-GB" sz="2800" dirty="0"/>
              <a:t>here </a:t>
            </a:r>
            <a:r>
              <a:rPr lang="en-GB" sz="2800" b="1" dirty="0">
                <a:solidFill>
                  <a:srgbClr val="FF0000"/>
                </a:solidFill>
              </a:rPr>
              <a:t>PROC</a:t>
            </a:r>
            <a:r>
              <a:rPr lang="en-GB" sz="2800" dirty="0"/>
              <a:t> is the procedure name.(</a:t>
            </a:r>
            <a:r>
              <a:rPr lang="en-GB" sz="2000" dirty="0"/>
              <a:t>used in top &amp; bottom</a:t>
            </a:r>
            <a:r>
              <a:rPr lang="en-GB" sz="2800" dirty="0"/>
              <a:t>)</a:t>
            </a:r>
          </a:p>
          <a:p>
            <a:pPr>
              <a:spcBef>
                <a:spcPct val="0"/>
              </a:spcBef>
              <a:buFont typeface="Arial" charset="0"/>
              <a:buNone/>
            </a:pPr>
            <a:r>
              <a:rPr lang="en-GB" sz="2800" b="1" dirty="0">
                <a:solidFill>
                  <a:srgbClr val="C00000"/>
                </a:solidFill>
              </a:rPr>
              <a:t>PROC &amp; ENDP</a:t>
            </a:r>
            <a:r>
              <a:rPr lang="en-GB" sz="2800" dirty="0"/>
              <a:t> – Assembler directives</a:t>
            </a:r>
          </a:p>
          <a:p>
            <a:pPr>
              <a:spcBef>
                <a:spcPct val="0"/>
              </a:spcBef>
              <a:buFont typeface="Arial" charset="0"/>
              <a:buNone/>
            </a:pPr>
            <a:r>
              <a:rPr lang="en-GB" sz="2800" b="1" dirty="0">
                <a:solidFill>
                  <a:srgbClr val="FF0000"/>
                </a:solidFill>
              </a:rPr>
              <a:t>CALL &amp; RET</a:t>
            </a:r>
            <a:r>
              <a:rPr lang="en-GB" sz="2800" dirty="0"/>
              <a:t> - instructions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type="body" idx="1"/>
          </p:nvPr>
        </p:nvSpPr>
        <p:spPr>
          <a:xfrm>
            <a:off x="323528" y="609600"/>
            <a:ext cx="8064896" cy="5638800"/>
          </a:xfrm>
        </p:spPr>
        <p:txBody>
          <a:bodyPr/>
          <a:lstStyle/>
          <a:p>
            <a:pPr algn="just">
              <a:lnSpc>
                <a:spcPct val="90000"/>
              </a:lnSpc>
            </a:pPr>
            <a:r>
              <a:rPr lang="en-US" dirty="0"/>
              <a:t>Subroutines provide the primary means of breaking the code in a program to modules.</a:t>
            </a:r>
          </a:p>
          <a:p>
            <a:pPr algn="just">
              <a:lnSpc>
                <a:spcPct val="90000"/>
              </a:lnSpc>
            </a:pPr>
            <a:r>
              <a:rPr lang="en-US" dirty="0"/>
              <a:t>Requirements of subroutine:</a:t>
            </a:r>
          </a:p>
          <a:p>
            <a:pPr algn="just">
              <a:lnSpc>
                <a:spcPct val="90000"/>
              </a:lnSpc>
              <a:buNone/>
            </a:pPr>
            <a:r>
              <a:rPr lang="en-US" dirty="0"/>
              <a:t>	1) A procedure CALL must save the address of the next instruction , so that the return will be able to branch back to the proper place in the calling program.</a:t>
            </a:r>
          </a:p>
          <a:p>
            <a:pPr algn="just">
              <a:lnSpc>
                <a:spcPct val="90000"/>
              </a:lnSpc>
              <a:buNone/>
            </a:pPr>
            <a:r>
              <a:rPr lang="en-US" dirty="0"/>
              <a:t>	2) The registers used by the procedure need to be stored before their contents  are changed and then restored  just before the procedure is exited.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228600"/>
            <a:ext cx="8540750" cy="304800"/>
          </a:xfrm>
        </p:spPr>
        <p:txBody>
          <a:bodyPr>
            <a:normAutofit fontScale="90000"/>
          </a:bodyPr>
          <a:lstStyle/>
          <a:p>
            <a:r>
              <a:rPr lang="en-US" sz="4000"/>
              <a:t>Sub Routine Eg.</a:t>
            </a:r>
          </a:p>
        </p:txBody>
      </p:sp>
      <p:sp>
        <p:nvSpPr>
          <p:cNvPr id="16387" name="Rectangle 3"/>
          <p:cNvSpPr>
            <a:spLocks noGrp="1" noRot="1" noChangeArrowheads="1"/>
          </p:cNvSpPr>
          <p:nvPr>
            <p:ph type="body" idx="1"/>
          </p:nvPr>
        </p:nvSpPr>
        <p:spPr>
          <a:xfrm>
            <a:off x="1219200" y="685800"/>
            <a:ext cx="6781800" cy="6172200"/>
          </a:xfrm>
        </p:spPr>
        <p:txBody>
          <a:bodyPr>
            <a:normAutofit fontScale="92500" lnSpcReduction="10000"/>
          </a:bodyPr>
          <a:lstStyle/>
          <a:p>
            <a:pPr>
              <a:buNone/>
            </a:pPr>
            <a:r>
              <a:rPr lang="en-US" sz="2800" dirty="0"/>
              <a:t>DATA Segment</a:t>
            </a:r>
          </a:p>
          <a:p>
            <a:pPr>
              <a:buNone/>
            </a:pPr>
            <a:r>
              <a:rPr lang="en-US" sz="2800" dirty="0"/>
              <a:t>num1 </a:t>
            </a:r>
            <a:r>
              <a:rPr lang="en-US" sz="2800" dirty="0" err="1"/>
              <a:t>dw</a:t>
            </a:r>
            <a:r>
              <a:rPr lang="en-US" sz="2800" dirty="0"/>
              <a:t> 22 </a:t>
            </a:r>
          </a:p>
          <a:p>
            <a:pPr>
              <a:buNone/>
            </a:pPr>
            <a:r>
              <a:rPr lang="en-US" sz="2800" dirty="0"/>
              <a:t>num2 </a:t>
            </a:r>
            <a:r>
              <a:rPr lang="en-US" sz="2800" dirty="0" err="1"/>
              <a:t>dw</a:t>
            </a:r>
            <a:r>
              <a:rPr lang="en-US" sz="2800" dirty="0"/>
              <a:t> 32 </a:t>
            </a:r>
          </a:p>
          <a:p>
            <a:pPr>
              <a:buNone/>
            </a:pPr>
            <a:r>
              <a:rPr lang="en-US" sz="2800" dirty="0"/>
              <a:t>result </a:t>
            </a:r>
            <a:r>
              <a:rPr lang="en-US" sz="2800" dirty="0" err="1"/>
              <a:t>dw</a:t>
            </a:r>
            <a:r>
              <a:rPr lang="en-US" sz="2800" dirty="0"/>
              <a:t> 0 </a:t>
            </a:r>
          </a:p>
          <a:p>
            <a:pPr>
              <a:buNone/>
            </a:pPr>
            <a:r>
              <a:rPr lang="en-US" sz="2800" dirty="0"/>
              <a:t>DATA Ends</a:t>
            </a:r>
          </a:p>
          <a:p>
            <a:pPr>
              <a:buNone/>
            </a:pPr>
            <a:r>
              <a:rPr lang="en-US" sz="2800" dirty="0"/>
              <a:t>Assume CS:CODE,DS:DATA</a:t>
            </a:r>
          </a:p>
          <a:p>
            <a:pPr>
              <a:buNone/>
            </a:pPr>
            <a:r>
              <a:rPr lang="en-US" sz="2800" dirty="0"/>
              <a:t>CODE Segment</a:t>
            </a:r>
          </a:p>
          <a:p>
            <a:pPr>
              <a:buNone/>
            </a:pPr>
            <a:r>
              <a:rPr lang="en-US" sz="2800" dirty="0" err="1">
                <a:solidFill>
                  <a:srgbClr val="FF0000"/>
                </a:solidFill>
              </a:rPr>
              <a:t>addnum</a:t>
            </a:r>
            <a:r>
              <a:rPr lang="en-US" sz="2800" dirty="0">
                <a:solidFill>
                  <a:srgbClr val="FF0000"/>
                </a:solidFill>
              </a:rPr>
              <a:t> proc</a:t>
            </a:r>
            <a:endParaRPr lang="en-US" dirty="0">
              <a:solidFill>
                <a:srgbClr val="FF0000"/>
              </a:solidFill>
            </a:endParaRPr>
          </a:p>
          <a:p>
            <a:pPr lvl="1">
              <a:buNone/>
            </a:pPr>
            <a:r>
              <a:rPr lang="en-US" dirty="0" err="1"/>
              <a:t>mov</a:t>
            </a:r>
            <a:r>
              <a:rPr lang="en-US" dirty="0"/>
              <a:t> ax, [num1]</a:t>
            </a:r>
          </a:p>
          <a:p>
            <a:pPr lvl="1">
              <a:buNone/>
            </a:pPr>
            <a:r>
              <a:rPr lang="en-US" dirty="0" err="1"/>
              <a:t>mov</a:t>
            </a:r>
            <a:r>
              <a:rPr lang="en-US" dirty="0"/>
              <a:t> </a:t>
            </a:r>
            <a:r>
              <a:rPr lang="en-US" dirty="0" err="1"/>
              <a:t>bx</a:t>
            </a:r>
            <a:r>
              <a:rPr lang="en-US" dirty="0"/>
              <a:t>, [num2] </a:t>
            </a:r>
          </a:p>
          <a:p>
            <a:pPr lvl="1">
              <a:buNone/>
            </a:pPr>
            <a:r>
              <a:rPr lang="en-US" dirty="0"/>
              <a:t>add ax, </a:t>
            </a:r>
            <a:r>
              <a:rPr lang="en-US" dirty="0" err="1"/>
              <a:t>bx</a:t>
            </a:r>
            <a:r>
              <a:rPr lang="en-US" dirty="0"/>
              <a:t> </a:t>
            </a:r>
          </a:p>
          <a:p>
            <a:pPr lvl="1">
              <a:buNone/>
            </a:pPr>
            <a:r>
              <a:rPr lang="en-US" dirty="0" err="1"/>
              <a:t>mov</a:t>
            </a:r>
            <a:r>
              <a:rPr lang="en-US" dirty="0"/>
              <a:t> [result], ax </a:t>
            </a:r>
          </a:p>
          <a:p>
            <a:pPr lvl="1">
              <a:buNone/>
            </a:pPr>
            <a:r>
              <a:rPr lang="en-US" dirty="0"/>
              <a:t>ret </a:t>
            </a:r>
          </a:p>
          <a:p>
            <a:pPr>
              <a:buNone/>
            </a:pPr>
            <a:r>
              <a:rPr lang="en-US" sz="2800" dirty="0" err="1">
                <a:solidFill>
                  <a:srgbClr val="FF0000"/>
                </a:solidFill>
              </a:rPr>
              <a:t>addnum</a:t>
            </a:r>
            <a:r>
              <a:rPr lang="en-US" sz="2800" dirty="0">
                <a:solidFill>
                  <a:srgbClr val="FF0000"/>
                </a:solidFill>
              </a:rPr>
              <a:t> </a:t>
            </a:r>
            <a:r>
              <a:rPr lang="en-US" sz="2800" dirty="0" err="1">
                <a:solidFill>
                  <a:srgbClr val="FF0000"/>
                </a:solidFill>
              </a:rPr>
              <a:t>endp</a:t>
            </a:r>
            <a:r>
              <a:rPr lang="en-US" sz="2800" dirty="0">
                <a:solidFill>
                  <a:srgbClr val="FF0000"/>
                </a:solidFill>
              </a:rPr>
              <a:t> </a:t>
            </a:r>
          </a:p>
        </p:txBody>
      </p:sp>
      <p:sp>
        <p:nvSpPr>
          <p:cNvPr id="4" name="Rectangle 3"/>
          <p:cNvSpPr txBox="1">
            <a:spLocks noRot="1" noChangeArrowheads="1"/>
          </p:cNvSpPr>
          <p:nvPr/>
        </p:nvSpPr>
        <p:spPr>
          <a:xfrm>
            <a:off x="4572000" y="980728"/>
            <a:ext cx="4054351" cy="3429000"/>
          </a:xfrm>
          <a:prstGeom prst="rect">
            <a:avLst/>
          </a:prstGeom>
        </p:spPr>
        <p:txBody>
          <a:bodyPr vert="horz" lIns="91440" tIns="45720" rIns="91440" bIns="45720" rtlCol="0">
            <a:normAutofit fontScale="92500" lnSpcReduction="1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start: </a:t>
            </a:r>
            <a:r>
              <a:rPr kumimoji="0" lang="en-US" sz="2800" b="0" i="0" u="none" strike="noStrike" kern="1200" cap="none" spc="0" normalizeH="0" baseline="0" noProof="0" dirty="0" err="1">
                <a:ln>
                  <a:noFill/>
                </a:ln>
                <a:solidFill>
                  <a:schemeClr val="tx1"/>
                </a:solidFill>
                <a:effectLst/>
                <a:uLnTx/>
                <a:uFillTx/>
                <a:latin typeface="+mn-lt"/>
                <a:ea typeface="+mn-ea"/>
                <a:cs typeface="+mn-cs"/>
              </a:rPr>
              <a:t>mov</a:t>
            </a:r>
            <a:r>
              <a:rPr kumimoji="0" lang="en-US" sz="2800" b="0" i="0" u="none" strike="noStrike" kern="1200" cap="none" spc="0" normalizeH="0" baseline="0" noProof="0" dirty="0">
                <a:ln>
                  <a:noFill/>
                </a:ln>
                <a:solidFill>
                  <a:schemeClr val="tx1"/>
                </a:solidFill>
                <a:effectLst/>
                <a:uLnTx/>
                <a:uFillTx/>
                <a:latin typeface="+mn-lt"/>
                <a:ea typeface="+mn-ea"/>
                <a:cs typeface="+mn-cs"/>
              </a:rPr>
              <a:t> ax, DATA      </a:t>
            </a:r>
            <a:r>
              <a:rPr kumimoji="0" lang="en-US" sz="2800" b="0" i="0" u="none" strike="noStrike" kern="1200" cap="none" spc="0" normalizeH="0" baseline="0" noProof="0" dirty="0" err="1">
                <a:ln>
                  <a:noFill/>
                </a:ln>
                <a:solidFill>
                  <a:schemeClr val="tx1"/>
                </a:solidFill>
                <a:effectLst/>
                <a:uLnTx/>
                <a:uFillTx/>
                <a:latin typeface="+mn-lt"/>
                <a:ea typeface="+mn-ea"/>
                <a:cs typeface="+mn-cs"/>
              </a:rPr>
              <a:t>mov</a:t>
            </a: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0" i="0" u="none" strike="noStrike" kern="1200" cap="none" spc="0" normalizeH="0" baseline="0" noProof="0" dirty="0" err="1">
                <a:ln>
                  <a:noFill/>
                </a:ln>
                <a:solidFill>
                  <a:schemeClr val="tx1"/>
                </a:solidFill>
                <a:effectLst/>
                <a:uLnTx/>
                <a:uFillTx/>
                <a:latin typeface="+mn-lt"/>
                <a:ea typeface="+mn-ea"/>
                <a:cs typeface="+mn-cs"/>
              </a:rPr>
              <a:t>ds</a:t>
            </a:r>
            <a:r>
              <a:rPr kumimoji="0" lang="en-US" sz="2800" b="0" i="0" u="none" strike="noStrike" kern="1200" cap="none" spc="0" normalizeH="0" baseline="0" noProof="0" dirty="0">
                <a:ln>
                  <a:noFill/>
                </a:ln>
                <a:solidFill>
                  <a:schemeClr val="tx1"/>
                </a:solidFill>
                <a:effectLst/>
                <a:uLnTx/>
                <a:uFillTx/>
                <a:latin typeface="+mn-lt"/>
                <a:ea typeface="+mn-ea"/>
                <a:cs typeface="+mn-cs"/>
              </a:rPr>
              <a:t>, ax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66FF66"/>
                </a:solidFill>
                <a:effectLst/>
                <a:uLnTx/>
                <a:uFillTx/>
                <a:latin typeface="+mn-lt"/>
                <a:ea typeface="+mn-ea"/>
                <a:cs typeface="+mn-cs"/>
              </a:rPr>
              <a:t> </a:t>
            </a:r>
            <a:r>
              <a:rPr kumimoji="0" lang="en-US" sz="2800" b="0" i="0" u="none" strike="noStrike" kern="1200" cap="none" spc="0" normalizeH="0" baseline="0" noProof="0" dirty="0">
                <a:ln>
                  <a:noFill/>
                </a:ln>
                <a:solidFill>
                  <a:srgbClr val="FF0000"/>
                </a:solidFill>
                <a:effectLst/>
                <a:uLnTx/>
                <a:uFillTx/>
                <a:latin typeface="+mn-lt"/>
                <a:ea typeface="+mn-ea"/>
                <a:cs typeface="+mn-cs"/>
              </a:rPr>
              <a:t>call </a:t>
            </a:r>
            <a:r>
              <a:rPr kumimoji="0" lang="en-US" sz="2800" b="0" i="0" u="none" strike="noStrike" kern="1200" cap="none" spc="0" normalizeH="0" baseline="0" noProof="0" dirty="0" err="1">
                <a:ln>
                  <a:noFill/>
                </a:ln>
                <a:solidFill>
                  <a:srgbClr val="FF0000"/>
                </a:solidFill>
                <a:effectLst/>
                <a:uLnTx/>
                <a:uFillTx/>
                <a:latin typeface="+mn-lt"/>
                <a:ea typeface="+mn-ea"/>
                <a:cs typeface="+mn-cs"/>
              </a:rPr>
              <a:t>addnum</a:t>
            </a:r>
            <a:r>
              <a:rPr kumimoji="0" lang="en-US" sz="2800" b="0" i="0" u="none" strike="noStrike" kern="1200" cap="none" spc="0" normalizeH="0" baseline="0" noProof="0" dirty="0">
                <a:ln>
                  <a:noFill/>
                </a:ln>
                <a:solidFill>
                  <a:srgbClr val="FF0000"/>
                </a:solidFill>
                <a:effectLst/>
                <a:uLnTx/>
                <a:uFillTx/>
                <a:latin typeface="+mn-lt"/>
                <a:ea typeface="+mn-ea"/>
                <a:cs typeface="+mn-cs"/>
              </a:rPr>
              <a:t> </a:t>
            </a:r>
            <a:r>
              <a:rPr kumimoji="0" lang="en-US" sz="2800" b="0" i="0" u="none" strike="noStrike" kern="1200" cap="none" spc="0" normalizeH="0" baseline="0" noProof="0" dirty="0">
                <a:ln>
                  <a:noFill/>
                </a:ln>
                <a:solidFill>
                  <a:schemeClr val="tx1"/>
                </a:solidFill>
                <a:effectLst/>
                <a:uLnTx/>
                <a:uFillTx/>
                <a:latin typeface="+mn-lt"/>
                <a:ea typeface="+mn-ea"/>
                <a:cs typeface="+mn-cs"/>
              </a:rPr>
              <a:t>; add num1</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t>			     ;</a:t>
            </a:r>
            <a:r>
              <a:rPr kumimoji="0" lang="en-US" sz="2800" b="0" i="0" u="none" strike="noStrike" kern="1200" cap="none" spc="0" normalizeH="0" baseline="0" noProof="0" dirty="0">
                <a:ln>
                  <a:noFill/>
                </a:ln>
                <a:solidFill>
                  <a:schemeClr val="tx1"/>
                </a:solidFill>
                <a:effectLst/>
                <a:uLnTx/>
                <a:uFillTx/>
                <a:latin typeface="+mn-lt"/>
                <a:ea typeface="+mn-ea"/>
                <a:cs typeface="+mn-cs"/>
              </a:rPr>
              <a:t>and num2    </a:t>
            </a:r>
            <a:r>
              <a:rPr kumimoji="0" lang="en-US" sz="2800" b="0" i="0" u="none" strike="noStrike" kern="1200" cap="none" spc="0" normalizeH="0" baseline="0" noProof="0" dirty="0" err="1">
                <a:ln>
                  <a:noFill/>
                </a:ln>
                <a:solidFill>
                  <a:schemeClr val="tx1"/>
                </a:solidFill>
                <a:effectLst/>
                <a:uLnTx/>
                <a:uFillTx/>
                <a:latin typeface="+mn-lt"/>
                <a:ea typeface="+mn-ea"/>
                <a:cs typeface="+mn-cs"/>
              </a:rPr>
              <a:t>mov</a:t>
            </a:r>
            <a:r>
              <a:rPr kumimoji="0" lang="en-US" sz="2800" b="0" i="0" u="none" strike="noStrike" kern="1200" cap="none" spc="0" normalizeH="0" baseline="0" noProof="0" dirty="0">
                <a:ln>
                  <a:noFill/>
                </a:ln>
                <a:solidFill>
                  <a:schemeClr val="tx1"/>
                </a:solidFill>
                <a:effectLst/>
                <a:uLnTx/>
                <a:uFillTx/>
                <a:latin typeface="+mn-lt"/>
                <a:ea typeface="+mn-ea"/>
                <a:cs typeface="+mn-cs"/>
              </a:rPr>
              <a:t> ax, 4c00h</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0" i="0" u="none" strike="noStrike" kern="1200" cap="none" spc="0" normalizeH="0" baseline="0" noProof="0" dirty="0" err="1">
                <a:ln>
                  <a:noFill/>
                </a:ln>
                <a:solidFill>
                  <a:schemeClr val="tx1"/>
                </a:solidFill>
                <a:effectLst/>
                <a:uLnTx/>
                <a:uFillTx/>
                <a:latin typeface="+mn-lt"/>
                <a:ea typeface="+mn-ea"/>
                <a:cs typeface="+mn-cs"/>
              </a:rPr>
              <a:t>int</a:t>
            </a:r>
            <a:r>
              <a:rPr kumimoji="0" lang="en-US" sz="2800" b="0" i="0" u="none" strike="noStrike" kern="1200" cap="none" spc="0" normalizeH="0" baseline="0" noProof="0" dirty="0">
                <a:ln>
                  <a:noFill/>
                </a:ln>
                <a:solidFill>
                  <a:schemeClr val="tx1"/>
                </a:solidFill>
                <a:effectLst/>
                <a:uLnTx/>
                <a:uFillTx/>
                <a:latin typeface="+mn-lt"/>
                <a:ea typeface="+mn-ea"/>
                <a:cs typeface="+mn-cs"/>
              </a:rPr>
              <a:t> 21h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CODE Ends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END start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778098"/>
          </a:xfrm>
        </p:spPr>
        <p:txBody>
          <a:bodyPr>
            <a:normAutofit/>
          </a:bodyPr>
          <a:lstStyle/>
          <a:p>
            <a:pPr eaLnBrk="1" hangingPunct="1"/>
            <a:r>
              <a:rPr lang="en-US" dirty="0"/>
              <a:t>The CALL and RET instructions</a:t>
            </a:r>
          </a:p>
        </p:txBody>
      </p:sp>
      <p:sp>
        <p:nvSpPr>
          <p:cNvPr id="3" name="Content Placeholder 2"/>
          <p:cNvSpPr>
            <a:spLocks noGrp="1"/>
          </p:cNvSpPr>
          <p:nvPr>
            <p:ph idx="1"/>
          </p:nvPr>
        </p:nvSpPr>
        <p:spPr/>
        <p:txBody>
          <a:bodyPr rtlCol="0">
            <a:normAutofit lnSpcReduction="10000"/>
          </a:bodyPr>
          <a:lstStyle/>
          <a:p>
            <a:pPr marL="0" indent="0" algn="just" eaLnBrk="1" fontAlgn="auto" hangingPunct="1">
              <a:spcAft>
                <a:spcPts val="0"/>
              </a:spcAft>
              <a:buFont typeface="Arial" panose="020B0604020202020204" pitchFamily="34" charset="0"/>
              <a:buNone/>
              <a:defRPr/>
            </a:pPr>
            <a:r>
              <a:rPr lang="en-US" dirty="0"/>
              <a:t>The CALL Instruction:</a:t>
            </a:r>
          </a:p>
          <a:p>
            <a:pPr algn="just" eaLnBrk="1" fontAlgn="auto" hangingPunct="1">
              <a:spcAft>
                <a:spcPts val="0"/>
              </a:spcAft>
              <a:buFont typeface="Arial" panose="020B0604020202020204" pitchFamily="34" charset="0"/>
              <a:buChar char="•"/>
              <a:defRPr/>
            </a:pPr>
            <a:r>
              <a:rPr lang="en-US" dirty="0"/>
              <a:t>Stores the address of the next instruction to be executed after the CALL instruction to stack. This address is called as the return address.</a:t>
            </a:r>
          </a:p>
          <a:p>
            <a:pPr algn="just" eaLnBrk="1" fontAlgn="auto" hangingPunct="1">
              <a:spcAft>
                <a:spcPts val="0"/>
              </a:spcAft>
              <a:buFont typeface="Arial" panose="020B0604020202020204" pitchFamily="34" charset="0"/>
              <a:buChar char="•"/>
              <a:defRPr/>
            </a:pPr>
            <a:r>
              <a:rPr lang="en-US" dirty="0"/>
              <a:t>Then it changes the content of the instruction pointer register and in some cases the content of the code segment register to contain the starting address of the procedure.</a:t>
            </a:r>
          </a:p>
          <a:p>
            <a:pPr algn="just" eaLnBrk="1" fontAlgn="auto" hangingPunct="1">
              <a:spcAft>
                <a:spcPts val="0"/>
              </a:spcAft>
              <a:buFont typeface="Arial" panose="020B0604020202020204" pitchFamily="34" charset="0"/>
              <a:buChar cha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US"/>
              <a:t>The CALL and RET instructions(contd.)</a:t>
            </a:r>
          </a:p>
        </p:txBody>
      </p:sp>
      <p:pic>
        <p:nvPicPr>
          <p:cNvPr id="13315" name="Content Placeholder 3"/>
          <p:cNvPicPr>
            <a:picLocks noGrp="1"/>
          </p:cNvPicPr>
          <p:nvPr>
            <p:ph idx="1"/>
          </p:nvPr>
        </p:nvPicPr>
        <p:blipFill>
          <a:blip r:embed="rId2" cstate="print"/>
          <a:srcRect/>
          <a:stretch>
            <a:fillRect/>
          </a:stretch>
        </p:blipFill>
        <p:spPr>
          <a:xfrm>
            <a:off x="2781300" y="1563688"/>
            <a:ext cx="3895725" cy="5167312"/>
          </a:xfrm>
        </p:spPr>
      </p:pic>
      <p:sp>
        <p:nvSpPr>
          <p:cNvPr id="13316" name="TextBox 4"/>
          <p:cNvSpPr txBox="1">
            <a:spLocks noChangeArrowheads="1"/>
          </p:cNvSpPr>
          <p:nvPr/>
        </p:nvSpPr>
        <p:spPr bwMode="auto">
          <a:xfrm>
            <a:off x="390525" y="3365501"/>
            <a:ext cx="2095500" cy="1200329"/>
          </a:xfrm>
          <a:prstGeom prst="rect">
            <a:avLst/>
          </a:prstGeom>
          <a:noFill/>
          <a:ln w="9525">
            <a:noFill/>
            <a:miter lim="800000"/>
            <a:headEnd/>
            <a:tailEnd/>
          </a:ln>
        </p:spPr>
        <p:txBody>
          <a:bodyPr>
            <a:spAutoFit/>
          </a:bodyPr>
          <a:lstStyle/>
          <a:p>
            <a:pPr eaLnBrk="1" hangingPunct="1"/>
            <a:r>
              <a:rPr lang="en-US" sz="2400" dirty="0"/>
              <a:t>Chart  for CALL and RET instruction </a:t>
            </a:r>
            <a:r>
              <a:rPr lang="en-US" sz="2400" dirty="0">
                <a:sym typeface="Wingdings" pitchFamily="2" charset="2"/>
              </a:rPr>
              <a:t></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67544" y="0"/>
            <a:ext cx="8507288" cy="836712"/>
          </a:xfrm>
        </p:spPr>
        <p:txBody>
          <a:bodyPr>
            <a:normAutofit fontScale="90000"/>
          </a:bodyPr>
          <a:lstStyle/>
          <a:p>
            <a:pPr eaLnBrk="1" hangingPunct="1"/>
            <a:r>
              <a:rPr lang="en-US" dirty="0"/>
              <a:t>The CALL and RET instructions(contd.)</a:t>
            </a:r>
          </a:p>
        </p:txBody>
      </p:sp>
      <p:sp>
        <p:nvSpPr>
          <p:cNvPr id="3" name="Content Placeholder 2"/>
          <p:cNvSpPr>
            <a:spLocks noGrp="1"/>
          </p:cNvSpPr>
          <p:nvPr>
            <p:ph idx="1"/>
          </p:nvPr>
        </p:nvSpPr>
        <p:spPr>
          <a:xfrm>
            <a:off x="457200" y="836712"/>
            <a:ext cx="8229600" cy="5289451"/>
          </a:xfrm>
        </p:spPr>
        <p:txBody>
          <a:bodyPr rtlCol="0">
            <a:normAutofit fontScale="77500" lnSpcReduction="20000"/>
          </a:bodyPr>
          <a:lstStyle/>
          <a:p>
            <a:pPr marL="0" indent="0" algn="just" eaLnBrk="1" fontAlgn="auto" hangingPunct="1">
              <a:spcAft>
                <a:spcPts val="0"/>
              </a:spcAft>
              <a:buFont typeface="Arial" panose="020B0604020202020204" pitchFamily="34" charset="0"/>
              <a:buNone/>
              <a:defRPr/>
            </a:pPr>
            <a:r>
              <a:rPr lang="en-US" dirty="0"/>
              <a:t>Types of CALL instructions:</a:t>
            </a:r>
          </a:p>
          <a:p>
            <a:pPr algn="just" eaLnBrk="1" fontAlgn="auto" hangingPunct="1">
              <a:spcAft>
                <a:spcPts val="0"/>
              </a:spcAft>
              <a:buFont typeface="Arial" panose="020B0604020202020204" pitchFamily="34" charset="0"/>
              <a:buChar char="•"/>
              <a:defRPr/>
            </a:pPr>
            <a:r>
              <a:rPr lang="en-US" dirty="0"/>
              <a:t>DIRECT WITHIN-SEGMENT NEAR CALL: produce the starting address of the procedure by adding a 16-bit signed displacement to the contents of the instruction pointer.</a:t>
            </a:r>
          </a:p>
          <a:p>
            <a:pPr algn="just" eaLnBrk="1" fontAlgn="auto" hangingPunct="1">
              <a:spcAft>
                <a:spcPts val="0"/>
              </a:spcAft>
              <a:buFont typeface="Arial" panose="020B0604020202020204" pitchFamily="34" charset="0"/>
              <a:buChar char="•"/>
              <a:defRPr/>
            </a:pPr>
            <a:r>
              <a:rPr lang="en-US" dirty="0"/>
              <a:t>INDIRECT WITHIN-SEGMENT NEAR CALL: the instruction pointer is replaced with the 16-bit value stored in the register or memory location.</a:t>
            </a:r>
          </a:p>
          <a:p>
            <a:pPr algn="just" eaLnBrk="1" fontAlgn="auto" hangingPunct="1">
              <a:spcAft>
                <a:spcPts val="0"/>
              </a:spcAft>
              <a:buFont typeface="Arial" panose="020B0604020202020204" pitchFamily="34" charset="0"/>
              <a:buChar char="•"/>
              <a:defRPr/>
            </a:pPr>
            <a:r>
              <a:rPr lang="en-US" dirty="0"/>
              <a:t>THE DIRECT INTERSEGMENT FAR CALL: used when the called procedure is in different segment. The new value of the instruction pointer is written as bytes 2 and 3 of the instruction code. The low byte of the new IP value is written before the high byte.</a:t>
            </a:r>
          </a:p>
          <a:p>
            <a:pPr algn="just" eaLnBrk="1" fontAlgn="auto" hangingPunct="1">
              <a:spcAft>
                <a:spcPts val="0"/>
              </a:spcAft>
              <a:buFont typeface="Arial" panose="020B0604020202020204" pitchFamily="34" charset="0"/>
              <a:buChar char="•"/>
              <a:defRPr/>
            </a:pPr>
            <a:r>
              <a:rPr lang="en-US" dirty="0"/>
              <a:t>THE INDIRECT INTERSEGMENT FAR CALL: replaces the instruction pointer and the contents of the segment register with the two 16-bit values from the memory.</a:t>
            </a:r>
          </a:p>
          <a:p>
            <a:pPr algn="just" eaLnBrk="1" fontAlgn="auto" hangingPunct="1">
              <a:spcAft>
                <a:spcPts val="0"/>
              </a:spcAft>
              <a:buFont typeface="Arial" panose="020B0604020202020204" pitchFamily="34" charset="0"/>
              <a:buChar cha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20040" y="274638"/>
            <a:ext cx="8366760" cy="1143000"/>
          </a:xfrm>
        </p:spPr>
        <p:txBody>
          <a:bodyPr/>
          <a:lstStyle/>
          <a:p>
            <a:r>
              <a:rPr lang="en-US" dirty="0"/>
              <a:t>Assembling &amp; Running A Program</a:t>
            </a:r>
          </a:p>
        </p:txBody>
      </p:sp>
      <p:sp>
        <p:nvSpPr>
          <p:cNvPr id="74755" name="Rectangle 3"/>
          <p:cNvSpPr>
            <a:spLocks noGrp="1" noChangeArrowheads="1"/>
          </p:cNvSpPr>
          <p:nvPr>
            <p:ph idx="1"/>
          </p:nvPr>
        </p:nvSpPr>
        <p:spPr/>
        <p:txBody>
          <a:bodyPr>
            <a:normAutofit fontScale="77500" lnSpcReduction="20000"/>
          </a:bodyPr>
          <a:lstStyle/>
          <a:p>
            <a:r>
              <a:rPr lang="en-US"/>
              <a:t>Assembling a program</a:t>
            </a:r>
          </a:p>
          <a:p>
            <a:pPr lvl="1"/>
            <a:r>
              <a:rPr lang="en-US"/>
              <a:t>Use microsoft macro assembler (MASM)</a:t>
            </a:r>
          </a:p>
          <a:p>
            <a:pPr lvl="1"/>
            <a:r>
              <a:rPr lang="en-US">
                <a:solidFill>
                  <a:schemeClr val="tx2"/>
                </a:solidFill>
              </a:rPr>
              <a:t>MASM PRGM1.ASM</a:t>
            </a:r>
          </a:p>
          <a:p>
            <a:pPr lvl="2"/>
            <a:r>
              <a:rPr lang="en-US"/>
              <a:t>Translates the assembly file </a:t>
            </a:r>
            <a:r>
              <a:rPr lang="en-US">
                <a:solidFill>
                  <a:schemeClr val="accent1"/>
                </a:solidFill>
              </a:rPr>
              <a:t>PROG1.ASM</a:t>
            </a:r>
            <a:r>
              <a:rPr lang="en-US"/>
              <a:t> into machine language object file </a:t>
            </a:r>
            <a:r>
              <a:rPr lang="en-US">
                <a:solidFill>
                  <a:schemeClr val="accent1"/>
                </a:solidFill>
              </a:rPr>
              <a:t>PROG1.OBJ</a:t>
            </a:r>
          </a:p>
          <a:p>
            <a:pPr lvl="2"/>
            <a:r>
              <a:rPr lang="en-US"/>
              <a:t>Creates a listing file </a:t>
            </a:r>
            <a:r>
              <a:rPr lang="en-US">
                <a:solidFill>
                  <a:schemeClr val="accent1"/>
                </a:solidFill>
              </a:rPr>
              <a:t>PROG1.LST</a:t>
            </a:r>
            <a:r>
              <a:rPr lang="en-US"/>
              <a:t> containing assembly language code and corresponding machine code.</a:t>
            </a:r>
          </a:p>
          <a:p>
            <a:r>
              <a:rPr lang="en-US"/>
              <a:t>Linking a program</a:t>
            </a:r>
          </a:p>
          <a:p>
            <a:pPr lvl="1"/>
            <a:r>
              <a:rPr lang="en-US"/>
              <a:t>The .OBJ file is a machine language file but cannot be run</a:t>
            </a:r>
          </a:p>
          <a:p>
            <a:pPr lvl="2"/>
            <a:r>
              <a:rPr lang="en-US"/>
              <a:t>Some addresses not filled since it is not known where a program will be loaded in memory.</a:t>
            </a:r>
          </a:p>
          <a:p>
            <a:pPr lvl="2"/>
            <a:r>
              <a:rPr lang="en-US"/>
              <a:t>Some names may not have been defined.</a:t>
            </a:r>
          </a:p>
          <a:p>
            <a:pPr lvl="2"/>
            <a:r>
              <a:rPr lang="en-US"/>
              <a:t>Combines one or more object files and creates a single executable file (.EXE).</a:t>
            </a:r>
          </a:p>
          <a:p>
            <a:pPr lvl="2"/>
            <a:r>
              <a:rPr lang="en-US">
                <a:solidFill>
                  <a:schemeClr val="tx2"/>
                </a:solidFill>
              </a:rPr>
              <a:t>LINK PROG1</a:t>
            </a:r>
          </a:p>
          <a:p>
            <a:pPr lvl="1"/>
            <a:endParaRPr lang="en-US">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p:tgtEl>
                                          <p:spTgt spid="74755">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74755">
                                            <p:txEl>
                                              <p:pRg st="0" end="0"/>
                                            </p:txEl>
                                          </p:spTgt>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anim calcmode="lin" valueType="num">
                                      <p:cBhvr additive="base">
                                        <p:cTn id="11" dur="500"/>
                                        <p:tgtEl>
                                          <p:spTgt spid="74755">
                                            <p:txEl>
                                              <p:pRg st="1" end="1"/>
                                            </p:txEl>
                                          </p:spTgt>
                                        </p:tgtEl>
                                        <p:attrNameLst>
                                          <p:attrName>ppt_x</p:attrName>
                                        </p:attrNameLst>
                                      </p:cBhvr>
                                      <p:tavLst>
                                        <p:tav tm="0">
                                          <p:val>
                                            <p:strVal val="#ppt_x-#ppt_w*1.125000"/>
                                          </p:val>
                                        </p:tav>
                                        <p:tav tm="100000">
                                          <p:val>
                                            <p:strVal val="#ppt_x"/>
                                          </p:val>
                                        </p:tav>
                                      </p:tavLst>
                                    </p:anim>
                                    <p:animEffect transition="in" filter="wipe(right)">
                                      <p:cBhvr>
                                        <p:cTn id="12" dur="500"/>
                                        <p:tgtEl>
                                          <p:spTgt spid="74755">
                                            <p:txEl>
                                              <p:pRg st="1" end="1"/>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anim calcmode="lin" valueType="num">
                                      <p:cBhvr additive="base">
                                        <p:cTn id="15" dur="500"/>
                                        <p:tgtEl>
                                          <p:spTgt spid="74755">
                                            <p:txEl>
                                              <p:pRg st="2" end="2"/>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74755">
                                            <p:txEl>
                                              <p:pRg st="2" end="2"/>
                                            </p:txEl>
                                          </p:spTgt>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anim calcmode="lin" valueType="num">
                                      <p:cBhvr additive="base">
                                        <p:cTn id="19" dur="500"/>
                                        <p:tgtEl>
                                          <p:spTgt spid="74755">
                                            <p:txEl>
                                              <p:pRg st="3" end="3"/>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74755">
                                            <p:txEl>
                                              <p:pRg st="3" end="3"/>
                                            </p:txEl>
                                          </p:spTgt>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anim calcmode="lin" valueType="num">
                                      <p:cBhvr additive="base">
                                        <p:cTn id="23" dur="500"/>
                                        <p:tgtEl>
                                          <p:spTgt spid="74755">
                                            <p:txEl>
                                              <p:pRg st="4" end="4"/>
                                            </p:txEl>
                                          </p:spTgt>
                                        </p:tgtEl>
                                        <p:attrNameLst>
                                          <p:attrName>ppt_x</p:attrName>
                                        </p:attrNameLst>
                                      </p:cBhvr>
                                      <p:tavLst>
                                        <p:tav tm="0">
                                          <p:val>
                                            <p:strVal val="#ppt_x-#ppt_w*1.125000"/>
                                          </p:val>
                                        </p:tav>
                                        <p:tav tm="100000">
                                          <p:val>
                                            <p:strVal val="#ppt_x"/>
                                          </p:val>
                                        </p:tav>
                                      </p:tavLst>
                                    </p:anim>
                                    <p:animEffect transition="in" filter="wipe(right)">
                                      <p:cBhvr>
                                        <p:cTn id="24" dur="500"/>
                                        <p:tgtEl>
                                          <p:spTgt spid="7475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74755">
                                            <p:txEl>
                                              <p:pRg st="5" end="5"/>
                                            </p:txEl>
                                          </p:spTgt>
                                        </p:tgtEl>
                                        <p:attrNameLst>
                                          <p:attrName>style.visibility</p:attrName>
                                        </p:attrNameLst>
                                      </p:cBhvr>
                                      <p:to>
                                        <p:strVal val="visible"/>
                                      </p:to>
                                    </p:set>
                                    <p:anim calcmode="lin" valueType="num">
                                      <p:cBhvr additive="base">
                                        <p:cTn id="29" dur="500"/>
                                        <p:tgtEl>
                                          <p:spTgt spid="74755">
                                            <p:txEl>
                                              <p:pRg st="5" end="5"/>
                                            </p:txEl>
                                          </p:spTgt>
                                        </p:tgtEl>
                                        <p:attrNameLst>
                                          <p:attrName>ppt_x</p:attrName>
                                        </p:attrNameLst>
                                      </p:cBhvr>
                                      <p:tavLst>
                                        <p:tav tm="0">
                                          <p:val>
                                            <p:strVal val="#ppt_x-#ppt_w*1.125000"/>
                                          </p:val>
                                        </p:tav>
                                        <p:tav tm="100000">
                                          <p:val>
                                            <p:strVal val="#ppt_x"/>
                                          </p:val>
                                        </p:tav>
                                      </p:tavLst>
                                    </p:anim>
                                    <p:animEffect transition="in" filter="wipe(right)">
                                      <p:cBhvr>
                                        <p:cTn id="30" dur="500"/>
                                        <p:tgtEl>
                                          <p:spTgt spid="74755">
                                            <p:txEl>
                                              <p:pRg st="5" end="5"/>
                                            </p:txEl>
                                          </p:spTgt>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74755">
                                            <p:txEl>
                                              <p:pRg st="6" end="6"/>
                                            </p:txEl>
                                          </p:spTgt>
                                        </p:tgtEl>
                                        <p:attrNameLst>
                                          <p:attrName>style.visibility</p:attrName>
                                        </p:attrNameLst>
                                      </p:cBhvr>
                                      <p:to>
                                        <p:strVal val="visible"/>
                                      </p:to>
                                    </p:set>
                                    <p:anim calcmode="lin" valueType="num">
                                      <p:cBhvr additive="base">
                                        <p:cTn id="33" dur="500"/>
                                        <p:tgtEl>
                                          <p:spTgt spid="74755">
                                            <p:txEl>
                                              <p:pRg st="6" end="6"/>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74755">
                                            <p:txEl>
                                              <p:pRg st="6" end="6"/>
                                            </p:txEl>
                                          </p:spTgt>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74755">
                                            <p:txEl>
                                              <p:pRg st="7" end="7"/>
                                            </p:txEl>
                                          </p:spTgt>
                                        </p:tgtEl>
                                        <p:attrNameLst>
                                          <p:attrName>style.visibility</p:attrName>
                                        </p:attrNameLst>
                                      </p:cBhvr>
                                      <p:to>
                                        <p:strVal val="visible"/>
                                      </p:to>
                                    </p:set>
                                    <p:anim calcmode="lin" valueType="num">
                                      <p:cBhvr additive="base">
                                        <p:cTn id="37" dur="500"/>
                                        <p:tgtEl>
                                          <p:spTgt spid="74755">
                                            <p:txEl>
                                              <p:pRg st="7" end="7"/>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74755">
                                            <p:txEl>
                                              <p:pRg st="7" end="7"/>
                                            </p:txEl>
                                          </p:spTgt>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74755">
                                            <p:txEl>
                                              <p:pRg st="8" end="8"/>
                                            </p:txEl>
                                          </p:spTgt>
                                        </p:tgtEl>
                                        <p:attrNameLst>
                                          <p:attrName>style.visibility</p:attrName>
                                        </p:attrNameLst>
                                      </p:cBhvr>
                                      <p:to>
                                        <p:strVal val="visible"/>
                                      </p:to>
                                    </p:set>
                                    <p:anim calcmode="lin" valueType="num">
                                      <p:cBhvr additive="base">
                                        <p:cTn id="41" dur="500"/>
                                        <p:tgtEl>
                                          <p:spTgt spid="74755">
                                            <p:txEl>
                                              <p:pRg st="8" end="8"/>
                                            </p:txEl>
                                          </p:spTgt>
                                        </p:tgtEl>
                                        <p:attrNameLst>
                                          <p:attrName>ppt_x</p:attrName>
                                        </p:attrNameLst>
                                      </p:cBhvr>
                                      <p:tavLst>
                                        <p:tav tm="0">
                                          <p:val>
                                            <p:strVal val="#ppt_x-#ppt_w*1.125000"/>
                                          </p:val>
                                        </p:tav>
                                        <p:tav tm="100000">
                                          <p:val>
                                            <p:strVal val="#ppt_x"/>
                                          </p:val>
                                        </p:tav>
                                      </p:tavLst>
                                    </p:anim>
                                    <p:animEffect transition="in" filter="wipe(right)">
                                      <p:cBhvr>
                                        <p:cTn id="42" dur="500"/>
                                        <p:tgtEl>
                                          <p:spTgt spid="74755">
                                            <p:txEl>
                                              <p:pRg st="8" end="8"/>
                                            </p:txEl>
                                          </p:spTgt>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74755">
                                            <p:txEl>
                                              <p:pRg st="9" end="9"/>
                                            </p:txEl>
                                          </p:spTgt>
                                        </p:tgtEl>
                                        <p:attrNameLst>
                                          <p:attrName>style.visibility</p:attrName>
                                        </p:attrNameLst>
                                      </p:cBhvr>
                                      <p:to>
                                        <p:strVal val="visible"/>
                                      </p:to>
                                    </p:set>
                                    <p:anim calcmode="lin" valueType="num">
                                      <p:cBhvr additive="base">
                                        <p:cTn id="45" dur="500"/>
                                        <p:tgtEl>
                                          <p:spTgt spid="74755">
                                            <p:txEl>
                                              <p:pRg st="9" end="9"/>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74755">
                                            <p:txEl>
                                              <p:pRg st="9" end="9"/>
                                            </p:txEl>
                                          </p:spTgt>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74755">
                                            <p:txEl>
                                              <p:pRg st="10" end="10"/>
                                            </p:txEl>
                                          </p:spTgt>
                                        </p:tgtEl>
                                        <p:attrNameLst>
                                          <p:attrName>style.visibility</p:attrName>
                                        </p:attrNameLst>
                                      </p:cBhvr>
                                      <p:to>
                                        <p:strVal val="visible"/>
                                      </p:to>
                                    </p:set>
                                    <p:anim calcmode="lin" valueType="num">
                                      <p:cBhvr additive="base">
                                        <p:cTn id="49" dur="500"/>
                                        <p:tgtEl>
                                          <p:spTgt spid="74755">
                                            <p:txEl>
                                              <p:pRg st="10" end="10"/>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747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The 8086 Stack</a:t>
            </a:r>
          </a:p>
        </p:txBody>
      </p:sp>
      <p:sp>
        <p:nvSpPr>
          <p:cNvPr id="16387" name="Content Placeholder 2"/>
          <p:cNvSpPr>
            <a:spLocks noGrp="1"/>
          </p:cNvSpPr>
          <p:nvPr>
            <p:ph idx="1"/>
          </p:nvPr>
        </p:nvSpPr>
        <p:spPr>
          <a:xfrm>
            <a:off x="628650" y="1825625"/>
            <a:ext cx="3524250" cy="4351338"/>
          </a:xfrm>
        </p:spPr>
        <p:txBody>
          <a:bodyPr>
            <a:normAutofit fontScale="77500" lnSpcReduction="20000"/>
          </a:bodyPr>
          <a:lstStyle/>
          <a:p>
            <a:pPr eaLnBrk="1" hangingPunct="1"/>
            <a:r>
              <a:rPr lang="en-US" dirty="0"/>
              <a:t>Section of memory you set aside for storing return addresses.</a:t>
            </a:r>
          </a:p>
          <a:p>
            <a:pPr eaLnBrk="1" hangingPunct="1"/>
            <a:r>
              <a:rPr lang="en-US" dirty="0"/>
              <a:t>Also used to store the contents of the registers for the calling program while a procedure executes.</a:t>
            </a:r>
          </a:p>
          <a:p>
            <a:pPr eaLnBrk="1" hangingPunct="1"/>
            <a:r>
              <a:rPr lang="en-US" dirty="0"/>
              <a:t>Hold data or address that will be acted upon by procedures.</a:t>
            </a:r>
          </a:p>
          <a:p>
            <a:pPr eaLnBrk="1" hangingPunct="1"/>
            <a:endParaRPr lang="en-US" dirty="0"/>
          </a:p>
        </p:txBody>
      </p:sp>
      <p:pic>
        <p:nvPicPr>
          <p:cNvPr id="16388" name="Picture 3"/>
          <p:cNvPicPr>
            <a:picLocks noChangeAspect="1" noChangeArrowheads="1"/>
          </p:cNvPicPr>
          <p:nvPr/>
        </p:nvPicPr>
        <p:blipFill>
          <a:blip r:embed="rId2" cstate="print"/>
          <a:srcRect/>
          <a:stretch>
            <a:fillRect/>
          </a:stretch>
        </p:blipFill>
        <p:spPr bwMode="auto">
          <a:xfrm>
            <a:off x="4644008" y="1690688"/>
            <a:ext cx="4032448" cy="476264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Using PUSH and POP</a:t>
            </a:r>
          </a:p>
        </p:txBody>
      </p:sp>
      <p:sp>
        <p:nvSpPr>
          <p:cNvPr id="17411" name="Content Placeholder 2"/>
          <p:cNvSpPr>
            <a:spLocks noGrp="1"/>
          </p:cNvSpPr>
          <p:nvPr>
            <p:ph idx="1"/>
          </p:nvPr>
        </p:nvSpPr>
        <p:spPr/>
        <p:txBody>
          <a:bodyPr>
            <a:normAutofit fontScale="85000" lnSpcReduction="20000"/>
          </a:bodyPr>
          <a:lstStyle/>
          <a:p>
            <a:pPr eaLnBrk="1" hangingPunct="1">
              <a:lnSpc>
                <a:spcPct val="150000"/>
              </a:lnSpc>
            </a:pPr>
            <a:r>
              <a:rPr lang="en-US" dirty="0"/>
              <a:t>The </a:t>
            </a:r>
            <a:r>
              <a:rPr lang="en-US" b="1" dirty="0"/>
              <a:t>PUSH register/memory </a:t>
            </a:r>
            <a:r>
              <a:rPr lang="en-US" dirty="0"/>
              <a:t>instruction decrements the stack pointer by 2 and copies the contents of the specified 16-bit register or memory location to memory at the new top-of-stack location.</a:t>
            </a:r>
          </a:p>
          <a:p>
            <a:pPr eaLnBrk="1" hangingPunct="1">
              <a:lnSpc>
                <a:spcPct val="150000"/>
              </a:lnSpc>
            </a:pPr>
            <a:r>
              <a:rPr lang="en-US" dirty="0"/>
              <a:t>The </a:t>
            </a:r>
            <a:r>
              <a:rPr lang="en-US" b="1" dirty="0"/>
              <a:t>POP register/memory </a:t>
            </a:r>
            <a:r>
              <a:rPr lang="en-US" dirty="0"/>
              <a:t>instruction copies the word on the top-of-stack to the specified 16-bit register or memory location and increments the stack pointer by 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0"/>
            <a:ext cx="8229600" cy="836712"/>
          </a:xfrm>
        </p:spPr>
        <p:txBody>
          <a:bodyPr>
            <a:normAutofit/>
          </a:bodyPr>
          <a:lstStyle/>
          <a:p>
            <a:pPr eaLnBrk="1" hangingPunct="1"/>
            <a:r>
              <a:rPr lang="en-US" sz="3200" b="1" dirty="0"/>
              <a:t>Passing parameters to  procedures</a:t>
            </a:r>
          </a:p>
        </p:txBody>
      </p:sp>
      <p:sp>
        <p:nvSpPr>
          <p:cNvPr id="3" name="Content Placeholder 2"/>
          <p:cNvSpPr>
            <a:spLocks noGrp="1"/>
          </p:cNvSpPr>
          <p:nvPr>
            <p:ph idx="1"/>
          </p:nvPr>
        </p:nvSpPr>
        <p:spPr>
          <a:xfrm>
            <a:off x="251520" y="692696"/>
            <a:ext cx="8640960" cy="5904656"/>
          </a:xfrm>
        </p:spPr>
        <p:txBody>
          <a:bodyPr rtlCol="0">
            <a:normAutofit/>
          </a:bodyPr>
          <a:lstStyle/>
          <a:p>
            <a:pPr marL="0" indent="0" eaLnBrk="1" fontAlgn="auto" hangingPunct="1">
              <a:spcAft>
                <a:spcPts val="0"/>
              </a:spcAft>
              <a:buFont typeface="Arial" panose="020B0604020202020204" pitchFamily="34" charset="0"/>
              <a:buNone/>
              <a:defRPr/>
            </a:pPr>
            <a:r>
              <a:rPr lang="en-US" dirty="0"/>
              <a:t>Major ways of passing parameters to and from a procedure:</a:t>
            </a:r>
          </a:p>
          <a:p>
            <a:pPr>
              <a:defRPr/>
            </a:pPr>
            <a:r>
              <a:rPr lang="en-US" dirty="0"/>
              <a:t>Using global declared variable</a:t>
            </a:r>
          </a:p>
          <a:p>
            <a:pPr eaLnBrk="1" fontAlgn="auto" hangingPunct="1">
              <a:spcAft>
                <a:spcPts val="0"/>
              </a:spcAft>
              <a:buFont typeface="Arial" panose="020B0604020202020204" pitchFamily="34" charset="0"/>
              <a:buChar char="•"/>
              <a:defRPr/>
            </a:pPr>
            <a:r>
              <a:rPr lang="en-US" dirty="0"/>
              <a:t>Using registers</a:t>
            </a:r>
          </a:p>
          <a:p>
            <a:pPr eaLnBrk="1" fontAlgn="auto" hangingPunct="1">
              <a:spcAft>
                <a:spcPts val="0"/>
              </a:spcAft>
              <a:buFont typeface="Arial" panose="020B0604020202020204" pitchFamily="34" charset="0"/>
              <a:buChar char="•"/>
              <a:defRPr/>
            </a:pPr>
            <a:r>
              <a:rPr lang="en-US" dirty="0"/>
              <a:t>Using dedicated memory locations accessed by name</a:t>
            </a:r>
          </a:p>
          <a:p>
            <a:pPr eaLnBrk="1" fontAlgn="auto" hangingPunct="1">
              <a:spcAft>
                <a:spcPts val="0"/>
              </a:spcAft>
              <a:buFont typeface="Arial" panose="020B0604020202020204" pitchFamily="34" charset="0"/>
              <a:buChar char="•"/>
              <a:defRPr/>
            </a:pPr>
            <a:r>
              <a:rPr lang="en-US" dirty="0"/>
              <a:t>Using stack</a:t>
            </a:r>
          </a:p>
          <a:p>
            <a:pPr eaLnBrk="1" fontAlgn="auto" hangingPunct="1">
              <a:spcAft>
                <a:spcPts val="0"/>
              </a:spcAft>
              <a:buFont typeface="Arial" panose="020B0604020202020204" pitchFamily="34" charset="0"/>
              <a:buChar char="•"/>
              <a:defRPr/>
            </a:pPr>
            <a:r>
              <a:rPr lang="en-US" dirty="0"/>
              <a:t>Using PUBLIC and EXTRN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a:bodyPr>
          <a:lstStyle/>
          <a:p>
            <a:r>
              <a:rPr lang="en-IN" sz="3600" b="1" dirty="0"/>
              <a:t>Using global declared variable</a:t>
            </a:r>
          </a:p>
        </p:txBody>
      </p:sp>
      <p:sp>
        <p:nvSpPr>
          <p:cNvPr id="3" name="Content Placeholder 2"/>
          <p:cNvSpPr>
            <a:spLocks noGrp="1"/>
          </p:cNvSpPr>
          <p:nvPr>
            <p:ph idx="1"/>
          </p:nvPr>
        </p:nvSpPr>
        <p:spPr>
          <a:xfrm>
            <a:off x="251520" y="836712"/>
            <a:ext cx="8424936" cy="1080120"/>
          </a:xfrm>
        </p:spPr>
        <p:txBody>
          <a:bodyPr>
            <a:normAutofit/>
          </a:bodyPr>
          <a:lstStyle/>
          <a:p>
            <a:r>
              <a:rPr lang="en-IN" sz="2000" dirty="0"/>
              <a:t>A variable may be declared global in  the main program and the same variable   can be used by all the routines or procedures of the application.</a:t>
            </a:r>
          </a:p>
          <a:p>
            <a:pPr>
              <a:buNone/>
            </a:pPr>
            <a:r>
              <a:rPr lang="en-IN" sz="2000" dirty="0"/>
              <a:t>	</a:t>
            </a:r>
          </a:p>
        </p:txBody>
      </p:sp>
      <p:sp>
        <p:nvSpPr>
          <p:cNvPr id="4" name="Rectangle 3"/>
          <p:cNvSpPr/>
          <p:nvPr/>
        </p:nvSpPr>
        <p:spPr>
          <a:xfrm>
            <a:off x="467544" y="1772816"/>
            <a:ext cx="4572000" cy="3693319"/>
          </a:xfrm>
          <a:prstGeom prst="rect">
            <a:avLst/>
          </a:prstGeom>
        </p:spPr>
        <p:txBody>
          <a:bodyPr>
            <a:spAutoFit/>
          </a:bodyPr>
          <a:lstStyle/>
          <a:p>
            <a:pPr>
              <a:buNone/>
            </a:pPr>
            <a:r>
              <a:rPr lang="en-IN" dirty="0"/>
              <a:t>Assume CS:Code1, </a:t>
            </a:r>
            <a:r>
              <a:rPr lang="en-IN" dirty="0" err="1"/>
              <a:t>DS:Data</a:t>
            </a:r>
            <a:endParaRPr lang="en-IN" dirty="0"/>
          </a:p>
          <a:p>
            <a:pPr>
              <a:buNone/>
            </a:pPr>
            <a:r>
              <a:rPr lang="en-IN" dirty="0"/>
              <a:t>Data Segment</a:t>
            </a:r>
          </a:p>
          <a:p>
            <a:pPr>
              <a:buNone/>
            </a:pPr>
            <a:r>
              <a:rPr lang="en-IN" dirty="0"/>
              <a:t>Number EQU 77H Global                    </a:t>
            </a:r>
          </a:p>
          <a:p>
            <a:pPr>
              <a:buNone/>
            </a:pPr>
            <a:r>
              <a:rPr lang="en-IN" dirty="0"/>
              <a:t>Data Ends</a:t>
            </a:r>
          </a:p>
          <a:p>
            <a:pPr>
              <a:buNone/>
            </a:pPr>
            <a:r>
              <a:rPr lang="en-IN" dirty="0"/>
              <a:t>Code1 Segment</a:t>
            </a:r>
          </a:p>
          <a:p>
            <a:pPr>
              <a:buNone/>
            </a:pPr>
            <a:r>
              <a:rPr lang="en-IN" dirty="0"/>
              <a:t>Start: </a:t>
            </a:r>
            <a:r>
              <a:rPr lang="en-IN" dirty="0" err="1"/>
              <a:t>Mov</a:t>
            </a:r>
            <a:r>
              <a:rPr lang="en-IN" dirty="0"/>
              <a:t> </a:t>
            </a:r>
            <a:r>
              <a:rPr lang="en-IN" dirty="0" err="1"/>
              <a:t>AX,Data</a:t>
            </a:r>
            <a:endParaRPr lang="en-IN" dirty="0"/>
          </a:p>
          <a:p>
            <a:pPr>
              <a:buNone/>
            </a:pPr>
            <a:r>
              <a:rPr lang="en-IN" dirty="0" err="1"/>
              <a:t>Mov</a:t>
            </a:r>
            <a:r>
              <a:rPr lang="en-IN" dirty="0"/>
              <a:t> DS,AX</a:t>
            </a:r>
          </a:p>
          <a:p>
            <a:pPr>
              <a:buNone/>
            </a:pPr>
            <a:r>
              <a:rPr lang="en-IN" dirty="0"/>
              <a:t>    .</a:t>
            </a:r>
          </a:p>
          <a:p>
            <a:pPr>
              <a:buNone/>
            </a:pPr>
            <a:r>
              <a:rPr lang="en-IN" dirty="0"/>
              <a:t>    .</a:t>
            </a:r>
          </a:p>
          <a:p>
            <a:pPr>
              <a:buNone/>
            </a:pPr>
            <a:r>
              <a:rPr lang="en-IN" dirty="0"/>
              <a:t>    .</a:t>
            </a:r>
          </a:p>
          <a:p>
            <a:pPr>
              <a:buNone/>
            </a:pPr>
            <a:r>
              <a:rPr lang="en-IN" dirty="0" err="1"/>
              <a:t>Mov</a:t>
            </a:r>
            <a:r>
              <a:rPr lang="en-IN" dirty="0"/>
              <a:t> </a:t>
            </a:r>
            <a:r>
              <a:rPr lang="en-IN" dirty="0" err="1"/>
              <a:t>AX,Number</a:t>
            </a:r>
            <a:endParaRPr lang="en-IN" dirty="0"/>
          </a:p>
          <a:p>
            <a:pPr>
              <a:buNone/>
            </a:pPr>
            <a:r>
              <a:rPr lang="en-IN" dirty="0"/>
              <a:t>    .</a:t>
            </a:r>
          </a:p>
          <a:p>
            <a:pPr>
              <a:buNone/>
            </a:pPr>
            <a:r>
              <a:rPr lang="en-IN" dirty="0"/>
              <a:t>Code1 Ends	</a:t>
            </a:r>
          </a:p>
        </p:txBody>
      </p:sp>
      <p:sp>
        <p:nvSpPr>
          <p:cNvPr id="5" name="Rectangle 4"/>
          <p:cNvSpPr/>
          <p:nvPr/>
        </p:nvSpPr>
        <p:spPr>
          <a:xfrm>
            <a:off x="4067944" y="2060848"/>
            <a:ext cx="4572000" cy="3139321"/>
          </a:xfrm>
          <a:prstGeom prst="rect">
            <a:avLst/>
          </a:prstGeom>
        </p:spPr>
        <p:txBody>
          <a:bodyPr>
            <a:spAutoFit/>
          </a:bodyPr>
          <a:lstStyle/>
          <a:p>
            <a:pPr>
              <a:buNone/>
            </a:pPr>
            <a:r>
              <a:rPr lang="en-IN" dirty="0"/>
              <a:t>Assume CS:Code2</a:t>
            </a:r>
          </a:p>
          <a:p>
            <a:pPr>
              <a:buNone/>
            </a:pPr>
            <a:r>
              <a:rPr lang="en-IN" dirty="0"/>
              <a:t>Code2 Segment</a:t>
            </a:r>
          </a:p>
          <a:p>
            <a:pPr>
              <a:buNone/>
            </a:pPr>
            <a:r>
              <a:rPr lang="en-IN" dirty="0"/>
              <a:t>Start: </a:t>
            </a:r>
            <a:r>
              <a:rPr lang="en-IN" dirty="0" err="1"/>
              <a:t>Mov</a:t>
            </a:r>
            <a:r>
              <a:rPr lang="en-IN" dirty="0"/>
              <a:t> </a:t>
            </a:r>
            <a:r>
              <a:rPr lang="en-IN" dirty="0" err="1"/>
              <a:t>AX,Data</a:t>
            </a:r>
            <a:endParaRPr lang="en-IN" dirty="0"/>
          </a:p>
          <a:p>
            <a:pPr>
              <a:buNone/>
            </a:pPr>
            <a:r>
              <a:rPr lang="en-IN" dirty="0" err="1"/>
              <a:t>Mov</a:t>
            </a:r>
            <a:r>
              <a:rPr lang="en-IN" dirty="0"/>
              <a:t> DS,AX</a:t>
            </a:r>
          </a:p>
          <a:p>
            <a:r>
              <a:rPr lang="en-IN" dirty="0" err="1"/>
              <a:t>Mov</a:t>
            </a:r>
            <a:r>
              <a:rPr lang="en-IN" dirty="0"/>
              <a:t> </a:t>
            </a:r>
            <a:r>
              <a:rPr lang="en-IN" dirty="0" err="1"/>
              <a:t>BX,Number</a:t>
            </a:r>
            <a:endParaRPr lang="en-IN" dirty="0"/>
          </a:p>
          <a:p>
            <a:pPr>
              <a:buNone/>
            </a:pPr>
            <a:endParaRPr lang="en-IN" dirty="0"/>
          </a:p>
          <a:p>
            <a:pPr>
              <a:buNone/>
            </a:pPr>
            <a:r>
              <a:rPr lang="en-IN" dirty="0"/>
              <a:t>    .</a:t>
            </a:r>
          </a:p>
          <a:p>
            <a:pPr>
              <a:buNone/>
            </a:pPr>
            <a:r>
              <a:rPr lang="en-IN" dirty="0"/>
              <a:t>    .</a:t>
            </a:r>
          </a:p>
          <a:p>
            <a:pPr>
              <a:buNone/>
            </a:pPr>
            <a:r>
              <a:rPr lang="en-IN" dirty="0"/>
              <a:t>    .</a:t>
            </a:r>
          </a:p>
          <a:p>
            <a:pPr>
              <a:buNone/>
            </a:pPr>
            <a:r>
              <a:rPr lang="en-IN" dirty="0"/>
              <a:t>Code2   Ends	</a:t>
            </a:r>
          </a:p>
          <a:p>
            <a:pPr>
              <a:buNone/>
            </a:pPr>
            <a:r>
              <a:rPr lang="en-IN" dirty="0"/>
              <a:t>End Start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Autofit/>
          </a:bodyPr>
          <a:lstStyle/>
          <a:p>
            <a:br>
              <a:rPr lang="en-US" sz="3600" b="1" dirty="0"/>
            </a:br>
            <a:r>
              <a:rPr lang="en-US" sz="3600" b="1" dirty="0"/>
              <a:t>Using registers</a:t>
            </a:r>
            <a:br>
              <a:rPr lang="en-US" sz="3600" b="1" dirty="0"/>
            </a:br>
            <a:endParaRPr lang="en-IN" sz="3600" b="1" dirty="0"/>
          </a:p>
        </p:txBody>
      </p:sp>
      <p:sp>
        <p:nvSpPr>
          <p:cNvPr id="3" name="Content Placeholder 2"/>
          <p:cNvSpPr>
            <a:spLocks noGrp="1"/>
          </p:cNvSpPr>
          <p:nvPr>
            <p:ph idx="1"/>
          </p:nvPr>
        </p:nvSpPr>
        <p:spPr>
          <a:xfrm>
            <a:off x="395536" y="809328"/>
            <a:ext cx="4032448" cy="6048672"/>
          </a:xfrm>
        </p:spPr>
        <p:txBody>
          <a:bodyPr>
            <a:normAutofit fontScale="70000" lnSpcReduction="20000"/>
          </a:bodyPr>
          <a:lstStyle/>
          <a:p>
            <a:pPr algn="just"/>
            <a:r>
              <a:rPr lang="en-IN" dirty="0"/>
              <a:t>The main program may store  the parameters to be passed to the procedure in the available CPU registers and the procedure may use the same register contents for execution.</a:t>
            </a:r>
          </a:p>
          <a:p>
            <a:pPr algn="just"/>
            <a:r>
              <a:rPr lang="en-IN" dirty="0"/>
              <a:t>The original contents of the used CPU register may change during execution of the procedure.</a:t>
            </a:r>
          </a:p>
          <a:p>
            <a:pPr algn="just"/>
            <a:r>
              <a:rPr lang="en-IN" dirty="0"/>
              <a:t>This may be avoided by pushing all the register content to be used to  the stack sequentially at the start of the procedure and by popping all  the register contents at the end of the procedure in opposite sequence.</a:t>
            </a:r>
          </a:p>
        </p:txBody>
      </p:sp>
      <p:sp>
        <p:nvSpPr>
          <p:cNvPr id="4" name="Rectangle 3"/>
          <p:cNvSpPr/>
          <p:nvPr/>
        </p:nvSpPr>
        <p:spPr>
          <a:xfrm>
            <a:off x="5652120" y="671691"/>
            <a:ext cx="3168352" cy="6186309"/>
          </a:xfrm>
          <a:prstGeom prst="rect">
            <a:avLst/>
          </a:prstGeom>
        </p:spPr>
        <p:txBody>
          <a:bodyPr wrap="square">
            <a:spAutoFit/>
          </a:bodyPr>
          <a:lstStyle/>
          <a:p>
            <a:pPr>
              <a:defRPr/>
            </a:pPr>
            <a:r>
              <a:rPr lang="en-US" dirty="0"/>
              <a:t>Assume CS: Code</a:t>
            </a:r>
          </a:p>
          <a:p>
            <a:pPr>
              <a:defRPr/>
            </a:pPr>
            <a:r>
              <a:rPr lang="en-US" dirty="0"/>
              <a:t>Code Segment</a:t>
            </a:r>
          </a:p>
          <a:p>
            <a:pPr>
              <a:defRPr/>
            </a:pPr>
            <a:r>
              <a:rPr lang="en-US" dirty="0"/>
              <a:t>Start:	 </a:t>
            </a:r>
            <a:r>
              <a:rPr lang="en-US" dirty="0" err="1"/>
              <a:t>Mov</a:t>
            </a:r>
            <a:r>
              <a:rPr lang="en-US" dirty="0"/>
              <a:t> AX,5555H</a:t>
            </a:r>
          </a:p>
          <a:p>
            <a:pPr>
              <a:defRPr/>
            </a:pPr>
            <a:r>
              <a:rPr lang="en-US" dirty="0"/>
              <a:t>	</a:t>
            </a:r>
            <a:r>
              <a:rPr lang="en-US" dirty="0" err="1"/>
              <a:t>Mov</a:t>
            </a:r>
            <a:r>
              <a:rPr lang="en-US" dirty="0"/>
              <a:t> BX,7272H</a:t>
            </a:r>
          </a:p>
          <a:p>
            <a:pPr>
              <a:defRPr/>
            </a:pPr>
            <a:r>
              <a:rPr lang="en-US" dirty="0"/>
              <a:t>            	          .</a:t>
            </a:r>
          </a:p>
          <a:p>
            <a:pPr>
              <a:defRPr/>
            </a:pPr>
            <a:r>
              <a:rPr lang="en-US" dirty="0"/>
              <a:t>                            .</a:t>
            </a:r>
          </a:p>
          <a:p>
            <a:pPr>
              <a:defRPr/>
            </a:pPr>
            <a:r>
              <a:rPr lang="en-US" dirty="0"/>
              <a:t>	Call Procedure1</a:t>
            </a:r>
          </a:p>
          <a:p>
            <a:pPr>
              <a:defRPr/>
            </a:pPr>
            <a:r>
              <a:rPr lang="en-US" dirty="0"/>
              <a:t>	           .</a:t>
            </a:r>
          </a:p>
          <a:p>
            <a:pPr>
              <a:defRPr/>
            </a:pPr>
            <a:r>
              <a:rPr lang="en-US" dirty="0"/>
              <a:t>	           .</a:t>
            </a:r>
          </a:p>
          <a:p>
            <a:pPr>
              <a:defRPr/>
            </a:pPr>
            <a:r>
              <a:rPr lang="en-US" dirty="0"/>
              <a:t>	           .</a:t>
            </a:r>
          </a:p>
          <a:p>
            <a:pPr>
              <a:defRPr/>
            </a:pPr>
            <a:r>
              <a:rPr lang="en-US" dirty="0"/>
              <a:t>Procedure1 Proc Near</a:t>
            </a:r>
          </a:p>
          <a:p>
            <a:pPr>
              <a:defRPr/>
            </a:pPr>
            <a:r>
              <a:rPr lang="en-US" dirty="0"/>
              <a:t>	            .</a:t>
            </a:r>
          </a:p>
          <a:p>
            <a:pPr>
              <a:defRPr/>
            </a:pPr>
            <a:r>
              <a:rPr lang="en-US" dirty="0"/>
              <a:t>	            .</a:t>
            </a:r>
          </a:p>
          <a:p>
            <a:pPr>
              <a:defRPr/>
            </a:pPr>
            <a:r>
              <a:rPr lang="en-US" dirty="0"/>
              <a:t>                     Add AX,BX</a:t>
            </a:r>
          </a:p>
          <a:p>
            <a:pPr>
              <a:defRPr/>
            </a:pPr>
            <a:r>
              <a:rPr lang="en-US" dirty="0"/>
              <a:t>	            .</a:t>
            </a:r>
          </a:p>
          <a:p>
            <a:pPr>
              <a:defRPr/>
            </a:pPr>
            <a:r>
              <a:rPr lang="en-US" dirty="0"/>
              <a:t>	            .</a:t>
            </a:r>
          </a:p>
          <a:p>
            <a:pPr>
              <a:defRPr/>
            </a:pPr>
            <a:r>
              <a:rPr lang="en-US" dirty="0"/>
              <a:t>                    Ret</a:t>
            </a:r>
          </a:p>
          <a:p>
            <a:pPr>
              <a:defRPr/>
            </a:pPr>
            <a:r>
              <a:rPr lang="en-US" dirty="0"/>
              <a:t>Procedure1 </a:t>
            </a:r>
            <a:r>
              <a:rPr lang="en-US" dirty="0" err="1"/>
              <a:t>Endp</a:t>
            </a:r>
            <a:endParaRPr lang="en-US" dirty="0"/>
          </a:p>
          <a:p>
            <a:pPr>
              <a:defRPr/>
            </a:pPr>
            <a:r>
              <a:rPr lang="en-US" dirty="0"/>
              <a:t>Code Ends</a:t>
            </a:r>
          </a:p>
          <a:p>
            <a:pPr>
              <a:defRPr/>
            </a:pPr>
            <a:r>
              <a:rPr lang="en-US" dirty="0"/>
              <a:t>End Start</a:t>
            </a:r>
          </a:p>
          <a:p>
            <a:pPr>
              <a:defRPr/>
            </a:pPr>
            <a:endParaRPr lang="en-US" dirty="0"/>
          </a:p>
          <a:p>
            <a:pPr>
              <a:defRPr/>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txBody>
          <a:bodyPr>
            <a:noAutofit/>
          </a:bodyPr>
          <a:lstStyle/>
          <a:p>
            <a:br>
              <a:rPr lang="en-US" sz="3200" b="1" dirty="0"/>
            </a:br>
            <a:r>
              <a:rPr lang="en-US" sz="3200" b="1" dirty="0"/>
              <a:t>Using dedicated memory locations accessed by name</a:t>
            </a:r>
            <a:br>
              <a:rPr lang="en-US" sz="3200" b="1" dirty="0"/>
            </a:br>
            <a:endParaRPr lang="en-IN" sz="3200" b="1" dirty="0"/>
          </a:p>
        </p:txBody>
      </p:sp>
      <p:sp>
        <p:nvSpPr>
          <p:cNvPr id="3" name="Content Placeholder 2"/>
          <p:cNvSpPr>
            <a:spLocks noGrp="1"/>
          </p:cNvSpPr>
          <p:nvPr>
            <p:ph idx="1"/>
          </p:nvPr>
        </p:nvSpPr>
        <p:spPr>
          <a:xfrm>
            <a:off x="251520" y="908720"/>
            <a:ext cx="8424936" cy="1656184"/>
          </a:xfrm>
        </p:spPr>
        <p:txBody>
          <a:bodyPr>
            <a:normAutofit fontScale="92500" lnSpcReduction="20000"/>
          </a:bodyPr>
          <a:lstStyle/>
          <a:p>
            <a:pPr algn="just"/>
            <a:r>
              <a:rPr lang="en-IN" dirty="0"/>
              <a:t>A main program may store the parameter to be passed to a procedure at a known memory address location and the procedure may use the same location for accessing the parameter.</a:t>
            </a:r>
          </a:p>
          <a:p>
            <a:pPr algn="just"/>
            <a:endParaRPr lang="en-IN" dirty="0"/>
          </a:p>
        </p:txBody>
      </p:sp>
      <p:sp>
        <p:nvSpPr>
          <p:cNvPr id="4" name="Rectangle 3"/>
          <p:cNvSpPr/>
          <p:nvPr/>
        </p:nvSpPr>
        <p:spPr>
          <a:xfrm>
            <a:off x="971600" y="2492896"/>
            <a:ext cx="2550570" cy="3970318"/>
          </a:xfrm>
          <a:prstGeom prst="rect">
            <a:avLst/>
          </a:prstGeom>
        </p:spPr>
        <p:txBody>
          <a:bodyPr wrap="square">
            <a:spAutoFit/>
          </a:bodyPr>
          <a:lstStyle/>
          <a:p>
            <a:pPr>
              <a:defRPr/>
            </a:pPr>
            <a:r>
              <a:rPr lang="en-US" dirty="0"/>
              <a:t>Assume </a:t>
            </a:r>
            <a:r>
              <a:rPr lang="en-US" dirty="0" err="1"/>
              <a:t>CS:Code,DS:Data</a:t>
            </a:r>
            <a:endParaRPr lang="en-US" dirty="0"/>
          </a:p>
          <a:p>
            <a:pPr>
              <a:defRPr/>
            </a:pPr>
            <a:r>
              <a:rPr lang="en-US" dirty="0"/>
              <a:t>Data Segment</a:t>
            </a:r>
          </a:p>
          <a:p>
            <a:pPr>
              <a:defRPr/>
            </a:pPr>
            <a:r>
              <a:rPr lang="en-US" dirty="0"/>
              <a:t>Num DB    55 H</a:t>
            </a:r>
          </a:p>
          <a:p>
            <a:pPr>
              <a:defRPr/>
            </a:pPr>
            <a:r>
              <a:rPr lang="en-US" dirty="0"/>
              <a:t>Count EQU 10H</a:t>
            </a:r>
          </a:p>
          <a:p>
            <a:pPr>
              <a:defRPr/>
            </a:pPr>
            <a:r>
              <a:rPr lang="en-US" dirty="0"/>
              <a:t>Data Ends</a:t>
            </a:r>
          </a:p>
          <a:p>
            <a:pPr>
              <a:defRPr/>
            </a:pPr>
            <a:r>
              <a:rPr lang="en-US" dirty="0"/>
              <a:t>Code Segment</a:t>
            </a:r>
          </a:p>
          <a:p>
            <a:pPr>
              <a:defRPr/>
            </a:pPr>
            <a:r>
              <a:rPr lang="en-US" dirty="0"/>
              <a:t>Start:        </a:t>
            </a:r>
            <a:r>
              <a:rPr lang="en-US" dirty="0" err="1"/>
              <a:t>Mov</a:t>
            </a:r>
            <a:r>
              <a:rPr lang="en-US" dirty="0"/>
              <a:t> </a:t>
            </a:r>
            <a:r>
              <a:rPr lang="en-US" dirty="0" err="1"/>
              <a:t>AX,Data</a:t>
            </a:r>
            <a:endParaRPr lang="en-US" dirty="0"/>
          </a:p>
          <a:p>
            <a:pPr>
              <a:defRPr/>
            </a:pPr>
            <a:r>
              <a:rPr lang="en-US" dirty="0"/>
              <a:t>	</a:t>
            </a:r>
            <a:r>
              <a:rPr lang="en-US" dirty="0" err="1"/>
              <a:t>Mov</a:t>
            </a:r>
            <a:r>
              <a:rPr lang="en-US" dirty="0"/>
              <a:t> DS,AX</a:t>
            </a:r>
          </a:p>
          <a:p>
            <a:pPr>
              <a:defRPr/>
            </a:pPr>
            <a:r>
              <a:rPr lang="en-US" dirty="0"/>
              <a:t>	        .</a:t>
            </a:r>
          </a:p>
          <a:p>
            <a:pPr>
              <a:defRPr/>
            </a:pPr>
            <a:r>
              <a:rPr lang="en-US" dirty="0"/>
              <a:t>                         .</a:t>
            </a:r>
          </a:p>
          <a:p>
            <a:pPr>
              <a:defRPr/>
            </a:pPr>
            <a:r>
              <a:rPr lang="en-US" dirty="0"/>
              <a:t>                 Call Routine</a:t>
            </a:r>
          </a:p>
          <a:p>
            <a:pPr>
              <a:defRPr/>
            </a:pPr>
            <a:r>
              <a:rPr lang="en-US" dirty="0"/>
              <a:t>	        .</a:t>
            </a:r>
          </a:p>
          <a:p>
            <a:pPr>
              <a:defRPr/>
            </a:pPr>
            <a:r>
              <a:rPr lang="en-US" dirty="0"/>
              <a:t>	        .</a:t>
            </a:r>
          </a:p>
          <a:p>
            <a:pPr>
              <a:buFont typeface="Arial" panose="020B0604020202020204" pitchFamily="34" charset="0"/>
              <a:buChar char="•"/>
              <a:defRPr/>
            </a:pPr>
            <a:endParaRPr lang="en-US" dirty="0"/>
          </a:p>
        </p:txBody>
      </p:sp>
      <p:sp>
        <p:nvSpPr>
          <p:cNvPr id="5" name="Rectangle 4"/>
          <p:cNvSpPr/>
          <p:nvPr/>
        </p:nvSpPr>
        <p:spPr>
          <a:xfrm>
            <a:off x="5508104" y="2708920"/>
            <a:ext cx="3347864" cy="2308324"/>
          </a:xfrm>
          <a:prstGeom prst="rect">
            <a:avLst/>
          </a:prstGeom>
        </p:spPr>
        <p:txBody>
          <a:bodyPr wrap="square">
            <a:spAutoFit/>
          </a:bodyPr>
          <a:lstStyle/>
          <a:p>
            <a:pPr>
              <a:defRPr/>
            </a:pPr>
            <a:r>
              <a:rPr lang="en-US" dirty="0"/>
              <a:t> Routine Proc Near</a:t>
            </a:r>
          </a:p>
          <a:p>
            <a:pPr>
              <a:defRPr/>
            </a:pPr>
            <a:r>
              <a:rPr lang="en-US" dirty="0"/>
              <a:t>	</a:t>
            </a:r>
            <a:r>
              <a:rPr lang="en-US" dirty="0" err="1"/>
              <a:t>Mov</a:t>
            </a:r>
            <a:r>
              <a:rPr lang="en-US" dirty="0"/>
              <a:t> </a:t>
            </a:r>
            <a:r>
              <a:rPr lang="en-US" dirty="0" err="1"/>
              <a:t>BX,Num</a:t>
            </a:r>
            <a:endParaRPr lang="en-US" dirty="0"/>
          </a:p>
          <a:p>
            <a:pPr>
              <a:defRPr/>
            </a:pPr>
            <a:r>
              <a:rPr lang="en-US" dirty="0"/>
              <a:t>	</a:t>
            </a:r>
            <a:r>
              <a:rPr lang="en-US" dirty="0" err="1"/>
              <a:t>Mov</a:t>
            </a:r>
            <a:r>
              <a:rPr lang="en-US" dirty="0"/>
              <a:t> </a:t>
            </a:r>
            <a:r>
              <a:rPr lang="en-US" dirty="0" err="1"/>
              <a:t>CX,Count</a:t>
            </a:r>
            <a:endParaRPr lang="en-US" dirty="0"/>
          </a:p>
          <a:p>
            <a:pPr>
              <a:defRPr/>
            </a:pPr>
            <a:r>
              <a:rPr lang="en-US" dirty="0"/>
              <a:t>	        .</a:t>
            </a:r>
          </a:p>
          <a:p>
            <a:pPr>
              <a:defRPr/>
            </a:pPr>
            <a:r>
              <a:rPr lang="en-US" dirty="0"/>
              <a:t>	        .</a:t>
            </a:r>
          </a:p>
          <a:p>
            <a:pPr>
              <a:defRPr/>
            </a:pPr>
            <a:r>
              <a:rPr lang="en-US" dirty="0"/>
              <a:t>Routine </a:t>
            </a:r>
            <a:r>
              <a:rPr lang="en-US" dirty="0" err="1"/>
              <a:t>Endp</a:t>
            </a:r>
            <a:endParaRPr lang="en-US" dirty="0"/>
          </a:p>
          <a:p>
            <a:pPr>
              <a:defRPr/>
            </a:pPr>
            <a:r>
              <a:rPr lang="en-US" dirty="0"/>
              <a:t>Code Ends</a:t>
            </a:r>
          </a:p>
          <a:p>
            <a:pPr>
              <a:defRPr/>
            </a:pPr>
            <a:r>
              <a:rPr lang="en-US" dirty="0"/>
              <a:t>End Start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Autofit/>
          </a:bodyPr>
          <a:lstStyle/>
          <a:p>
            <a:br>
              <a:rPr lang="en-US" sz="3600" dirty="0"/>
            </a:br>
            <a:r>
              <a:rPr lang="en-US" sz="3600" b="1" dirty="0"/>
              <a:t>Using stack</a:t>
            </a:r>
            <a:br>
              <a:rPr lang="en-US" sz="3600" b="1" dirty="0"/>
            </a:br>
            <a:endParaRPr lang="en-IN" sz="3600" b="1" dirty="0"/>
          </a:p>
        </p:txBody>
      </p:sp>
      <p:sp>
        <p:nvSpPr>
          <p:cNvPr id="3" name="Content Placeholder 2"/>
          <p:cNvSpPr>
            <a:spLocks noGrp="1"/>
          </p:cNvSpPr>
          <p:nvPr>
            <p:ph idx="1"/>
          </p:nvPr>
        </p:nvSpPr>
        <p:spPr>
          <a:xfrm>
            <a:off x="0" y="548680"/>
            <a:ext cx="3000364" cy="5976664"/>
          </a:xfrm>
        </p:spPr>
        <p:txBody>
          <a:bodyPr>
            <a:normAutofit fontScale="70000" lnSpcReduction="20000"/>
          </a:bodyPr>
          <a:lstStyle/>
          <a:p>
            <a:pPr algn="just"/>
            <a:endParaRPr lang="en-IN" dirty="0"/>
          </a:p>
          <a:p>
            <a:pPr algn="just"/>
            <a:endParaRPr lang="en-IN" dirty="0"/>
          </a:p>
          <a:p>
            <a:pPr algn="just"/>
            <a:r>
              <a:rPr lang="en-IN" dirty="0"/>
              <a:t>Stack memory can also be used to pass parameters to a procedure.</a:t>
            </a:r>
          </a:p>
          <a:p>
            <a:pPr algn="just"/>
            <a:r>
              <a:rPr lang="en-IN" dirty="0"/>
              <a:t>A main program may store the parameters to be passed to a procedure in its CPU registers.</a:t>
            </a:r>
          </a:p>
          <a:p>
            <a:pPr algn="just"/>
            <a:r>
              <a:rPr lang="en-IN" dirty="0"/>
              <a:t>The registers will further be pushed on to the stack.</a:t>
            </a:r>
          </a:p>
          <a:p>
            <a:pPr algn="just"/>
            <a:r>
              <a:rPr lang="en-IN" dirty="0"/>
              <a:t>The procedure during its execution pops back the appropriate parameters as and when required.</a:t>
            </a:r>
          </a:p>
        </p:txBody>
      </p:sp>
      <p:sp>
        <p:nvSpPr>
          <p:cNvPr id="5" name="Rectangle 4"/>
          <p:cNvSpPr/>
          <p:nvPr/>
        </p:nvSpPr>
        <p:spPr>
          <a:xfrm>
            <a:off x="3261788" y="1000516"/>
            <a:ext cx="3600400" cy="5078313"/>
          </a:xfrm>
          <a:prstGeom prst="rect">
            <a:avLst/>
          </a:prstGeom>
        </p:spPr>
        <p:txBody>
          <a:bodyPr wrap="square">
            <a:spAutoFit/>
          </a:bodyPr>
          <a:lstStyle/>
          <a:p>
            <a:pPr>
              <a:defRPr/>
            </a:pPr>
            <a:r>
              <a:rPr lang="en-US" dirty="0"/>
              <a:t>Stack Segment</a:t>
            </a:r>
          </a:p>
          <a:p>
            <a:pPr>
              <a:defRPr/>
            </a:pPr>
            <a:r>
              <a:rPr lang="en-US" dirty="0" err="1"/>
              <a:t>Stackdata</a:t>
            </a:r>
            <a:r>
              <a:rPr lang="en-US" dirty="0"/>
              <a:t> DB 200 DUP(?)</a:t>
            </a:r>
          </a:p>
          <a:p>
            <a:pPr>
              <a:defRPr/>
            </a:pPr>
            <a:r>
              <a:rPr lang="en-US" dirty="0"/>
              <a:t>Stack Ends</a:t>
            </a:r>
          </a:p>
          <a:p>
            <a:pPr>
              <a:defRPr/>
            </a:pPr>
            <a:r>
              <a:rPr lang="en-US" dirty="0"/>
              <a:t>Code Segment</a:t>
            </a:r>
          </a:p>
          <a:p>
            <a:pPr>
              <a:defRPr/>
            </a:pPr>
            <a:r>
              <a:rPr lang="en-US" dirty="0"/>
              <a:t>Assume CS: Code, </a:t>
            </a:r>
            <a:r>
              <a:rPr lang="en-US" dirty="0" err="1"/>
              <a:t>SS:Stack</a:t>
            </a:r>
            <a:endParaRPr lang="en-US" dirty="0"/>
          </a:p>
          <a:p>
            <a:pPr>
              <a:defRPr/>
            </a:pPr>
            <a:r>
              <a:rPr lang="en-US" dirty="0"/>
              <a:t>Start:	</a:t>
            </a:r>
            <a:r>
              <a:rPr lang="en-US" dirty="0" err="1"/>
              <a:t>Mov</a:t>
            </a:r>
            <a:r>
              <a:rPr lang="en-US" dirty="0"/>
              <a:t> </a:t>
            </a:r>
            <a:r>
              <a:rPr lang="en-US" dirty="0" err="1"/>
              <a:t>AX,Stack</a:t>
            </a:r>
            <a:endParaRPr lang="en-US" dirty="0"/>
          </a:p>
          <a:p>
            <a:pPr>
              <a:defRPr/>
            </a:pPr>
            <a:r>
              <a:rPr lang="en-US" dirty="0"/>
              <a:t>	</a:t>
            </a:r>
            <a:r>
              <a:rPr lang="en-US" dirty="0" err="1"/>
              <a:t>Mov</a:t>
            </a:r>
            <a:r>
              <a:rPr lang="en-US" dirty="0"/>
              <a:t> SS,AX</a:t>
            </a:r>
          </a:p>
          <a:p>
            <a:pPr>
              <a:defRPr/>
            </a:pPr>
            <a:r>
              <a:rPr lang="en-US" dirty="0"/>
              <a:t>	 </a:t>
            </a:r>
            <a:r>
              <a:rPr lang="en-US" dirty="0" err="1"/>
              <a:t>Mov</a:t>
            </a:r>
            <a:r>
              <a:rPr lang="en-US" dirty="0"/>
              <a:t> AX,5577H</a:t>
            </a:r>
          </a:p>
          <a:p>
            <a:pPr>
              <a:defRPr/>
            </a:pPr>
            <a:r>
              <a:rPr lang="en-US" dirty="0"/>
              <a:t>	</a:t>
            </a:r>
            <a:r>
              <a:rPr lang="en-US" dirty="0" err="1"/>
              <a:t>Mov</a:t>
            </a:r>
            <a:r>
              <a:rPr lang="en-US" dirty="0"/>
              <a:t> BX,2929H</a:t>
            </a:r>
          </a:p>
          <a:p>
            <a:pPr>
              <a:defRPr/>
            </a:pPr>
            <a:r>
              <a:rPr lang="en-US" dirty="0"/>
              <a:t>            	          .</a:t>
            </a:r>
          </a:p>
          <a:p>
            <a:pPr>
              <a:defRPr/>
            </a:pPr>
            <a:r>
              <a:rPr lang="en-US" dirty="0"/>
              <a:t>                  Push AX</a:t>
            </a:r>
          </a:p>
          <a:p>
            <a:pPr>
              <a:defRPr/>
            </a:pPr>
            <a:r>
              <a:rPr lang="en-US" dirty="0"/>
              <a:t>	Push BX      </a:t>
            </a:r>
          </a:p>
          <a:p>
            <a:pPr>
              <a:defRPr/>
            </a:pPr>
            <a:r>
              <a:rPr lang="en-US" dirty="0"/>
              <a:t>           	Call Routine ; Decrements 		      ;SP by 2</a:t>
            </a:r>
          </a:p>
          <a:p>
            <a:pPr>
              <a:defRPr/>
            </a:pPr>
            <a:r>
              <a:rPr lang="en-US" dirty="0"/>
              <a:t>	     ;(by 4 for Far routine)</a:t>
            </a:r>
          </a:p>
          <a:p>
            <a:pPr>
              <a:defRPr/>
            </a:pPr>
            <a:r>
              <a:rPr lang="en-US" dirty="0"/>
              <a:t>	           .</a:t>
            </a:r>
          </a:p>
          <a:p>
            <a:pPr>
              <a:defRPr/>
            </a:pPr>
            <a:r>
              <a:rPr lang="en-US" dirty="0"/>
              <a:t>	           .</a:t>
            </a:r>
          </a:p>
          <a:p>
            <a:pPr>
              <a:defRPr/>
            </a:pPr>
            <a:r>
              <a:rPr lang="en-US" dirty="0"/>
              <a:t>	</a:t>
            </a:r>
          </a:p>
        </p:txBody>
      </p:sp>
      <p:sp>
        <p:nvSpPr>
          <p:cNvPr id="6" name="Rectangle 5"/>
          <p:cNvSpPr/>
          <p:nvPr/>
        </p:nvSpPr>
        <p:spPr>
          <a:xfrm>
            <a:off x="6588224" y="1124744"/>
            <a:ext cx="2555776" cy="4801314"/>
          </a:xfrm>
          <a:prstGeom prst="rect">
            <a:avLst/>
          </a:prstGeom>
        </p:spPr>
        <p:txBody>
          <a:bodyPr wrap="square">
            <a:spAutoFit/>
          </a:bodyPr>
          <a:lstStyle/>
          <a:p>
            <a:pPr>
              <a:defRPr/>
            </a:pPr>
            <a:r>
              <a:rPr lang="en-US" dirty="0"/>
              <a:t>Routine Proc Near</a:t>
            </a:r>
          </a:p>
          <a:p>
            <a:pPr>
              <a:defRPr/>
            </a:pPr>
            <a:r>
              <a:rPr lang="en-US" dirty="0"/>
              <a:t>	            .</a:t>
            </a:r>
          </a:p>
          <a:p>
            <a:pPr>
              <a:defRPr/>
            </a:pPr>
            <a:r>
              <a:rPr lang="en-US" dirty="0"/>
              <a:t>	            .</a:t>
            </a:r>
          </a:p>
          <a:p>
            <a:pPr>
              <a:defRPr/>
            </a:pPr>
            <a:r>
              <a:rPr lang="en-US" dirty="0"/>
              <a:t>             </a:t>
            </a:r>
            <a:r>
              <a:rPr lang="en-US" dirty="0" err="1"/>
              <a:t>Mov</a:t>
            </a:r>
            <a:r>
              <a:rPr lang="en-US" dirty="0"/>
              <a:t>  DX,SP</a:t>
            </a:r>
          </a:p>
          <a:p>
            <a:pPr>
              <a:defRPr/>
            </a:pPr>
            <a:r>
              <a:rPr lang="en-US" dirty="0"/>
              <a:t>             Add SP, 02  </a:t>
            </a:r>
          </a:p>
          <a:p>
            <a:pPr>
              <a:defRPr/>
            </a:pPr>
            <a:r>
              <a:rPr lang="en-US" dirty="0"/>
              <a:t>              Pop BX</a:t>
            </a:r>
          </a:p>
          <a:p>
            <a:pPr>
              <a:defRPr/>
            </a:pPr>
            <a:r>
              <a:rPr lang="en-US" dirty="0"/>
              <a:t>              Pop AX</a:t>
            </a:r>
          </a:p>
          <a:p>
            <a:pPr>
              <a:defRPr/>
            </a:pPr>
            <a:r>
              <a:rPr lang="en-US" dirty="0"/>
              <a:t>              </a:t>
            </a:r>
            <a:r>
              <a:rPr lang="en-US" dirty="0" err="1"/>
              <a:t>Mov</a:t>
            </a:r>
            <a:r>
              <a:rPr lang="en-US" dirty="0"/>
              <a:t> SP,DX</a:t>
            </a:r>
          </a:p>
          <a:p>
            <a:pPr>
              <a:defRPr/>
            </a:pPr>
            <a:r>
              <a:rPr lang="en-US" dirty="0"/>
              <a:t>	.</a:t>
            </a:r>
          </a:p>
          <a:p>
            <a:pPr>
              <a:defRPr/>
            </a:pPr>
            <a:r>
              <a:rPr lang="en-US" dirty="0"/>
              <a:t>	.</a:t>
            </a:r>
          </a:p>
          <a:p>
            <a:pPr>
              <a:defRPr/>
            </a:pPr>
            <a:r>
              <a:rPr lang="en-US" dirty="0"/>
              <a:t>               Routine </a:t>
            </a:r>
            <a:r>
              <a:rPr lang="en-US" dirty="0" err="1"/>
              <a:t>Endp</a:t>
            </a:r>
            <a:r>
              <a:rPr lang="en-US" dirty="0"/>
              <a:t>   </a:t>
            </a:r>
          </a:p>
          <a:p>
            <a:pPr>
              <a:defRPr/>
            </a:pPr>
            <a:r>
              <a:rPr lang="en-US" dirty="0"/>
              <a:t>       Code Ends</a:t>
            </a:r>
          </a:p>
          <a:p>
            <a:pPr>
              <a:defRPr/>
            </a:pPr>
            <a:r>
              <a:rPr lang="en-US" dirty="0"/>
              <a:t>       End Start</a:t>
            </a:r>
          </a:p>
          <a:p>
            <a:pPr>
              <a:defRPr/>
            </a:pPr>
            <a:endParaRPr lang="en-US" dirty="0"/>
          </a:p>
          <a:p>
            <a:pPr>
              <a:defRPr/>
            </a:pPr>
            <a:endParaRPr lang="en-US" dirty="0"/>
          </a:p>
          <a:p>
            <a:pPr>
              <a:defRPr/>
            </a:pPr>
            <a:endParaRPr lang="en-US" dirty="0"/>
          </a:p>
          <a:p>
            <a:pPr>
              <a:defRPr/>
            </a:pP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Autofit/>
          </a:bodyPr>
          <a:lstStyle/>
          <a:p>
            <a:br>
              <a:rPr lang="en-US" sz="3200" dirty="0"/>
            </a:br>
            <a:r>
              <a:rPr lang="en-US" sz="3200" b="1" dirty="0"/>
              <a:t>Using PUBLIC and EXTRN</a:t>
            </a:r>
            <a:br>
              <a:rPr lang="en-US" sz="3200" b="1" dirty="0"/>
            </a:br>
            <a:endParaRPr lang="en-IN" sz="3200" b="1" dirty="0"/>
          </a:p>
        </p:txBody>
      </p:sp>
      <p:sp>
        <p:nvSpPr>
          <p:cNvPr id="3" name="Content Placeholder 2"/>
          <p:cNvSpPr>
            <a:spLocks noGrp="1"/>
          </p:cNvSpPr>
          <p:nvPr>
            <p:ph idx="1"/>
          </p:nvPr>
        </p:nvSpPr>
        <p:spPr>
          <a:xfrm>
            <a:off x="0" y="620688"/>
            <a:ext cx="3286116" cy="6237312"/>
          </a:xfrm>
        </p:spPr>
        <p:txBody>
          <a:bodyPr>
            <a:normAutofit fontScale="77500" lnSpcReduction="20000"/>
          </a:bodyPr>
          <a:lstStyle/>
          <a:p>
            <a:pPr algn="just"/>
            <a:endParaRPr lang="en-IN" dirty="0"/>
          </a:p>
          <a:p>
            <a:pPr algn="just"/>
            <a:r>
              <a:rPr lang="en-IN" dirty="0"/>
              <a:t>For passing  the parameters to procedures using the PUBLIC and EXTRN directives, it must be declared public in the main routine and the same should be declared EXTRN in the procedure.</a:t>
            </a:r>
          </a:p>
          <a:p>
            <a:pPr algn="just"/>
            <a:r>
              <a:rPr lang="en-IN" dirty="0"/>
              <a:t>Thus the main program can pass the PUBLIC parameter to a procedure in which it is declared EXTRN.</a:t>
            </a:r>
          </a:p>
        </p:txBody>
      </p:sp>
      <p:sp>
        <p:nvSpPr>
          <p:cNvPr id="4" name="Rectangle 3"/>
          <p:cNvSpPr/>
          <p:nvPr/>
        </p:nvSpPr>
        <p:spPr>
          <a:xfrm>
            <a:off x="3851920" y="980728"/>
            <a:ext cx="4032448" cy="5355312"/>
          </a:xfrm>
          <a:prstGeom prst="rect">
            <a:avLst/>
          </a:prstGeom>
        </p:spPr>
        <p:txBody>
          <a:bodyPr wrap="square">
            <a:spAutoFit/>
          </a:bodyPr>
          <a:lstStyle/>
          <a:p>
            <a:pPr>
              <a:defRPr/>
            </a:pPr>
            <a:r>
              <a:rPr lang="en-US" dirty="0"/>
              <a:t>Assume CS: Code, </a:t>
            </a:r>
            <a:r>
              <a:rPr lang="en-US" dirty="0" err="1"/>
              <a:t>DS:Data</a:t>
            </a:r>
            <a:endParaRPr lang="en-US" dirty="0"/>
          </a:p>
          <a:p>
            <a:pPr>
              <a:defRPr/>
            </a:pPr>
            <a:r>
              <a:rPr lang="en-US" dirty="0"/>
              <a:t>Data Segment</a:t>
            </a:r>
          </a:p>
          <a:p>
            <a:pPr>
              <a:defRPr/>
            </a:pPr>
            <a:r>
              <a:rPr lang="en-US" dirty="0"/>
              <a:t>Public Number EQU 200H</a:t>
            </a:r>
          </a:p>
          <a:p>
            <a:pPr>
              <a:defRPr/>
            </a:pPr>
            <a:r>
              <a:rPr lang="en-US" dirty="0"/>
              <a:t>Data Ends</a:t>
            </a:r>
          </a:p>
          <a:p>
            <a:pPr>
              <a:defRPr/>
            </a:pPr>
            <a:r>
              <a:rPr lang="en-US" dirty="0"/>
              <a:t>Code Segment</a:t>
            </a:r>
          </a:p>
          <a:p>
            <a:pPr>
              <a:defRPr/>
            </a:pPr>
            <a:r>
              <a:rPr lang="en-US" dirty="0"/>
              <a:t>Start: </a:t>
            </a:r>
            <a:r>
              <a:rPr lang="en-US" dirty="0" err="1"/>
              <a:t>Mov</a:t>
            </a:r>
            <a:r>
              <a:rPr lang="en-US" dirty="0"/>
              <a:t> </a:t>
            </a:r>
            <a:r>
              <a:rPr lang="en-US" dirty="0" err="1"/>
              <a:t>AX,Data</a:t>
            </a:r>
            <a:endParaRPr lang="en-US" dirty="0"/>
          </a:p>
          <a:p>
            <a:pPr>
              <a:defRPr/>
            </a:pPr>
            <a:r>
              <a:rPr lang="en-US" dirty="0"/>
              <a:t>           </a:t>
            </a:r>
            <a:r>
              <a:rPr lang="en-US" dirty="0" err="1"/>
              <a:t>Mov</a:t>
            </a:r>
            <a:r>
              <a:rPr lang="en-US" dirty="0"/>
              <a:t> DS,AX</a:t>
            </a:r>
          </a:p>
          <a:p>
            <a:pPr>
              <a:defRPr/>
            </a:pPr>
            <a:r>
              <a:rPr lang="en-US" dirty="0"/>
              <a:t>                .</a:t>
            </a:r>
          </a:p>
          <a:p>
            <a:pPr>
              <a:defRPr/>
            </a:pPr>
            <a:r>
              <a:rPr lang="en-US" dirty="0"/>
              <a:t>                .</a:t>
            </a:r>
          </a:p>
          <a:p>
            <a:pPr>
              <a:defRPr/>
            </a:pPr>
            <a:r>
              <a:rPr lang="en-US" dirty="0"/>
              <a:t>           Call Routine</a:t>
            </a:r>
          </a:p>
          <a:p>
            <a:pPr>
              <a:defRPr/>
            </a:pPr>
            <a:r>
              <a:rPr lang="en-US" dirty="0"/>
              <a:t>                .</a:t>
            </a:r>
          </a:p>
          <a:p>
            <a:pPr>
              <a:defRPr/>
            </a:pPr>
            <a:r>
              <a:rPr lang="en-US" dirty="0"/>
              <a:t>                .</a:t>
            </a:r>
          </a:p>
          <a:p>
            <a:pPr>
              <a:defRPr/>
            </a:pPr>
            <a:r>
              <a:rPr lang="en-US" dirty="0"/>
              <a:t> Routine Proc  Near</a:t>
            </a:r>
          </a:p>
          <a:p>
            <a:pPr>
              <a:defRPr/>
            </a:pPr>
            <a:r>
              <a:rPr lang="en-US" dirty="0"/>
              <a:t>      </a:t>
            </a:r>
            <a:r>
              <a:rPr lang="en-US" dirty="0" err="1"/>
              <a:t>Extrn</a:t>
            </a:r>
            <a:r>
              <a:rPr lang="en-US" dirty="0"/>
              <a:t> Number</a:t>
            </a:r>
          </a:p>
          <a:p>
            <a:pPr>
              <a:defRPr/>
            </a:pPr>
            <a:r>
              <a:rPr lang="en-US" dirty="0"/>
              <a:t>       </a:t>
            </a:r>
            <a:r>
              <a:rPr lang="en-US" dirty="0" err="1"/>
              <a:t>Mov</a:t>
            </a:r>
            <a:r>
              <a:rPr lang="en-US" dirty="0"/>
              <a:t> </a:t>
            </a:r>
            <a:r>
              <a:rPr lang="en-US" dirty="0" err="1"/>
              <a:t>AX,Number</a:t>
            </a:r>
            <a:endParaRPr lang="en-US" dirty="0"/>
          </a:p>
          <a:p>
            <a:pPr>
              <a:defRPr/>
            </a:pPr>
            <a:r>
              <a:rPr lang="en-US" dirty="0"/>
              <a:t>                .</a:t>
            </a:r>
          </a:p>
          <a:p>
            <a:pPr>
              <a:defRPr/>
            </a:pPr>
            <a:r>
              <a:rPr lang="en-US" dirty="0"/>
              <a:t>                .</a:t>
            </a:r>
          </a:p>
          <a:p>
            <a:pPr>
              <a:defRPr/>
            </a:pPr>
            <a:r>
              <a:rPr lang="en-US" dirty="0"/>
              <a:t>                .</a:t>
            </a:r>
          </a:p>
          <a:p>
            <a:pPr>
              <a:defRPr/>
            </a:pPr>
            <a:r>
              <a:rPr lang="en-US" dirty="0"/>
              <a:t> Routine </a:t>
            </a:r>
            <a:r>
              <a:rPr lang="en-US" dirty="0" err="1"/>
              <a:t>Endp</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62025" y="2549526"/>
            <a:ext cx="7886700" cy="1325563"/>
          </a:xfrm>
        </p:spPr>
        <p:txBody>
          <a:bodyPr>
            <a:normAutofit fontScale="90000"/>
          </a:bodyPr>
          <a:lstStyle/>
          <a:p>
            <a:pPr eaLnBrk="1" hangingPunct="1"/>
            <a:r>
              <a:rPr lang="en-US"/>
              <a:t>Writing and using Assembler Macros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rtlCol="0">
            <a:normAutofit lnSpcReduction="10000"/>
          </a:bodyPr>
          <a:lstStyle/>
          <a:p>
            <a:pPr fontAlgn="auto">
              <a:spcAft>
                <a:spcPts val="0"/>
              </a:spcAft>
              <a:buFont typeface="Arial" pitchFamily="34" charset="0"/>
              <a:buChar char="•"/>
              <a:defRPr/>
            </a:pPr>
            <a:r>
              <a:rPr lang="en-GB" dirty="0"/>
              <a:t>Macros are just like procedures, but not really.</a:t>
            </a:r>
          </a:p>
          <a:p>
            <a:pPr fontAlgn="auto">
              <a:spcAft>
                <a:spcPts val="0"/>
              </a:spcAft>
              <a:buFont typeface="Arial" pitchFamily="34" charset="0"/>
              <a:buChar char="•"/>
              <a:defRPr/>
            </a:pPr>
            <a:r>
              <a:rPr lang="en-GB" dirty="0"/>
              <a:t>Macros exist </a:t>
            </a:r>
            <a:r>
              <a:rPr lang="en-GB" dirty="0">
                <a:solidFill>
                  <a:srgbClr val="C00000"/>
                </a:solidFill>
              </a:rPr>
              <a:t>only</a:t>
            </a:r>
            <a:r>
              <a:rPr lang="en-GB" dirty="0"/>
              <a:t> until your code is </a:t>
            </a:r>
            <a:r>
              <a:rPr lang="en-GB" dirty="0">
                <a:solidFill>
                  <a:srgbClr val="C00000"/>
                </a:solidFill>
              </a:rPr>
              <a:t>assembled</a:t>
            </a:r>
          </a:p>
          <a:p>
            <a:pPr fontAlgn="auto">
              <a:spcAft>
                <a:spcPts val="0"/>
              </a:spcAft>
              <a:buFont typeface="Arial" pitchFamily="34" charset="0"/>
              <a:buChar char="•"/>
              <a:defRPr/>
            </a:pPr>
            <a:r>
              <a:rPr lang="en-GB" dirty="0">
                <a:solidFill>
                  <a:srgbClr val="C00000"/>
                </a:solidFill>
              </a:rPr>
              <a:t>After</a:t>
            </a:r>
            <a:r>
              <a:rPr lang="en-GB" dirty="0"/>
              <a:t> </a:t>
            </a:r>
            <a:r>
              <a:rPr lang="en-GB" dirty="0">
                <a:solidFill>
                  <a:srgbClr val="C00000"/>
                </a:solidFill>
              </a:rPr>
              <a:t>assembling</a:t>
            </a:r>
            <a:r>
              <a:rPr lang="en-GB" dirty="0"/>
              <a:t> all macros are </a:t>
            </a:r>
            <a:r>
              <a:rPr lang="en-GB" dirty="0">
                <a:solidFill>
                  <a:srgbClr val="C00000"/>
                </a:solidFill>
              </a:rPr>
              <a:t>replaced</a:t>
            </a:r>
            <a:r>
              <a:rPr lang="en-GB" dirty="0"/>
              <a:t> with </a:t>
            </a:r>
            <a:r>
              <a:rPr lang="en-GB" dirty="0">
                <a:solidFill>
                  <a:srgbClr val="C00000"/>
                </a:solidFill>
              </a:rPr>
              <a:t>real</a:t>
            </a:r>
            <a:r>
              <a:rPr lang="en-GB" dirty="0"/>
              <a:t> </a:t>
            </a:r>
            <a:r>
              <a:rPr lang="en-GB" dirty="0">
                <a:solidFill>
                  <a:srgbClr val="C00000"/>
                </a:solidFill>
              </a:rPr>
              <a:t>instructions</a:t>
            </a:r>
          </a:p>
          <a:p>
            <a:pPr fontAlgn="auto">
              <a:spcAft>
                <a:spcPts val="0"/>
              </a:spcAft>
              <a:buFont typeface="Arial" pitchFamily="34" charset="0"/>
              <a:buChar char="•"/>
              <a:defRPr/>
            </a:pPr>
            <a:r>
              <a:rPr lang="en-GB" dirty="0"/>
              <a:t>several macros to make coding easier(</a:t>
            </a:r>
            <a:r>
              <a:rPr lang="en-GB" b="1" dirty="0">
                <a:solidFill>
                  <a:srgbClr val="C00000"/>
                </a:solidFill>
              </a:rPr>
              <a:t>Reduce large &amp; complex programs</a:t>
            </a:r>
            <a:r>
              <a:rPr lang="en-GB" dirty="0"/>
              <a:t>)</a:t>
            </a:r>
          </a:p>
          <a:p>
            <a:pPr fontAlgn="auto">
              <a:spcAft>
                <a:spcPts val="0"/>
              </a:spcAft>
              <a:buFont typeface="Arial" pitchFamily="34" charset="0"/>
              <a:buNone/>
              <a:defRPr/>
            </a:pPr>
            <a:r>
              <a:rPr lang="en-GB" dirty="0"/>
              <a:t>Example </a:t>
            </a:r>
            <a:r>
              <a:rPr lang="en-GB" dirty="0">
                <a:sym typeface="Wingdings" pitchFamily="2" charset="2"/>
              </a:rPr>
              <a:t>(</a:t>
            </a:r>
            <a:r>
              <a:rPr lang="en-GB" dirty="0"/>
              <a:t>Macro definition</a:t>
            </a:r>
            <a:r>
              <a:rPr lang="en-GB" dirty="0">
                <a:sym typeface="Wingdings" pitchFamily="2" charset="2"/>
              </a:rPr>
              <a:t>)</a:t>
            </a:r>
            <a:endParaRPr lang="en-GB" dirty="0"/>
          </a:p>
          <a:p>
            <a:pPr fontAlgn="auto">
              <a:spcAft>
                <a:spcPts val="0"/>
              </a:spcAft>
              <a:buFont typeface="Arial" pitchFamily="34" charset="0"/>
              <a:buNone/>
              <a:defRPr/>
            </a:pPr>
            <a:r>
              <a:rPr lang="en-GB" dirty="0"/>
              <a:t>		</a:t>
            </a:r>
            <a:r>
              <a:rPr lang="en-GB" b="1" dirty="0">
                <a:solidFill>
                  <a:srgbClr val="FF0000"/>
                </a:solidFill>
              </a:rPr>
              <a:t>name</a:t>
            </a:r>
            <a:r>
              <a:rPr lang="en-GB" dirty="0">
                <a:solidFill>
                  <a:srgbClr val="FF0000"/>
                </a:solidFill>
              </a:rPr>
              <a:t> MACRO [parameters,...]</a:t>
            </a:r>
          </a:p>
          <a:p>
            <a:pPr fontAlgn="auto">
              <a:spcAft>
                <a:spcPts val="0"/>
              </a:spcAft>
              <a:buFont typeface="Arial" pitchFamily="34" charset="0"/>
              <a:buNone/>
              <a:defRPr/>
            </a:pPr>
            <a:r>
              <a:rPr lang="en-GB" dirty="0">
                <a:solidFill>
                  <a:srgbClr val="FF0000"/>
                </a:solidFill>
              </a:rPr>
              <a:t>		&lt;instructions&gt;</a:t>
            </a:r>
          </a:p>
          <a:p>
            <a:pPr fontAlgn="auto">
              <a:spcAft>
                <a:spcPts val="0"/>
              </a:spcAft>
              <a:buFont typeface="Arial" pitchFamily="34" charset="0"/>
              <a:buNone/>
              <a:defRPr/>
            </a:pPr>
            <a:r>
              <a:rPr lang="en-GB" dirty="0">
                <a:solidFill>
                  <a:srgbClr val="FF0000"/>
                </a:solidFill>
              </a:rPr>
              <a:t>		ENDM</a:t>
            </a:r>
          </a:p>
          <a:p>
            <a:pPr fontAlgn="auto">
              <a:spcAft>
                <a:spcPts val="0"/>
              </a:spcAft>
              <a:buFont typeface="Arial" pitchFamily="34" charset="0"/>
              <a:buChar char="•"/>
              <a:defRPr/>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20040" y="0"/>
            <a:ext cx="8244840" cy="764704"/>
          </a:xfrm>
        </p:spPr>
        <p:txBody>
          <a:bodyPr>
            <a:normAutofit/>
          </a:bodyPr>
          <a:lstStyle/>
          <a:p>
            <a:r>
              <a:rPr lang="en-US" dirty="0"/>
              <a:t>Assembling &amp; Running A Program</a:t>
            </a:r>
          </a:p>
        </p:txBody>
      </p:sp>
      <p:sp>
        <p:nvSpPr>
          <p:cNvPr id="78851" name="Rectangle 3"/>
          <p:cNvSpPr>
            <a:spLocks noGrp="1" noChangeArrowheads="1"/>
          </p:cNvSpPr>
          <p:nvPr>
            <p:ph idx="1"/>
          </p:nvPr>
        </p:nvSpPr>
        <p:spPr>
          <a:xfrm>
            <a:off x="457200" y="1196752"/>
            <a:ext cx="8229600" cy="5400600"/>
          </a:xfrm>
        </p:spPr>
        <p:txBody>
          <a:bodyPr>
            <a:normAutofit fontScale="77500" lnSpcReduction="20000"/>
          </a:bodyPr>
          <a:lstStyle/>
          <a:p>
            <a:r>
              <a:rPr lang="en-US" dirty="0"/>
              <a:t>Running a program</a:t>
            </a:r>
          </a:p>
          <a:p>
            <a:pPr lvl="1"/>
            <a:r>
              <a:rPr lang="en-US" dirty="0"/>
              <a:t>Type the name of the program to load it and run it </a:t>
            </a:r>
          </a:p>
          <a:p>
            <a:r>
              <a:rPr lang="en-US" dirty="0"/>
              <a:t>Procedure</a:t>
            </a:r>
          </a:p>
          <a:p>
            <a:pPr lvl="1"/>
            <a:r>
              <a:rPr lang="en-US" dirty="0" err="1"/>
              <a:t>Masm</a:t>
            </a:r>
            <a:r>
              <a:rPr lang="en-US" dirty="0"/>
              <a:t> prog1.asm</a:t>
            </a:r>
          </a:p>
          <a:p>
            <a:pPr lvl="1"/>
            <a:r>
              <a:rPr lang="en-US" dirty="0"/>
              <a:t>Link prog1.obj</a:t>
            </a:r>
          </a:p>
          <a:p>
            <a:pPr lvl="1">
              <a:buNone/>
            </a:pPr>
            <a:endParaRPr lang="en-US" dirty="0"/>
          </a:p>
          <a:p>
            <a:r>
              <a:rPr lang="en-US" dirty="0"/>
              <a:t>Simplified procedure</a:t>
            </a:r>
          </a:p>
          <a:p>
            <a:pPr lvl="1"/>
            <a:r>
              <a:rPr lang="en-US" dirty="0">
                <a:solidFill>
                  <a:schemeClr val="tx2"/>
                </a:solidFill>
              </a:rPr>
              <a:t>ML PROG1.ASM</a:t>
            </a:r>
          </a:p>
          <a:p>
            <a:pPr lvl="1"/>
            <a:r>
              <a:rPr lang="en-US" dirty="0"/>
              <a:t>Assembles and links the program</a:t>
            </a:r>
          </a:p>
          <a:p>
            <a:r>
              <a:rPr lang="en-US" dirty="0"/>
              <a:t>Debugging a program</a:t>
            </a:r>
          </a:p>
          <a:p>
            <a:pPr lvl="1"/>
            <a:r>
              <a:rPr lang="en-US" dirty="0"/>
              <a:t>To analyze a program use  DOS Debugger.</a:t>
            </a:r>
            <a:endParaRPr lang="en-US" dirty="0">
              <a:solidFill>
                <a:schemeClr val="tx2"/>
              </a:solidFill>
            </a:endParaRPr>
          </a:p>
          <a:p>
            <a:pPr lvl="1"/>
            <a:r>
              <a:rPr lang="en-US" dirty="0">
                <a:solidFill>
                  <a:schemeClr val="tx2"/>
                </a:solidFill>
              </a:rPr>
              <a:t>Debug PROG1</a:t>
            </a:r>
          </a:p>
          <a:p>
            <a:pPr lvl="1"/>
            <a:r>
              <a:rPr lang="en-US" dirty="0">
                <a:solidFill>
                  <a:schemeClr val="tx2"/>
                </a:solidFill>
              </a:rPr>
              <a:t>Use t to trace single instruction at a time.</a:t>
            </a:r>
          </a:p>
          <a:p>
            <a:pPr lvl="1"/>
            <a:r>
              <a:rPr lang="en-US" dirty="0">
                <a:solidFill>
                  <a:schemeClr val="tx2"/>
                </a:solidFill>
              </a:rPr>
              <a:t>For Int instructions use p .</a:t>
            </a:r>
          </a:p>
          <a:p>
            <a:pPr lvl="1"/>
            <a:r>
              <a:rPr lang="en-US" dirty="0">
                <a:solidFill>
                  <a:schemeClr val="tx2"/>
                </a:solidFill>
              </a:rPr>
              <a:t>Use q to quit.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p:tgtEl>
                                          <p:spTgt spid="7885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78851">
                                            <p:txEl>
                                              <p:pRg st="0" end="0"/>
                                            </p:txEl>
                                          </p:spTgt>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anim calcmode="lin" valueType="num">
                                      <p:cBhvr additive="base">
                                        <p:cTn id="11" dur="500"/>
                                        <p:tgtEl>
                                          <p:spTgt spid="78851">
                                            <p:txEl>
                                              <p:pRg st="1" end="1"/>
                                            </p:txEl>
                                          </p:spTgt>
                                        </p:tgtEl>
                                        <p:attrNameLst>
                                          <p:attrName>ppt_x</p:attrName>
                                        </p:attrNameLst>
                                      </p:cBhvr>
                                      <p:tavLst>
                                        <p:tav tm="0">
                                          <p:val>
                                            <p:strVal val="#ppt_x-#ppt_w*1.125000"/>
                                          </p:val>
                                        </p:tav>
                                        <p:tav tm="100000">
                                          <p:val>
                                            <p:strVal val="#ppt_x"/>
                                          </p:val>
                                        </p:tav>
                                      </p:tavLst>
                                    </p:anim>
                                    <p:animEffect transition="in" filter="wipe(right)">
                                      <p:cBhvr>
                                        <p:cTn id="12" dur="500"/>
                                        <p:tgtEl>
                                          <p:spTgt spid="7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 calcmode="lin" valueType="num">
                                      <p:cBhvr additive="base">
                                        <p:cTn id="17" dur="500"/>
                                        <p:tgtEl>
                                          <p:spTgt spid="78851">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78851">
                                            <p:txEl>
                                              <p:pRg st="2" end="2"/>
                                            </p:txEl>
                                          </p:spTgt>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78851">
                                            <p:txEl>
                                              <p:pRg st="3" end="3"/>
                                            </p:txEl>
                                          </p:spTgt>
                                        </p:tgtEl>
                                        <p:attrNameLst>
                                          <p:attrName>style.visibility</p:attrName>
                                        </p:attrNameLst>
                                      </p:cBhvr>
                                      <p:to>
                                        <p:strVal val="visible"/>
                                      </p:to>
                                    </p:set>
                                    <p:anim calcmode="lin" valueType="num">
                                      <p:cBhvr additive="base">
                                        <p:cTn id="21" dur="500"/>
                                        <p:tgtEl>
                                          <p:spTgt spid="78851">
                                            <p:txEl>
                                              <p:pRg st="3" end="3"/>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78851">
                                            <p:txEl>
                                              <p:pRg st="3" end="3"/>
                                            </p:txEl>
                                          </p:spTgt>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 calcmode="lin" valueType="num">
                                      <p:cBhvr additive="base">
                                        <p:cTn id="25" dur="500"/>
                                        <p:tgtEl>
                                          <p:spTgt spid="78851">
                                            <p:txEl>
                                              <p:pRg st="4" end="4"/>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7885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78851">
                                            <p:txEl>
                                              <p:pRg st="6" end="6"/>
                                            </p:txEl>
                                          </p:spTgt>
                                        </p:tgtEl>
                                        <p:attrNameLst>
                                          <p:attrName>style.visibility</p:attrName>
                                        </p:attrNameLst>
                                      </p:cBhvr>
                                      <p:to>
                                        <p:strVal val="visible"/>
                                      </p:to>
                                    </p:set>
                                    <p:anim calcmode="lin" valueType="num">
                                      <p:cBhvr additive="base">
                                        <p:cTn id="31" dur="500"/>
                                        <p:tgtEl>
                                          <p:spTgt spid="78851">
                                            <p:txEl>
                                              <p:pRg st="6" end="6"/>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78851">
                                            <p:txEl>
                                              <p:pRg st="6" end="6"/>
                                            </p:txEl>
                                          </p:spTgt>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78851">
                                            <p:txEl>
                                              <p:pRg st="7" end="7"/>
                                            </p:txEl>
                                          </p:spTgt>
                                        </p:tgtEl>
                                        <p:attrNameLst>
                                          <p:attrName>style.visibility</p:attrName>
                                        </p:attrNameLst>
                                      </p:cBhvr>
                                      <p:to>
                                        <p:strVal val="visible"/>
                                      </p:to>
                                    </p:set>
                                    <p:anim calcmode="lin" valueType="num">
                                      <p:cBhvr additive="base">
                                        <p:cTn id="35" dur="500"/>
                                        <p:tgtEl>
                                          <p:spTgt spid="78851">
                                            <p:txEl>
                                              <p:pRg st="7" end="7"/>
                                            </p:txEl>
                                          </p:spTgt>
                                        </p:tgtEl>
                                        <p:attrNameLst>
                                          <p:attrName>ppt_x</p:attrName>
                                        </p:attrNameLst>
                                      </p:cBhvr>
                                      <p:tavLst>
                                        <p:tav tm="0">
                                          <p:val>
                                            <p:strVal val="#ppt_x-#ppt_w*1.125000"/>
                                          </p:val>
                                        </p:tav>
                                        <p:tav tm="100000">
                                          <p:val>
                                            <p:strVal val="#ppt_x"/>
                                          </p:val>
                                        </p:tav>
                                      </p:tavLst>
                                    </p:anim>
                                    <p:animEffect transition="in" filter="wipe(right)">
                                      <p:cBhvr>
                                        <p:cTn id="36" dur="500"/>
                                        <p:tgtEl>
                                          <p:spTgt spid="78851">
                                            <p:txEl>
                                              <p:pRg st="7" end="7"/>
                                            </p:txEl>
                                          </p:spTgt>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78851">
                                            <p:txEl>
                                              <p:pRg st="8" end="8"/>
                                            </p:txEl>
                                          </p:spTgt>
                                        </p:tgtEl>
                                        <p:attrNameLst>
                                          <p:attrName>style.visibility</p:attrName>
                                        </p:attrNameLst>
                                      </p:cBhvr>
                                      <p:to>
                                        <p:strVal val="visible"/>
                                      </p:to>
                                    </p:set>
                                    <p:anim calcmode="lin" valueType="num">
                                      <p:cBhvr additive="base">
                                        <p:cTn id="39" dur="500"/>
                                        <p:tgtEl>
                                          <p:spTgt spid="78851">
                                            <p:txEl>
                                              <p:pRg st="8" end="8"/>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78851">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78851">
                                            <p:txEl>
                                              <p:pRg st="9" end="9"/>
                                            </p:txEl>
                                          </p:spTgt>
                                        </p:tgtEl>
                                        <p:attrNameLst>
                                          <p:attrName>style.visibility</p:attrName>
                                        </p:attrNameLst>
                                      </p:cBhvr>
                                      <p:to>
                                        <p:strVal val="visible"/>
                                      </p:to>
                                    </p:set>
                                    <p:anim calcmode="lin" valueType="num">
                                      <p:cBhvr additive="base">
                                        <p:cTn id="45" dur="500"/>
                                        <p:tgtEl>
                                          <p:spTgt spid="78851">
                                            <p:txEl>
                                              <p:pRg st="9" end="9"/>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78851">
                                            <p:txEl>
                                              <p:pRg st="9" end="9"/>
                                            </p:txEl>
                                          </p:spTgt>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78851">
                                            <p:txEl>
                                              <p:pRg st="10" end="10"/>
                                            </p:txEl>
                                          </p:spTgt>
                                        </p:tgtEl>
                                        <p:attrNameLst>
                                          <p:attrName>style.visibility</p:attrName>
                                        </p:attrNameLst>
                                      </p:cBhvr>
                                      <p:to>
                                        <p:strVal val="visible"/>
                                      </p:to>
                                    </p:set>
                                    <p:anim calcmode="lin" valueType="num">
                                      <p:cBhvr additive="base">
                                        <p:cTn id="49" dur="500"/>
                                        <p:tgtEl>
                                          <p:spTgt spid="78851">
                                            <p:txEl>
                                              <p:pRg st="10" end="10"/>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78851">
                                            <p:txEl>
                                              <p:pRg st="10" end="10"/>
                                            </p:txEl>
                                          </p:spTgt>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78851">
                                            <p:txEl>
                                              <p:pRg st="11" end="11"/>
                                            </p:txEl>
                                          </p:spTgt>
                                        </p:tgtEl>
                                        <p:attrNameLst>
                                          <p:attrName>style.visibility</p:attrName>
                                        </p:attrNameLst>
                                      </p:cBhvr>
                                      <p:to>
                                        <p:strVal val="visible"/>
                                      </p:to>
                                    </p:set>
                                    <p:anim calcmode="lin" valueType="num">
                                      <p:cBhvr additive="base">
                                        <p:cTn id="53" dur="500"/>
                                        <p:tgtEl>
                                          <p:spTgt spid="78851">
                                            <p:txEl>
                                              <p:pRg st="11" end="11"/>
                                            </p:txEl>
                                          </p:spTgt>
                                        </p:tgtEl>
                                        <p:attrNameLst>
                                          <p:attrName>ppt_x</p:attrName>
                                        </p:attrNameLst>
                                      </p:cBhvr>
                                      <p:tavLst>
                                        <p:tav tm="0">
                                          <p:val>
                                            <p:strVal val="#ppt_x-#ppt_w*1.125000"/>
                                          </p:val>
                                        </p:tav>
                                        <p:tav tm="100000">
                                          <p:val>
                                            <p:strVal val="#ppt_x"/>
                                          </p:val>
                                        </p:tav>
                                      </p:tavLst>
                                    </p:anim>
                                    <p:animEffect transition="in" filter="wipe(right)">
                                      <p:cBhvr>
                                        <p:cTn id="54" dur="500"/>
                                        <p:tgtEl>
                                          <p:spTgt spid="78851">
                                            <p:txEl>
                                              <p:pRg st="11" end="11"/>
                                            </p:txEl>
                                          </p:spTgt>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78851">
                                            <p:txEl>
                                              <p:pRg st="12" end="12"/>
                                            </p:txEl>
                                          </p:spTgt>
                                        </p:tgtEl>
                                        <p:attrNameLst>
                                          <p:attrName>style.visibility</p:attrName>
                                        </p:attrNameLst>
                                      </p:cBhvr>
                                      <p:to>
                                        <p:strVal val="visible"/>
                                      </p:to>
                                    </p:set>
                                    <p:anim calcmode="lin" valueType="num">
                                      <p:cBhvr additive="base">
                                        <p:cTn id="57" dur="500"/>
                                        <p:tgtEl>
                                          <p:spTgt spid="78851">
                                            <p:txEl>
                                              <p:pRg st="12" end="12"/>
                                            </p:txEl>
                                          </p:spTgt>
                                        </p:tgtEl>
                                        <p:attrNameLst>
                                          <p:attrName>ppt_x</p:attrName>
                                        </p:attrNameLst>
                                      </p:cBhvr>
                                      <p:tavLst>
                                        <p:tav tm="0">
                                          <p:val>
                                            <p:strVal val="#ppt_x-#ppt_w*1.125000"/>
                                          </p:val>
                                        </p:tav>
                                        <p:tav tm="100000">
                                          <p:val>
                                            <p:strVal val="#ppt_x"/>
                                          </p:val>
                                        </p:tav>
                                      </p:tavLst>
                                    </p:anim>
                                    <p:animEffect transition="in" filter="wipe(right)">
                                      <p:cBhvr>
                                        <p:cTn id="58" dur="500"/>
                                        <p:tgtEl>
                                          <p:spTgt spid="78851">
                                            <p:txEl>
                                              <p:pRg st="12" end="12"/>
                                            </p:txEl>
                                          </p:spTgt>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78851">
                                            <p:txEl>
                                              <p:pRg st="13" end="13"/>
                                            </p:txEl>
                                          </p:spTgt>
                                        </p:tgtEl>
                                        <p:attrNameLst>
                                          <p:attrName>style.visibility</p:attrName>
                                        </p:attrNameLst>
                                      </p:cBhvr>
                                      <p:to>
                                        <p:strVal val="visible"/>
                                      </p:to>
                                    </p:set>
                                    <p:anim calcmode="lin" valueType="num">
                                      <p:cBhvr additive="base">
                                        <p:cTn id="61" dur="500"/>
                                        <p:tgtEl>
                                          <p:spTgt spid="78851">
                                            <p:txEl>
                                              <p:pRg st="13" end="13"/>
                                            </p:txEl>
                                          </p:spTgt>
                                        </p:tgtEl>
                                        <p:attrNameLst>
                                          <p:attrName>ppt_x</p:attrName>
                                        </p:attrNameLst>
                                      </p:cBhvr>
                                      <p:tavLst>
                                        <p:tav tm="0">
                                          <p:val>
                                            <p:strVal val="#ppt_x-#ppt_w*1.125000"/>
                                          </p:val>
                                        </p:tav>
                                        <p:tav tm="100000">
                                          <p:val>
                                            <p:strVal val="#ppt_x"/>
                                          </p:val>
                                        </p:tav>
                                      </p:tavLst>
                                    </p:anim>
                                    <p:animEffect transition="in" filter="wipe(right)">
                                      <p:cBhvr>
                                        <p:cTn id="62" dur="500"/>
                                        <p:tgtEl>
                                          <p:spTgt spid="78851">
                                            <p:txEl>
                                              <p:pRg st="13" end="13"/>
                                            </p:txEl>
                                          </p:spTgt>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78851">
                                            <p:txEl>
                                              <p:pRg st="14" end="14"/>
                                            </p:txEl>
                                          </p:spTgt>
                                        </p:tgtEl>
                                        <p:attrNameLst>
                                          <p:attrName>style.visibility</p:attrName>
                                        </p:attrNameLst>
                                      </p:cBhvr>
                                      <p:to>
                                        <p:strVal val="visible"/>
                                      </p:to>
                                    </p:set>
                                    <p:anim calcmode="lin" valueType="num">
                                      <p:cBhvr additive="base">
                                        <p:cTn id="65" dur="500"/>
                                        <p:tgtEl>
                                          <p:spTgt spid="78851">
                                            <p:txEl>
                                              <p:pRg st="14" end="14"/>
                                            </p:txEl>
                                          </p:spTgt>
                                        </p:tgtEl>
                                        <p:attrNameLst>
                                          <p:attrName>ppt_x</p:attrName>
                                        </p:attrNameLst>
                                      </p:cBhvr>
                                      <p:tavLst>
                                        <p:tav tm="0">
                                          <p:val>
                                            <p:strVal val="#ppt_x-#ppt_w*1.125000"/>
                                          </p:val>
                                        </p:tav>
                                        <p:tav tm="100000">
                                          <p:val>
                                            <p:strVal val="#ppt_x"/>
                                          </p:val>
                                        </p:tav>
                                      </p:tavLst>
                                    </p:anim>
                                    <p:animEffect transition="in" filter="wipe(right)">
                                      <p:cBhvr>
                                        <p:cTn id="66" dur="500"/>
                                        <p:tgtEl>
                                          <p:spTgt spid="7885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6447501" cy="626772"/>
          </a:xfrm>
        </p:spPr>
        <p:txBody>
          <a:bodyPr>
            <a:normAutofit fontScale="90000"/>
          </a:bodyPr>
          <a:lstStyle/>
          <a:p>
            <a:r>
              <a:rPr lang="en-US" dirty="0"/>
              <a:t>Macros</a:t>
            </a:r>
          </a:p>
        </p:txBody>
      </p:sp>
      <p:sp>
        <p:nvSpPr>
          <p:cNvPr id="3" name="Content Placeholder 2"/>
          <p:cNvSpPr>
            <a:spLocks noGrp="1"/>
          </p:cNvSpPr>
          <p:nvPr>
            <p:ph idx="1"/>
          </p:nvPr>
        </p:nvSpPr>
        <p:spPr>
          <a:xfrm>
            <a:off x="508001" y="692696"/>
            <a:ext cx="8340577" cy="5904655"/>
          </a:xfrm>
        </p:spPr>
        <p:txBody>
          <a:bodyPr>
            <a:normAutofit fontScale="77500" lnSpcReduction="20000"/>
          </a:bodyPr>
          <a:lstStyle/>
          <a:p>
            <a:r>
              <a:rPr lang="en-US" dirty="0"/>
              <a:t>A </a:t>
            </a:r>
            <a:r>
              <a:rPr lang="en-US" b="1" dirty="0"/>
              <a:t>macro </a:t>
            </a:r>
            <a:r>
              <a:rPr lang="en-US" dirty="0"/>
              <a:t>is a group of instructions that perform one task, just as a procedure performs one task.</a:t>
            </a:r>
          </a:p>
          <a:p>
            <a:r>
              <a:rPr lang="en-US" dirty="0"/>
              <a:t> The difference is that a procedure is accessed via a </a:t>
            </a:r>
            <a:r>
              <a:rPr lang="en-US" b="1" dirty="0"/>
              <a:t>CALL</a:t>
            </a:r>
            <a:r>
              <a:rPr lang="en-US" dirty="0"/>
              <a:t> instruction, whereas a macro, and all the instructions defined in the macro, is inserted in the program at the point of usage.</a:t>
            </a:r>
          </a:p>
          <a:p>
            <a:r>
              <a:rPr lang="en-US" dirty="0"/>
              <a:t> Creating a macro is very similar to creating a new </a:t>
            </a:r>
            <a:r>
              <a:rPr lang="en-US" dirty="0" err="1"/>
              <a:t>opcode</a:t>
            </a:r>
            <a:r>
              <a:rPr lang="en-US" dirty="0"/>
              <a:t>, which is actually a sequence of instructions, in this case, that can be used in the program. </a:t>
            </a:r>
          </a:p>
          <a:p>
            <a:r>
              <a:rPr lang="en-US" dirty="0"/>
              <a:t>You type the name of the macro and any parameters associated with it, and the assembler then inserts them into the program. </a:t>
            </a:r>
          </a:p>
          <a:p>
            <a:r>
              <a:rPr lang="en-US" dirty="0"/>
              <a:t>Macro sequences execute faster than procedures because there is no CALL or RET instruction to execute.</a:t>
            </a:r>
          </a:p>
          <a:p>
            <a:r>
              <a:rPr lang="en-US" dirty="0"/>
              <a:t>The instructions of the macro are placed in your program by the assembler at the point where they are invoked.</a:t>
            </a:r>
          </a:p>
        </p:txBody>
      </p:sp>
    </p:spTree>
    <p:extLst>
      <p:ext uri="{BB962C8B-B14F-4D97-AF65-F5344CB8AC3E}">
        <p14:creationId xmlns:p14="http://schemas.microsoft.com/office/powerpoint/2010/main" val="2486682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6447501" cy="626772"/>
          </a:xfrm>
        </p:spPr>
        <p:txBody>
          <a:bodyPr>
            <a:normAutofit fontScale="90000"/>
          </a:bodyPr>
          <a:lstStyle/>
          <a:p>
            <a:r>
              <a:rPr lang="en-US" dirty="0"/>
              <a:t>Macros (CONT..)</a:t>
            </a:r>
          </a:p>
        </p:txBody>
      </p:sp>
      <p:sp>
        <p:nvSpPr>
          <p:cNvPr id="3" name="Content Placeholder 2"/>
          <p:cNvSpPr>
            <a:spLocks noGrp="1"/>
          </p:cNvSpPr>
          <p:nvPr>
            <p:ph idx="1"/>
          </p:nvPr>
        </p:nvSpPr>
        <p:spPr>
          <a:xfrm>
            <a:off x="508001" y="620689"/>
            <a:ext cx="8384479" cy="5844506"/>
          </a:xfrm>
        </p:spPr>
        <p:txBody>
          <a:bodyPr>
            <a:normAutofit fontScale="77500" lnSpcReduction="20000"/>
          </a:bodyPr>
          <a:lstStyle/>
          <a:p>
            <a:r>
              <a:rPr lang="en-US" dirty="0"/>
              <a:t>The MACRO and ENDM directives delineate a macro sequence. </a:t>
            </a:r>
          </a:p>
          <a:p>
            <a:r>
              <a:rPr lang="en-US" dirty="0"/>
              <a:t>The first statement of a macro is the MACRO instruction, which contains the name of the macro and any parameters associated with it.</a:t>
            </a:r>
          </a:p>
          <a:p>
            <a:r>
              <a:rPr lang="en-US" dirty="0"/>
              <a:t> An example is </a:t>
            </a:r>
            <a:r>
              <a:rPr lang="en-US" dirty="0">
                <a:solidFill>
                  <a:srgbClr val="C00000"/>
                </a:solidFill>
              </a:rPr>
              <a:t>MOVE MACRO A,B  </a:t>
            </a:r>
          </a:p>
          <a:p>
            <a:pPr lvl="1"/>
            <a:r>
              <a:rPr lang="en-US" dirty="0"/>
              <a:t>which defines the macro name as MOVE. This new pseudo </a:t>
            </a:r>
            <a:r>
              <a:rPr lang="en-US" dirty="0" err="1"/>
              <a:t>opcode</a:t>
            </a:r>
            <a:r>
              <a:rPr lang="en-US" dirty="0"/>
              <a:t> uses two parameters: A and B.</a:t>
            </a:r>
          </a:p>
          <a:p>
            <a:r>
              <a:rPr lang="en-US" dirty="0"/>
              <a:t> The last statement of a macro is the ENDM instruction, which is placed on a line by itself.</a:t>
            </a:r>
          </a:p>
          <a:p>
            <a:r>
              <a:rPr lang="en-US" dirty="0"/>
              <a:t> Never place a label in front of the ENDM statement. If a label appears before ENDM, the macro will not assemble.</a:t>
            </a:r>
          </a:p>
          <a:p>
            <a:pPr marL="0" indent="0">
              <a:buNone/>
            </a:pPr>
            <a:r>
              <a:rPr lang="en-US" dirty="0"/>
              <a:t>Syntax:</a:t>
            </a:r>
          </a:p>
          <a:p>
            <a:pPr marL="457200" lvl="1" indent="0">
              <a:buNone/>
            </a:pPr>
            <a:r>
              <a:rPr lang="en-US" dirty="0">
                <a:solidFill>
                  <a:srgbClr val="C00000"/>
                </a:solidFill>
              </a:rPr>
              <a:t>&lt;Macro-name&gt; MACRO [&lt;</a:t>
            </a:r>
            <a:r>
              <a:rPr lang="en-US" dirty="0" err="1">
                <a:solidFill>
                  <a:srgbClr val="C00000"/>
                </a:solidFill>
              </a:rPr>
              <a:t>Arg</a:t>
            </a:r>
            <a:r>
              <a:rPr lang="en-US" dirty="0">
                <a:solidFill>
                  <a:srgbClr val="C00000"/>
                </a:solidFill>
              </a:rPr>
              <a:t> 1&gt; &lt;,</a:t>
            </a:r>
            <a:r>
              <a:rPr lang="en-US" dirty="0" err="1">
                <a:solidFill>
                  <a:srgbClr val="C00000"/>
                </a:solidFill>
              </a:rPr>
              <a:t>Arg</a:t>
            </a:r>
            <a:r>
              <a:rPr lang="en-US" dirty="0">
                <a:solidFill>
                  <a:srgbClr val="C00000"/>
                </a:solidFill>
              </a:rPr>
              <a:t> 2&gt;…&lt;,</a:t>
            </a:r>
            <a:r>
              <a:rPr lang="en-US" dirty="0" err="1">
                <a:solidFill>
                  <a:srgbClr val="C00000"/>
                </a:solidFill>
              </a:rPr>
              <a:t>Arg</a:t>
            </a:r>
            <a:r>
              <a:rPr lang="en-US" dirty="0">
                <a:solidFill>
                  <a:srgbClr val="C00000"/>
                </a:solidFill>
              </a:rPr>
              <a:t> n&gt;]</a:t>
            </a:r>
          </a:p>
          <a:p>
            <a:pPr marL="457200" lvl="1" indent="0">
              <a:buNone/>
            </a:pPr>
            <a:r>
              <a:rPr lang="en-US" dirty="0">
                <a:solidFill>
                  <a:srgbClr val="C00000"/>
                </a:solidFill>
              </a:rPr>
              <a:t>..</a:t>
            </a:r>
          </a:p>
          <a:p>
            <a:pPr marL="457200" lvl="1" indent="0">
              <a:buNone/>
            </a:pPr>
            <a:r>
              <a:rPr lang="en-US" dirty="0">
                <a:solidFill>
                  <a:srgbClr val="C00000"/>
                </a:solidFill>
              </a:rPr>
              <a:t>ENDM</a:t>
            </a:r>
          </a:p>
        </p:txBody>
      </p:sp>
    </p:spTree>
    <p:extLst>
      <p:ext uri="{BB962C8B-B14F-4D97-AF65-F5344CB8AC3E}">
        <p14:creationId xmlns:p14="http://schemas.microsoft.com/office/powerpoint/2010/main" val="434029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b="1">
                <a:solidFill>
                  <a:srgbClr val="92D050"/>
                </a:solidFill>
              </a:rPr>
              <a:t>Example1 : Macro Definitions</a:t>
            </a:r>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None/>
              <a:defRPr/>
            </a:pPr>
            <a:r>
              <a:rPr lang="en-GB" b="1" dirty="0">
                <a:solidFill>
                  <a:srgbClr val="FF0000"/>
                </a:solidFill>
              </a:rPr>
              <a:t>SAVE		</a:t>
            </a:r>
            <a:r>
              <a:rPr lang="en-GB" dirty="0"/>
              <a:t>MACRO                          </a:t>
            </a:r>
            <a:r>
              <a:rPr lang="en-GB" sz="1800" dirty="0"/>
              <a:t>definition of MACRO name</a:t>
            </a:r>
            <a:r>
              <a:rPr lang="en-GB" sz="1600" dirty="0"/>
              <a:t> </a:t>
            </a:r>
            <a:r>
              <a:rPr lang="en-GB" sz="2400" b="1" dirty="0">
                <a:solidFill>
                  <a:srgbClr val="FF0000"/>
                </a:solidFill>
              </a:rPr>
              <a:t>SAVE</a:t>
            </a:r>
            <a:endParaRPr lang="en-GB" b="1" dirty="0">
              <a:solidFill>
                <a:srgbClr val="FF0000"/>
              </a:solidFill>
            </a:endParaRPr>
          </a:p>
          <a:p>
            <a:pPr fontAlgn="auto">
              <a:spcAft>
                <a:spcPts val="0"/>
              </a:spcAft>
              <a:buFont typeface="Arial" pitchFamily="34" charset="0"/>
              <a:buNone/>
              <a:defRPr/>
            </a:pPr>
            <a:r>
              <a:rPr lang="en-GB" dirty="0"/>
              <a:t>			PUSH  AX</a:t>
            </a:r>
          </a:p>
          <a:p>
            <a:pPr fontAlgn="auto">
              <a:spcAft>
                <a:spcPts val="0"/>
              </a:spcAft>
              <a:buFont typeface="Arial" pitchFamily="34" charset="0"/>
              <a:buNone/>
              <a:defRPr/>
            </a:pPr>
            <a:r>
              <a:rPr lang="en-GB" dirty="0"/>
              <a:t>			PUSH  BX</a:t>
            </a:r>
          </a:p>
          <a:p>
            <a:pPr fontAlgn="auto">
              <a:spcAft>
                <a:spcPts val="0"/>
              </a:spcAft>
              <a:buFont typeface="Arial" pitchFamily="34" charset="0"/>
              <a:buNone/>
              <a:defRPr/>
            </a:pPr>
            <a:r>
              <a:rPr lang="en-GB" dirty="0"/>
              <a:t>			PUSH  CX</a:t>
            </a:r>
          </a:p>
          <a:p>
            <a:pPr fontAlgn="auto">
              <a:spcAft>
                <a:spcPts val="0"/>
              </a:spcAft>
              <a:buFont typeface="Arial" pitchFamily="34" charset="0"/>
              <a:buNone/>
              <a:defRPr/>
            </a:pPr>
            <a:r>
              <a:rPr lang="en-GB" dirty="0"/>
              <a:t>			ENDM</a:t>
            </a:r>
          </a:p>
          <a:p>
            <a:pPr fontAlgn="auto">
              <a:spcAft>
                <a:spcPts val="0"/>
              </a:spcAft>
              <a:buFont typeface="Arial" pitchFamily="34" charset="0"/>
              <a:buNone/>
              <a:defRPr/>
            </a:pPr>
            <a:endParaRPr lang="en-GB" dirty="0"/>
          </a:p>
          <a:p>
            <a:pPr fontAlgn="auto">
              <a:spcAft>
                <a:spcPts val="0"/>
              </a:spcAft>
              <a:buFont typeface="Arial" pitchFamily="34" charset="0"/>
              <a:buNone/>
              <a:defRPr/>
            </a:pPr>
            <a:r>
              <a:rPr lang="en-GB" b="1" dirty="0">
                <a:solidFill>
                  <a:srgbClr val="FF0000"/>
                </a:solidFill>
              </a:rPr>
              <a:t>RETREIVE	</a:t>
            </a:r>
            <a:r>
              <a:rPr lang="en-GB" dirty="0"/>
              <a:t>MACRO	         </a:t>
            </a:r>
            <a:r>
              <a:rPr lang="en-GB" sz="1900" dirty="0"/>
              <a:t>Another definition of MACRO name</a:t>
            </a:r>
            <a:r>
              <a:rPr lang="en-GB" sz="2800" dirty="0"/>
              <a:t> </a:t>
            </a:r>
            <a:r>
              <a:rPr lang="en-GB" sz="2300" b="1" dirty="0">
                <a:solidFill>
                  <a:srgbClr val="FF0000"/>
                </a:solidFill>
              </a:rPr>
              <a:t>RETREIVE</a:t>
            </a:r>
            <a:endParaRPr lang="en-GB" dirty="0"/>
          </a:p>
          <a:p>
            <a:pPr fontAlgn="auto">
              <a:spcAft>
                <a:spcPts val="0"/>
              </a:spcAft>
              <a:buFont typeface="Arial" pitchFamily="34" charset="0"/>
              <a:buNone/>
              <a:defRPr/>
            </a:pPr>
            <a:r>
              <a:rPr lang="en-GB" dirty="0"/>
              <a:t>			POP  CX</a:t>
            </a:r>
          </a:p>
          <a:p>
            <a:pPr fontAlgn="auto">
              <a:spcAft>
                <a:spcPts val="0"/>
              </a:spcAft>
              <a:buFont typeface="Arial" pitchFamily="34" charset="0"/>
              <a:buNone/>
              <a:defRPr/>
            </a:pPr>
            <a:r>
              <a:rPr lang="en-GB" dirty="0"/>
              <a:t>			POP  BX</a:t>
            </a:r>
          </a:p>
          <a:p>
            <a:pPr fontAlgn="auto">
              <a:spcAft>
                <a:spcPts val="0"/>
              </a:spcAft>
              <a:buFont typeface="Arial" pitchFamily="34" charset="0"/>
              <a:buNone/>
              <a:defRPr/>
            </a:pPr>
            <a:r>
              <a:rPr lang="en-GB" dirty="0"/>
              <a:t>			POP  AX</a:t>
            </a:r>
          </a:p>
          <a:p>
            <a:pPr fontAlgn="auto">
              <a:spcAft>
                <a:spcPts val="0"/>
              </a:spcAft>
              <a:buFont typeface="Arial" pitchFamily="34" charset="0"/>
              <a:buNone/>
              <a:defRPr/>
            </a:pPr>
            <a:r>
              <a:rPr lang="en-GB" dirty="0"/>
              <a:t>			ENDM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The following examples illustrate the use of macros.</a:t>
            </a:r>
          </a:p>
          <a:p>
            <a:pPr>
              <a:buNone/>
            </a:pPr>
            <a:r>
              <a:rPr lang="en-IN" dirty="0"/>
              <a:t>Program with macro invocations:</a:t>
            </a:r>
          </a:p>
          <a:p>
            <a:pPr>
              <a:buNone/>
            </a:pPr>
            <a:r>
              <a:rPr lang="en-IN" dirty="0"/>
              <a:t>SAVE</a:t>
            </a:r>
          </a:p>
          <a:p>
            <a:pPr>
              <a:buNone/>
            </a:pPr>
            <a:r>
              <a:rPr lang="en-IN" dirty="0"/>
              <a:t>MOV CX, DA1</a:t>
            </a:r>
          </a:p>
          <a:p>
            <a:pPr>
              <a:buNone/>
            </a:pPr>
            <a:r>
              <a:rPr lang="en-IN" dirty="0"/>
              <a:t>MOV BX, DA2</a:t>
            </a:r>
          </a:p>
          <a:p>
            <a:pPr>
              <a:buNone/>
            </a:pPr>
            <a:r>
              <a:rPr lang="en-IN" dirty="0"/>
              <a:t>ADD AX, BX</a:t>
            </a:r>
          </a:p>
          <a:p>
            <a:pPr>
              <a:buNone/>
            </a:pPr>
            <a:r>
              <a:rPr lang="en-IN" dirty="0"/>
              <a:t>ADD AX, CX</a:t>
            </a:r>
          </a:p>
          <a:p>
            <a:pPr>
              <a:buNone/>
            </a:pPr>
            <a:r>
              <a:rPr lang="en-IN" dirty="0"/>
              <a:t>MOV DA2, AX</a:t>
            </a:r>
          </a:p>
          <a:p>
            <a:pPr>
              <a:buNone/>
            </a:pPr>
            <a:r>
              <a:rPr lang="en-IN" dirty="0"/>
              <a:t>RETRIEVE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When the Macro </a:t>
            </a:r>
            <a:r>
              <a:rPr lang="en-IN" dirty="0" err="1"/>
              <a:t>Preprocessor</a:t>
            </a:r>
            <a:r>
              <a:rPr lang="en-IN" dirty="0"/>
              <a:t> expands the macros in the above source, the expanded source looks as shown below:</a:t>
            </a:r>
          </a:p>
          <a:p>
            <a:pPr>
              <a:buNone/>
            </a:pPr>
            <a:r>
              <a:rPr lang="en-IN" dirty="0"/>
              <a:t>			PUSH AX</a:t>
            </a:r>
          </a:p>
          <a:p>
            <a:pPr>
              <a:buNone/>
            </a:pPr>
            <a:r>
              <a:rPr lang="en-IN" dirty="0"/>
              <a:t>			PUSH BX</a:t>
            </a:r>
          </a:p>
          <a:p>
            <a:pPr>
              <a:buNone/>
            </a:pPr>
            <a:r>
              <a:rPr lang="en-IN" dirty="0"/>
              <a:t>			PUSH CX</a:t>
            </a:r>
          </a:p>
          <a:p>
            <a:pPr>
              <a:buNone/>
            </a:pPr>
            <a:r>
              <a:rPr lang="en-IN" dirty="0"/>
              <a:t>			MOV CX, DA1</a:t>
            </a:r>
          </a:p>
          <a:p>
            <a:pPr>
              <a:buNone/>
            </a:pPr>
            <a:r>
              <a:rPr lang="en-IN" dirty="0"/>
              <a:t>			MOV BX, DA2</a:t>
            </a:r>
          </a:p>
          <a:p>
            <a:pPr>
              <a:buNone/>
            </a:pPr>
            <a:r>
              <a:rPr lang="en-IN" dirty="0"/>
              <a:t>			ADD AX, BX</a:t>
            </a:r>
          </a:p>
          <a:p>
            <a:pPr>
              <a:buNone/>
            </a:pPr>
            <a:r>
              <a:rPr lang="en-IN" dirty="0"/>
              <a:t>			ADD AX, CX</a:t>
            </a:r>
          </a:p>
          <a:p>
            <a:pPr>
              <a:buNone/>
            </a:pPr>
            <a:r>
              <a:rPr lang="en-IN" dirty="0"/>
              <a:t>			MOV DA2, AX</a:t>
            </a:r>
          </a:p>
          <a:p>
            <a:pPr>
              <a:buNone/>
            </a:pPr>
            <a:r>
              <a:rPr lang="en-IN" dirty="0"/>
              <a:t>			POP CX</a:t>
            </a:r>
          </a:p>
          <a:p>
            <a:pPr>
              <a:buNone/>
            </a:pPr>
            <a:r>
              <a:rPr lang="en-IN" dirty="0"/>
              <a:t>			POP BX</a:t>
            </a:r>
          </a:p>
          <a:p>
            <a:pPr>
              <a:buNone/>
            </a:pPr>
            <a:r>
              <a:rPr lang="en-IN" dirty="0"/>
              <a:t>			POP AX</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cstate="print"/>
          <a:srcRect/>
          <a:stretch>
            <a:fillRect/>
          </a:stretch>
        </p:blipFill>
        <p:spPr bwMode="auto">
          <a:xfrm>
            <a:off x="666750" y="609600"/>
            <a:ext cx="7810500" cy="4495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a:solidFill>
                  <a:srgbClr val="92D050"/>
                </a:solidFill>
              </a:rPr>
              <a:t>MACROS with Parameters</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None/>
              <a:defRPr/>
            </a:pPr>
            <a:r>
              <a:rPr lang="en-GB" dirty="0"/>
              <a:t>Example:</a:t>
            </a:r>
          </a:p>
          <a:p>
            <a:pPr fontAlgn="auto">
              <a:spcAft>
                <a:spcPts val="0"/>
              </a:spcAft>
              <a:buFont typeface="Arial" pitchFamily="34" charset="0"/>
              <a:buNone/>
              <a:defRPr/>
            </a:pPr>
            <a:r>
              <a:rPr lang="en-GB" dirty="0"/>
              <a:t>		</a:t>
            </a:r>
            <a:r>
              <a:rPr lang="en-GB" b="1" dirty="0">
                <a:solidFill>
                  <a:srgbClr val="0070C0"/>
                </a:solidFill>
              </a:rPr>
              <a:t>COPY</a:t>
            </a:r>
            <a:r>
              <a:rPr lang="en-GB" dirty="0"/>
              <a:t>   MACRO  </a:t>
            </a:r>
            <a:r>
              <a:rPr lang="en-GB" b="1" dirty="0">
                <a:solidFill>
                  <a:srgbClr val="C00000"/>
                </a:solidFill>
              </a:rPr>
              <a:t>x, y</a:t>
            </a:r>
            <a:r>
              <a:rPr lang="en-GB" dirty="0"/>
              <a:t>     ; </a:t>
            </a:r>
            <a:r>
              <a:rPr lang="en-GB" sz="2400" dirty="0"/>
              <a:t>macro named  </a:t>
            </a:r>
            <a:r>
              <a:rPr lang="en-GB" sz="2400" b="1" dirty="0">
                <a:solidFill>
                  <a:srgbClr val="0070C0"/>
                </a:solidFill>
              </a:rPr>
              <a:t>COPY</a:t>
            </a:r>
            <a:r>
              <a:rPr lang="en-GB" sz="2400" dirty="0"/>
              <a:t> with</a:t>
            </a:r>
          </a:p>
          <a:p>
            <a:pPr fontAlgn="auto">
              <a:spcAft>
                <a:spcPts val="0"/>
              </a:spcAft>
              <a:buFont typeface="Arial" pitchFamily="34" charset="0"/>
              <a:buNone/>
              <a:defRPr/>
            </a:pPr>
            <a:r>
              <a:rPr lang="en-GB" sz="2400" dirty="0"/>
              <a:t>                                                                       2 parameters{</a:t>
            </a:r>
            <a:r>
              <a:rPr lang="en-GB" b="1" dirty="0">
                <a:solidFill>
                  <a:srgbClr val="C00000"/>
                </a:solidFill>
              </a:rPr>
              <a:t>x, y</a:t>
            </a:r>
            <a:r>
              <a:rPr lang="en-GB" sz="2400" dirty="0"/>
              <a:t>}</a:t>
            </a:r>
          </a:p>
          <a:p>
            <a:pPr fontAlgn="auto">
              <a:spcAft>
                <a:spcPts val="0"/>
              </a:spcAft>
              <a:buFont typeface="Arial" pitchFamily="34" charset="0"/>
              <a:buNone/>
              <a:defRPr/>
            </a:pPr>
            <a:r>
              <a:rPr lang="en-GB" dirty="0"/>
              <a:t>		PUSH  AX</a:t>
            </a:r>
          </a:p>
          <a:p>
            <a:pPr fontAlgn="auto">
              <a:spcAft>
                <a:spcPts val="0"/>
              </a:spcAft>
              <a:buFont typeface="Arial" pitchFamily="34" charset="0"/>
              <a:buNone/>
              <a:defRPr/>
            </a:pPr>
            <a:r>
              <a:rPr lang="en-GB" dirty="0"/>
              <a:t>		MOV  AX, </a:t>
            </a:r>
            <a:r>
              <a:rPr lang="en-GB" b="1" dirty="0">
                <a:solidFill>
                  <a:srgbClr val="C00000"/>
                </a:solidFill>
              </a:rPr>
              <a:t>x</a:t>
            </a:r>
          </a:p>
          <a:p>
            <a:pPr fontAlgn="auto">
              <a:spcAft>
                <a:spcPts val="0"/>
              </a:spcAft>
              <a:buFont typeface="Arial" pitchFamily="34" charset="0"/>
              <a:buNone/>
              <a:defRPr/>
            </a:pPr>
            <a:r>
              <a:rPr lang="en-GB" dirty="0"/>
              <a:t>		MOV  </a:t>
            </a:r>
            <a:r>
              <a:rPr lang="en-GB" b="1" dirty="0">
                <a:solidFill>
                  <a:srgbClr val="C00000"/>
                </a:solidFill>
              </a:rPr>
              <a:t>y</a:t>
            </a:r>
            <a:r>
              <a:rPr lang="en-GB" dirty="0"/>
              <a:t>, AX</a:t>
            </a:r>
          </a:p>
          <a:p>
            <a:pPr fontAlgn="auto">
              <a:spcAft>
                <a:spcPts val="0"/>
              </a:spcAft>
              <a:buFont typeface="Arial" pitchFamily="34" charset="0"/>
              <a:buNone/>
              <a:defRPr/>
            </a:pPr>
            <a:r>
              <a:rPr lang="en-GB" dirty="0"/>
              <a:t>		POP  AX</a:t>
            </a:r>
          </a:p>
          <a:p>
            <a:pPr fontAlgn="auto">
              <a:spcAft>
                <a:spcPts val="0"/>
              </a:spcAft>
              <a:buFont typeface="Arial" pitchFamily="34" charset="0"/>
              <a:buNone/>
              <a:defRPr/>
            </a:pPr>
            <a:r>
              <a:rPr lang="en-GB" dirty="0"/>
              <a:t>		ENDM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The macro is invoked in the following code with actual parameters as VAR1 and VAR2. Thus during the macro expansion, the parameter 1  is replaced by VAR1 and the parameter 2 is replaced by VAR2.</a:t>
            </a:r>
          </a:p>
          <a:p>
            <a:pPr>
              <a:buNone/>
            </a:pPr>
            <a:r>
              <a:rPr lang="en-IN" dirty="0"/>
              <a:t>			COPY VAR1, VAR2</a:t>
            </a:r>
          </a:p>
          <a:p>
            <a:pPr>
              <a:buNone/>
            </a:pPr>
            <a:r>
              <a:rPr lang="en-IN" dirty="0"/>
              <a:t>		The expanded code is:</a:t>
            </a:r>
          </a:p>
          <a:p>
            <a:pPr>
              <a:buNone/>
            </a:pPr>
            <a:r>
              <a:rPr lang="en-IN" dirty="0"/>
              <a:t>			PUSH AX</a:t>
            </a:r>
          </a:p>
          <a:p>
            <a:pPr>
              <a:buNone/>
            </a:pPr>
            <a:r>
              <a:rPr lang="en-IN" dirty="0"/>
              <a:t>			MOV AX, VAR1</a:t>
            </a:r>
          </a:p>
          <a:p>
            <a:pPr>
              <a:buNone/>
            </a:pPr>
            <a:r>
              <a:rPr lang="en-IN" dirty="0"/>
              <a:t>			MOV VAR2, AX</a:t>
            </a:r>
          </a:p>
          <a:p>
            <a:pPr>
              <a:buNone/>
            </a:pPr>
            <a:r>
              <a:rPr lang="en-IN" dirty="0"/>
              <a:t>			POP AX</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a:t>Comparison Macros and Procedures</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en-US" dirty="0"/>
              <a:t>A big advantage of using procedures is that the machine codes for the group of instruction in the procedures needs to be loaded in to main memory only once.</a:t>
            </a:r>
          </a:p>
          <a:p>
            <a:pPr eaLnBrk="1" fontAlgn="auto" hangingPunct="1">
              <a:spcAft>
                <a:spcPts val="0"/>
              </a:spcAft>
              <a:buFont typeface="Arial" panose="020B0604020202020204" pitchFamily="34" charset="0"/>
              <a:buChar char="•"/>
              <a:defRPr/>
            </a:pPr>
            <a:r>
              <a:rPr lang="en-US" dirty="0"/>
              <a:t>Disadvantage using the procedures is the need for the stack.</a:t>
            </a:r>
          </a:p>
          <a:p>
            <a:pPr eaLnBrk="1" fontAlgn="auto" hangingPunct="1">
              <a:spcAft>
                <a:spcPts val="0"/>
              </a:spcAft>
              <a:buFont typeface="Arial" panose="020B0604020202020204" pitchFamily="34" charset="0"/>
              <a:buChar char="•"/>
              <a:defRPr/>
            </a:pPr>
            <a:r>
              <a:rPr lang="en-US" dirty="0"/>
              <a:t>A macro is the group of instruction we bracket and give a name to at the start of the program.</a:t>
            </a:r>
          </a:p>
          <a:p>
            <a:pPr eaLnBrk="1" fontAlgn="auto" hangingPunct="1">
              <a:spcAft>
                <a:spcPts val="0"/>
              </a:spcAft>
              <a:buFont typeface="Arial" panose="020B0604020202020204" pitchFamily="34" charset="0"/>
              <a:buChar char="•"/>
              <a:defRPr/>
            </a:pPr>
            <a:r>
              <a:rPr lang="en-US" dirty="0"/>
              <a:t>Using macro avoids the overhead time involved in calling and returning from a procedures.</a:t>
            </a:r>
          </a:p>
          <a:p>
            <a:pPr eaLnBrk="1" fontAlgn="auto" hangingPunct="1">
              <a:spcAft>
                <a:spcPts val="0"/>
              </a:spcAft>
              <a:buFont typeface="Arial" panose="020B0604020202020204" pitchFamily="34" charset="0"/>
              <a:buChar char="•"/>
              <a:defRPr/>
            </a:pPr>
            <a:r>
              <a:rPr lang="en-US" dirty="0"/>
              <a:t>Disadvantage is that this will make the program take up more memory than using a procedure.</a:t>
            </a:r>
          </a:p>
          <a:p>
            <a:pPr eaLnBrk="1" fontAlgn="auto" hangingPunct="1">
              <a:spcAft>
                <a:spcPts val="0"/>
              </a:spcAft>
              <a:buFont typeface="Arial" panose="020B0604020202020204" pitchFamily="34" charset="0"/>
              <a:buChar char="•"/>
              <a:defRPr/>
            </a:pPr>
            <a:endParaRPr lang="en-US" dirty="0"/>
          </a:p>
          <a:p>
            <a:pPr eaLnBrk="1" fontAlgn="auto" hangingPunct="1">
              <a:spcAft>
                <a:spcPts val="0"/>
              </a:spcAft>
              <a:buFont typeface="Arial" panose="020B0604020202020204" pitchFamily="34" charset="0"/>
              <a:buChar char="•"/>
              <a:defRPr/>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pPr eaLnBrk="1" hangingPunct="1"/>
            <a:r>
              <a:rPr lang="en-US" sz="3200" dirty="0"/>
              <a:t>Defining and calling a Macro without parameters</a:t>
            </a:r>
          </a:p>
        </p:txBody>
      </p:sp>
      <p:pic>
        <p:nvPicPr>
          <p:cNvPr id="25603" name="Content Placeholder 3"/>
          <p:cNvPicPr>
            <a:picLocks noGrp="1"/>
          </p:cNvPicPr>
          <p:nvPr>
            <p:ph idx="1"/>
          </p:nvPr>
        </p:nvPicPr>
        <p:blipFill>
          <a:blip r:embed="rId2" cstate="print"/>
          <a:srcRect/>
          <a:stretch>
            <a:fillRect/>
          </a:stretch>
        </p:blipFill>
        <p:spPr>
          <a:xfrm>
            <a:off x="2928926" y="1714488"/>
            <a:ext cx="2286016" cy="378621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dirty="0"/>
              <a:t>Input and Output</a:t>
            </a:r>
            <a:endParaRPr lang="en-US" dirty="0"/>
          </a:p>
        </p:txBody>
      </p:sp>
      <p:sp>
        <p:nvSpPr>
          <p:cNvPr id="91139" name="Rectangle 3"/>
          <p:cNvSpPr>
            <a:spLocks noGrp="1" noChangeArrowheads="1"/>
          </p:cNvSpPr>
          <p:nvPr>
            <p:ph idx="1"/>
          </p:nvPr>
        </p:nvSpPr>
        <p:spPr/>
        <p:txBody>
          <a:bodyPr>
            <a:normAutofit fontScale="77500" lnSpcReduction="20000"/>
          </a:bodyPr>
          <a:lstStyle/>
          <a:p>
            <a:r>
              <a:rPr lang="en-US" dirty="0"/>
              <a:t>CPU communicates with peripherals through I/O registers called I/O ports.</a:t>
            </a:r>
          </a:p>
          <a:p>
            <a:r>
              <a:rPr lang="en-US" dirty="0"/>
              <a:t>Two instructions access I/O ports directly: </a:t>
            </a:r>
            <a:r>
              <a:rPr lang="en-US" dirty="0">
                <a:solidFill>
                  <a:schemeClr val="accent1"/>
                </a:solidFill>
              </a:rPr>
              <a:t>IN</a:t>
            </a:r>
            <a:r>
              <a:rPr lang="en-US" dirty="0"/>
              <a:t> and </a:t>
            </a:r>
            <a:r>
              <a:rPr lang="en-US" dirty="0">
                <a:solidFill>
                  <a:schemeClr val="accent1"/>
                </a:solidFill>
              </a:rPr>
              <a:t>OUT</a:t>
            </a:r>
            <a:r>
              <a:rPr lang="en-US" dirty="0"/>
              <a:t>.</a:t>
            </a:r>
          </a:p>
          <a:p>
            <a:pPr lvl="1"/>
            <a:r>
              <a:rPr lang="en-US" dirty="0"/>
              <a:t>Used when fast I/O is essential.</a:t>
            </a:r>
          </a:p>
          <a:p>
            <a:r>
              <a:rPr lang="en-US" dirty="0"/>
              <a:t>Most programs do not use IN/OUT instructions</a:t>
            </a:r>
          </a:p>
          <a:p>
            <a:pPr lvl="1"/>
            <a:r>
              <a:rPr lang="en-US" dirty="0"/>
              <a:t>port addresses vary among computer models</a:t>
            </a:r>
          </a:p>
          <a:p>
            <a:pPr lvl="1"/>
            <a:r>
              <a:rPr lang="en-US" dirty="0"/>
              <a:t>much easier to program I/O with service routines provided by manufacturer</a:t>
            </a:r>
          </a:p>
          <a:p>
            <a:r>
              <a:rPr lang="en-US" dirty="0"/>
              <a:t>Two categories of I/O service routines</a:t>
            </a:r>
          </a:p>
          <a:p>
            <a:pPr lvl="1"/>
            <a:r>
              <a:rPr lang="en-US" dirty="0"/>
              <a:t>Basic input/output system (BIOS) routines</a:t>
            </a:r>
          </a:p>
          <a:p>
            <a:pPr lvl="1"/>
            <a:r>
              <a:rPr lang="en-US" dirty="0"/>
              <a:t>Disk operating system (DOS) routines</a:t>
            </a:r>
          </a:p>
          <a:p>
            <a:r>
              <a:rPr lang="en-US" dirty="0"/>
              <a:t>DOS [</a:t>
            </a:r>
            <a:r>
              <a:rPr lang="en-US" b="1" dirty="0"/>
              <a:t>20h-3Fh</a:t>
            </a:r>
            <a:r>
              <a:rPr lang="en-US" dirty="0"/>
              <a:t>  ]and BIOS [</a:t>
            </a:r>
            <a:r>
              <a:rPr lang="en-US" b="1" dirty="0"/>
              <a:t>0 - 1Fh</a:t>
            </a:r>
            <a:r>
              <a:rPr lang="en-US" dirty="0"/>
              <a:t>] routines invoked by</a:t>
            </a:r>
            <a:r>
              <a:rPr lang="en-US" dirty="0">
                <a:solidFill>
                  <a:schemeClr val="tx2"/>
                </a:solidFill>
              </a:rPr>
              <a:t> INT</a:t>
            </a:r>
            <a:r>
              <a:rPr lang="en-US" dirty="0"/>
              <a:t> (interrupt) instruction.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p:tgtEl>
                                          <p:spTgt spid="91139">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91139">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p:tgtEl>
                                          <p:spTgt spid="91139">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91139">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 calcmode="lin" valueType="num">
                                      <p:cBhvr additive="base">
                                        <p:cTn id="17" dur="500"/>
                                        <p:tgtEl>
                                          <p:spTgt spid="91139">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9113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91139">
                                            <p:txEl>
                                              <p:pRg st="3" end="3"/>
                                            </p:txEl>
                                          </p:spTgt>
                                        </p:tgtEl>
                                        <p:attrNameLst>
                                          <p:attrName>style.visibility</p:attrName>
                                        </p:attrNameLst>
                                      </p:cBhvr>
                                      <p:to>
                                        <p:strVal val="visible"/>
                                      </p:to>
                                    </p:set>
                                    <p:anim calcmode="lin" valueType="num">
                                      <p:cBhvr additive="base">
                                        <p:cTn id="23" dur="500"/>
                                        <p:tgtEl>
                                          <p:spTgt spid="91139">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91139">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91139">
                                            <p:txEl>
                                              <p:pRg st="4" end="4"/>
                                            </p:txEl>
                                          </p:spTgt>
                                        </p:tgtEl>
                                        <p:attrNameLst>
                                          <p:attrName>style.visibility</p:attrName>
                                        </p:attrNameLst>
                                      </p:cBhvr>
                                      <p:to>
                                        <p:strVal val="visible"/>
                                      </p:to>
                                    </p:set>
                                    <p:anim calcmode="lin" valueType="num">
                                      <p:cBhvr additive="base">
                                        <p:cTn id="27" dur="500"/>
                                        <p:tgtEl>
                                          <p:spTgt spid="91139">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91139">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91139">
                                            <p:txEl>
                                              <p:pRg st="5" end="5"/>
                                            </p:txEl>
                                          </p:spTgt>
                                        </p:tgtEl>
                                        <p:attrNameLst>
                                          <p:attrName>style.visibility</p:attrName>
                                        </p:attrNameLst>
                                      </p:cBhvr>
                                      <p:to>
                                        <p:strVal val="visible"/>
                                      </p:to>
                                    </p:set>
                                    <p:anim calcmode="lin" valueType="num">
                                      <p:cBhvr additive="base">
                                        <p:cTn id="31" dur="500"/>
                                        <p:tgtEl>
                                          <p:spTgt spid="91139">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911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1139">
                                            <p:txEl>
                                              <p:pRg st="6" end="6"/>
                                            </p:txEl>
                                          </p:spTgt>
                                        </p:tgtEl>
                                        <p:attrNameLst>
                                          <p:attrName>style.visibility</p:attrName>
                                        </p:attrNameLst>
                                      </p:cBhvr>
                                      <p:to>
                                        <p:strVal val="visible"/>
                                      </p:to>
                                    </p:set>
                                    <p:anim calcmode="lin" valueType="num">
                                      <p:cBhvr additive="base">
                                        <p:cTn id="37" dur="500"/>
                                        <p:tgtEl>
                                          <p:spTgt spid="91139">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91139">
                                            <p:txEl>
                                              <p:pRg st="6" end="6"/>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91139">
                                            <p:txEl>
                                              <p:pRg st="7" end="7"/>
                                            </p:txEl>
                                          </p:spTgt>
                                        </p:tgtEl>
                                        <p:attrNameLst>
                                          <p:attrName>style.visibility</p:attrName>
                                        </p:attrNameLst>
                                      </p:cBhvr>
                                      <p:to>
                                        <p:strVal val="visible"/>
                                      </p:to>
                                    </p:set>
                                    <p:anim calcmode="lin" valueType="num">
                                      <p:cBhvr additive="base">
                                        <p:cTn id="41" dur="500"/>
                                        <p:tgtEl>
                                          <p:spTgt spid="91139">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91139">
                                            <p:txEl>
                                              <p:pRg st="7" end="7"/>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91139">
                                            <p:txEl>
                                              <p:pRg st="8" end="8"/>
                                            </p:txEl>
                                          </p:spTgt>
                                        </p:tgtEl>
                                        <p:attrNameLst>
                                          <p:attrName>style.visibility</p:attrName>
                                        </p:attrNameLst>
                                      </p:cBhvr>
                                      <p:to>
                                        <p:strVal val="visible"/>
                                      </p:to>
                                    </p:set>
                                    <p:anim calcmode="lin" valueType="num">
                                      <p:cBhvr additive="base">
                                        <p:cTn id="45" dur="500"/>
                                        <p:tgtEl>
                                          <p:spTgt spid="91139">
                                            <p:txEl>
                                              <p:pRg st="8" end="8"/>
                                            </p:txEl>
                                          </p:spTgt>
                                        </p:tgtEl>
                                        <p:attrNameLst>
                                          <p:attrName>ppt_y</p:attrName>
                                        </p:attrNameLst>
                                      </p:cBhvr>
                                      <p:tavLst>
                                        <p:tav tm="0">
                                          <p:val>
                                            <p:strVal val="#ppt_y+#ppt_h*1.125000"/>
                                          </p:val>
                                        </p:tav>
                                        <p:tav tm="100000">
                                          <p:val>
                                            <p:strVal val="#ppt_y"/>
                                          </p:val>
                                        </p:tav>
                                      </p:tavLst>
                                    </p:anim>
                                    <p:animEffect transition="in" filter="wipe(up)">
                                      <p:cBhvr>
                                        <p:cTn id="46" dur="500"/>
                                        <p:tgtEl>
                                          <p:spTgt spid="91139">
                                            <p:txEl>
                                              <p:pRg st="8" end="8"/>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91139">
                                            <p:txEl>
                                              <p:pRg st="9" end="9"/>
                                            </p:txEl>
                                          </p:spTgt>
                                        </p:tgtEl>
                                        <p:attrNameLst>
                                          <p:attrName>style.visibility</p:attrName>
                                        </p:attrNameLst>
                                      </p:cBhvr>
                                      <p:to>
                                        <p:strVal val="visible"/>
                                      </p:to>
                                    </p:set>
                                    <p:anim calcmode="lin" valueType="num">
                                      <p:cBhvr additive="base">
                                        <p:cTn id="51" dur="500"/>
                                        <p:tgtEl>
                                          <p:spTgt spid="91139">
                                            <p:txEl>
                                              <p:pRg st="9" end="9"/>
                                            </p:txEl>
                                          </p:spTgt>
                                        </p:tgtEl>
                                        <p:attrNameLst>
                                          <p:attrName>ppt_y</p:attrName>
                                        </p:attrNameLst>
                                      </p:cBhvr>
                                      <p:tavLst>
                                        <p:tav tm="0">
                                          <p:val>
                                            <p:strVal val="#ppt_y+#ppt_h*1.125000"/>
                                          </p:val>
                                        </p:tav>
                                        <p:tav tm="100000">
                                          <p:val>
                                            <p:strVal val="#ppt_y"/>
                                          </p:val>
                                        </p:tav>
                                      </p:tavLst>
                                    </p:anim>
                                    <p:animEffect transition="in" filter="wipe(up)">
                                      <p:cBhvr>
                                        <p:cTn id="52" dur="500"/>
                                        <p:tgtEl>
                                          <p:spTgt spid="91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67544" y="0"/>
            <a:ext cx="8229600" cy="1143000"/>
          </a:xfrm>
        </p:spPr>
        <p:txBody>
          <a:bodyPr/>
          <a:lstStyle/>
          <a:p>
            <a:pPr eaLnBrk="1" hangingPunct="1"/>
            <a:r>
              <a:rPr lang="en-US" dirty="0"/>
              <a:t>Passing parameters to Macros</a:t>
            </a:r>
          </a:p>
        </p:txBody>
      </p:sp>
      <p:sp>
        <p:nvSpPr>
          <p:cNvPr id="26627" name="Content Placeholder 2"/>
          <p:cNvSpPr>
            <a:spLocks noGrp="1"/>
          </p:cNvSpPr>
          <p:nvPr>
            <p:ph idx="1"/>
          </p:nvPr>
        </p:nvSpPr>
        <p:spPr>
          <a:xfrm>
            <a:off x="827584" y="4005064"/>
            <a:ext cx="7776864" cy="2376264"/>
          </a:xfrm>
        </p:spPr>
        <p:txBody>
          <a:bodyPr>
            <a:normAutofit/>
          </a:bodyPr>
          <a:lstStyle/>
          <a:p>
            <a:pPr eaLnBrk="1" hangingPunct="1"/>
            <a:r>
              <a:rPr lang="en-US" sz="2400" dirty="0"/>
              <a:t>The words NUMBER, SOURCE and DESTINATION are called as the dummy variables. When we call the macro, values from the calling statements will be put in the instruction in place of the dummies.</a:t>
            </a:r>
          </a:p>
          <a:p>
            <a:pPr eaLnBrk="1" hangingPunct="1"/>
            <a:endParaRPr lang="en-US" sz="2400" dirty="0"/>
          </a:p>
        </p:txBody>
      </p:sp>
      <p:pic>
        <p:nvPicPr>
          <p:cNvPr id="26628" name="Picture 3"/>
          <p:cNvPicPr>
            <a:picLocks noChangeAspect="1" noChangeArrowheads="1"/>
          </p:cNvPicPr>
          <p:nvPr/>
        </p:nvPicPr>
        <p:blipFill>
          <a:blip r:embed="rId2" cstate="print"/>
          <a:srcRect/>
          <a:stretch>
            <a:fillRect/>
          </a:stretch>
        </p:blipFill>
        <p:spPr bwMode="auto">
          <a:xfrm>
            <a:off x="2857488" y="1571612"/>
            <a:ext cx="3857652" cy="1285884"/>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Grp="1" noChangeAspect="1" noChangeArrowheads="1"/>
          </p:cNvPicPr>
          <p:nvPr>
            <p:ph idx="1"/>
          </p:nvPr>
        </p:nvPicPr>
        <p:blipFill>
          <a:blip r:embed="rId3" cstate="print"/>
          <a:srcRect/>
          <a:stretch>
            <a:fillRect/>
          </a:stretch>
        </p:blipFill>
        <p:spPr bwMode="auto">
          <a:xfrm>
            <a:off x="500034" y="0"/>
            <a:ext cx="8215370" cy="6357958"/>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752600"/>
            <a:ext cx="7772400" cy="1066800"/>
          </a:xfrm>
        </p:spPr>
        <p:txBody>
          <a:bodyPr/>
          <a:lstStyle/>
          <a:p>
            <a:r>
              <a:rPr lang="en-US" u="sng" dirty="0"/>
              <a:t>Stack and Subroutine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en-US" u="sng"/>
              <a:t>Stack</a:t>
            </a:r>
          </a:p>
        </p:txBody>
      </p:sp>
      <p:sp>
        <p:nvSpPr>
          <p:cNvPr id="9219" name="Rectangle 3"/>
          <p:cNvSpPr>
            <a:spLocks noGrp="1" noRot="1" noChangeArrowheads="1"/>
          </p:cNvSpPr>
          <p:nvPr>
            <p:ph type="body" idx="1"/>
          </p:nvPr>
        </p:nvSpPr>
        <p:spPr>
          <a:xfrm>
            <a:off x="467544" y="1295400"/>
            <a:ext cx="8104984" cy="4498975"/>
          </a:xfrm>
        </p:spPr>
        <p:txBody>
          <a:bodyPr>
            <a:normAutofit/>
          </a:bodyPr>
          <a:lstStyle/>
          <a:p>
            <a:pPr algn="just"/>
            <a:r>
              <a:rPr lang="en-US" dirty="0"/>
              <a:t>Is a section of memory set aside for storing return addresses.</a:t>
            </a:r>
          </a:p>
          <a:p>
            <a:pPr algn="just"/>
            <a:r>
              <a:rPr lang="en-US" dirty="0"/>
              <a:t>It is also used to save the contents of registers for the calling program while a procedure executes.</a:t>
            </a:r>
          </a:p>
          <a:p>
            <a:pPr algn="just"/>
            <a:r>
              <a:rPr lang="en-US" dirty="0"/>
              <a:t>Another use of stack is to hold data or addresses that will be acted upon by a procedure.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type="body" idx="1"/>
          </p:nvPr>
        </p:nvSpPr>
        <p:spPr>
          <a:xfrm>
            <a:off x="539552" y="1066800"/>
            <a:ext cx="8208912" cy="5170512"/>
          </a:xfrm>
        </p:spPr>
        <p:txBody>
          <a:bodyPr>
            <a:normAutofit/>
          </a:bodyPr>
          <a:lstStyle/>
          <a:p>
            <a:pPr algn="just">
              <a:lnSpc>
                <a:spcPct val="80000"/>
              </a:lnSpc>
            </a:pPr>
            <a:r>
              <a:rPr lang="en-US" sz="2800" dirty="0"/>
              <a:t>The 8086 lets us set aside up to an entire 64 kb of memory as stack.</a:t>
            </a:r>
          </a:p>
          <a:p>
            <a:pPr algn="just">
              <a:lnSpc>
                <a:spcPct val="80000"/>
              </a:lnSpc>
            </a:pPr>
            <a:r>
              <a:rPr lang="en-US" sz="2800" dirty="0"/>
              <a:t>It uses 2 registers  -   SS and SP.</a:t>
            </a:r>
          </a:p>
          <a:p>
            <a:pPr algn="just">
              <a:lnSpc>
                <a:spcPct val="80000"/>
              </a:lnSpc>
            </a:pPr>
            <a:r>
              <a:rPr lang="en-US" sz="2800" dirty="0"/>
              <a:t>SS-hold the upper 16 bits of the starting address given to the stack segment.</a:t>
            </a:r>
          </a:p>
          <a:p>
            <a:pPr algn="just">
              <a:lnSpc>
                <a:spcPct val="80000"/>
              </a:lnSpc>
            </a:pPr>
            <a:r>
              <a:rPr lang="en-US" sz="2800" dirty="0"/>
              <a:t>SP-hold the offset of the last word written on the stack.</a:t>
            </a:r>
          </a:p>
          <a:p>
            <a:pPr algn="just">
              <a:lnSpc>
                <a:spcPct val="80000"/>
              </a:lnSpc>
            </a:pPr>
            <a:r>
              <a:rPr lang="en-US" sz="2800" dirty="0"/>
              <a:t>8086 produces the physical address for a stack location by adding the offset contained in the SP register to the SS base address represented by the 16 bit number in the SS register.</a:t>
            </a:r>
          </a:p>
          <a:p>
            <a:pPr algn="just">
              <a:lnSpc>
                <a:spcPct val="80000"/>
              </a:lnSpc>
            </a:pPr>
            <a:endParaRPr 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0" y="304800"/>
            <a:ext cx="8540750" cy="1143000"/>
          </a:xfrm>
        </p:spPr>
        <p:txBody>
          <a:bodyPr/>
          <a:lstStyle/>
          <a:p>
            <a:r>
              <a:rPr lang="en-US"/>
              <a:t>PUSH &amp; POP</a:t>
            </a:r>
          </a:p>
        </p:txBody>
      </p:sp>
      <p:sp>
        <p:nvSpPr>
          <p:cNvPr id="11267" name="Rectangle 3"/>
          <p:cNvSpPr>
            <a:spLocks noGrp="1" noRot="1" noChangeArrowheads="1"/>
          </p:cNvSpPr>
          <p:nvPr>
            <p:ph type="body" idx="1"/>
          </p:nvPr>
        </p:nvSpPr>
        <p:spPr>
          <a:xfrm>
            <a:off x="304800" y="1828800"/>
            <a:ext cx="8540750" cy="2514600"/>
          </a:xfrm>
        </p:spPr>
        <p:txBody>
          <a:bodyPr/>
          <a:lstStyle/>
          <a:p>
            <a:r>
              <a:rPr lang="en-US" dirty="0"/>
              <a:t>Are 2 instructions that can operate on stack.</a:t>
            </a:r>
          </a:p>
          <a:p>
            <a:r>
              <a:rPr lang="en-US" dirty="0"/>
              <a:t>Push to Stack - 	PUSH SRC</a:t>
            </a:r>
          </a:p>
          <a:p>
            <a:r>
              <a:rPr lang="en-US" dirty="0"/>
              <a:t>Pop from stack-	POP DST</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745163"/>
          </a:xfrm>
        </p:spPr>
        <p:txBody>
          <a:bodyPr rtlCol="0">
            <a:normAutofit lnSpcReduction="10000"/>
          </a:bodyPr>
          <a:lstStyle/>
          <a:p>
            <a:pPr fontAlgn="auto">
              <a:spcAft>
                <a:spcPts val="0"/>
              </a:spcAft>
              <a:buFont typeface="Arial" pitchFamily="34" charset="0"/>
              <a:buChar char="•"/>
              <a:defRPr/>
            </a:pPr>
            <a:r>
              <a:rPr lang="en-GB" dirty="0"/>
              <a:t>Stack is an area of memory for keeping </a:t>
            </a:r>
            <a:r>
              <a:rPr lang="en-GB" b="1" dirty="0">
                <a:solidFill>
                  <a:srgbClr val="C00000"/>
                </a:solidFill>
              </a:rPr>
              <a:t>temporary data</a:t>
            </a:r>
            <a:r>
              <a:rPr lang="en-GB" dirty="0"/>
              <a:t>.</a:t>
            </a:r>
          </a:p>
          <a:p>
            <a:pPr fontAlgn="auto">
              <a:spcAft>
                <a:spcPts val="0"/>
              </a:spcAft>
              <a:buFont typeface="Arial" pitchFamily="34" charset="0"/>
              <a:buChar char="•"/>
              <a:defRPr/>
            </a:pPr>
            <a:r>
              <a:rPr lang="en-GB" dirty="0"/>
              <a:t>STACK is used by </a:t>
            </a:r>
            <a:r>
              <a:rPr lang="en-GB" b="1" dirty="0">
                <a:solidFill>
                  <a:srgbClr val="C00000"/>
                </a:solidFill>
              </a:rPr>
              <a:t>CALL &amp; RET</a:t>
            </a:r>
            <a:r>
              <a:rPr lang="en-GB" dirty="0"/>
              <a:t> instructions.</a:t>
            </a:r>
          </a:p>
          <a:p>
            <a:pPr fontAlgn="auto">
              <a:spcAft>
                <a:spcPts val="0"/>
              </a:spcAft>
              <a:buFont typeface="Arial" pitchFamily="34" charset="0"/>
              <a:buNone/>
              <a:defRPr/>
            </a:pPr>
            <a:r>
              <a:rPr lang="en-GB" dirty="0"/>
              <a:t>		</a:t>
            </a:r>
            <a:r>
              <a:rPr lang="en-GB" b="1" dirty="0">
                <a:solidFill>
                  <a:srgbClr val="00B0F0"/>
                </a:solidFill>
              </a:rPr>
              <a:t>PUSH -stores 16 bit value in the stack.</a:t>
            </a:r>
          </a:p>
          <a:p>
            <a:pPr fontAlgn="auto">
              <a:spcAft>
                <a:spcPts val="0"/>
              </a:spcAft>
              <a:buFont typeface="Arial" pitchFamily="34" charset="0"/>
              <a:buNone/>
              <a:defRPr/>
            </a:pPr>
            <a:r>
              <a:rPr lang="en-GB" b="1" dirty="0">
                <a:solidFill>
                  <a:srgbClr val="00B0F0"/>
                </a:solidFill>
              </a:rPr>
              <a:t>		POP -gets 16 bit value from the stack.</a:t>
            </a:r>
          </a:p>
          <a:p>
            <a:pPr fontAlgn="auto">
              <a:spcAft>
                <a:spcPts val="0"/>
              </a:spcAft>
              <a:buFont typeface="Arial" pitchFamily="34" charset="0"/>
              <a:buChar char="•"/>
              <a:defRPr/>
            </a:pPr>
            <a:r>
              <a:rPr lang="en-GB" sz="2800" dirty="0"/>
              <a:t>PUSH and  POP  instruction are especially useful because we don't have too much registers to operate</a:t>
            </a:r>
          </a:p>
          <a:p>
            <a:pPr marL="514350" indent="-514350" fontAlgn="auto">
              <a:spcAft>
                <a:spcPts val="0"/>
              </a:spcAft>
              <a:buFont typeface="+mj-lt"/>
              <a:buAutoNum type="arabicPeriod"/>
              <a:defRPr/>
            </a:pPr>
            <a:r>
              <a:rPr lang="en-GB" sz="2800" dirty="0"/>
              <a:t>Store original value of the register in stack (using PUSH).</a:t>
            </a:r>
          </a:p>
          <a:p>
            <a:pPr marL="514350" indent="-514350" fontAlgn="auto">
              <a:spcAft>
                <a:spcPts val="0"/>
              </a:spcAft>
              <a:buFont typeface="+mj-lt"/>
              <a:buAutoNum type="arabicPeriod"/>
              <a:defRPr/>
            </a:pPr>
            <a:r>
              <a:rPr lang="en-GB" sz="2800" dirty="0"/>
              <a:t>Use the register for any purpose.</a:t>
            </a:r>
          </a:p>
          <a:p>
            <a:pPr marL="514350" indent="-514350" fontAlgn="auto">
              <a:spcAft>
                <a:spcPts val="0"/>
              </a:spcAft>
              <a:buFont typeface="+mj-lt"/>
              <a:buAutoNum type="arabicPeriod"/>
              <a:defRPr/>
            </a:pPr>
            <a:r>
              <a:rPr lang="en-GB" sz="2800" dirty="0"/>
              <a:t>Restore the original value of the register from stack (using POP).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fontAlgn="auto">
              <a:spcAft>
                <a:spcPts val="0"/>
              </a:spcAft>
              <a:defRPr/>
            </a:pPr>
            <a:r>
              <a:rPr lang="en-GB" b="1" dirty="0">
                <a:solidFill>
                  <a:srgbClr val="92D050"/>
                </a:solidFill>
              </a:rPr>
              <a:t>Example-1 (store value in STACK using PUSH &amp; POP)</a:t>
            </a:r>
          </a:p>
        </p:txBody>
      </p:sp>
      <p:sp>
        <p:nvSpPr>
          <p:cNvPr id="38915" name="Content Placeholder 3"/>
          <p:cNvSpPr>
            <a:spLocks noGrp="1"/>
          </p:cNvSpPr>
          <p:nvPr>
            <p:ph idx="1"/>
          </p:nvPr>
        </p:nvSpPr>
        <p:spPr/>
        <p:txBody>
          <a:bodyPr/>
          <a:lstStyle/>
          <a:p>
            <a:pPr>
              <a:buFont typeface="Arial" charset="0"/>
              <a:buNone/>
            </a:pPr>
            <a:r>
              <a:rPr lang="en-GB"/>
              <a:t>ORG 100h</a:t>
            </a:r>
          </a:p>
          <a:p>
            <a:pPr>
              <a:buFont typeface="Arial" charset="0"/>
              <a:buNone/>
            </a:pPr>
            <a:r>
              <a:rPr lang="en-GB"/>
              <a:t>MOV AX, 1234h</a:t>
            </a:r>
          </a:p>
          <a:p>
            <a:pPr>
              <a:buFont typeface="Arial" charset="0"/>
              <a:buNone/>
            </a:pPr>
            <a:r>
              <a:rPr lang="en-GB"/>
              <a:t>PUSH AX 		        ; store value of AX in stack.</a:t>
            </a:r>
          </a:p>
          <a:p>
            <a:pPr>
              <a:buFont typeface="Arial" charset="0"/>
              <a:buNone/>
            </a:pPr>
            <a:r>
              <a:rPr lang="en-GB"/>
              <a:t>MOV AX, 5678h              ; modify the AX value.</a:t>
            </a:r>
          </a:p>
          <a:p>
            <a:pPr>
              <a:buFont typeface="Arial" charset="0"/>
              <a:buNone/>
            </a:pPr>
            <a:r>
              <a:rPr lang="en-GB"/>
              <a:t>POP AX 	        ; restore the original value of AX.</a:t>
            </a:r>
          </a:p>
          <a:p>
            <a:pPr>
              <a:buFont typeface="Arial" charset="0"/>
              <a:buNone/>
            </a:pPr>
            <a:r>
              <a:rPr lang="en-GB"/>
              <a:t>RET</a:t>
            </a:r>
          </a:p>
          <a:p>
            <a:pPr>
              <a:buFont typeface="Arial" charset="0"/>
              <a:buNone/>
            </a:pPr>
            <a:r>
              <a:rPr lang="en-GB"/>
              <a:t>END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b="1" dirty="0">
                <a:solidFill>
                  <a:srgbClr val="92D050"/>
                </a:solidFill>
              </a:rPr>
              <a:t>Example 2: use of the stack  is for exchanging the values</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None/>
              <a:defRPr/>
            </a:pPr>
            <a:r>
              <a:rPr lang="en-GB" dirty="0"/>
              <a:t>ORG 100h</a:t>
            </a:r>
          </a:p>
          <a:p>
            <a:pPr fontAlgn="auto">
              <a:spcAft>
                <a:spcPts val="0"/>
              </a:spcAft>
              <a:buFont typeface="Arial" pitchFamily="34" charset="0"/>
              <a:buNone/>
              <a:defRPr/>
            </a:pPr>
            <a:r>
              <a:rPr lang="en-GB" dirty="0"/>
              <a:t>MOV AX, 1212</a:t>
            </a:r>
            <a:r>
              <a:rPr lang="en-GB" sz="2200" dirty="0"/>
              <a:t>h</a:t>
            </a:r>
            <a:r>
              <a:rPr lang="en-GB" dirty="0"/>
              <a:t> 		; store 1212h in AX.</a:t>
            </a:r>
          </a:p>
          <a:p>
            <a:pPr fontAlgn="auto">
              <a:spcAft>
                <a:spcPts val="0"/>
              </a:spcAft>
              <a:buFont typeface="Arial" pitchFamily="34" charset="0"/>
              <a:buNone/>
              <a:defRPr/>
            </a:pPr>
            <a:r>
              <a:rPr lang="en-GB" dirty="0"/>
              <a:t>MOV BX, 3434</a:t>
            </a:r>
            <a:r>
              <a:rPr lang="en-GB" sz="2200" dirty="0"/>
              <a:t>h</a:t>
            </a:r>
            <a:r>
              <a:rPr lang="en-GB" dirty="0"/>
              <a:t> 		; store 3434h in BX</a:t>
            </a:r>
          </a:p>
          <a:p>
            <a:pPr fontAlgn="auto">
              <a:spcAft>
                <a:spcPts val="0"/>
              </a:spcAft>
              <a:buFont typeface="Arial" pitchFamily="34" charset="0"/>
              <a:buNone/>
              <a:defRPr/>
            </a:pPr>
            <a:r>
              <a:rPr lang="en-GB" dirty="0"/>
              <a:t>PUSH AX 			; store value of AX in stack.</a:t>
            </a:r>
          </a:p>
          <a:p>
            <a:pPr fontAlgn="auto">
              <a:spcAft>
                <a:spcPts val="0"/>
              </a:spcAft>
              <a:buFont typeface="Arial" pitchFamily="34" charset="0"/>
              <a:buNone/>
              <a:defRPr/>
            </a:pPr>
            <a:r>
              <a:rPr lang="en-GB" dirty="0"/>
              <a:t>PUSH BX 			; store value of BX in stack.</a:t>
            </a:r>
          </a:p>
          <a:p>
            <a:pPr fontAlgn="auto">
              <a:spcAft>
                <a:spcPts val="0"/>
              </a:spcAft>
              <a:buFont typeface="Arial" pitchFamily="34" charset="0"/>
              <a:buNone/>
              <a:defRPr/>
            </a:pPr>
            <a:r>
              <a:rPr lang="en-GB" dirty="0"/>
              <a:t>POP AX  		; set AX to original value of BX.</a:t>
            </a:r>
          </a:p>
          <a:p>
            <a:pPr fontAlgn="auto">
              <a:spcAft>
                <a:spcPts val="0"/>
              </a:spcAft>
              <a:buFont typeface="Arial" pitchFamily="34" charset="0"/>
              <a:buNone/>
              <a:defRPr/>
            </a:pPr>
            <a:r>
              <a:rPr lang="en-GB" dirty="0"/>
              <a:t>POP BX 		; set BX to original value of AX.</a:t>
            </a:r>
          </a:p>
          <a:p>
            <a:pPr fontAlgn="auto">
              <a:spcAft>
                <a:spcPts val="0"/>
              </a:spcAft>
              <a:buFont typeface="Arial" pitchFamily="34" charset="0"/>
              <a:buNone/>
              <a:defRPr/>
            </a:pPr>
            <a:r>
              <a:rPr lang="en-GB" dirty="0"/>
              <a:t>RET</a:t>
            </a:r>
          </a:p>
          <a:p>
            <a:pPr fontAlgn="auto">
              <a:spcAft>
                <a:spcPts val="0"/>
              </a:spcAft>
              <a:buFont typeface="Arial" pitchFamily="34" charset="0"/>
              <a:buNone/>
              <a:defRPr/>
            </a:pPr>
            <a:r>
              <a:rPr lang="en-GB" dirty="0"/>
              <a:t>END</a:t>
            </a:r>
          </a:p>
        </p:txBody>
      </p:sp>
      <p:sp>
        <p:nvSpPr>
          <p:cNvPr id="39940" name="TextBox 3"/>
          <p:cNvSpPr txBox="1">
            <a:spLocks noChangeArrowheads="1"/>
          </p:cNvSpPr>
          <p:nvPr/>
        </p:nvSpPr>
        <p:spPr bwMode="auto">
          <a:xfrm>
            <a:off x="4267200" y="5983288"/>
            <a:ext cx="4572000" cy="646112"/>
          </a:xfrm>
          <a:prstGeom prst="rect">
            <a:avLst/>
          </a:prstGeom>
          <a:noFill/>
          <a:ln w="9525">
            <a:noFill/>
            <a:miter lim="800000"/>
            <a:headEnd/>
            <a:tailEnd/>
          </a:ln>
        </p:spPr>
        <p:txBody>
          <a:bodyPr>
            <a:spAutoFit/>
          </a:bodyPr>
          <a:lstStyle/>
          <a:p>
            <a:r>
              <a:rPr lang="en-GB">
                <a:solidFill>
                  <a:srgbClr val="FF0000"/>
                </a:solidFill>
                <a:latin typeface="Calibri" pitchFamily="34" charset="0"/>
              </a:rPr>
              <a:t>push  1212h  and then  3434h, on pop we will first get  3434h  and only after it  1212h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t>Input/Output - Cont.</a:t>
            </a:r>
            <a:endParaRPr lang="en-US"/>
          </a:p>
        </p:txBody>
      </p:sp>
      <p:sp>
        <p:nvSpPr>
          <p:cNvPr id="95235" name="Rectangle 3"/>
          <p:cNvSpPr>
            <a:spLocks noGrp="1" noChangeArrowheads="1"/>
          </p:cNvSpPr>
          <p:nvPr>
            <p:ph idx="1"/>
          </p:nvPr>
        </p:nvSpPr>
        <p:spPr/>
        <p:txBody>
          <a:bodyPr>
            <a:normAutofit fontScale="92500" lnSpcReduction="20000"/>
          </a:bodyPr>
          <a:lstStyle/>
          <a:p>
            <a:r>
              <a:rPr lang="en-US" dirty="0">
                <a:solidFill>
                  <a:schemeClr val="tx2"/>
                </a:solidFill>
              </a:rPr>
              <a:t>INT 21H</a:t>
            </a:r>
            <a:r>
              <a:rPr lang="en-US" dirty="0"/>
              <a:t> used to invoke a large number of DOS function.</a:t>
            </a:r>
          </a:p>
          <a:p>
            <a:r>
              <a:rPr lang="en-US" dirty="0"/>
              <a:t>Type of called function specified by putting a number in </a:t>
            </a:r>
            <a:r>
              <a:rPr lang="en-US" dirty="0">
                <a:solidFill>
                  <a:schemeClr val="tx2"/>
                </a:solidFill>
              </a:rPr>
              <a:t>AH</a:t>
            </a:r>
            <a:r>
              <a:rPr lang="en-US" dirty="0"/>
              <a:t> register. </a:t>
            </a:r>
          </a:p>
          <a:p>
            <a:pPr lvl="1"/>
            <a:r>
              <a:rPr lang="en-US" dirty="0">
                <a:solidFill>
                  <a:schemeClr val="tx2"/>
                </a:solidFill>
              </a:rPr>
              <a:t>AH=01</a:t>
            </a:r>
            <a:r>
              <a:rPr lang="en-US" dirty="0"/>
              <a:t>		single-key input with echo</a:t>
            </a:r>
          </a:p>
          <a:p>
            <a:pPr lvl="1"/>
            <a:r>
              <a:rPr lang="en-US" dirty="0">
                <a:solidFill>
                  <a:schemeClr val="tx2"/>
                </a:solidFill>
              </a:rPr>
              <a:t>AH=02	</a:t>
            </a:r>
            <a:r>
              <a:rPr lang="en-US" dirty="0"/>
              <a:t>	single-character output</a:t>
            </a:r>
          </a:p>
          <a:p>
            <a:pPr lvl="1"/>
            <a:r>
              <a:rPr lang="en-US" dirty="0">
                <a:solidFill>
                  <a:schemeClr val="tx2"/>
                </a:solidFill>
              </a:rPr>
              <a:t>AH=09</a:t>
            </a:r>
            <a:r>
              <a:rPr lang="en-US" dirty="0"/>
              <a:t>		character string output</a:t>
            </a:r>
          </a:p>
          <a:p>
            <a:pPr lvl="1"/>
            <a:r>
              <a:rPr lang="en-US" dirty="0">
                <a:solidFill>
                  <a:schemeClr val="tx2"/>
                </a:solidFill>
              </a:rPr>
              <a:t>AH=08</a:t>
            </a:r>
            <a:r>
              <a:rPr lang="en-US" dirty="0"/>
              <a:t>		single-key input without echo</a:t>
            </a:r>
          </a:p>
          <a:p>
            <a:pPr lvl="1"/>
            <a:r>
              <a:rPr lang="en-US" dirty="0">
                <a:solidFill>
                  <a:schemeClr val="tx2"/>
                </a:solidFill>
              </a:rPr>
              <a:t>AH=0Ah</a:t>
            </a:r>
            <a:r>
              <a:rPr lang="en-US" dirty="0"/>
              <a:t>	character string input</a:t>
            </a:r>
          </a:p>
          <a:p>
            <a:pPr lvl="1"/>
            <a:r>
              <a:rPr lang="en-IN" dirty="0"/>
              <a:t>AH=</a:t>
            </a:r>
            <a:r>
              <a:rPr lang="en-IN" b="1" dirty="0"/>
              <a:t>4Ch</a:t>
            </a:r>
            <a:r>
              <a:rPr lang="en-IN" dirty="0"/>
              <a:t> 	return control to the operating system 			(stop program).</a:t>
            </a:r>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p:tgtEl>
                                          <p:spTgt spid="95235">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95235">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p:tgtEl>
                                          <p:spTgt spid="95235">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95235">
                                            <p:txEl>
                                              <p:pRg st="1" end="1"/>
                                            </p:txEl>
                                          </p:spTgt>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 calcmode="lin" valueType="num">
                                      <p:cBhvr additive="base">
                                        <p:cTn id="17" dur="500"/>
                                        <p:tgtEl>
                                          <p:spTgt spid="95235">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95235">
                                            <p:txEl>
                                              <p:pRg st="2" end="2"/>
                                            </p:txEl>
                                          </p:spTgt>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95235">
                                            <p:txEl>
                                              <p:pRg st="3" end="3"/>
                                            </p:txEl>
                                          </p:spTgt>
                                        </p:tgtEl>
                                        <p:attrNameLst>
                                          <p:attrName>style.visibility</p:attrName>
                                        </p:attrNameLst>
                                      </p:cBhvr>
                                      <p:to>
                                        <p:strVal val="visible"/>
                                      </p:to>
                                    </p:set>
                                    <p:anim calcmode="lin" valueType="num">
                                      <p:cBhvr additive="base">
                                        <p:cTn id="21" dur="500"/>
                                        <p:tgtEl>
                                          <p:spTgt spid="95235">
                                            <p:txEl>
                                              <p:pRg st="3" end="3"/>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95235">
                                            <p:txEl>
                                              <p:pRg st="3" end="3"/>
                                            </p:txEl>
                                          </p:spTgt>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95235">
                                            <p:txEl>
                                              <p:pRg st="4" end="4"/>
                                            </p:txEl>
                                          </p:spTgt>
                                        </p:tgtEl>
                                        <p:attrNameLst>
                                          <p:attrName>style.visibility</p:attrName>
                                        </p:attrNameLst>
                                      </p:cBhvr>
                                      <p:to>
                                        <p:strVal val="visible"/>
                                      </p:to>
                                    </p:set>
                                    <p:anim calcmode="lin" valueType="num">
                                      <p:cBhvr additive="base">
                                        <p:cTn id="25" dur="500"/>
                                        <p:tgtEl>
                                          <p:spTgt spid="95235">
                                            <p:txEl>
                                              <p:pRg st="4" end="4"/>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95235">
                                            <p:txEl>
                                              <p:pRg st="4" end="4"/>
                                            </p:txEl>
                                          </p:spTgt>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95235">
                                            <p:txEl>
                                              <p:pRg st="5" end="5"/>
                                            </p:txEl>
                                          </p:spTgt>
                                        </p:tgtEl>
                                        <p:attrNameLst>
                                          <p:attrName>style.visibility</p:attrName>
                                        </p:attrNameLst>
                                      </p:cBhvr>
                                      <p:to>
                                        <p:strVal val="visible"/>
                                      </p:to>
                                    </p:set>
                                    <p:anim calcmode="lin" valueType="num">
                                      <p:cBhvr additive="base">
                                        <p:cTn id="29" dur="500"/>
                                        <p:tgtEl>
                                          <p:spTgt spid="95235">
                                            <p:txEl>
                                              <p:pRg st="5" end="5"/>
                                            </p:txEl>
                                          </p:spTgt>
                                        </p:tgtEl>
                                        <p:attrNameLst>
                                          <p:attrName>ppt_x</p:attrName>
                                        </p:attrNameLst>
                                      </p:cBhvr>
                                      <p:tavLst>
                                        <p:tav tm="0">
                                          <p:val>
                                            <p:strVal val="#ppt_x-#ppt_w*1.125000"/>
                                          </p:val>
                                        </p:tav>
                                        <p:tav tm="100000">
                                          <p:val>
                                            <p:strVal val="#ppt_x"/>
                                          </p:val>
                                        </p:tav>
                                      </p:tavLst>
                                    </p:anim>
                                    <p:animEffect transition="in" filter="wipe(right)">
                                      <p:cBhvr>
                                        <p:cTn id="30" dur="500"/>
                                        <p:tgtEl>
                                          <p:spTgt spid="95235">
                                            <p:txEl>
                                              <p:pRg st="5" end="5"/>
                                            </p:txEl>
                                          </p:spTgt>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95235">
                                            <p:txEl>
                                              <p:pRg st="6" end="6"/>
                                            </p:txEl>
                                          </p:spTgt>
                                        </p:tgtEl>
                                        <p:attrNameLst>
                                          <p:attrName>style.visibility</p:attrName>
                                        </p:attrNameLst>
                                      </p:cBhvr>
                                      <p:to>
                                        <p:strVal val="visible"/>
                                      </p:to>
                                    </p:set>
                                    <p:anim calcmode="lin" valueType="num">
                                      <p:cBhvr additive="base">
                                        <p:cTn id="33" dur="500"/>
                                        <p:tgtEl>
                                          <p:spTgt spid="95235">
                                            <p:txEl>
                                              <p:pRg st="6" end="6"/>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95235">
                                            <p:txEl>
                                              <p:pRg st="6" end="6"/>
                                            </p:txEl>
                                          </p:spTgt>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95235">
                                            <p:txEl>
                                              <p:pRg st="7" end="7"/>
                                            </p:txEl>
                                          </p:spTgt>
                                        </p:tgtEl>
                                        <p:attrNameLst>
                                          <p:attrName>style.visibility</p:attrName>
                                        </p:attrNameLst>
                                      </p:cBhvr>
                                      <p:to>
                                        <p:strVal val="visible"/>
                                      </p:to>
                                    </p:set>
                                    <p:anim calcmode="lin" valueType="num">
                                      <p:cBhvr additive="base">
                                        <p:cTn id="37" dur="500"/>
                                        <p:tgtEl>
                                          <p:spTgt spid="95235">
                                            <p:txEl>
                                              <p:pRg st="7" end="7"/>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9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Single-Key Input</a:t>
            </a:r>
            <a:endParaRPr lang="en-US"/>
          </a:p>
        </p:txBody>
      </p:sp>
      <p:sp>
        <p:nvSpPr>
          <p:cNvPr id="96259" name="Rectangle 3"/>
          <p:cNvSpPr>
            <a:spLocks noGrp="1" noChangeArrowheads="1"/>
          </p:cNvSpPr>
          <p:nvPr>
            <p:ph idx="1"/>
          </p:nvPr>
        </p:nvSpPr>
        <p:spPr/>
        <p:txBody>
          <a:bodyPr>
            <a:normAutofit lnSpcReduction="10000"/>
          </a:bodyPr>
          <a:lstStyle/>
          <a:p>
            <a:r>
              <a:rPr lang="en-US" dirty="0"/>
              <a:t>Input: AH=01</a:t>
            </a:r>
          </a:p>
          <a:p>
            <a:r>
              <a:rPr lang="en-US" dirty="0"/>
              <a:t>Output: AL= ASCII code if character key is pressed, otherwise 0.</a:t>
            </a:r>
          </a:p>
          <a:p>
            <a:r>
              <a:rPr lang="en-US" dirty="0"/>
              <a:t>To input character with echo:</a:t>
            </a:r>
          </a:p>
          <a:p>
            <a:pPr lvl="1"/>
            <a:r>
              <a:rPr lang="en-US" dirty="0"/>
              <a:t>MOV AH,01</a:t>
            </a:r>
          </a:p>
          <a:p>
            <a:pPr lvl="1"/>
            <a:r>
              <a:rPr lang="en-US" dirty="0"/>
              <a:t>INT 21H	; read character will be in AL register</a:t>
            </a:r>
          </a:p>
          <a:p>
            <a:r>
              <a:rPr lang="en-US" dirty="0"/>
              <a:t>To input a character without echo:</a:t>
            </a:r>
          </a:p>
          <a:p>
            <a:pPr lvl="1"/>
            <a:r>
              <a:rPr lang="en-US" dirty="0"/>
              <a:t>MOV AH, 08</a:t>
            </a:r>
          </a:p>
          <a:p>
            <a:pPr lvl="1"/>
            <a:r>
              <a:rPr lang="en-US" dirty="0"/>
              <a:t>INT 21H	; read character will be in AL register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p:tgtEl>
                                          <p:spTgt spid="96259">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96259">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p:tgtEl>
                                          <p:spTgt spid="96259">
                                            <p:txEl>
                                              <p:pRg st="1" end="1"/>
                                            </p:txEl>
                                          </p:spTgt>
                                        </p:tgtEl>
                                        <p:attrNameLst>
                                          <p:attrName>ppt_y</p:attrName>
                                        </p:attrNameLst>
                                      </p:cBhvr>
                                      <p:tavLst>
                                        <p:tav tm="0">
                                          <p:val>
                                            <p:strVal val="#ppt_y-#ppt_h*1.125000"/>
                                          </p:val>
                                        </p:tav>
                                        <p:tav tm="100000">
                                          <p:val>
                                            <p:strVal val="#ppt_y"/>
                                          </p:val>
                                        </p:tav>
                                      </p:tavLst>
                                    </p:anim>
                                    <p:animEffect transition="in" filter="wipe(down)">
                                      <p:cBhvr>
                                        <p:cTn id="14" dur="500"/>
                                        <p:tgtEl>
                                          <p:spTgt spid="9625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p:tgtEl>
                                          <p:spTgt spid="96259">
                                            <p:txEl>
                                              <p:pRg st="2" end="2"/>
                                            </p:txEl>
                                          </p:spTgt>
                                        </p:tgtEl>
                                        <p:attrNameLst>
                                          <p:attrName>ppt_y</p:attrName>
                                        </p:attrNameLst>
                                      </p:cBhvr>
                                      <p:tavLst>
                                        <p:tav tm="0">
                                          <p:val>
                                            <p:strVal val="#ppt_y-#ppt_h*1.125000"/>
                                          </p:val>
                                        </p:tav>
                                        <p:tav tm="100000">
                                          <p:val>
                                            <p:strVal val="#ppt_y"/>
                                          </p:val>
                                        </p:tav>
                                      </p:tavLst>
                                    </p:anim>
                                    <p:animEffect transition="in" filter="wipe(down)">
                                      <p:cBhvr>
                                        <p:cTn id="20" dur="500"/>
                                        <p:tgtEl>
                                          <p:spTgt spid="96259">
                                            <p:txEl>
                                              <p:pRg st="2" end="2"/>
                                            </p:txEl>
                                          </p:spTgt>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96259">
                                            <p:txEl>
                                              <p:pRg st="3" end="3"/>
                                            </p:txEl>
                                          </p:spTgt>
                                        </p:tgtEl>
                                        <p:attrNameLst>
                                          <p:attrName>style.visibility</p:attrName>
                                        </p:attrNameLst>
                                      </p:cBhvr>
                                      <p:to>
                                        <p:strVal val="visible"/>
                                      </p:to>
                                    </p:set>
                                    <p:anim calcmode="lin" valueType="num">
                                      <p:cBhvr additive="base">
                                        <p:cTn id="23" dur="500"/>
                                        <p:tgtEl>
                                          <p:spTgt spid="96259">
                                            <p:txEl>
                                              <p:pRg st="3" end="3"/>
                                            </p:txEl>
                                          </p:spTgt>
                                        </p:tgtEl>
                                        <p:attrNameLst>
                                          <p:attrName>ppt_y</p:attrName>
                                        </p:attrNameLst>
                                      </p:cBhvr>
                                      <p:tavLst>
                                        <p:tav tm="0">
                                          <p:val>
                                            <p:strVal val="#ppt_y-#ppt_h*1.125000"/>
                                          </p:val>
                                        </p:tav>
                                        <p:tav tm="100000">
                                          <p:val>
                                            <p:strVal val="#ppt_y"/>
                                          </p:val>
                                        </p:tav>
                                      </p:tavLst>
                                    </p:anim>
                                    <p:animEffect transition="in" filter="wipe(down)">
                                      <p:cBhvr>
                                        <p:cTn id="24" dur="500"/>
                                        <p:tgtEl>
                                          <p:spTgt spid="96259">
                                            <p:txEl>
                                              <p:pRg st="3" end="3"/>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96259">
                                            <p:txEl>
                                              <p:pRg st="4" end="4"/>
                                            </p:txEl>
                                          </p:spTgt>
                                        </p:tgtEl>
                                        <p:attrNameLst>
                                          <p:attrName>style.visibility</p:attrName>
                                        </p:attrNameLst>
                                      </p:cBhvr>
                                      <p:to>
                                        <p:strVal val="visible"/>
                                      </p:to>
                                    </p:set>
                                    <p:anim calcmode="lin" valueType="num">
                                      <p:cBhvr additive="base">
                                        <p:cTn id="27" dur="500"/>
                                        <p:tgtEl>
                                          <p:spTgt spid="96259">
                                            <p:txEl>
                                              <p:pRg st="4" end="4"/>
                                            </p:txEl>
                                          </p:spTgt>
                                        </p:tgtEl>
                                        <p:attrNameLst>
                                          <p:attrName>ppt_y</p:attrName>
                                        </p:attrNameLst>
                                      </p:cBhvr>
                                      <p:tavLst>
                                        <p:tav tm="0">
                                          <p:val>
                                            <p:strVal val="#ppt_y-#ppt_h*1.125000"/>
                                          </p:val>
                                        </p:tav>
                                        <p:tav tm="100000">
                                          <p:val>
                                            <p:strVal val="#ppt_y"/>
                                          </p:val>
                                        </p:tav>
                                      </p:tavLst>
                                    </p:anim>
                                    <p:animEffect transition="in" filter="wipe(down)">
                                      <p:cBhvr>
                                        <p:cTn id="28" dur="500"/>
                                        <p:tgtEl>
                                          <p:spTgt spid="96259">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96259">
                                            <p:txEl>
                                              <p:pRg st="5" end="5"/>
                                            </p:txEl>
                                          </p:spTgt>
                                        </p:tgtEl>
                                        <p:attrNameLst>
                                          <p:attrName>style.visibility</p:attrName>
                                        </p:attrNameLst>
                                      </p:cBhvr>
                                      <p:to>
                                        <p:strVal val="visible"/>
                                      </p:to>
                                    </p:set>
                                    <p:anim calcmode="lin" valueType="num">
                                      <p:cBhvr additive="base">
                                        <p:cTn id="33" dur="500"/>
                                        <p:tgtEl>
                                          <p:spTgt spid="96259">
                                            <p:txEl>
                                              <p:pRg st="5" end="5"/>
                                            </p:txEl>
                                          </p:spTgt>
                                        </p:tgtEl>
                                        <p:attrNameLst>
                                          <p:attrName>ppt_y</p:attrName>
                                        </p:attrNameLst>
                                      </p:cBhvr>
                                      <p:tavLst>
                                        <p:tav tm="0">
                                          <p:val>
                                            <p:strVal val="#ppt_y-#ppt_h*1.125000"/>
                                          </p:val>
                                        </p:tav>
                                        <p:tav tm="100000">
                                          <p:val>
                                            <p:strVal val="#ppt_y"/>
                                          </p:val>
                                        </p:tav>
                                      </p:tavLst>
                                    </p:anim>
                                    <p:animEffect transition="in" filter="wipe(down)">
                                      <p:cBhvr>
                                        <p:cTn id="34" dur="500"/>
                                        <p:tgtEl>
                                          <p:spTgt spid="96259">
                                            <p:txEl>
                                              <p:pRg st="5" end="5"/>
                                            </p:txEl>
                                          </p:spTgt>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96259">
                                            <p:txEl>
                                              <p:pRg st="6" end="6"/>
                                            </p:txEl>
                                          </p:spTgt>
                                        </p:tgtEl>
                                        <p:attrNameLst>
                                          <p:attrName>style.visibility</p:attrName>
                                        </p:attrNameLst>
                                      </p:cBhvr>
                                      <p:to>
                                        <p:strVal val="visible"/>
                                      </p:to>
                                    </p:set>
                                    <p:anim calcmode="lin" valueType="num">
                                      <p:cBhvr additive="base">
                                        <p:cTn id="37" dur="500"/>
                                        <p:tgtEl>
                                          <p:spTgt spid="96259">
                                            <p:txEl>
                                              <p:pRg st="6" end="6"/>
                                            </p:txEl>
                                          </p:spTgt>
                                        </p:tgtEl>
                                        <p:attrNameLst>
                                          <p:attrName>ppt_y</p:attrName>
                                        </p:attrNameLst>
                                      </p:cBhvr>
                                      <p:tavLst>
                                        <p:tav tm="0">
                                          <p:val>
                                            <p:strVal val="#ppt_y-#ppt_h*1.125000"/>
                                          </p:val>
                                        </p:tav>
                                        <p:tav tm="100000">
                                          <p:val>
                                            <p:strVal val="#ppt_y"/>
                                          </p:val>
                                        </p:tav>
                                      </p:tavLst>
                                    </p:anim>
                                    <p:animEffect transition="in" filter="wipe(down)">
                                      <p:cBhvr>
                                        <p:cTn id="38" dur="500"/>
                                        <p:tgtEl>
                                          <p:spTgt spid="96259">
                                            <p:txEl>
                                              <p:pRg st="6" end="6"/>
                                            </p:txEl>
                                          </p:spTgt>
                                        </p:tgtEl>
                                      </p:cBhvr>
                                    </p:animEffect>
                                  </p:childTnLst>
                                </p:cTn>
                              </p:par>
                              <p:par>
                                <p:cTn id="39" presetID="12" presetClass="entr" presetSubtype="1" fill="hold" grpId="0" nodeType="withEffect">
                                  <p:stCondLst>
                                    <p:cond delay="0"/>
                                  </p:stCondLst>
                                  <p:childTnLst>
                                    <p:set>
                                      <p:cBhvr>
                                        <p:cTn id="40" dur="1" fill="hold">
                                          <p:stCondLst>
                                            <p:cond delay="0"/>
                                          </p:stCondLst>
                                        </p:cTn>
                                        <p:tgtEl>
                                          <p:spTgt spid="96259">
                                            <p:txEl>
                                              <p:pRg st="7" end="7"/>
                                            </p:txEl>
                                          </p:spTgt>
                                        </p:tgtEl>
                                        <p:attrNameLst>
                                          <p:attrName>style.visibility</p:attrName>
                                        </p:attrNameLst>
                                      </p:cBhvr>
                                      <p:to>
                                        <p:strVal val="visible"/>
                                      </p:to>
                                    </p:set>
                                    <p:anim calcmode="lin" valueType="num">
                                      <p:cBhvr additive="base">
                                        <p:cTn id="41" dur="500"/>
                                        <p:tgtEl>
                                          <p:spTgt spid="96259">
                                            <p:txEl>
                                              <p:pRg st="7" end="7"/>
                                            </p:txEl>
                                          </p:spTgt>
                                        </p:tgtEl>
                                        <p:attrNameLst>
                                          <p:attrName>ppt_y</p:attrName>
                                        </p:attrNameLst>
                                      </p:cBhvr>
                                      <p:tavLst>
                                        <p:tav tm="0">
                                          <p:val>
                                            <p:strVal val="#ppt_y-#ppt_h*1.125000"/>
                                          </p:val>
                                        </p:tav>
                                        <p:tav tm="100000">
                                          <p:val>
                                            <p:strVal val="#ppt_y"/>
                                          </p:val>
                                        </p:tav>
                                      </p:tavLst>
                                    </p:anim>
                                    <p:animEffect transition="in" filter="wipe(down)">
                                      <p:cBhvr>
                                        <p:cTn id="42" dur="500"/>
                                        <p:tgtEl>
                                          <p:spTgt spid="962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t>Single-Character Output</a:t>
            </a:r>
            <a:endParaRPr lang="en-US"/>
          </a:p>
        </p:txBody>
      </p:sp>
      <p:sp>
        <p:nvSpPr>
          <p:cNvPr id="97283" name="Rectangle 3"/>
          <p:cNvSpPr>
            <a:spLocks noGrp="1" noChangeArrowheads="1"/>
          </p:cNvSpPr>
          <p:nvPr>
            <p:ph idx="1"/>
          </p:nvPr>
        </p:nvSpPr>
        <p:spPr/>
        <p:txBody>
          <a:bodyPr>
            <a:normAutofit fontScale="77500" lnSpcReduction="20000"/>
          </a:bodyPr>
          <a:lstStyle/>
          <a:p>
            <a:r>
              <a:rPr lang="en-US" dirty="0"/>
              <a:t>Input: AH=02, DL= ASCII code of character to be output</a:t>
            </a:r>
          </a:p>
          <a:p>
            <a:r>
              <a:rPr lang="en-US" dirty="0"/>
              <a:t>Output: AL=ASCII code of character </a:t>
            </a:r>
          </a:p>
          <a:p>
            <a:r>
              <a:rPr lang="en-US" dirty="0"/>
              <a:t>To display a character</a:t>
            </a:r>
          </a:p>
          <a:p>
            <a:pPr lvl="1"/>
            <a:r>
              <a:rPr lang="en-US" dirty="0"/>
              <a:t>MOV AH, 02</a:t>
            </a:r>
          </a:p>
          <a:p>
            <a:pPr lvl="1"/>
            <a:r>
              <a:rPr lang="en-US" dirty="0"/>
              <a:t>MOV DL, ‘?’		; displaying character ‘?’</a:t>
            </a:r>
          </a:p>
          <a:p>
            <a:pPr lvl="1"/>
            <a:r>
              <a:rPr lang="en-US" dirty="0"/>
              <a:t>INT 21H</a:t>
            </a:r>
          </a:p>
          <a:p>
            <a:r>
              <a:rPr lang="en-US" dirty="0"/>
              <a:t>To read a character and display it</a:t>
            </a:r>
          </a:p>
          <a:p>
            <a:pPr lvl="1"/>
            <a:r>
              <a:rPr lang="en-US" dirty="0"/>
              <a:t>MOV AH, 01</a:t>
            </a:r>
          </a:p>
          <a:p>
            <a:pPr lvl="1"/>
            <a:r>
              <a:rPr lang="en-US" dirty="0"/>
              <a:t>INT 21H</a:t>
            </a:r>
          </a:p>
          <a:p>
            <a:pPr lvl="1"/>
            <a:r>
              <a:rPr lang="en-US" dirty="0"/>
              <a:t>MOV AH, 02</a:t>
            </a:r>
          </a:p>
          <a:p>
            <a:pPr lvl="1"/>
            <a:r>
              <a:rPr lang="en-US" dirty="0"/>
              <a:t>MOV DL, AL</a:t>
            </a:r>
          </a:p>
          <a:p>
            <a:pPr lvl="1"/>
            <a:r>
              <a:rPr lang="en-US" dirty="0"/>
              <a:t>INT 21H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p:tgtEl>
                                          <p:spTgt spid="9728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97283">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p:tgtEl>
                                          <p:spTgt spid="9728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9728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anim calcmode="lin" valueType="num">
                                      <p:cBhvr additive="base">
                                        <p:cTn id="19" dur="500"/>
                                        <p:tgtEl>
                                          <p:spTgt spid="9728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97283">
                                            <p:txEl>
                                              <p:pRg st="2" end="2"/>
                                            </p:txEl>
                                          </p:spTgt>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97283">
                                            <p:txEl>
                                              <p:pRg st="3" end="3"/>
                                            </p:txEl>
                                          </p:spTgt>
                                        </p:tgtEl>
                                        <p:attrNameLst>
                                          <p:attrName>style.visibility</p:attrName>
                                        </p:attrNameLst>
                                      </p:cBhvr>
                                      <p:to>
                                        <p:strVal val="visible"/>
                                      </p:to>
                                    </p:set>
                                    <p:anim calcmode="lin" valueType="num">
                                      <p:cBhvr additive="base">
                                        <p:cTn id="23" dur="500"/>
                                        <p:tgtEl>
                                          <p:spTgt spid="97283">
                                            <p:txEl>
                                              <p:pRg st="3" end="3"/>
                                            </p:txEl>
                                          </p:spTgt>
                                        </p:tgtEl>
                                        <p:attrNameLst>
                                          <p:attrName>ppt_x</p:attrName>
                                        </p:attrNameLst>
                                      </p:cBhvr>
                                      <p:tavLst>
                                        <p:tav tm="0">
                                          <p:val>
                                            <p:strVal val="#ppt_x-#ppt_w*1.125000"/>
                                          </p:val>
                                        </p:tav>
                                        <p:tav tm="100000">
                                          <p:val>
                                            <p:strVal val="#ppt_x"/>
                                          </p:val>
                                        </p:tav>
                                      </p:tavLst>
                                    </p:anim>
                                    <p:animEffect transition="in" filter="wipe(right)">
                                      <p:cBhvr>
                                        <p:cTn id="24" dur="500"/>
                                        <p:tgtEl>
                                          <p:spTgt spid="97283">
                                            <p:txEl>
                                              <p:pRg st="3" end="3"/>
                                            </p:txEl>
                                          </p:spTgt>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 calcmode="lin" valueType="num">
                                      <p:cBhvr additive="base">
                                        <p:cTn id="27" dur="500"/>
                                        <p:tgtEl>
                                          <p:spTgt spid="97283">
                                            <p:txEl>
                                              <p:pRg st="4" end="4"/>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97283">
                                            <p:txEl>
                                              <p:pRg st="4" end="4"/>
                                            </p:txEl>
                                          </p:spTgt>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97283">
                                            <p:txEl>
                                              <p:pRg st="5" end="5"/>
                                            </p:txEl>
                                          </p:spTgt>
                                        </p:tgtEl>
                                        <p:attrNameLst>
                                          <p:attrName>style.visibility</p:attrName>
                                        </p:attrNameLst>
                                      </p:cBhvr>
                                      <p:to>
                                        <p:strVal val="visible"/>
                                      </p:to>
                                    </p:set>
                                    <p:anim calcmode="lin" valueType="num">
                                      <p:cBhvr additive="base">
                                        <p:cTn id="31" dur="500"/>
                                        <p:tgtEl>
                                          <p:spTgt spid="97283">
                                            <p:txEl>
                                              <p:pRg st="5" end="5"/>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972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97283">
                                            <p:txEl>
                                              <p:pRg st="6" end="6"/>
                                            </p:txEl>
                                          </p:spTgt>
                                        </p:tgtEl>
                                        <p:attrNameLst>
                                          <p:attrName>style.visibility</p:attrName>
                                        </p:attrNameLst>
                                      </p:cBhvr>
                                      <p:to>
                                        <p:strVal val="visible"/>
                                      </p:to>
                                    </p:set>
                                    <p:anim calcmode="lin" valueType="num">
                                      <p:cBhvr additive="base">
                                        <p:cTn id="37" dur="500"/>
                                        <p:tgtEl>
                                          <p:spTgt spid="97283">
                                            <p:txEl>
                                              <p:pRg st="6" end="6"/>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97283">
                                            <p:txEl>
                                              <p:pRg st="6" end="6"/>
                                            </p:txEl>
                                          </p:spTgt>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97283">
                                            <p:txEl>
                                              <p:pRg st="7" end="7"/>
                                            </p:txEl>
                                          </p:spTgt>
                                        </p:tgtEl>
                                        <p:attrNameLst>
                                          <p:attrName>style.visibility</p:attrName>
                                        </p:attrNameLst>
                                      </p:cBhvr>
                                      <p:to>
                                        <p:strVal val="visible"/>
                                      </p:to>
                                    </p:set>
                                    <p:anim calcmode="lin" valueType="num">
                                      <p:cBhvr additive="base">
                                        <p:cTn id="41" dur="500"/>
                                        <p:tgtEl>
                                          <p:spTgt spid="97283">
                                            <p:txEl>
                                              <p:pRg st="7" end="7"/>
                                            </p:txEl>
                                          </p:spTgt>
                                        </p:tgtEl>
                                        <p:attrNameLst>
                                          <p:attrName>ppt_x</p:attrName>
                                        </p:attrNameLst>
                                      </p:cBhvr>
                                      <p:tavLst>
                                        <p:tav tm="0">
                                          <p:val>
                                            <p:strVal val="#ppt_x-#ppt_w*1.125000"/>
                                          </p:val>
                                        </p:tav>
                                        <p:tav tm="100000">
                                          <p:val>
                                            <p:strVal val="#ppt_x"/>
                                          </p:val>
                                        </p:tav>
                                      </p:tavLst>
                                    </p:anim>
                                    <p:animEffect transition="in" filter="wipe(right)">
                                      <p:cBhvr>
                                        <p:cTn id="42" dur="500"/>
                                        <p:tgtEl>
                                          <p:spTgt spid="97283">
                                            <p:txEl>
                                              <p:pRg st="7" end="7"/>
                                            </p:txEl>
                                          </p:spTgt>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97283">
                                            <p:txEl>
                                              <p:pRg st="8" end="8"/>
                                            </p:txEl>
                                          </p:spTgt>
                                        </p:tgtEl>
                                        <p:attrNameLst>
                                          <p:attrName>style.visibility</p:attrName>
                                        </p:attrNameLst>
                                      </p:cBhvr>
                                      <p:to>
                                        <p:strVal val="visible"/>
                                      </p:to>
                                    </p:set>
                                    <p:anim calcmode="lin" valueType="num">
                                      <p:cBhvr additive="base">
                                        <p:cTn id="45" dur="500"/>
                                        <p:tgtEl>
                                          <p:spTgt spid="97283">
                                            <p:txEl>
                                              <p:pRg st="8" end="8"/>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97283">
                                            <p:txEl>
                                              <p:pRg st="8" end="8"/>
                                            </p:txEl>
                                          </p:spTgt>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97283">
                                            <p:txEl>
                                              <p:pRg st="9" end="9"/>
                                            </p:txEl>
                                          </p:spTgt>
                                        </p:tgtEl>
                                        <p:attrNameLst>
                                          <p:attrName>style.visibility</p:attrName>
                                        </p:attrNameLst>
                                      </p:cBhvr>
                                      <p:to>
                                        <p:strVal val="visible"/>
                                      </p:to>
                                    </p:set>
                                    <p:anim calcmode="lin" valueType="num">
                                      <p:cBhvr additive="base">
                                        <p:cTn id="49" dur="500"/>
                                        <p:tgtEl>
                                          <p:spTgt spid="97283">
                                            <p:txEl>
                                              <p:pRg st="9" end="9"/>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97283">
                                            <p:txEl>
                                              <p:pRg st="9" end="9"/>
                                            </p:txEl>
                                          </p:spTgt>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97283">
                                            <p:txEl>
                                              <p:pRg st="10" end="10"/>
                                            </p:txEl>
                                          </p:spTgt>
                                        </p:tgtEl>
                                        <p:attrNameLst>
                                          <p:attrName>style.visibility</p:attrName>
                                        </p:attrNameLst>
                                      </p:cBhvr>
                                      <p:to>
                                        <p:strVal val="visible"/>
                                      </p:to>
                                    </p:set>
                                    <p:anim calcmode="lin" valueType="num">
                                      <p:cBhvr additive="base">
                                        <p:cTn id="53" dur="500"/>
                                        <p:tgtEl>
                                          <p:spTgt spid="97283">
                                            <p:txEl>
                                              <p:pRg st="10" end="10"/>
                                            </p:txEl>
                                          </p:spTgt>
                                        </p:tgtEl>
                                        <p:attrNameLst>
                                          <p:attrName>ppt_x</p:attrName>
                                        </p:attrNameLst>
                                      </p:cBhvr>
                                      <p:tavLst>
                                        <p:tav tm="0">
                                          <p:val>
                                            <p:strVal val="#ppt_x-#ppt_w*1.125000"/>
                                          </p:val>
                                        </p:tav>
                                        <p:tav tm="100000">
                                          <p:val>
                                            <p:strVal val="#ppt_x"/>
                                          </p:val>
                                        </p:tav>
                                      </p:tavLst>
                                    </p:anim>
                                    <p:animEffect transition="in" filter="wipe(right)">
                                      <p:cBhvr>
                                        <p:cTn id="54" dur="500"/>
                                        <p:tgtEl>
                                          <p:spTgt spid="97283">
                                            <p:txEl>
                                              <p:pRg st="10" end="10"/>
                                            </p:txEl>
                                          </p:spTgt>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97283">
                                            <p:txEl>
                                              <p:pRg st="11" end="11"/>
                                            </p:txEl>
                                          </p:spTgt>
                                        </p:tgtEl>
                                        <p:attrNameLst>
                                          <p:attrName>style.visibility</p:attrName>
                                        </p:attrNameLst>
                                      </p:cBhvr>
                                      <p:to>
                                        <p:strVal val="visible"/>
                                      </p:to>
                                    </p:set>
                                    <p:anim calcmode="lin" valueType="num">
                                      <p:cBhvr additive="base">
                                        <p:cTn id="57" dur="500"/>
                                        <p:tgtEl>
                                          <p:spTgt spid="97283">
                                            <p:txEl>
                                              <p:pRg st="11" end="11"/>
                                            </p:txEl>
                                          </p:spTgt>
                                        </p:tgtEl>
                                        <p:attrNameLst>
                                          <p:attrName>ppt_x</p:attrName>
                                        </p:attrNameLst>
                                      </p:cBhvr>
                                      <p:tavLst>
                                        <p:tav tm="0">
                                          <p:val>
                                            <p:strVal val="#ppt_x-#ppt_w*1.125000"/>
                                          </p:val>
                                        </p:tav>
                                        <p:tav tm="100000">
                                          <p:val>
                                            <p:strVal val="#ppt_x"/>
                                          </p:val>
                                        </p:tav>
                                      </p:tavLst>
                                    </p:anim>
                                    <p:animEffect transition="in" filter="wipe(right)">
                                      <p:cBhvr>
                                        <p:cTn id="58" dur="500"/>
                                        <p:tgtEl>
                                          <p:spTgt spid="972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2253</TotalTime>
  <Words>5381</Words>
  <Application>Microsoft Office PowerPoint</Application>
  <PresentationFormat>On-screen Show (4:3)</PresentationFormat>
  <Paragraphs>842</Paragraphs>
  <Slides>68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Courier New</vt:lpstr>
      <vt:lpstr>Monotype Sorts</vt:lpstr>
      <vt:lpstr>Symbol</vt:lpstr>
      <vt:lpstr>Times New Roman</vt:lpstr>
      <vt:lpstr>Wingdings</vt:lpstr>
      <vt:lpstr>Office Theme</vt:lpstr>
      <vt:lpstr>Module II</vt:lpstr>
      <vt:lpstr>PowerPoint Presentation</vt:lpstr>
      <vt:lpstr>Program Statements</vt:lpstr>
      <vt:lpstr>Assembling &amp; Running A Program</vt:lpstr>
      <vt:lpstr>Assembling &amp; Running A Program</vt:lpstr>
      <vt:lpstr>Input and Output</vt:lpstr>
      <vt:lpstr>Input/Output - Cont.</vt:lpstr>
      <vt:lpstr>Single-Key Input</vt:lpstr>
      <vt:lpstr>Single-Character Output</vt:lpstr>
      <vt:lpstr>Displaying a String</vt:lpstr>
      <vt:lpstr>Inputting a String</vt:lpstr>
      <vt:lpstr>Program to display the string HELLO </vt:lpstr>
      <vt:lpstr>Program to Add array of data using JUMP instruction</vt:lpstr>
      <vt:lpstr>PowerPoint Presentation</vt:lpstr>
      <vt:lpstr>A Case Conversion Program</vt:lpstr>
      <vt:lpstr>ASCII Code Table</vt:lpstr>
      <vt:lpstr> MUL Application: Inputting a Decimal Number</vt:lpstr>
      <vt:lpstr> DIV Application: Outputting a Decimal Number</vt:lpstr>
      <vt:lpstr>Program to add two 16 bit Numbers</vt:lpstr>
      <vt:lpstr>Program to subtract two 16 bit Numbers</vt:lpstr>
      <vt:lpstr>Program to add two BCD numbers</vt:lpstr>
      <vt:lpstr>Program to subtract two BCD numbers</vt:lpstr>
      <vt:lpstr>Program to multiply two 16 bit Numbers</vt:lpstr>
      <vt:lpstr>32 Bit Division for Unsigned numbers</vt:lpstr>
      <vt:lpstr>Program to find factorial of a given number</vt:lpstr>
      <vt:lpstr>PROGRAM FOR STRING TRANSFER</vt:lpstr>
      <vt:lpstr>Program to reverse a string</vt:lpstr>
      <vt:lpstr>Program to search for a character in a string</vt:lpstr>
      <vt:lpstr>PROGRAM TO CHECK FOR PALINDROME</vt:lpstr>
      <vt:lpstr>Modular Programming</vt:lpstr>
      <vt:lpstr>Modular Programming  (CONT..)</vt:lpstr>
      <vt:lpstr>Modular Programming  (CONT..)</vt:lpstr>
      <vt:lpstr>Subroutines (Procedures)</vt:lpstr>
      <vt:lpstr>PowerPoint Presentation</vt:lpstr>
      <vt:lpstr>PowerPoint Presentation</vt:lpstr>
      <vt:lpstr>Sub Routine Eg.</vt:lpstr>
      <vt:lpstr>The CALL and RET instructions</vt:lpstr>
      <vt:lpstr>The CALL and RET instructions(contd.)</vt:lpstr>
      <vt:lpstr>The CALL and RET instructions(contd.)</vt:lpstr>
      <vt:lpstr>The 8086 Stack</vt:lpstr>
      <vt:lpstr>Using PUSH and POP</vt:lpstr>
      <vt:lpstr>Passing parameters to  procedures</vt:lpstr>
      <vt:lpstr>Using global declared variable</vt:lpstr>
      <vt:lpstr> Using registers </vt:lpstr>
      <vt:lpstr> Using dedicated memory locations accessed by name </vt:lpstr>
      <vt:lpstr> Using stack </vt:lpstr>
      <vt:lpstr> Using PUBLIC and EXTRN </vt:lpstr>
      <vt:lpstr>Writing and using Assembler Macros</vt:lpstr>
      <vt:lpstr>PowerPoint Presentation</vt:lpstr>
      <vt:lpstr>Macros</vt:lpstr>
      <vt:lpstr>Macros (CONT..)</vt:lpstr>
      <vt:lpstr>Example1 : Macro Definitions</vt:lpstr>
      <vt:lpstr>PowerPoint Presentation</vt:lpstr>
      <vt:lpstr>PowerPoint Presentation</vt:lpstr>
      <vt:lpstr>PowerPoint Presentation</vt:lpstr>
      <vt:lpstr>MACROS with Parameters</vt:lpstr>
      <vt:lpstr>PowerPoint Presentation</vt:lpstr>
      <vt:lpstr>Comparison Macros and Procedures</vt:lpstr>
      <vt:lpstr>Defining and calling a Macro without parameters</vt:lpstr>
      <vt:lpstr>Passing parameters to Macros</vt:lpstr>
      <vt:lpstr>PowerPoint Presentation</vt:lpstr>
      <vt:lpstr>Stack and Subroutine</vt:lpstr>
      <vt:lpstr>Stack</vt:lpstr>
      <vt:lpstr>PowerPoint Presentation</vt:lpstr>
      <vt:lpstr>PUSH &amp; POP</vt:lpstr>
      <vt:lpstr>PowerPoint Presentation</vt:lpstr>
      <vt:lpstr>Example-1 (store value in STACK using PUSH &amp; POP)</vt:lpstr>
      <vt:lpstr>Example 2: use of the stack  is for exchanging the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dc:title>
  <dc:creator>Manjusha Nair S</dc:creator>
  <cp:lastModifiedBy>Manjusha Nair</cp:lastModifiedBy>
  <cp:revision>103</cp:revision>
  <dcterms:created xsi:type="dcterms:W3CDTF">2017-08-25T14:06:08Z</dcterms:created>
  <dcterms:modified xsi:type="dcterms:W3CDTF">2021-12-25T12:49:00Z</dcterms:modified>
</cp:coreProperties>
</file>