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2"/>
  </p:notesMasterIdLst>
  <p:sldIdLst>
    <p:sldId id="257" r:id="rId2"/>
    <p:sldId id="258" r:id="rId3"/>
    <p:sldId id="683" r:id="rId4"/>
    <p:sldId id="260" r:id="rId5"/>
    <p:sldId id="261" r:id="rId6"/>
    <p:sldId id="271" r:id="rId7"/>
    <p:sldId id="431" r:id="rId8"/>
    <p:sldId id="272" r:id="rId9"/>
    <p:sldId id="273" r:id="rId10"/>
    <p:sldId id="274" r:id="rId11"/>
    <p:sldId id="278" r:id="rId12"/>
    <p:sldId id="279" r:id="rId13"/>
    <p:sldId id="438" r:id="rId14"/>
    <p:sldId id="280" r:id="rId15"/>
    <p:sldId id="282" r:id="rId16"/>
    <p:sldId id="439" r:id="rId17"/>
    <p:sldId id="432" r:id="rId18"/>
    <p:sldId id="433" r:id="rId19"/>
    <p:sldId id="434" r:id="rId20"/>
    <p:sldId id="436" r:id="rId21"/>
    <p:sldId id="435" r:id="rId22"/>
    <p:sldId id="437" r:id="rId23"/>
    <p:sldId id="287" r:id="rId24"/>
    <p:sldId id="440" r:id="rId25"/>
    <p:sldId id="441" r:id="rId26"/>
    <p:sldId id="443" r:id="rId27"/>
    <p:sldId id="444" r:id="rId28"/>
    <p:sldId id="447" r:id="rId29"/>
    <p:sldId id="450" r:id="rId30"/>
    <p:sldId id="451" r:id="rId31"/>
    <p:sldId id="452" r:id="rId32"/>
    <p:sldId id="453" r:id="rId33"/>
    <p:sldId id="454" r:id="rId34"/>
    <p:sldId id="455" r:id="rId35"/>
    <p:sldId id="456" r:id="rId36"/>
    <p:sldId id="515" r:id="rId37"/>
    <p:sldId id="457" r:id="rId38"/>
    <p:sldId id="458" r:id="rId39"/>
    <p:sldId id="459" r:id="rId40"/>
    <p:sldId id="460" r:id="rId41"/>
    <p:sldId id="461" r:id="rId42"/>
    <p:sldId id="462" r:id="rId43"/>
    <p:sldId id="463" r:id="rId44"/>
    <p:sldId id="464" r:id="rId45"/>
    <p:sldId id="465" r:id="rId46"/>
    <p:sldId id="466" r:id="rId47"/>
    <p:sldId id="516" r:id="rId48"/>
    <p:sldId id="467" r:id="rId49"/>
    <p:sldId id="468" r:id="rId50"/>
    <p:sldId id="469" r:id="rId51"/>
    <p:sldId id="470" r:id="rId52"/>
    <p:sldId id="471" r:id="rId53"/>
    <p:sldId id="472" r:id="rId54"/>
    <p:sldId id="473" r:id="rId55"/>
    <p:sldId id="474" r:id="rId56"/>
    <p:sldId id="475" r:id="rId57"/>
    <p:sldId id="476" r:id="rId58"/>
    <p:sldId id="521" r:id="rId59"/>
    <p:sldId id="477" r:id="rId60"/>
    <p:sldId id="522" r:id="rId61"/>
    <p:sldId id="523" r:id="rId62"/>
    <p:sldId id="479" r:id="rId63"/>
    <p:sldId id="525" r:id="rId64"/>
    <p:sldId id="481" r:id="rId65"/>
    <p:sldId id="526" r:id="rId66"/>
    <p:sldId id="482" r:id="rId67"/>
    <p:sldId id="527" r:id="rId68"/>
    <p:sldId id="528" r:id="rId69"/>
    <p:sldId id="483" r:id="rId70"/>
    <p:sldId id="484" r:id="rId71"/>
    <p:sldId id="529" r:id="rId72"/>
    <p:sldId id="530" r:id="rId73"/>
    <p:sldId id="485" r:id="rId74"/>
    <p:sldId id="531" r:id="rId75"/>
    <p:sldId id="532" r:id="rId76"/>
    <p:sldId id="533" r:id="rId77"/>
    <p:sldId id="486" r:id="rId78"/>
    <p:sldId id="534" r:id="rId79"/>
    <p:sldId id="536" r:id="rId80"/>
    <p:sldId id="537" r:id="rId81"/>
    <p:sldId id="487" r:id="rId82"/>
    <p:sldId id="488" r:id="rId83"/>
    <p:sldId id="538" r:id="rId84"/>
    <p:sldId id="517" r:id="rId85"/>
    <p:sldId id="520" r:id="rId86"/>
    <p:sldId id="518" r:id="rId87"/>
    <p:sldId id="519" r:id="rId88"/>
    <p:sldId id="489" r:id="rId89"/>
    <p:sldId id="491" r:id="rId90"/>
    <p:sldId id="493" r:id="rId91"/>
    <p:sldId id="539" r:id="rId92"/>
    <p:sldId id="495" r:id="rId93"/>
    <p:sldId id="543" r:id="rId94"/>
    <p:sldId id="569" r:id="rId95"/>
    <p:sldId id="570" r:id="rId96"/>
    <p:sldId id="571" r:id="rId97"/>
    <p:sldId id="572" r:id="rId98"/>
    <p:sldId id="568" r:id="rId99"/>
    <p:sldId id="544" r:id="rId100"/>
    <p:sldId id="573" r:id="rId101"/>
    <p:sldId id="587" r:id="rId102"/>
    <p:sldId id="575" r:id="rId103"/>
    <p:sldId id="576" r:id="rId104"/>
    <p:sldId id="577" r:id="rId105"/>
    <p:sldId id="578" r:id="rId106"/>
    <p:sldId id="579" r:id="rId107"/>
    <p:sldId id="580" r:id="rId108"/>
    <p:sldId id="581" r:id="rId109"/>
    <p:sldId id="582" r:id="rId110"/>
    <p:sldId id="583" r:id="rId111"/>
    <p:sldId id="584" r:id="rId112"/>
    <p:sldId id="585" r:id="rId113"/>
    <p:sldId id="586" r:id="rId114"/>
    <p:sldId id="588" r:id="rId115"/>
    <p:sldId id="589" r:id="rId116"/>
    <p:sldId id="590" r:id="rId117"/>
    <p:sldId id="574" r:id="rId118"/>
    <p:sldId id="545" r:id="rId119"/>
    <p:sldId id="681" r:id="rId120"/>
    <p:sldId id="682" r:id="rId121"/>
    <p:sldId id="566" r:id="rId122"/>
    <p:sldId id="567" r:id="rId123"/>
    <p:sldId id="565" r:id="rId124"/>
    <p:sldId id="546" r:id="rId125"/>
    <p:sldId id="547" r:id="rId126"/>
    <p:sldId id="548" r:id="rId127"/>
    <p:sldId id="549" r:id="rId128"/>
    <p:sldId id="550" r:id="rId129"/>
    <p:sldId id="551" r:id="rId130"/>
    <p:sldId id="552" r:id="rId131"/>
    <p:sldId id="553" r:id="rId132"/>
    <p:sldId id="554" r:id="rId133"/>
    <p:sldId id="592" r:id="rId134"/>
    <p:sldId id="593" r:id="rId135"/>
    <p:sldId id="594" r:id="rId136"/>
    <p:sldId id="496" r:id="rId137"/>
    <p:sldId id="563" r:id="rId138"/>
    <p:sldId id="556" r:id="rId139"/>
    <p:sldId id="557" r:id="rId140"/>
    <p:sldId id="559" r:id="rId141"/>
    <p:sldId id="558" r:id="rId142"/>
    <p:sldId id="555" r:id="rId143"/>
    <p:sldId id="498" r:id="rId144"/>
    <p:sldId id="564" r:id="rId145"/>
    <p:sldId id="595" r:id="rId146"/>
    <p:sldId id="599" r:id="rId147"/>
    <p:sldId id="597" r:id="rId148"/>
    <p:sldId id="598" r:id="rId149"/>
    <p:sldId id="596" r:id="rId150"/>
    <p:sldId id="324" r:id="rId151"/>
    <p:sldId id="635" r:id="rId152"/>
    <p:sldId id="643" r:id="rId153"/>
    <p:sldId id="644" r:id="rId154"/>
    <p:sldId id="646" r:id="rId155"/>
    <p:sldId id="652" r:id="rId156"/>
    <p:sldId id="651" r:id="rId157"/>
    <p:sldId id="647" r:id="rId158"/>
    <p:sldId id="653" r:id="rId159"/>
    <p:sldId id="654" r:id="rId160"/>
    <p:sldId id="655" r:id="rId161"/>
    <p:sldId id="658" r:id="rId162"/>
    <p:sldId id="659" r:id="rId163"/>
    <p:sldId id="660" r:id="rId164"/>
    <p:sldId id="630" r:id="rId165"/>
    <p:sldId id="662" r:id="rId166"/>
    <p:sldId id="663" r:id="rId167"/>
    <p:sldId id="674" r:id="rId168"/>
    <p:sldId id="664" r:id="rId169"/>
    <p:sldId id="675" r:id="rId170"/>
    <p:sldId id="665" r:id="rId171"/>
    <p:sldId id="666" r:id="rId172"/>
    <p:sldId id="676" r:id="rId173"/>
    <p:sldId id="667" r:id="rId174"/>
    <p:sldId id="657" r:id="rId175"/>
    <p:sldId id="670" r:id="rId176"/>
    <p:sldId id="656" r:id="rId177"/>
    <p:sldId id="672" r:id="rId178"/>
    <p:sldId id="677" r:id="rId179"/>
    <p:sldId id="673" r:id="rId180"/>
    <p:sldId id="680" r:id="rId1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814" autoAdjust="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3BE6AB-BF93-4BE7-AA74-21D64F15F0B5}" type="datetimeFigureOut">
              <a:rPr lang="en-US" smtClean="0"/>
              <a:pPr/>
              <a:t>12/25/2021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425FD-62E2-47E6-B653-BE30D5AB775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a:t>
            </a:fld>
            <a:endParaRPr lang="en-US" dirty="0"/>
          </a:p>
        </p:txBody>
      </p:sp>
    </p:spTree>
    <p:extLst>
      <p:ext uri="{BB962C8B-B14F-4D97-AF65-F5344CB8AC3E}">
        <p14:creationId xmlns:p14="http://schemas.microsoft.com/office/powerpoint/2010/main" val="412390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13</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14</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23</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Footer Placeholder 3"/>
          <p:cNvSpPr>
            <a:spLocks noGrp="1"/>
          </p:cNvSpPr>
          <p:nvPr>
            <p:ph type="ftr" sz="quarter" idx="10"/>
          </p:nvPr>
        </p:nvSpPr>
        <p:spPr/>
        <p:txBody>
          <a:bodyPr/>
          <a:lstStyle/>
          <a:p>
            <a:r>
              <a:rPr lang="en-IN"/>
              <a:t>Microprocessor Notes By Er. Swapnil Kaware (svkaware@yahoo.co.in)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Footer Placeholder 3"/>
          <p:cNvSpPr>
            <a:spLocks noGrp="1"/>
          </p:cNvSpPr>
          <p:nvPr>
            <p:ph type="ftr" sz="quarter" idx="10"/>
          </p:nvPr>
        </p:nvSpPr>
        <p:spPr/>
        <p:txBody>
          <a:bodyPr/>
          <a:lstStyle/>
          <a:p>
            <a:r>
              <a:rPr lang="en-IN"/>
              <a:t>Microprocessor Notes By Er. Swapnil Kaware (svkaware@yahoo.co.in)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Footer Placeholder 3"/>
          <p:cNvSpPr>
            <a:spLocks noGrp="1"/>
          </p:cNvSpPr>
          <p:nvPr>
            <p:ph type="ftr" sz="quarter" idx="10"/>
          </p:nvPr>
        </p:nvSpPr>
        <p:spPr/>
        <p:txBody>
          <a:bodyPr/>
          <a:lstStyle/>
          <a:p>
            <a:r>
              <a:rPr lang="en-IN"/>
              <a:t>Microprocessor Notes By Er. Swapnil Kaware (svkaware@yahoo.co.in)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Footer Placeholder 3"/>
          <p:cNvSpPr>
            <a:spLocks noGrp="1"/>
          </p:cNvSpPr>
          <p:nvPr>
            <p:ph type="ftr" sz="quarter" idx="10"/>
          </p:nvPr>
        </p:nvSpPr>
        <p:spPr/>
        <p:txBody>
          <a:bodyPr/>
          <a:lstStyle/>
          <a:p>
            <a:r>
              <a:rPr lang="en-IN"/>
              <a:t>Microprocessor Notes By Er. Swapnil Kaware (svkaware@yahoo.co.in)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80425FD-62E2-47E6-B653-BE30D5AB7755}" type="slidenum">
              <a:rPr lang="en-IN" smtClean="0"/>
              <a:pPr/>
              <a:t>149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2</a:t>
            </a:fld>
            <a:endParaRPr lang="en-US" dirty="0"/>
          </a:p>
        </p:txBody>
      </p:sp>
    </p:spTree>
    <p:extLst>
      <p:ext uri="{BB962C8B-B14F-4D97-AF65-F5344CB8AC3E}">
        <p14:creationId xmlns:p14="http://schemas.microsoft.com/office/powerpoint/2010/main" val="3957902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150</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6195417D-FBD8-4C5E-BEA8-F34BFA015946}" type="slidenum">
              <a:rPr lang="en-US" smtClean="0"/>
              <a:pPr/>
              <a:t>157</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7962E690-2A80-488A-B720-3ADB594A2F8B}" type="slidenum">
              <a:rPr lang="en-US" smtClean="0"/>
              <a:pPr/>
              <a:t>164</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3</a:t>
            </a:fld>
            <a:endParaRPr lang="en-US" dirty="0"/>
          </a:p>
        </p:txBody>
      </p:sp>
    </p:spTree>
    <p:extLst>
      <p:ext uri="{BB962C8B-B14F-4D97-AF65-F5344CB8AC3E}">
        <p14:creationId xmlns:p14="http://schemas.microsoft.com/office/powerpoint/2010/main" val="371548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a:t>
            </a:fld>
            <a:endParaRPr lang="en-US" dirty="0"/>
          </a:p>
        </p:txBody>
      </p:sp>
    </p:spTree>
    <p:extLst>
      <p:ext uri="{BB962C8B-B14F-4D97-AF65-F5344CB8AC3E}">
        <p14:creationId xmlns:p14="http://schemas.microsoft.com/office/powerpoint/2010/main" val="403946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8</a:t>
            </a:fld>
            <a:endParaRPr lang="en-US" dirty="0"/>
          </a:p>
        </p:txBody>
      </p:sp>
    </p:spTree>
    <p:extLst>
      <p:ext uri="{BB962C8B-B14F-4D97-AF65-F5344CB8AC3E}">
        <p14:creationId xmlns:p14="http://schemas.microsoft.com/office/powerpoint/2010/main" val="154878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12</a:t>
            </a:fld>
            <a:endParaRPr lang="en-US" dirty="0"/>
          </a:p>
        </p:txBody>
      </p:sp>
    </p:spTree>
    <p:extLst>
      <p:ext uri="{BB962C8B-B14F-4D97-AF65-F5344CB8AC3E}">
        <p14:creationId xmlns:p14="http://schemas.microsoft.com/office/powerpoint/2010/main" val="242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7C9B81F-C347-4BEF-BFDF-29C42F48304A}" type="datetimeFigureOut">
              <a:rPr lang="en-US" smtClean="0"/>
              <a:pPr/>
              <a:t>12/25/2021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C9B81F-C347-4BEF-BFDF-29C42F48304A}" type="datetimeFigureOut">
              <a:rPr lang="en-US" smtClean="0"/>
              <a:pPr/>
              <a:t>12/25/2021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C9B81F-C347-4BEF-BFDF-29C42F48304A}" type="datetimeFigureOut">
              <a:rPr lang="en-US" smtClean="0"/>
              <a:pPr/>
              <a:t>12/25/2021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C9B81F-C347-4BEF-BFDF-29C42F48304A}" type="datetimeFigureOut">
              <a:rPr lang="en-US" smtClean="0"/>
              <a:pPr/>
              <a:t>12/25/2021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12/25/2021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7C9B81F-C347-4BEF-BFDF-29C42F48304A}" type="datetimeFigureOut">
              <a:rPr lang="en-US" smtClean="0"/>
              <a:pPr/>
              <a:t>12/25/2021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7C9B81F-C347-4BEF-BFDF-29C42F48304A}" type="datetimeFigureOut">
              <a:rPr lang="en-US" smtClean="0"/>
              <a:pPr/>
              <a:t>12/25/2021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7C9B81F-C347-4BEF-BFDF-29C42F48304A}" type="datetimeFigureOut">
              <a:rPr lang="en-US" smtClean="0"/>
              <a:pPr/>
              <a:t>12/25/2021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12/25/2021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12/25/2021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12/25/2021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9B81F-C347-4BEF-BFDF-29C42F48304A}" type="datetimeFigureOut">
              <a:rPr lang="en-US" smtClean="0"/>
              <a:pPr/>
              <a:t>12/25/2021</a:t>
            </a:fld>
            <a:endParaRPr lang="en-US" dirty="0">
              <a:solidFill>
                <a:schemeClr val="tx2">
                  <a:shade val="9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a:latin typeface="Octapost NBP" pitchFamily="2" charset="0"/>
              </a:rPr>
              <a:t>Microprocessors and Microcontrollers </a:t>
            </a:r>
          </a:p>
        </p:txBody>
      </p:sp>
      <p:sp>
        <p:nvSpPr>
          <p:cNvPr id="3" name="Subtitle 2"/>
          <p:cNvSpPr>
            <a:spLocks noGrp="1"/>
          </p:cNvSpPr>
          <p:nvPr>
            <p:ph type="subTitle" idx="1"/>
          </p:nvPr>
        </p:nvSpPr>
        <p:spPr/>
        <p:txBody>
          <a:bodyPr>
            <a:normAutofit/>
          </a:bodyPr>
          <a:lstStyle/>
          <a:p>
            <a:pPr algn="l"/>
            <a:r>
              <a:rPr lang="en-US" sz="2400" b="1" dirty="0">
                <a:solidFill>
                  <a:schemeClr val="tx1"/>
                </a:solidFill>
              </a:rPr>
              <a:t>  			</a:t>
            </a:r>
            <a:r>
              <a:rPr lang="en-US" sz="4400" b="1" dirty="0">
                <a:solidFill>
                  <a:schemeClr val="tx1"/>
                </a:solidFill>
              </a:rPr>
              <a:t>Module II</a:t>
            </a:r>
          </a:p>
        </p:txBody>
      </p:sp>
    </p:spTree>
    <p:extLst>
      <p:ext uri="{BB962C8B-B14F-4D97-AF65-F5344CB8AC3E}">
        <p14:creationId xmlns:p14="http://schemas.microsoft.com/office/powerpoint/2010/main" val="424565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400" y="119190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336654" cy="1092607"/>
          </a:xfrm>
          <a:prstGeom prst="rect">
            <a:avLst/>
          </a:prstGeom>
        </p:spPr>
        <p:txBody>
          <a:bodyPr wrap="square">
            <a:spAutoFit/>
          </a:bodyPr>
          <a:lstStyle/>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endParaRPr lang="en-US" sz="1300" b="1" dirty="0">
              <a:solidFill>
                <a:srgbClr val="990033"/>
              </a:solidFill>
              <a:latin typeface="Verdana" pitchFamily="34" charset="0"/>
              <a:ea typeface="Verdana" pitchFamily="34" charset="0"/>
              <a:cs typeface="Verdana" pitchFamily="34" charset="0"/>
            </a:endParaRPr>
          </a:p>
        </p:txBody>
      </p:sp>
      <p:sp>
        <p:nvSpPr>
          <p:cNvPr id="27" name="Rectangle 26"/>
          <p:cNvSpPr/>
          <p:nvPr/>
        </p:nvSpPr>
        <p:spPr>
          <a:xfrm>
            <a:off x="4000496" y="1214422"/>
            <a:ext cx="4786346" cy="5357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In immediate addressing mode, an 8-bit or 16-bit data is specified as part of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DL, 08H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8-bit data (08</a:t>
            </a:r>
            <a:r>
              <a:rPr lang="en-US" sz="1400" b="1" baseline="-25000" dirty="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given in the instruction is moved to DL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(DL) </a:t>
            </a:r>
            <a:r>
              <a:rPr lang="en-US" sz="1400" b="1" dirty="0">
                <a:solidFill>
                  <a:schemeClr val="tx1"/>
                </a:solidFill>
                <a:latin typeface="Verdana" pitchFamily="34" charset="0"/>
                <a:ea typeface="Verdana" pitchFamily="34" charset="0"/>
                <a:cs typeface="Verdana" pitchFamily="34" charset="0"/>
                <a:sym typeface="Symbol"/>
              </a:rPr>
              <a:t> 08</a:t>
            </a:r>
            <a:r>
              <a:rPr lang="en-US" sz="1400" b="1" baseline="-25000" dirty="0">
                <a:solidFill>
                  <a:schemeClr val="tx1"/>
                </a:solidFill>
                <a:latin typeface="Verdana" pitchFamily="34" charset="0"/>
                <a:ea typeface="Verdana" pitchFamily="34" charset="0"/>
                <a:cs typeface="Verdana" pitchFamily="34" charset="0"/>
                <a:sym typeface="Symbol"/>
              </a:rPr>
              <a:t>H</a:t>
            </a:r>
            <a:endParaRPr lang="en-US" sz="1400" b="1" baseline="-25000"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AX, 0A9FH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16-bit data (0A9F</a:t>
            </a:r>
            <a:r>
              <a:rPr lang="en-US" sz="1400" b="1" baseline="-25000" dirty="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given in the instruction is moved to AX register</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(AX) </a:t>
            </a:r>
            <a:r>
              <a:rPr lang="en-US" sz="1400" b="1" dirty="0">
                <a:solidFill>
                  <a:schemeClr val="tx1"/>
                </a:solidFill>
                <a:latin typeface="Verdana" pitchFamily="34" charset="0"/>
                <a:ea typeface="Verdana" pitchFamily="34" charset="0"/>
                <a:cs typeface="Verdana" pitchFamily="34" charset="0"/>
                <a:sym typeface="Symbol"/>
              </a:rPr>
              <a:t> 0A9F</a:t>
            </a:r>
            <a:r>
              <a:rPr lang="en-US" sz="1400" b="1" baseline="-25000" dirty="0">
                <a:solidFill>
                  <a:schemeClr val="tx1"/>
                </a:solidFill>
                <a:latin typeface="Verdana" pitchFamily="34" charset="0"/>
                <a:ea typeface="Verdana" pitchFamily="34" charset="0"/>
                <a:cs typeface="Verdana" pitchFamily="34" charset="0"/>
                <a:sym typeface="Symbol"/>
              </a:rPr>
              <a:t>H</a:t>
            </a:r>
            <a:endParaRPr lang="en-US" sz="1400" b="1" baseline="-25000" dirty="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704100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0688"/>
            <a:ext cx="9144000" cy="5904656"/>
          </a:xfrm>
        </p:spPr>
        <p:txBody>
          <a:bodyPr>
            <a:noAutofit/>
          </a:bodyPr>
          <a:lstStyle/>
          <a:p>
            <a:r>
              <a:rPr lang="en-IN" sz="2200" b="1" dirty="0"/>
              <a:t>JA/JNBE Instruction - Jump if above/Jump if not below nor equal.</a:t>
            </a:r>
          </a:p>
          <a:p>
            <a:r>
              <a:rPr lang="en-IN" sz="2200" b="1" dirty="0"/>
              <a:t> JAE/JNB/JNC Instructions - Jump if above or equal/Jump if not below/Jump if no carry.</a:t>
            </a:r>
          </a:p>
          <a:p>
            <a:r>
              <a:rPr lang="en-IN" sz="2200" b="1" dirty="0"/>
              <a:t>JB/JC/JNAE Instruction - Jump if below/Jump if carry/Jump if not above nor equal</a:t>
            </a:r>
          </a:p>
          <a:p>
            <a:r>
              <a:rPr lang="en-IN" sz="2200" b="1" dirty="0"/>
              <a:t> JBE/JNA Instructions - Jump if below or equal /Jump if not above</a:t>
            </a:r>
          </a:p>
          <a:p>
            <a:r>
              <a:rPr lang="en-IN" sz="2200" b="1" dirty="0"/>
              <a:t> JCXZ Instruction - Jump if the CX register is zero</a:t>
            </a:r>
          </a:p>
          <a:p>
            <a:r>
              <a:rPr lang="en-IN" sz="2200" b="1" dirty="0"/>
              <a:t> JE/JZ Instruction - Jump if equal/Jump if zero</a:t>
            </a:r>
          </a:p>
          <a:p>
            <a:r>
              <a:rPr lang="en-IN" sz="2200" b="1" dirty="0"/>
              <a:t> JG/JNLE Instruction - Jump if greater/Jump if not less than nor equal</a:t>
            </a:r>
          </a:p>
          <a:p>
            <a:r>
              <a:rPr lang="en-IN" sz="2200" b="1" dirty="0"/>
              <a:t>JNG/JLE Instruction - Jump if not greater/ Jump if less than or equal</a:t>
            </a:r>
          </a:p>
          <a:p>
            <a:r>
              <a:rPr lang="en-IN" sz="2200" b="1" dirty="0"/>
              <a:t> JNGE/JL Instruction - Jump if not greater than nor equal/Jump if less than</a:t>
            </a:r>
          </a:p>
          <a:p>
            <a:r>
              <a:rPr lang="en-IN" sz="2200" b="1" dirty="0"/>
              <a:t> JNL/JGE Instruction - Jump if not less than/ Jump if greater than or equal</a:t>
            </a:r>
          </a:p>
          <a:p>
            <a:r>
              <a:rPr lang="en-IN" sz="2200" b="1" dirty="0"/>
              <a:t> JNLE/JG Instruction - Jump if not less than nor equal to /Jump if greater than</a:t>
            </a:r>
          </a:p>
          <a:p>
            <a:r>
              <a:rPr lang="en-IN" sz="2200" b="1" dirty="0"/>
              <a:t>JNO Instruction – Jump if no overflow</a:t>
            </a:r>
          </a:p>
          <a:p>
            <a:pPr>
              <a:buNone/>
            </a:pPr>
            <a:endParaRPr lang="en-IN" sz="2200" b="1" dirty="0"/>
          </a:p>
        </p:txBody>
      </p:sp>
      <p:sp>
        <p:nvSpPr>
          <p:cNvPr id="4" name="Title 1"/>
          <p:cNvSpPr>
            <a:spLocks noGrp="1"/>
          </p:cNvSpPr>
          <p:nvPr>
            <p:ph type="title"/>
          </p:nvPr>
        </p:nvSpPr>
        <p:spPr>
          <a:xfrm>
            <a:off x="0" y="0"/>
            <a:ext cx="9144000" cy="620688"/>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64892"/>
            <a:ext cx="8507288" cy="5961271"/>
          </a:xfrm>
        </p:spPr>
        <p:txBody>
          <a:bodyPr>
            <a:normAutofit fontScale="92500" lnSpcReduction="20000"/>
          </a:bodyPr>
          <a:lstStyle/>
          <a:p>
            <a:r>
              <a:rPr lang="en-IN" b="1" dirty="0"/>
              <a:t>JNP/JPO Instruction – Jump if no parity/ Jump if </a:t>
            </a:r>
            <a:r>
              <a:rPr lang="en-IN" dirty="0"/>
              <a:t>parity odd</a:t>
            </a:r>
          </a:p>
          <a:p>
            <a:r>
              <a:rPr lang="en-IN" dirty="0"/>
              <a:t> </a:t>
            </a:r>
            <a:r>
              <a:rPr lang="en-IN" b="1" dirty="0"/>
              <a:t>JNS Instruction - Jump if not signed (Jump if </a:t>
            </a:r>
            <a:r>
              <a:rPr lang="en-IN" dirty="0"/>
              <a:t>positive)</a:t>
            </a:r>
          </a:p>
          <a:p>
            <a:r>
              <a:rPr lang="en-IN" dirty="0"/>
              <a:t> </a:t>
            </a:r>
            <a:r>
              <a:rPr lang="en-IN" b="1" dirty="0"/>
              <a:t>JNZ/JNE Instruction - Jump if not zero / jump if </a:t>
            </a:r>
            <a:r>
              <a:rPr lang="en-IN" dirty="0"/>
              <a:t>not equal</a:t>
            </a:r>
          </a:p>
          <a:p>
            <a:r>
              <a:rPr lang="en-IN" dirty="0"/>
              <a:t> </a:t>
            </a:r>
            <a:r>
              <a:rPr lang="en-IN" b="1" dirty="0"/>
              <a:t>JO Instruction - Jump if overflow</a:t>
            </a:r>
          </a:p>
          <a:p>
            <a:r>
              <a:rPr lang="en-IN" b="1" dirty="0"/>
              <a:t>JPE/JP Instruction - Jump if parity even/ Jump if </a:t>
            </a:r>
            <a:r>
              <a:rPr lang="en-IN" dirty="0"/>
              <a:t>parity</a:t>
            </a:r>
          </a:p>
          <a:p>
            <a:r>
              <a:rPr lang="en-IN" dirty="0"/>
              <a:t> </a:t>
            </a:r>
            <a:r>
              <a:rPr lang="en-IN" b="1" dirty="0"/>
              <a:t>JPO/JNP Instruction - Jump if parity odd/ Jump if </a:t>
            </a:r>
            <a:r>
              <a:rPr lang="en-IN" dirty="0"/>
              <a:t>no parity</a:t>
            </a:r>
          </a:p>
          <a:p>
            <a:r>
              <a:rPr lang="en-IN" dirty="0"/>
              <a:t> </a:t>
            </a:r>
            <a:r>
              <a:rPr lang="en-IN" b="1" dirty="0"/>
              <a:t>JS Instruction - Jump if signed (Jump if </a:t>
            </a:r>
            <a:r>
              <a:rPr lang="en-IN" dirty="0"/>
              <a:t>negative)</a:t>
            </a:r>
          </a:p>
          <a:p>
            <a:r>
              <a:rPr lang="en-IN" dirty="0"/>
              <a:t> </a:t>
            </a:r>
            <a:r>
              <a:rPr lang="en-IN" b="1" dirty="0"/>
              <a:t>JZ/JE Instruction - Jump if zero/Jump if equal</a:t>
            </a:r>
          </a:p>
          <a:p>
            <a:pPr>
              <a:buNone/>
            </a:pPr>
            <a:endParaRPr lang="en-IN" b="1" dirty="0"/>
          </a:p>
          <a:p>
            <a:endParaRPr lang="en-I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19331"/>
            <a:ext cx="9144000" cy="5838669"/>
          </a:xfrm>
        </p:spPr>
        <p:txBody>
          <a:bodyPr>
            <a:normAutofit/>
          </a:bodyPr>
          <a:lstStyle/>
          <a:p>
            <a:r>
              <a:rPr lang="en-IN" sz="2800" b="1" dirty="0"/>
              <a:t>JA / JNBE - This instruction performs the Jump if </a:t>
            </a:r>
            <a:r>
              <a:rPr lang="en-IN" sz="2800" dirty="0"/>
              <a:t>above (or) Jump if not below or equal operations according to the condition, if CF and ZF = 0 .</a:t>
            </a:r>
          </a:p>
          <a:p>
            <a:pPr>
              <a:buNone/>
            </a:pPr>
            <a:r>
              <a:rPr lang="en-IN" sz="2800" b="1" dirty="0"/>
              <a:t>Example: ( 1 )</a:t>
            </a:r>
          </a:p>
          <a:p>
            <a:pPr>
              <a:buNone/>
            </a:pPr>
            <a:r>
              <a:rPr lang="en-IN" sz="2800" b="1" dirty="0"/>
              <a:t>	CMP AX, 4371H ;Compare by subtracting 4371H from AX</a:t>
            </a:r>
          </a:p>
          <a:p>
            <a:pPr>
              <a:buNone/>
            </a:pPr>
            <a:r>
              <a:rPr lang="en-IN" sz="2800" b="1" dirty="0"/>
              <a:t>	JA RUN_PRESS 	;Jump to label RUN_PRESS if AX above 						;4371H</a:t>
            </a:r>
          </a:p>
          <a:p>
            <a:pPr>
              <a:buNone/>
            </a:pPr>
            <a:r>
              <a:rPr lang="en-IN" sz="2800" b="1" dirty="0"/>
              <a:t>			( 2 )</a:t>
            </a:r>
          </a:p>
          <a:p>
            <a:pPr>
              <a:buNone/>
            </a:pPr>
            <a:r>
              <a:rPr lang="pt-BR" sz="2800" b="1" dirty="0"/>
              <a:t>	CMP AX, 4371H 		;Compare ( AX – 4371H)</a:t>
            </a:r>
          </a:p>
          <a:p>
            <a:pPr>
              <a:buNone/>
            </a:pPr>
            <a:r>
              <a:rPr lang="en-IN" sz="2800" b="1" dirty="0"/>
              <a:t>	JNBE RUN_PRESS 	;Jump to label RUN_PRESS if</a:t>
            </a:r>
          </a:p>
          <a:p>
            <a:pPr>
              <a:buNone/>
            </a:pPr>
            <a:r>
              <a:rPr lang="en-IN" sz="2800" b="1" dirty="0"/>
              <a:t>					;AX not below or equal to 4371H</a:t>
            </a:r>
            <a:endParaRPr lang="en-IN" sz="2800" dirty="0"/>
          </a:p>
        </p:txBody>
      </p:sp>
      <p:sp>
        <p:nvSpPr>
          <p:cNvPr id="4" name="Title 1"/>
          <p:cNvSpPr>
            <a:spLocks noGrp="1"/>
          </p:cNvSpPr>
          <p:nvPr>
            <p:ph type="title"/>
          </p:nvPr>
        </p:nvSpPr>
        <p:spPr>
          <a:xfrm>
            <a:off x="0" y="0"/>
            <a:ext cx="9144000" cy="980728"/>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fontScale="85000" lnSpcReduction="20000"/>
          </a:bodyPr>
          <a:lstStyle/>
          <a:p>
            <a:r>
              <a:rPr lang="en-IN" b="1" dirty="0"/>
              <a:t>JAE / JNB / JNC - This instructions performs the </a:t>
            </a:r>
            <a:r>
              <a:rPr lang="en-IN" dirty="0"/>
              <a:t>Jump if above or equal, Jump if not below, Jump if no carry operations according to the condition, if CF = 0.</a:t>
            </a:r>
          </a:p>
          <a:p>
            <a:r>
              <a:rPr lang="en-IN" b="1" dirty="0"/>
              <a:t>Examples:</a:t>
            </a:r>
          </a:p>
          <a:p>
            <a:pPr>
              <a:buNone/>
            </a:pPr>
            <a:r>
              <a:rPr lang="pt-BR" b="1" dirty="0"/>
              <a:t>	1.    CMP AX, 4371H	 ;Compare ( AX – 4371H)</a:t>
            </a:r>
          </a:p>
          <a:p>
            <a:pPr>
              <a:buNone/>
            </a:pPr>
            <a:r>
              <a:rPr lang="en-IN" b="1" dirty="0"/>
              <a:t>		JAE RUN 		;Jump to the label RUN if AX is</a:t>
            </a:r>
          </a:p>
          <a:p>
            <a:pPr>
              <a:buNone/>
            </a:pPr>
            <a:r>
              <a:rPr lang="en-IN" b="1" dirty="0"/>
              <a:t>					;above or equal to 4371H .</a:t>
            </a:r>
          </a:p>
          <a:p>
            <a:pPr>
              <a:buNone/>
            </a:pPr>
            <a:r>
              <a:rPr lang="pt-BR" b="1" dirty="0"/>
              <a:t>	2. 	CMP AX, 4371H 	;Compare ( AX – 4371H)</a:t>
            </a:r>
          </a:p>
          <a:p>
            <a:pPr>
              <a:buNone/>
            </a:pPr>
            <a:r>
              <a:rPr lang="en-IN" b="1" dirty="0"/>
              <a:t>		JNB RUN_1		 ;Jump to the label RUN_1 if AX</a:t>
            </a:r>
          </a:p>
          <a:p>
            <a:pPr>
              <a:buNone/>
            </a:pPr>
            <a:r>
              <a:rPr lang="en-IN" b="1" dirty="0"/>
              <a:t>					;is not below than 4371H</a:t>
            </a:r>
          </a:p>
          <a:p>
            <a:pPr>
              <a:buNone/>
            </a:pPr>
            <a:r>
              <a:rPr lang="en-IN" b="1" dirty="0"/>
              <a:t>	3. 	ADD AL, BL 		; Add AL, BL. If result is with in</a:t>
            </a:r>
          </a:p>
          <a:p>
            <a:pPr>
              <a:buNone/>
            </a:pPr>
            <a:r>
              <a:rPr lang="fr-FR" b="1" dirty="0"/>
              <a:t>		JNC OK 		;acceptable range, continue</a:t>
            </a:r>
            <a:endParaRPr lang="en-IN" dirty="0"/>
          </a:p>
        </p:txBody>
      </p:sp>
      <p:sp>
        <p:nvSpPr>
          <p:cNvPr id="4" name="Title 1"/>
          <p:cNvSpPr>
            <a:spLocks noGrp="1"/>
          </p:cNvSpPr>
          <p:nvPr>
            <p:ph type="title"/>
          </p:nvPr>
        </p:nvSpPr>
        <p:spPr>
          <a:xfrm>
            <a:off x="0" y="0"/>
            <a:ext cx="9144000" cy="1417638"/>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68760"/>
            <a:ext cx="8964488" cy="5589240"/>
          </a:xfrm>
        </p:spPr>
        <p:txBody>
          <a:bodyPr>
            <a:normAutofit/>
          </a:bodyPr>
          <a:lstStyle/>
          <a:p>
            <a:r>
              <a:rPr lang="en-IN" b="1" dirty="0"/>
              <a:t>JB/JC/JNAE Instruction - This instruction performs the Jump if below (or) Jump if carry (or) Jump if not below/ equal operations according to the condition, if CF = 1.</a:t>
            </a:r>
          </a:p>
          <a:p>
            <a:r>
              <a:rPr lang="en-IN" b="1" dirty="0"/>
              <a:t>Example:</a:t>
            </a:r>
          </a:p>
          <a:p>
            <a:pPr>
              <a:buNone/>
            </a:pPr>
            <a:r>
              <a:rPr lang="pt-BR" b="1" dirty="0"/>
              <a:t>	1. 	CMP AX, 4371H  ;Compare ( AX – 4371H )</a:t>
            </a:r>
          </a:p>
          <a:p>
            <a:pPr>
              <a:buNone/>
            </a:pPr>
            <a:r>
              <a:rPr lang="en-IN" b="1" dirty="0"/>
              <a:t>		JB RUN_P 		 ;Jump to label RUN_P if AX 				 ;is below 4371H</a:t>
            </a:r>
          </a:p>
          <a:p>
            <a:pPr>
              <a:buNone/>
            </a:pPr>
            <a:r>
              <a:rPr lang="en-IN" b="1" dirty="0"/>
              <a:t>	2. 	ADD BX, CX 	;Add two words and Jump to</a:t>
            </a:r>
          </a:p>
          <a:p>
            <a:pPr>
              <a:buNone/>
            </a:pPr>
            <a:r>
              <a:rPr lang="es-ES" b="1" dirty="0"/>
              <a:t>		JC ERROR 		; </a:t>
            </a:r>
            <a:r>
              <a:rPr lang="es-ES" b="1" dirty="0" err="1"/>
              <a:t>label</a:t>
            </a:r>
            <a:r>
              <a:rPr lang="es-ES" b="1" dirty="0"/>
              <a:t> ERROR </a:t>
            </a:r>
            <a:r>
              <a:rPr lang="es-ES" b="1" dirty="0" err="1"/>
              <a:t>if</a:t>
            </a:r>
            <a:r>
              <a:rPr lang="es-ES" b="1" dirty="0"/>
              <a:t> CF = 1</a:t>
            </a:r>
            <a:endParaRPr lang="en-IN" b="1" dirty="0"/>
          </a:p>
        </p:txBody>
      </p:sp>
      <p:sp>
        <p:nvSpPr>
          <p:cNvPr id="4" name="Title 1"/>
          <p:cNvSpPr>
            <a:spLocks noGrp="1"/>
          </p:cNvSpPr>
          <p:nvPr>
            <p:ph type="title"/>
          </p:nvPr>
        </p:nvSpPr>
        <p:spPr>
          <a:xfrm>
            <a:off x="0" y="0"/>
            <a:ext cx="9144000" cy="119675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12776"/>
            <a:ext cx="9144000" cy="5445224"/>
          </a:xfrm>
        </p:spPr>
        <p:txBody>
          <a:bodyPr>
            <a:normAutofit fontScale="92500"/>
          </a:bodyPr>
          <a:lstStyle/>
          <a:p>
            <a:r>
              <a:rPr lang="en-IN" b="1" dirty="0"/>
              <a:t>JBE/JNA Instruction - This instruction performs the Jump if below or equal (or) Jump if not above operations according to the condition, if CF and ZF = 1</a:t>
            </a:r>
          </a:p>
          <a:p>
            <a:r>
              <a:rPr lang="en-IN" b="1" dirty="0"/>
              <a:t> Example:</a:t>
            </a:r>
          </a:p>
          <a:p>
            <a:pPr>
              <a:buNone/>
            </a:pPr>
            <a:r>
              <a:rPr lang="pt-BR" b="1" dirty="0"/>
              <a:t> 		CMP AX, 4371H     ;Compare ( AX – 4371H )</a:t>
            </a:r>
          </a:p>
          <a:p>
            <a:pPr>
              <a:buNone/>
            </a:pPr>
            <a:r>
              <a:rPr lang="en-IN" b="1" dirty="0"/>
              <a:t>		JBA RUN                  ;Jump to label RUN if AX is</a:t>
            </a:r>
          </a:p>
          <a:p>
            <a:pPr>
              <a:buNone/>
            </a:pPr>
            <a:r>
              <a:rPr lang="en-IN" b="1" dirty="0"/>
              <a:t>					  ;below or equal to 4371H</a:t>
            </a:r>
          </a:p>
          <a:p>
            <a:pPr>
              <a:buNone/>
            </a:pPr>
            <a:r>
              <a:rPr lang="pt-BR" b="1" dirty="0"/>
              <a:t>		CMP AX, 4371H      ;Compare ( AX – 4371H )</a:t>
            </a:r>
          </a:p>
          <a:p>
            <a:pPr>
              <a:buNone/>
            </a:pPr>
            <a:r>
              <a:rPr lang="en-IN" b="1" dirty="0"/>
              <a:t>		JNA RUN_R              ;Jump to label RUN_R if AX is</a:t>
            </a:r>
          </a:p>
          <a:p>
            <a:pPr>
              <a:buNone/>
            </a:pPr>
            <a:r>
              <a:rPr lang="en-IN" b="1" dirty="0"/>
              <a:t>					   ;not above than 4371H</a:t>
            </a:r>
          </a:p>
        </p:txBody>
      </p:sp>
      <p:sp>
        <p:nvSpPr>
          <p:cNvPr id="4" name="Title 1"/>
          <p:cNvSpPr>
            <a:spLocks noGrp="1"/>
          </p:cNvSpPr>
          <p:nvPr>
            <p:ph type="title"/>
          </p:nvPr>
        </p:nvSpPr>
        <p:spPr>
          <a:xfrm>
            <a:off x="0" y="0"/>
            <a:ext cx="9144000" cy="1417638"/>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892479" cy="5530889"/>
          </a:xfrm>
        </p:spPr>
        <p:txBody>
          <a:bodyPr>
            <a:normAutofit fontScale="92500"/>
          </a:bodyPr>
          <a:lstStyle/>
          <a:p>
            <a:r>
              <a:rPr lang="en-IN" b="1" dirty="0"/>
              <a:t>JCXZ Instruction - This instruction performs the Jump</a:t>
            </a:r>
          </a:p>
          <a:p>
            <a:pPr>
              <a:buNone/>
            </a:pPr>
            <a:r>
              <a:rPr lang="en-IN" b="1" dirty="0"/>
              <a:t>if CX register is zero. If CX does not contain all zeros, </a:t>
            </a:r>
          </a:p>
          <a:p>
            <a:pPr>
              <a:buNone/>
            </a:pPr>
            <a:r>
              <a:rPr lang="en-IN" b="1" dirty="0"/>
              <a:t>execution will simply proceed to the next instruction.</a:t>
            </a:r>
          </a:p>
          <a:p>
            <a:r>
              <a:rPr lang="en-IN" b="1" dirty="0"/>
              <a:t>Example:</a:t>
            </a:r>
          </a:p>
          <a:p>
            <a:pPr>
              <a:buNone/>
            </a:pPr>
            <a:r>
              <a:rPr lang="en-IN" b="1" dirty="0"/>
              <a:t>	     JCXZ SKIP_LOOP	;If CX = 0, skip the process</a:t>
            </a:r>
          </a:p>
          <a:p>
            <a:pPr>
              <a:buNone/>
            </a:pPr>
            <a:r>
              <a:rPr lang="en-IN" b="1" dirty="0"/>
              <a:t>NXT: SUB [BX], 07H        ;Subtract 7 from data value</a:t>
            </a:r>
          </a:p>
          <a:p>
            <a:pPr>
              <a:buNone/>
            </a:pPr>
            <a:r>
              <a:rPr lang="en-IN" b="1" dirty="0"/>
              <a:t>		INC BX		 ; BX point to next value</a:t>
            </a:r>
          </a:p>
          <a:p>
            <a:pPr>
              <a:buNone/>
            </a:pPr>
            <a:r>
              <a:rPr lang="nl-NL" b="1" dirty="0"/>
              <a:t>		LOOP NXT		 ; Loop until CX = 0</a:t>
            </a:r>
          </a:p>
          <a:p>
            <a:pPr>
              <a:buNone/>
            </a:pPr>
            <a:r>
              <a:rPr lang="en-IN" b="1" dirty="0"/>
              <a:t>		SKIP_LOOP		 ;Next instruction</a:t>
            </a:r>
          </a:p>
        </p:txBody>
      </p:sp>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40" y="1196752"/>
            <a:ext cx="9054059" cy="5661248"/>
          </a:xfrm>
        </p:spPr>
        <p:txBody>
          <a:bodyPr>
            <a:normAutofit/>
          </a:bodyPr>
          <a:lstStyle/>
          <a:p>
            <a:r>
              <a:rPr lang="en-IN" sz="2400" b="1" dirty="0"/>
              <a:t>JE/JZ Instruction - This instruction performs the Jump if equal (or) Jump if zero operations according to the condition if ZF = 1</a:t>
            </a:r>
          </a:p>
          <a:p>
            <a:r>
              <a:rPr lang="en-IN" sz="2400" b="1" dirty="0"/>
              <a:t> Example:  (</a:t>
            </a:r>
            <a:r>
              <a:rPr lang="en-IN" sz="2400" b="1" dirty="0">
                <a:sym typeface="Wingdings" pitchFamily="2" charset="2"/>
              </a:rPr>
              <a:t>1)</a:t>
            </a:r>
            <a:endParaRPr lang="en-IN" sz="2400" b="1" dirty="0"/>
          </a:p>
          <a:p>
            <a:pPr>
              <a:buNone/>
            </a:pPr>
            <a:r>
              <a:rPr lang="en-IN" sz="2400" b="1" dirty="0"/>
              <a:t>NXT:	  CMP BX, DX	 ;Compare ( BX – DX )</a:t>
            </a:r>
          </a:p>
          <a:p>
            <a:pPr>
              <a:buNone/>
            </a:pPr>
            <a:r>
              <a:rPr lang="en-IN" sz="2400" b="1" dirty="0"/>
              <a:t>		  JE DONE 		;Jump to DONE if BX = DX,</a:t>
            </a:r>
          </a:p>
          <a:p>
            <a:pPr>
              <a:buNone/>
            </a:pPr>
            <a:r>
              <a:rPr lang="en-IN" sz="2400" b="1" dirty="0"/>
              <a:t>		  SUB BX, AX 	;Else subtract </a:t>
            </a:r>
            <a:r>
              <a:rPr lang="en-IN" sz="2400" b="1" dirty="0" err="1"/>
              <a:t>Ax</a:t>
            </a:r>
            <a:endParaRPr lang="en-IN" sz="2400" b="1" dirty="0"/>
          </a:p>
          <a:p>
            <a:pPr>
              <a:buNone/>
            </a:pPr>
            <a:r>
              <a:rPr lang="en-IN" sz="2400" b="1" dirty="0"/>
              <a:t>		  INC CX 		;Increment counter</a:t>
            </a:r>
          </a:p>
          <a:p>
            <a:pPr>
              <a:buNone/>
            </a:pPr>
            <a:r>
              <a:rPr lang="en-IN" sz="2400" b="1" dirty="0"/>
              <a:t>		  JUMP NXT 	;Check again</a:t>
            </a:r>
          </a:p>
          <a:p>
            <a:pPr>
              <a:buNone/>
            </a:pPr>
            <a:r>
              <a:rPr lang="en-IN" sz="2400" b="1" dirty="0"/>
              <a:t>DONE: MOV AX, CX 	;Copy count to AX</a:t>
            </a:r>
          </a:p>
          <a:p>
            <a:pPr>
              <a:buNone/>
            </a:pPr>
            <a:r>
              <a:rPr lang="en-IN" sz="2400" b="1" dirty="0"/>
              <a:t>(2)</a:t>
            </a:r>
          </a:p>
          <a:p>
            <a:pPr>
              <a:buNone/>
            </a:pPr>
            <a:r>
              <a:rPr lang="en-IN" sz="2400" b="1" dirty="0"/>
              <a:t>	IN AL, 8FH		 ;read data from port 8FH</a:t>
            </a:r>
          </a:p>
          <a:p>
            <a:pPr>
              <a:buNone/>
            </a:pPr>
            <a:r>
              <a:rPr lang="en-IN" sz="2400" b="1" dirty="0"/>
              <a:t>	SUB AL, 30H	 ;Subtract minimum value</a:t>
            </a:r>
          </a:p>
          <a:p>
            <a:pPr>
              <a:buNone/>
            </a:pPr>
            <a:r>
              <a:rPr lang="en-IN" sz="2400" b="1" dirty="0"/>
              <a:t>	JZ STATR		 ; Jump to label if result of subtraction was 0</a:t>
            </a:r>
          </a:p>
          <a:p>
            <a:pPr>
              <a:buNone/>
            </a:pPr>
            <a:endParaRPr lang="en-IN" sz="2400" b="1" dirty="0"/>
          </a:p>
        </p:txBody>
      </p:sp>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892480" cy="5590849"/>
          </a:xfrm>
        </p:spPr>
        <p:txBody>
          <a:bodyPr>
            <a:normAutofit fontScale="92500" lnSpcReduction="20000"/>
          </a:bodyPr>
          <a:lstStyle/>
          <a:p>
            <a:r>
              <a:rPr lang="en-IN" b="1" dirty="0"/>
              <a:t>JG/JNLE Instruction - This instruction performs the Jump if greater (or) Jump if not less than or equal operations according to the condition if ZF =0 and SF = OF.</a:t>
            </a:r>
          </a:p>
          <a:p>
            <a:r>
              <a:rPr lang="en-IN" b="1" dirty="0"/>
              <a:t> Example:</a:t>
            </a:r>
          </a:p>
          <a:p>
            <a:pPr>
              <a:buNone/>
            </a:pPr>
            <a:r>
              <a:rPr lang="en-IN" b="1" dirty="0"/>
              <a:t>     CMP BL, 39H  ;Compare by subtracting 39H from BL</a:t>
            </a:r>
          </a:p>
          <a:p>
            <a:pPr>
              <a:buNone/>
            </a:pPr>
            <a:r>
              <a:rPr lang="en-IN" b="1" dirty="0"/>
              <a:t>      JG NEXT1      ;Jump to label if BL is</a:t>
            </a:r>
          </a:p>
          <a:p>
            <a:pPr>
              <a:buNone/>
            </a:pPr>
            <a:r>
              <a:rPr lang="en-IN" b="1" dirty="0"/>
              <a:t>                             ;more positive than 39H</a:t>
            </a:r>
          </a:p>
          <a:p>
            <a:pPr>
              <a:buNone/>
            </a:pPr>
            <a:r>
              <a:rPr lang="en-IN" b="1" dirty="0"/>
              <a:t>      CMP BL, 39H ;Compare by subtracting</a:t>
            </a:r>
          </a:p>
          <a:p>
            <a:pPr>
              <a:buNone/>
            </a:pPr>
            <a:r>
              <a:rPr lang="en-IN" b="1" dirty="0"/>
              <a:t>                               ;39H from BL</a:t>
            </a:r>
          </a:p>
          <a:p>
            <a:pPr>
              <a:buNone/>
            </a:pPr>
            <a:r>
              <a:rPr lang="en-IN" b="1" dirty="0"/>
              <a:t>       JNLE NEXT2   ;Jump to label if BL is not</a:t>
            </a:r>
          </a:p>
          <a:p>
            <a:pPr>
              <a:buNone/>
            </a:pPr>
            <a:r>
              <a:rPr lang="en-IN" b="1" dirty="0"/>
              <a:t>                                ;less than or equal 39H</a:t>
            </a:r>
          </a:p>
        </p:txBody>
      </p:sp>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19675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052736"/>
            <a:ext cx="9144000" cy="580526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85720" y="1357298"/>
            <a:ext cx="3071834"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500034" y="1357298"/>
            <a:ext cx="2201244" cy="492443"/>
          </a:xfrm>
          <a:prstGeom prst="rect">
            <a:avLst/>
          </a:prstGeom>
        </p:spPr>
        <p:txBody>
          <a:bodyPr wrap="none">
            <a:spAutoFit/>
          </a:bodyPr>
          <a:lstStyle/>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endParaRPr lang="en-US" sz="1300" b="1" dirty="0">
              <a:solidFill>
                <a:srgbClr val="990033"/>
              </a:solidFill>
              <a:latin typeface="Verdana" pitchFamily="34" charset="0"/>
              <a:ea typeface="Verdana" pitchFamily="34" charset="0"/>
              <a:cs typeface="Verdana" pitchFamily="34" charset="0"/>
            </a:endParaRPr>
          </a:p>
        </p:txBody>
      </p:sp>
      <p:sp>
        <p:nvSpPr>
          <p:cNvPr id="12" name="Rectangle 11"/>
          <p:cNvSpPr/>
          <p:nvPr/>
        </p:nvSpPr>
        <p:spPr>
          <a:xfrm>
            <a:off x="3500430" y="1214422"/>
            <a:ext cx="52578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Here, the effective  address of the memory location at which the data operand is stored  is given in the instruction.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effective address is just a 16-bit number  written directly in the instruction. </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BX, [1354H] </a:t>
            </a:r>
          </a:p>
          <a:p>
            <a:pPr algn="just"/>
            <a:r>
              <a:rPr lang="en-US" sz="1400" b="1" dirty="0">
                <a:solidFill>
                  <a:schemeClr val="tx1"/>
                </a:solidFill>
                <a:latin typeface="Verdana" pitchFamily="34" charset="0"/>
                <a:ea typeface="Verdana" pitchFamily="34" charset="0"/>
                <a:cs typeface="Verdana" pitchFamily="34" charset="0"/>
              </a:rPr>
              <a:t>MOV   BL,  [0400H]</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a:solidFill>
                  <a:schemeClr val="tx1"/>
                </a:solidFill>
                <a:latin typeface="Verdana" pitchFamily="34" charset="0"/>
                <a:ea typeface="Verdana" pitchFamily="34" charset="0"/>
                <a:cs typeface="Verdana" pitchFamily="34" charset="0"/>
              </a:rPr>
              <a:t>The square brackets around the  1354</a:t>
            </a:r>
            <a:r>
              <a:rPr lang="en-US" sz="1400" b="1" baseline="-25000" dirty="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denotes the contents of the memory location. When executed, this instruction will copy the contents of the memory location into BX register.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This addressing mode is called direct because the displacement of the operand from the segment base is specified directly in the instruction. </a:t>
            </a:r>
          </a:p>
        </p:txBody>
      </p:sp>
    </p:spTree>
    <p:extLst>
      <p:ext uri="{BB962C8B-B14F-4D97-AF65-F5344CB8AC3E}">
        <p14:creationId xmlns:p14="http://schemas.microsoft.com/office/powerpoint/2010/main" val="39315297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417638"/>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0" y="1484784"/>
            <a:ext cx="9144000" cy="5373216"/>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19675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0" y="1124744"/>
            <a:ext cx="9144000" cy="5733256"/>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0" y="1340767"/>
            <a:ext cx="9144000" cy="5479757"/>
          </a:xfrm>
          <a:prstGeom prst="rect">
            <a:avLst/>
          </a:prstGeom>
          <a:noFill/>
          <a:ln w="9525">
            <a:noFill/>
            <a:miter lim="800000"/>
            <a:headEnd/>
            <a:tailEnd/>
          </a:ln>
        </p:spPr>
      </p:pic>
      <p:sp>
        <p:nvSpPr>
          <p:cNvPr id="5" name="Title 1"/>
          <p:cNvSpPr>
            <a:spLocks noGrp="1"/>
          </p:cNvSpPr>
          <p:nvPr>
            <p:ph type="title"/>
          </p:nvPr>
        </p:nvSpPr>
        <p:spPr>
          <a:xfrm>
            <a:off x="0" y="0"/>
            <a:ext cx="9144000" cy="126876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 y="1124744"/>
            <a:ext cx="9047348" cy="5733256"/>
          </a:xfrm>
          <a:prstGeom prst="rect">
            <a:avLst/>
          </a:prstGeom>
          <a:noFill/>
          <a:ln w="9525">
            <a:noFill/>
            <a:miter lim="800000"/>
            <a:headEnd/>
            <a:tailEnd/>
          </a:ln>
        </p:spPr>
      </p:pic>
      <p:sp>
        <p:nvSpPr>
          <p:cNvPr id="5"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0" y="1124744"/>
            <a:ext cx="9144000" cy="5733256"/>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0" y="1196752"/>
            <a:ext cx="9144000" cy="5661248"/>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1" y="1124744"/>
            <a:ext cx="9144000" cy="5733256"/>
          </a:xfrm>
          <a:prstGeom prst="rect">
            <a:avLst/>
          </a:prstGeom>
          <a:noFill/>
          <a:ln w="9525">
            <a:noFill/>
            <a:miter lim="800000"/>
            <a:headEnd/>
            <a:tailEnd/>
          </a:ln>
        </p:spPr>
      </p:pic>
      <p:sp>
        <p:nvSpPr>
          <p:cNvPr id="5"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6752"/>
            <a:ext cx="9144000" cy="5661248"/>
          </a:xfrm>
        </p:spPr>
        <p:txBody>
          <a:bodyPr>
            <a:normAutofit fontScale="92500" lnSpcReduction="10000"/>
          </a:bodyPr>
          <a:lstStyle/>
          <a:p>
            <a:r>
              <a:rPr lang="en-IN" b="1" dirty="0"/>
              <a:t>Interrupt Instructions-</a:t>
            </a:r>
            <a:r>
              <a:rPr lang="en-US" dirty="0"/>
              <a:t>These instructions are used to call the interrupt during program execution. Control transferred to the corresponding service routine after pushing all registers and flag to stack.</a:t>
            </a:r>
          </a:p>
          <a:p>
            <a:r>
              <a:rPr lang="en-IN" b="1" dirty="0"/>
              <a:t>INT Type - Interrupt program execution</a:t>
            </a:r>
          </a:p>
          <a:p>
            <a:pPr lvl="1"/>
            <a:r>
              <a:rPr lang="en-US" b="1" dirty="0"/>
              <a:t>Used to interrupt the program during execution and calling the  service specified according to the type number(0- 255)</a:t>
            </a:r>
            <a:endParaRPr lang="en-IN" b="1" dirty="0"/>
          </a:p>
          <a:p>
            <a:r>
              <a:rPr lang="en-IN" b="1" dirty="0"/>
              <a:t> INTO Instruction - Interrupt on overflow.</a:t>
            </a:r>
            <a:r>
              <a:rPr lang="en-US" b="1" dirty="0"/>
              <a:t> </a:t>
            </a:r>
          </a:p>
          <a:p>
            <a:pPr lvl="1"/>
            <a:r>
              <a:rPr lang="en-US" b="1" dirty="0"/>
              <a:t>Used to interrupt the program during execution if OF=1.</a:t>
            </a:r>
          </a:p>
          <a:p>
            <a:r>
              <a:rPr lang="en-IN" b="1" dirty="0"/>
              <a:t> IRET Instruction - Interrupt return.</a:t>
            </a:r>
          </a:p>
          <a:p>
            <a:pPr lvl="1"/>
            <a:r>
              <a:rPr lang="en-US" b="1" dirty="0"/>
              <a:t>Used to return from interrupt service to the main program after popping all register values and flag from stack.</a:t>
            </a:r>
            <a:endParaRPr lang="en-IN" b="1" dirty="0"/>
          </a:p>
        </p:txBody>
      </p:sp>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80728"/>
            <a:ext cx="8915400" cy="5877272"/>
          </a:xfrm>
        </p:spPr>
        <p:txBody>
          <a:bodyPr>
            <a:noAutofit/>
          </a:bodyPr>
          <a:lstStyle/>
          <a:p>
            <a:pPr>
              <a:buNone/>
            </a:pPr>
            <a:r>
              <a:rPr lang="en-US" sz="2600" b="1" dirty="0"/>
              <a:t>  (1). LOOP</a:t>
            </a:r>
            <a:r>
              <a:rPr lang="en-IN" sz="2600" b="1" dirty="0"/>
              <a:t> Instruction - This instruction is used to repeat a series of instructions some number of times. Count loaded into CX register ,which auto decrements each time LOOP is executed. If CX=0,goes to the next instruction after the LOOP, otherwise loop repeated.</a:t>
            </a:r>
            <a:endParaRPr lang="en-US" sz="2600" b="1" dirty="0"/>
          </a:p>
          <a:p>
            <a:pPr>
              <a:buNone/>
            </a:pPr>
            <a:r>
              <a:rPr lang="en-IN" sz="2600" b="1" dirty="0"/>
              <a:t>Example:</a:t>
            </a:r>
          </a:p>
          <a:p>
            <a:pPr>
              <a:buNone/>
            </a:pPr>
            <a:r>
              <a:rPr lang="en-IN" sz="2600" b="1" dirty="0"/>
              <a:t>      MOV BX, OFFSET PRICE  ;Point BX at first element in array</a:t>
            </a:r>
          </a:p>
          <a:p>
            <a:pPr>
              <a:buNone/>
            </a:pPr>
            <a:r>
              <a:rPr lang="en-IN" sz="2600" b="1" dirty="0"/>
              <a:t>      MOV CX, 40	              ;Load CX with no: of array elements</a:t>
            </a:r>
          </a:p>
          <a:p>
            <a:pPr>
              <a:buNone/>
            </a:pPr>
            <a:r>
              <a:rPr lang="en-IN" sz="2600" b="1" dirty="0"/>
              <a:t>N1: MOV AL, [BX]      ; Get elements from array</a:t>
            </a:r>
          </a:p>
          <a:p>
            <a:pPr>
              <a:buNone/>
            </a:pPr>
            <a:r>
              <a:rPr lang="en-IN" sz="2600" b="1" dirty="0"/>
              <a:t>        ADD AL, 07H       ;Add correction factor</a:t>
            </a:r>
          </a:p>
          <a:p>
            <a:pPr>
              <a:buNone/>
            </a:pPr>
            <a:r>
              <a:rPr lang="en-IN" sz="2600" b="1" dirty="0"/>
              <a:t>       DAA 		 ; decimal adjust result</a:t>
            </a:r>
          </a:p>
          <a:p>
            <a:pPr>
              <a:buNone/>
            </a:pPr>
            <a:r>
              <a:rPr lang="en-IN" sz="2600" b="1" dirty="0"/>
              <a:t>       MOV [BX], AL  	; Put result back in array</a:t>
            </a:r>
          </a:p>
          <a:p>
            <a:pPr>
              <a:buNone/>
            </a:pPr>
            <a:r>
              <a:rPr lang="en-IN" sz="2600" b="1" dirty="0"/>
              <a:t>       LOOP     N1	; Repeat until all elements adjusted.</a:t>
            </a:r>
          </a:p>
        </p:txBody>
      </p:sp>
      <p:sp>
        <p:nvSpPr>
          <p:cNvPr id="4" name="Title 1"/>
          <p:cNvSpPr>
            <a:spLocks noGrp="1"/>
          </p:cNvSpPr>
          <p:nvPr>
            <p:ph type="title"/>
          </p:nvPr>
        </p:nvSpPr>
        <p:spPr>
          <a:xfrm>
            <a:off x="0" y="0"/>
            <a:ext cx="91440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chemeClr val="accent1">
                    <a:lumMod val="20000"/>
                    <a:lumOff val="80000"/>
                  </a:schemeClr>
                </a:solidFill>
              </a:rPr>
              <a:t>(5). LOOP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br>
              <a:rPr lang="en-IN" b="1" dirty="0"/>
            </a:br>
            <a:r>
              <a:rPr lang="en-IN" b="1" dirty="0"/>
              <a:t>LOOPZ/LOOPE and LOOPNZ/LOOPNE Instructions</a:t>
            </a:r>
            <a:br>
              <a:rPr lang="en-IN" b="1" dirty="0"/>
            </a:br>
            <a:endParaRPr lang="en-IN" dirty="0"/>
          </a:p>
        </p:txBody>
      </p:sp>
      <p:sp>
        <p:nvSpPr>
          <p:cNvPr id="3" name="Content Placeholder 2"/>
          <p:cNvSpPr>
            <a:spLocks noGrp="1"/>
          </p:cNvSpPr>
          <p:nvPr>
            <p:ph idx="1"/>
          </p:nvPr>
        </p:nvSpPr>
        <p:spPr>
          <a:xfrm>
            <a:off x="179512" y="1412776"/>
            <a:ext cx="8784976" cy="4713387"/>
          </a:xfrm>
        </p:spPr>
        <p:txBody>
          <a:bodyPr>
            <a:normAutofit fontScale="92500" lnSpcReduction="10000"/>
          </a:bodyPr>
          <a:lstStyle/>
          <a:p>
            <a:r>
              <a:rPr lang="en-IN" dirty="0"/>
              <a:t>In these two additional instructions, the state of the ZERO Flag may also cause loop termination in addition to the content of the CX register.</a:t>
            </a:r>
          </a:p>
          <a:p>
            <a:r>
              <a:rPr lang="en-IN" dirty="0"/>
              <a:t> Some action inside the loop should affect the zero flag (e.g. a CMP instruction) before these instructions are executed.</a:t>
            </a:r>
          </a:p>
          <a:p>
            <a:r>
              <a:rPr lang="en-IN" sz="3000" dirty="0"/>
              <a:t>LOOPZ/LOOPE: Loop while (ZF = 1) &amp;&amp; (CX&lt;&gt; 0)</a:t>
            </a:r>
          </a:p>
          <a:p>
            <a:r>
              <a:rPr lang="en-IN" sz="3000" dirty="0"/>
              <a:t>LOOPNZ/LOOPNE: Loop while (ZF = 0) &amp;&amp; (CX &lt;&gt; 0)</a:t>
            </a:r>
          </a:p>
          <a:p>
            <a:r>
              <a:rPr lang="en-IN" sz="3000" dirty="0"/>
              <a:t>LOOPZ is equivalent to LOOPE</a:t>
            </a:r>
          </a:p>
          <a:p>
            <a:r>
              <a:rPr lang="en-IN" sz="3000" dirty="0"/>
              <a:t>LOOPNZ is equivalent to LOOPNE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85720" y="92867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8662" y="0"/>
            <a:ext cx="7000924" cy="714356"/>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285720" y="1000108"/>
            <a:ext cx="3395775" cy="292388"/>
          </a:xfrm>
          <a:prstGeom prst="rect">
            <a:avLst/>
          </a:prstGeom>
        </p:spPr>
        <p:txBody>
          <a:bodyPr wrap="square">
            <a:spAutoFit/>
          </a:bodyPr>
          <a:lstStyle/>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p:txBody>
      </p:sp>
      <p:sp>
        <p:nvSpPr>
          <p:cNvPr id="13" name="Rectangle 12"/>
          <p:cNvSpPr/>
          <p:nvPr/>
        </p:nvSpPr>
        <p:spPr>
          <a:xfrm>
            <a:off x="3714744" y="714356"/>
            <a:ext cx="5214942" cy="6143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In Register indirect addressing, name of the register which holds the effective address (EA) will be specified in the instruction.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Registers used to hold EA are any of the following registers: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BX,  DI and SI.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Content of the DS/ES register is used for base address calculation.</a:t>
            </a:r>
          </a:p>
          <a:p>
            <a:pPr algn="just"/>
            <a:r>
              <a:rPr lang="en-US" sz="1400" b="1" dirty="0">
                <a:solidFill>
                  <a:srgbClr val="FF0000"/>
                </a:solidFill>
                <a:latin typeface="Verdana" pitchFamily="34" charset="0"/>
                <a:ea typeface="Verdana" pitchFamily="34" charset="0"/>
                <a:cs typeface="Verdana" pitchFamily="34" charset="0"/>
              </a:rPr>
              <a:t> </a:t>
            </a:r>
          </a:p>
          <a:p>
            <a:pPr algn="just"/>
            <a:r>
              <a:rPr lang="en-US" sz="1400" b="1" dirty="0">
                <a:solidFill>
                  <a:srgbClr val="FF0000"/>
                </a:solidFill>
                <a:latin typeface="Verdana" pitchFamily="34" charset="0"/>
                <a:ea typeface="Verdana" pitchFamily="34" charset="0"/>
                <a:cs typeface="Verdana" pitchFamily="34" charset="0"/>
              </a:rPr>
              <a:t>		Example: </a:t>
            </a:r>
            <a:r>
              <a:rPr lang="en-US" sz="1400" b="1" dirty="0">
                <a:solidFill>
                  <a:schemeClr val="tx1"/>
                </a:solidFill>
                <a:latin typeface="Verdana" pitchFamily="34" charset="0"/>
                <a:ea typeface="Verdana" pitchFamily="34" charset="0"/>
                <a:cs typeface="Verdana" pitchFamily="34" charset="0"/>
              </a:rPr>
              <a:t>MOV CX, [BX]</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rPr>
              <a:t>Operations:</a:t>
            </a:r>
          </a:p>
          <a:p>
            <a:pPr algn="just"/>
            <a:endParaRPr lang="en-US" sz="1400" b="1" dirty="0">
              <a:solidFill>
                <a:srgbClr val="C00000"/>
              </a:solidFill>
              <a:latin typeface="Verdana" pitchFamily="34" charset="0"/>
              <a:ea typeface="Verdana" pitchFamily="34" charset="0"/>
              <a:cs typeface="Verdana" pitchFamily="34" charset="0"/>
            </a:endParaRPr>
          </a:p>
          <a:p>
            <a:pPr lvl="2"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EA = (BX)</a:t>
            </a:r>
          </a:p>
          <a:p>
            <a:pPr lvl="2" algn="just"/>
            <a:r>
              <a:rPr lang="en-US" sz="1400" b="1" dirty="0">
                <a:solidFill>
                  <a:srgbClr val="C00000"/>
                </a:solidFill>
                <a:latin typeface="Verdana" pitchFamily="34" charset="0"/>
                <a:ea typeface="Verdana" pitchFamily="34" charset="0"/>
                <a:cs typeface="Verdana" pitchFamily="34" charset="0"/>
              </a:rPr>
              <a:t>BA = (DS) x 10H</a:t>
            </a:r>
          </a:p>
          <a:p>
            <a:pPr lvl="2" algn="just"/>
            <a:r>
              <a:rPr lang="en-US" sz="1400" b="1" dirty="0">
                <a:solidFill>
                  <a:srgbClr val="C00000"/>
                </a:solidFill>
                <a:latin typeface="Verdana" pitchFamily="34" charset="0"/>
                <a:ea typeface="Verdana" pitchFamily="34" charset="0"/>
                <a:cs typeface="Verdana" pitchFamily="34" charset="0"/>
              </a:rPr>
              <a:t>MA = BA + EA</a:t>
            </a:r>
          </a:p>
          <a:p>
            <a:pPr lvl="2"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(CX) </a:t>
            </a:r>
            <a:r>
              <a:rPr lang="en-US" sz="1400" b="1" dirty="0">
                <a:solidFill>
                  <a:srgbClr val="C00000"/>
                </a:solidFill>
                <a:latin typeface="Verdana" pitchFamily="34" charset="0"/>
                <a:ea typeface="Verdana" pitchFamily="34" charset="0"/>
                <a:cs typeface="Verdana" pitchFamily="34" charset="0"/>
                <a:sym typeface="Symbol"/>
              </a:rPr>
              <a:t> (MA)   or,</a:t>
            </a:r>
          </a:p>
          <a:p>
            <a:pPr lvl="2" algn="just"/>
            <a:endParaRPr lang="en-US" sz="1400" b="1" dirty="0">
              <a:solidFill>
                <a:srgbClr val="C00000"/>
              </a:solidFill>
              <a:latin typeface="Verdana" pitchFamily="34" charset="0"/>
              <a:ea typeface="Verdana" pitchFamily="34" charset="0"/>
              <a:cs typeface="Verdana" pitchFamily="34" charset="0"/>
              <a:sym typeface="Symbol"/>
            </a:endParaRPr>
          </a:p>
          <a:p>
            <a:pPr lvl="2" algn="just"/>
            <a:r>
              <a:rPr lang="en-US" sz="1400" b="1" dirty="0">
                <a:solidFill>
                  <a:srgbClr val="C00000"/>
                </a:solidFill>
                <a:latin typeface="Verdana" pitchFamily="34" charset="0"/>
                <a:ea typeface="Verdana" pitchFamily="34" charset="0"/>
                <a:cs typeface="Verdana" pitchFamily="34" charset="0"/>
                <a:sym typeface="Symbol"/>
              </a:rPr>
              <a:t>(CL)  (MA)</a:t>
            </a:r>
          </a:p>
          <a:p>
            <a:pPr lvl="2" algn="just"/>
            <a:r>
              <a:rPr lang="en-US" sz="1400" b="1" dirty="0">
                <a:solidFill>
                  <a:srgbClr val="C00000"/>
                </a:solidFill>
                <a:latin typeface="Verdana" pitchFamily="34" charset="0"/>
                <a:ea typeface="Verdana" pitchFamily="34" charset="0"/>
                <a:cs typeface="Verdana" pitchFamily="34" charset="0"/>
                <a:sym typeface="Symbol"/>
              </a:rPr>
              <a:t>(CH)   (MA +1)</a:t>
            </a:r>
          </a:p>
          <a:p>
            <a:pPr algn="just"/>
            <a:r>
              <a:rPr lang="en-US" sz="1400" b="1" dirty="0">
                <a:solidFill>
                  <a:schemeClr val="tx1"/>
                </a:solidFill>
                <a:latin typeface="Verdana" pitchFamily="34" charset="0"/>
                <a:ea typeface="Verdana" pitchFamily="34" charset="0"/>
                <a:cs typeface="Verdana" pitchFamily="34" charset="0"/>
              </a:rPr>
              <a:t> </a:t>
            </a:r>
          </a:p>
          <a:p>
            <a:pPr algn="just"/>
            <a:endParaRPr lang="en-US" sz="1400" b="1" dirty="0">
              <a:solidFill>
                <a:schemeClr val="tx1"/>
              </a:solidFill>
              <a:latin typeface="Verdana" pitchFamily="34" charset="0"/>
              <a:ea typeface="Verdana" pitchFamily="34" charset="0"/>
              <a:cs typeface="Verdana" pitchFamily="34" charset="0"/>
            </a:endParaRPr>
          </a:p>
        </p:txBody>
      </p:sp>
      <p:sp>
        <p:nvSpPr>
          <p:cNvPr id="6" name="Line Callout 1 5"/>
          <p:cNvSpPr/>
          <p:nvPr/>
        </p:nvSpPr>
        <p:spPr>
          <a:xfrm>
            <a:off x="6588224" y="3789040"/>
            <a:ext cx="2286000" cy="854692"/>
          </a:xfrm>
          <a:prstGeom prst="borderCallout1">
            <a:avLst>
              <a:gd name="adj1" fmla="val 49795"/>
              <a:gd name="adj2" fmla="val -725"/>
              <a:gd name="adj3" fmla="val 143659"/>
              <a:gd name="adj4" fmla="val -43720"/>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Note : Register/ memory enclosed in brackets refer to content of register/ memory</a:t>
            </a:r>
          </a:p>
        </p:txBody>
      </p:sp>
      <p:pic>
        <p:nvPicPr>
          <p:cNvPr id="224258" name="Picture 2" descr="http://www.care4you.in/Tutorials/8086mp/images-seg/register-indirect.PNG"/>
          <p:cNvPicPr>
            <a:picLocks noChangeAspect="1" noChangeArrowheads="1"/>
          </p:cNvPicPr>
          <p:nvPr/>
        </p:nvPicPr>
        <p:blipFill>
          <a:blip r:embed="rId3" cstate="print"/>
          <a:srcRect/>
          <a:stretch>
            <a:fillRect/>
          </a:stretch>
        </p:blipFill>
        <p:spPr bwMode="auto">
          <a:xfrm>
            <a:off x="251520" y="3140968"/>
            <a:ext cx="3672408" cy="3456384"/>
          </a:xfrm>
          <a:prstGeom prst="rect">
            <a:avLst/>
          </a:prstGeom>
          <a:noFill/>
        </p:spPr>
      </p:pic>
    </p:spTree>
    <p:extLst>
      <p:ext uri="{BB962C8B-B14F-4D97-AF65-F5344CB8AC3E}">
        <p14:creationId xmlns:p14="http://schemas.microsoft.com/office/powerpoint/2010/main" val="340939324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1"/>
            <a:ext cx="8229600" cy="1252736"/>
          </a:xfrm>
        </p:spPr>
        <p:txBody>
          <a:bodyPr/>
          <a:lstStyle/>
          <a:p>
            <a:r>
              <a:rPr lang="en-IN" dirty="0"/>
              <a:t>The format of the loop instructions along with the action taken is given in the following table:</a:t>
            </a:r>
          </a:p>
          <a:p>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755576" y="2924944"/>
            <a:ext cx="8136904" cy="1628006"/>
          </a:xfrm>
          <a:prstGeom prst="rect">
            <a:avLst/>
          </a:prstGeom>
          <a:noFill/>
          <a:ln w="9525">
            <a:noFill/>
            <a:miter lim="800000"/>
            <a:headEnd/>
            <a:tailEnd/>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20" y="1268760"/>
            <a:ext cx="9024080" cy="5256584"/>
          </a:xfrm>
        </p:spPr>
        <p:txBody>
          <a:bodyPr>
            <a:normAutofit fontScale="92500" lnSpcReduction="20000"/>
          </a:bodyPr>
          <a:lstStyle/>
          <a:p>
            <a:pPr>
              <a:buNone/>
            </a:pPr>
            <a:r>
              <a:rPr lang="en-IN" b="1" dirty="0"/>
              <a:t>(2) LOOPE / LOOPZ Instruction – Loop while CX not =0 and ZF=1</a:t>
            </a:r>
          </a:p>
          <a:p>
            <a:pPr>
              <a:buNone/>
            </a:pPr>
            <a:r>
              <a:rPr lang="en-IN" b="1" dirty="0"/>
              <a:t>This instruction is used to repeat a group of instruction some number of times(until CX=0) or until ZF = 0.</a:t>
            </a:r>
          </a:p>
          <a:p>
            <a:pPr>
              <a:buNone/>
            </a:pPr>
            <a:r>
              <a:rPr lang="en-IN" b="1" dirty="0"/>
              <a:t> Example:</a:t>
            </a:r>
          </a:p>
          <a:p>
            <a:pPr>
              <a:buNone/>
            </a:pPr>
            <a:r>
              <a:rPr lang="en-IN" b="1" dirty="0"/>
              <a:t>	  </a:t>
            </a:r>
            <a:r>
              <a:rPr lang="en-IN" dirty="0"/>
              <a:t>MOV BX, OFFSET ARRAY 	;point BX at start of the 					;array</a:t>
            </a:r>
          </a:p>
          <a:p>
            <a:pPr>
              <a:buNone/>
            </a:pPr>
            <a:r>
              <a:rPr lang="en-IN" dirty="0"/>
              <a:t>	  DEC BX</a:t>
            </a:r>
          </a:p>
          <a:p>
            <a:pPr>
              <a:buNone/>
            </a:pPr>
            <a:r>
              <a:rPr lang="en-IN" dirty="0"/>
              <a:t>	  MOV CX, 100 	  ;put number of array elements in CX</a:t>
            </a:r>
          </a:p>
          <a:p>
            <a:pPr>
              <a:buNone/>
            </a:pPr>
            <a:r>
              <a:rPr lang="en-IN" dirty="0"/>
              <a:t>N1:INC BX		  ;point to next element in array</a:t>
            </a:r>
          </a:p>
          <a:p>
            <a:pPr>
              <a:buNone/>
            </a:pPr>
            <a:r>
              <a:rPr lang="en-IN" dirty="0"/>
              <a:t>	  CMP [BX], 0FFH  ;Compare array elements FFH</a:t>
            </a:r>
          </a:p>
          <a:p>
            <a:pPr>
              <a:buNone/>
            </a:pPr>
            <a:r>
              <a:rPr lang="en-IN" dirty="0"/>
              <a:t>	  LOOPE   N1</a:t>
            </a:r>
          </a:p>
        </p:txBody>
      </p:sp>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chemeClr val="accent1">
                    <a:lumMod val="20000"/>
                    <a:lumOff val="80000"/>
                  </a:schemeClr>
                </a:solidFill>
              </a:rPr>
              <a:t>(5). LOOP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52735"/>
            <a:ext cx="9144000" cy="5767789"/>
          </a:xfrm>
        </p:spPr>
        <p:txBody>
          <a:bodyPr>
            <a:normAutofit/>
          </a:bodyPr>
          <a:lstStyle/>
          <a:p>
            <a:pPr>
              <a:buNone/>
            </a:pPr>
            <a:r>
              <a:rPr lang="en-IN" sz="2800" b="1" dirty="0"/>
              <a:t>(3) LOOPNE/LOOPNZ –Loop while CX is not 0 and ZF=0</a:t>
            </a:r>
          </a:p>
          <a:p>
            <a:pPr>
              <a:buNone/>
            </a:pPr>
            <a:r>
              <a:rPr lang="en-IN" sz="2800" b="1" dirty="0"/>
              <a:t>- This instruction is used to repeat a group of instruction some number of times(until CX = 0 )or until  ZF = 1</a:t>
            </a:r>
          </a:p>
          <a:p>
            <a:pPr>
              <a:buNone/>
            </a:pPr>
            <a:r>
              <a:rPr lang="en-IN" sz="2800" b="1" dirty="0"/>
              <a:t> Example:</a:t>
            </a:r>
          </a:p>
          <a:p>
            <a:pPr>
              <a:buNone/>
            </a:pPr>
            <a:r>
              <a:rPr lang="en-IN" sz="2800" b="1" dirty="0"/>
              <a:t>	</a:t>
            </a:r>
            <a:r>
              <a:rPr lang="en-IN" sz="2800" dirty="0"/>
              <a:t>   MOV BX, OFFSET ARRAY1 ;point BX at start of the array</a:t>
            </a:r>
          </a:p>
          <a:p>
            <a:pPr>
              <a:buNone/>
            </a:pPr>
            <a:r>
              <a:rPr lang="en-IN" sz="2800" dirty="0"/>
              <a:t>	    DEC BX</a:t>
            </a:r>
          </a:p>
          <a:p>
            <a:pPr>
              <a:buNone/>
            </a:pPr>
            <a:r>
              <a:rPr lang="en-IN" sz="2800" dirty="0"/>
              <a:t>	    MOV CX, 100 	 ;put number of array elements in CX</a:t>
            </a:r>
          </a:p>
          <a:p>
            <a:pPr>
              <a:buNone/>
            </a:pPr>
            <a:r>
              <a:rPr lang="en-IN" sz="2800" dirty="0"/>
              <a:t>NEXT:INC BX 	 ;point to next elements in array</a:t>
            </a:r>
          </a:p>
          <a:p>
            <a:pPr>
              <a:buNone/>
            </a:pPr>
            <a:r>
              <a:rPr lang="en-IN" sz="2800" dirty="0"/>
              <a:t>	     CMP [BX], 0DH ;Compare array element with  0DH</a:t>
            </a:r>
          </a:p>
          <a:p>
            <a:pPr>
              <a:buNone/>
            </a:pPr>
            <a:r>
              <a:rPr lang="en-IN" sz="2800" dirty="0"/>
              <a:t>	     LOOPNE   NEXT</a:t>
            </a:r>
          </a:p>
        </p:txBody>
      </p:sp>
      <p:sp>
        <p:nvSpPr>
          <p:cNvPr id="4" name="Title 1"/>
          <p:cNvSpPr>
            <a:spLocks noGrp="1"/>
          </p:cNvSpPr>
          <p:nvPr>
            <p:ph type="title"/>
          </p:nvPr>
        </p:nvSpPr>
        <p:spPr>
          <a:xfrm>
            <a:off x="0" y="0"/>
            <a:ext cx="9144000" cy="980728"/>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chemeClr val="accent1">
                    <a:lumMod val="20000"/>
                    <a:lumOff val="80000"/>
                  </a:schemeClr>
                </a:solidFill>
              </a:rPr>
              <a:t>(5). LOOP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80728"/>
            <a:ext cx="8892480" cy="5877272"/>
          </a:xfrm>
        </p:spPr>
        <p:txBody>
          <a:bodyPr>
            <a:normAutofit fontScale="92500" lnSpcReduction="10000"/>
          </a:bodyPr>
          <a:lstStyle/>
          <a:p>
            <a:r>
              <a:rPr lang="en-IN" dirty="0"/>
              <a:t>REP/REPE/REPZ/REPNE/REPNZ - (Prefix) Repeat String instruction until specified conditions exist.</a:t>
            </a:r>
          </a:p>
          <a:p>
            <a:r>
              <a:rPr lang="en-IN" dirty="0"/>
              <a:t>REP- prefix written before a string instruction.</a:t>
            </a:r>
          </a:p>
          <a:p>
            <a:pPr lvl="1"/>
            <a:r>
              <a:rPr lang="en-IN" dirty="0"/>
              <a:t>It will cause the CX register to be decremented and</a:t>
            </a:r>
          </a:p>
          <a:p>
            <a:pPr>
              <a:buNone/>
            </a:pPr>
            <a:r>
              <a:rPr lang="en-IN" dirty="0"/>
              <a:t>    the string instruction to be repeated until CX=0.</a:t>
            </a:r>
          </a:p>
          <a:p>
            <a:r>
              <a:rPr lang="en-IN" dirty="0"/>
              <a:t>REPE/REPZ – Repeat if Equal /Repeat if Zero.</a:t>
            </a:r>
          </a:p>
          <a:p>
            <a:pPr lvl="1"/>
            <a:r>
              <a:rPr lang="en-IN" dirty="0"/>
              <a:t>Often used with the compare string or scan string instruction .</a:t>
            </a:r>
          </a:p>
          <a:p>
            <a:pPr lvl="1"/>
            <a:r>
              <a:rPr lang="en-IN" dirty="0"/>
              <a:t>REPE CMPSB</a:t>
            </a:r>
          </a:p>
          <a:p>
            <a:r>
              <a:rPr lang="en-IN" dirty="0"/>
              <a:t>REPNE/REPNZ-Repeat if Not Equal/Repeat if Not Zero.</a:t>
            </a:r>
          </a:p>
          <a:p>
            <a:pPr lvl="1"/>
            <a:r>
              <a:rPr lang="en-IN" dirty="0"/>
              <a:t>Often used with the scan string instruction.</a:t>
            </a:r>
          </a:p>
          <a:p>
            <a:pPr lvl="1"/>
            <a:r>
              <a:rPr lang="en-IN" dirty="0"/>
              <a:t>REPNE SCASW</a:t>
            </a:r>
          </a:p>
        </p:txBody>
      </p:sp>
      <p:sp>
        <p:nvSpPr>
          <p:cNvPr id="4" name="Title 1"/>
          <p:cNvSpPr>
            <a:spLocks noGrp="1"/>
          </p:cNvSpPr>
          <p:nvPr>
            <p:ph type="title"/>
          </p:nvPr>
        </p:nvSpPr>
        <p:spPr>
          <a:xfrm>
            <a:off x="0" y="0"/>
            <a:ext cx="9144000" cy="90872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chemeClr val="accent1">
                    <a:lumMod val="20000"/>
                    <a:lumOff val="80000"/>
                  </a:schemeClr>
                </a:solidFill>
              </a:rPr>
              <a:t>(5). LOOP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a:bodyPr>
          <a:lstStyle/>
          <a:p>
            <a:pPr>
              <a:buNone/>
            </a:pPr>
            <a:r>
              <a:rPr lang="en-US" sz="4800" b="1" dirty="0">
                <a:solidFill>
                  <a:srgbClr val="92D050"/>
                </a:solidFill>
              </a:rPr>
              <a:t>(1). HLT</a:t>
            </a:r>
            <a:endParaRPr lang="en-US" sz="4300" b="1" dirty="0">
              <a:solidFill>
                <a:srgbClr val="92D050"/>
              </a:solidFill>
            </a:endParaRPr>
          </a:p>
          <a:p>
            <a:r>
              <a:rPr lang="en-IN" sz="2800" b="1" dirty="0"/>
              <a:t>HALT Instruction - The HLT instruction will cause the 8086 to stop fetching and executing instructions. </a:t>
            </a:r>
          </a:p>
          <a:p>
            <a:r>
              <a:rPr lang="en-IN" sz="2800" b="1" dirty="0"/>
              <a:t>The 8086 will enter a halt state.</a:t>
            </a:r>
          </a:p>
          <a:p>
            <a:r>
              <a:rPr lang="en-IN" sz="2800" b="1" dirty="0"/>
              <a:t> The only way to get the processor out of the halt state are with an interrupt signal on the INTR pin or an interrupt signal on NMI pin or a reset signal on the RESET input .</a:t>
            </a:r>
            <a:endParaRPr lang="en-US" sz="2800" b="1" dirty="0"/>
          </a:p>
          <a:p>
            <a:pPr>
              <a:buNone/>
            </a:pPr>
            <a:endParaRPr lang="en-US" sz="3600" b="1" dirty="0"/>
          </a:p>
          <a:p>
            <a:endParaRPr lang="en-US" sz="2800" b="1"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7030A0"/>
                </a:solidFill>
              </a:rPr>
              <a:t>(6). Machine Control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a:bodyPr>
          <a:lstStyle/>
          <a:p>
            <a:pPr>
              <a:buNone/>
            </a:pPr>
            <a:r>
              <a:rPr lang="en-US" sz="4800" b="1" dirty="0">
                <a:solidFill>
                  <a:srgbClr val="92D050"/>
                </a:solidFill>
              </a:rPr>
              <a:t>(2). NOP- </a:t>
            </a:r>
            <a:r>
              <a:rPr lang="en-US" sz="4400" b="1" dirty="0"/>
              <a:t>No Operation</a:t>
            </a:r>
            <a:endParaRPr lang="en-US" sz="4300" b="1" dirty="0">
              <a:solidFill>
                <a:srgbClr val="92D050"/>
              </a:solidFill>
            </a:endParaRPr>
          </a:p>
          <a:p>
            <a:r>
              <a:rPr lang="en-IN" sz="2800" b="1" dirty="0"/>
              <a:t>This instruction simply uses up the three clock cycles and increments the instruction pointer to point to the next instruction.</a:t>
            </a:r>
          </a:p>
          <a:p>
            <a:r>
              <a:rPr lang="en-IN" sz="2800" b="1" dirty="0"/>
              <a:t> NOP does not change the status of any flag.</a:t>
            </a:r>
          </a:p>
          <a:p>
            <a:r>
              <a:rPr lang="en-IN" sz="2800" b="1" dirty="0"/>
              <a:t> The NOP instruction is used to increase the delay of a delay loop.</a:t>
            </a:r>
            <a:endParaRPr lang="en-US" sz="2800" b="1" dirty="0"/>
          </a:p>
          <a:p>
            <a:pPr>
              <a:buNone/>
            </a:pPr>
            <a:endParaRPr lang="en-US" sz="3600" b="1" dirty="0"/>
          </a:p>
          <a:p>
            <a:endParaRPr lang="en-US" sz="2800" b="1"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7030A0"/>
                </a:solidFill>
              </a:rPr>
              <a:t>(6). Machine Control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507288" cy="5472608"/>
          </a:xfrm>
        </p:spPr>
        <p:txBody>
          <a:bodyPr>
            <a:normAutofit lnSpcReduction="10000"/>
          </a:bodyPr>
          <a:lstStyle/>
          <a:p>
            <a:pPr>
              <a:buNone/>
            </a:pPr>
            <a:r>
              <a:rPr lang="en-US" b="1" dirty="0">
                <a:solidFill>
                  <a:srgbClr val="92D050"/>
                </a:solidFill>
              </a:rPr>
              <a:t>(3). WAIT- Wait for the test signal or interrupt signal.</a:t>
            </a:r>
          </a:p>
          <a:p>
            <a:r>
              <a:rPr lang="en-IN" b="1" dirty="0"/>
              <a:t>When this WAIT instruction executes, the 8086 enters an idle condition. This will stay in this state until a signal is asserted on TEST input pin or a valid interrupt signal is received on the INTR or NMI pin.</a:t>
            </a:r>
          </a:p>
          <a:p>
            <a:r>
              <a:rPr lang="en-IN" b="1" dirty="0"/>
              <a:t>This instruction is used to synchronize the 8086 with external hardware such as 8087 math coprocessor.</a:t>
            </a:r>
          </a:p>
          <a:p>
            <a:r>
              <a:rPr lang="en-IN" b="1" dirty="0"/>
              <a:t>WAIT affects no flags.</a:t>
            </a:r>
          </a:p>
          <a:p>
            <a:pPr>
              <a:buNone/>
            </a:pPr>
            <a:endParaRPr lang="en-IN" dirty="0"/>
          </a:p>
        </p:txBody>
      </p:sp>
      <p:sp>
        <p:nvSpPr>
          <p:cNvPr id="4" name="Title 1"/>
          <p:cNvSpPr>
            <a:spLocks noGrp="1"/>
          </p:cNvSpPr>
          <p:nvPr>
            <p:ph type="title"/>
          </p:nvPr>
        </p:nvSpPr>
        <p:spPr>
          <a:xfrm>
            <a:off x="467544" y="0"/>
            <a:ext cx="82296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7030A0"/>
                </a:solidFill>
              </a:rPr>
              <a:t>(6). Machine Control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08720"/>
            <a:ext cx="8915400" cy="5760640"/>
          </a:xfrm>
        </p:spPr>
        <p:txBody>
          <a:bodyPr>
            <a:noAutofit/>
          </a:bodyPr>
          <a:lstStyle/>
          <a:p>
            <a:pPr>
              <a:buNone/>
            </a:pPr>
            <a:r>
              <a:rPr lang="en-US" sz="2400" b="1" dirty="0">
                <a:solidFill>
                  <a:srgbClr val="92D050"/>
                </a:solidFill>
              </a:rPr>
              <a:t>(4). LOCK – Assert bus lock signal</a:t>
            </a:r>
          </a:p>
          <a:p>
            <a:r>
              <a:rPr lang="en-US" sz="2400" b="1" dirty="0"/>
              <a:t>In a multiprocessor  system, each microprocessor only takes control of the system bus when it needs to access some system resource.</a:t>
            </a:r>
          </a:p>
          <a:p>
            <a:r>
              <a:rPr lang="en-US" sz="2400" b="1" dirty="0"/>
              <a:t>The LOCK prefix allows a microprocessor to make sure that another processor does not  take control of the system bus while it is in the middle of a critical instruction which uses system bus.</a:t>
            </a:r>
          </a:p>
          <a:p>
            <a:r>
              <a:rPr lang="en-US" sz="2400" b="1" dirty="0"/>
              <a:t>The 8086 will assert its bus lock signal output (connected to an external bus controller device) which then prevents any other processor from taking over the system bus.</a:t>
            </a:r>
          </a:p>
          <a:p>
            <a:r>
              <a:rPr lang="en-US" sz="2400" b="1" dirty="0"/>
              <a:t>No flags affected.</a:t>
            </a:r>
          </a:p>
          <a:p>
            <a:pPr>
              <a:buNone/>
            </a:pPr>
            <a:r>
              <a:rPr lang="en-US" sz="2400" b="1" dirty="0"/>
              <a:t>          LOCK    XCHG  SEMAPHORE,AL  ; prevents another processor </a:t>
            </a:r>
          </a:p>
          <a:p>
            <a:pPr lvl="1">
              <a:buNone/>
            </a:pPr>
            <a:r>
              <a:rPr lang="en-US" sz="2400" b="1" dirty="0"/>
              <a:t>                                   ;from taking control of the system bus        			              ; between the two bus accesses of XCHG.</a:t>
            </a:r>
          </a:p>
        </p:txBody>
      </p:sp>
      <p:sp>
        <p:nvSpPr>
          <p:cNvPr id="4" name="Title 1"/>
          <p:cNvSpPr>
            <a:spLocks noGrp="1"/>
          </p:cNvSpPr>
          <p:nvPr>
            <p:ph type="title"/>
          </p:nvPr>
        </p:nvSpPr>
        <p:spPr>
          <a:xfrm>
            <a:off x="251520" y="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7030A0"/>
                </a:solidFill>
              </a:rPr>
              <a:t>(6). Machine Control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85000" lnSpcReduction="20000"/>
          </a:bodyPr>
          <a:lstStyle/>
          <a:p>
            <a:pPr>
              <a:buNone/>
            </a:pPr>
            <a:r>
              <a:rPr lang="en-US" b="1" dirty="0">
                <a:solidFill>
                  <a:srgbClr val="92D050"/>
                </a:solidFill>
              </a:rPr>
              <a:t>(5). ESC</a:t>
            </a:r>
          </a:p>
          <a:p>
            <a:r>
              <a:rPr lang="en-IN" sz="2800" b="1" dirty="0"/>
              <a:t>Escape instruction is used to pass instruction to a coprocessor such as the 8087 math coprocessor which shares the address and data bus with an 8086.</a:t>
            </a:r>
          </a:p>
          <a:p>
            <a:r>
              <a:rPr lang="en-IN" sz="2800" b="1" dirty="0"/>
              <a:t>Instruction for the coprocessor are represented by a 6 bit code embedded in the escape instruction(ESC instruction followed by a number) or they can be written using specific 8087 mnemonics.</a:t>
            </a:r>
          </a:p>
          <a:p>
            <a:r>
              <a:rPr lang="en-IN" sz="2800" b="1" dirty="0"/>
              <a:t> As the 8086 fetches instruction byte, the coprocessor also catches these bytes from data bus and puts them in its queue. </a:t>
            </a:r>
          </a:p>
          <a:p>
            <a:r>
              <a:rPr lang="en-IN" sz="2800" b="1" dirty="0"/>
              <a:t>The coprocessor treats all of the 8086 instruction as an NOP. </a:t>
            </a:r>
          </a:p>
          <a:p>
            <a:r>
              <a:rPr lang="en-IN" sz="2800" b="1" dirty="0"/>
              <a:t>When 8086 fetches an ESC instruction , the coprocessor decodes the instruction and carries out the action specified by the 6 bit code. </a:t>
            </a:r>
          </a:p>
          <a:p>
            <a:r>
              <a:rPr lang="en-IN" sz="2800" b="1" dirty="0"/>
              <a:t>In most of the case 8086 treats ESC instruction as an NOP.</a:t>
            </a:r>
            <a:endParaRPr lang="en-US" sz="2800" b="1" dirty="0">
              <a:solidFill>
                <a:srgbClr val="92D050"/>
              </a:solidFill>
            </a:endParaRPr>
          </a:p>
          <a:p>
            <a:endParaRPr lang="en-US" b="1" dirty="0"/>
          </a:p>
          <a:p>
            <a:pPr>
              <a:buNone/>
            </a:pPr>
            <a:endParaRPr lang="en-US" b="1"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7030A0"/>
                </a:solidFill>
              </a:rPr>
              <a:t>(6). Machine Control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a:bodyPr>
          <a:lstStyle/>
          <a:p>
            <a:pPr>
              <a:buNone/>
            </a:pPr>
            <a:r>
              <a:rPr lang="en-US" sz="4800" b="1" dirty="0">
                <a:solidFill>
                  <a:srgbClr val="FFC000"/>
                </a:solidFill>
              </a:rPr>
              <a:t>(1). CMC</a:t>
            </a:r>
            <a:endParaRPr lang="en-US" sz="4300" b="1" dirty="0">
              <a:solidFill>
                <a:srgbClr val="FFC000"/>
              </a:solidFill>
            </a:endParaRPr>
          </a:p>
          <a:p>
            <a:r>
              <a:rPr lang="en-IN" sz="2800" b="1" dirty="0"/>
              <a:t> If the carry flag CF is  zero before </a:t>
            </a:r>
            <a:r>
              <a:rPr lang="en-IN" sz="2800" dirty="0"/>
              <a:t>this instruction, it will be set to a one after the instruction. </a:t>
            </a:r>
          </a:p>
          <a:p>
            <a:r>
              <a:rPr lang="en-IN" sz="2800" dirty="0"/>
              <a:t>If the carry flag is one before this instruction, it will be reset to a zero after the instruction executes. </a:t>
            </a:r>
          </a:p>
          <a:p>
            <a:r>
              <a:rPr lang="en-IN" sz="2800" dirty="0"/>
              <a:t>CMC has no effect on other flags.</a:t>
            </a:r>
          </a:p>
          <a:p>
            <a:r>
              <a:rPr lang="en-IN" sz="2800" b="1" dirty="0"/>
              <a:t>Example:</a:t>
            </a:r>
          </a:p>
          <a:p>
            <a:pPr>
              <a:buNone/>
            </a:pPr>
            <a:r>
              <a:rPr lang="en-IN" sz="2800" b="1" dirty="0"/>
              <a:t>     CMC ;Invert the carry flag.</a:t>
            </a:r>
            <a:endParaRPr lang="en-US" sz="2800" b="1" dirty="0"/>
          </a:p>
          <a:p>
            <a:endParaRPr lang="en-US" sz="2800" b="1"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FF0000"/>
                </a:solidFill>
              </a:rPr>
              <a:t>(7). Flag Manipulation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14282" y="78579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714356"/>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571472" y="642918"/>
            <a:ext cx="2307042" cy="492443"/>
          </a:xfrm>
          <a:prstGeom prst="rect">
            <a:avLst/>
          </a:prstGeom>
        </p:spPr>
        <p:txBody>
          <a:bodyPr wrap="none">
            <a:spAutoFit/>
          </a:bodyPr>
          <a:lstStyle/>
          <a:p>
            <a:pPr marL="342900" indent="-342900"/>
            <a:endParaRPr lang="en-US" sz="1300" b="1" dirty="0">
              <a:solidFill>
                <a:srgbClr val="990033"/>
              </a:solidFill>
              <a:latin typeface="Verdana" pitchFamily="34" charset="0"/>
              <a:ea typeface="Verdana" pitchFamily="34" charset="0"/>
              <a:cs typeface="Verdana" pitchFamily="34" charset="0"/>
            </a:endParaRPr>
          </a:p>
          <a:p>
            <a:pPr marL="342900" indent="-342900"/>
            <a:r>
              <a:rPr lang="en-US" sz="1300" b="1" dirty="0">
                <a:solidFill>
                  <a:srgbClr val="990033"/>
                </a:solidFill>
                <a:latin typeface="Verdana" pitchFamily="34" charset="0"/>
                <a:ea typeface="Verdana" pitchFamily="34" charset="0"/>
                <a:cs typeface="Verdana" pitchFamily="34" charset="0"/>
              </a:rPr>
              <a:t>5. Indexed Addressing</a:t>
            </a:r>
          </a:p>
        </p:txBody>
      </p:sp>
      <p:sp>
        <p:nvSpPr>
          <p:cNvPr id="15" name="Rectangle 14"/>
          <p:cNvSpPr/>
          <p:nvPr/>
        </p:nvSpPr>
        <p:spPr>
          <a:xfrm>
            <a:off x="3563888" y="836712"/>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SI or DI(index registers) is used to hold an index value for memory data.DS and ES are  default segments for SI and DI respectively.</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Offset or Effective Address is stored in one of the index registers.</a:t>
            </a:r>
          </a:p>
          <a:p>
            <a:pPr algn="just"/>
            <a:endParaRPr lang="en-US" sz="1400" b="1" dirty="0">
              <a:solidFill>
                <a:srgbClr val="FF0000"/>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CX, [SI]</a:t>
            </a:r>
          </a:p>
          <a:p>
            <a:pPr lvl="2" algn="just"/>
            <a:r>
              <a:rPr lang="en-US" sz="1400" b="1" dirty="0">
                <a:solidFill>
                  <a:srgbClr val="C00000"/>
                </a:solidFill>
                <a:latin typeface="Verdana" pitchFamily="34" charset="0"/>
                <a:ea typeface="Verdana" pitchFamily="34" charset="0"/>
                <a:cs typeface="Verdana" pitchFamily="34" charset="0"/>
              </a:rPr>
              <a:t>Operations: </a:t>
            </a:r>
            <a:endParaRPr lang="en-US" sz="1200" b="1" dirty="0">
              <a:solidFill>
                <a:srgbClr val="C00000"/>
              </a:solidFill>
              <a:latin typeface="Verdana" pitchFamily="34" charset="0"/>
              <a:ea typeface="Verdana" pitchFamily="34" charset="0"/>
              <a:cs typeface="Verdana" pitchFamily="34" charset="0"/>
              <a:sym typeface="Symbol"/>
            </a:endParaRP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EA = (SI)</a:t>
            </a:r>
          </a:p>
          <a:p>
            <a:pPr lvl="3" algn="just"/>
            <a:r>
              <a:rPr lang="en-US" sz="1200" b="1" dirty="0">
                <a:solidFill>
                  <a:srgbClr val="C00000"/>
                </a:solidFill>
                <a:latin typeface="Verdana" pitchFamily="34" charset="0"/>
                <a:ea typeface="Verdana" pitchFamily="34" charset="0"/>
                <a:cs typeface="Verdana" pitchFamily="34" charset="0"/>
                <a:sym typeface="Symbol"/>
              </a:rPr>
              <a:t>BA = (DS) x 10H</a:t>
            </a:r>
          </a:p>
          <a:p>
            <a:pPr lvl="3" algn="just"/>
            <a:r>
              <a:rPr lang="en-US" sz="1200" b="1" dirty="0">
                <a:solidFill>
                  <a:srgbClr val="C00000"/>
                </a:solidFill>
                <a:latin typeface="Verdana" pitchFamily="34" charset="0"/>
                <a:ea typeface="Verdana" pitchFamily="34" charset="0"/>
                <a:cs typeface="Verdana" pitchFamily="34" charset="0"/>
                <a:sym typeface="Symbol"/>
              </a:rPr>
              <a:t>MA = BA + EA</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(CX)  (MA)   or,</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(CL)  (MA)</a:t>
            </a:r>
          </a:p>
          <a:p>
            <a:pPr lvl="3" algn="just"/>
            <a:r>
              <a:rPr lang="en-US" sz="1200" b="1" dirty="0">
                <a:solidFill>
                  <a:srgbClr val="C00000"/>
                </a:solidFill>
                <a:latin typeface="Verdana" pitchFamily="34" charset="0"/>
                <a:ea typeface="Verdana" pitchFamily="34" charset="0"/>
                <a:cs typeface="Verdana" pitchFamily="34" charset="0"/>
                <a:sym typeface="Symbol"/>
              </a:rPr>
              <a:t>(CH)  (MA + 1)</a:t>
            </a:r>
            <a:endParaRPr lang="en-US" sz="1200" b="1" dirty="0">
              <a:solidFill>
                <a:srgbClr val="C0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5887683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915400" cy="5334000"/>
          </a:xfrm>
        </p:spPr>
        <p:txBody>
          <a:bodyPr>
            <a:noAutofit/>
          </a:bodyPr>
          <a:lstStyle/>
          <a:p>
            <a:pPr>
              <a:buNone/>
            </a:pPr>
            <a:r>
              <a:rPr lang="en-US" b="1" dirty="0">
                <a:solidFill>
                  <a:srgbClr val="FFC000"/>
                </a:solidFill>
              </a:rPr>
              <a:t>(2). CLC</a:t>
            </a:r>
          </a:p>
          <a:p>
            <a:pPr>
              <a:buNone/>
            </a:pPr>
            <a:r>
              <a:rPr lang="en-IN" b="1" dirty="0"/>
              <a:t> CLC clear the carry flag ( CF ) to 0</a:t>
            </a:r>
          </a:p>
          <a:p>
            <a:r>
              <a:rPr lang="en-IN" dirty="0"/>
              <a:t>This instruction has no affect on the processor, registers, or other flags. </a:t>
            </a:r>
          </a:p>
          <a:p>
            <a:r>
              <a:rPr lang="en-IN" dirty="0"/>
              <a:t>It is often used to clear the CF before returning from a procedure to indicate a successful termination. </a:t>
            </a:r>
          </a:p>
          <a:p>
            <a:r>
              <a:rPr lang="en-IN" dirty="0"/>
              <a:t>It is also use to clear the CF during rotate operation involving the CF such as ADC, RCL, RCR. .</a:t>
            </a:r>
          </a:p>
          <a:p>
            <a:pPr>
              <a:buNone/>
            </a:pPr>
            <a:endParaRPr lang="en-US" b="1"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FF0000"/>
                </a:solidFill>
              </a:rPr>
              <a:t>(7). Flag Manipulation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a:bodyPr>
          <a:lstStyle/>
          <a:p>
            <a:pPr>
              <a:buNone/>
            </a:pPr>
            <a:r>
              <a:rPr lang="en-US" sz="4800" b="1" dirty="0">
                <a:solidFill>
                  <a:srgbClr val="FFC000"/>
                </a:solidFill>
              </a:rPr>
              <a:t>(3). CLI</a:t>
            </a:r>
            <a:endParaRPr lang="en-US" sz="4300" b="1" dirty="0">
              <a:solidFill>
                <a:srgbClr val="FFC000"/>
              </a:solidFill>
            </a:endParaRPr>
          </a:p>
          <a:p>
            <a:r>
              <a:rPr lang="en-IN" sz="2800" dirty="0"/>
              <a:t>This instruction resets the interrupt flag to zero.</a:t>
            </a:r>
          </a:p>
          <a:p>
            <a:r>
              <a:rPr lang="en-IN" sz="2800" dirty="0"/>
              <a:t> No other flags are affected. </a:t>
            </a:r>
          </a:p>
          <a:p>
            <a:r>
              <a:rPr lang="en-IN" sz="2800" dirty="0"/>
              <a:t>If the interrupt flag is reset , the 8086 will not respond to an interrupt signal on its INTR input. </a:t>
            </a:r>
          </a:p>
          <a:p>
            <a:r>
              <a:rPr lang="en-IN" sz="2800" dirty="0"/>
              <a:t>This CLI instruction has no effect on the </a:t>
            </a:r>
            <a:r>
              <a:rPr lang="en-IN" sz="2800" dirty="0" err="1"/>
              <a:t>nonmaskable</a:t>
            </a:r>
            <a:r>
              <a:rPr lang="en-IN" sz="2800" dirty="0"/>
              <a:t> interrupt input, NMI.</a:t>
            </a:r>
            <a:endParaRPr lang="en-US" sz="2800" dirty="0"/>
          </a:p>
          <a:p>
            <a:pPr>
              <a:buNone/>
            </a:pPr>
            <a:endParaRPr lang="en-US" sz="2800" b="1"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FF0000"/>
                </a:solidFill>
              </a:rPr>
              <a:t>(7). Flag Manipulation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334000"/>
          </a:xfrm>
        </p:spPr>
        <p:txBody>
          <a:bodyPr>
            <a:normAutofit fontScale="92500" lnSpcReduction="20000"/>
          </a:bodyPr>
          <a:lstStyle/>
          <a:p>
            <a:pPr>
              <a:buNone/>
            </a:pPr>
            <a:r>
              <a:rPr lang="en-US" sz="4800" b="1" dirty="0">
                <a:solidFill>
                  <a:srgbClr val="FFC000"/>
                </a:solidFill>
              </a:rPr>
              <a:t>(4). CLD</a:t>
            </a:r>
            <a:endParaRPr lang="en-US" sz="4300" b="1" dirty="0">
              <a:solidFill>
                <a:srgbClr val="FFC000"/>
              </a:solidFill>
            </a:endParaRPr>
          </a:p>
          <a:p>
            <a:r>
              <a:rPr lang="en-IN" sz="3600" dirty="0"/>
              <a:t>This instruction resets the direction flag to zero. </a:t>
            </a:r>
          </a:p>
          <a:p>
            <a:r>
              <a:rPr lang="en-IN" sz="3600" dirty="0"/>
              <a:t>This instruction has no effect on the registers or other flags.</a:t>
            </a:r>
          </a:p>
          <a:p>
            <a:r>
              <a:rPr lang="en-IN" sz="3600" dirty="0"/>
              <a:t> When the direction flag is cleared / reset, SI and DI will automatically be incremented when one of the string instruction such as MOVS, CMPS, SCAS,MOVSB and STOSB executes.</a:t>
            </a:r>
          </a:p>
          <a:p>
            <a:r>
              <a:rPr lang="en-IN" sz="3600" b="1" dirty="0"/>
              <a:t>Example :</a:t>
            </a:r>
          </a:p>
          <a:p>
            <a:pPr>
              <a:buNone/>
            </a:pPr>
            <a:r>
              <a:rPr lang="en-IN" sz="3600" b="1" dirty="0"/>
              <a:t>   CLD            ;Clear direction flag so that string 			   ;pointers  auto increment</a:t>
            </a:r>
            <a:endParaRPr lang="en-US" sz="3600" b="1" dirty="0"/>
          </a:p>
          <a:p>
            <a:endParaRPr lang="en-US" sz="2800" b="1"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FF0000"/>
                </a:solidFill>
              </a:rPr>
              <a:t>(7). Flag Manipulation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5373216"/>
          </a:xfrm>
        </p:spPr>
        <p:txBody>
          <a:bodyPr>
            <a:normAutofit fontScale="92500" lnSpcReduction="10000"/>
          </a:bodyPr>
          <a:lstStyle/>
          <a:p>
            <a:pPr>
              <a:buNone/>
            </a:pPr>
            <a:r>
              <a:rPr lang="en-US" dirty="0"/>
              <a:t>(5) STD</a:t>
            </a:r>
          </a:p>
          <a:p>
            <a:r>
              <a:rPr lang="en-US" dirty="0"/>
              <a:t> </a:t>
            </a:r>
            <a:r>
              <a:rPr lang="en-IN" dirty="0"/>
              <a:t>This instruction sets the direction flag to one. </a:t>
            </a:r>
          </a:p>
          <a:p>
            <a:r>
              <a:rPr lang="en-IN" dirty="0"/>
              <a:t>This instruction has no effect on the registers or other flags.</a:t>
            </a:r>
          </a:p>
          <a:p>
            <a:r>
              <a:rPr lang="en-IN" dirty="0"/>
              <a:t> When the direction flag is set, SI and DI will automatically be decremented when one of the string instruction such as MOVS, CMPS, SCAS,MOVSB and STOSB executes.</a:t>
            </a:r>
          </a:p>
          <a:p>
            <a:r>
              <a:rPr lang="en-IN" b="1" dirty="0"/>
              <a:t>Example :</a:t>
            </a:r>
          </a:p>
          <a:p>
            <a:pPr>
              <a:buNone/>
            </a:pPr>
            <a:r>
              <a:rPr lang="en-IN" b="1" dirty="0"/>
              <a:t>STD            ;Set direction flag so that string 		        ;pointers  auto decrement</a:t>
            </a:r>
            <a:endParaRPr lang="en-US" b="1" dirty="0"/>
          </a:p>
          <a:p>
            <a:pPr>
              <a:buNone/>
            </a:pPr>
            <a:endParaRPr lang="en-US" dirty="0"/>
          </a:p>
        </p:txBody>
      </p:sp>
      <p:sp>
        <p:nvSpPr>
          <p:cNvPr id="4"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FF0000"/>
                </a:solidFill>
              </a:rPr>
              <a:t>(7). Flag Manipulation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412776"/>
            <a:ext cx="8712968" cy="5445224"/>
          </a:xfrm>
        </p:spPr>
        <p:txBody>
          <a:bodyPr/>
          <a:lstStyle/>
          <a:p>
            <a:pPr>
              <a:buNone/>
            </a:pPr>
            <a:r>
              <a:rPr lang="en-US" dirty="0"/>
              <a:t>(6). STI –Set  Interrupt Flag to one.</a:t>
            </a:r>
          </a:p>
          <a:p>
            <a:r>
              <a:rPr lang="en-US" dirty="0"/>
              <a:t>Enables the INTR interrupt  of the 8086 after  the next instruction after STI.</a:t>
            </a:r>
          </a:p>
          <a:p>
            <a:r>
              <a:rPr lang="en-US" dirty="0"/>
              <a:t>An interrupt signal on this input will then cause the 8086 to interrupt program execution, and an interrupt service routine will be executed after pushing return address and flags to the stack.</a:t>
            </a:r>
          </a:p>
          <a:p>
            <a:r>
              <a:rPr lang="en-US" dirty="0"/>
              <a:t>STI does not  affect any flags.</a:t>
            </a:r>
          </a:p>
          <a:p>
            <a:endParaRPr lang="en-US" dirty="0"/>
          </a:p>
          <a:p>
            <a:endParaRPr lang="en-US" dirty="0"/>
          </a:p>
        </p:txBody>
      </p:sp>
      <p:sp>
        <p:nvSpPr>
          <p:cNvPr id="4" name="Title 1"/>
          <p:cNvSpPr>
            <a:spLocks noGrp="1"/>
          </p:cNvSpPr>
          <p:nvPr>
            <p:ph type="title"/>
          </p:nvPr>
        </p:nvSpPr>
        <p:spPr>
          <a:xfrm>
            <a:off x="395536" y="0"/>
            <a:ext cx="8229600" cy="1052736"/>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FF0000"/>
                </a:solidFill>
              </a:rPr>
              <a:t>(7). Flag Manipulation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(7). STC –Set Carry Flag to 1.</a:t>
            </a:r>
          </a:p>
        </p:txBody>
      </p:sp>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b="1" dirty="0">
                <a:solidFill>
                  <a:srgbClr val="FF0000"/>
                </a:solidFill>
              </a:rPr>
              <a:t>(7). Flag Manipulation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712968" cy="5949280"/>
          </a:xfrm>
        </p:spPr>
        <p:txBody>
          <a:bodyPr>
            <a:normAutofit fontScale="92500" lnSpcReduction="20000"/>
          </a:bodyPr>
          <a:lstStyle/>
          <a:p>
            <a:pPr>
              <a:buNone/>
            </a:pPr>
            <a:r>
              <a:rPr lang="en-US" b="1" dirty="0">
                <a:solidFill>
                  <a:srgbClr val="FF0000"/>
                </a:solidFill>
              </a:rPr>
              <a:t> </a:t>
            </a:r>
            <a:r>
              <a:rPr lang="en-US" b="1" dirty="0"/>
              <a:t>   Shift Instructions</a:t>
            </a:r>
          </a:p>
          <a:p>
            <a:pPr>
              <a:buNone/>
            </a:pPr>
            <a:r>
              <a:rPr lang="en-US" sz="2800" b="1" dirty="0"/>
              <a:t>(1) SHL/SAL – SHL/SAL destination, count</a:t>
            </a:r>
          </a:p>
          <a:p>
            <a:pPr lvl="1"/>
            <a:r>
              <a:rPr lang="en-US" b="1" dirty="0"/>
              <a:t>Shift operand bits left, put zero in LSBs, MSB shifted into CF</a:t>
            </a:r>
          </a:p>
          <a:p>
            <a:pPr marL="514350" lvl="1" indent="-514350">
              <a:buAutoNum type="arabicParenBoth" startAt="2"/>
            </a:pPr>
            <a:r>
              <a:rPr lang="en-US" b="1" dirty="0"/>
              <a:t>SHR –  SHR destination, count</a:t>
            </a:r>
          </a:p>
          <a:p>
            <a:pPr marL="514350" lvl="1" indent="-514350"/>
            <a:r>
              <a:rPr lang="en-US" b="1" dirty="0"/>
              <a:t>Shift operand bits right, put zero in MSBs, LSB shifted into CF.</a:t>
            </a:r>
          </a:p>
          <a:p>
            <a:pPr marL="342900" lvl="1" indent="-342900">
              <a:buNone/>
            </a:pPr>
            <a:r>
              <a:rPr lang="en-US" b="1" dirty="0"/>
              <a:t>(3) SAR –  SAR destination, count</a:t>
            </a:r>
          </a:p>
          <a:p>
            <a:pPr marL="342900" lvl="1" indent="-342900"/>
            <a:r>
              <a:rPr lang="en-US" b="1" dirty="0"/>
              <a:t>Shift operand bits right, new MSB=old MSB, LSB shifted into CF.</a:t>
            </a:r>
          </a:p>
          <a:p>
            <a:r>
              <a:rPr lang="en-US" sz="2400" b="1" dirty="0"/>
              <a:t> Shift instructions position or move numbers to the left or right within a register or memory location.</a:t>
            </a:r>
          </a:p>
          <a:p>
            <a:r>
              <a:rPr lang="en-US" sz="2400" b="1" dirty="0"/>
              <a:t>They also perform simple arithmetic such as multiplication by powers of 2</a:t>
            </a:r>
            <a:r>
              <a:rPr lang="en-US" sz="2400" b="1" baseline="30000" dirty="0"/>
              <a:t>n</a:t>
            </a:r>
            <a:r>
              <a:rPr lang="en-US" sz="2400" b="1" dirty="0"/>
              <a:t>(left shift) and division by powers of 2</a:t>
            </a:r>
            <a:r>
              <a:rPr lang="en-US" sz="2400" b="1" baseline="30000" dirty="0"/>
              <a:t>n</a:t>
            </a:r>
            <a:r>
              <a:rPr lang="en-US" sz="2400" b="1" dirty="0"/>
              <a:t>(right shift). </a:t>
            </a:r>
          </a:p>
          <a:p>
            <a:r>
              <a:rPr lang="en-US" sz="2400" b="1" dirty="0"/>
              <a:t>The 8086 supports four different shift instructions: Two are logical shifts and two are arithmetic shifts. </a:t>
            </a:r>
          </a:p>
          <a:p>
            <a:pPr>
              <a:buNone/>
            </a:pPr>
            <a:r>
              <a:rPr lang="en-US" sz="2400" b="1" dirty="0"/>
              <a:t>             </a:t>
            </a:r>
            <a:endParaRPr lang="en-US" b="1" dirty="0"/>
          </a:p>
        </p:txBody>
      </p:sp>
      <p:sp>
        <p:nvSpPr>
          <p:cNvPr id="4" name="Title 1"/>
          <p:cNvSpPr>
            <a:spLocks noGrp="1"/>
          </p:cNvSpPr>
          <p:nvPr>
            <p:ph type="title"/>
          </p:nvPr>
        </p:nvSpPr>
        <p:spPr>
          <a:xfrm>
            <a:off x="251520" y="0"/>
            <a:ext cx="8686800" cy="83671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(8). Shift and Rotate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ontent Placeholder 3"/>
          <p:cNvGrpSpPr>
            <a:grpSpLocks noGrp="1"/>
          </p:cNvGrpSpPr>
          <p:nvPr/>
        </p:nvGrpSpPr>
        <p:grpSpPr>
          <a:xfrm>
            <a:off x="179512" y="1124744"/>
            <a:ext cx="8964488" cy="5544616"/>
            <a:chOff x="778700" y="304800"/>
            <a:chExt cx="7755700" cy="5438775"/>
          </a:xfrm>
        </p:grpSpPr>
        <p:pic>
          <p:nvPicPr>
            <p:cNvPr id="5" name="Picture 2"/>
            <p:cNvPicPr>
              <a:picLocks noChangeAspect="1" noChangeArrowheads="1"/>
            </p:cNvPicPr>
            <p:nvPr/>
          </p:nvPicPr>
          <p:blipFill>
            <a:blip r:embed="rId2" cstate="print"/>
            <a:srcRect/>
            <a:stretch>
              <a:fillRect/>
            </a:stretch>
          </p:blipFill>
          <p:spPr bwMode="auto">
            <a:xfrm>
              <a:off x="3050861" y="304800"/>
              <a:ext cx="5483539" cy="5438775"/>
            </a:xfrm>
            <a:prstGeom prst="rect">
              <a:avLst/>
            </a:prstGeom>
            <a:noFill/>
            <a:ln w="9525">
              <a:noFill/>
              <a:miter lim="800000"/>
              <a:headEnd/>
              <a:tailEnd/>
            </a:ln>
          </p:spPr>
        </p:pic>
        <p:sp>
          <p:nvSpPr>
            <p:cNvPr id="6" name="TextBox 5"/>
            <p:cNvSpPr txBox="1"/>
            <p:nvPr/>
          </p:nvSpPr>
          <p:spPr>
            <a:xfrm>
              <a:off x="789430" y="849868"/>
              <a:ext cx="1024190" cy="369332"/>
            </a:xfrm>
            <a:prstGeom prst="rect">
              <a:avLst/>
            </a:prstGeom>
            <a:noFill/>
          </p:spPr>
          <p:txBody>
            <a:bodyPr wrap="none" rtlCol="1">
              <a:spAutoFit/>
            </a:bodyPr>
            <a:lstStyle/>
            <a:p>
              <a:r>
                <a:rPr lang="en-US" dirty="0">
                  <a:latin typeface="Calibri" pitchFamily="34" charset="0"/>
                </a:rPr>
                <a:t>Shift Left</a:t>
              </a:r>
              <a:endParaRPr lang="ar-SA" dirty="0">
                <a:latin typeface="Calibri" pitchFamily="34" charset="0"/>
              </a:endParaRPr>
            </a:p>
          </p:txBody>
        </p:sp>
        <p:sp>
          <p:nvSpPr>
            <p:cNvPr id="7" name="TextBox 6"/>
            <p:cNvSpPr txBox="1"/>
            <p:nvPr/>
          </p:nvSpPr>
          <p:spPr>
            <a:xfrm>
              <a:off x="778700" y="1992868"/>
              <a:ext cx="2068130" cy="369332"/>
            </a:xfrm>
            <a:prstGeom prst="rect">
              <a:avLst/>
            </a:prstGeom>
            <a:noFill/>
          </p:spPr>
          <p:txBody>
            <a:bodyPr wrap="none" rtlCol="1">
              <a:spAutoFit/>
            </a:bodyPr>
            <a:lstStyle/>
            <a:p>
              <a:r>
                <a:rPr lang="en-US" dirty="0">
                  <a:latin typeface="Calibri" pitchFamily="34" charset="0"/>
                </a:rPr>
                <a:t>Shift Arithmetic Left</a:t>
              </a:r>
              <a:endParaRPr lang="ar-SA" dirty="0">
                <a:latin typeface="Calibri" pitchFamily="34" charset="0"/>
              </a:endParaRPr>
            </a:p>
          </p:txBody>
        </p:sp>
        <p:sp>
          <p:nvSpPr>
            <p:cNvPr id="8" name="TextBox 7"/>
            <p:cNvSpPr txBox="1"/>
            <p:nvPr/>
          </p:nvSpPr>
          <p:spPr>
            <a:xfrm>
              <a:off x="789430" y="3288268"/>
              <a:ext cx="1149161" cy="369332"/>
            </a:xfrm>
            <a:prstGeom prst="rect">
              <a:avLst/>
            </a:prstGeom>
            <a:noFill/>
          </p:spPr>
          <p:txBody>
            <a:bodyPr wrap="none" rtlCol="1">
              <a:spAutoFit/>
            </a:bodyPr>
            <a:lstStyle/>
            <a:p>
              <a:r>
                <a:rPr lang="en-US" dirty="0">
                  <a:latin typeface="Calibri" pitchFamily="34" charset="0"/>
                </a:rPr>
                <a:t>Shift Right</a:t>
              </a:r>
              <a:endParaRPr lang="ar-SA" dirty="0">
                <a:latin typeface="Calibri" pitchFamily="34" charset="0"/>
              </a:endParaRPr>
            </a:p>
          </p:txBody>
        </p:sp>
        <p:sp>
          <p:nvSpPr>
            <p:cNvPr id="9" name="TextBox 8"/>
            <p:cNvSpPr txBox="1"/>
            <p:nvPr/>
          </p:nvSpPr>
          <p:spPr>
            <a:xfrm>
              <a:off x="778700" y="4431268"/>
              <a:ext cx="2193100" cy="369332"/>
            </a:xfrm>
            <a:prstGeom prst="rect">
              <a:avLst/>
            </a:prstGeom>
            <a:noFill/>
          </p:spPr>
          <p:txBody>
            <a:bodyPr wrap="none" rtlCol="1">
              <a:spAutoFit/>
            </a:bodyPr>
            <a:lstStyle/>
            <a:p>
              <a:r>
                <a:rPr lang="en-US" dirty="0">
                  <a:latin typeface="Calibri" pitchFamily="34" charset="0"/>
                </a:rPr>
                <a:t>Shift Arithmetic Right</a:t>
              </a:r>
              <a:endParaRPr lang="ar-SA" dirty="0">
                <a:latin typeface="Calibri" pitchFamily="34" charset="0"/>
              </a:endParaRPr>
            </a:p>
          </p:txBody>
        </p:sp>
      </p:grpSp>
      <p:sp>
        <p:nvSpPr>
          <p:cNvPr id="10" name="Title 1"/>
          <p:cNvSpPr>
            <a:spLocks noGrp="1"/>
          </p:cNvSpPr>
          <p:nvPr>
            <p:ph type="title"/>
          </p:nvPr>
        </p:nvSpPr>
        <p:spPr>
          <a:xfrm>
            <a:off x="0" y="0"/>
            <a:ext cx="9144000" cy="1052736"/>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(8). Shift and Rotate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a:bodyPr>
          <a:lstStyle/>
          <a:p>
            <a:r>
              <a:rPr lang="en-US" sz="2800" dirty="0"/>
              <a:t>The logical shifts(SHL,SHR) move a 0 into the rightmost bit position for a logical left shift and a 0 into the leftmost bit position for a logical right shift. </a:t>
            </a:r>
          </a:p>
          <a:p>
            <a:r>
              <a:rPr lang="en-US" sz="2800" dirty="0"/>
              <a:t>There are also two arithmetic shifts(SAL,SAR). </a:t>
            </a:r>
          </a:p>
          <a:p>
            <a:r>
              <a:rPr lang="en-US" sz="2800" dirty="0"/>
              <a:t>The arithmetic shift left(SAR) and logical left shift(SHL) are identical. </a:t>
            </a:r>
          </a:p>
          <a:p>
            <a:r>
              <a:rPr lang="en-US" sz="2800" dirty="0"/>
              <a:t>The arithmetic right shift(SAR) and logical right shift(SHR) are different because the arithmetic right shift copies the sign-bit through the number, whereas the logical right shift copies a 0 through the number.</a:t>
            </a:r>
          </a:p>
          <a:p>
            <a:pPr>
              <a:buNone/>
            </a:pPr>
            <a:r>
              <a:rPr lang="en-US" sz="2800" b="1" dirty="0"/>
              <a:t>            </a:t>
            </a:r>
            <a:endParaRPr lang="en-US" sz="2800"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(8). Shift and Rotate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92500" lnSpcReduction="10000"/>
          </a:bodyPr>
          <a:lstStyle/>
          <a:p>
            <a:r>
              <a:rPr lang="en-US" dirty="0"/>
              <a:t>The general format of the shift instructions is</a:t>
            </a:r>
          </a:p>
          <a:p>
            <a:pPr lvl="1"/>
            <a:r>
              <a:rPr lang="en-US" dirty="0"/>
              <a:t>XXX   </a:t>
            </a:r>
            <a:r>
              <a:rPr lang="en-US" i="1" dirty="0"/>
              <a:t>destination, count</a:t>
            </a:r>
          </a:p>
          <a:p>
            <a:pPr lvl="1"/>
            <a:r>
              <a:rPr lang="en-US" dirty="0"/>
              <a:t>Where:</a:t>
            </a:r>
          </a:p>
          <a:p>
            <a:pPr lvl="2"/>
            <a:r>
              <a:rPr lang="en-US" dirty="0"/>
              <a:t>XXX is the  shift mnemonic (i.e., SHL, SHR, SAL, SAR),</a:t>
            </a:r>
          </a:p>
          <a:p>
            <a:pPr lvl="2"/>
            <a:r>
              <a:rPr lang="en-US" i="1" dirty="0"/>
              <a:t>destination</a:t>
            </a:r>
            <a:r>
              <a:rPr lang="en-US" dirty="0"/>
              <a:t> is a general-purpose register or memory reference, and</a:t>
            </a:r>
          </a:p>
          <a:p>
            <a:pPr lvl="2"/>
            <a:r>
              <a:rPr lang="en-US" i="1" dirty="0"/>
              <a:t>count</a:t>
            </a:r>
            <a:r>
              <a:rPr lang="en-US" dirty="0"/>
              <a:t> is either 1 or in  CL register( for shift of N bits).</a:t>
            </a:r>
          </a:p>
          <a:p>
            <a:r>
              <a:rPr lang="en-US" dirty="0"/>
              <a:t>Examples:</a:t>
            </a:r>
          </a:p>
          <a:p>
            <a:pPr lvl="1"/>
            <a:r>
              <a:rPr lang="en-US" dirty="0"/>
              <a:t>SHL AX, 1</a:t>
            </a:r>
          </a:p>
          <a:p>
            <a:pPr lvl="1"/>
            <a:r>
              <a:rPr lang="en-US" dirty="0"/>
              <a:t>MOV CL,04H</a:t>
            </a:r>
          </a:p>
          <a:p>
            <a:pPr lvl="1"/>
            <a:r>
              <a:rPr lang="en-US" dirty="0"/>
              <a:t>SHL AX, CL</a:t>
            </a:r>
          </a:p>
          <a:p>
            <a:pPr>
              <a:buNone/>
            </a:pPr>
            <a:r>
              <a:rPr lang="en-US" sz="2400" b="1" dirty="0"/>
              <a:t>          </a:t>
            </a:r>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(8). Shift and Rotate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14282" y="1000108"/>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5720" y="285728"/>
            <a:ext cx="8229600" cy="642942"/>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190297" cy="492443"/>
          </a:xfrm>
          <a:prstGeom prst="rect">
            <a:avLst/>
          </a:prstGeom>
        </p:spPr>
        <p:txBody>
          <a:bodyPr wrap="none">
            <a:spAutoFit/>
          </a:bodyPr>
          <a:lstStyle/>
          <a:p>
            <a:pPr marL="342900" indent="-342900"/>
            <a:endParaRPr lang="en-US" sz="1300" b="1" dirty="0">
              <a:solidFill>
                <a:srgbClr val="990033"/>
              </a:solidFill>
              <a:latin typeface="Verdana" pitchFamily="34" charset="0"/>
              <a:ea typeface="Verdana" pitchFamily="34" charset="0"/>
              <a:cs typeface="Verdana" pitchFamily="34" charset="0"/>
            </a:endParaRPr>
          </a:p>
          <a:p>
            <a:pPr marL="342900" indent="-342900"/>
            <a:r>
              <a:rPr lang="en-US" sz="1300" b="1" dirty="0">
                <a:solidFill>
                  <a:srgbClr val="990033"/>
                </a:solidFill>
                <a:latin typeface="Verdana" pitchFamily="34" charset="0"/>
                <a:ea typeface="Verdana" pitchFamily="34" charset="0"/>
                <a:cs typeface="Verdana" pitchFamily="34" charset="0"/>
              </a:rPr>
              <a:t>6. Register Relative  Addressing</a:t>
            </a:r>
          </a:p>
        </p:txBody>
      </p:sp>
      <p:sp>
        <p:nvSpPr>
          <p:cNvPr id="14" name="Rectangle 13"/>
          <p:cNvSpPr/>
          <p:nvPr/>
        </p:nvSpPr>
        <p:spPr>
          <a:xfrm>
            <a:off x="3571868" y="764704"/>
            <a:ext cx="5257800" cy="6093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Here data is located at an address equal to sum of a value and contents of a register .</a:t>
            </a:r>
          </a:p>
          <a:p>
            <a:pPr algn="just"/>
            <a:r>
              <a:rPr lang="en-US" sz="1400" b="1" dirty="0">
                <a:solidFill>
                  <a:schemeClr val="tx1"/>
                </a:solidFill>
                <a:latin typeface="Verdana" pitchFamily="34" charset="0"/>
                <a:ea typeface="Verdana" pitchFamily="34" charset="0"/>
                <a:cs typeface="Verdana" pitchFamily="34" charset="0"/>
              </a:rPr>
              <a:t>In this addressing, BX, BP, SI and DI is used to hold the base value for effective address and a signed 8-bit or unsigned 16-bit displacement will be specified in the instruction.DS or ES segment  contains the base address.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		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MOV AX, [BX + 08H]  or </a:t>
            </a:r>
          </a:p>
          <a:p>
            <a:pPr algn="just"/>
            <a:r>
              <a:rPr lang="en-US" sz="1400" b="1" dirty="0">
                <a:solidFill>
                  <a:schemeClr val="tx1"/>
                </a:solidFill>
                <a:latin typeface="Verdana" pitchFamily="34" charset="0"/>
                <a:ea typeface="Verdana" pitchFamily="34" charset="0"/>
                <a:cs typeface="Verdana" pitchFamily="34" charset="0"/>
              </a:rPr>
              <a:t>		   </a:t>
            </a:r>
            <a:r>
              <a:rPr lang="en-US" sz="1400" b="1" dirty="0" err="1">
                <a:solidFill>
                  <a:schemeClr val="tx1"/>
                </a:solidFill>
                <a:latin typeface="Verdana" pitchFamily="34" charset="0"/>
                <a:ea typeface="Verdana" pitchFamily="34" charset="0"/>
                <a:cs typeface="Verdana" pitchFamily="34" charset="0"/>
              </a:rPr>
              <a:t>Mov</a:t>
            </a:r>
            <a:r>
              <a:rPr lang="en-US" sz="1400" b="1" dirty="0">
                <a:solidFill>
                  <a:schemeClr val="tx1"/>
                </a:solidFill>
                <a:latin typeface="Verdana" pitchFamily="34" charset="0"/>
                <a:ea typeface="Verdana" pitchFamily="34" charset="0"/>
                <a:cs typeface="Verdana" pitchFamily="34" charset="0"/>
              </a:rPr>
              <a:t> AX, 08H[BX]</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200" b="1" dirty="0">
                <a:solidFill>
                  <a:srgbClr val="C00000"/>
                </a:solidFill>
                <a:latin typeface="Verdana" pitchFamily="34" charset="0"/>
                <a:ea typeface="Verdana" pitchFamily="34" charset="0"/>
                <a:cs typeface="Verdana" pitchFamily="34" charset="0"/>
              </a:rPr>
              <a:t>	0008</a:t>
            </a:r>
            <a:r>
              <a:rPr lang="en-US" sz="1200" b="1" baseline="-25000" dirty="0">
                <a:solidFill>
                  <a:srgbClr val="C00000"/>
                </a:solidFill>
                <a:latin typeface="Verdana" pitchFamily="34" charset="0"/>
                <a:ea typeface="Verdana" pitchFamily="34" charset="0"/>
                <a:cs typeface="Verdana" pitchFamily="34" charset="0"/>
              </a:rPr>
              <a:t>H</a:t>
            </a:r>
            <a:r>
              <a:rPr lang="en-US" sz="1200" b="1" dirty="0">
                <a:solidFill>
                  <a:srgbClr val="C00000"/>
                </a:solidFill>
                <a:latin typeface="Verdana" pitchFamily="34" charset="0"/>
                <a:ea typeface="Verdana" pitchFamily="34" charset="0"/>
                <a:cs typeface="Verdana" pitchFamily="34" charset="0"/>
              </a:rPr>
              <a:t> </a:t>
            </a:r>
            <a:r>
              <a:rPr lang="en-US" sz="1200" b="1" dirty="0">
                <a:solidFill>
                  <a:srgbClr val="C00000"/>
                </a:solidFill>
                <a:latin typeface="Verdana" pitchFamily="34" charset="0"/>
                <a:ea typeface="Verdana" pitchFamily="34" charset="0"/>
                <a:cs typeface="Verdana" pitchFamily="34" charset="0"/>
                <a:sym typeface="Symbol"/>
              </a:rPr>
              <a:t>  08</a:t>
            </a:r>
            <a:r>
              <a:rPr lang="en-US" sz="1200" b="1" baseline="-25000" dirty="0">
                <a:solidFill>
                  <a:srgbClr val="C00000"/>
                </a:solidFill>
                <a:latin typeface="Verdana" pitchFamily="34" charset="0"/>
                <a:ea typeface="Verdana" pitchFamily="34" charset="0"/>
                <a:cs typeface="Verdana" pitchFamily="34" charset="0"/>
                <a:sym typeface="Symbol"/>
              </a:rPr>
              <a:t>H</a:t>
            </a:r>
            <a:r>
              <a:rPr lang="en-US" sz="1200" b="1" dirty="0">
                <a:solidFill>
                  <a:srgbClr val="C00000"/>
                </a:solidFill>
                <a:latin typeface="Verdana" pitchFamily="34" charset="0"/>
                <a:ea typeface="Verdana" pitchFamily="34" charset="0"/>
                <a:cs typeface="Verdana" pitchFamily="34" charset="0"/>
                <a:sym typeface="Symbol"/>
              </a:rPr>
              <a:t>  (Sign extended)</a:t>
            </a:r>
          </a:p>
          <a:p>
            <a:pPr lvl="2" algn="just"/>
            <a:r>
              <a:rPr lang="en-US" sz="1200" b="1" dirty="0">
                <a:solidFill>
                  <a:srgbClr val="C00000"/>
                </a:solidFill>
                <a:latin typeface="Verdana" pitchFamily="34" charset="0"/>
                <a:ea typeface="Verdana" pitchFamily="34" charset="0"/>
                <a:cs typeface="Verdana" pitchFamily="34" charset="0"/>
                <a:sym typeface="Symbol"/>
              </a:rPr>
              <a:t>	EA = (BX) + 0008</a:t>
            </a:r>
            <a:r>
              <a:rPr lang="en-US" sz="1200" b="1" baseline="-25000" dirty="0">
                <a:solidFill>
                  <a:srgbClr val="C00000"/>
                </a:solidFill>
                <a:latin typeface="Verdana" pitchFamily="34" charset="0"/>
                <a:ea typeface="Verdana" pitchFamily="34" charset="0"/>
                <a:cs typeface="Verdana" pitchFamily="34" charset="0"/>
                <a:sym typeface="Symbol"/>
              </a:rPr>
              <a:t>H</a:t>
            </a:r>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a:solidFill>
                  <a:srgbClr val="C00000"/>
                </a:solidFill>
                <a:latin typeface="Verdana" pitchFamily="34" charset="0"/>
                <a:ea typeface="Verdana" pitchFamily="34" charset="0"/>
                <a:cs typeface="Verdana" pitchFamily="34" charset="0"/>
                <a:sym typeface="Symbol"/>
              </a:rPr>
              <a:t>	BA = (DS) x 10H</a:t>
            </a:r>
          </a:p>
          <a:p>
            <a:pPr lvl="2" algn="just"/>
            <a:r>
              <a:rPr lang="en-US" sz="1200" b="1" dirty="0">
                <a:solidFill>
                  <a:srgbClr val="C00000"/>
                </a:solidFill>
                <a:latin typeface="Verdana" pitchFamily="34" charset="0"/>
                <a:ea typeface="Verdana" pitchFamily="34" charset="0"/>
                <a:cs typeface="Verdana" pitchFamily="34" charset="0"/>
                <a:sym typeface="Symbol"/>
              </a:rPr>
              <a:t>	MA = BA + EA</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a:solidFill>
                  <a:srgbClr val="C00000"/>
                </a:solidFill>
                <a:latin typeface="Verdana" pitchFamily="34" charset="0"/>
                <a:ea typeface="Verdana" pitchFamily="34" charset="0"/>
                <a:cs typeface="Verdana" pitchFamily="34" charset="0"/>
                <a:sym typeface="Symbol"/>
              </a:rPr>
              <a:t>	(AX)  (MA)     or,</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a:solidFill>
                  <a:srgbClr val="C00000"/>
                </a:solidFill>
                <a:latin typeface="Verdana" pitchFamily="34" charset="0"/>
                <a:ea typeface="Verdana" pitchFamily="34" charset="0"/>
                <a:cs typeface="Verdana" pitchFamily="34" charset="0"/>
                <a:sym typeface="Symbol"/>
              </a:rPr>
              <a:t>	(AL)  (MA)</a:t>
            </a:r>
          </a:p>
          <a:p>
            <a:pPr lvl="2" algn="just"/>
            <a:r>
              <a:rPr lang="en-US" sz="1200" b="1" dirty="0">
                <a:solidFill>
                  <a:srgbClr val="C00000"/>
                </a:solidFill>
                <a:latin typeface="Verdana" pitchFamily="34" charset="0"/>
                <a:ea typeface="Verdana" pitchFamily="34" charset="0"/>
                <a:cs typeface="Verdana" pitchFamily="34" charset="0"/>
                <a:sym typeface="Symbol"/>
              </a:rPr>
              <a:t>	(AH)  (MA + 1)</a:t>
            </a:r>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p:txBody>
      </p:sp>
      <p:pic>
        <p:nvPicPr>
          <p:cNvPr id="220162" name="Picture 2" descr="http://www.care4you.in/Tutorials/8086mp/images-seg/register-relative-addr.PNG"/>
          <p:cNvPicPr>
            <a:picLocks noChangeAspect="1" noChangeArrowheads="1"/>
          </p:cNvPicPr>
          <p:nvPr/>
        </p:nvPicPr>
        <p:blipFill>
          <a:blip r:embed="rId3" cstate="print"/>
          <a:srcRect/>
          <a:stretch>
            <a:fillRect/>
          </a:stretch>
        </p:blipFill>
        <p:spPr bwMode="auto">
          <a:xfrm>
            <a:off x="251520" y="3212977"/>
            <a:ext cx="4320480" cy="3645024"/>
          </a:xfrm>
          <a:prstGeom prst="rect">
            <a:avLst/>
          </a:prstGeom>
          <a:noFill/>
        </p:spPr>
      </p:pic>
    </p:spTree>
    <p:extLst>
      <p:ext uri="{BB962C8B-B14F-4D97-AF65-F5344CB8AC3E}">
        <p14:creationId xmlns:p14="http://schemas.microsoft.com/office/powerpoint/2010/main" val="12443601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92500" lnSpcReduction="10000"/>
          </a:bodyPr>
          <a:lstStyle/>
          <a:p>
            <a:pPr>
              <a:buNone/>
            </a:pPr>
            <a:r>
              <a:rPr lang="en-US" sz="3800" b="1" dirty="0">
                <a:solidFill>
                  <a:srgbClr val="FF0000"/>
                </a:solidFill>
              </a:rPr>
              <a:t>Rotate Instructions     </a:t>
            </a:r>
          </a:p>
          <a:p>
            <a:r>
              <a:rPr lang="en-US" b="1" dirty="0"/>
              <a:t>Rotate instructions position binary data by rotating the information in a register or memory location, either from one end to another or through the carry flag. </a:t>
            </a:r>
          </a:p>
          <a:p>
            <a:r>
              <a:rPr lang="en-US" b="1" dirty="0"/>
              <a:t>Numbers rotate through a register or memory location, through the C flag (carry), or through a register or memory location only.</a:t>
            </a:r>
          </a:p>
          <a:p>
            <a:r>
              <a:rPr lang="en-US" b="1" dirty="0"/>
              <a:t>With either type of rotate instruction, the programmer can select either a left or a right rotate.</a:t>
            </a:r>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(8). Shift and Rotate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915400" cy="5334000"/>
          </a:xfrm>
        </p:spPr>
        <p:txBody>
          <a:bodyPr>
            <a:normAutofit/>
          </a:bodyPr>
          <a:lstStyle/>
          <a:p>
            <a:pPr>
              <a:buNone/>
            </a:pPr>
            <a:r>
              <a:rPr lang="en-US" sz="4800" b="1" dirty="0">
                <a:solidFill>
                  <a:srgbClr val="FF0000"/>
                </a:solidFill>
              </a:rPr>
              <a:t>  </a:t>
            </a:r>
            <a:r>
              <a:rPr lang="en-US" sz="2400" b="1" dirty="0"/>
              <a:t>                 </a:t>
            </a:r>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(8). Shift and Rotate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grpSp>
        <p:nvGrpSpPr>
          <p:cNvPr id="5" name="Group 4"/>
          <p:cNvGrpSpPr/>
          <p:nvPr/>
        </p:nvGrpSpPr>
        <p:grpSpPr>
          <a:xfrm>
            <a:off x="179512" y="1412776"/>
            <a:ext cx="8964488" cy="4953000"/>
            <a:chOff x="457200" y="457200"/>
            <a:chExt cx="8320771" cy="4953000"/>
          </a:xfrm>
        </p:grpSpPr>
        <p:sp>
          <p:nvSpPr>
            <p:cNvPr id="6" name="TextBox 5"/>
            <p:cNvSpPr txBox="1"/>
            <p:nvPr/>
          </p:nvSpPr>
          <p:spPr>
            <a:xfrm>
              <a:off x="467930" y="849868"/>
              <a:ext cx="1763368" cy="369332"/>
            </a:xfrm>
            <a:prstGeom prst="rect">
              <a:avLst/>
            </a:prstGeom>
            <a:noFill/>
          </p:spPr>
          <p:txBody>
            <a:bodyPr wrap="none" rtlCol="1">
              <a:spAutoFit/>
            </a:bodyPr>
            <a:lstStyle/>
            <a:p>
              <a:r>
                <a:rPr lang="en-US" dirty="0">
                  <a:latin typeface="Calibri" pitchFamily="34" charset="0"/>
                </a:rPr>
                <a:t>Rotate Carry Left</a:t>
              </a:r>
              <a:endParaRPr lang="ar-SA" dirty="0">
                <a:latin typeface="Calibri" pitchFamily="34" charset="0"/>
              </a:endParaRPr>
            </a:p>
          </p:txBody>
        </p:sp>
        <p:sp>
          <p:nvSpPr>
            <p:cNvPr id="7" name="TextBox 6"/>
            <p:cNvSpPr txBox="1"/>
            <p:nvPr/>
          </p:nvSpPr>
          <p:spPr>
            <a:xfrm>
              <a:off x="457200" y="1992868"/>
              <a:ext cx="1210781" cy="369332"/>
            </a:xfrm>
            <a:prstGeom prst="rect">
              <a:avLst/>
            </a:prstGeom>
            <a:noFill/>
          </p:spPr>
          <p:txBody>
            <a:bodyPr wrap="none" rtlCol="1">
              <a:spAutoFit/>
            </a:bodyPr>
            <a:lstStyle/>
            <a:p>
              <a:r>
                <a:rPr lang="en-US" dirty="0">
                  <a:latin typeface="Calibri" pitchFamily="34" charset="0"/>
                </a:rPr>
                <a:t>Rotate Left</a:t>
              </a:r>
              <a:endParaRPr lang="ar-SA" dirty="0">
                <a:latin typeface="Calibri" pitchFamily="34" charset="0"/>
              </a:endParaRPr>
            </a:p>
          </p:txBody>
        </p:sp>
        <p:sp>
          <p:nvSpPr>
            <p:cNvPr id="8" name="TextBox 7"/>
            <p:cNvSpPr txBox="1"/>
            <p:nvPr/>
          </p:nvSpPr>
          <p:spPr>
            <a:xfrm>
              <a:off x="467930" y="3288268"/>
              <a:ext cx="1888337" cy="369332"/>
            </a:xfrm>
            <a:prstGeom prst="rect">
              <a:avLst/>
            </a:prstGeom>
            <a:noFill/>
          </p:spPr>
          <p:txBody>
            <a:bodyPr wrap="none" rtlCol="1">
              <a:spAutoFit/>
            </a:bodyPr>
            <a:lstStyle/>
            <a:p>
              <a:r>
                <a:rPr lang="en-US" dirty="0">
                  <a:latin typeface="Calibri" pitchFamily="34" charset="0"/>
                </a:rPr>
                <a:t>Rotate Carry Right</a:t>
              </a:r>
              <a:endParaRPr lang="ar-SA" dirty="0">
                <a:latin typeface="Calibri" pitchFamily="34" charset="0"/>
              </a:endParaRPr>
            </a:p>
          </p:txBody>
        </p:sp>
        <p:sp>
          <p:nvSpPr>
            <p:cNvPr id="9" name="TextBox 8"/>
            <p:cNvSpPr txBox="1"/>
            <p:nvPr/>
          </p:nvSpPr>
          <p:spPr>
            <a:xfrm>
              <a:off x="457200" y="4431268"/>
              <a:ext cx="1335750" cy="369332"/>
            </a:xfrm>
            <a:prstGeom prst="rect">
              <a:avLst/>
            </a:prstGeom>
            <a:noFill/>
          </p:spPr>
          <p:txBody>
            <a:bodyPr wrap="none" rtlCol="1">
              <a:spAutoFit/>
            </a:bodyPr>
            <a:lstStyle/>
            <a:p>
              <a:r>
                <a:rPr lang="en-US" dirty="0">
                  <a:latin typeface="Calibri" pitchFamily="34" charset="0"/>
                </a:rPr>
                <a:t>Rotate Right</a:t>
              </a:r>
              <a:endParaRPr lang="ar-SA" dirty="0">
                <a:latin typeface="Calibri" pitchFamily="34" charset="0"/>
              </a:endParaRPr>
            </a:p>
          </p:txBody>
        </p:sp>
        <p:pic>
          <p:nvPicPr>
            <p:cNvPr id="11" name="Picture 2"/>
            <p:cNvPicPr>
              <a:picLocks noChangeAspect="1" noChangeArrowheads="1"/>
            </p:cNvPicPr>
            <p:nvPr/>
          </p:nvPicPr>
          <p:blipFill>
            <a:blip r:embed="rId2" cstate="print"/>
            <a:srcRect/>
            <a:stretch>
              <a:fillRect/>
            </a:stretch>
          </p:blipFill>
          <p:spPr bwMode="auto">
            <a:xfrm>
              <a:off x="2895600" y="457200"/>
              <a:ext cx="5882371" cy="4953000"/>
            </a:xfrm>
            <a:prstGeom prst="rect">
              <a:avLst/>
            </a:prstGeom>
            <a:noFill/>
            <a:ln w="9525">
              <a:noFill/>
              <a:miter lim="800000"/>
              <a:headEnd/>
              <a:tailEnd/>
            </a:ln>
          </p:spPr>
        </p:pic>
      </p:gr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544616"/>
          </a:xfrm>
        </p:spPr>
        <p:txBody>
          <a:bodyPr>
            <a:normAutofit/>
          </a:bodyPr>
          <a:lstStyle/>
          <a:p>
            <a:r>
              <a:rPr lang="en-US" b="1" dirty="0"/>
              <a:t>The general format of the shift instructions is</a:t>
            </a:r>
          </a:p>
          <a:p>
            <a:pPr lvl="1"/>
            <a:r>
              <a:rPr lang="en-US" b="1" dirty="0"/>
              <a:t>XXX </a:t>
            </a:r>
            <a:r>
              <a:rPr lang="en-US" b="1" i="1" dirty="0"/>
              <a:t>destination, count</a:t>
            </a:r>
          </a:p>
          <a:p>
            <a:pPr lvl="1"/>
            <a:r>
              <a:rPr lang="en-US" b="1" dirty="0"/>
              <a:t>Where:</a:t>
            </a:r>
          </a:p>
          <a:p>
            <a:pPr lvl="2"/>
            <a:r>
              <a:rPr lang="en-US" b="1" dirty="0"/>
              <a:t>XXX is the rotate mnemonic (i.e., RCL, RCR, ROL, ROR),</a:t>
            </a:r>
          </a:p>
          <a:p>
            <a:pPr lvl="2"/>
            <a:r>
              <a:rPr lang="en-US" b="1" i="1" dirty="0"/>
              <a:t>destination</a:t>
            </a:r>
            <a:r>
              <a:rPr lang="en-US" b="1" dirty="0"/>
              <a:t> is a general-purpose register or memory reference, and</a:t>
            </a:r>
          </a:p>
          <a:p>
            <a:pPr lvl="2"/>
            <a:r>
              <a:rPr lang="en-US" b="1" i="1" dirty="0"/>
              <a:t>count</a:t>
            </a:r>
            <a:r>
              <a:rPr lang="en-US" b="1" dirty="0"/>
              <a:t> is either 1 or in CL register( for  rotate of N bits)</a:t>
            </a:r>
          </a:p>
          <a:p>
            <a:r>
              <a:rPr lang="en-US" b="1" dirty="0"/>
              <a:t>Examples:</a:t>
            </a:r>
          </a:p>
          <a:p>
            <a:pPr lvl="1"/>
            <a:r>
              <a:rPr lang="en-US" b="1" dirty="0"/>
              <a:t>ROL AX, 1</a:t>
            </a:r>
          </a:p>
          <a:p>
            <a:pPr lvl="1"/>
            <a:r>
              <a:rPr lang="en-US" b="1" dirty="0"/>
              <a:t>MOV CL,05</a:t>
            </a:r>
          </a:p>
          <a:p>
            <a:pPr lvl="1"/>
            <a:r>
              <a:rPr lang="en-US" b="1" dirty="0"/>
              <a:t>ROL AX, CL</a:t>
            </a:r>
          </a:p>
          <a:p>
            <a:pPr>
              <a:buNone/>
            </a:pPr>
            <a:endParaRPr lang="en-IN" b="1" dirty="0"/>
          </a:p>
        </p:txBody>
      </p:sp>
      <p:sp>
        <p:nvSpPr>
          <p:cNvPr id="5" name="Title 1"/>
          <p:cNvSpPr>
            <a:spLocks noGrp="1"/>
          </p:cNvSpPr>
          <p:nvPr>
            <p:ph type="title"/>
          </p:nvPr>
        </p:nvSpPr>
        <p:spPr>
          <a:xfrm>
            <a:off x="251520" y="0"/>
            <a:ext cx="8892480" cy="980728"/>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(8). Shift and Rotate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85000" lnSpcReduction="20000"/>
          </a:bodyPr>
          <a:lstStyle/>
          <a:p>
            <a:r>
              <a:rPr lang="en-US" b="1" dirty="0"/>
              <a:t>Rotate instructions</a:t>
            </a:r>
          </a:p>
          <a:p>
            <a:pPr lvl="1"/>
            <a:r>
              <a:rPr lang="en-US" b="1" dirty="0"/>
              <a:t>ROL: rotate left</a:t>
            </a:r>
          </a:p>
          <a:p>
            <a:pPr lvl="1"/>
            <a:r>
              <a:rPr lang="en-US" b="1" dirty="0"/>
              <a:t>ROR: rotate right</a:t>
            </a:r>
          </a:p>
          <a:p>
            <a:pPr lvl="1"/>
            <a:r>
              <a:rPr lang="en-US" b="1" dirty="0"/>
              <a:t>RCL: rotate left with carry</a:t>
            </a:r>
          </a:p>
          <a:p>
            <a:pPr lvl="1"/>
            <a:r>
              <a:rPr lang="en-US" b="1" dirty="0"/>
              <a:t>RCR: rotate right with carry</a:t>
            </a:r>
            <a:endParaRPr lang="en-US" b="1" dirty="0">
              <a:solidFill>
                <a:schemeClr val="hlink"/>
              </a:solidFill>
            </a:endParaRPr>
          </a:p>
          <a:p>
            <a:r>
              <a:rPr lang="en-US" b="1" dirty="0">
                <a:solidFill>
                  <a:schemeClr val="hlink"/>
                </a:solidFill>
              </a:rPr>
              <a:t>Effect on flags (shift &amp; rotate instructions):</a:t>
            </a:r>
          </a:p>
          <a:p>
            <a:pPr lvl="1"/>
            <a:r>
              <a:rPr lang="en-US" b="1" dirty="0">
                <a:solidFill>
                  <a:srgbClr val="FF0000"/>
                </a:solidFill>
              </a:rPr>
              <a:t>SF</a:t>
            </a:r>
            <a:r>
              <a:rPr lang="en-US" b="1" dirty="0"/>
              <a:t>, </a:t>
            </a:r>
            <a:r>
              <a:rPr lang="en-US" b="1" dirty="0">
                <a:solidFill>
                  <a:srgbClr val="FF0000"/>
                </a:solidFill>
              </a:rPr>
              <a:t>PF</a:t>
            </a:r>
            <a:r>
              <a:rPr lang="en-US" b="1" dirty="0"/>
              <a:t>, </a:t>
            </a:r>
            <a:r>
              <a:rPr lang="en-US" b="1" dirty="0">
                <a:solidFill>
                  <a:srgbClr val="FF0000"/>
                </a:solidFill>
              </a:rPr>
              <a:t>ZF</a:t>
            </a:r>
            <a:r>
              <a:rPr lang="en-US" b="1" dirty="0"/>
              <a:t> change based on result</a:t>
            </a:r>
          </a:p>
          <a:p>
            <a:pPr lvl="1"/>
            <a:r>
              <a:rPr lang="en-US" b="1" dirty="0">
                <a:solidFill>
                  <a:srgbClr val="FF0000"/>
                </a:solidFill>
              </a:rPr>
              <a:t>AF</a:t>
            </a:r>
            <a:r>
              <a:rPr lang="en-US" b="1" dirty="0"/>
              <a:t> undefined</a:t>
            </a:r>
          </a:p>
          <a:p>
            <a:pPr lvl="1"/>
            <a:r>
              <a:rPr lang="en-US" b="1" dirty="0">
                <a:solidFill>
                  <a:srgbClr val="FF0000"/>
                </a:solidFill>
              </a:rPr>
              <a:t>CF</a:t>
            </a:r>
            <a:r>
              <a:rPr lang="en-US" b="1" dirty="0"/>
              <a:t>= last bit shifted</a:t>
            </a:r>
          </a:p>
          <a:p>
            <a:pPr lvl="1"/>
            <a:r>
              <a:rPr lang="en-US" b="1" dirty="0">
                <a:solidFill>
                  <a:srgbClr val="FF0000"/>
                </a:solidFill>
              </a:rPr>
              <a:t>OF</a:t>
            </a:r>
            <a:r>
              <a:rPr lang="en-US" b="1" dirty="0"/>
              <a:t>=1 if sign bit changes on single-bit shifts.</a:t>
            </a:r>
            <a:endParaRPr lang="en-US" b="1" dirty="0">
              <a:sym typeface="Wingdings" pitchFamily="2" charset="2"/>
            </a:endParaRPr>
          </a:p>
          <a:p>
            <a:pPr marL="342900" lvl="1" indent="-342900">
              <a:buNone/>
            </a:pPr>
            <a:r>
              <a:rPr lang="en-US" sz="2400" b="1" dirty="0"/>
              <a:t>       </a:t>
            </a:r>
            <a:r>
              <a:rPr lang="en-US" b="1" dirty="0"/>
              <a:t>ROL/ROR: can be used to swap the nibbles in  byte or to  swap the bytes in a word. It can also be used to rotate a bit into CF where it can be checked and acted upon by  the conditional jump instructions(JC or JNC).</a:t>
            </a:r>
          </a:p>
          <a:p>
            <a:pPr>
              <a:buNone/>
            </a:pPr>
            <a:endParaRPr lang="en-US" b="1" dirty="0"/>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
        <p:nvSpPr>
          <p:cNvPr id="6" name="Title 1"/>
          <p:cNvSpPr>
            <a:spLocks noGrp="1"/>
          </p:cNvSpPr>
          <p:nvPr>
            <p:ph type="title"/>
          </p:nvPr>
        </p:nvSpPr>
        <p:spPr>
          <a:xfrm>
            <a:off x="0" y="0"/>
            <a:ext cx="9144000" cy="1124744"/>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(8). Shift and Rotate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251520" y="1196752"/>
            <a:ext cx="8892480" cy="5472608"/>
          </a:xfrm>
        </p:spPr>
        <p:txBody>
          <a:bodyPr>
            <a:normAutofit fontScale="92500" lnSpcReduction="20000"/>
          </a:bodyPr>
          <a:lstStyle/>
          <a:p>
            <a:r>
              <a:rPr lang="en-US" dirty="0"/>
              <a:t>Five categories</a:t>
            </a:r>
          </a:p>
          <a:p>
            <a:pPr lvl="1"/>
            <a:r>
              <a:rPr lang="en-US" dirty="0"/>
              <a:t>MOVS/ MOVSB/ MOVSW</a:t>
            </a:r>
          </a:p>
          <a:p>
            <a:pPr lvl="1"/>
            <a:r>
              <a:rPr lang="en-US" dirty="0"/>
              <a:t>CMPS/ CMPSB/ CMPSW</a:t>
            </a:r>
          </a:p>
          <a:p>
            <a:pPr lvl="1"/>
            <a:r>
              <a:rPr lang="en-US" dirty="0"/>
              <a:t>SCAS/ SCASB/ SCASW</a:t>
            </a:r>
          </a:p>
          <a:p>
            <a:pPr lvl="1"/>
            <a:r>
              <a:rPr lang="en-US" dirty="0"/>
              <a:t>LODS/ LODSB/ LODSW</a:t>
            </a:r>
          </a:p>
          <a:p>
            <a:pPr lvl="1"/>
            <a:r>
              <a:rPr lang="en-US" dirty="0"/>
              <a:t>STOS/ STOSB/ STOSW</a:t>
            </a:r>
          </a:p>
          <a:p>
            <a:r>
              <a:rPr lang="en-US" dirty="0">
                <a:solidFill>
                  <a:schemeClr val="tx2"/>
                </a:solidFill>
              </a:rPr>
              <a:t>Source</a:t>
            </a:r>
            <a:r>
              <a:rPr lang="en-US" dirty="0"/>
              <a:t> is always in </a:t>
            </a:r>
            <a:r>
              <a:rPr lang="en-US" dirty="0">
                <a:solidFill>
                  <a:schemeClr val="tx2"/>
                </a:solidFill>
              </a:rPr>
              <a:t>DS:[SI]</a:t>
            </a:r>
          </a:p>
          <a:p>
            <a:r>
              <a:rPr lang="en-US" dirty="0">
                <a:solidFill>
                  <a:schemeClr val="tx2"/>
                </a:solidFill>
              </a:rPr>
              <a:t>Destination</a:t>
            </a:r>
            <a:r>
              <a:rPr lang="en-US" dirty="0"/>
              <a:t> is always in </a:t>
            </a:r>
            <a:r>
              <a:rPr lang="en-US" dirty="0">
                <a:solidFill>
                  <a:schemeClr val="tx2"/>
                </a:solidFill>
              </a:rPr>
              <a:t>ES:[DI]</a:t>
            </a:r>
          </a:p>
          <a:p>
            <a:r>
              <a:rPr lang="en-US" dirty="0"/>
              <a:t>If </a:t>
            </a:r>
            <a:r>
              <a:rPr lang="en-US" dirty="0">
                <a:solidFill>
                  <a:schemeClr val="tx2"/>
                </a:solidFill>
              </a:rPr>
              <a:t>DF=0</a:t>
            </a:r>
            <a:r>
              <a:rPr lang="en-US" dirty="0"/>
              <a:t>, SI and DI are incremented</a:t>
            </a:r>
          </a:p>
          <a:p>
            <a:r>
              <a:rPr lang="en-US" dirty="0"/>
              <a:t>If </a:t>
            </a:r>
            <a:r>
              <a:rPr lang="en-US" dirty="0">
                <a:solidFill>
                  <a:schemeClr val="tx2"/>
                </a:solidFill>
              </a:rPr>
              <a:t>DF=1</a:t>
            </a:r>
            <a:r>
              <a:rPr lang="en-US" dirty="0"/>
              <a:t>, SI and DI are decremented</a:t>
            </a:r>
          </a:p>
          <a:p>
            <a:r>
              <a:rPr lang="en-US" dirty="0"/>
              <a:t>To clear direction flag: </a:t>
            </a:r>
            <a:r>
              <a:rPr lang="en-US" dirty="0">
                <a:solidFill>
                  <a:schemeClr val="tx2"/>
                </a:solidFill>
              </a:rPr>
              <a:t>CLD</a:t>
            </a:r>
          </a:p>
          <a:p>
            <a:r>
              <a:rPr lang="en-US" dirty="0"/>
              <a:t>To set direction flag: </a:t>
            </a:r>
            <a:r>
              <a:rPr lang="en-US" dirty="0">
                <a:solidFill>
                  <a:schemeClr val="tx2"/>
                </a:solidFill>
              </a:rPr>
              <a:t>STD</a:t>
            </a:r>
          </a:p>
        </p:txBody>
      </p:sp>
      <p:sp>
        <p:nvSpPr>
          <p:cNvPr id="5" name="Title 1"/>
          <p:cNvSpPr>
            <a:spLocks noGrp="1"/>
          </p:cNvSpPr>
          <p:nvPr>
            <p:ph type="title"/>
          </p:nvPr>
        </p:nvSpPr>
        <p:spPr>
          <a:xfrm>
            <a:off x="0" y="0"/>
            <a:ext cx="889248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92D050"/>
                </a:solidFill>
              </a:rPr>
              <a:t>(9). String Manipulation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600200"/>
            <a:ext cx="8712968" cy="5257800"/>
          </a:xfrm>
        </p:spPr>
        <p:txBody>
          <a:bodyPr>
            <a:normAutofit fontScale="92500" lnSpcReduction="10000"/>
          </a:bodyPr>
          <a:lstStyle/>
          <a:p>
            <a:pPr marL="342900" lvl="1" indent="-342900">
              <a:buNone/>
            </a:pPr>
            <a:r>
              <a:rPr lang="en-US" b="1" dirty="0">
                <a:solidFill>
                  <a:srgbClr val="FFC000"/>
                </a:solidFill>
              </a:rPr>
              <a:t>(1). </a:t>
            </a:r>
            <a:r>
              <a:rPr lang="en-US" dirty="0">
                <a:solidFill>
                  <a:srgbClr val="FFC000"/>
                </a:solidFill>
              </a:rPr>
              <a:t>MOVS/ MOVSB/ MOVSW</a:t>
            </a:r>
          </a:p>
          <a:p>
            <a:r>
              <a:rPr lang="en-IN" sz="2800" dirty="0"/>
              <a:t>An element of the string specified by the source index (SI) register with respect to the current data segment (DS) register is moved to the location specified by the destination index (DI) register with respect to the current extra segment (ES) register. </a:t>
            </a:r>
          </a:p>
          <a:p>
            <a:r>
              <a:rPr lang="en-IN" sz="2800" dirty="0"/>
              <a:t>The move can be performed on a byte (MOVSB) or a word (MOVSW) of data. </a:t>
            </a:r>
          </a:p>
          <a:p>
            <a:r>
              <a:rPr lang="en-IN" sz="2800" dirty="0"/>
              <a:t>After the move is complete, the contents of both SI &amp; DI are automatically incremented or decremented by 1 for a byte move and by 2 for a word move. </a:t>
            </a:r>
          </a:p>
          <a:p>
            <a:r>
              <a:rPr lang="en-IN" sz="2800" dirty="0"/>
              <a:t>Address pointers SI and DI increment or decrement depends on how the direction flag DF is set. </a:t>
            </a:r>
            <a:endParaRPr lang="en-IN" dirty="0"/>
          </a:p>
        </p:txBody>
      </p:sp>
      <p:sp>
        <p:nvSpPr>
          <p:cNvPr id="4"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92D050"/>
                </a:solidFill>
              </a:rPr>
              <a:t>(9). String Manipulation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92500" lnSpcReduction="10000"/>
          </a:bodyPr>
          <a:lstStyle/>
          <a:p>
            <a:pPr marL="342900" lvl="1" indent="-342900">
              <a:buNone/>
            </a:pPr>
            <a:r>
              <a:rPr lang="en-US" sz="3500" b="1" dirty="0">
                <a:solidFill>
                  <a:srgbClr val="FFC000"/>
                </a:solidFill>
              </a:rPr>
              <a:t>(2). </a:t>
            </a:r>
            <a:r>
              <a:rPr lang="en-US" sz="3500" dirty="0">
                <a:solidFill>
                  <a:srgbClr val="FFC000"/>
                </a:solidFill>
              </a:rPr>
              <a:t>CMPS/ CMPSB/ CMPSW</a:t>
            </a:r>
          </a:p>
          <a:p>
            <a:r>
              <a:rPr lang="en-US" sz="2800" b="1" dirty="0"/>
              <a:t>Also known as Compare String Byte or String Word.</a:t>
            </a:r>
          </a:p>
          <a:p>
            <a:r>
              <a:rPr lang="en-IN" sz="2800" dirty="0"/>
              <a:t>The CMPS instruction can be used to compare two strings of byte or words.</a:t>
            </a:r>
          </a:p>
          <a:p>
            <a:r>
              <a:rPr lang="en-IN" sz="2800" dirty="0"/>
              <a:t> The length of the string must be stored in the register CX. If both the byte or word strings are equal, zero Flag is set. </a:t>
            </a:r>
          </a:p>
          <a:p>
            <a:r>
              <a:rPr lang="en-IN" sz="2800" dirty="0"/>
              <a:t>The REP instruction Prefix is used to repeat the operation till CX (counter) becomes zero or the condition specified by the REP Prefix is False.</a:t>
            </a:r>
          </a:p>
          <a:p>
            <a:r>
              <a:rPr lang="en-IN" sz="2800" dirty="0"/>
              <a:t> </a:t>
            </a:r>
            <a:r>
              <a:rPr lang="en-US" sz="2800" b="1" dirty="0"/>
              <a:t>There are following sub types,</a:t>
            </a:r>
          </a:p>
          <a:p>
            <a:pPr>
              <a:buNone/>
            </a:pPr>
            <a:r>
              <a:rPr lang="en-US" sz="2800" b="1" dirty="0"/>
              <a:t>(</a:t>
            </a:r>
            <a:r>
              <a:rPr lang="en-US" sz="2800" b="1" dirty="0" err="1"/>
              <a:t>i</a:t>
            </a:r>
            <a:r>
              <a:rPr lang="en-US" sz="2800" b="1" dirty="0"/>
              <a:t>). CMPSB:- Compare String Byte.</a:t>
            </a:r>
          </a:p>
          <a:p>
            <a:pPr>
              <a:buNone/>
            </a:pPr>
            <a:r>
              <a:rPr lang="en-US" sz="2800" b="1" dirty="0"/>
              <a:t>(ii). CMPSW:- </a:t>
            </a:r>
            <a:r>
              <a:rPr lang="en-US" sz="2400" b="1" dirty="0"/>
              <a:t>Compare String Word.</a:t>
            </a:r>
            <a:endParaRPr lang="en-US" sz="2400"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92D050"/>
                </a:solidFill>
              </a:rPr>
              <a:t>(9). String Manipulation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2"/>
            <a:ext cx="8712968" cy="5661248"/>
          </a:xfrm>
        </p:spPr>
        <p:txBody>
          <a:bodyPr>
            <a:normAutofit/>
          </a:bodyPr>
          <a:lstStyle/>
          <a:p>
            <a:pPr marL="342900" lvl="1" indent="-342900">
              <a:buNone/>
            </a:pPr>
            <a:r>
              <a:rPr lang="en-US" b="1" dirty="0">
                <a:solidFill>
                  <a:srgbClr val="FFC000"/>
                </a:solidFill>
              </a:rPr>
              <a:t>(3). </a:t>
            </a:r>
            <a:r>
              <a:rPr lang="en-US" dirty="0">
                <a:solidFill>
                  <a:srgbClr val="FFC000"/>
                </a:solidFill>
              </a:rPr>
              <a:t>SCAS/ SCASB/ SCASW-</a:t>
            </a:r>
            <a:r>
              <a:rPr lang="en-IN" sz="2800" b="1" dirty="0"/>
              <a:t>Scan String Byte or String Word </a:t>
            </a:r>
          </a:p>
          <a:p>
            <a:r>
              <a:rPr lang="en-IN" sz="2800" dirty="0"/>
              <a:t>This instruction scans a string of bytes or words for an operand byte or word specified in the register AL or AX.</a:t>
            </a:r>
          </a:p>
          <a:p>
            <a:r>
              <a:rPr lang="en-IN" sz="2800" dirty="0"/>
              <a:t> The String is pointed to by ES:DI register pair.</a:t>
            </a:r>
          </a:p>
          <a:p>
            <a:r>
              <a:rPr lang="en-IN" sz="2800" dirty="0"/>
              <a:t> The length of the string s stored in CX.</a:t>
            </a:r>
          </a:p>
          <a:p>
            <a:r>
              <a:rPr lang="en-IN" sz="2800" dirty="0"/>
              <a:t> The DF controls the mode for scanning of the string. </a:t>
            </a:r>
          </a:p>
          <a:p>
            <a:r>
              <a:rPr lang="en-IN" sz="2800" dirty="0"/>
              <a:t>Whenever a match to the specified operand, is found in the string, execution stops and the zero Flag is set. If no match is found, the zero flag is reset. </a:t>
            </a:r>
            <a:endParaRPr lang="en-US" sz="2800" b="1" dirty="0">
              <a:solidFill>
                <a:srgbClr val="FFC000"/>
              </a:solidFill>
            </a:endParaRPr>
          </a:p>
          <a:p>
            <a:endParaRPr lang="en-IN" dirty="0"/>
          </a:p>
        </p:txBody>
      </p:sp>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92D050"/>
                </a:solidFill>
              </a:rPr>
              <a:t>(9). String Manipulation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507288" cy="4525963"/>
          </a:xfrm>
        </p:spPr>
        <p:txBody>
          <a:bodyPr>
            <a:normAutofit fontScale="85000" lnSpcReduction="20000"/>
          </a:bodyPr>
          <a:lstStyle/>
          <a:p>
            <a:pPr marL="342900" lvl="1" indent="-342900">
              <a:buNone/>
            </a:pPr>
            <a:r>
              <a:rPr lang="en-US" b="1" dirty="0">
                <a:solidFill>
                  <a:srgbClr val="FFC000"/>
                </a:solidFill>
              </a:rPr>
              <a:t>(4). LODS/ LODSB/ LODSW</a:t>
            </a:r>
          </a:p>
          <a:p>
            <a:r>
              <a:rPr lang="en-IN" sz="2800" b="1" dirty="0"/>
              <a:t> This instruction copies a byte from a string location pointed to by SI to AL or a word from a string location pointed to by SI to AX.</a:t>
            </a:r>
          </a:p>
          <a:p>
            <a:r>
              <a:rPr lang="en-IN" sz="2800" b="1" dirty="0"/>
              <a:t>If DF is cleared to 0,SI will automatically incremented to point to the next element of string.</a:t>
            </a:r>
          </a:p>
          <a:p>
            <a:r>
              <a:rPr lang="en-IN" sz="2800" b="1" dirty="0"/>
              <a:t>Example:</a:t>
            </a:r>
          </a:p>
          <a:p>
            <a:pPr>
              <a:buNone/>
            </a:pPr>
            <a:r>
              <a:rPr lang="en-IN" sz="2800" b="1" dirty="0"/>
              <a:t>        CLD ;Clear direction flag so SI is auto incremented</a:t>
            </a:r>
          </a:p>
          <a:p>
            <a:pPr>
              <a:buNone/>
            </a:pPr>
            <a:r>
              <a:rPr lang="en-IN" sz="2800" b="1" dirty="0"/>
              <a:t>        MOV SI, OFFSET SOURCE_STRING </a:t>
            </a:r>
          </a:p>
          <a:p>
            <a:pPr>
              <a:buNone/>
            </a:pPr>
            <a:r>
              <a:rPr lang="en-IN" sz="2800" b="1" dirty="0"/>
              <a:t>				   ;point SI at start of the string</a:t>
            </a:r>
          </a:p>
          <a:p>
            <a:pPr>
              <a:buNone/>
            </a:pPr>
            <a:r>
              <a:rPr lang="en-IN" sz="2800" b="1" dirty="0"/>
              <a:t>        LODS SOURCE_STRING ;Copy byte or word from</a:t>
            </a:r>
          </a:p>
          <a:p>
            <a:pPr>
              <a:buNone/>
            </a:pPr>
            <a:r>
              <a:rPr lang="en-IN" sz="2800" b="1" dirty="0"/>
              <a:t>				       ;string to AL or AX</a:t>
            </a:r>
            <a:endParaRPr lang="en-US" sz="2800" b="1" dirty="0">
              <a:solidFill>
                <a:srgbClr val="FFC000"/>
              </a:solidFill>
            </a:endParaRPr>
          </a:p>
          <a:p>
            <a:endParaRPr lang="en-IN" b="1" dirty="0"/>
          </a:p>
        </p:txBody>
      </p:sp>
      <p:sp>
        <p:nvSpPr>
          <p:cNvPr id="4"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92D050"/>
                </a:solidFill>
              </a:rPr>
              <a:t>(9). String Manipulation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342900" lvl="1" indent="-342900">
              <a:buNone/>
            </a:pPr>
            <a:r>
              <a:rPr lang="en-US" b="1" dirty="0">
                <a:solidFill>
                  <a:srgbClr val="FFC000"/>
                </a:solidFill>
              </a:rPr>
              <a:t>(5). STOS/ STOSB/ STOSW-</a:t>
            </a:r>
            <a:r>
              <a:rPr lang="en-IN" sz="2800" b="1" dirty="0"/>
              <a:t>Store String Byte or String Word </a:t>
            </a:r>
          </a:p>
          <a:p>
            <a:r>
              <a:rPr lang="en-IN" sz="2800" b="1" dirty="0"/>
              <a:t>The STOS instruction Stores the AL / AX register contents to a location in the string pointer by ES : DI register pair. </a:t>
            </a:r>
          </a:p>
          <a:p>
            <a:r>
              <a:rPr lang="en-IN" sz="2800" b="1" dirty="0"/>
              <a:t>The DI is modified accordingly, No Flags are affected by this instruction. </a:t>
            </a:r>
          </a:p>
          <a:p>
            <a:r>
              <a:rPr lang="en-IN" sz="2800" b="1" dirty="0"/>
              <a:t>The direction flag controls the String instruction execution.</a:t>
            </a:r>
          </a:p>
          <a:p>
            <a:r>
              <a:rPr lang="en-IN" sz="2800" b="1" dirty="0"/>
              <a:t> The Source Index SI and Destination Index DI are modified after each iteration automatically. </a:t>
            </a:r>
          </a:p>
          <a:p>
            <a:r>
              <a:rPr lang="en-IN" sz="2800" b="1" dirty="0"/>
              <a:t>If DF=1, then the execution follows auto decrement mode, SI and DI are decremented automatically after each iteration. </a:t>
            </a:r>
          </a:p>
          <a:p>
            <a:r>
              <a:rPr lang="en-IN" sz="2800" b="1" dirty="0"/>
              <a:t>If DF=0, then the execution follows auto increment mode. In this mode, SI and DI are incremented automatically after each iteration. </a:t>
            </a:r>
            <a:endParaRPr lang="en-US" sz="2800" b="1" dirty="0">
              <a:solidFill>
                <a:srgbClr val="FFC000"/>
              </a:solidFill>
            </a:endParaRPr>
          </a:p>
          <a:p>
            <a:endParaRPr lang="en-IN" b="1" dirty="0"/>
          </a:p>
        </p:txBody>
      </p:sp>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92D050"/>
                </a:solidFill>
              </a:rPr>
              <a:t>(9). String Manipulation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857232"/>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857232"/>
          </a:xfrm>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038011" cy="292388"/>
          </a:xfrm>
          <a:prstGeom prst="rect">
            <a:avLst/>
          </a:prstGeom>
        </p:spPr>
        <p:txBody>
          <a:bodyPr wrap="none">
            <a:spAutoFit/>
          </a:bodyPr>
          <a:lstStyle/>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Indexed Addressing</a:t>
            </a:r>
          </a:p>
        </p:txBody>
      </p:sp>
      <p:sp>
        <p:nvSpPr>
          <p:cNvPr id="16" name="Rectangle 15"/>
          <p:cNvSpPr/>
          <p:nvPr/>
        </p:nvSpPr>
        <p:spPr>
          <a:xfrm>
            <a:off x="4139952" y="928646"/>
            <a:ext cx="4537720" cy="59293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In Based Indexed Addressing, the effective address is computed from the sum of a base register (BX or BP), and an index register (SI or DI). Default segment register may be ES or DS.</a:t>
            </a: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MOV DX, [BX + SI ]   or </a:t>
            </a:r>
          </a:p>
          <a:p>
            <a:pPr algn="just"/>
            <a:r>
              <a:rPr lang="en-US" sz="1400" b="1" dirty="0">
                <a:solidFill>
                  <a:schemeClr val="tx1"/>
                </a:solidFill>
                <a:latin typeface="Verdana" pitchFamily="34" charset="0"/>
                <a:ea typeface="Verdana" pitchFamily="34" charset="0"/>
                <a:cs typeface="Verdana" pitchFamily="34" charset="0"/>
              </a:rPr>
              <a:t> 		 </a:t>
            </a:r>
            <a:r>
              <a:rPr lang="en-US" sz="1400" b="1" dirty="0" err="1">
                <a:solidFill>
                  <a:schemeClr val="tx1"/>
                </a:solidFill>
                <a:latin typeface="Verdana" pitchFamily="34" charset="0"/>
                <a:ea typeface="Verdana" pitchFamily="34" charset="0"/>
                <a:cs typeface="Verdana" pitchFamily="34" charset="0"/>
              </a:rPr>
              <a:t>Mov</a:t>
            </a:r>
            <a:r>
              <a:rPr lang="en-US" sz="1400" b="1" dirty="0">
                <a:solidFill>
                  <a:schemeClr val="tx1"/>
                </a:solidFill>
                <a:latin typeface="Verdana" pitchFamily="34" charset="0"/>
                <a:ea typeface="Verdana" pitchFamily="34" charset="0"/>
                <a:cs typeface="Verdana" pitchFamily="34" charset="0"/>
              </a:rPr>
              <a:t> DX, [BX] [SI]</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	Operations:</a:t>
            </a:r>
          </a:p>
          <a:p>
            <a:pPr lvl="2" algn="just"/>
            <a:endParaRPr lang="en-US" sz="1400" b="1" dirty="0">
              <a:solidFill>
                <a:srgbClr val="C00000"/>
              </a:solidFill>
              <a:latin typeface="Verdana" pitchFamily="34" charset="0"/>
              <a:ea typeface="Verdana" pitchFamily="34" charset="0"/>
              <a:cs typeface="Verdana" pitchFamily="34" charset="0"/>
            </a:endParaRPr>
          </a:p>
          <a:p>
            <a:pPr lvl="3" algn="just"/>
            <a:r>
              <a:rPr lang="en-US" sz="1400" b="1" dirty="0">
                <a:solidFill>
                  <a:srgbClr val="C00000"/>
                </a:solidFill>
                <a:latin typeface="Verdana" pitchFamily="34" charset="0"/>
                <a:ea typeface="Verdana" pitchFamily="34" charset="0"/>
                <a:cs typeface="Verdana" pitchFamily="34" charset="0"/>
                <a:sym typeface="Symbol"/>
              </a:rPr>
              <a:t>EA = (BX) + (SI) </a:t>
            </a:r>
          </a:p>
          <a:p>
            <a:pPr lvl="3" algn="just"/>
            <a:r>
              <a:rPr lang="en-US" sz="1400" b="1" dirty="0">
                <a:solidFill>
                  <a:srgbClr val="C00000"/>
                </a:solidFill>
                <a:latin typeface="Verdana" pitchFamily="34" charset="0"/>
                <a:ea typeface="Verdana" pitchFamily="34" charset="0"/>
                <a:cs typeface="Verdana" pitchFamily="34" charset="0"/>
                <a:sym typeface="Symbol"/>
              </a:rPr>
              <a:t>BA = (DS) x 10H</a:t>
            </a:r>
          </a:p>
          <a:p>
            <a:pPr lvl="3" algn="just"/>
            <a:r>
              <a:rPr lang="en-US" sz="1400" b="1" dirty="0">
                <a:solidFill>
                  <a:srgbClr val="C00000"/>
                </a:solidFill>
                <a:latin typeface="Verdana" pitchFamily="34" charset="0"/>
                <a:ea typeface="Verdana" pitchFamily="34" charset="0"/>
                <a:cs typeface="Verdana" pitchFamily="34" charset="0"/>
                <a:sym typeface="Symbol"/>
              </a:rPr>
              <a:t>MA = BA + EA</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(DX)  (MA)  or,</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(DL)  (MA)</a:t>
            </a:r>
          </a:p>
          <a:p>
            <a:pPr lvl="3" algn="just"/>
            <a:r>
              <a:rPr lang="en-US" sz="1400" b="1" dirty="0">
                <a:solidFill>
                  <a:srgbClr val="C00000"/>
                </a:solidFill>
                <a:latin typeface="Verdana" pitchFamily="34" charset="0"/>
                <a:ea typeface="Verdana" pitchFamily="34" charset="0"/>
                <a:cs typeface="Verdana" pitchFamily="34" charset="0"/>
                <a:sym typeface="Symbol"/>
              </a:rPr>
              <a:t>(DH)  (MA + 1)</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endParaRPr lang="en-US" sz="1400" b="1" dirty="0">
              <a:solidFill>
                <a:srgbClr val="C00000"/>
              </a:solidFill>
              <a:latin typeface="Verdana" pitchFamily="34" charset="0"/>
              <a:ea typeface="Verdana" pitchFamily="34" charset="0"/>
              <a:cs typeface="Verdana" pitchFamily="34" charset="0"/>
            </a:endParaRPr>
          </a:p>
        </p:txBody>
      </p:sp>
      <p:pic>
        <p:nvPicPr>
          <p:cNvPr id="218116" name="Picture 4" descr="http://www.care4you.in/Tutorials/8086mp/images-seg/based-indexed-addr.PNG"/>
          <p:cNvPicPr>
            <a:picLocks noChangeAspect="1" noChangeArrowheads="1"/>
          </p:cNvPicPr>
          <p:nvPr/>
        </p:nvPicPr>
        <p:blipFill>
          <a:blip r:embed="rId3" cstate="print"/>
          <a:srcRect/>
          <a:stretch>
            <a:fillRect/>
          </a:stretch>
        </p:blipFill>
        <p:spPr bwMode="auto">
          <a:xfrm>
            <a:off x="251520" y="2708920"/>
            <a:ext cx="5256584" cy="3918199"/>
          </a:xfrm>
          <a:prstGeom prst="rect">
            <a:avLst/>
          </a:prstGeom>
          <a:noFill/>
        </p:spPr>
      </p:pic>
    </p:spTree>
    <p:extLst>
      <p:ext uri="{BB962C8B-B14F-4D97-AF65-F5344CB8AC3E}">
        <p14:creationId xmlns:p14="http://schemas.microsoft.com/office/powerpoint/2010/main" val="198183372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br>
              <a:rPr lang="en-US" sz="3600" dirty="0">
                <a:latin typeface="Octapost NBP" pitchFamily="2" charset="0"/>
              </a:rPr>
            </a:br>
            <a:r>
              <a:rPr lang="en-US" sz="3600" dirty="0">
                <a:latin typeface="Octapost NBP" pitchFamily="2" charset="0"/>
              </a:rPr>
              <a:t>Assembler   directives </a:t>
            </a:r>
            <a:br>
              <a:rPr lang="en-US" sz="3600" dirty="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40456419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Assembler Directives</a:t>
            </a:r>
          </a:p>
        </p:txBody>
      </p:sp>
      <p:sp>
        <p:nvSpPr>
          <p:cNvPr id="3" name="Content Placeholder 2"/>
          <p:cNvSpPr>
            <a:spLocks noGrp="1"/>
          </p:cNvSpPr>
          <p:nvPr>
            <p:ph idx="1"/>
          </p:nvPr>
        </p:nvSpPr>
        <p:spPr>
          <a:xfrm>
            <a:off x="457200" y="1196752"/>
            <a:ext cx="8229600" cy="4929411"/>
          </a:xfrm>
        </p:spPr>
        <p:txBody>
          <a:bodyPr rtlCol="0">
            <a:normAutofit/>
          </a:bodyPr>
          <a:lstStyle/>
          <a:p>
            <a:pPr algn="just" eaLnBrk="1" fontAlgn="auto" hangingPunct="1">
              <a:spcAft>
                <a:spcPts val="0"/>
              </a:spcAft>
              <a:buFont typeface="Arial" pitchFamily="34" charset="0"/>
              <a:buChar char="•"/>
              <a:defRPr/>
            </a:pPr>
            <a:r>
              <a:rPr lang="en-US" dirty="0"/>
              <a:t>Assembler Directives are directions to the assembler.</a:t>
            </a:r>
          </a:p>
          <a:p>
            <a:pPr algn="just" eaLnBrk="1" fontAlgn="auto" hangingPunct="1">
              <a:spcAft>
                <a:spcPts val="0"/>
              </a:spcAft>
              <a:buFont typeface="Arial" pitchFamily="34" charset="0"/>
              <a:buChar char="•"/>
              <a:defRPr/>
            </a:pPr>
            <a:r>
              <a:rPr lang="en-US" dirty="0"/>
              <a:t>Assembler directives are the commands to the assembler that direct the assembly process.</a:t>
            </a:r>
          </a:p>
          <a:p>
            <a:pPr algn="just" eaLnBrk="1" fontAlgn="auto" hangingPunct="1">
              <a:spcAft>
                <a:spcPts val="0"/>
              </a:spcAft>
              <a:buFont typeface="Arial" pitchFamily="34" charset="0"/>
              <a:buChar char="•"/>
              <a:defRPr/>
            </a:pPr>
            <a:r>
              <a:rPr lang="en-US" dirty="0"/>
              <a:t>They indicate how an operand is treated by the assembler and how assembler handles the program. </a:t>
            </a:r>
          </a:p>
          <a:p>
            <a:pPr algn="just" eaLnBrk="1" fontAlgn="auto" hangingPunct="1">
              <a:spcAft>
                <a:spcPts val="0"/>
              </a:spcAft>
              <a:buFont typeface="Arial" pitchFamily="34" charset="0"/>
              <a:buChar char="•"/>
              <a:defRPr/>
            </a:pPr>
            <a:r>
              <a:rPr lang="en-US" dirty="0"/>
              <a:t>They also direct the assembler how program and data should be arranged in the memory.</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nSpc>
                <a:spcPct val="90000"/>
              </a:lnSpc>
            </a:pPr>
            <a:r>
              <a:rPr lang="en-US">
                <a:solidFill>
                  <a:schemeClr val="tx1"/>
                </a:solidFill>
              </a:rPr>
              <a:t>Data Definition Directives (cont.)</a:t>
            </a:r>
            <a:endParaRPr lang="en-US" b="1">
              <a:solidFill>
                <a:schemeClr val="tx1"/>
              </a:solidFill>
            </a:endParaRPr>
          </a:p>
        </p:txBody>
      </p:sp>
      <p:sp>
        <p:nvSpPr>
          <p:cNvPr id="139267" name="Rectangle 3"/>
          <p:cNvSpPr>
            <a:spLocks noGrp="1" noChangeArrowheads="1"/>
          </p:cNvSpPr>
          <p:nvPr>
            <p:ph type="body" idx="1"/>
          </p:nvPr>
        </p:nvSpPr>
        <p:spPr>
          <a:xfrm>
            <a:off x="304800" y="1487488"/>
            <a:ext cx="3406775" cy="4657725"/>
          </a:xfrm>
        </p:spPr>
        <p:txBody>
          <a:bodyPr>
            <a:normAutofit lnSpcReduction="10000"/>
          </a:bodyPr>
          <a:lstStyle/>
          <a:p>
            <a:r>
              <a:rPr lang="en-US" dirty="0"/>
              <a:t>The amount of memory to be allocated is determined by the directive itself.  </a:t>
            </a:r>
          </a:p>
          <a:p>
            <a:r>
              <a:rPr lang="en-US" dirty="0"/>
              <a:t>Use the appropriate DEFINE directive (byte, word, etc.)</a:t>
            </a:r>
          </a:p>
          <a:p>
            <a:endParaRPr lang="en-US" dirty="0"/>
          </a:p>
        </p:txBody>
      </p:sp>
      <p:grpSp>
        <p:nvGrpSpPr>
          <p:cNvPr id="2" name="Group 4"/>
          <p:cNvGrpSpPr>
            <a:grpSpLocks/>
          </p:cNvGrpSpPr>
          <p:nvPr/>
        </p:nvGrpSpPr>
        <p:grpSpPr bwMode="auto">
          <a:xfrm>
            <a:off x="4644008" y="1988840"/>
            <a:ext cx="3413044" cy="3599800"/>
            <a:chOff x="5067" y="2328"/>
            <a:chExt cx="2778" cy="2990"/>
          </a:xfrm>
        </p:grpSpPr>
        <p:grpSp>
          <p:nvGrpSpPr>
            <p:cNvPr id="3" name="Group 5"/>
            <p:cNvGrpSpPr>
              <a:grpSpLocks/>
            </p:cNvGrpSpPr>
            <p:nvPr/>
          </p:nvGrpSpPr>
          <p:grpSpPr bwMode="auto">
            <a:xfrm>
              <a:off x="5067" y="2328"/>
              <a:ext cx="2462" cy="2990"/>
              <a:chOff x="5067" y="2328"/>
              <a:chExt cx="2462" cy="2990"/>
            </a:xfrm>
          </p:grpSpPr>
          <p:grpSp>
            <p:nvGrpSpPr>
              <p:cNvPr id="4" name="Group 6"/>
              <p:cNvGrpSpPr>
                <a:grpSpLocks/>
              </p:cNvGrpSpPr>
              <p:nvPr/>
            </p:nvGrpSpPr>
            <p:grpSpPr bwMode="auto">
              <a:xfrm>
                <a:off x="5067" y="2328"/>
                <a:ext cx="2462" cy="2990"/>
                <a:chOff x="5067" y="2328"/>
                <a:chExt cx="2462" cy="2990"/>
              </a:xfrm>
            </p:grpSpPr>
            <p:sp>
              <p:nvSpPr>
                <p:cNvPr id="139271" name="Rectangle 7"/>
                <p:cNvSpPr>
                  <a:spLocks noChangeArrowheads="1"/>
                </p:cNvSpPr>
                <p:nvPr/>
              </p:nvSpPr>
              <p:spPr bwMode="auto">
                <a:xfrm>
                  <a:off x="5067" y="2328"/>
                  <a:ext cx="2448" cy="2990"/>
                </a:xfrm>
                <a:prstGeom prst="rect">
                  <a:avLst/>
                </a:prstGeom>
                <a:solidFill>
                  <a:srgbClr val="FFFFFF"/>
                </a:solidFill>
                <a:ln w="9525">
                  <a:solidFill>
                    <a:srgbClr val="000000"/>
                  </a:solidFill>
                  <a:miter lim="800000"/>
                  <a:headEnd/>
                  <a:tailEnd/>
                </a:ln>
              </p:spPr>
              <p:txBody>
                <a:bodyPr/>
                <a:lstStyle/>
                <a:p>
                  <a:endParaRPr lang="en-IN"/>
                </a:p>
              </p:txBody>
            </p:sp>
            <p:sp>
              <p:nvSpPr>
                <p:cNvPr id="139272" name="Line 8"/>
                <p:cNvSpPr>
                  <a:spLocks noChangeShapeType="1"/>
                </p:cNvSpPr>
                <p:nvPr/>
              </p:nvSpPr>
              <p:spPr bwMode="auto">
                <a:xfrm>
                  <a:off x="5067" y="3046"/>
                  <a:ext cx="2462" cy="0"/>
                </a:xfrm>
                <a:prstGeom prst="line">
                  <a:avLst/>
                </a:prstGeom>
                <a:noFill/>
                <a:ln w="9525">
                  <a:solidFill>
                    <a:srgbClr val="000000"/>
                  </a:solidFill>
                  <a:round/>
                  <a:headEnd/>
                  <a:tailEnd/>
                </a:ln>
              </p:spPr>
              <p:txBody>
                <a:bodyPr/>
                <a:lstStyle/>
                <a:p>
                  <a:endParaRPr lang="en-IN"/>
                </a:p>
              </p:txBody>
            </p:sp>
            <p:sp>
              <p:nvSpPr>
                <p:cNvPr id="139273" name="Line 9"/>
                <p:cNvSpPr>
                  <a:spLocks noChangeShapeType="1"/>
                </p:cNvSpPr>
                <p:nvPr/>
              </p:nvSpPr>
              <p:spPr bwMode="auto">
                <a:xfrm flipV="1">
                  <a:off x="5184" y="3524"/>
                  <a:ext cx="2344" cy="0"/>
                </a:xfrm>
                <a:prstGeom prst="line">
                  <a:avLst/>
                </a:prstGeom>
                <a:noFill/>
                <a:ln w="9525">
                  <a:solidFill>
                    <a:srgbClr val="000000"/>
                  </a:solidFill>
                  <a:round/>
                  <a:headEnd/>
                  <a:tailEnd/>
                </a:ln>
              </p:spPr>
              <p:txBody>
                <a:bodyPr/>
                <a:lstStyle/>
                <a:p>
                  <a:endParaRPr lang="en-IN"/>
                </a:p>
              </p:txBody>
            </p:sp>
            <p:sp>
              <p:nvSpPr>
                <p:cNvPr id="139274" name="Line 10"/>
                <p:cNvSpPr>
                  <a:spLocks noChangeShapeType="1"/>
                </p:cNvSpPr>
                <p:nvPr/>
              </p:nvSpPr>
              <p:spPr bwMode="auto">
                <a:xfrm>
                  <a:off x="5067" y="4182"/>
                  <a:ext cx="2448" cy="0"/>
                </a:xfrm>
                <a:prstGeom prst="line">
                  <a:avLst/>
                </a:prstGeom>
                <a:noFill/>
                <a:ln w="9525">
                  <a:solidFill>
                    <a:srgbClr val="000000"/>
                  </a:solidFill>
                  <a:round/>
                  <a:headEnd/>
                  <a:tailEnd/>
                </a:ln>
              </p:spPr>
              <p:txBody>
                <a:bodyPr/>
                <a:lstStyle/>
                <a:p>
                  <a:endParaRPr lang="en-IN"/>
                </a:p>
              </p:txBody>
            </p:sp>
            <p:sp>
              <p:nvSpPr>
                <p:cNvPr id="139275" name="Line 11"/>
                <p:cNvSpPr>
                  <a:spLocks noChangeShapeType="1"/>
                </p:cNvSpPr>
                <p:nvPr/>
              </p:nvSpPr>
              <p:spPr bwMode="auto">
                <a:xfrm>
                  <a:off x="5067" y="4780"/>
                  <a:ext cx="2448" cy="0"/>
                </a:xfrm>
                <a:prstGeom prst="line">
                  <a:avLst/>
                </a:prstGeom>
                <a:noFill/>
                <a:ln w="9525">
                  <a:solidFill>
                    <a:srgbClr val="000000"/>
                  </a:solidFill>
                  <a:round/>
                  <a:headEnd/>
                  <a:tailEnd/>
                </a:ln>
              </p:spPr>
              <p:txBody>
                <a:bodyPr/>
                <a:lstStyle/>
                <a:p>
                  <a:endParaRPr lang="en-IN"/>
                </a:p>
              </p:txBody>
            </p:sp>
            <p:sp>
              <p:nvSpPr>
                <p:cNvPr id="139277" name="Line 13"/>
                <p:cNvSpPr>
                  <a:spLocks noChangeShapeType="1"/>
                </p:cNvSpPr>
                <p:nvPr/>
              </p:nvSpPr>
              <p:spPr bwMode="auto">
                <a:xfrm flipH="1">
                  <a:off x="5887" y="2328"/>
                  <a:ext cx="0" cy="2990"/>
                </a:xfrm>
                <a:prstGeom prst="line">
                  <a:avLst/>
                </a:prstGeom>
                <a:noFill/>
                <a:ln w="9525">
                  <a:solidFill>
                    <a:srgbClr val="000000"/>
                  </a:solidFill>
                  <a:round/>
                  <a:headEnd/>
                  <a:tailEnd/>
                </a:ln>
              </p:spPr>
              <p:txBody>
                <a:bodyPr/>
                <a:lstStyle/>
                <a:p>
                  <a:endParaRPr lang="en-IN"/>
                </a:p>
              </p:txBody>
            </p:sp>
          </p:grpSp>
          <p:sp>
            <p:nvSpPr>
              <p:cNvPr id="139278" name="Text Box 14"/>
              <p:cNvSpPr txBox="1">
                <a:spLocks noChangeArrowheads="1"/>
              </p:cNvSpPr>
              <p:nvPr/>
            </p:nvSpPr>
            <p:spPr bwMode="auto">
              <a:xfrm>
                <a:off x="5184" y="2592"/>
                <a:ext cx="720" cy="432"/>
              </a:xfrm>
              <a:prstGeom prst="rect">
                <a:avLst/>
              </a:prstGeom>
              <a:noFill/>
              <a:ln w="9525">
                <a:noFill/>
                <a:miter lim="800000"/>
                <a:headEnd/>
                <a:tailEnd/>
              </a:ln>
            </p:spPr>
            <p:txBody>
              <a:bodyPr/>
              <a:lstStyle/>
              <a:p>
                <a:pPr algn="ctr"/>
                <a:r>
                  <a:rPr lang="en-US" sz="2000"/>
                  <a:t>DB</a:t>
                </a:r>
                <a:endParaRPr lang="en-US" sz="1400"/>
              </a:p>
            </p:txBody>
          </p:sp>
          <p:sp>
            <p:nvSpPr>
              <p:cNvPr id="139279" name="Text Box 15"/>
              <p:cNvSpPr txBox="1">
                <a:spLocks noChangeArrowheads="1"/>
              </p:cNvSpPr>
              <p:nvPr/>
            </p:nvSpPr>
            <p:spPr bwMode="auto">
              <a:xfrm>
                <a:off x="5184" y="3168"/>
                <a:ext cx="864" cy="432"/>
              </a:xfrm>
              <a:prstGeom prst="rect">
                <a:avLst/>
              </a:prstGeom>
              <a:noFill/>
              <a:ln w="9525">
                <a:noFill/>
                <a:miter lim="800000"/>
                <a:headEnd/>
                <a:tailEnd/>
              </a:ln>
            </p:spPr>
            <p:txBody>
              <a:bodyPr/>
              <a:lstStyle/>
              <a:p>
                <a:pPr algn="ctr"/>
                <a:r>
                  <a:rPr lang="en-US" sz="2000"/>
                  <a:t>DW</a:t>
                </a:r>
                <a:endParaRPr lang="en-US" sz="1400"/>
              </a:p>
            </p:txBody>
          </p:sp>
          <p:sp>
            <p:nvSpPr>
              <p:cNvPr id="139280" name="Text Box 16"/>
              <p:cNvSpPr txBox="1">
                <a:spLocks noChangeArrowheads="1"/>
              </p:cNvSpPr>
              <p:nvPr/>
            </p:nvSpPr>
            <p:spPr bwMode="auto">
              <a:xfrm>
                <a:off x="5184" y="3744"/>
                <a:ext cx="720" cy="432"/>
              </a:xfrm>
              <a:prstGeom prst="rect">
                <a:avLst/>
              </a:prstGeom>
              <a:noFill/>
              <a:ln w="9525">
                <a:noFill/>
                <a:miter lim="800000"/>
                <a:headEnd/>
                <a:tailEnd/>
              </a:ln>
            </p:spPr>
            <p:txBody>
              <a:bodyPr/>
              <a:lstStyle/>
              <a:p>
                <a:pPr algn="ctr"/>
                <a:r>
                  <a:rPr lang="en-US" sz="2000"/>
                  <a:t>DD</a:t>
                </a:r>
                <a:endParaRPr lang="en-US" sz="1400"/>
              </a:p>
            </p:txBody>
          </p:sp>
          <p:sp>
            <p:nvSpPr>
              <p:cNvPr id="139281" name="Text Box 17"/>
              <p:cNvSpPr txBox="1">
                <a:spLocks noChangeArrowheads="1"/>
              </p:cNvSpPr>
              <p:nvPr/>
            </p:nvSpPr>
            <p:spPr bwMode="auto">
              <a:xfrm>
                <a:off x="5126" y="4182"/>
                <a:ext cx="720" cy="720"/>
              </a:xfrm>
              <a:prstGeom prst="rect">
                <a:avLst/>
              </a:prstGeom>
              <a:noFill/>
              <a:ln w="9525">
                <a:noFill/>
                <a:miter lim="800000"/>
                <a:headEnd/>
                <a:tailEnd/>
              </a:ln>
            </p:spPr>
            <p:txBody>
              <a:bodyPr/>
              <a:lstStyle/>
              <a:p>
                <a:pPr algn="ctr"/>
                <a:endParaRPr lang="en-US" sz="2000" b="1" dirty="0"/>
              </a:p>
            </p:txBody>
          </p:sp>
          <p:sp>
            <p:nvSpPr>
              <p:cNvPr id="139282" name="Text Box 18"/>
              <p:cNvSpPr txBox="1">
                <a:spLocks noChangeArrowheads="1"/>
              </p:cNvSpPr>
              <p:nvPr/>
            </p:nvSpPr>
            <p:spPr bwMode="auto">
              <a:xfrm>
                <a:off x="5184" y="4301"/>
                <a:ext cx="720" cy="360"/>
              </a:xfrm>
              <a:prstGeom prst="rect">
                <a:avLst/>
              </a:prstGeom>
              <a:noFill/>
              <a:ln w="9525">
                <a:noFill/>
                <a:miter lim="800000"/>
                <a:headEnd/>
                <a:tailEnd/>
              </a:ln>
            </p:spPr>
            <p:txBody>
              <a:bodyPr/>
              <a:lstStyle/>
              <a:p>
                <a:pPr algn="ctr"/>
                <a:r>
                  <a:rPr lang="en-US" sz="2000" dirty="0"/>
                  <a:t>DQ</a:t>
                </a:r>
                <a:endParaRPr lang="en-US" sz="1400" dirty="0"/>
              </a:p>
            </p:txBody>
          </p:sp>
          <p:sp>
            <p:nvSpPr>
              <p:cNvPr id="139283" name="Text Box 19"/>
              <p:cNvSpPr txBox="1">
                <a:spLocks noChangeArrowheads="1"/>
              </p:cNvSpPr>
              <p:nvPr/>
            </p:nvSpPr>
            <p:spPr bwMode="auto">
              <a:xfrm>
                <a:off x="5184" y="4840"/>
                <a:ext cx="720" cy="432"/>
              </a:xfrm>
              <a:prstGeom prst="rect">
                <a:avLst/>
              </a:prstGeom>
              <a:noFill/>
              <a:ln w="9525">
                <a:noFill/>
                <a:miter lim="800000"/>
                <a:headEnd/>
                <a:tailEnd/>
              </a:ln>
            </p:spPr>
            <p:txBody>
              <a:bodyPr/>
              <a:lstStyle/>
              <a:p>
                <a:pPr algn="ctr"/>
                <a:r>
                  <a:rPr lang="en-US" sz="2000" dirty="0"/>
                  <a:t>DT</a:t>
                </a:r>
              </a:p>
            </p:txBody>
          </p:sp>
        </p:grpSp>
        <p:sp>
          <p:nvSpPr>
            <p:cNvPr id="139284" name="Text Box 20"/>
            <p:cNvSpPr txBox="1">
              <a:spLocks noChangeArrowheads="1"/>
            </p:cNvSpPr>
            <p:nvPr/>
          </p:nvSpPr>
          <p:spPr bwMode="auto">
            <a:xfrm>
              <a:off x="5888" y="2448"/>
              <a:ext cx="1728" cy="432"/>
            </a:xfrm>
            <a:prstGeom prst="rect">
              <a:avLst/>
            </a:prstGeom>
            <a:noFill/>
            <a:ln w="9525">
              <a:noFill/>
              <a:miter lim="800000"/>
              <a:headEnd/>
              <a:tailEnd/>
            </a:ln>
          </p:spPr>
          <p:txBody>
            <a:bodyPr/>
            <a:lstStyle/>
            <a:p>
              <a:pPr algn="ctr"/>
              <a:r>
                <a:rPr lang="en-US"/>
                <a:t>Define byte</a:t>
              </a:r>
            </a:p>
          </p:txBody>
        </p:sp>
        <p:sp>
          <p:nvSpPr>
            <p:cNvPr id="139285" name="Text Box 21"/>
            <p:cNvSpPr txBox="1">
              <a:spLocks noChangeArrowheads="1"/>
            </p:cNvSpPr>
            <p:nvPr/>
          </p:nvSpPr>
          <p:spPr bwMode="auto">
            <a:xfrm>
              <a:off x="5904" y="3168"/>
              <a:ext cx="1728" cy="296"/>
            </a:xfrm>
            <a:prstGeom prst="rect">
              <a:avLst/>
            </a:prstGeom>
            <a:noFill/>
            <a:ln w="9525">
              <a:noFill/>
              <a:miter lim="800000"/>
              <a:headEnd/>
              <a:tailEnd/>
            </a:ln>
          </p:spPr>
          <p:txBody>
            <a:bodyPr/>
            <a:lstStyle/>
            <a:p>
              <a:pPr algn="ctr"/>
              <a:r>
                <a:rPr lang="en-US" dirty="0"/>
                <a:t>Define word</a:t>
              </a:r>
            </a:p>
          </p:txBody>
        </p:sp>
        <p:sp>
          <p:nvSpPr>
            <p:cNvPr id="139286" name="Text Box 22"/>
            <p:cNvSpPr txBox="1">
              <a:spLocks noChangeArrowheads="1"/>
            </p:cNvSpPr>
            <p:nvPr/>
          </p:nvSpPr>
          <p:spPr bwMode="auto">
            <a:xfrm>
              <a:off x="5946" y="3464"/>
              <a:ext cx="1728" cy="419"/>
            </a:xfrm>
            <a:prstGeom prst="rect">
              <a:avLst/>
            </a:prstGeom>
            <a:noFill/>
            <a:ln w="9525">
              <a:noFill/>
              <a:miter lim="800000"/>
              <a:headEnd/>
              <a:tailEnd/>
            </a:ln>
          </p:spPr>
          <p:txBody>
            <a:bodyPr/>
            <a:lstStyle/>
            <a:p>
              <a:pPr algn="ctr"/>
              <a:r>
                <a:rPr lang="en-US" sz="2200" dirty="0"/>
                <a:t>Define double word</a:t>
              </a:r>
              <a:endParaRPr lang="en-US" sz="1100" dirty="0"/>
            </a:p>
          </p:txBody>
        </p:sp>
        <p:sp>
          <p:nvSpPr>
            <p:cNvPr id="139288" name="Text Box 24"/>
            <p:cNvSpPr txBox="1">
              <a:spLocks noChangeArrowheads="1"/>
            </p:cNvSpPr>
            <p:nvPr/>
          </p:nvSpPr>
          <p:spPr bwMode="auto">
            <a:xfrm>
              <a:off x="5829" y="4182"/>
              <a:ext cx="2016" cy="432"/>
            </a:xfrm>
            <a:prstGeom prst="rect">
              <a:avLst/>
            </a:prstGeom>
            <a:noFill/>
            <a:ln w="9525">
              <a:noFill/>
              <a:miter lim="800000"/>
              <a:headEnd/>
              <a:tailEnd/>
            </a:ln>
          </p:spPr>
          <p:txBody>
            <a:bodyPr/>
            <a:lstStyle/>
            <a:p>
              <a:pPr algn="ctr"/>
              <a:r>
                <a:rPr lang="en-US" sz="2200" dirty="0"/>
                <a:t>Define quad</a:t>
              </a:r>
            </a:p>
            <a:p>
              <a:pPr algn="ctr"/>
              <a:r>
                <a:rPr lang="en-US" sz="2200" dirty="0"/>
                <a:t>word</a:t>
              </a:r>
              <a:endParaRPr lang="en-US" dirty="0"/>
            </a:p>
          </p:txBody>
        </p:sp>
        <p:sp>
          <p:nvSpPr>
            <p:cNvPr id="139289" name="Text Box 25"/>
            <p:cNvSpPr txBox="1">
              <a:spLocks noChangeArrowheads="1"/>
            </p:cNvSpPr>
            <p:nvPr/>
          </p:nvSpPr>
          <p:spPr bwMode="auto">
            <a:xfrm>
              <a:off x="5770" y="4900"/>
              <a:ext cx="1817" cy="359"/>
            </a:xfrm>
            <a:prstGeom prst="rect">
              <a:avLst/>
            </a:prstGeom>
            <a:noFill/>
            <a:ln w="9525">
              <a:noFill/>
              <a:miter lim="800000"/>
              <a:headEnd/>
              <a:tailEnd/>
            </a:ln>
          </p:spPr>
          <p:txBody>
            <a:bodyPr/>
            <a:lstStyle/>
            <a:p>
              <a:pPr algn="ctr"/>
              <a:r>
                <a:rPr lang="en-US" sz="2200" dirty="0"/>
                <a:t>Define ten bytes</a:t>
              </a:r>
            </a:p>
          </p:txBody>
        </p:sp>
      </p:gr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Define Byte</a:t>
            </a:r>
            <a:endParaRPr lang="en-US" b="1"/>
          </a:p>
        </p:txBody>
      </p:sp>
      <p:sp>
        <p:nvSpPr>
          <p:cNvPr id="141315" name="Rectangle 3"/>
          <p:cNvSpPr>
            <a:spLocks noGrp="1" noChangeArrowheads="1"/>
          </p:cNvSpPr>
          <p:nvPr>
            <p:ph type="body" idx="1"/>
          </p:nvPr>
        </p:nvSpPr>
        <p:spPr/>
        <p:txBody>
          <a:bodyPr/>
          <a:lstStyle/>
          <a:p>
            <a:r>
              <a:rPr lang="en-IN" dirty="0"/>
              <a:t>The DB directive is used to declare a byte type variable, or a set aside one or more storage locations of type byte in memory.</a:t>
            </a:r>
          </a:p>
          <a:p>
            <a:pPr lvl="1">
              <a:buNone/>
            </a:pPr>
            <a:r>
              <a:rPr lang="en-IN" dirty="0"/>
              <a:t> NAME_HERE  DB ‘THOMAS’; declares array of 6 bytes and initialize with ASCII codes fro letters in THOMAS.</a:t>
            </a:r>
          </a:p>
          <a:p>
            <a:pPr lvl="1">
              <a:buNone/>
            </a:pPr>
            <a:r>
              <a:rPr lang="en-IN" dirty="0"/>
              <a:t>PRICES DB 49H,98H,29H; declare array of 3 bytes PRICES  and 3 bytes as shown.</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Define Byte (cont)</a:t>
            </a:r>
            <a:r>
              <a:rPr lang="en-US" b="1">
                <a:solidFill>
                  <a:schemeClr val="tx1"/>
                </a:solidFill>
                <a:latin typeface="Courier New" pitchFamily="49" charset="0"/>
              </a:rPr>
              <a:t> </a:t>
            </a:r>
          </a:p>
        </p:txBody>
      </p:sp>
      <p:sp>
        <p:nvSpPr>
          <p:cNvPr id="146435" name="Rectangle 3"/>
          <p:cNvSpPr>
            <a:spLocks noGrp="1" noChangeArrowheads="1"/>
          </p:cNvSpPr>
          <p:nvPr>
            <p:ph type="body" idx="1"/>
          </p:nvPr>
        </p:nvSpPr>
        <p:spPr/>
        <p:txBody>
          <a:bodyPr>
            <a:normAutofit fontScale="92500" lnSpcReduction="20000"/>
          </a:bodyPr>
          <a:lstStyle/>
          <a:p>
            <a:r>
              <a:rPr lang="en-US" dirty="0"/>
              <a:t>A variable’s value may be left undefined.  This can be done by placing a ‘</a:t>
            </a:r>
            <a:r>
              <a:rPr lang="en-US" b="1" dirty="0"/>
              <a:t>?</a:t>
            </a:r>
            <a:r>
              <a:rPr lang="en-US" dirty="0"/>
              <a:t>’ for each byte to be allocated (as in a list).</a:t>
            </a:r>
          </a:p>
          <a:p>
            <a:pPr algn="ctr">
              <a:spcBef>
                <a:spcPct val="70000"/>
              </a:spcBef>
              <a:buFontTx/>
              <a:buNone/>
            </a:pPr>
            <a:r>
              <a:rPr lang="en-US" dirty="0">
                <a:latin typeface="Courier New" pitchFamily="49" charset="0"/>
              </a:rPr>
              <a:t>count db ?</a:t>
            </a:r>
          </a:p>
          <a:p>
            <a:r>
              <a:rPr lang="en-US" dirty="0"/>
              <a:t>A string may be assigned to a variable, each of whose elements will be allocated a byte.</a:t>
            </a:r>
          </a:p>
          <a:p>
            <a:pPr algn="ctr">
              <a:spcBef>
                <a:spcPct val="70000"/>
              </a:spcBef>
              <a:spcAft>
                <a:spcPct val="55000"/>
              </a:spcAft>
              <a:buFontTx/>
              <a:buNone/>
            </a:pPr>
            <a:r>
              <a:rPr lang="en-US" sz="2400" dirty="0" err="1">
                <a:latin typeface="Courier New" pitchFamily="49" charset="0"/>
              </a:rPr>
              <a:t>c_string</a:t>
            </a:r>
            <a:r>
              <a:rPr lang="en-US" sz="2400" dirty="0">
                <a:latin typeface="Courier New" pitchFamily="49" charset="0"/>
              </a:rPr>
              <a:t>  db  ‘This is a long string$’</a:t>
            </a:r>
            <a:endParaRPr lang="en-US" b="1" dirty="0">
              <a:latin typeface="Courier New" pitchFamily="49" charset="0"/>
            </a:endParaRPr>
          </a:p>
          <a:p>
            <a:r>
              <a:rPr lang="en-US" dirty="0"/>
              <a:t>The length of a string can be automatically determined by the assembler by the ‘</a:t>
            </a:r>
            <a:r>
              <a:rPr lang="en-US" b="1" dirty="0"/>
              <a:t>$</a:t>
            </a:r>
            <a:r>
              <a:rPr lang="en-US" dirty="0"/>
              <a:t>’ symbol.  </a:t>
            </a:r>
          </a:p>
          <a:p>
            <a:pPr algn="ctr">
              <a:spcBef>
                <a:spcPct val="70000"/>
              </a:spcBef>
              <a:buFontTx/>
              <a:buNone/>
            </a:pPr>
            <a:endParaRPr lang="en-US" dirty="0">
              <a:latin typeface="Courier New" pitchFamily="49"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itchFamily="34" charset="0"/>
              </a:rPr>
              <a:t>DW (DEFINE WORD) </a:t>
            </a:r>
            <a:br>
              <a:rPr lang="en-US" dirty="0">
                <a:cs typeface="Arial" pitchFamily="34" charset="0"/>
              </a:rPr>
            </a:br>
            <a:endParaRPr lang="en-US" dirty="0">
              <a:cs typeface="Arial" pitchFamily="34" charset="0"/>
            </a:endParaRPr>
          </a:p>
        </p:txBody>
      </p:sp>
      <p:sp>
        <p:nvSpPr>
          <p:cNvPr id="3" name="Content Placeholder 2"/>
          <p:cNvSpPr>
            <a:spLocks noGrp="1"/>
          </p:cNvSpPr>
          <p:nvPr>
            <p:ph idx="1"/>
          </p:nvPr>
        </p:nvSpPr>
        <p:spPr>
          <a:xfrm>
            <a:off x="457200" y="1412776"/>
            <a:ext cx="8435280" cy="5184576"/>
          </a:xfrm>
        </p:spPr>
        <p:txBody>
          <a:bodyPr/>
          <a:lstStyle/>
          <a:p>
            <a:r>
              <a:rPr lang="en-IN" dirty="0">
                <a:cs typeface="Arial" pitchFamily="34" charset="0"/>
              </a:rPr>
              <a:t>The DW directive is used to tell the assembler to define a variable of type word or to reserve storage locations of type word in memory.</a:t>
            </a:r>
          </a:p>
          <a:p>
            <a:pPr>
              <a:buNone/>
            </a:pPr>
            <a:r>
              <a:rPr lang="en-IN" dirty="0">
                <a:cs typeface="Arial" pitchFamily="34" charset="0"/>
              </a:rPr>
              <a:t>   </a:t>
            </a:r>
          </a:p>
          <a:p>
            <a:pPr>
              <a:buNone/>
            </a:pPr>
            <a:r>
              <a:rPr lang="en-IN" dirty="0">
                <a:cs typeface="Arial" pitchFamily="34" charset="0"/>
              </a:rPr>
              <a:t>  MULTIPLIER  DW 437AH; declares a variable MULTIPLIER of type word initialized with a value 437AH when program loaded to memory. </a:t>
            </a:r>
            <a:endParaRPr lang="en-US" dirty="0">
              <a:cs typeface="Arial" pitchFamily="34" charset="0"/>
            </a:endParaRPr>
          </a:p>
          <a:p>
            <a:endParaRPr lang="en-US" dirty="0">
              <a:cs typeface="Arial" pitchFamily="3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solidFill>
                  <a:schemeClr val="tx1"/>
                </a:solidFill>
              </a:rPr>
              <a:t>Define Doubleword – DD</a:t>
            </a:r>
          </a:p>
        </p:txBody>
      </p:sp>
      <p:sp>
        <p:nvSpPr>
          <p:cNvPr id="154627" name="Rectangle 3"/>
          <p:cNvSpPr>
            <a:spLocks noGrp="1" noChangeArrowheads="1"/>
          </p:cNvSpPr>
          <p:nvPr>
            <p:ph type="body" idx="1"/>
          </p:nvPr>
        </p:nvSpPr>
        <p:spPr/>
        <p:txBody>
          <a:bodyPr/>
          <a:lstStyle/>
          <a:p>
            <a:r>
              <a:rPr lang="en-US"/>
              <a:t>Same as DB and DW, except the  memory allocated is now 4 bytes (2 words, 32 bits).</a:t>
            </a:r>
          </a:p>
          <a:p>
            <a:pPr lvl="2">
              <a:buFontTx/>
              <a:buNone/>
            </a:pPr>
            <a:r>
              <a:rPr lang="en-US"/>
              <a:t>[</a:t>
            </a:r>
            <a:r>
              <a:rPr lang="en-US" i="1"/>
              <a:t>name</a:t>
            </a:r>
            <a:r>
              <a:rPr lang="en-US"/>
              <a:t>] DD </a:t>
            </a:r>
            <a:r>
              <a:rPr lang="en-US" i="1"/>
              <a:t>initialvalue</a:t>
            </a:r>
            <a:r>
              <a:rPr lang="en-US"/>
              <a:t> [</a:t>
            </a:r>
            <a:r>
              <a:rPr lang="en-US" i="1"/>
              <a:t>,initialvalue</a:t>
            </a:r>
            <a:r>
              <a:rPr lang="en-US"/>
              <a:t>]</a:t>
            </a:r>
          </a:p>
          <a:p>
            <a:r>
              <a:rPr lang="en-US"/>
              <a:t>The </a:t>
            </a:r>
            <a:r>
              <a:rPr lang="en-US">
                <a:latin typeface="Courier New" pitchFamily="49" charset="0"/>
              </a:rPr>
              <a:t>name</a:t>
            </a:r>
            <a:r>
              <a:rPr lang="en-US"/>
              <a:t> is the name of the variable.  Notice that it is optional.</a:t>
            </a:r>
            <a:endParaRPr lang="en-US" b="1">
              <a:latin typeface="Courier New" pitchFamily="49" charset="0"/>
            </a:endParaRPr>
          </a:p>
          <a:p>
            <a:r>
              <a:rPr lang="en-US">
                <a:latin typeface="Courier New" pitchFamily="49" charset="0"/>
              </a:rPr>
              <a:t>initialvalue</a:t>
            </a:r>
            <a:r>
              <a:rPr lang="en-US"/>
              <a:t> can be one or more 32-bit numeric values, either in dec., hex or bin. form, string const., a const. Expression, or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t>DUP</a:t>
            </a:r>
          </a:p>
        </p:txBody>
      </p:sp>
      <p:sp>
        <p:nvSpPr>
          <p:cNvPr id="79875" name="Rectangle 3"/>
          <p:cNvSpPr>
            <a:spLocks noGrp="1" noChangeArrowheads="1"/>
          </p:cNvSpPr>
          <p:nvPr>
            <p:ph type="body" idx="1"/>
          </p:nvPr>
        </p:nvSpPr>
        <p:spPr/>
        <p:txBody>
          <a:bodyPr/>
          <a:lstStyle/>
          <a:p>
            <a:pPr eaLnBrk="1" hangingPunct="1"/>
            <a:r>
              <a:rPr lang="en-US" dirty="0"/>
              <a:t>Allows a sequence of storage locations to be defined or reserved</a:t>
            </a:r>
          </a:p>
          <a:p>
            <a:pPr eaLnBrk="1" hangingPunct="1"/>
            <a:r>
              <a:rPr lang="en-US" dirty="0"/>
              <a:t>Only used as an operand of a define directive</a:t>
            </a:r>
          </a:p>
          <a:p>
            <a:pPr eaLnBrk="1" hangingPunct="1">
              <a:buFontTx/>
              <a:buNone/>
            </a:pPr>
            <a:r>
              <a:rPr lang="en-US" sz="2800" b="1" dirty="0">
                <a:latin typeface="Courier New" pitchFamily="49" charset="0"/>
              </a:rPr>
              <a:t>STORAGE DB 40 DUP (?); reserve 40 bytes in memory ,but uninitialized</a:t>
            </a:r>
          </a:p>
          <a:p>
            <a:pPr eaLnBrk="1" hangingPunct="1">
              <a:buFontTx/>
              <a:buNone/>
            </a:pPr>
            <a:r>
              <a:rPr lang="en-US" sz="2800" b="1" dirty="0">
                <a:latin typeface="Courier New" pitchFamily="49" charset="0"/>
              </a:rPr>
              <a:t>STORAGE DW 100 DUP (0);reserve 100 words in memory and all initialized to 0.</a:t>
            </a:r>
          </a:p>
          <a:p>
            <a:pPr eaLnBrk="1" hangingPunct="1">
              <a:buFontTx/>
              <a:buNone/>
            </a:pPr>
            <a:endParaRPr lang="en-US" sz="2800" b="1" dirty="0">
              <a:latin typeface="Courier New" pitchFamily="49"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DQ and DT</a:t>
            </a:r>
          </a:p>
        </p:txBody>
      </p:sp>
      <p:sp>
        <p:nvSpPr>
          <p:cNvPr id="3" name="Content Placeholder 2"/>
          <p:cNvSpPr>
            <a:spLocks noGrp="1"/>
          </p:cNvSpPr>
          <p:nvPr>
            <p:ph idx="1"/>
          </p:nvPr>
        </p:nvSpPr>
        <p:spPr/>
        <p:txBody>
          <a:bodyPr>
            <a:normAutofit lnSpcReduction="10000"/>
          </a:bodyPr>
          <a:lstStyle/>
          <a:p>
            <a:r>
              <a:rPr lang="en-US" b="1" dirty="0"/>
              <a:t>DQ (DEFINE QUADWORD) </a:t>
            </a:r>
          </a:p>
          <a:p>
            <a:pPr>
              <a:buNone/>
            </a:pPr>
            <a:r>
              <a:rPr lang="en-IN" dirty="0"/>
              <a:t>	The DQ directive is used to tell the assembler to declare a variable 4 words in length or to reserve 4 words of storage in memory. </a:t>
            </a:r>
          </a:p>
          <a:p>
            <a:r>
              <a:rPr lang="en-US" b="1" dirty="0"/>
              <a:t>DT (DEFINE TEN BYTES) </a:t>
            </a:r>
          </a:p>
          <a:p>
            <a:pPr>
              <a:buNone/>
            </a:pPr>
            <a:r>
              <a:rPr lang="en-IN" dirty="0"/>
              <a:t>	The DT directive is used to tell the assembler to declare a variable, which is 10 bytes in length or to reserve 10 bytes of storage in memory. </a:t>
            </a:r>
          </a:p>
          <a:p>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ASSUME </a:t>
            </a:r>
            <a:br>
              <a:rPr lang="en-US" b="1" dirty="0"/>
            </a:br>
            <a:endParaRPr lang="en-US" dirty="0"/>
          </a:p>
        </p:txBody>
      </p:sp>
      <p:sp>
        <p:nvSpPr>
          <p:cNvPr id="3" name="Content Placeholder 2"/>
          <p:cNvSpPr>
            <a:spLocks noGrp="1"/>
          </p:cNvSpPr>
          <p:nvPr>
            <p:ph idx="1"/>
          </p:nvPr>
        </p:nvSpPr>
        <p:spPr>
          <a:xfrm>
            <a:off x="457200" y="1124744"/>
            <a:ext cx="8435280" cy="5472608"/>
          </a:xfrm>
        </p:spPr>
        <p:txBody>
          <a:bodyPr>
            <a:normAutofit lnSpcReduction="10000"/>
          </a:bodyPr>
          <a:lstStyle/>
          <a:p>
            <a:pPr>
              <a:buNone/>
            </a:pPr>
            <a:r>
              <a:rPr lang="en-IN" dirty="0"/>
              <a:t>	The ASSUME directive is used tell the assembler the name of the logical segment it should use for a specified segment.</a:t>
            </a:r>
          </a:p>
          <a:p>
            <a:pPr>
              <a:buNone/>
            </a:pPr>
            <a:r>
              <a:rPr lang="en-IN" dirty="0"/>
              <a:t>Example</a:t>
            </a:r>
            <a:r>
              <a:rPr lang="en-US" dirty="0"/>
              <a:t> </a:t>
            </a:r>
          </a:p>
          <a:p>
            <a:pPr>
              <a:buNone/>
            </a:pPr>
            <a:r>
              <a:rPr lang="en-US" b="1" dirty="0"/>
              <a:t>ASSUME CS:CODE_HERE</a:t>
            </a:r>
            <a:r>
              <a:rPr lang="en-US" dirty="0"/>
              <a:t>; tells the assembler that the instructions for program are in logical segment CODE_HERE.</a:t>
            </a:r>
          </a:p>
          <a:p>
            <a:pPr>
              <a:buNone/>
            </a:pPr>
            <a:r>
              <a:rPr lang="en-US" b="1" dirty="0"/>
              <a:t>ASSUME DS:DATA_HERE </a:t>
            </a:r>
            <a:r>
              <a:rPr lang="en-US" dirty="0"/>
              <a:t>;tells the assembler that for any program instruction which refers to the data segment ,it should use the logical segment</a:t>
            </a:r>
          </a:p>
          <a:p>
            <a:pPr>
              <a:buNone/>
            </a:pPr>
            <a:r>
              <a:rPr lang="en-US" dirty="0"/>
              <a:t>Called DATA_HERE .</a:t>
            </a:r>
          </a:p>
          <a:p>
            <a:pPr>
              <a:buNone/>
            </a:pPr>
            <a:endParaRPr lang="en-US" dirty="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14282" y="857232"/>
            <a:ext cx="3714776"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25470"/>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3748142" cy="492443"/>
          </a:xfrm>
          <a:prstGeom prst="rect">
            <a:avLst/>
          </a:prstGeom>
        </p:spPr>
        <p:txBody>
          <a:bodyPr wrap="none">
            <a:spAutoFit/>
          </a:bodyPr>
          <a:lstStyle/>
          <a:p>
            <a:r>
              <a:rPr lang="en-US" sz="1300" b="1" dirty="0">
                <a:solidFill>
                  <a:srgbClr val="FF0066"/>
                </a:solidFill>
                <a:latin typeface="Verdana" pitchFamily="34" charset="0"/>
                <a:ea typeface="Verdana" pitchFamily="34" charset="0"/>
                <a:cs typeface="Verdana" pitchFamily="34" charset="0"/>
              </a:rPr>
              <a:t>8. Relative Based Indexed Addressing</a:t>
            </a:r>
          </a:p>
          <a:p>
            <a:endParaRPr lang="en-US" sz="1300" b="1" dirty="0">
              <a:solidFill>
                <a:srgbClr val="FF0066"/>
              </a:solidFill>
              <a:latin typeface="Verdana" pitchFamily="34" charset="0"/>
              <a:ea typeface="Verdana" pitchFamily="34" charset="0"/>
              <a:cs typeface="Verdana" pitchFamily="34" charset="0"/>
            </a:endParaRPr>
          </a:p>
        </p:txBody>
      </p:sp>
      <p:sp>
        <p:nvSpPr>
          <p:cNvPr id="25" name="Rectangle 24"/>
          <p:cNvSpPr/>
          <p:nvPr/>
        </p:nvSpPr>
        <p:spPr>
          <a:xfrm>
            <a:off x="3962400" y="857232"/>
            <a:ext cx="4967318"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lnSpc>
                <a:spcPct val="150000"/>
              </a:lnSpc>
            </a:pPr>
            <a:r>
              <a:rPr lang="en-US" sz="1400" b="1" dirty="0">
                <a:solidFill>
                  <a:schemeClr val="tx1"/>
                </a:solidFill>
                <a:latin typeface="Verdana" pitchFamily="34" charset="0"/>
                <a:ea typeface="Verdana" pitchFamily="34" charset="0"/>
                <a:cs typeface="Verdana" pitchFamily="34" charset="0"/>
              </a:rPr>
              <a:t>In this addressing mode,</a:t>
            </a:r>
            <a:r>
              <a:rPr lang="en-IN" sz="1400" b="1" dirty="0">
                <a:solidFill>
                  <a:schemeClr val="tx1"/>
                </a:solidFill>
                <a:latin typeface="Verdana" pitchFamily="34" charset="0"/>
                <a:ea typeface="Verdana" pitchFamily="34" charset="0"/>
                <a:cs typeface="Verdana" pitchFamily="34" charset="0"/>
              </a:rPr>
              <a:t> the effective address is formed by adding an 8-bit or 16-bit displacement with the sum of contents of any one of the bases registers (BX or BP) and any one of the index registers, in a default segment.</a:t>
            </a:r>
          </a:p>
          <a:p>
            <a:pPr algn="just"/>
            <a:endParaRPr lang="en-IN" sz="1400" b="1" dirty="0">
              <a:solidFill>
                <a:schemeClr val="tx1"/>
              </a:solidFill>
              <a:latin typeface="Verdana" pitchFamily="34" charset="0"/>
              <a:ea typeface="Verdana" pitchFamily="34" charset="0"/>
              <a:cs typeface="Verdana" pitchFamily="34" charset="0"/>
            </a:endParaRPr>
          </a:p>
          <a:p>
            <a:pPr algn="just"/>
            <a:endParaRPr lang="en-IN"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4932040" y="2857497"/>
            <a:ext cx="3997678" cy="4031873"/>
          </a:xfrm>
          <a:prstGeom prst="rect">
            <a:avLst/>
          </a:prstGeom>
        </p:spPr>
        <p:txBody>
          <a:bodyPr wrap="square">
            <a:spAutoFit/>
          </a:bodyPr>
          <a:lstStyle/>
          <a:p>
            <a:r>
              <a:rPr lang="en-IN" sz="1600" b="1" dirty="0">
                <a:latin typeface="Verdana" pitchFamily="34" charset="0"/>
                <a:ea typeface="Verdana" pitchFamily="34" charset="0"/>
                <a:cs typeface="Verdana" pitchFamily="34" charset="0"/>
              </a:rPr>
              <a:t>Example: MOV AX, 50H [BX] [SI]</a:t>
            </a:r>
            <a:br>
              <a:rPr lang="en-IN" sz="1600" b="1" dirty="0">
                <a:latin typeface="Verdana" pitchFamily="34" charset="0"/>
                <a:ea typeface="Verdana" pitchFamily="34" charset="0"/>
                <a:cs typeface="Verdana" pitchFamily="34" charset="0"/>
              </a:rPr>
            </a:br>
            <a:r>
              <a:rPr lang="en-IN" sz="1600" b="1" dirty="0">
                <a:latin typeface="Verdana" pitchFamily="34" charset="0"/>
                <a:ea typeface="Verdana" pitchFamily="34" charset="0"/>
                <a:cs typeface="Verdana" pitchFamily="34" charset="0"/>
              </a:rPr>
              <a:t>Here, 50H is an immediate displacement, BX is a base register and SI is an index register.</a:t>
            </a:r>
          </a:p>
          <a:p>
            <a:r>
              <a:rPr lang="en-IN" sz="1600" b="1" dirty="0">
                <a:latin typeface="Verdana" pitchFamily="34" charset="0"/>
                <a:ea typeface="Verdana" pitchFamily="34" charset="0"/>
                <a:cs typeface="Verdana" pitchFamily="34" charset="0"/>
              </a:rPr>
              <a:t> </a:t>
            </a:r>
            <a:r>
              <a:rPr lang="en-US" sz="1600" b="1" dirty="0">
                <a:solidFill>
                  <a:srgbClr val="C00000"/>
                </a:solidFill>
                <a:latin typeface="Verdana" pitchFamily="34" charset="0"/>
                <a:ea typeface="Verdana" pitchFamily="34" charset="0"/>
                <a:cs typeface="Verdana" pitchFamily="34" charset="0"/>
              </a:rPr>
              <a:t>Operations: </a:t>
            </a:r>
            <a:endParaRPr lang="en-US" sz="1600" b="1" dirty="0">
              <a:solidFill>
                <a:srgbClr val="C00000"/>
              </a:solidFill>
              <a:latin typeface="Verdana" pitchFamily="34" charset="0"/>
              <a:ea typeface="Verdana" pitchFamily="34" charset="0"/>
              <a:cs typeface="Verdana" pitchFamily="34" charset="0"/>
              <a:sym typeface="Symbol"/>
            </a:endParaRPr>
          </a:p>
          <a:p>
            <a:pPr lvl="3" algn="just"/>
            <a:endParaRPr lang="en-US" sz="1600" b="1" dirty="0">
              <a:solidFill>
                <a:srgbClr val="C00000"/>
              </a:solidFill>
              <a:latin typeface="Verdana" pitchFamily="34" charset="0"/>
              <a:ea typeface="Verdana" pitchFamily="34" charset="0"/>
              <a:cs typeface="Verdana" pitchFamily="34" charset="0"/>
              <a:sym typeface="Symbol"/>
            </a:endParaRPr>
          </a:p>
          <a:p>
            <a:pPr lvl="3" algn="just"/>
            <a:r>
              <a:rPr lang="en-US" sz="1600" b="1" dirty="0">
                <a:solidFill>
                  <a:srgbClr val="C00000"/>
                </a:solidFill>
                <a:latin typeface="Verdana" pitchFamily="34" charset="0"/>
                <a:ea typeface="Verdana" pitchFamily="34" charset="0"/>
                <a:cs typeface="Verdana" pitchFamily="34" charset="0"/>
                <a:sym typeface="Symbol"/>
              </a:rPr>
              <a:t>EA = (BX) + (SI)  + 50H </a:t>
            </a:r>
          </a:p>
          <a:p>
            <a:pPr lvl="3" algn="just"/>
            <a:r>
              <a:rPr lang="en-US" sz="1600" b="1" dirty="0">
                <a:solidFill>
                  <a:srgbClr val="C00000"/>
                </a:solidFill>
                <a:latin typeface="Verdana" pitchFamily="34" charset="0"/>
                <a:ea typeface="Verdana" pitchFamily="34" charset="0"/>
                <a:cs typeface="Verdana" pitchFamily="34" charset="0"/>
                <a:sym typeface="Symbol"/>
              </a:rPr>
              <a:t>BA = (DS) x 10H</a:t>
            </a:r>
          </a:p>
          <a:p>
            <a:pPr lvl="3" algn="just"/>
            <a:r>
              <a:rPr lang="en-US" sz="1600" b="1" dirty="0">
                <a:solidFill>
                  <a:srgbClr val="C00000"/>
                </a:solidFill>
                <a:latin typeface="Verdana" pitchFamily="34" charset="0"/>
                <a:ea typeface="Verdana" pitchFamily="34" charset="0"/>
                <a:cs typeface="Verdana" pitchFamily="34" charset="0"/>
                <a:sym typeface="Symbol"/>
              </a:rPr>
              <a:t>MA = BA + EA</a:t>
            </a:r>
          </a:p>
          <a:p>
            <a:pPr lvl="3" algn="just"/>
            <a:endParaRPr lang="en-US" sz="1600" b="1" dirty="0">
              <a:solidFill>
                <a:srgbClr val="C00000"/>
              </a:solidFill>
              <a:latin typeface="Verdana" pitchFamily="34" charset="0"/>
              <a:ea typeface="Verdana" pitchFamily="34" charset="0"/>
              <a:cs typeface="Verdana" pitchFamily="34" charset="0"/>
              <a:sym typeface="Symbol"/>
            </a:endParaRPr>
          </a:p>
          <a:p>
            <a:pPr lvl="3" algn="just"/>
            <a:r>
              <a:rPr lang="en-US" sz="1600" b="1" dirty="0">
                <a:solidFill>
                  <a:srgbClr val="C00000"/>
                </a:solidFill>
                <a:latin typeface="Verdana" pitchFamily="34" charset="0"/>
                <a:ea typeface="Verdana" pitchFamily="34" charset="0"/>
                <a:cs typeface="Verdana" pitchFamily="34" charset="0"/>
                <a:sym typeface="Symbol"/>
              </a:rPr>
              <a:t>(AX)  (MA)   or,</a:t>
            </a:r>
          </a:p>
          <a:p>
            <a:pPr lvl="3" algn="just"/>
            <a:endParaRPr lang="en-US" sz="1600" b="1" dirty="0">
              <a:solidFill>
                <a:srgbClr val="C00000"/>
              </a:solidFill>
              <a:latin typeface="Verdana" pitchFamily="34" charset="0"/>
              <a:ea typeface="Verdana" pitchFamily="34" charset="0"/>
              <a:cs typeface="Verdana" pitchFamily="34" charset="0"/>
              <a:sym typeface="Symbol"/>
            </a:endParaRPr>
          </a:p>
          <a:p>
            <a:pPr lvl="3" algn="just"/>
            <a:r>
              <a:rPr lang="en-US" sz="1600" b="1" dirty="0">
                <a:solidFill>
                  <a:srgbClr val="C00000"/>
                </a:solidFill>
                <a:latin typeface="Verdana" pitchFamily="34" charset="0"/>
                <a:ea typeface="Verdana" pitchFamily="34" charset="0"/>
                <a:cs typeface="Verdana" pitchFamily="34" charset="0"/>
                <a:sym typeface="Symbol"/>
              </a:rPr>
              <a:t>(AL)  (MA)</a:t>
            </a:r>
          </a:p>
          <a:p>
            <a:pPr lvl="3" algn="just"/>
            <a:r>
              <a:rPr lang="en-US" sz="1600" b="1" dirty="0">
                <a:solidFill>
                  <a:srgbClr val="C00000"/>
                </a:solidFill>
                <a:latin typeface="Verdana" pitchFamily="34" charset="0"/>
                <a:ea typeface="Verdana" pitchFamily="34" charset="0"/>
                <a:cs typeface="Verdana" pitchFamily="34" charset="0"/>
                <a:sym typeface="Symbol"/>
              </a:rPr>
              <a:t>(AH)  (MA + 1)</a:t>
            </a:r>
            <a:endParaRPr lang="en-IN" sz="1600" b="1" dirty="0">
              <a:latin typeface="Verdana" pitchFamily="34" charset="0"/>
              <a:ea typeface="Verdana" pitchFamily="34" charset="0"/>
              <a:cs typeface="Verdana" pitchFamily="34" charset="0"/>
            </a:endParaRPr>
          </a:p>
        </p:txBody>
      </p:sp>
      <p:pic>
        <p:nvPicPr>
          <p:cNvPr id="10" name="Picture 2" descr="http://www.care4you.in/Tutorials/8086mp/images-seg/Relative-Based-Indexed-Addr.PNG"/>
          <p:cNvPicPr>
            <a:picLocks noChangeAspect="1" noChangeArrowheads="1"/>
          </p:cNvPicPr>
          <p:nvPr/>
        </p:nvPicPr>
        <p:blipFill>
          <a:blip r:embed="rId3" cstate="print"/>
          <a:srcRect/>
          <a:stretch>
            <a:fillRect/>
          </a:stretch>
        </p:blipFill>
        <p:spPr bwMode="auto">
          <a:xfrm>
            <a:off x="467545" y="2924944"/>
            <a:ext cx="4320480" cy="3486151"/>
          </a:xfrm>
          <a:prstGeom prst="rect">
            <a:avLst/>
          </a:prstGeom>
          <a:noFill/>
        </p:spPr>
      </p:pic>
    </p:spTree>
    <p:extLst>
      <p:ext uri="{BB962C8B-B14F-4D97-AF65-F5344CB8AC3E}">
        <p14:creationId xmlns:p14="http://schemas.microsoft.com/office/powerpoint/2010/main" val="374212759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END (END Program) </a:t>
            </a:r>
            <a:br>
              <a:rPr lang="en-US" b="1" dirty="0"/>
            </a:br>
            <a:endParaRPr lang="en-US" dirty="0"/>
          </a:p>
        </p:txBody>
      </p:sp>
      <p:sp>
        <p:nvSpPr>
          <p:cNvPr id="3" name="Content Placeholder 2"/>
          <p:cNvSpPr>
            <a:spLocks noGrp="1"/>
          </p:cNvSpPr>
          <p:nvPr>
            <p:ph idx="1"/>
          </p:nvPr>
        </p:nvSpPr>
        <p:spPr/>
        <p:txBody>
          <a:bodyPr>
            <a:normAutofit/>
          </a:bodyPr>
          <a:lstStyle/>
          <a:p>
            <a:r>
              <a:rPr lang="en-IN" sz="3600" dirty="0"/>
              <a:t>The END directive is put after the last statement of a program to tell the assembler that this is the end of the program module. </a:t>
            </a:r>
          </a:p>
          <a:p>
            <a:r>
              <a:rPr lang="en-US" sz="3600" dirty="0"/>
              <a:t>The assembler will ignore any statements after the END directive.</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a:bodyPr>
          <a:lstStyle/>
          <a:p>
            <a:r>
              <a:rPr lang="en-US" b="1" dirty="0"/>
              <a:t>Segment  &amp; ENDS(End Segment)</a:t>
            </a:r>
          </a:p>
        </p:txBody>
      </p:sp>
      <p:sp>
        <p:nvSpPr>
          <p:cNvPr id="3" name="Content Placeholder 2"/>
          <p:cNvSpPr>
            <a:spLocks noGrp="1"/>
          </p:cNvSpPr>
          <p:nvPr>
            <p:ph idx="1"/>
          </p:nvPr>
        </p:nvSpPr>
        <p:spPr>
          <a:xfrm>
            <a:off x="457200" y="908721"/>
            <a:ext cx="8229600" cy="2664295"/>
          </a:xfrm>
        </p:spPr>
        <p:txBody>
          <a:bodyPr>
            <a:normAutofit fontScale="92500" lnSpcReduction="20000"/>
          </a:bodyPr>
          <a:lstStyle/>
          <a:p>
            <a:pPr marL="285750" indent="-285750" fontAlgn="auto">
              <a:spcBef>
                <a:spcPts val="0"/>
              </a:spcBef>
              <a:spcAft>
                <a:spcPts val="0"/>
              </a:spcAft>
              <a:buFontTx/>
              <a:buBlip>
                <a:blip r:embed="rId2"/>
              </a:buBlip>
              <a:defRPr/>
            </a:pPr>
            <a:r>
              <a:rPr lang="en-US" b="1" dirty="0"/>
              <a:t>SEGMENT : Used to indicate the beginning of a code/ data/ stack segment</a:t>
            </a:r>
          </a:p>
          <a:p>
            <a:pPr marL="285750" indent="-285750" fontAlgn="auto">
              <a:spcBef>
                <a:spcPts val="0"/>
              </a:spcBef>
              <a:spcAft>
                <a:spcPts val="0"/>
              </a:spcAft>
              <a:buFontTx/>
              <a:buBlip>
                <a:blip r:embed="rId2"/>
              </a:buBlip>
              <a:defRPr/>
            </a:pPr>
            <a:endParaRPr lang="en-US" b="1" dirty="0"/>
          </a:p>
          <a:p>
            <a:pPr marL="285750" indent="-285750" fontAlgn="auto">
              <a:spcBef>
                <a:spcPts val="0"/>
              </a:spcBef>
              <a:spcAft>
                <a:spcPts val="0"/>
              </a:spcAft>
              <a:buFontTx/>
              <a:buBlip>
                <a:blip r:embed="rId2"/>
              </a:buBlip>
              <a:defRPr/>
            </a:pPr>
            <a:r>
              <a:rPr lang="en-US" b="1" dirty="0"/>
              <a:t>ENDS : Used to indicate the end of a code/ data/ stack segment</a:t>
            </a:r>
          </a:p>
          <a:p>
            <a:pPr fontAlgn="auto">
              <a:spcBef>
                <a:spcPts val="0"/>
              </a:spcBef>
              <a:spcAft>
                <a:spcPts val="0"/>
              </a:spcAft>
              <a:defRPr/>
            </a:pPr>
            <a:endParaRPr lang="en-US" b="1" dirty="0"/>
          </a:p>
          <a:p>
            <a:pPr marL="285750" indent="-285750" fontAlgn="auto">
              <a:spcBef>
                <a:spcPts val="0"/>
              </a:spcBef>
              <a:spcAft>
                <a:spcPts val="0"/>
              </a:spcAft>
              <a:buFontTx/>
              <a:buBlip>
                <a:blip r:embed="rId2"/>
              </a:buBlip>
              <a:defRPr/>
            </a:pPr>
            <a:r>
              <a:rPr lang="en-US" b="1" dirty="0"/>
              <a:t>General form:</a:t>
            </a:r>
            <a:endParaRPr lang="en-US" dirty="0"/>
          </a:p>
        </p:txBody>
      </p:sp>
      <p:graphicFrame>
        <p:nvGraphicFramePr>
          <p:cNvPr id="4" name="Table 3"/>
          <p:cNvGraphicFramePr>
            <a:graphicFrameLocks noGrp="1"/>
          </p:cNvGraphicFramePr>
          <p:nvPr/>
        </p:nvGraphicFramePr>
        <p:xfrm>
          <a:off x="2339752" y="3645024"/>
          <a:ext cx="6480720" cy="2952328"/>
        </p:xfrm>
        <a:graphic>
          <a:graphicData uri="http://schemas.openxmlformats.org/drawingml/2006/table">
            <a:tbl>
              <a:tblPr firstRow="1" bandRow="1">
                <a:tableStyleId>{5C22544A-7EE6-4342-B048-85BDC9FD1C3A}</a:tableStyleId>
              </a:tblPr>
              <a:tblGrid>
                <a:gridCol w="2954446">
                  <a:extLst>
                    <a:ext uri="{9D8B030D-6E8A-4147-A177-3AD203B41FA5}">
                      <a16:colId xmlns:a16="http://schemas.microsoft.com/office/drawing/2014/main" val="20000"/>
                    </a:ext>
                  </a:extLst>
                </a:gridCol>
                <a:gridCol w="3526274">
                  <a:extLst>
                    <a:ext uri="{9D8B030D-6E8A-4147-A177-3AD203B41FA5}">
                      <a16:colId xmlns:a16="http://schemas.microsoft.com/office/drawing/2014/main" val="20001"/>
                    </a:ext>
                  </a:extLst>
                </a:gridCol>
              </a:tblGrid>
              <a:tr h="2952328">
                <a:tc>
                  <a:txBody>
                    <a:bodyPr/>
                    <a:lstStyle/>
                    <a:p>
                      <a:r>
                        <a:rPr lang="en-US" sz="1800" dirty="0" err="1">
                          <a:solidFill>
                            <a:srgbClr val="990033"/>
                          </a:solidFill>
                        </a:rPr>
                        <a:t>Segname</a:t>
                      </a:r>
                      <a:r>
                        <a:rPr lang="en-US" sz="1800" dirty="0">
                          <a:solidFill>
                            <a:srgbClr val="990033"/>
                          </a:solidFill>
                        </a:rPr>
                        <a:t> SEGMENT</a:t>
                      </a:r>
                    </a:p>
                    <a:p>
                      <a:endParaRPr lang="en-US" sz="1800" dirty="0">
                        <a:solidFill>
                          <a:srgbClr val="990033"/>
                        </a:solidFill>
                      </a:endParaRPr>
                    </a:p>
                    <a:p>
                      <a:r>
                        <a:rPr lang="en-US" sz="1800" dirty="0">
                          <a:solidFill>
                            <a:srgbClr val="990033"/>
                          </a:solidFill>
                        </a:rPr>
                        <a:t>    …</a:t>
                      </a:r>
                    </a:p>
                    <a:p>
                      <a:r>
                        <a:rPr lang="en-US" sz="1800" dirty="0">
                          <a:solidFill>
                            <a:srgbClr val="990033"/>
                          </a:solidFill>
                        </a:rPr>
                        <a:t>    …</a:t>
                      </a:r>
                    </a:p>
                    <a:p>
                      <a:r>
                        <a:rPr lang="en-US" sz="1800" dirty="0">
                          <a:solidFill>
                            <a:srgbClr val="990033"/>
                          </a:solidFill>
                        </a:rPr>
                        <a:t>    …</a:t>
                      </a:r>
                    </a:p>
                    <a:p>
                      <a:r>
                        <a:rPr lang="en-US" sz="1800" dirty="0">
                          <a:solidFill>
                            <a:srgbClr val="990033"/>
                          </a:solidFill>
                        </a:rPr>
                        <a:t>    …</a:t>
                      </a:r>
                    </a:p>
                    <a:p>
                      <a:r>
                        <a:rPr lang="en-US" sz="1800" dirty="0">
                          <a:solidFill>
                            <a:srgbClr val="990033"/>
                          </a:solidFill>
                        </a:rPr>
                        <a:t>    …</a:t>
                      </a:r>
                    </a:p>
                    <a:p>
                      <a:r>
                        <a:rPr lang="en-US" sz="1800" dirty="0">
                          <a:solidFill>
                            <a:srgbClr val="990033"/>
                          </a:solidFill>
                        </a:rPr>
                        <a:t>    …</a:t>
                      </a:r>
                    </a:p>
                    <a:p>
                      <a:endParaRPr lang="en-US" sz="1800" dirty="0">
                        <a:solidFill>
                          <a:srgbClr val="990033"/>
                        </a:solidFill>
                      </a:endParaRPr>
                    </a:p>
                    <a:p>
                      <a:r>
                        <a:rPr lang="en-US" sz="1800" dirty="0" err="1">
                          <a:solidFill>
                            <a:srgbClr val="990033"/>
                          </a:solidFill>
                        </a:rPr>
                        <a:t>Segname</a:t>
                      </a:r>
                      <a:r>
                        <a:rPr lang="en-US" sz="1800" dirty="0">
                          <a:solidFill>
                            <a:srgbClr val="990033"/>
                          </a:solidFill>
                        </a:rPr>
                        <a:t> ENDS</a:t>
                      </a:r>
                    </a:p>
                  </a:txBody>
                  <a:tcPr>
                    <a:solidFill>
                      <a:schemeClr val="bg1"/>
                    </a:solidFill>
                  </a:tcPr>
                </a:tc>
                <a:tc>
                  <a:txBody>
                    <a:bodyPr/>
                    <a:lstStyle/>
                    <a:p>
                      <a:endParaRPr lang="en-US" sz="1800" dirty="0">
                        <a:solidFill>
                          <a:srgbClr val="990033"/>
                        </a:solidFill>
                      </a:endParaRPr>
                    </a:p>
                    <a:p>
                      <a:endParaRPr lang="en-US" sz="1800" dirty="0">
                        <a:solidFill>
                          <a:srgbClr val="990033"/>
                        </a:solidFill>
                      </a:endParaRPr>
                    </a:p>
                    <a:p>
                      <a:r>
                        <a:rPr lang="en-US" sz="1800" dirty="0">
                          <a:solidFill>
                            <a:srgbClr val="990033"/>
                          </a:solidFill>
                        </a:rPr>
                        <a:t>Program code </a:t>
                      </a:r>
                    </a:p>
                    <a:p>
                      <a:r>
                        <a:rPr lang="en-US" sz="1800" dirty="0">
                          <a:solidFill>
                            <a:srgbClr val="990033"/>
                          </a:solidFill>
                        </a:rPr>
                        <a:t>or</a:t>
                      </a:r>
                    </a:p>
                    <a:p>
                      <a:r>
                        <a:rPr lang="en-US" sz="1800" dirty="0">
                          <a:solidFill>
                            <a:srgbClr val="990033"/>
                          </a:solidFill>
                        </a:rPr>
                        <a:t>Data Defining Statements</a:t>
                      </a:r>
                    </a:p>
                  </a:txBody>
                  <a:tcPr>
                    <a:solidFill>
                      <a:schemeClr val="bg1"/>
                    </a:solidFill>
                  </a:tcPr>
                </a:tc>
                <a:extLst>
                  <a:ext uri="{0D108BD9-81ED-4DB2-BD59-A6C34878D82A}">
                    <a16:rowId xmlns:a16="http://schemas.microsoft.com/office/drawing/2014/main" val="10000"/>
                  </a:ext>
                </a:extLst>
              </a:tr>
            </a:tbl>
          </a:graphicData>
        </a:graphic>
      </p:graphicFrame>
      <p:sp>
        <p:nvSpPr>
          <p:cNvPr id="5" name="Line Callout 1 4"/>
          <p:cNvSpPr/>
          <p:nvPr/>
        </p:nvSpPr>
        <p:spPr>
          <a:xfrm>
            <a:off x="0" y="4509120"/>
            <a:ext cx="2286000" cy="428625"/>
          </a:xfrm>
          <a:prstGeom prst="borderCallout1">
            <a:avLst>
              <a:gd name="adj1" fmla="val -7691"/>
              <a:gd name="adj2" fmla="val 48230"/>
              <a:gd name="adj3" fmla="val -142854"/>
              <a:gd name="adj4" fmla="val 108705"/>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User defined name of the segment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normAutofit fontScale="90000"/>
          </a:bodyPr>
          <a:lstStyle/>
          <a:p>
            <a:br>
              <a:rPr lang="en-US" b="1" dirty="0">
                <a:solidFill>
                  <a:srgbClr val="CC0066"/>
                </a:solidFill>
                <a:latin typeface="Calibri" pitchFamily="34" charset="0"/>
              </a:rPr>
            </a:br>
            <a:r>
              <a:rPr lang="en-US" b="1" dirty="0">
                <a:solidFill>
                  <a:srgbClr val="CC0066"/>
                </a:solidFill>
                <a:latin typeface="Calibri" pitchFamily="34" charset="0"/>
              </a:rPr>
              <a:t>PROC,ENDP,FAR &amp; NEAR</a:t>
            </a:r>
            <a:br>
              <a:rPr lang="en-US" b="1" dirty="0">
                <a:solidFill>
                  <a:srgbClr val="CC0066"/>
                </a:solidFill>
                <a:latin typeface="Calibri" pitchFamily="34" charset="0"/>
              </a:rPr>
            </a:br>
            <a:endParaRPr lang="en-US" dirty="0"/>
          </a:p>
        </p:txBody>
      </p:sp>
      <p:sp>
        <p:nvSpPr>
          <p:cNvPr id="3" name="Content Placeholder 2"/>
          <p:cNvSpPr>
            <a:spLocks noGrp="1"/>
          </p:cNvSpPr>
          <p:nvPr>
            <p:ph idx="1"/>
          </p:nvPr>
        </p:nvSpPr>
        <p:spPr>
          <a:xfrm>
            <a:off x="467544" y="836712"/>
            <a:ext cx="8219256" cy="3096344"/>
          </a:xfrm>
        </p:spPr>
        <p:txBody>
          <a:bodyPr>
            <a:normAutofit fontScale="55000" lnSpcReduction="20000"/>
          </a:bodyPr>
          <a:lstStyle/>
          <a:p>
            <a:r>
              <a:rPr lang="en-US" b="1" dirty="0">
                <a:solidFill>
                  <a:srgbClr val="0070C0"/>
                </a:solidFill>
              </a:rPr>
              <a:t>PROC-</a:t>
            </a:r>
            <a:r>
              <a:rPr lang="en-US" b="1" dirty="0"/>
              <a:t> Indicates the beginning of a procedure.</a:t>
            </a:r>
          </a:p>
          <a:p>
            <a:r>
              <a:rPr lang="en-IN" dirty="0"/>
              <a:t>The PROC directive follows a name you give the procedure. After the PROC directive, the term </a:t>
            </a:r>
            <a:r>
              <a:rPr lang="en-IN" b="1" dirty="0"/>
              <a:t>near</a:t>
            </a:r>
            <a:r>
              <a:rPr lang="en-IN" dirty="0"/>
              <a:t> or the term </a:t>
            </a:r>
            <a:r>
              <a:rPr lang="en-IN" b="1" dirty="0"/>
              <a:t>far</a:t>
            </a:r>
            <a:r>
              <a:rPr lang="en-IN" dirty="0"/>
              <a:t> is used to specify the type of the procedure.</a:t>
            </a:r>
            <a:endParaRPr lang="en-US" b="1" dirty="0"/>
          </a:p>
          <a:p>
            <a:pPr marL="285750" indent="-285750" fontAlgn="auto">
              <a:spcBef>
                <a:spcPts val="0"/>
              </a:spcBef>
              <a:spcAft>
                <a:spcPts val="0"/>
              </a:spcAft>
              <a:buFontTx/>
              <a:buBlip>
                <a:blip r:embed="rId2"/>
              </a:buBlip>
              <a:defRPr/>
            </a:pPr>
            <a:endParaRPr lang="en-US" b="1" dirty="0"/>
          </a:p>
          <a:p>
            <a:r>
              <a:rPr lang="en-US" b="1" dirty="0">
                <a:solidFill>
                  <a:srgbClr val="0070C0"/>
                </a:solidFill>
              </a:rPr>
              <a:t>ENDP-</a:t>
            </a:r>
            <a:r>
              <a:rPr lang="en-US" b="1" dirty="0"/>
              <a:t> End of procedure. </a:t>
            </a:r>
            <a:r>
              <a:rPr lang="en-IN" dirty="0"/>
              <a:t>The PROC directive is used with the ENDP directive to “bracket” a procedure.</a:t>
            </a:r>
          </a:p>
          <a:p>
            <a:pPr fontAlgn="auto">
              <a:spcBef>
                <a:spcPts val="0"/>
              </a:spcBef>
              <a:spcAft>
                <a:spcPts val="0"/>
              </a:spcAft>
              <a:buNone/>
              <a:defRPr/>
            </a:pPr>
            <a:endParaRPr lang="en-US" b="1" dirty="0"/>
          </a:p>
          <a:p>
            <a:pPr marL="285750" indent="-285750" fontAlgn="auto">
              <a:spcBef>
                <a:spcPts val="0"/>
              </a:spcBef>
              <a:spcAft>
                <a:spcPts val="0"/>
              </a:spcAft>
              <a:buFontTx/>
              <a:buBlip>
                <a:blip r:embed="rId2"/>
              </a:buBlip>
              <a:defRPr/>
            </a:pPr>
            <a:r>
              <a:rPr lang="en-US" b="1" dirty="0">
                <a:solidFill>
                  <a:srgbClr val="0070C0"/>
                </a:solidFill>
              </a:rPr>
              <a:t>FAR-</a:t>
            </a:r>
            <a:r>
              <a:rPr lang="en-US" b="1" dirty="0"/>
              <a:t> Inter segment call  - </a:t>
            </a:r>
            <a:r>
              <a:rPr lang="en-IN" dirty="0"/>
              <a:t>the procedure resides in the same code segment. (Local)</a:t>
            </a:r>
            <a:endParaRPr lang="en-US" b="1" dirty="0"/>
          </a:p>
          <a:p>
            <a:pPr marL="285750" indent="-285750" fontAlgn="auto">
              <a:spcBef>
                <a:spcPts val="0"/>
              </a:spcBef>
              <a:spcAft>
                <a:spcPts val="0"/>
              </a:spcAft>
              <a:buFontTx/>
              <a:buBlip>
                <a:blip r:embed="rId2"/>
              </a:buBlip>
              <a:defRPr/>
            </a:pPr>
            <a:endParaRPr lang="en-US" b="1" dirty="0"/>
          </a:p>
          <a:p>
            <a:pPr marL="285750" indent="-285750" fontAlgn="auto">
              <a:spcBef>
                <a:spcPts val="0"/>
              </a:spcBef>
              <a:spcAft>
                <a:spcPts val="0"/>
              </a:spcAft>
              <a:buFontTx/>
              <a:buBlip>
                <a:blip r:embed="rId2"/>
              </a:buBlip>
              <a:defRPr/>
            </a:pPr>
            <a:r>
              <a:rPr lang="en-US" b="1" dirty="0">
                <a:solidFill>
                  <a:srgbClr val="0070C0"/>
                </a:solidFill>
              </a:rPr>
              <a:t>NEAR</a:t>
            </a:r>
            <a:r>
              <a:rPr lang="en-US" b="1" dirty="0"/>
              <a:t> - Intra segment call - </a:t>
            </a:r>
            <a:r>
              <a:rPr lang="en-IN" dirty="0"/>
              <a:t> resides at any location in the memory</a:t>
            </a:r>
            <a:endParaRPr lang="en-US" b="1" dirty="0"/>
          </a:p>
          <a:p>
            <a:pPr marL="285750" indent="-285750" fontAlgn="auto">
              <a:spcBef>
                <a:spcPts val="0"/>
              </a:spcBef>
              <a:spcAft>
                <a:spcPts val="0"/>
              </a:spcAft>
              <a:buFontTx/>
              <a:buBlip>
                <a:blip r:embed="rId2"/>
              </a:buBlip>
              <a:defRPr/>
            </a:pPr>
            <a:endParaRPr lang="en-US" b="1" dirty="0"/>
          </a:p>
          <a:p>
            <a:pPr marL="285750" indent="-285750" fontAlgn="auto">
              <a:spcBef>
                <a:spcPts val="0"/>
              </a:spcBef>
              <a:spcAft>
                <a:spcPts val="0"/>
              </a:spcAft>
              <a:buFontTx/>
              <a:buBlip>
                <a:blip r:embed="rId2"/>
              </a:buBlip>
              <a:defRPr/>
            </a:pPr>
            <a:r>
              <a:rPr lang="en-US" b="1" dirty="0"/>
              <a:t>General form</a:t>
            </a:r>
            <a:endParaRPr lang="en-US" dirty="0"/>
          </a:p>
        </p:txBody>
      </p:sp>
      <p:graphicFrame>
        <p:nvGraphicFramePr>
          <p:cNvPr id="4" name="Table 3"/>
          <p:cNvGraphicFramePr>
            <a:graphicFrameLocks noGrp="1"/>
          </p:cNvGraphicFramePr>
          <p:nvPr/>
        </p:nvGraphicFramePr>
        <p:xfrm>
          <a:off x="3059832" y="3861048"/>
          <a:ext cx="5715000" cy="280831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tblGrid>
              <a:tr h="2808312">
                <a:tc>
                  <a:txBody>
                    <a:bodyPr/>
                    <a:lstStyle/>
                    <a:p>
                      <a:r>
                        <a:rPr lang="en-US" sz="1200" dirty="0" err="1">
                          <a:solidFill>
                            <a:srgbClr val="990033"/>
                          </a:solidFill>
                        </a:rPr>
                        <a:t>procname</a:t>
                      </a:r>
                      <a:r>
                        <a:rPr lang="en-US" sz="1200" dirty="0">
                          <a:solidFill>
                            <a:srgbClr val="990033"/>
                          </a:solidFill>
                        </a:rPr>
                        <a:t> PROC[NEAR/ FAR]</a:t>
                      </a:r>
                    </a:p>
                    <a:p>
                      <a:endParaRPr lang="en-US" sz="1200" dirty="0">
                        <a:solidFill>
                          <a:srgbClr val="990033"/>
                        </a:solidFill>
                      </a:endParaRPr>
                    </a:p>
                    <a:p>
                      <a:r>
                        <a:rPr lang="en-US" sz="1200" dirty="0">
                          <a:solidFill>
                            <a:srgbClr val="990033"/>
                          </a:solidFill>
                        </a:rPr>
                        <a:t>                  …</a:t>
                      </a:r>
                    </a:p>
                    <a:p>
                      <a:r>
                        <a:rPr lang="en-US" sz="1200" dirty="0">
                          <a:solidFill>
                            <a:srgbClr val="990033"/>
                          </a:solidFill>
                        </a:rPr>
                        <a:t>              </a:t>
                      </a:r>
                    </a:p>
                    <a:p>
                      <a:r>
                        <a:rPr lang="en-US" sz="1200" dirty="0">
                          <a:solidFill>
                            <a:srgbClr val="990033"/>
                          </a:solidFill>
                        </a:rPr>
                        <a:t>    …</a:t>
                      </a:r>
                    </a:p>
                    <a:p>
                      <a:r>
                        <a:rPr lang="en-US" sz="1200" dirty="0">
                          <a:solidFill>
                            <a:srgbClr val="990033"/>
                          </a:solidFill>
                        </a:rPr>
                        <a:t>                  …</a:t>
                      </a:r>
                    </a:p>
                    <a:p>
                      <a:endParaRPr lang="en-US" sz="1200" dirty="0">
                        <a:solidFill>
                          <a:srgbClr val="990033"/>
                        </a:solidFill>
                      </a:endParaRPr>
                    </a:p>
                    <a:p>
                      <a:r>
                        <a:rPr lang="en-US" sz="1200" dirty="0">
                          <a:solidFill>
                            <a:srgbClr val="990033"/>
                          </a:solidFill>
                        </a:rPr>
                        <a:t>                  RET</a:t>
                      </a:r>
                    </a:p>
                    <a:p>
                      <a:endParaRPr lang="en-US" sz="1200" dirty="0">
                        <a:solidFill>
                          <a:srgbClr val="990033"/>
                        </a:solidFill>
                      </a:endParaRPr>
                    </a:p>
                    <a:p>
                      <a:endParaRPr lang="en-US" sz="1200" dirty="0">
                        <a:solidFill>
                          <a:srgbClr val="990033"/>
                        </a:solidFill>
                      </a:endParaRPr>
                    </a:p>
                    <a:p>
                      <a:r>
                        <a:rPr lang="en-US" sz="1200" dirty="0" err="1">
                          <a:solidFill>
                            <a:srgbClr val="990033"/>
                          </a:solidFill>
                        </a:rPr>
                        <a:t>procname</a:t>
                      </a:r>
                      <a:r>
                        <a:rPr lang="en-US" sz="1200" dirty="0">
                          <a:solidFill>
                            <a:srgbClr val="990033"/>
                          </a:solidFill>
                        </a:rPr>
                        <a:t> ENDP</a:t>
                      </a:r>
                    </a:p>
                  </a:txBody>
                  <a:tcPr>
                    <a:solidFill>
                      <a:schemeClr val="bg1"/>
                    </a:solidFill>
                  </a:tcPr>
                </a:tc>
                <a:tc>
                  <a:txBody>
                    <a:bodyPr/>
                    <a:lstStyle/>
                    <a:p>
                      <a:endParaRPr lang="en-US" dirty="0">
                        <a:solidFill>
                          <a:srgbClr val="990033"/>
                        </a:solidFill>
                      </a:endParaRPr>
                    </a:p>
                    <a:p>
                      <a:endParaRPr lang="en-US" sz="1400" dirty="0">
                        <a:solidFill>
                          <a:srgbClr val="990033"/>
                        </a:solidFill>
                      </a:endParaRPr>
                    </a:p>
                    <a:p>
                      <a:r>
                        <a:rPr lang="en-US" sz="1200" dirty="0">
                          <a:solidFill>
                            <a:srgbClr val="990033"/>
                          </a:solidFill>
                        </a:rPr>
                        <a:t>Program statements of the procedure</a:t>
                      </a:r>
                    </a:p>
                    <a:p>
                      <a:endParaRPr lang="en-US" sz="1200" dirty="0">
                        <a:solidFill>
                          <a:srgbClr val="990033"/>
                        </a:solidFill>
                      </a:endParaRPr>
                    </a:p>
                    <a:p>
                      <a:r>
                        <a:rPr lang="en-US" sz="1200" dirty="0">
                          <a:solidFill>
                            <a:srgbClr val="990033"/>
                          </a:solidFill>
                        </a:rPr>
                        <a:t>Last statement of the procedure </a:t>
                      </a:r>
                    </a:p>
                  </a:txBody>
                  <a:tcPr>
                    <a:solidFill>
                      <a:schemeClr val="bg1"/>
                    </a:solidFill>
                  </a:tcPr>
                </a:tc>
                <a:extLst>
                  <a:ext uri="{0D108BD9-81ED-4DB2-BD59-A6C34878D82A}">
                    <a16:rowId xmlns:a16="http://schemas.microsoft.com/office/drawing/2014/main" val="10000"/>
                  </a:ext>
                </a:extLst>
              </a:tr>
            </a:tbl>
          </a:graphicData>
        </a:graphic>
      </p:graphicFrame>
      <p:sp>
        <p:nvSpPr>
          <p:cNvPr id="5" name="Line Callout 1 4"/>
          <p:cNvSpPr/>
          <p:nvPr/>
        </p:nvSpPr>
        <p:spPr>
          <a:xfrm>
            <a:off x="539552" y="4797152"/>
            <a:ext cx="2286000" cy="427038"/>
          </a:xfrm>
          <a:prstGeom prst="borderCallout1">
            <a:avLst>
              <a:gd name="adj1" fmla="val -1304"/>
              <a:gd name="adj2" fmla="val 33901"/>
              <a:gd name="adj3" fmla="val -169577"/>
              <a:gd name="adj4" fmla="val 119715"/>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rPr>
              <a:t>User defined name of the procedure</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Examples</a:t>
            </a:r>
          </a:p>
        </p:txBody>
      </p:sp>
      <p:graphicFrame>
        <p:nvGraphicFramePr>
          <p:cNvPr id="5" name="Table 4"/>
          <p:cNvGraphicFramePr>
            <a:graphicFrameLocks noGrp="1"/>
          </p:cNvGraphicFramePr>
          <p:nvPr/>
        </p:nvGraphicFramePr>
        <p:xfrm>
          <a:off x="539552" y="1196752"/>
          <a:ext cx="8136904" cy="5256584"/>
        </p:xfrm>
        <a:graphic>
          <a:graphicData uri="http://schemas.openxmlformats.org/drawingml/2006/table">
            <a:tbl>
              <a:tblPr firstRow="1" bandRow="1">
                <a:tableStyleId>{93296810-A885-4BE3-A3E7-6D5BEEA58F35}</a:tableStyleId>
              </a:tblPr>
              <a:tblGrid>
                <a:gridCol w="2880280">
                  <a:extLst>
                    <a:ext uri="{9D8B030D-6E8A-4147-A177-3AD203B41FA5}">
                      <a16:colId xmlns:a16="http://schemas.microsoft.com/office/drawing/2014/main" val="20000"/>
                    </a:ext>
                  </a:extLst>
                </a:gridCol>
                <a:gridCol w="5256624">
                  <a:extLst>
                    <a:ext uri="{9D8B030D-6E8A-4147-A177-3AD203B41FA5}">
                      <a16:colId xmlns:a16="http://schemas.microsoft.com/office/drawing/2014/main" val="20001"/>
                    </a:ext>
                  </a:extLst>
                </a:gridCol>
              </a:tblGrid>
              <a:tr h="2316284">
                <a:tc>
                  <a:txBody>
                    <a:bodyPr/>
                    <a:lstStyle/>
                    <a:p>
                      <a:endParaRPr lang="en-US" sz="1200" b="1" dirty="0">
                        <a:solidFill>
                          <a:srgbClr val="990033"/>
                        </a:solidFill>
                      </a:endParaRPr>
                    </a:p>
                    <a:p>
                      <a:r>
                        <a:rPr lang="en-US" sz="1200" b="1" dirty="0">
                          <a:solidFill>
                            <a:srgbClr val="990033"/>
                          </a:solidFill>
                        </a:rPr>
                        <a:t>ADD64 PROC NEAR</a:t>
                      </a:r>
                    </a:p>
                    <a:p>
                      <a:endParaRPr lang="en-US" sz="1200" b="1" dirty="0">
                        <a:solidFill>
                          <a:srgbClr val="990033"/>
                        </a:solidFill>
                      </a:endParaRPr>
                    </a:p>
                    <a:p>
                      <a:r>
                        <a:rPr lang="en-US" sz="1200" b="1" dirty="0">
                          <a:solidFill>
                            <a:srgbClr val="990033"/>
                          </a:solidFill>
                        </a:rPr>
                        <a:t>                  …</a:t>
                      </a:r>
                    </a:p>
                    <a:p>
                      <a:r>
                        <a:rPr lang="en-US" sz="1200" b="1" dirty="0">
                          <a:solidFill>
                            <a:srgbClr val="990033"/>
                          </a:solidFill>
                        </a:rPr>
                        <a:t>                  …</a:t>
                      </a:r>
                    </a:p>
                    <a:p>
                      <a:r>
                        <a:rPr lang="en-US" sz="1200" b="1" dirty="0">
                          <a:solidFill>
                            <a:srgbClr val="990033"/>
                          </a:solidFill>
                        </a:rPr>
                        <a:t>                  …</a:t>
                      </a:r>
                    </a:p>
                    <a:p>
                      <a:endParaRPr lang="en-US" sz="1200" b="1" dirty="0">
                        <a:solidFill>
                          <a:srgbClr val="990033"/>
                        </a:solidFill>
                      </a:endParaRPr>
                    </a:p>
                    <a:p>
                      <a:r>
                        <a:rPr lang="en-US" sz="1200" b="1" dirty="0">
                          <a:solidFill>
                            <a:srgbClr val="990033"/>
                          </a:solidFill>
                        </a:rPr>
                        <a:t>            RET</a:t>
                      </a:r>
                    </a:p>
                    <a:p>
                      <a:r>
                        <a:rPr lang="en-US" sz="1200" b="1" dirty="0">
                          <a:solidFill>
                            <a:srgbClr val="990033"/>
                          </a:solidFill>
                        </a:rPr>
                        <a:t>ADD64 ENDP</a:t>
                      </a:r>
                    </a:p>
                    <a:p>
                      <a:endParaRPr lang="en-US" sz="1200" b="1" dirty="0">
                        <a:solidFill>
                          <a:srgbClr val="990033"/>
                        </a:solidFill>
                      </a:endParaRPr>
                    </a:p>
                  </a:txBody>
                  <a:tcPr>
                    <a:solidFill>
                      <a:srgbClr val="CCECFF"/>
                    </a:solidFill>
                  </a:tcPr>
                </a:tc>
                <a:tc>
                  <a:txBody>
                    <a:bodyPr/>
                    <a:lstStyle/>
                    <a:p>
                      <a:pPr algn="just"/>
                      <a:endParaRPr lang="en-US" sz="1200" b="1" dirty="0">
                        <a:solidFill>
                          <a:srgbClr val="990033"/>
                        </a:solidFill>
                      </a:endParaRPr>
                    </a:p>
                    <a:p>
                      <a:pPr algn="just"/>
                      <a:r>
                        <a:rPr lang="en-US" sz="1200" b="1" dirty="0">
                          <a:solidFill>
                            <a:srgbClr val="990033"/>
                          </a:solidFill>
                        </a:rPr>
                        <a:t>The subroutine/</a:t>
                      </a:r>
                      <a:r>
                        <a:rPr lang="en-US" sz="1200" b="1" baseline="0" dirty="0">
                          <a:solidFill>
                            <a:srgbClr val="990033"/>
                          </a:solidFill>
                        </a:rPr>
                        <a:t> procedure named ADD64 is declared as NEAR and so the assembler will code the CALL and RET instructions involved in this procedure as near call and return</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0"/>
                  </a:ext>
                </a:extLst>
              </a:tr>
              <a:tr h="2940300">
                <a:tc>
                  <a:txBody>
                    <a:bodyPr/>
                    <a:lstStyle/>
                    <a:p>
                      <a:endParaRPr lang="en-US" sz="1200" b="1" dirty="0">
                        <a:solidFill>
                          <a:srgbClr val="990033"/>
                        </a:solidFill>
                      </a:endParaRPr>
                    </a:p>
                    <a:p>
                      <a:r>
                        <a:rPr lang="en-US" sz="1200" b="1" dirty="0">
                          <a:solidFill>
                            <a:srgbClr val="990033"/>
                          </a:solidFill>
                        </a:rPr>
                        <a:t>CONVERT PROC FAR</a:t>
                      </a:r>
                    </a:p>
                    <a:p>
                      <a:endParaRPr lang="en-US" sz="1200" b="1" dirty="0">
                        <a:solidFill>
                          <a:srgbClr val="990033"/>
                        </a:solidFill>
                      </a:endParaRPr>
                    </a:p>
                    <a:p>
                      <a:r>
                        <a:rPr lang="en-US" sz="1200" b="1" dirty="0">
                          <a:solidFill>
                            <a:srgbClr val="990033"/>
                          </a:solidFill>
                        </a:rPr>
                        <a:t>                  …</a:t>
                      </a:r>
                    </a:p>
                    <a:p>
                      <a:r>
                        <a:rPr lang="en-US" sz="1200" b="1" dirty="0">
                          <a:solidFill>
                            <a:srgbClr val="990033"/>
                          </a:solidFill>
                        </a:rPr>
                        <a:t>                  …</a:t>
                      </a:r>
                    </a:p>
                    <a:p>
                      <a:r>
                        <a:rPr lang="en-US" sz="1200" b="1" dirty="0">
                          <a:solidFill>
                            <a:srgbClr val="990033"/>
                          </a:solidFill>
                        </a:rPr>
                        <a:t>                  …</a:t>
                      </a:r>
                    </a:p>
                    <a:p>
                      <a:endParaRPr lang="en-US" sz="1200" b="1" dirty="0">
                        <a:solidFill>
                          <a:srgbClr val="990033"/>
                        </a:solidFill>
                      </a:endParaRPr>
                    </a:p>
                    <a:p>
                      <a:r>
                        <a:rPr lang="en-US" sz="1200" b="1" dirty="0">
                          <a:solidFill>
                            <a:srgbClr val="990033"/>
                          </a:solidFill>
                        </a:rPr>
                        <a:t>                 RET</a:t>
                      </a:r>
                    </a:p>
                    <a:p>
                      <a:r>
                        <a:rPr lang="en-US" sz="1200" b="1" dirty="0">
                          <a:solidFill>
                            <a:srgbClr val="990033"/>
                          </a:solidFill>
                        </a:rPr>
                        <a:t>CONVERT</a:t>
                      </a:r>
                      <a:r>
                        <a:rPr lang="en-US" sz="1200" b="1" baseline="0" dirty="0">
                          <a:solidFill>
                            <a:srgbClr val="990033"/>
                          </a:solidFill>
                        </a:rPr>
                        <a:t> </a:t>
                      </a:r>
                      <a:r>
                        <a:rPr lang="en-US" sz="1200" b="1" dirty="0">
                          <a:solidFill>
                            <a:srgbClr val="990033"/>
                          </a:solidFill>
                        </a:rPr>
                        <a:t>ENDP</a:t>
                      </a:r>
                    </a:p>
                    <a:p>
                      <a:endParaRPr lang="en-US" sz="1200" b="1" dirty="0">
                        <a:solidFill>
                          <a:srgbClr val="990033"/>
                        </a:solidFill>
                      </a:endParaRPr>
                    </a:p>
                  </a:txBody>
                  <a:tcPr>
                    <a:solidFill>
                      <a:srgbClr val="99FFCC"/>
                    </a:solidFill>
                  </a:tcPr>
                </a:tc>
                <a:tc>
                  <a:txBody>
                    <a:bodyPr/>
                    <a:lstStyle/>
                    <a:p>
                      <a:pPr algn="just"/>
                      <a:endParaRPr lang="en-US" sz="1200" b="1" dirty="0">
                        <a:solidFill>
                          <a:srgbClr val="990033"/>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a:solidFill>
                            <a:srgbClr val="990033"/>
                          </a:solidFill>
                        </a:rPr>
                        <a:t>The subroutine/</a:t>
                      </a:r>
                      <a:r>
                        <a:rPr lang="en-US" sz="1200" b="1" baseline="0" dirty="0">
                          <a:solidFill>
                            <a:srgbClr val="990033"/>
                          </a:solidFill>
                        </a:rPr>
                        <a:t> procedure named CONVERT is declared as FAR and so the assembler will code the CALL and RET instructions involved in this procedure as far call and return</a:t>
                      </a:r>
                      <a:endParaRPr lang="en-US" sz="1200" b="1" dirty="0">
                        <a:solidFill>
                          <a:srgbClr val="990033"/>
                        </a:solidFill>
                      </a:endParaRPr>
                    </a:p>
                    <a:p>
                      <a:pPr algn="just"/>
                      <a:endParaRPr lang="en-US" sz="1200" b="1" dirty="0">
                        <a:solidFill>
                          <a:srgbClr val="990033"/>
                        </a:solidFill>
                      </a:endParaRPr>
                    </a:p>
                  </a:txBody>
                  <a:tcPr>
                    <a:solidFill>
                      <a:srgbClr val="99FF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0"/>
            <a:ext cx="8229600" cy="908720"/>
          </a:xfrm>
        </p:spPr>
        <p:txBody>
          <a:bodyPr/>
          <a:lstStyle/>
          <a:p>
            <a:pPr eaLnBrk="1" hangingPunct="1"/>
            <a:r>
              <a:rPr lang="en-US" dirty="0"/>
              <a:t>EQU Directive</a:t>
            </a:r>
          </a:p>
        </p:txBody>
      </p:sp>
      <p:sp>
        <p:nvSpPr>
          <p:cNvPr id="83971" name="Rectangle 3"/>
          <p:cNvSpPr>
            <a:spLocks noGrp="1" noChangeArrowheads="1"/>
          </p:cNvSpPr>
          <p:nvPr>
            <p:ph type="body" idx="1"/>
          </p:nvPr>
        </p:nvSpPr>
        <p:spPr>
          <a:xfrm>
            <a:off x="457200" y="908720"/>
            <a:ext cx="8229600" cy="5688632"/>
          </a:xfrm>
        </p:spPr>
        <p:txBody>
          <a:bodyPr>
            <a:normAutofit fontScale="92500" lnSpcReduction="20000"/>
          </a:bodyPr>
          <a:lstStyle/>
          <a:p>
            <a:r>
              <a:rPr lang="en-IN" dirty="0"/>
              <a:t>EQU is used to give a name to some value or symbol.</a:t>
            </a:r>
          </a:p>
          <a:p>
            <a:r>
              <a:rPr lang="en-IN" dirty="0"/>
              <a:t> Each time the assembler finds the given name in the program, it replaces the name with the value or symbol you equated with that name.</a:t>
            </a:r>
            <a:endParaRPr lang="en-US" dirty="0"/>
          </a:p>
          <a:p>
            <a:pPr eaLnBrk="1" hangingPunct="1"/>
            <a:r>
              <a:rPr lang="en-US" dirty="0"/>
              <a:t>name EQU expression</a:t>
            </a:r>
          </a:p>
          <a:p>
            <a:pPr lvl="1" eaLnBrk="1" hangingPunct="1"/>
            <a:r>
              <a:rPr lang="en-US" dirty="0"/>
              <a:t>expression can be string or numeric</a:t>
            </a:r>
          </a:p>
          <a:p>
            <a:pPr lvl="1" eaLnBrk="1" hangingPunct="1"/>
            <a:r>
              <a:rPr lang="en-US" dirty="0"/>
              <a:t>Use &lt; and &gt; to specify a string EQU</a:t>
            </a:r>
          </a:p>
          <a:p>
            <a:pPr lvl="1" eaLnBrk="1" hangingPunct="1"/>
            <a:r>
              <a:rPr lang="en-US" dirty="0"/>
              <a:t>these symbols can be redefined  with a different value.</a:t>
            </a:r>
          </a:p>
          <a:p>
            <a:pPr lvl="1" eaLnBrk="1" hangingPunct="1">
              <a:buFontTx/>
              <a:buNone/>
            </a:pPr>
            <a:r>
              <a:rPr lang="en-IN" sz="3000" dirty="0"/>
              <a:t>  Num1 EQU 50H</a:t>
            </a:r>
          </a:p>
          <a:p>
            <a:pPr>
              <a:buNone/>
            </a:pPr>
            <a:r>
              <a:rPr lang="en-IN" sz="3000" dirty="0"/>
              <a:t>        Num2 EQU 66H</a:t>
            </a:r>
            <a:endParaRPr lang="en-US" sz="3000" b="1" dirty="0"/>
          </a:p>
          <a:p>
            <a:pPr lvl="1" eaLnBrk="1" hangingPunct="1">
              <a:buFontTx/>
              <a:buNone/>
            </a:pPr>
            <a:r>
              <a:rPr lang="en-US" sz="3000" b="1" dirty="0"/>
              <a:t>  message EQU &lt;This is a message&gt;</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94730"/>
          </a:xfrm>
        </p:spPr>
        <p:txBody>
          <a:bodyPr>
            <a:normAutofit fontScale="90000"/>
          </a:bodyPr>
          <a:lstStyle/>
          <a:p>
            <a:r>
              <a:rPr lang="en-IN" b="1" dirty="0"/>
              <a:t>EVEN</a:t>
            </a:r>
            <a:r>
              <a:rPr lang="en-IN" dirty="0"/>
              <a:t> -Align on even memory address</a:t>
            </a:r>
          </a:p>
        </p:txBody>
      </p:sp>
      <p:sp>
        <p:nvSpPr>
          <p:cNvPr id="3" name="Content Placeholder 2"/>
          <p:cNvSpPr>
            <a:spLocks noGrp="1"/>
          </p:cNvSpPr>
          <p:nvPr>
            <p:ph idx="1"/>
          </p:nvPr>
        </p:nvSpPr>
        <p:spPr>
          <a:xfrm>
            <a:off x="251520" y="836712"/>
            <a:ext cx="8640960" cy="5832648"/>
          </a:xfrm>
        </p:spPr>
        <p:txBody>
          <a:bodyPr>
            <a:normAutofit fontScale="77500" lnSpcReduction="20000"/>
          </a:bodyPr>
          <a:lstStyle/>
          <a:p>
            <a:r>
              <a:rPr lang="en-IN" b="1" dirty="0"/>
              <a:t> The EVEN directive tells the assembler to increment the location counter to the next even address if it is not already at an even address.</a:t>
            </a:r>
          </a:p>
          <a:p>
            <a:r>
              <a:rPr lang="en-IN" b="1" dirty="0"/>
              <a:t>The 8086 can read a word from memory in one bus cycle if word is at even address and  two bus cycles, if word is at Odd address.</a:t>
            </a:r>
          </a:p>
          <a:p>
            <a:r>
              <a:rPr lang="en-IN" b="1" dirty="0"/>
              <a:t> A NOP instruction is inserted in the location incremented over.</a:t>
            </a:r>
          </a:p>
          <a:p>
            <a:pPr>
              <a:buNone/>
            </a:pPr>
            <a:r>
              <a:rPr lang="en-IN" b="1" dirty="0"/>
              <a:t>Example: </a:t>
            </a:r>
          </a:p>
          <a:p>
            <a:pPr>
              <a:buNone/>
            </a:pPr>
            <a:r>
              <a:rPr lang="en-IN" b="1" dirty="0"/>
              <a:t>	Data Segment</a:t>
            </a:r>
          </a:p>
          <a:p>
            <a:pPr>
              <a:buNone/>
            </a:pPr>
            <a:r>
              <a:rPr lang="en-IN" b="1" dirty="0"/>
              <a:t>	Average DB 9 DUP (?)  ; array of 9 bytes ,so location 					       ;counter at 0009 now</a:t>
            </a:r>
          </a:p>
          <a:p>
            <a:pPr>
              <a:buNone/>
            </a:pPr>
            <a:r>
              <a:rPr lang="en-IN" b="1" dirty="0"/>
              <a:t>	EVEN   ; Increment location counter to 000AH</a:t>
            </a:r>
          </a:p>
          <a:p>
            <a:pPr>
              <a:buNone/>
            </a:pPr>
            <a:r>
              <a:rPr lang="en-IN" b="1" dirty="0"/>
              <a:t>	Record DW 100 DUP (0);array of 100 words starting 					          ;on an even address for quicker read.</a:t>
            </a:r>
          </a:p>
          <a:p>
            <a:pPr>
              <a:buNone/>
            </a:pPr>
            <a:r>
              <a:rPr lang="en-IN" b="1" dirty="0"/>
              <a:t>	Data ends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a:bodyPr>
          <a:lstStyle/>
          <a:p>
            <a:r>
              <a:rPr lang="en-IN" dirty="0"/>
              <a:t>EXTRN</a:t>
            </a:r>
          </a:p>
        </p:txBody>
      </p:sp>
      <p:sp>
        <p:nvSpPr>
          <p:cNvPr id="3" name="Content Placeholder 2"/>
          <p:cNvSpPr>
            <a:spLocks noGrp="1"/>
          </p:cNvSpPr>
          <p:nvPr>
            <p:ph idx="1"/>
          </p:nvPr>
        </p:nvSpPr>
        <p:spPr>
          <a:xfrm>
            <a:off x="179512" y="764704"/>
            <a:ext cx="8784976" cy="6093296"/>
          </a:xfrm>
        </p:spPr>
        <p:txBody>
          <a:bodyPr>
            <a:normAutofit fontScale="70000" lnSpcReduction="20000"/>
          </a:bodyPr>
          <a:lstStyle/>
          <a:p>
            <a:r>
              <a:rPr lang="en-IN" dirty="0"/>
              <a:t>The EXTRN directive is used to tell the assembler that the name or labels following the directive are in some other assembly module.</a:t>
            </a:r>
          </a:p>
          <a:p>
            <a:r>
              <a:rPr lang="en-IN" dirty="0"/>
              <a:t>Example: For calling a procedure which is in a program module assembled at a different time, you must tell the assembler that the procedure is external.</a:t>
            </a:r>
          </a:p>
          <a:p>
            <a:r>
              <a:rPr lang="en-IN" dirty="0"/>
              <a:t> The assembler will then put the information in the object code file so that the linker can connect the two modules together.</a:t>
            </a:r>
          </a:p>
          <a:p>
            <a:pPr>
              <a:buNone/>
            </a:pPr>
            <a:r>
              <a:rPr lang="en-IN" dirty="0"/>
              <a:t>	1. For  referred Variables ,type  should be specified.</a:t>
            </a:r>
          </a:p>
          <a:p>
            <a:pPr>
              <a:buNone/>
            </a:pPr>
            <a:r>
              <a:rPr lang="en-IN" dirty="0"/>
              <a:t>		 EXTRN DIVISOR: BYTE</a:t>
            </a:r>
          </a:p>
          <a:p>
            <a:pPr>
              <a:buNone/>
            </a:pPr>
            <a:r>
              <a:rPr lang="en-IN" dirty="0"/>
              <a:t>	2 . For a  referenced Label  -  + near/far</a:t>
            </a:r>
          </a:p>
          <a:p>
            <a:pPr>
              <a:buNone/>
            </a:pPr>
            <a:r>
              <a:rPr lang="en-IN" dirty="0"/>
              <a:t>               EXTRN SMART: FAR </a:t>
            </a:r>
          </a:p>
          <a:p>
            <a:r>
              <a:rPr lang="en-IN" dirty="0"/>
              <a:t> Names/ Labels referred to as external in one module must be declared public  with the PUBLIC directive.</a:t>
            </a:r>
          </a:p>
          <a:p>
            <a:r>
              <a:rPr lang="en-IN" dirty="0"/>
              <a:t> EXTRN Statements should usually be bracketed with  SEGMENT - ENDS directive.</a:t>
            </a:r>
          </a:p>
          <a:p>
            <a:pPr>
              <a:buNone/>
            </a:pPr>
            <a:r>
              <a:rPr lang="en-IN" dirty="0"/>
              <a:t>		PROCEDURE SEGMENT</a:t>
            </a:r>
          </a:p>
          <a:p>
            <a:pPr>
              <a:buNone/>
            </a:pPr>
            <a:r>
              <a:rPr lang="en-IN" dirty="0"/>
              <a:t>		EXTRN   SMART:FAR</a:t>
            </a:r>
          </a:p>
          <a:p>
            <a:pPr>
              <a:buNone/>
            </a:pPr>
            <a:r>
              <a:rPr lang="en-IN" dirty="0"/>
              <a:t>		PROCEDURE ENDS</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a:bodyPr>
          <a:lstStyle/>
          <a:p>
            <a:r>
              <a:rPr lang="en-IN" dirty="0"/>
              <a:t>PUBLIC / GLOBAL</a:t>
            </a:r>
          </a:p>
        </p:txBody>
      </p:sp>
      <p:sp>
        <p:nvSpPr>
          <p:cNvPr id="3" name="Content Placeholder 2"/>
          <p:cNvSpPr>
            <a:spLocks noGrp="1"/>
          </p:cNvSpPr>
          <p:nvPr>
            <p:ph idx="1"/>
          </p:nvPr>
        </p:nvSpPr>
        <p:spPr>
          <a:xfrm>
            <a:off x="457200" y="764704"/>
            <a:ext cx="8507288" cy="5760640"/>
          </a:xfrm>
        </p:spPr>
        <p:txBody>
          <a:bodyPr>
            <a:normAutofit fontScale="77500" lnSpcReduction="20000"/>
          </a:bodyPr>
          <a:lstStyle/>
          <a:p>
            <a:r>
              <a:rPr lang="en-IN" dirty="0"/>
              <a:t>Large program are usually written as several separate modules.</a:t>
            </a:r>
          </a:p>
          <a:p>
            <a:r>
              <a:rPr lang="en-IN" dirty="0"/>
              <a:t> Each module is individually assembled, tested, and debugged. </a:t>
            </a:r>
          </a:p>
          <a:p>
            <a:r>
              <a:rPr lang="en-IN" dirty="0"/>
              <a:t>When all the modules are working correctly, their object code files are linked together to form the complete program. </a:t>
            </a:r>
          </a:p>
          <a:p>
            <a:r>
              <a:rPr lang="en-IN" dirty="0"/>
              <a:t>In order for the modules to link together correctly, any variable name or label referred to in other modules must be declared PUBLIC in the module in which it is defined.</a:t>
            </a:r>
          </a:p>
          <a:p>
            <a:r>
              <a:rPr lang="en-IN" dirty="0"/>
              <a:t> The PUBLIC directive is used to tell the assembler that a specified name or label will be accessed from other modules.</a:t>
            </a:r>
          </a:p>
          <a:p>
            <a:pPr>
              <a:buNone/>
            </a:pPr>
            <a:r>
              <a:rPr lang="en-IN" dirty="0"/>
              <a:t>    Example:</a:t>
            </a:r>
          </a:p>
          <a:p>
            <a:pPr>
              <a:buNone/>
            </a:pPr>
            <a:r>
              <a:rPr lang="en-IN" dirty="0"/>
              <a:t>    The statement</a:t>
            </a:r>
          </a:p>
          <a:p>
            <a:pPr>
              <a:buNone/>
            </a:pPr>
            <a:r>
              <a:rPr lang="en-IN" dirty="0"/>
              <a:t>     </a:t>
            </a:r>
            <a:r>
              <a:rPr lang="en-IN" b="1" dirty="0"/>
              <a:t>PUBLIC DIVISOR</a:t>
            </a:r>
            <a:r>
              <a:rPr lang="en-IN" b="1"/>
              <a:t>, DIVIDEND</a:t>
            </a:r>
            <a:endParaRPr lang="en-IN" b="1" dirty="0"/>
          </a:p>
          <a:p>
            <a:pPr>
              <a:buNone/>
            </a:pPr>
            <a:r>
              <a:rPr lang="en-IN" dirty="0"/>
              <a:t>    which makes the two variables DIVISOR and DIVIDEND available to other assembly modules.</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normAutofit fontScale="90000"/>
          </a:bodyPr>
          <a:lstStyle/>
          <a:p>
            <a:br>
              <a:rPr lang="en-IN" dirty="0"/>
            </a:br>
            <a:r>
              <a:rPr lang="en-IN" dirty="0"/>
              <a:t>GROUP-Group Related Segments.</a:t>
            </a:r>
            <a:br>
              <a:rPr lang="en-IN" dirty="0"/>
            </a:br>
            <a:endParaRPr lang="en-IN" dirty="0"/>
          </a:p>
        </p:txBody>
      </p:sp>
      <p:sp>
        <p:nvSpPr>
          <p:cNvPr id="3" name="Content Placeholder 2"/>
          <p:cNvSpPr>
            <a:spLocks noGrp="1"/>
          </p:cNvSpPr>
          <p:nvPr>
            <p:ph idx="1"/>
          </p:nvPr>
        </p:nvSpPr>
        <p:spPr>
          <a:xfrm>
            <a:off x="0" y="836712"/>
            <a:ext cx="9144000" cy="5760640"/>
          </a:xfrm>
        </p:spPr>
        <p:txBody>
          <a:bodyPr>
            <a:normAutofit/>
          </a:bodyPr>
          <a:lstStyle/>
          <a:p>
            <a:r>
              <a:rPr lang="en-IN" dirty="0"/>
              <a:t>The GROUP directive is used to tell the assembler to group the logical segments named after the directive into one logical group segment.</a:t>
            </a:r>
          </a:p>
          <a:p>
            <a:r>
              <a:rPr lang="en-IN" dirty="0"/>
              <a:t>Example:</a:t>
            </a:r>
          </a:p>
          <a:p>
            <a:pPr>
              <a:buNone/>
            </a:pPr>
            <a:r>
              <a:rPr lang="en-IN" dirty="0"/>
              <a:t>    </a:t>
            </a:r>
            <a:r>
              <a:rPr lang="en-IN" sz="2800" dirty="0"/>
              <a:t>SMALL_SYS  </a:t>
            </a:r>
            <a:r>
              <a:rPr lang="en-IN" sz="2800" dirty="0">
                <a:solidFill>
                  <a:srgbClr val="FF0000"/>
                </a:solidFill>
              </a:rPr>
              <a:t>GROUP </a:t>
            </a:r>
            <a:r>
              <a:rPr lang="en-IN" sz="2800" dirty="0"/>
              <a:t> CODE,DATA,STACK.</a:t>
            </a:r>
          </a:p>
          <a:p>
            <a:pPr>
              <a:buNone/>
            </a:pPr>
            <a:r>
              <a:rPr lang="en-IN" sz="2800" dirty="0"/>
              <a:t>	</a:t>
            </a:r>
            <a:r>
              <a:rPr lang="en-IN" sz="2800" dirty="0">
                <a:solidFill>
                  <a:srgbClr val="FF0000"/>
                </a:solidFill>
              </a:rPr>
              <a:t>ASSUME </a:t>
            </a:r>
            <a:r>
              <a:rPr lang="en-IN" sz="2800" dirty="0"/>
              <a:t> CS: SMALL_SYS, DS: SMALL_SYS,  SS: SMALL_SYS.</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br>
              <a:rPr lang="en-IN" dirty="0"/>
            </a:br>
            <a:r>
              <a:rPr lang="en-IN" dirty="0"/>
              <a:t>INCLUDE (INCLUDE SOURCE CODE FROM FILE)</a:t>
            </a:r>
            <a:br>
              <a:rPr lang="en-IN" dirty="0"/>
            </a:br>
            <a:endParaRPr lang="en-IN" dirty="0"/>
          </a:p>
        </p:txBody>
      </p:sp>
      <p:sp>
        <p:nvSpPr>
          <p:cNvPr id="3" name="Content Placeholder 2"/>
          <p:cNvSpPr>
            <a:spLocks noGrp="1"/>
          </p:cNvSpPr>
          <p:nvPr>
            <p:ph idx="1"/>
          </p:nvPr>
        </p:nvSpPr>
        <p:spPr/>
        <p:txBody>
          <a:bodyPr/>
          <a:lstStyle/>
          <a:p>
            <a:r>
              <a:rPr lang="en-IN" dirty="0"/>
              <a:t>This directive is used to tell the assembler to insert a block of source code from the named file into the current source module.</a:t>
            </a:r>
          </a:p>
          <a:p>
            <a:pP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14356"/>
          </a:xfrm>
        </p:spPr>
        <p:txBody>
          <a:bodyPr>
            <a:normAutofit fontScale="90000"/>
          </a:bodyPr>
          <a:lstStyle/>
          <a:p>
            <a:r>
              <a:rPr lang="en-US" dirty="0"/>
              <a:t>Addressing Modes</a:t>
            </a:r>
            <a:endParaRPr lang="en-IN" dirty="0"/>
          </a:p>
        </p:txBody>
      </p:sp>
      <p:sp>
        <p:nvSpPr>
          <p:cNvPr id="3" name="Content Placeholder 2"/>
          <p:cNvSpPr>
            <a:spLocks noGrp="1"/>
          </p:cNvSpPr>
          <p:nvPr>
            <p:ph idx="1"/>
          </p:nvPr>
        </p:nvSpPr>
        <p:spPr>
          <a:xfrm>
            <a:off x="457200" y="857232"/>
            <a:ext cx="8229600" cy="5715040"/>
          </a:xfrm>
        </p:spPr>
        <p:txBody>
          <a:bodyPr>
            <a:normAutofit fontScale="92500" lnSpcReduction="20000"/>
          </a:bodyPr>
          <a:lstStyle/>
          <a:p>
            <a:r>
              <a:rPr lang="en-IN" dirty="0"/>
              <a:t>For the</a:t>
            </a:r>
            <a:r>
              <a:rPr lang="en-IN" b="1" dirty="0"/>
              <a:t> control transfer instructions</a:t>
            </a:r>
            <a:r>
              <a:rPr lang="en-IN" dirty="0"/>
              <a:t>, the addressing modes depend upon </a:t>
            </a:r>
          </a:p>
          <a:p>
            <a:pPr lvl="1"/>
            <a:r>
              <a:rPr lang="en-IN" dirty="0"/>
              <a:t>whether the destination location is within the same segment or a different one.</a:t>
            </a:r>
          </a:p>
          <a:p>
            <a:pPr lvl="1"/>
            <a:r>
              <a:rPr lang="en-IN" dirty="0"/>
              <a:t> It also depends upon the method of passing the destination address to the processor.	</a:t>
            </a:r>
          </a:p>
          <a:p>
            <a:pPr lvl="1"/>
            <a:r>
              <a:rPr lang="en-IN" dirty="0"/>
              <a:t> Basically, there are two addressing modes for the control transfer instructions, viz. inter-segment and intra-segment addressing modes.</a:t>
            </a:r>
          </a:p>
          <a:p>
            <a:pPr lvl="1"/>
            <a:r>
              <a:rPr lang="en-IN" dirty="0"/>
              <a:t>If the location to which the control is to be transferred lies in a different segment other than the current one, the mode is called inter-segment mode.</a:t>
            </a:r>
          </a:p>
          <a:p>
            <a:pPr lvl="1"/>
            <a:r>
              <a:rPr lang="en-IN" dirty="0"/>
              <a:t>If the location to which control is to be transferred is in the same segment, it is called intra segment mode.</a:t>
            </a:r>
            <a:br>
              <a:rPr lang="en-IN" dirty="0"/>
            </a:br>
            <a:endParaRPr lang="en-IN" dirty="0"/>
          </a:p>
          <a:p>
            <a:pPr lvl="1"/>
            <a:endParaRPr lang="en-IN"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IN" dirty="0"/>
              <a:t>LABEL</a:t>
            </a:r>
          </a:p>
        </p:txBody>
      </p:sp>
      <p:sp>
        <p:nvSpPr>
          <p:cNvPr id="3" name="Content Placeholder 2"/>
          <p:cNvSpPr>
            <a:spLocks noGrp="1"/>
          </p:cNvSpPr>
          <p:nvPr>
            <p:ph idx="1"/>
          </p:nvPr>
        </p:nvSpPr>
        <p:spPr>
          <a:xfrm>
            <a:off x="179512" y="836712"/>
            <a:ext cx="8784976" cy="5760640"/>
          </a:xfrm>
        </p:spPr>
        <p:txBody>
          <a:bodyPr>
            <a:normAutofit/>
          </a:bodyPr>
          <a:lstStyle/>
          <a:p>
            <a:pPr algn="just"/>
            <a:r>
              <a:rPr lang="en-IN" sz="2000" dirty="0"/>
              <a:t>As an assembler assembles a section of a data declarations or instruction statements, it uses a location counter to be keep track of how many bytes it is from the start of a segment at any time.</a:t>
            </a:r>
          </a:p>
          <a:p>
            <a:pPr algn="just"/>
            <a:r>
              <a:rPr lang="en-IN" sz="2000" dirty="0"/>
              <a:t> The LABEL directive is used to give a name to the current value in the location counter.</a:t>
            </a:r>
          </a:p>
          <a:p>
            <a:pPr algn="just"/>
            <a:r>
              <a:rPr lang="en-IN" sz="2000" dirty="0"/>
              <a:t>The LABEL directive must be followed by a term that specifies the type you want to associate with that name like type near or type far, type byte, type word, or type double word etc. </a:t>
            </a:r>
          </a:p>
          <a:p>
            <a:pPr algn="just"/>
            <a:r>
              <a:rPr lang="en-IN" sz="2000" dirty="0"/>
              <a:t> LABEL directive for a  far jump address.</a:t>
            </a:r>
          </a:p>
          <a:p>
            <a:pPr algn="just">
              <a:buNone/>
            </a:pPr>
            <a:r>
              <a:rPr lang="en-IN" sz="2000" dirty="0"/>
              <a:t>		ENTRY_POINT LABEL FAR	; Can jump to here from   					      	 ;another segment</a:t>
            </a:r>
          </a:p>
          <a:p>
            <a:pPr algn="just"/>
            <a:r>
              <a:rPr lang="en-IN" sz="2000" dirty="0"/>
              <a:t>LABEL  directive for a data reference.</a:t>
            </a:r>
          </a:p>
          <a:p>
            <a:pPr algn="just">
              <a:buNone/>
            </a:pPr>
            <a:r>
              <a:rPr lang="en-IN" sz="2000" dirty="0"/>
              <a:t>              DATA SEGMENT</a:t>
            </a:r>
          </a:p>
          <a:p>
            <a:pPr algn="just">
              <a:buNone/>
            </a:pPr>
            <a:r>
              <a:rPr lang="en-IN" sz="2000" dirty="0"/>
              <a:t>		DATAS DB 50H DUP(?)</a:t>
            </a:r>
          </a:p>
          <a:p>
            <a:pPr algn="just">
              <a:buNone/>
            </a:pPr>
            <a:r>
              <a:rPr lang="en-IN" sz="2000" dirty="0"/>
              <a:t>		DATA-LAST LABEL  BYTE FAR</a:t>
            </a:r>
          </a:p>
          <a:p>
            <a:pPr algn="just">
              <a:buNone/>
            </a:pPr>
            <a:r>
              <a:rPr lang="en-IN" sz="2000" dirty="0"/>
              <a:t>		DATA ENDS</a:t>
            </a:r>
          </a:p>
          <a:p>
            <a:pPr algn="just">
              <a:buNone/>
            </a:pPr>
            <a:endParaRPr lang="en-IN" sz="2000" dirty="0"/>
          </a:p>
          <a:p>
            <a:pPr lvl="1" algn="just">
              <a:buNone/>
            </a:pPr>
            <a:endParaRPr lang="en-IN" sz="2000" dirty="0"/>
          </a:p>
          <a:p>
            <a:pPr algn="just"/>
            <a:endParaRPr lang="en-IN" sz="20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LENGTH-Byte Length of a Label</a:t>
            </a:r>
          </a:p>
        </p:txBody>
      </p:sp>
      <p:sp>
        <p:nvSpPr>
          <p:cNvPr id="3" name="Content Placeholder 2"/>
          <p:cNvSpPr>
            <a:spLocks noGrp="1"/>
          </p:cNvSpPr>
          <p:nvPr>
            <p:ph idx="1"/>
          </p:nvPr>
        </p:nvSpPr>
        <p:spPr>
          <a:xfrm>
            <a:off x="179512" y="1340768"/>
            <a:ext cx="8964488" cy="4785395"/>
          </a:xfrm>
        </p:spPr>
        <p:txBody>
          <a:bodyPr/>
          <a:lstStyle/>
          <a:p>
            <a:r>
              <a:rPr lang="en-IN" dirty="0"/>
              <a:t>Not available in MASM.</a:t>
            </a:r>
          </a:p>
          <a:p>
            <a:r>
              <a:rPr lang="en-IN" dirty="0"/>
              <a:t>Used to refer to the length of a data array or a string.</a:t>
            </a:r>
          </a:p>
          <a:p>
            <a:pPr>
              <a:buNone/>
            </a:pPr>
            <a:r>
              <a:rPr lang="en-IN" dirty="0"/>
              <a:t>Example:</a:t>
            </a:r>
          </a:p>
          <a:p>
            <a:pPr>
              <a:buNone/>
            </a:pPr>
            <a:r>
              <a:rPr lang="en-IN" dirty="0"/>
              <a:t> MOV CX, LENGTH ARRAY </a:t>
            </a:r>
          </a:p>
          <a:p>
            <a:pPr>
              <a:buNone/>
            </a:pPr>
            <a:r>
              <a:rPr lang="en-IN" dirty="0"/>
              <a:t>Here assembler substitutes the length of the array </a:t>
            </a:r>
            <a:r>
              <a:rPr lang="en-IN" dirty="0" err="1"/>
              <a:t>ARRAY</a:t>
            </a:r>
            <a:r>
              <a:rPr lang="en-IN" dirty="0"/>
              <a:t>  in bytes, in the instruction.</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LOCAL</a:t>
            </a:r>
          </a:p>
        </p:txBody>
      </p:sp>
      <p:sp>
        <p:nvSpPr>
          <p:cNvPr id="3" name="Content Placeholder 2"/>
          <p:cNvSpPr>
            <a:spLocks noGrp="1"/>
          </p:cNvSpPr>
          <p:nvPr>
            <p:ph idx="1"/>
          </p:nvPr>
        </p:nvSpPr>
        <p:spPr/>
        <p:txBody>
          <a:bodyPr/>
          <a:lstStyle/>
          <a:p>
            <a:r>
              <a:rPr lang="en-IN" dirty="0"/>
              <a:t>The labels, variables ,constants or procedures declared LOCAL in a module are to be used  only by that particular module.</a:t>
            </a:r>
          </a:p>
          <a:p>
            <a:r>
              <a:rPr lang="en-IN" dirty="0"/>
              <a:t>Different modules can use the same variable names  if declared as LOCAL.</a:t>
            </a:r>
          </a:p>
          <a:p>
            <a:pPr>
              <a:buNone/>
            </a:pPr>
            <a:r>
              <a:rPr lang="en-IN" dirty="0"/>
              <a:t>Example:   </a:t>
            </a:r>
          </a:p>
          <a:p>
            <a:pPr>
              <a:buNone/>
            </a:pPr>
            <a:r>
              <a:rPr lang="en-IN" dirty="0"/>
              <a:t> LOCAL a,b,DATA,ARRAY1,ROUTINE</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NAME-Logical Name of a Module</a:t>
            </a:r>
          </a:p>
        </p:txBody>
      </p:sp>
      <p:sp>
        <p:nvSpPr>
          <p:cNvPr id="3" name="Content Placeholder 2"/>
          <p:cNvSpPr>
            <a:spLocks noGrp="1"/>
          </p:cNvSpPr>
          <p:nvPr>
            <p:ph idx="1"/>
          </p:nvPr>
        </p:nvSpPr>
        <p:spPr/>
        <p:txBody>
          <a:bodyPr/>
          <a:lstStyle/>
          <a:p>
            <a:r>
              <a:rPr lang="en-IN" dirty="0"/>
              <a:t>The NAME directive is used to give a specific name to each assembly module when programs consisting of several modules are written.</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539552" y="188640"/>
            <a:ext cx="8229600" cy="692696"/>
          </a:xfrm>
        </p:spPr>
        <p:txBody>
          <a:bodyPr>
            <a:normAutofit fontScale="90000"/>
          </a:bodyPr>
          <a:lstStyle/>
          <a:p>
            <a:r>
              <a:rPr lang="en-US" dirty="0">
                <a:solidFill>
                  <a:schemeClr val="tx1"/>
                </a:solidFill>
              </a:rPr>
              <a:t>OFFSET</a:t>
            </a:r>
          </a:p>
        </p:txBody>
      </p:sp>
      <p:sp>
        <p:nvSpPr>
          <p:cNvPr id="200707" name="Rectangle 3"/>
          <p:cNvSpPr>
            <a:spLocks noGrp="1" noChangeArrowheads="1"/>
          </p:cNvSpPr>
          <p:nvPr>
            <p:ph type="body" idx="1"/>
          </p:nvPr>
        </p:nvSpPr>
        <p:spPr>
          <a:xfrm>
            <a:off x="0" y="908720"/>
            <a:ext cx="8991600" cy="5544616"/>
          </a:xfrm>
        </p:spPr>
        <p:txBody>
          <a:bodyPr>
            <a:normAutofit/>
          </a:bodyPr>
          <a:lstStyle/>
          <a:p>
            <a:r>
              <a:rPr lang="en-IN" dirty="0"/>
              <a:t>It is used to determine the offset/ displacement of a named data item from the start of the segment which contains it.</a:t>
            </a:r>
          </a:p>
          <a:p>
            <a:r>
              <a:rPr lang="en-IN" dirty="0"/>
              <a:t>Used to ,load the offset of a variable into a register so that the variable can be accessed with one of the indexed addressing modes.</a:t>
            </a:r>
          </a:p>
          <a:p>
            <a:pPr>
              <a:buNone/>
            </a:pPr>
            <a:r>
              <a:rPr lang="en-IN" dirty="0"/>
              <a:t>Example: </a:t>
            </a:r>
          </a:p>
          <a:p>
            <a:pPr>
              <a:buNone/>
            </a:pPr>
            <a:r>
              <a:rPr lang="en-IN" dirty="0"/>
              <a:t>	</a:t>
            </a:r>
            <a:r>
              <a:rPr lang="en-IN" sz="2800" dirty="0"/>
              <a:t>MOV BX, OFFSET Prices  ; load BX with displacement </a:t>
            </a:r>
          </a:p>
          <a:p>
            <a:pPr>
              <a:buNone/>
            </a:pPr>
            <a:r>
              <a:rPr lang="en-IN" sz="2800" dirty="0"/>
              <a:t>					   ;of PRICES from its segment base.</a:t>
            </a:r>
          </a:p>
          <a:p>
            <a:pPr>
              <a:buNone/>
            </a:pPr>
            <a:r>
              <a:rPr lang="en-IN" sz="2800" dirty="0"/>
              <a:t>	ADD AX, [BX]</a:t>
            </a:r>
            <a:endParaRPr lang="en-US" sz="28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fontScale="90000"/>
          </a:bodyPr>
          <a:lstStyle/>
          <a:p>
            <a:br>
              <a:rPr lang="en-IN" dirty="0"/>
            </a:br>
            <a:r>
              <a:rPr lang="en-IN" dirty="0"/>
              <a:t>ORG (ORIGIN)</a:t>
            </a:r>
            <a:br>
              <a:rPr lang="en-IN" dirty="0"/>
            </a:br>
            <a:endParaRPr lang="en-IN" dirty="0"/>
          </a:p>
        </p:txBody>
      </p:sp>
      <p:sp>
        <p:nvSpPr>
          <p:cNvPr id="3" name="Content Placeholder 2"/>
          <p:cNvSpPr>
            <a:spLocks noGrp="1"/>
          </p:cNvSpPr>
          <p:nvPr>
            <p:ph idx="1"/>
          </p:nvPr>
        </p:nvSpPr>
        <p:spPr>
          <a:xfrm>
            <a:off x="179512" y="836712"/>
            <a:ext cx="8754626" cy="5832648"/>
          </a:xfrm>
        </p:spPr>
        <p:txBody>
          <a:bodyPr>
            <a:noAutofit/>
          </a:bodyPr>
          <a:lstStyle/>
          <a:p>
            <a:r>
              <a:rPr lang="en-IN" sz="2400" b="1" dirty="0"/>
              <a:t>ORG Changes the starting offset address of the data in the data segment. </a:t>
            </a:r>
          </a:p>
          <a:p>
            <a:r>
              <a:rPr lang="en-IN" sz="2400" b="1" dirty="0"/>
              <a:t>The location counter is  automatically set to 0000 when assembler starts reading a segment.</a:t>
            </a:r>
          </a:p>
          <a:p>
            <a:r>
              <a:rPr lang="en-IN" sz="2400" b="1" dirty="0"/>
              <a:t>The ORG directive allows you to set the location counter to a desired value at any point in the program.</a:t>
            </a:r>
          </a:p>
          <a:p>
            <a:r>
              <a:rPr lang="en-IN" sz="2400" b="1" dirty="0"/>
              <a:t>Example:          ORG 2000H ; tells the assembler to set the location counter to 2000H.</a:t>
            </a:r>
          </a:p>
          <a:p>
            <a:r>
              <a:rPr lang="en-IN" sz="2400" b="1" dirty="0"/>
              <a:t>A “$” it often used to symbolically represent the current value of the location counter. The $ is often used in ORG statements to tell the assembler to make some change in the location counter relative to its current value. </a:t>
            </a:r>
          </a:p>
          <a:p>
            <a:r>
              <a:rPr lang="en-IN" sz="2400" b="1" dirty="0"/>
              <a:t>The statement ORG $ + 100 tells the assembler increment the value of the location counter by 100 from its current value.</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0"/>
            <a:ext cx="8229600" cy="980728"/>
          </a:xfrm>
        </p:spPr>
        <p:txBody>
          <a:bodyPr>
            <a:normAutofit/>
          </a:bodyPr>
          <a:lstStyle/>
          <a:p>
            <a:r>
              <a:rPr lang="en-US" dirty="0">
                <a:solidFill>
                  <a:schemeClr val="tx1"/>
                </a:solidFill>
              </a:rPr>
              <a:t>PTR Operator</a:t>
            </a:r>
            <a:endParaRPr lang="en-US" b="1" dirty="0">
              <a:solidFill>
                <a:schemeClr val="tx1"/>
              </a:solidFill>
            </a:endParaRPr>
          </a:p>
        </p:txBody>
      </p:sp>
      <p:sp>
        <p:nvSpPr>
          <p:cNvPr id="169987" name="Rectangle 3"/>
          <p:cNvSpPr>
            <a:spLocks noGrp="1" noChangeArrowheads="1"/>
          </p:cNvSpPr>
          <p:nvPr>
            <p:ph type="body" idx="1"/>
          </p:nvPr>
        </p:nvSpPr>
        <p:spPr>
          <a:xfrm>
            <a:off x="323528" y="908720"/>
            <a:ext cx="8568952" cy="5616624"/>
          </a:xfrm>
        </p:spPr>
        <p:txBody>
          <a:bodyPr>
            <a:normAutofit fontScale="77500" lnSpcReduction="20000"/>
          </a:bodyPr>
          <a:lstStyle/>
          <a:p>
            <a:r>
              <a:rPr lang="en-IN" dirty="0"/>
              <a:t>The PTR operator is used to assign a specific type to a variable or to a label.</a:t>
            </a:r>
          </a:p>
          <a:p>
            <a:pPr>
              <a:buNone/>
            </a:pPr>
            <a:r>
              <a:rPr lang="en-IN" dirty="0"/>
              <a:t>Example:</a:t>
            </a:r>
          </a:p>
          <a:p>
            <a:pPr>
              <a:buNone/>
            </a:pPr>
            <a:r>
              <a:rPr lang="en-IN" dirty="0"/>
              <a:t>	1. INC [BX]</a:t>
            </a:r>
          </a:p>
          <a:p>
            <a:r>
              <a:rPr lang="en-IN" dirty="0"/>
              <a:t>It will not know whether to increment byte/word. </a:t>
            </a:r>
          </a:p>
          <a:p>
            <a:pPr>
              <a:buNone/>
            </a:pPr>
            <a:r>
              <a:rPr lang="en-IN" dirty="0"/>
              <a:t>		INC BYTE PTR [BX]</a:t>
            </a:r>
          </a:p>
          <a:p>
            <a:pPr>
              <a:buNone/>
            </a:pPr>
            <a:r>
              <a:rPr lang="en-IN" dirty="0"/>
              <a:t>	2. Array of words:</a:t>
            </a:r>
          </a:p>
          <a:p>
            <a:pPr>
              <a:buNone/>
            </a:pPr>
            <a:r>
              <a:rPr lang="en-IN" dirty="0"/>
              <a:t>	WORDS DW 437AH, OB927H, 7C41 H ; normally array of 						; words can be accessed. 	</a:t>
            </a:r>
          </a:p>
          <a:p>
            <a:pPr>
              <a:buNone/>
            </a:pPr>
            <a:r>
              <a:rPr lang="en-IN" dirty="0"/>
              <a:t>	For accessing a byte in the array</a:t>
            </a:r>
          </a:p>
          <a:p>
            <a:pPr>
              <a:buNone/>
            </a:pPr>
            <a:r>
              <a:rPr lang="en-IN" dirty="0"/>
              <a:t>	MOV AL, BYTE PTR WORDS.</a:t>
            </a:r>
          </a:p>
          <a:p>
            <a:pPr>
              <a:buNone/>
            </a:pPr>
            <a:r>
              <a:rPr lang="en-IN" dirty="0"/>
              <a:t>	3. for Jump Instructions:</a:t>
            </a:r>
          </a:p>
          <a:p>
            <a:pPr>
              <a:buNone/>
            </a:pPr>
            <a:r>
              <a:rPr lang="en-IN" dirty="0"/>
              <a:t>		JMP [BX] ; near or far jump?</a:t>
            </a:r>
          </a:p>
          <a:p>
            <a:pPr>
              <a:buNone/>
            </a:pPr>
            <a:r>
              <a:rPr lang="en-IN" dirty="0"/>
              <a:t>		JMP  WORDPTR [BX];for a near jump</a:t>
            </a:r>
          </a:p>
          <a:p>
            <a:pPr>
              <a:buNone/>
            </a:pPr>
            <a:r>
              <a:rPr lang="en-IN" dirty="0">
                <a:latin typeface="Courier New" pitchFamily="49" charset="0"/>
              </a:rPr>
              <a:t> 		</a:t>
            </a:r>
            <a:r>
              <a:rPr lang="en-IN" dirty="0"/>
              <a:t>JMP  DWORDPTR [BX];for a far jump</a:t>
            </a:r>
            <a:endParaRPr lang="en-US" dirty="0">
              <a:latin typeface="Courier New" pitchFamily="49"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IN" dirty="0"/>
              <a:t>SHORT</a:t>
            </a:r>
          </a:p>
        </p:txBody>
      </p:sp>
      <p:sp>
        <p:nvSpPr>
          <p:cNvPr id="3" name="Content Placeholder 2"/>
          <p:cNvSpPr>
            <a:spLocks noGrp="1"/>
          </p:cNvSpPr>
          <p:nvPr>
            <p:ph idx="1"/>
          </p:nvPr>
        </p:nvSpPr>
        <p:spPr>
          <a:xfrm>
            <a:off x="239843" y="908720"/>
            <a:ext cx="8652637" cy="5616624"/>
          </a:xfrm>
        </p:spPr>
        <p:txBody>
          <a:bodyPr>
            <a:normAutofit fontScale="92500" lnSpcReduction="10000"/>
          </a:bodyPr>
          <a:lstStyle/>
          <a:p>
            <a:r>
              <a:rPr lang="en-IN" dirty="0"/>
              <a:t>The SHORT operator is used to tell the assembler that only a 1 byte displacement is needed to code a jump instruction in the program.</a:t>
            </a:r>
          </a:p>
          <a:p>
            <a:r>
              <a:rPr lang="en-IN" dirty="0"/>
              <a:t> The destination must in the range of –128 bytes to +127 bytes from the address of the instruction after the jump.</a:t>
            </a:r>
          </a:p>
          <a:p>
            <a:r>
              <a:rPr lang="en-IN" dirty="0"/>
              <a:t>This method of specifying the jump address saves the  memory.</a:t>
            </a:r>
          </a:p>
          <a:p>
            <a:r>
              <a:rPr lang="en-IN" dirty="0"/>
              <a:t>Otherwise, the assembler may reserve 2 bytes for the displacement.</a:t>
            </a:r>
          </a:p>
          <a:p>
            <a:pPr>
              <a:buNone/>
            </a:pPr>
            <a:r>
              <a:rPr lang="en-IN" dirty="0"/>
              <a:t>Example:</a:t>
            </a:r>
          </a:p>
          <a:p>
            <a:pPr>
              <a:buNone/>
            </a:pPr>
            <a:r>
              <a:rPr lang="en-IN" dirty="0"/>
              <a:t>	JMP SHORT NEARBY_LABEL</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normAutofit/>
          </a:bodyPr>
          <a:lstStyle/>
          <a:p>
            <a:r>
              <a:rPr lang="en-IN" dirty="0"/>
              <a:t>SEG: Segment of a label</a:t>
            </a:r>
          </a:p>
        </p:txBody>
      </p:sp>
      <p:sp>
        <p:nvSpPr>
          <p:cNvPr id="3" name="Content Placeholder 2"/>
          <p:cNvSpPr>
            <a:spLocks noGrp="1"/>
          </p:cNvSpPr>
          <p:nvPr>
            <p:ph idx="1"/>
          </p:nvPr>
        </p:nvSpPr>
        <p:spPr>
          <a:xfrm>
            <a:off x="179512" y="980728"/>
            <a:ext cx="8784976" cy="5688632"/>
          </a:xfrm>
        </p:spPr>
        <p:txBody>
          <a:bodyPr>
            <a:normAutofit/>
          </a:bodyPr>
          <a:lstStyle/>
          <a:p>
            <a:r>
              <a:rPr lang="en-IN" dirty="0"/>
              <a:t>SEG  operator is used to decide the segment address of the label, variable, or procedure and substitutes the segment base address in place of “SEG” label.</a:t>
            </a:r>
          </a:p>
          <a:p>
            <a:pPr>
              <a:buNone/>
            </a:pPr>
            <a:r>
              <a:rPr lang="en-IN" dirty="0"/>
              <a:t>Example:</a:t>
            </a:r>
          </a:p>
          <a:p>
            <a:pPr>
              <a:buNone/>
            </a:pPr>
            <a:r>
              <a:rPr lang="en-IN" dirty="0"/>
              <a:t>	MOV AX,SEG ARRAY</a:t>
            </a:r>
          </a:p>
          <a:p>
            <a:pPr>
              <a:buNone/>
            </a:pPr>
            <a:r>
              <a:rPr lang="en-IN" dirty="0"/>
              <a:t>	MOV DS,AX</a:t>
            </a:r>
          </a:p>
          <a:p>
            <a:pPr>
              <a:buNone/>
            </a:pPr>
            <a:r>
              <a:rPr lang="en-IN" dirty="0"/>
              <a:t>	This statement moves the segment address of ARRAY in which it is appearing, to register AX and then to DS.</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IN" dirty="0"/>
              <a:t>TYPE</a:t>
            </a:r>
          </a:p>
        </p:txBody>
      </p:sp>
      <p:sp>
        <p:nvSpPr>
          <p:cNvPr id="3" name="Content Placeholder 2"/>
          <p:cNvSpPr>
            <a:spLocks noGrp="1"/>
          </p:cNvSpPr>
          <p:nvPr>
            <p:ph idx="1"/>
          </p:nvPr>
        </p:nvSpPr>
        <p:spPr>
          <a:xfrm>
            <a:off x="179512" y="908720"/>
            <a:ext cx="8712968" cy="5616624"/>
          </a:xfrm>
        </p:spPr>
        <p:txBody>
          <a:bodyPr>
            <a:normAutofit/>
          </a:bodyPr>
          <a:lstStyle/>
          <a:p>
            <a:r>
              <a:rPr lang="en-IN" sz="2800" dirty="0"/>
              <a:t>The TYPE operator tells the assembler to determine the type of a specified variable and replaces the ‘TYPE’ label by the decided data type.</a:t>
            </a:r>
          </a:p>
          <a:p>
            <a:r>
              <a:rPr lang="en-IN" sz="2800" dirty="0"/>
              <a:t>The assembler actually determines the number of bytes in the type of the variable. </a:t>
            </a:r>
          </a:p>
          <a:p>
            <a:r>
              <a:rPr lang="en-IN" sz="2800" dirty="0"/>
              <a:t>For a byte-type variable, the assembler will give a value of 1, for a word-type variable, the assembler will give a value of 2, and for a double word-type variable, it will give a value of 4.</a:t>
            </a:r>
          </a:p>
          <a:p>
            <a:pPr>
              <a:buNone/>
            </a:pPr>
            <a:r>
              <a:rPr lang="en-IN" sz="2800" dirty="0"/>
              <a:t>Example: </a:t>
            </a:r>
          </a:p>
          <a:p>
            <a:pPr>
              <a:buNone/>
            </a:pPr>
            <a:r>
              <a:rPr lang="en-IN" sz="2800" dirty="0"/>
              <a:t> MOV AX,TYPE STRING1; moves the value 0002H in AX if STRING1 is a word array.</a:t>
            </a:r>
          </a:p>
          <a:p>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14290"/>
            <a:ext cx="8229600" cy="500066"/>
          </a:xfrm>
        </p:spPr>
        <p:txBody>
          <a:bodyPr>
            <a:normAutofit fontScale="90000"/>
          </a:bodyPr>
          <a:lstStyle/>
          <a:p>
            <a:r>
              <a:rPr lang="en-US" dirty="0"/>
              <a:t>Addressing Modes</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28662" y="1071546"/>
            <a:ext cx="7143800" cy="4857784"/>
          </a:xfrm>
          <a:prstGeom prst="rect">
            <a:avLst/>
          </a:prstGeom>
          <a:noFill/>
          <a:ln w="9525">
            <a:noFill/>
            <a:miter lim="800000"/>
            <a:headEnd/>
            <a:tailEnd/>
          </a:ln>
          <a:effectLst/>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sz="3600" dirty="0"/>
              <a:t>MACRO - ENDM</a:t>
            </a:r>
          </a:p>
        </p:txBody>
      </p:sp>
      <p:sp>
        <p:nvSpPr>
          <p:cNvPr id="3" name="Content Placeholder 2"/>
          <p:cNvSpPr>
            <a:spLocks noGrp="1"/>
          </p:cNvSpPr>
          <p:nvPr>
            <p:ph idx="1"/>
          </p:nvPr>
        </p:nvSpPr>
        <p:spPr>
          <a:xfrm>
            <a:off x="457200" y="476672"/>
            <a:ext cx="8229600" cy="1800199"/>
          </a:xfrm>
        </p:spPr>
        <p:txBody>
          <a:bodyPr>
            <a:normAutofit fontScale="70000" lnSpcReduction="20000"/>
          </a:bodyPr>
          <a:lstStyle/>
          <a:p>
            <a:pPr marL="285750" indent="-285750">
              <a:buBlip>
                <a:blip r:embed="rId2"/>
              </a:buBlip>
            </a:pPr>
            <a:r>
              <a:rPr lang="en-US" b="1" dirty="0">
                <a:solidFill>
                  <a:srgbClr val="0070C0"/>
                </a:solidFill>
              </a:rPr>
              <a:t>MACRO</a:t>
            </a:r>
            <a:r>
              <a:rPr lang="en-US" b="1" dirty="0"/>
              <a:t> Indicate the beginning of a macro </a:t>
            </a:r>
          </a:p>
          <a:p>
            <a:pPr marL="285750" indent="-285750">
              <a:buBlip>
                <a:blip r:embed="rId2"/>
              </a:buBlip>
            </a:pPr>
            <a:endParaRPr lang="en-US" b="1" dirty="0"/>
          </a:p>
          <a:p>
            <a:pPr marL="285750" indent="-285750">
              <a:buBlip>
                <a:blip r:embed="rId2"/>
              </a:buBlip>
            </a:pPr>
            <a:r>
              <a:rPr lang="en-US" b="1" dirty="0">
                <a:solidFill>
                  <a:srgbClr val="0070C0"/>
                </a:solidFill>
              </a:rPr>
              <a:t>ENDM</a:t>
            </a:r>
            <a:r>
              <a:rPr lang="en-US" b="1" dirty="0"/>
              <a:t> End of a macro</a:t>
            </a:r>
          </a:p>
          <a:p>
            <a:pPr marL="285750" indent="-285750">
              <a:buNone/>
            </a:pPr>
            <a:endParaRPr lang="en-US" b="1" dirty="0"/>
          </a:p>
          <a:p>
            <a:pPr marL="285750" indent="-285750">
              <a:buBlip>
                <a:blip r:embed="rId2"/>
              </a:buBlip>
            </a:pPr>
            <a:r>
              <a:rPr lang="en-US" b="1" dirty="0"/>
              <a:t>General form:</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55371250"/>
              </p:ext>
            </p:extLst>
          </p:nvPr>
        </p:nvGraphicFramePr>
        <p:xfrm>
          <a:off x="3203848" y="2348880"/>
          <a:ext cx="5715000" cy="158496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r>
                        <a:rPr lang="en-US" sz="1400" dirty="0" err="1">
                          <a:solidFill>
                            <a:srgbClr val="990033"/>
                          </a:solidFill>
                        </a:rPr>
                        <a:t>macroname</a:t>
                      </a:r>
                      <a:r>
                        <a:rPr lang="en-US" sz="1400" dirty="0">
                          <a:solidFill>
                            <a:srgbClr val="990033"/>
                          </a:solidFill>
                        </a:rPr>
                        <a:t> MACRO[Arg1, Arg2 ...]</a:t>
                      </a:r>
                    </a:p>
                    <a:p>
                      <a:endParaRPr lang="en-US" sz="1400" dirty="0">
                        <a:solidFill>
                          <a:srgbClr val="990033"/>
                        </a:solidFill>
                      </a:endParaRPr>
                    </a:p>
                    <a:p>
                      <a:r>
                        <a:rPr lang="en-US" sz="1400" dirty="0">
                          <a:solidFill>
                            <a:srgbClr val="990033"/>
                          </a:solidFill>
                        </a:rPr>
                        <a:t>                  …</a:t>
                      </a:r>
                    </a:p>
                    <a:p>
                      <a:r>
                        <a:rPr lang="en-US" sz="1400" dirty="0">
                          <a:solidFill>
                            <a:srgbClr val="990033"/>
                          </a:solidFill>
                        </a:rPr>
                        <a:t>                  …</a:t>
                      </a:r>
                    </a:p>
                    <a:p>
                      <a:r>
                        <a:rPr lang="en-US" sz="1400" dirty="0">
                          <a:solidFill>
                            <a:srgbClr val="990033"/>
                          </a:solidFill>
                        </a:rPr>
                        <a:t>                  …</a:t>
                      </a:r>
                    </a:p>
                    <a:p>
                      <a:endParaRPr lang="en-US" sz="1400" dirty="0">
                        <a:solidFill>
                          <a:srgbClr val="990033"/>
                        </a:solidFill>
                      </a:endParaRPr>
                    </a:p>
                    <a:p>
                      <a:r>
                        <a:rPr lang="en-US" sz="1400" dirty="0" err="1">
                          <a:solidFill>
                            <a:srgbClr val="990033"/>
                          </a:solidFill>
                        </a:rPr>
                        <a:t>macroname</a:t>
                      </a:r>
                      <a:r>
                        <a:rPr lang="en-US" sz="1400" dirty="0">
                          <a:solidFill>
                            <a:srgbClr val="990033"/>
                          </a:solidFill>
                        </a:rPr>
                        <a:t> ENDM</a:t>
                      </a:r>
                    </a:p>
                  </a:txBody>
                  <a:tcPr>
                    <a:solidFill>
                      <a:schemeClr val="bg1"/>
                    </a:solidFill>
                  </a:tcPr>
                </a:tc>
                <a:tc>
                  <a:txBody>
                    <a:bodyPr/>
                    <a:lstStyle/>
                    <a:p>
                      <a:endParaRPr lang="en-US" sz="1400" dirty="0">
                        <a:solidFill>
                          <a:srgbClr val="990033"/>
                        </a:solidFill>
                      </a:endParaRPr>
                    </a:p>
                    <a:p>
                      <a:r>
                        <a:rPr lang="en-US" sz="1400" dirty="0">
                          <a:solidFill>
                            <a:srgbClr val="990033"/>
                          </a:solidFill>
                        </a:rPr>
                        <a:t>Program statements</a:t>
                      </a:r>
                      <a:r>
                        <a:rPr lang="en-US" sz="1400" baseline="0" dirty="0">
                          <a:solidFill>
                            <a:srgbClr val="990033"/>
                          </a:solidFill>
                        </a:rPr>
                        <a:t> in the macro</a:t>
                      </a:r>
                      <a:endParaRPr lang="en-US" sz="1400" dirty="0">
                        <a:solidFill>
                          <a:srgbClr val="990033"/>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5" name="Line Callout 1 4"/>
          <p:cNvSpPr/>
          <p:nvPr/>
        </p:nvSpPr>
        <p:spPr>
          <a:xfrm>
            <a:off x="827584" y="3284984"/>
            <a:ext cx="2286000" cy="427346"/>
          </a:xfrm>
          <a:prstGeom prst="borderCallout1">
            <a:avLst>
              <a:gd name="adj1" fmla="val -1304"/>
              <a:gd name="adj2" fmla="val 33901"/>
              <a:gd name="adj3" fmla="val -167743"/>
              <a:gd name="adj4" fmla="val 115242"/>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User defined name of the macro</a:t>
            </a:r>
          </a:p>
        </p:txBody>
      </p:sp>
      <p:sp>
        <p:nvSpPr>
          <p:cNvPr id="6" name="Rectangle 5"/>
          <p:cNvSpPr/>
          <p:nvPr/>
        </p:nvSpPr>
        <p:spPr>
          <a:xfrm>
            <a:off x="323528" y="4149080"/>
            <a:ext cx="8820472" cy="2308324"/>
          </a:xfrm>
          <a:prstGeom prst="rect">
            <a:avLst/>
          </a:prstGeom>
        </p:spPr>
        <p:txBody>
          <a:bodyPr wrap="square">
            <a:spAutoFit/>
          </a:bodyPr>
          <a:lstStyle/>
          <a:p>
            <a:pPr>
              <a:buFont typeface="Arial" pitchFamily="34" charset="0"/>
              <a:buChar char="•"/>
            </a:pPr>
            <a:r>
              <a:rPr lang="en-IN" sz="2400" dirty="0"/>
              <a:t>  When you want to use a macro, you can just type its name. </a:t>
            </a:r>
          </a:p>
          <a:p>
            <a:r>
              <a:rPr lang="en-IN" sz="2400" dirty="0"/>
              <a:t>  For  example:  </a:t>
            </a:r>
            <a:r>
              <a:rPr lang="en-IN" sz="2400" dirty="0" err="1"/>
              <a:t>MyMacro</a:t>
            </a:r>
            <a:r>
              <a:rPr lang="en-IN" sz="2400" dirty="0"/>
              <a:t> ; If </a:t>
            </a:r>
            <a:r>
              <a:rPr lang="en-IN" sz="2400" dirty="0" err="1"/>
              <a:t>MyMacro</a:t>
            </a:r>
            <a:r>
              <a:rPr lang="en-IN" sz="2400" dirty="0"/>
              <a:t> is the name of the macro.</a:t>
            </a:r>
          </a:p>
          <a:p>
            <a:pPr>
              <a:buFont typeface="Arial" pitchFamily="34" charset="0"/>
              <a:buChar char="•"/>
            </a:pPr>
            <a:r>
              <a:rPr lang="en-IN" sz="2400" dirty="0"/>
              <a:t> To pass parameters to macro, you can just type them after the    </a:t>
            </a:r>
          </a:p>
          <a:p>
            <a:r>
              <a:rPr lang="en-IN" sz="2400" dirty="0"/>
              <a:t>    macro name. </a:t>
            </a:r>
          </a:p>
          <a:p>
            <a:r>
              <a:rPr lang="en-IN" sz="2400" dirty="0"/>
              <a:t>    For example: </a:t>
            </a:r>
            <a:r>
              <a:rPr lang="en-IN" sz="2400" dirty="0" err="1"/>
              <a:t>MyMacro</a:t>
            </a:r>
            <a:r>
              <a:rPr lang="en-IN" sz="2400" dirty="0"/>
              <a:t> 1, 2, 3;</a:t>
            </a:r>
          </a:p>
          <a:p>
            <a:endParaRPr lang="en-US" sz="2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a:buNone/>
            </a:pPr>
            <a:r>
              <a:rPr lang="en-IN" b="1" dirty="0"/>
              <a:t>1. Intra Segment Direct Mode</a:t>
            </a:r>
            <a:br>
              <a:rPr lang="en-IN" dirty="0"/>
            </a:br>
            <a:r>
              <a:rPr lang="en-IN" dirty="0"/>
              <a:t>If address to which the control is to be transferred appears directly in the instruction as a displacement value, it is what called as intra segment direct mode. </a:t>
            </a:r>
          </a:p>
          <a:p>
            <a:r>
              <a:rPr lang="en-IN" dirty="0"/>
              <a:t>example, JMP SHORT LABEL;</a:t>
            </a:r>
            <a:br>
              <a:rPr lang="en-IN" dirty="0"/>
            </a:br>
            <a:r>
              <a:rPr lang="en-IN" dirty="0"/>
              <a:t>is a control transfer instruction following intra segment direct mode. Here, SHORT LABEL represents a signed displacement.</a:t>
            </a:r>
          </a:p>
        </p:txBody>
      </p:sp>
      <p:sp>
        <p:nvSpPr>
          <p:cNvPr id="5" name="Title 1"/>
          <p:cNvSpPr>
            <a:spLocks noGrp="1"/>
          </p:cNvSpPr>
          <p:nvPr>
            <p:ph type="title"/>
          </p:nvPr>
        </p:nvSpPr>
        <p:spPr>
          <a:xfrm>
            <a:off x="457200" y="274638"/>
            <a:ext cx="8229600" cy="511156"/>
          </a:xfrm>
        </p:spPr>
        <p:txBody>
          <a:bodyPr>
            <a:normAutofit fontScale="90000"/>
          </a:bodyPr>
          <a:lstStyle/>
          <a:p>
            <a:r>
              <a:rPr lang="en-US" dirty="0"/>
              <a:t>Addressing Modes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a:latin typeface="Octapost NBP" pitchFamily="2" charset="0"/>
              </a:rPr>
              <a:t>ADDRESSING MODES</a:t>
            </a:r>
            <a:br>
              <a:rPr lang="en-US" sz="3600" dirty="0">
                <a:latin typeface="Octapost NBP" pitchFamily="2" charset="0"/>
              </a:rPr>
            </a:br>
            <a:r>
              <a:rPr lang="en-US" sz="3600" dirty="0">
                <a:latin typeface="Octapost NBP" pitchFamily="2" charset="0"/>
              </a:rPr>
              <a:t>                     &amp;</a:t>
            </a:r>
            <a:br>
              <a:rPr lang="en-US" sz="3600" dirty="0">
                <a:latin typeface="Octapost NBP" pitchFamily="2" charset="0"/>
              </a:rPr>
            </a:br>
            <a:r>
              <a:rPr lang="en-US" sz="3600" dirty="0">
                <a:latin typeface="Octapost NBP" pitchFamily="2" charset="0"/>
              </a:rPr>
              <a:t>Instruction set</a:t>
            </a:r>
          </a:p>
        </p:txBody>
      </p:sp>
    </p:spTree>
    <p:extLst>
      <p:ext uri="{BB962C8B-B14F-4D97-AF65-F5344CB8AC3E}">
        <p14:creationId xmlns:p14="http://schemas.microsoft.com/office/powerpoint/2010/main" val="1164914713"/>
      </p:ext>
    </p:extLst>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4840303"/>
          </a:xfrm>
        </p:spPr>
        <p:txBody>
          <a:bodyPr>
            <a:normAutofit fontScale="92500" lnSpcReduction="10000"/>
          </a:bodyPr>
          <a:lstStyle/>
          <a:p>
            <a:pPr>
              <a:buNone/>
            </a:pPr>
            <a:r>
              <a:rPr lang="en-IN" b="1" dirty="0"/>
              <a:t>2. Intra Segment Indirect Mode</a:t>
            </a:r>
            <a:br>
              <a:rPr lang="en-IN" dirty="0"/>
            </a:br>
            <a:r>
              <a:rPr lang="en-IN" dirty="0"/>
              <a:t>If the location to which control is to transferred is in the same segment, it is called intra segment mode. If address to which the control is to be transferred appears indirectly in the instruction, it is what called as intra segment indirect mode. </a:t>
            </a:r>
          </a:p>
          <a:p>
            <a:r>
              <a:rPr lang="en-IN" dirty="0"/>
              <a:t>example, JMP [AX];</a:t>
            </a:r>
            <a:br>
              <a:rPr lang="en-IN" dirty="0"/>
            </a:br>
            <a:r>
              <a:rPr lang="en-IN" dirty="0"/>
              <a:t>is a control transfer instruction following intra segment indirect mode.</a:t>
            </a:r>
            <a:br>
              <a:rPr lang="en-IN" dirty="0"/>
            </a:br>
            <a:br>
              <a:rPr lang="en-IN" dirty="0"/>
            </a:br>
            <a:endParaRPr lang="en-IN" dirty="0"/>
          </a:p>
        </p:txBody>
      </p:sp>
      <p:sp>
        <p:nvSpPr>
          <p:cNvPr id="4" name="Title 1"/>
          <p:cNvSpPr>
            <a:spLocks noGrp="1"/>
          </p:cNvSpPr>
          <p:nvPr>
            <p:ph type="title"/>
          </p:nvPr>
        </p:nvSpPr>
        <p:spPr>
          <a:xfrm>
            <a:off x="457200" y="274638"/>
            <a:ext cx="8229600" cy="868346"/>
          </a:xfrm>
        </p:spPr>
        <p:txBody>
          <a:bodyPr>
            <a:normAutofit/>
          </a:bodyPr>
          <a:lstStyle/>
          <a:p>
            <a:r>
              <a:rPr lang="en-US" dirty="0"/>
              <a:t>Addressing Modes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429288"/>
          </a:xfrm>
        </p:spPr>
        <p:txBody>
          <a:bodyPr>
            <a:normAutofit/>
          </a:bodyPr>
          <a:lstStyle/>
          <a:p>
            <a:pPr>
              <a:buNone/>
            </a:pPr>
            <a:r>
              <a:rPr lang="en-IN" b="1" dirty="0"/>
              <a:t>3. Inter Segment Direct Mode</a:t>
            </a:r>
            <a:br>
              <a:rPr lang="en-IN" dirty="0"/>
            </a:br>
            <a:r>
              <a:rPr lang="en-IN" dirty="0"/>
              <a:t>If address of segment to which the control is to be transferred is in a different segment and location in the segment appears directly in the instruction, it is what called as inter segment direct mode.</a:t>
            </a:r>
          </a:p>
          <a:p>
            <a:r>
              <a:rPr lang="en-IN" dirty="0"/>
              <a:t> example, JMP 2000H : 3000H;</a:t>
            </a:r>
            <a:br>
              <a:rPr lang="en-IN" dirty="0"/>
            </a:br>
            <a:r>
              <a:rPr lang="en-IN" dirty="0"/>
              <a:t>is a control transfer instruction following inter segment direct mode. Here, Jump is to effective address 3000H in segment at 2000H.</a:t>
            </a:r>
          </a:p>
        </p:txBody>
      </p:sp>
      <p:sp>
        <p:nvSpPr>
          <p:cNvPr id="4" name="Title 1"/>
          <p:cNvSpPr>
            <a:spLocks noGrp="1"/>
          </p:cNvSpPr>
          <p:nvPr>
            <p:ph type="title"/>
          </p:nvPr>
        </p:nvSpPr>
        <p:spPr>
          <a:xfrm>
            <a:off x="457200" y="0"/>
            <a:ext cx="8229600" cy="1071547"/>
          </a:xfrm>
        </p:spPr>
        <p:txBody>
          <a:bodyPr>
            <a:normAutofit/>
          </a:bodyPr>
          <a:lstStyle/>
          <a:p>
            <a:r>
              <a:rPr lang="en-US" dirty="0"/>
              <a:t>Addressing Modes</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7931224" cy="3869622"/>
          </a:xfrm>
        </p:spPr>
        <p:txBody>
          <a:bodyPr>
            <a:normAutofit fontScale="70000" lnSpcReduction="20000"/>
          </a:bodyPr>
          <a:lstStyle/>
          <a:p>
            <a:pPr>
              <a:buNone/>
            </a:pPr>
            <a:r>
              <a:rPr lang="en-IN" b="1" dirty="0"/>
              <a:t>4.  Inter Segment Indirect Mode</a:t>
            </a:r>
            <a:br>
              <a:rPr lang="en-IN" dirty="0"/>
            </a:br>
            <a:r>
              <a:rPr lang="en-IN" dirty="0"/>
              <a:t> If  the address  to which the control is to be transferred lies in a different  segment  and it appears indirectly in the instruction, it is what called as inter segment indirect mode.</a:t>
            </a:r>
          </a:p>
          <a:p>
            <a:r>
              <a:rPr lang="en-IN" dirty="0"/>
              <a:t> example, JMP [5000H];</a:t>
            </a:r>
            <a:br>
              <a:rPr lang="en-IN" dirty="0"/>
            </a:br>
            <a:r>
              <a:rPr lang="en-IN" dirty="0"/>
              <a:t>is a control transfer instruction following inter segment indirect mode.</a:t>
            </a:r>
          </a:p>
          <a:p>
            <a:pPr>
              <a:buNone/>
            </a:pPr>
            <a:r>
              <a:rPr lang="en-IN" dirty="0"/>
              <a:t>- Jump to an address in the other (code) segment, specified at effective address 5000H.</a:t>
            </a:r>
          </a:p>
          <a:p>
            <a:pPr>
              <a:buNone/>
            </a:pPr>
            <a:r>
              <a:rPr lang="en-IN" dirty="0"/>
              <a:t>   5000H  points to the memory block  containing new values for IP (LSB),IP(MSB),CS(LSB),CS(MSB) sequentially].</a:t>
            </a:r>
          </a:p>
        </p:txBody>
      </p:sp>
      <p:sp>
        <p:nvSpPr>
          <p:cNvPr id="4" name="Title 1"/>
          <p:cNvSpPr>
            <a:spLocks noGrp="1"/>
          </p:cNvSpPr>
          <p:nvPr>
            <p:ph type="title"/>
          </p:nvPr>
        </p:nvSpPr>
        <p:spPr>
          <a:xfrm>
            <a:off x="457200" y="274638"/>
            <a:ext cx="8229600" cy="725470"/>
          </a:xfrm>
        </p:spPr>
        <p:txBody>
          <a:bodyPr>
            <a:normAutofit fontScale="90000"/>
          </a:bodyPr>
          <a:lstStyle/>
          <a:p>
            <a:r>
              <a:rPr lang="en-US" dirty="0"/>
              <a:t>Addressing Modes</a:t>
            </a:r>
            <a:endParaRPr lang="en-IN" dirty="0"/>
          </a:p>
        </p:txBody>
      </p:sp>
      <p:pic>
        <p:nvPicPr>
          <p:cNvPr id="208898" name="Picture 2" descr="http://www.care4you.in/Tutorials/8086mp/images-seg/intersegment-indirect-addr.PNG"/>
          <p:cNvPicPr>
            <a:picLocks noChangeAspect="1" noChangeArrowheads="1"/>
          </p:cNvPicPr>
          <p:nvPr/>
        </p:nvPicPr>
        <p:blipFill>
          <a:blip r:embed="rId2" cstate="print"/>
          <a:srcRect/>
          <a:stretch>
            <a:fillRect/>
          </a:stretch>
        </p:blipFill>
        <p:spPr bwMode="auto">
          <a:xfrm>
            <a:off x="611560" y="4581129"/>
            <a:ext cx="7272808" cy="227687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INSTRUCTION SET</a:t>
            </a:r>
          </a:p>
        </p:txBody>
      </p:sp>
    </p:spTree>
    <p:extLst>
      <p:ext uri="{BB962C8B-B14F-4D97-AF65-F5344CB8AC3E}">
        <p14:creationId xmlns:p14="http://schemas.microsoft.com/office/powerpoint/2010/main" val="2058313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763000" cy="5181600"/>
          </a:xfrm>
        </p:spPr>
        <p:txBody>
          <a:bodyPr>
            <a:normAutofit fontScale="62500" lnSpcReduction="20000"/>
          </a:bodyPr>
          <a:lstStyle/>
          <a:p>
            <a:pPr>
              <a:buNone/>
            </a:pPr>
            <a:r>
              <a:rPr lang="en-US" sz="2800" b="1" dirty="0"/>
              <a:t>(1). Data Copy/Transfer instructions.</a:t>
            </a:r>
          </a:p>
          <a:p>
            <a:endParaRPr lang="en-US" sz="2800" b="1" dirty="0"/>
          </a:p>
          <a:p>
            <a:pPr>
              <a:buNone/>
            </a:pPr>
            <a:r>
              <a:rPr lang="en-US" sz="2800" b="1" dirty="0"/>
              <a:t>(2). Arithmetic  instructions.</a:t>
            </a:r>
          </a:p>
          <a:p>
            <a:pPr>
              <a:buNone/>
            </a:pPr>
            <a:endParaRPr lang="en-US" sz="2800" b="1" dirty="0"/>
          </a:p>
          <a:p>
            <a:pPr>
              <a:buNone/>
            </a:pPr>
            <a:r>
              <a:rPr lang="en-US" sz="2800" b="1" dirty="0"/>
              <a:t>(3). Logical instructions</a:t>
            </a:r>
          </a:p>
          <a:p>
            <a:endParaRPr lang="en-US" sz="2800" b="1" dirty="0"/>
          </a:p>
          <a:p>
            <a:pPr>
              <a:buNone/>
            </a:pPr>
            <a:r>
              <a:rPr lang="en-US" sz="2800" b="1" dirty="0"/>
              <a:t>(4). Branch instructions.</a:t>
            </a:r>
          </a:p>
          <a:p>
            <a:endParaRPr lang="en-US" sz="2800" b="1" dirty="0"/>
          </a:p>
          <a:p>
            <a:pPr>
              <a:buNone/>
            </a:pPr>
            <a:r>
              <a:rPr lang="en-US" sz="2800" b="1" dirty="0"/>
              <a:t>(5). Loop instructions.</a:t>
            </a:r>
          </a:p>
          <a:p>
            <a:endParaRPr lang="en-US" sz="2800" b="1" dirty="0"/>
          </a:p>
          <a:p>
            <a:pPr>
              <a:buNone/>
            </a:pPr>
            <a:r>
              <a:rPr lang="en-US" sz="2800" b="1" dirty="0"/>
              <a:t>(6). Machine Control instructions.</a:t>
            </a:r>
          </a:p>
          <a:p>
            <a:endParaRPr lang="en-US" sz="2800" b="1" dirty="0"/>
          </a:p>
          <a:p>
            <a:pPr>
              <a:buNone/>
            </a:pPr>
            <a:r>
              <a:rPr lang="en-US" sz="2800" b="1" dirty="0"/>
              <a:t>(7). Flag Manipulation instructions.</a:t>
            </a:r>
          </a:p>
          <a:p>
            <a:endParaRPr lang="en-US" sz="2800" b="1" dirty="0"/>
          </a:p>
          <a:p>
            <a:pPr>
              <a:buNone/>
            </a:pPr>
            <a:r>
              <a:rPr lang="en-US" sz="2800" b="1" dirty="0"/>
              <a:t>(8). Shift &amp; Rotate instructions.</a:t>
            </a:r>
          </a:p>
          <a:p>
            <a:endParaRPr lang="en-US" sz="2800" b="1" dirty="0"/>
          </a:p>
          <a:p>
            <a:pPr>
              <a:buNone/>
            </a:pPr>
            <a:r>
              <a:rPr lang="en-US" sz="2800" b="1" dirty="0"/>
              <a:t>(9). String instructions.</a:t>
            </a:r>
          </a:p>
        </p:txBody>
      </p:sp>
      <p:sp>
        <p:nvSpPr>
          <p:cNvPr id="4" name="Title 3"/>
          <p:cNvSpPr>
            <a:spLocks noGrp="1"/>
          </p:cNvSpPr>
          <p:nvPr>
            <p:ph type="title"/>
          </p:nvPr>
        </p:nvSpPr>
        <p:spPr/>
        <p:txBody>
          <a:bodyPr>
            <a:normAutofit fontScale="90000"/>
          </a:bodyPr>
          <a:lstStyle/>
          <a:p>
            <a:r>
              <a:rPr lang="en-IN" dirty="0">
                <a:solidFill>
                  <a:srgbClr val="FF0000"/>
                </a:solidFill>
              </a:rPr>
              <a:t>Instruction set types of 8086 microprocessor</a:t>
            </a: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914400"/>
          </a:xfrm>
        </p:spPr>
        <p:style>
          <a:lnRef idx="0">
            <a:schemeClr val="dk1"/>
          </a:lnRef>
          <a:fillRef idx="3">
            <a:schemeClr val="dk1"/>
          </a:fillRef>
          <a:effectRef idx="3">
            <a:schemeClr val="dk1"/>
          </a:effectRef>
          <a:fontRef idx="minor">
            <a:schemeClr val="lt1"/>
          </a:fontRef>
        </p:style>
        <p:txBody>
          <a:bodyPr>
            <a:normAutofit fontScale="90000"/>
          </a:bodyPr>
          <a:lstStyle/>
          <a:p>
            <a:br>
              <a:rPr lang="en-US" b="1" dirty="0">
                <a:solidFill>
                  <a:srgbClr val="FF0000"/>
                </a:solidFill>
              </a:rPr>
            </a:br>
            <a:r>
              <a:rPr lang="en-US" b="1" dirty="0">
                <a:solidFill>
                  <a:srgbClr val="FF0000"/>
                </a:solidFill>
              </a:rPr>
              <a:t>(1). Data copy/transfer instructions.</a:t>
            </a:r>
            <a:br>
              <a:rPr lang="en-US" b="1" dirty="0"/>
            </a:br>
            <a:endParaRPr lang="en-US" dirty="0"/>
          </a:p>
        </p:txBody>
      </p:sp>
      <p:sp>
        <p:nvSpPr>
          <p:cNvPr id="3" name="Content Placeholder 2"/>
          <p:cNvSpPr>
            <a:spLocks noGrp="1"/>
          </p:cNvSpPr>
          <p:nvPr>
            <p:ph idx="1"/>
          </p:nvPr>
        </p:nvSpPr>
        <p:spPr>
          <a:xfrm>
            <a:off x="304800" y="1189037"/>
            <a:ext cx="8610600" cy="5440363"/>
          </a:xfrm>
        </p:spPr>
        <p:txBody>
          <a:bodyPr>
            <a:normAutofit fontScale="85000" lnSpcReduction="10000"/>
          </a:bodyPr>
          <a:lstStyle/>
          <a:p>
            <a:pPr>
              <a:buNone/>
            </a:pPr>
            <a:r>
              <a:rPr lang="en-US" sz="3500" b="1" dirty="0">
                <a:solidFill>
                  <a:srgbClr val="FF0000"/>
                </a:solidFill>
              </a:rPr>
              <a:t>(1). MOV Destination, Source;</a:t>
            </a:r>
          </a:p>
          <a:p>
            <a:pPr>
              <a:buNone/>
            </a:pPr>
            <a:endParaRPr lang="en-US" b="1" dirty="0"/>
          </a:p>
          <a:p>
            <a:r>
              <a:rPr lang="en-US" dirty="0"/>
              <a:t>There will be transfer of data from source to destination.</a:t>
            </a:r>
          </a:p>
          <a:p>
            <a:r>
              <a:rPr lang="en-US" dirty="0"/>
              <a:t>Source can be register, memory location or immediate data.</a:t>
            </a:r>
          </a:p>
          <a:p>
            <a:r>
              <a:rPr lang="en-US" dirty="0"/>
              <a:t>Destination can be register or memory operand.</a:t>
            </a:r>
          </a:p>
          <a:p>
            <a:r>
              <a:rPr lang="en-US" dirty="0"/>
              <a:t>Both Source and Destination cannot be memory location or segment registers at the same time.</a:t>
            </a:r>
          </a:p>
          <a:p>
            <a:r>
              <a:rPr lang="en-US" dirty="0"/>
              <a:t>E.g.</a:t>
            </a:r>
          </a:p>
          <a:p>
            <a:r>
              <a:rPr lang="en-US" dirty="0"/>
              <a:t>(1). MOV CX, 037A H;</a:t>
            </a:r>
          </a:p>
          <a:p>
            <a:r>
              <a:rPr lang="en-US" dirty="0"/>
              <a:t>(2). MOV AL, BL;</a:t>
            </a:r>
          </a:p>
          <a:p>
            <a:r>
              <a:rPr lang="en-US" dirty="0"/>
              <a:t>(3). MOV BX, [0301 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838200"/>
          </a:xfrm>
        </p:spPr>
        <p:style>
          <a:lnRef idx="0">
            <a:schemeClr val="dk1"/>
          </a:lnRef>
          <a:fillRef idx="3">
            <a:schemeClr val="dk1"/>
          </a:fillRef>
          <a:effectRef idx="3">
            <a:schemeClr val="dk1"/>
          </a:effectRef>
          <a:fontRef idx="minor">
            <a:schemeClr val="lt1"/>
          </a:fontRef>
        </p:style>
        <p:txBody>
          <a:bodyPr>
            <a:normAutofit fontScale="90000"/>
          </a:bodyPr>
          <a:lstStyle/>
          <a:p>
            <a:r>
              <a:rPr lang="en-US" sz="6000" b="1" dirty="0">
                <a:solidFill>
                  <a:srgbClr val="FF0000"/>
                </a:solidFill>
                <a:latin typeface="+mj-lt"/>
              </a:rPr>
              <a:t>Stack Pointer</a:t>
            </a:r>
          </a:p>
        </p:txBody>
      </p:sp>
      <p:sp>
        <p:nvSpPr>
          <p:cNvPr id="3" name="Content Placeholder 2"/>
          <p:cNvSpPr>
            <a:spLocks noGrp="1"/>
          </p:cNvSpPr>
          <p:nvPr>
            <p:ph idx="1"/>
          </p:nvPr>
        </p:nvSpPr>
        <p:spPr>
          <a:xfrm>
            <a:off x="381000" y="1295400"/>
            <a:ext cx="8229600" cy="4525963"/>
          </a:xfrm>
        </p:spPr>
        <p:txBody>
          <a:bodyPr>
            <a:normAutofit/>
          </a:bodyPr>
          <a:lstStyle/>
          <a:p>
            <a:r>
              <a:rPr lang="en-US" sz="2800" dirty="0">
                <a:latin typeface="+mj-lt"/>
              </a:rPr>
              <a:t>It is a 16-bit register, contains the address of the data item currently on top of the stack.</a:t>
            </a:r>
          </a:p>
          <a:p>
            <a:endParaRPr lang="en-US" sz="2800" dirty="0">
              <a:latin typeface="+mj-lt"/>
            </a:endParaRPr>
          </a:p>
          <a:p>
            <a:r>
              <a:rPr lang="en-US" sz="2800" dirty="0">
                <a:latin typeface="+mj-lt"/>
              </a:rPr>
              <a:t>Stack operation includes pushing (providing) data on to the stack and popping (taking)data from the stack. </a:t>
            </a:r>
          </a:p>
          <a:p>
            <a:endParaRPr lang="en-US" sz="2800" dirty="0">
              <a:latin typeface="+mj-lt"/>
            </a:endParaRPr>
          </a:p>
          <a:p>
            <a:r>
              <a:rPr lang="en-US" sz="2800" b="1" dirty="0">
                <a:latin typeface="+mj-lt"/>
              </a:rPr>
              <a:t>Pushing</a:t>
            </a:r>
            <a:r>
              <a:rPr lang="en-US" sz="2800" dirty="0">
                <a:latin typeface="+mj-lt"/>
              </a:rPr>
              <a:t> operation decrements stack pointer and </a:t>
            </a:r>
            <a:r>
              <a:rPr lang="en-US" sz="2800" b="1" dirty="0">
                <a:latin typeface="+mj-lt"/>
              </a:rPr>
              <a:t>Popping</a:t>
            </a:r>
            <a:r>
              <a:rPr lang="en-US" sz="2800" dirty="0">
                <a:latin typeface="+mj-lt"/>
              </a:rPr>
              <a:t> operation increments stack pointer. i.e. there is a last in first out </a:t>
            </a:r>
            <a:r>
              <a:rPr lang="en-US" sz="2800" b="1" dirty="0">
                <a:latin typeface="+mj-lt"/>
              </a:rPr>
              <a:t>(LIFO)</a:t>
            </a:r>
            <a:r>
              <a:rPr lang="en-US" sz="2800" dirty="0">
                <a:latin typeface="+mj-lt"/>
              </a:rPr>
              <a:t> operation.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914400"/>
          </a:xfrm>
        </p:spPr>
        <p:style>
          <a:lnRef idx="0">
            <a:schemeClr val="dk1"/>
          </a:lnRef>
          <a:fillRef idx="3">
            <a:schemeClr val="dk1"/>
          </a:fillRef>
          <a:effectRef idx="3">
            <a:schemeClr val="dk1"/>
          </a:effectRef>
          <a:fontRef idx="minor">
            <a:schemeClr val="lt1"/>
          </a:fontRef>
        </p:style>
        <p:txBody>
          <a:bodyPr>
            <a:normAutofit fontScale="90000"/>
          </a:bodyPr>
          <a:lstStyle/>
          <a:p>
            <a:br>
              <a:rPr lang="en-US" b="1" dirty="0">
                <a:solidFill>
                  <a:srgbClr val="FF0000"/>
                </a:solidFill>
              </a:rPr>
            </a:br>
            <a:r>
              <a:rPr lang="en-US" b="1" dirty="0">
                <a:solidFill>
                  <a:srgbClr val="FF0000"/>
                </a:solidFill>
              </a:rPr>
              <a:t>(1). Data copy/transfer instructions.</a:t>
            </a:r>
            <a:br>
              <a:rPr lang="en-US" b="1" dirty="0"/>
            </a:br>
            <a:endParaRPr lang="en-US" dirty="0"/>
          </a:p>
        </p:txBody>
      </p:sp>
      <p:sp>
        <p:nvSpPr>
          <p:cNvPr id="3" name="Content Placeholder 2"/>
          <p:cNvSpPr>
            <a:spLocks noGrp="1"/>
          </p:cNvSpPr>
          <p:nvPr>
            <p:ph idx="1"/>
          </p:nvPr>
        </p:nvSpPr>
        <p:spPr>
          <a:xfrm>
            <a:off x="304800" y="1189037"/>
            <a:ext cx="8610600" cy="5440363"/>
          </a:xfrm>
        </p:spPr>
        <p:txBody>
          <a:bodyPr>
            <a:normAutofit fontScale="85000" lnSpcReduction="10000"/>
          </a:bodyPr>
          <a:lstStyle/>
          <a:p>
            <a:pPr>
              <a:buNone/>
            </a:pPr>
            <a:r>
              <a:rPr lang="en-US" sz="3500" b="1" dirty="0">
                <a:solidFill>
                  <a:srgbClr val="FF0000"/>
                </a:solidFill>
              </a:rPr>
              <a:t>(2). Push Source;</a:t>
            </a:r>
          </a:p>
          <a:p>
            <a:r>
              <a:rPr lang="en-US" dirty="0"/>
              <a:t>Source can be register, segment register or memory.</a:t>
            </a:r>
          </a:p>
          <a:p>
            <a:r>
              <a:rPr lang="en-US" dirty="0"/>
              <a:t>This instruction pushes the contents of specified source on to the stack.</a:t>
            </a:r>
          </a:p>
          <a:p>
            <a:r>
              <a:rPr lang="en-US" dirty="0"/>
              <a:t>In this stack pointer is decremented by 2.</a:t>
            </a:r>
          </a:p>
          <a:p>
            <a:r>
              <a:rPr lang="en-US" dirty="0"/>
              <a:t>The higher byte data is pushed first (SP-1).</a:t>
            </a:r>
          </a:p>
          <a:p>
            <a:r>
              <a:rPr lang="en-US" dirty="0"/>
              <a:t>Then lower byte data is pushed (SP-2).</a:t>
            </a:r>
          </a:p>
          <a:p>
            <a:r>
              <a:rPr lang="en-US" dirty="0"/>
              <a:t>Instructions like  PUSH AL ;  is illegal, must push a word.</a:t>
            </a:r>
          </a:p>
          <a:p>
            <a:r>
              <a:rPr lang="en-US" dirty="0"/>
              <a:t>E.g.:</a:t>
            </a:r>
          </a:p>
          <a:p>
            <a:r>
              <a:rPr lang="en-US" dirty="0"/>
              <a:t>(1). PUSH AX;</a:t>
            </a:r>
          </a:p>
          <a:p>
            <a:r>
              <a:rPr lang="en-US" dirty="0"/>
              <a:t>(2). PUSH DS;</a:t>
            </a:r>
          </a:p>
          <a:p>
            <a:r>
              <a:rPr lang="en-US" dirty="0"/>
              <a:t>(3). PUSH [5000H];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914400"/>
          </a:xfrm>
        </p:spPr>
        <p:style>
          <a:lnRef idx="0">
            <a:schemeClr val="dk1"/>
          </a:lnRef>
          <a:fillRef idx="3">
            <a:schemeClr val="dk1"/>
          </a:fillRef>
          <a:effectRef idx="3">
            <a:schemeClr val="dk1"/>
          </a:effectRef>
          <a:fontRef idx="minor">
            <a:schemeClr val="lt1"/>
          </a:fontRef>
        </p:style>
        <p:txBody>
          <a:bodyPr>
            <a:normAutofit fontScale="90000"/>
          </a:bodyPr>
          <a:lstStyle/>
          <a:p>
            <a:br>
              <a:rPr lang="en-US" b="1" dirty="0">
                <a:solidFill>
                  <a:srgbClr val="FF0000"/>
                </a:solidFill>
              </a:rPr>
            </a:br>
            <a:r>
              <a:rPr lang="en-US" b="1" dirty="0">
                <a:solidFill>
                  <a:srgbClr val="FF0000"/>
                </a:solidFill>
              </a:rPr>
              <a:t>(1). Data copy/transfer instructions.</a:t>
            </a:r>
            <a:br>
              <a:rPr lang="en-US" b="1" dirty="0"/>
            </a:br>
            <a:endParaRPr lang="en-US" dirty="0"/>
          </a:p>
        </p:txBody>
      </p:sp>
      <p:sp>
        <p:nvSpPr>
          <p:cNvPr id="3" name="Content Placeholder 2"/>
          <p:cNvSpPr>
            <a:spLocks noGrp="1"/>
          </p:cNvSpPr>
          <p:nvPr>
            <p:ph idx="1"/>
          </p:nvPr>
        </p:nvSpPr>
        <p:spPr>
          <a:xfrm>
            <a:off x="304800" y="1189037"/>
            <a:ext cx="8610600" cy="5440363"/>
          </a:xfrm>
        </p:spPr>
        <p:txBody>
          <a:bodyPr>
            <a:normAutofit fontScale="85000" lnSpcReduction="20000"/>
          </a:bodyPr>
          <a:lstStyle/>
          <a:p>
            <a:pPr>
              <a:buNone/>
            </a:pPr>
            <a:r>
              <a:rPr lang="en-US" sz="3500" b="1" dirty="0">
                <a:solidFill>
                  <a:srgbClr val="FF0000"/>
                </a:solidFill>
              </a:rPr>
              <a:t>(3). POP Destination;</a:t>
            </a:r>
          </a:p>
          <a:p>
            <a:endParaRPr lang="en-US" b="1" dirty="0"/>
          </a:p>
          <a:p>
            <a:r>
              <a:rPr lang="en-US" dirty="0"/>
              <a:t>Destination can be register, segment register or memory.</a:t>
            </a:r>
          </a:p>
          <a:p>
            <a:r>
              <a:rPr lang="en-US" dirty="0"/>
              <a:t>This instruction pops (takes) the contents of specified destination.</a:t>
            </a:r>
          </a:p>
          <a:p>
            <a:r>
              <a:rPr lang="en-US" dirty="0"/>
              <a:t>In this stack pointer is incremented by 2.</a:t>
            </a:r>
          </a:p>
          <a:p>
            <a:r>
              <a:rPr lang="en-US" dirty="0"/>
              <a:t>The lower byte data is popped first (SP+1).</a:t>
            </a:r>
          </a:p>
          <a:p>
            <a:r>
              <a:rPr lang="en-US" dirty="0"/>
              <a:t>Then higher byte data is popped (SP+2).</a:t>
            </a:r>
          </a:p>
          <a:p>
            <a:endParaRPr lang="en-US" dirty="0"/>
          </a:p>
          <a:p>
            <a:r>
              <a:rPr lang="en-US" dirty="0"/>
              <a:t>E.g.</a:t>
            </a:r>
          </a:p>
          <a:p>
            <a:r>
              <a:rPr lang="en-US" dirty="0"/>
              <a:t>(1). POP AX;</a:t>
            </a:r>
          </a:p>
          <a:p>
            <a:r>
              <a:rPr lang="en-US" dirty="0"/>
              <a:t>(2). POP DS;</a:t>
            </a:r>
          </a:p>
          <a:p>
            <a:r>
              <a:rPr lang="en-US" dirty="0"/>
              <a:t>(3). POP [5000H];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10600" cy="5105400"/>
          </a:xfrm>
        </p:spPr>
        <p:txBody>
          <a:bodyPr/>
          <a:lstStyle/>
          <a:p>
            <a:pPr>
              <a:buNone/>
            </a:pPr>
            <a:r>
              <a:rPr lang="en-US" b="1" dirty="0">
                <a:solidFill>
                  <a:srgbClr val="FF0000"/>
                </a:solidFill>
              </a:rPr>
              <a:t>(4). XCHG Destination, source;</a:t>
            </a:r>
          </a:p>
        </p:txBody>
      </p:sp>
      <p:sp>
        <p:nvSpPr>
          <p:cNvPr id="4" name="Title 1"/>
          <p:cNvSpPr>
            <a:spLocks noGrp="1"/>
          </p:cNvSpPr>
          <p:nvPr>
            <p:ph type="title"/>
          </p:nvPr>
        </p:nvSpPr>
        <p:spPr>
          <a:xfrm>
            <a:off x="152400" y="152400"/>
            <a:ext cx="8763000" cy="914400"/>
          </a:xfrm>
        </p:spPr>
        <p:style>
          <a:lnRef idx="0">
            <a:schemeClr val="dk1"/>
          </a:lnRef>
          <a:fillRef idx="3">
            <a:schemeClr val="dk1"/>
          </a:fillRef>
          <a:effectRef idx="3">
            <a:schemeClr val="dk1"/>
          </a:effectRef>
          <a:fontRef idx="minor">
            <a:schemeClr val="lt1"/>
          </a:fontRef>
        </p:style>
        <p:txBody>
          <a:bodyPr>
            <a:normAutofit fontScale="90000"/>
          </a:bodyPr>
          <a:lstStyle/>
          <a:p>
            <a:br>
              <a:rPr lang="en-US" b="1" dirty="0">
                <a:solidFill>
                  <a:srgbClr val="FF0000"/>
                </a:solidFill>
              </a:rPr>
            </a:br>
            <a:r>
              <a:rPr lang="en-US" b="1" dirty="0">
                <a:solidFill>
                  <a:srgbClr val="FF0000"/>
                </a:solidFill>
              </a:rPr>
              <a:t>(1). Data copy/transfer instructions.</a:t>
            </a:r>
            <a:br>
              <a:rPr lang="en-US" b="1" dirty="0"/>
            </a:br>
            <a:endParaRPr lang="en-US" dirty="0"/>
          </a:p>
        </p:txBody>
      </p:sp>
      <p:sp>
        <p:nvSpPr>
          <p:cNvPr id="5" name="Rectangle 4"/>
          <p:cNvSpPr/>
          <p:nvPr/>
        </p:nvSpPr>
        <p:spPr>
          <a:xfrm>
            <a:off x="457200" y="1828800"/>
            <a:ext cx="8305800" cy="4893647"/>
          </a:xfrm>
          <a:prstGeom prst="rect">
            <a:avLst/>
          </a:prstGeom>
        </p:spPr>
        <p:txBody>
          <a:bodyPr wrap="square">
            <a:spAutoFit/>
          </a:bodyPr>
          <a:lstStyle/>
          <a:p>
            <a:pPr>
              <a:buFont typeface="Arial" pitchFamily="34" charset="0"/>
              <a:buChar char="•"/>
            </a:pPr>
            <a:r>
              <a:rPr lang="en-US" sz="2400" dirty="0"/>
              <a:t> This instruction exchanges contents of Source with     destination.</a:t>
            </a:r>
          </a:p>
          <a:p>
            <a:pPr>
              <a:buFont typeface="Arial" pitchFamily="34" charset="0"/>
              <a:buChar char="•"/>
            </a:pPr>
            <a:endParaRPr lang="en-US" sz="2400" dirty="0"/>
          </a:p>
          <a:p>
            <a:pPr>
              <a:buFont typeface="Arial" pitchFamily="34" charset="0"/>
              <a:buChar char="•"/>
            </a:pPr>
            <a:r>
              <a:rPr lang="en-US" sz="2400" dirty="0"/>
              <a:t> It cannot exchange two memory locations directly.</a:t>
            </a:r>
          </a:p>
          <a:p>
            <a:pPr>
              <a:buFont typeface="Arial" pitchFamily="34" charset="0"/>
              <a:buChar char="•"/>
            </a:pPr>
            <a:endParaRPr lang="en-US" sz="2400" dirty="0"/>
          </a:p>
          <a:p>
            <a:pPr>
              <a:buFont typeface="Arial" pitchFamily="34" charset="0"/>
              <a:buChar char="•"/>
            </a:pPr>
            <a:r>
              <a:rPr lang="en-US" sz="2400" dirty="0"/>
              <a:t>The contents of AL are exchanged with BL.</a:t>
            </a:r>
          </a:p>
          <a:p>
            <a:pPr>
              <a:buFont typeface="Arial" pitchFamily="34" charset="0"/>
              <a:buChar char="•"/>
            </a:pPr>
            <a:endParaRPr lang="en-US" sz="2400" dirty="0"/>
          </a:p>
          <a:p>
            <a:pPr>
              <a:buFont typeface="Arial" pitchFamily="34" charset="0"/>
              <a:buChar char="•"/>
            </a:pPr>
            <a:r>
              <a:rPr lang="en-US" sz="2400" dirty="0"/>
              <a:t>The contents of AH are exchanged with BH.</a:t>
            </a:r>
          </a:p>
          <a:p>
            <a:pPr>
              <a:buFont typeface="Arial" pitchFamily="34" charset="0"/>
              <a:buChar char="•"/>
            </a:pPr>
            <a:r>
              <a:rPr lang="en-US" sz="2400" dirty="0"/>
              <a:t>E.g.</a:t>
            </a:r>
          </a:p>
          <a:p>
            <a:r>
              <a:rPr lang="en-US" sz="2400" dirty="0"/>
              <a:t>(1). XCHG BX, AX;</a:t>
            </a:r>
          </a:p>
          <a:p>
            <a:r>
              <a:rPr lang="en-US" sz="2400" dirty="0"/>
              <a:t>(2). XCHG [5000H],AX;</a:t>
            </a:r>
          </a:p>
          <a:p>
            <a:r>
              <a:rPr lang="en-US" sz="2400" dirty="0"/>
              <a:t>(3).XCHG BL,CH;</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0100"/>
          </a:xfrm>
        </p:spPr>
        <p:txBody>
          <a:bodyPr>
            <a:normAutofit fontScale="90000"/>
          </a:bodyPr>
          <a:lstStyle/>
          <a:p>
            <a:r>
              <a:rPr lang="en-US" dirty="0"/>
              <a:t>Introduction</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7" name="Rectangle 6"/>
          <p:cNvSpPr/>
          <p:nvPr/>
        </p:nvSpPr>
        <p:spPr>
          <a:xfrm>
            <a:off x="5014758" y="915889"/>
            <a:ext cx="3976842" cy="738664"/>
          </a:xfrm>
          <a:prstGeom prst="rect">
            <a:avLst/>
          </a:prstGeom>
          <a:ln>
            <a:solidFill>
              <a:srgbClr val="FF0000"/>
            </a:solidFill>
          </a:ln>
        </p:spPr>
        <p:txBody>
          <a:bodyPr wrap="square">
            <a:spAutoFit/>
          </a:bodyPr>
          <a:lstStyle/>
          <a:p>
            <a:pPr algn="ctr"/>
            <a:r>
              <a:rPr lang="en-US" sz="1400" b="1" dirty="0">
                <a:solidFill>
                  <a:srgbClr val="0070C0"/>
                </a:solidFill>
              </a:rPr>
              <a:t>Program</a:t>
            </a:r>
            <a:r>
              <a:rPr lang="en-US" sz="1400" dirty="0">
                <a:solidFill>
                  <a:srgbClr val="0070C0"/>
                </a:solidFill>
              </a:rPr>
              <a:t> </a:t>
            </a:r>
          </a:p>
          <a:p>
            <a:pPr algn="ctr"/>
            <a:r>
              <a:rPr lang="en-US" sz="1400" b="1" dirty="0"/>
              <a:t>A set of instructions written to solve a problem.</a:t>
            </a:r>
          </a:p>
        </p:txBody>
      </p:sp>
      <p:sp>
        <p:nvSpPr>
          <p:cNvPr id="8" name="Rectangle 7"/>
          <p:cNvSpPr/>
          <p:nvPr/>
        </p:nvSpPr>
        <p:spPr>
          <a:xfrm>
            <a:off x="5014758" y="1865293"/>
            <a:ext cx="3976842" cy="954107"/>
          </a:xfrm>
          <a:prstGeom prst="rect">
            <a:avLst/>
          </a:prstGeom>
          <a:ln>
            <a:solidFill>
              <a:srgbClr val="FF0000"/>
            </a:solidFill>
          </a:ln>
        </p:spPr>
        <p:txBody>
          <a:bodyPr wrap="square">
            <a:spAutoFit/>
          </a:bodyPr>
          <a:lstStyle/>
          <a:p>
            <a:pPr algn="ctr"/>
            <a:r>
              <a:rPr lang="en-US" sz="1400" b="1" dirty="0">
                <a:solidFill>
                  <a:srgbClr val="0070C0"/>
                </a:solidFill>
                <a:latin typeface="Verdana" pitchFamily="34" charset="0"/>
                <a:ea typeface="Verdana" pitchFamily="34" charset="0"/>
                <a:cs typeface="Verdana" pitchFamily="34" charset="0"/>
              </a:rPr>
              <a:t>Instruction</a:t>
            </a:r>
            <a:endParaRPr lang="en-US" sz="1400" dirty="0">
              <a:solidFill>
                <a:srgbClr val="0070C0"/>
              </a:solidFill>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Directions which a microprocessor follows to execute a task or part of a task.</a:t>
            </a:r>
          </a:p>
        </p:txBody>
      </p:sp>
      <p:sp>
        <p:nvSpPr>
          <p:cNvPr id="12" name="TextBox 11"/>
          <p:cNvSpPr txBox="1"/>
          <p:nvPr/>
        </p:nvSpPr>
        <p:spPr>
          <a:xfrm>
            <a:off x="5791200" y="3264275"/>
            <a:ext cx="2159566" cy="307777"/>
          </a:xfrm>
          <a:prstGeom prst="rect">
            <a:avLst/>
          </a:prstGeom>
          <a:solidFill>
            <a:srgbClr val="FFFF00"/>
          </a:solidFill>
        </p:spPr>
        <p:txBody>
          <a:bodyPr wrap="none" rtlCol="0">
            <a:spAutoFit/>
          </a:bodyPr>
          <a:lstStyle/>
          <a:p>
            <a:r>
              <a:rPr lang="en-US" sz="1400" b="1" dirty="0">
                <a:solidFill>
                  <a:srgbClr val="CC0099"/>
                </a:solidFill>
              </a:rPr>
              <a:t>Computer language</a:t>
            </a:r>
          </a:p>
        </p:txBody>
      </p:sp>
      <p:sp>
        <p:nvSpPr>
          <p:cNvPr id="15" name="TextBox 14"/>
          <p:cNvSpPr txBox="1"/>
          <p:nvPr/>
        </p:nvSpPr>
        <p:spPr>
          <a:xfrm>
            <a:off x="5029200" y="4183559"/>
            <a:ext cx="1239442" cy="307777"/>
          </a:xfrm>
          <a:prstGeom prst="rect">
            <a:avLst/>
          </a:prstGeom>
          <a:solidFill>
            <a:srgbClr val="FFFF00"/>
          </a:solidFill>
        </p:spPr>
        <p:txBody>
          <a:bodyPr wrap="none" rtlCol="0">
            <a:spAutoFit/>
          </a:bodyPr>
          <a:lstStyle/>
          <a:p>
            <a:r>
              <a:rPr lang="en-US" sz="1400" b="1" dirty="0">
                <a:solidFill>
                  <a:srgbClr val="CC0099"/>
                </a:solidFill>
              </a:rPr>
              <a:t>High Level</a:t>
            </a:r>
          </a:p>
        </p:txBody>
      </p:sp>
      <p:sp>
        <p:nvSpPr>
          <p:cNvPr id="16" name="TextBox 15"/>
          <p:cNvSpPr txBox="1"/>
          <p:nvPr/>
        </p:nvSpPr>
        <p:spPr>
          <a:xfrm>
            <a:off x="7091835" y="4191000"/>
            <a:ext cx="2052165" cy="523220"/>
          </a:xfrm>
          <a:prstGeom prst="rect">
            <a:avLst/>
          </a:prstGeom>
          <a:solidFill>
            <a:srgbClr val="FFFF00"/>
          </a:solidFill>
        </p:spPr>
        <p:txBody>
          <a:bodyPr wrap="none" rtlCol="0">
            <a:spAutoFit/>
          </a:bodyPr>
          <a:lstStyle/>
          <a:p>
            <a:r>
              <a:rPr lang="en-US" sz="1400" b="1" dirty="0">
                <a:solidFill>
                  <a:srgbClr val="CC0099"/>
                </a:solidFill>
              </a:rPr>
              <a:t>Low Level</a:t>
            </a:r>
          </a:p>
          <a:p>
            <a:r>
              <a:rPr lang="en-US" sz="1400" b="1" dirty="0">
                <a:solidFill>
                  <a:srgbClr val="CC0099"/>
                </a:solidFill>
              </a:rPr>
              <a:t>(machine specific)</a:t>
            </a:r>
          </a:p>
        </p:txBody>
      </p:sp>
      <p:sp>
        <p:nvSpPr>
          <p:cNvPr id="17" name="TextBox 16"/>
          <p:cNvSpPr txBox="1"/>
          <p:nvPr/>
        </p:nvSpPr>
        <p:spPr>
          <a:xfrm>
            <a:off x="3962400" y="5220646"/>
            <a:ext cx="2056973" cy="307777"/>
          </a:xfrm>
          <a:prstGeom prst="rect">
            <a:avLst/>
          </a:prstGeom>
          <a:solidFill>
            <a:srgbClr val="FFFF00"/>
          </a:solidFill>
        </p:spPr>
        <p:txBody>
          <a:bodyPr wrap="none" rtlCol="0">
            <a:spAutoFit/>
          </a:bodyPr>
          <a:lstStyle/>
          <a:p>
            <a:r>
              <a:rPr lang="en-US" sz="1400" b="1" dirty="0">
                <a:solidFill>
                  <a:srgbClr val="CC0099"/>
                </a:solidFill>
              </a:rPr>
              <a:t>Machine Language</a:t>
            </a:r>
          </a:p>
        </p:txBody>
      </p:sp>
      <p:sp>
        <p:nvSpPr>
          <p:cNvPr id="18" name="TextBox 17"/>
          <p:cNvSpPr txBox="1"/>
          <p:nvPr/>
        </p:nvSpPr>
        <p:spPr>
          <a:xfrm>
            <a:off x="6629400" y="5223679"/>
            <a:ext cx="2188420" cy="307777"/>
          </a:xfrm>
          <a:prstGeom prst="rect">
            <a:avLst/>
          </a:prstGeom>
          <a:solidFill>
            <a:srgbClr val="FFFF00"/>
          </a:solidFill>
        </p:spPr>
        <p:txBody>
          <a:bodyPr wrap="none" rtlCol="0">
            <a:spAutoFit/>
          </a:bodyPr>
          <a:lstStyle/>
          <a:p>
            <a:r>
              <a:rPr lang="en-US" sz="1400" b="1" dirty="0">
                <a:solidFill>
                  <a:srgbClr val="CC0099"/>
                </a:solidFill>
              </a:rPr>
              <a:t>Assembly Language</a:t>
            </a:r>
          </a:p>
        </p:txBody>
      </p:sp>
      <p:sp>
        <p:nvSpPr>
          <p:cNvPr id="13" name="TextBox 12"/>
          <p:cNvSpPr txBox="1"/>
          <p:nvPr/>
        </p:nvSpPr>
        <p:spPr>
          <a:xfrm>
            <a:off x="3962400" y="5665113"/>
            <a:ext cx="1981200" cy="307777"/>
          </a:xfrm>
          <a:prstGeom prst="rect">
            <a:avLst/>
          </a:prstGeom>
          <a:noFill/>
        </p:spPr>
        <p:txBody>
          <a:bodyPr wrap="square" rtlCol="0">
            <a:spAutoFit/>
          </a:bodyPr>
          <a:lstStyle/>
          <a:p>
            <a:r>
              <a:rPr lang="en-US" sz="1400" b="1" dirty="0">
                <a:latin typeface="Agency FB"/>
                <a:sym typeface="Wingdings 2"/>
              </a:rPr>
              <a:t> </a:t>
            </a:r>
            <a:r>
              <a:rPr lang="en-US" sz="1400" b="1" dirty="0"/>
              <a:t>Binary bits</a:t>
            </a:r>
          </a:p>
        </p:txBody>
      </p:sp>
      <p:sp>
        <p:nvSpPr>
          <p:cNvPr id="21" name="TextBox 20"/>
          <p:cNvSpPr txBox="1"/>
          <p:nvPr/>
        </p:nvSpPr>
        <p:spPr>
          <a:xfrm>
            <a:off x="6553200" y="5662136"/>
            <a:ext cx="2438400" cy="1077218"/>
          </a:xfrm>
          <a:prstGeom prst="rect">
            <a:avLst/>
          </a:prstGeom>
          <a:noFill/>
        </p:spPr>
        <p:txBody>
          <a:bodyPr wrap="square" rtlCol="0">
            <a:spAutoFit/>
          </a:bodyPr>
          <a:lstStyle/>
          <a:p>
            <a:pPr marL="285750" indent="-285750">
              <a:buFont typeface="Wingdings 2"/>
              <a:buChar char="¾"/>
            </a:pPr>
            <a:r>
              <a:rPr lang="en-US" sz="1400" b="1" dirty="0"/>
              <a:t>English Alphabets</a:t>
            </a:r>
          </a:p>
          <a:p>
            <a:pPr marL="285750" indent="-285750">
              <a:buFont typeface="Wingdings 2"/>
              <a:buChar char="¾"/>
            </a:pPr>
            <a:r>
              <a:rPr lang="en-US" sz="1400" b="1" dirty="0">
                <a:sym typeface="Wingdings 2"/>
              </a:rPr>
              <a:t>‘Mnemonics’</a:t>
            </a:r>
          </a:p>
          <a:p>
            <a:pPr marL="285750" indent="-285750">
              <a:buFont typeface="Wingdings 2"/>
              <a:buChar char="¾"/>
            </a:pPr>
            <a:r>
              <a:rPr lang="en-US" sz="1400" b="1" dirty="0">
                <a:sym typeface="Wingdings 2"/>
              </a:rPr>
              <a:t>Assembler </a:t>
            </a:r>
            <a:r>
              <a:rPr lang="en-US" sz="1100" b="1" dirty="0">
                <a:sym typeface="Symbol"/>
              </a:rPr>
              <a:t>Mnemonics  </a:t>
            </a:r>
            <a:r>
              <a:rPr lang="en-US" sz="1100" b="1" dirty="0">
                <a:sym typeface="Wingdings 2"/>
              </a:rPr>
              <a:t>Machine Language</a:t>
            </a:r>
            <a:endParaRPr lang="en-US" sz="1100" b="1" dirty="0"/>
          </a:p>
        </p:txBody>
      </p:sp>
      <p:cxnSp>
        <p:nvCxnSpPr>
          <p:cNvPr id="19" name="Straight Arrow Connector 18"/>
          <p:cNvCxnSpPr>
            <a:stCxn id="12" idx="2"/>
          </p:cNvCxnSpPr>
          <p:nvPr/>
        </p:nvCxnSpPr>
        <p:spPr>
          <a:xfrm flipH="1">
            <a:off x="5791200" y="3572052"/>
            <a:ext cx="1079783" cy="6115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a:endCxn id="16" idx="0"/>
          </p:cNvCxnSpPr>
          <p:nvPr/>
        </p:nvCxnSpPr>
        <p:spPr>
          <a:xfrm rot="16200000" flipH="1">
            <a:off x="7184976" y="3258058"/>
            <a:ext cx="618948" cy="12469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a:endCxn id="17" idx="0"/>
          </p:cNvCxnSpPr>
          <p:nvPr/>
        </p:nvCxnSpPr>
        <p:spPr>
          <a:xfrm rot="5400000">
            <a:off x="6301190" y="3403918"/>
            <a:ext cx="506426" cy="31270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p:cNvCxnSpPr>
          <p:nvPr/>
        </p:nvCxnSpPr>
        <p:spPr>
          <a:xfrm rot="5400000">
            <a:off x="7788355" y="4859477"/>
            <a:ext cx="474821" cy="1843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81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5" grpId="0" animBg="1"/>
      <p:bldP spid="16" grpId="0" animBg="1"/>
      <p:bldP spid="17" grpId="0" animBg="1"/>
      <p:bldP spid="18" grpId="0" animBg="1"/>
      <p:bldP spid="13"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2"/>
          <p:cNvGraphicFramePr>
            <a:graphicFrameLocks noGrp="1"/>
          </p:cNvGraphicFramePr>
          <p:nvPr>
            <p:ph idx="1"/>
          </p:nvPr>
        </p:nvGraphicFramePr>
        <p:xfrm>
          <a:off x="381000" y="2438400"/>
          <a:ext cx="3429000" cy="2895600"/>
        </p:xfrm>
        <a:graphic>
          <a:graphicData uri="http://schemas.openxmlformats.org/drawingml/2006/table">
            <a:tbl>
              <a:tblPr firstRow="1" bandRow="1">
                <a:tableStyleId>{5C22544A-7EE6-4342-B048-85BDC9FD1C3A}</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1447800">
                <a:tc>
                  <a:txBody>
                    <a:bodyPr/>
                    <a:lstStyle/>
                    <a:p>
                      <a:r>
                        <a:rPr lang="en-US" sz="3600" b="1" dirty="0">
                          <a:solidFill>
                            <a:schemeClr val="tx1"/>
                          </a:solidFill>
                        </a:rPr>
                        <a:t>AH</a:t>
                      </a:r>
                    </a:p>
                  </a:txBody>
                  <a:tcPr/>
                </a:tc>
                <a:tc>
                  <a:txBody>
                    <a:bodyPr/>
                    <a:lstStyle/>
                    <a:p>
                      <a:r>
                        <a:rPr lang="en-US" sz="3600" b="1" dirty="0">
                          <a:solidFill>
                            <a:schemeClr val="tx1"/>
                          </a:solidFill>
                        </a:rPr>
                        <a:t>20</a:t>
                      </a:r>
                    </a:p>
                  </a:txBody>
                  <a:tcPr/>
                </a:tc>
                <a:tc>
                  <a:txBody>
                    <a:bodyPr/>
                    <a:lstStyle/>
                    <a:p>
                      <a:r>
                        <a:rPr lang="en-US" sz="3600" b="1" dirty="0">
                          <a:solidFill>
                            <a:schemeClr val="tx1"/>
                          </a:solidFill>
                        </a:rPr>
                        <a:t>AL</a:t>
                      </a:r>
                    </a:p>
                  </a:txBody>
                  <a:tcPr/>
                </a:tc>
                <a:tc>
                  <a:txBody>
                    <a:bodyPr/>
                    <a:lstStyle/>
                    <a:p>
                      <a:r>
                        <a:rPr lang="en-US" sz="3600" b="1" dirty="0">
                          <a:solidFill>
                            <a:schemeClr val="tx1"/>
                          </a:solidFill>
                        </a:rPr>
                        <a:t>40</a:t>
                      </a:r>
                    </a:p>
                  </a:txBody>
                  <a:tcPr/>
                </a:tc>
                <a:extLst>
                  <a:ext uri="{0D108BD9-81ED-4DB2-BD59-A6C34878D82A}">
                    <a16:rowId xmlns:a16="http://schemas.microsoft.com/office/drawing/2014/main" val="10000"/>
                  </a:ext>
                </a:extLst>
              </a:tr>
              <a:tr h="1447800">
                <a:tc>
                  <a:txBody>
                    <a:bodyPr/>
                    <a:lstStyle/>
                    <a:p>
                      <a:r>
                        <a:rPr lang="en-US" sz="3600" b="1" dirty="0">
                          <a:solidFill>
                            <a:schemeClr val="tx1"/>
                          </a:solidFill>
                        </a:rPr>
                        <a:t>BH</a:t>
                      </a:r>
                    </a:p>
                  </a:txBody>
                  <a:tcPr/>
                </a:tc>
                <a:tc>
                  <a:txBody>
                    <a:bodyPr/>
                    <a:lstStyle/>
                    <a:p>
                      <a:r>
                        <a:rPr lang="en-US" sz="3600" b="1" dirty="0">
                          <a:solidFill>
                            <a:schemeClr val="tx1"/>
                          </a:solidFill>
                        </a:rPr>
                        <a:t>70</a:t>
                      </a:r>
                    </a:p>
                  </a:txBody>
                  <a:tcPr/>
                </a:tc>
                <a:tc>
                  <a:txBody>
                    <a:bodyPr/>
                    <a:lstStyle/>
                    <a:p>
                      <a:r>
                        <a:rPr lang="en-US" sz="3600" b="1" dirty="0">
                          <a:solidFill>
                            <a:schemeClr val="tx1"/>
                          </a:solidFill>
                        </a:rPr>
                        <a:t>BL</a:t>
                      </a:r>
                    </a:p>
                  </a:txBody>
                  <a:tcPr/>
                </a:tc>
                <a:tc>
                  <a:txBody>
                    <a:bodyPr/>
                    <a:lstStyle/>
                    <a:p>
                      <a:r>
                        <a:rPr lang="en-US" sz="3600" b="1" dirty="0">
                          <a:solidFill>
                            <a:schemeClr val="tx1"/>
                          </a:solidFill>
                        </a:rPr>
                        <a:t>80</a:t>
                      </a:r>
                    </a:p>
                  </a:txBody>
                  <a:tcPr/>
                </a:tc>
                <a:extLst>
                  <a:ext uri="{0D108BD9-81ED-4DB2-BD59-A6C34878D82A}">
                    <a16:rowId xmlns:a16="http://schemas.microsoft.com/office/drawing/2014/main" val="10001"/>
                  </a:ext>
                </a:extLst>
              </a:tr>
            </a:tbl>
          </a:graphicData>
        </a:graphic>
      </p:graphicFrame>
      <p:graphicFrame>
        <p:nvGraphicFramePr>
          <p:cNvPr id="5" name="Content Placeholder 12"/>
          <p:cNvGraphicFramePr>
            <a:graphicFrameLocks/>
          </p:cNvGraphicFramePr>
          <p:nvPr/>
        </p:nvGraphicFramePr>
        <p:xfrm>
          <a:off x="5029200" y="2438400"/>
          <a:ext cx="3505200" cy="297180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1485900">
                <a:tc>
                  <a:txBody>
                    <a:bodyPr/>
                    <a:lstStyle/>
                    <a:p>
                      <a:r>
                        <a:rPr lang="en-US" sz="3200" b="1" dirty="0">
                          <a:solidFill>
                            <a:schemeClr val="tx1"/>
                          </a:solidFill>
                        </a:rPr>
                        <a:t>AH</a:t>
                      </a:r>
                    </a:p>
                  </a:txBody>
                  <a:tcPr/>
                </a:tc>
                <a:tc>
                  <a:txBody>
                    <a:bodyPr/>
                    <a:lstStyle/>
                    <a:p>
                      <a:r>
                        <a:rPr lang="en-US" sz="3200" b="1" dirty="0">
                          <a:solidFill>
                            <a:schemeClr val="tx1"/>
                          </a:solidFill>
                        </a:rPr>
                        <a:t>70</a:t>
                      </a:r>
                    </a:p>
                  </a:txBody>
                  <a:tcPr/>
                </a:tc>
                <a:tc>
                  <a:txBody>
                    <a:bodyPr/>
                    <a:lstStyle/>
                    <a:p>
                      <a:r>
                        <a:rPr lang="en-US" sz="3200" b="1" dirty="0">
                          <a:solidFill>
                            <a:schemeClr val="tx1"/>
                          </a:solidFill>
                        </a:rPr>
                        <a:t>AL</a:t>
                      </a:r>
                    </a:p>
                  </a:txBody>
                  <a:tcPr/>
                </a:tc>
                <a:tc>
                  <a:txBody>
                    <a:bodyPr/>
                    <a:lstStyle/>
                    <a:p>
                      <a:r>
                        <a:rPr lang="en-US" sz="3200" b="1" dirty="0">
                          <a:solidFill>
                            <a:schemeClr val="tx1"/>
                          </a:solidFill>
                        </a:rPr>
                        <a:t>80</a:t>
                      </a:r>
                    </a:p>
                  </a:txBody>
                  <a:tcPr/>
                </a:tc>
                <a:extLst>
                  <a:ext uri="{0D108BD9-81ED-4DB2-BD59-A6C34878D82A}">
                    <a16:rowId xmlns:a16="http://schemas.microsoft.com/office/drawing/2014/main" val="10000"/>
                  </a:ext>
                </a:extLst>
              </a:tr>
              <a:tr h="1485900">
                <a:tc>
                  <a:txBody>
                    <a:bodyPr/>
                    <a:lstStyle/>
                    <a:p>
                      <a:r>
                        <a:rPr lang="en-US" sz="3200" b="1" dirty="0">
                          <a:solidFill>
                            <a:schemeClr val="tx1"/>
                          </a:solidFill>
                        </a:rPr>
                        <a:t>BH</a:t>
                      </a:r>
                    </a:p>
                  </a:txBody>
                  <a:tcPr/>
                </a:tc>
                <a:tc>
                  <a:txBody>
                    <a:bodyPr/>
                    <a:lstStyle/>
                    <a:p>
                      <a:r>
                        <a:rPr lang="en-US" sz="3200" b="1" dirty="0">
                          <a:solidFill>
                            <a:schemeClr val="tx1"/>
                          </a:solidFill>
                        </a:rPr>
                        <a:t>20</a:t>
                      </a:r>
                    </a:p>
                  </a:txBody>
                  <a:tcPr/>
                </a:tc>
                <a:tc>
                  <a:txBody>
                    <a:bodyPr/>
                    <a:lstStyle/>
                    <a:p>
                      <a:r>
                        <a:rPr lang="en-US" sz="3200" b="1" dirty="0">
                          <a:solidFill>
                            <a:schemeClr val="tx1"/>
                          </a:solidFill>
                        </a:rPr>
                        <a:t>BL</a:t>
                      </a:r>
                    </a:p>
                  </a:txBody>
                  <a:tcPr/>
                </a:tc>
                <a:tc>
                  <a:txBody>
                    <a:bodyPr/>
                    <a:lstStyle/>
                    <a:p>
                      <a:r>
                        <a:rPr lang="en-US" sz="3200" b="1" dirty="0">
                          <a:solidFill>
                            <a:schemeClr val="tx1"/>
                          </a:solidFill>
                        </a:rPr>
                        <a:t>40</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304800" y="1457980"/>
            <a:ext cx="3505200" cy="523220"/>
          </a:xfrm>
          <a:prstGeom prst="rect">
            <a:avLst/>
          </a:prstGeom>
          <a:noFill/>
        </p:spPr>
        <p:txBody>
          <a:bodyPr wrap="square" rtlCol="0">
            <a:spAutoFit/>
          </a:bodyPr>
          <a:lstStyle/>
          <a:p>
            <a:r>
              <a:rPr lang="en-US" sz="2800" b="1" dirty="0"/>
              <a:t>BEFORE EXECUTION</a:t>
            </a:r>
          </a:p>
        </p:txBody>
      </p:sp>
      <p:sp>
        <p:nvSpPr>
          <p:cNvPr id="7" name="Rectangle 6"/>
          <p:cNvSpPr/>
          <p:nvPr/>
        </p:nvSpPr>
        <p:spPr>
          <a:xfrm>
            <a:off x="5486400" y="1447800"/>
            <a:ext cx="2923749" cy="523220"/>
          </a:xfrm>
          <a:prstGeom prst="rect">
            <a:avLst/>
          </a:prstGeom>
        </p:spPr>
        <p:txBody>
          <a:bodyPr wrap="none">
            <a:spAutoFit/>
          </a:bodyPr>
          <a:lstStyle/>
          <a:p>
            <a:r>
              <a:rPr lang="en-US" sz="2800" b="1" dirty="0"/>
              <a:t>AFTER EXECUTION</a:t>
            </a:r>
          </a:p>
        </p:txBody>
      </p:sp>
      <p:sp>
        <p:nvSpPr>
          <p:cNvPr id="8" name="TextBox 7"/>
          <p:cNvSpPr txBox="1"/>
          <p:nvPr/>
        </p:nvSpPr>
        <p:spPr>
          <a:xfrm>
            <a:off x="3124200" y="5692914"/>
            <a:ext cx="3124200" cy="707886"/>
          </a:xfrm>
          <a:prstGeom prst="rect">
            <a:avLst/>
          </a:prstGeom>
          <a:noFill/>
        </p:spPr>
        <p:txBody>
          <a:bodyPr wrap="square" rtlCol="0">
            <a:spAutoFit/>
          </a:bodyPr>
          <a:lstStyle/>
          <a:p>
            <a:r>
              <a:rPr lang="en-US" sz="4000" b="1" dirty="0"/>
              <a:t>XCHG AX,BX;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rmAutofit fontScale="92500" lnSpcReduction="10000"/>
          </a:bodyPr>
          <a:lstStyle/>
          <a:p>
            <a:pPr>
              <a:buNone/>
            </a:pPr>
            <a:r>
              <a:rPr lang="en-US" b="1" dirty="0">
                <a:solidFill>
                  <a:srgbClr val="FF0000"/>
                </a:solidFill>
              </a:rPr>
              <a:t>(5). IN AL/AX, 8-bit/16-bit port address</a:t>
            </a:r>
          </a:p>
          <a:p>
            <a:endParaRPr lang="en-US" b="1" dirty="0">
              <a:solidFill>
                <a:srgbClr val="FFFF00"/>
              </a:solidFill>
            </a:endParaRPr>
          </a:p>
          <a:p>
            <a:r>
              <a:rPr lang="en-US" dirty="0"/>
              <a:t>It reads from the specified port address.</a:t>
            </a:r>
          </a:p>
          <a:p>
            <a:r>
              <a:rPr lang="en-US" dirty="0"/>
              <a:t>It copies data </a:t>
            </a:r>
            <a:r>
              <a:rPr lang="en-US" b="1" dirty="0"/>
              <a:t>to accumulator </a:t>
            </a:r>
            <a:r>
              <a:rPr lang="en-US" dirty="0"/>
              <a:t>from a port with 8-bit or 16-bit address.</a:t>
            </a:r>
          </a:p>
          <a:p>
            <a:r>
              <a:rPr lang="en-US" dirty="0"/>
              <a:t>DX  is the only register is allowed to carry port address.</a:t>
            </a:r>
          </a:p>
          <a:p>
            <a:pPr>
              <a:buNone/>
            </a:pPr>
            <a:r>
              <a:rPr lang="en-US" dirty="0"/>
              <a:t>E.g.</a:t>
            </a:r>
          </a:p>
          <a:p>
            <a:pPr>
              <a:buNone/>
            </a:pPr>
            <a:r>
              <a:rPr lang="en-US" dirty="0"/>
              <a:t>(1). IN AL, 80H;</a:t>
            </a:r>
          </a:p>
          <a:p>
            <a:pPr>
              <a:buNone/>
            </a:pPr>
            <a:r>
              <a:rPr lang="en-US" dirty="0"/>
              <a:t>(2). IN AX,DX; //DX contains address of 16-bit port.</a:t>
            </a:r>
          </a:p>
          <a:p>
            <a:endParaRPr lang="en-US" b="1" dirty="0">
              <a:solidFill>
                <a:srgbClr val="FFFF00"/>
              </a:solidFill>
            </a:endParaRPr>
          </a:p>
        </p:txBody>
      </p:sp>
      <p:sp>
        <p:nvSpPr>
          <p:cNvPr id="4" name="Title 1"/>
          <p:cNvSpPr>
            <a:spLocks noGrp="1"/>
          </p:cNvSpPr>
          <p:nvPr>
            <p:ph type="title"/>
          </p:nvPr>
        </p:nvSpPr>
        <p:spPr>
          <a:xfrm>
            <a:off x="152400" y="152400"/>
            <a:ext cx="8763000" cy="1066800"/>
          </a:xfrm>
        </p:spPr>
        <p:style>
          <a:lnRef idx="0">
            <a:schemeClr val="dk1"/>
          </a:lnRef>
          <a:fillRef idx="3">
            <a:schemeClr val="dk1"/>
          </a:fillRef>
          <a:effectRef idx="3">
            <a:schemeClr val="dk1"/>
          </a:effectRef>
          <a:fontRef idx="minor">
            <a:schemeClr val="lt1"/>
          </a:fontRef>
        </p:style>
        <p:txBody>
          <a:bodyPr>
            <a:normAutofit fontScale="90000"/>
          </a:bodyPr>
          <a:lstStyle/>
          <a:p>
            <a:br>
              <a:rPr lang="en-US" b="1" dirty="0">
                <a:solidFill>
                  <a:srgbClr val="FF0000"/>
                </a:solidFill>
              </a:rPr>
            </a:br>
            <a:r>
              <a:rPr lang="en-US" b="1" dirty="0">
                <a:solidFill>
                  <a:srgbClr val="FF0000"/>
                </a:solidFill>
              </a:rPr>
              <a:t>(1). Data copy/transfer instructions.</a:t>
            </a:r>
            <a:br>
              <a:rPr lang="en-US" b="1"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0" y="1457960"/>
          <a:ext cx="1676400" cy="5181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endParaRPr lang="en-US" sz="2800" dirty="0">
                        <a:solidFill>
                          <a:schemeClr val="tx1"/>
                        </a:solidFill>
                      </a:endParaRPr>
                    </a:p>
                  </a:txBody>
                  <a:tcPr/>
                </a:tc>
                <a:tc>
                  <a:txBody>
                    <a:bodyPr/>
                    <a:lstStyle/>
                    <a:p>
                      <a:r>
                        <a:rPr lang="en-US" sz="2800" dirty="0">
                          <a:solidFill>
                            <a:schemeClr val="tx1"/>
                          </a:solidFill>
                        </a:rPr>
                        <a:t>10</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5486400" y="1463040"/>
          <a:ext cx="1676400" cy="5181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04800">
                <a:tc>
                  <a:txBody>
                    <a:bodyPr/>
                    <a:lstStyle/>
                    <a:p>
                      <a:r>
                        <a:rPr lang="en-US" sz="2800" dirty="0">
                          <a:solidFill>
                            <a:schemeClr val="tx1"/>
                          </a:solidFill>
                        </a:rPr>
                        <a:t>AL</a:t>
                      </a:r>
                    </a:p>
                  </a:txBody>
                  <a:tcPr/>
                </a:tc>
                <a:tc>
                  <a:txBody>
                    <a:bodyPr/>
                    <a:lstStyle/>
                    <a:p>
                      <a:endParaRPr lang="en-US" sz="2800" dirty="0"/>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524000" y="5801360"/>
          <a:ext cx="1676400" cy="5181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endParaRPr lang="en-US" sz="2800" dirty="0"/>
                    </a:p>
                  </a:txBody>
                  <a:tcPr/>
                </a:tc>
                <a:tc>
                  <a:txBody>
                    <a:bodyPr/>
                    <a:lstStyle/>
                    <a:p>
                      <a:r>
                        <a:rPr lang="en-US" sz="2800" dirty="0">
                          <a:solidFill>
                            <a:schemeClr val="tx1"/>
                          </a:solidFill>
                        </a:rPr>
                        <a:t>10</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5486400" y="5730240"/>
          <a:ext cx="1676400" cy="5181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65759">
                <a:tc>
                  <a:txBody>
                    <a:bodyPr/>
                    <a:lstStyle/>
                    <a:p>
                      <a:r>
                        <a:rPr lang="en-US" sz="2800" dirty="0">
                          <a:solidFill>
                            <a:schemeClr val="tx1"/>
                          </a:solidFill>
                        </a:rPr>
                        <a:t>AL</a:t>
                      </a:r>
                    </a:p>
                  </a:txBody>
                  <a:tcPr/>
                </a:tc>
                <a:tc>
                  <a:txBody>
                    <a:bodyPr/>
                    <a:lstStyle/>
                    <a:p>
                      <a:r>
                        <a:rPr lang="en-US" sz="2800" dirty="0">
                          <a:solidFill>
                            <a:schemeClr val="tx1"/>
                          </a:solidFill>
                        </a:rPr>
                        <a:t>10</a:t>
                      </a:r>
                    </a:p>
                  </a:txBody>
                  <a:tcPr/>
                </a:tc>
                <a:extLst>
                  <a:ext uri="{0D108BD9-81ED-4DB2-BD59-A6C34878D82A}">
                    <a16:rowId xmlns:a16="http://schemas.microsoft.com/office/drawing/2014/main" val="10000"/>
                  </a:ext>
                </a:extLst>
              </a:tr>
            </a:tbl>
          </a:graphicData>
        </a:graphic>
      </p:graphicFrame>
      <p:sp>
        <p:nvSpPr>
          <p:cNvPr id="10" name="TextBox 9"/>
          <p:cNvSpPr txBox="1"/>
          <p:nvPr/>
        </p:nvSpPr>
        <p:spPr>
          <a:xfrm>
            <a:off x="3048000" y="329625"/>
            <a:ext cx="5791200" cy="584775"/>
          </a:xfrm>
          <a:prstGeom prst="rect">
            <a:avLst/>
          </a:prstGeom>
          <a:noFill/>
        </p:spPr>
        <p:txBody>
          <a:bodyPr wrap="square" rtlCol="0">
            <a:spAutoFit/>
          </a:bodyPr>
          <a:lstStyle/>
          <a:p>
            <a:r>
              <a:rPr lang="en-US" sz="3200" b="1" dirty="0"/>
              <a:t>BEFORE EXECUTION</a:t>
            </a:r>
          </a:p>
        </p:txBody>
      </p:sp>
      <p:sp>
        <p:nvSpPr>
          <p:cNvPr id="11" name="TextBox 10"/>
          <p:cNvSpPr txBox="1"/>
          <p:nvPr/>
        </p:nvSpPr>
        <p:spPr>
          <a:xfrm>
            <a:off x="3200400" y="4267200"/>
            <a:ext cx="5791200" cy="584775"/>
          </a:xfrm>
          <a:prstGeom prst="rect">
            <a:avLst/>
          </a:prstGeom>
          <a:noFill/>
        </p:spPr>
        <p:txBody>
          <a:bodyPr wrap="square" rtlCol="0">
            <a:spAutoFit/>
          </a:bodyPr>
          <a:lstStyle/>
          <a:p>
            <a:r>
              <a:rPr lang="en-US" sz="3200" b="1" dirty="0"/>
              <a:t>AFTER EXECUTION</a:t>
            </a:r>
          </a:p>
        </p:txBody>
      </p:sp>
      <p:sp>
        <p:nvSpPr>
          <p:cNvPr id="12" name="TextBox 11"/>
          <p:cNvSpPr txBox="1"/>
          <p:nvPr/>
        </p:nvSpPr>
        <p:spPr>
          <a:xfrm>
            <a:off x="3505200" y="2895600"/>
            <a:ext cx="3048000" cy="707886"/>
          </a:xfrm>
          <a:prstGeom prst="rect">
            <a:avLst/>
          </a:prstGeom>
          <a:noFill/>
        </p:spPr>
        <p:txBody>
          <a:bodyPr wrap="square" rtlCol="0">
            <a:spAutoFit/>
          </a:bodyPr>
          <a:lstStyle/>
          <a:p>
            <a:r>
              <a:rPr lang="en-US" sz="4000" b="1" dirty="0"/>
              <a:t>IN AL,80H; </a:t>
            </a:r>
          </a:p>
        </p:txBody>
      </p:sp>
      <p:sp>
        <p:nvSpPr>
          <p:cNvPr id="13" name="TextBox 12"/>
          <p:cNvSpPr txBox="1"/>
          <p:nvPr/>
        </p:nvSpPr>
        <p:spPr>
          <a:xfrm>
            <a:off x="304800" y="1535668"/>
            <a:ext cx="1295400" cy="369332"/>
          </a:xfrm>
          <a:prstGeom prst="rect">
            <a:avLst/>
          </a:prstGeom>
          <a:noFill/>
        </p:spPr>
        <p:txBody>
          <a:bodyPr wrap="square" rtlCol="0">
            <a:spAutoFit/>
          </a:bodyPr>
          <a:lstStyle/>
          <a:p>
            <a:r>
              <a:rPr lang="en-US" b="1" dirty="0"/>
              <a:t> PORT 80H</a:t>
            </a:r>
          </a:p>
        </p:txBody>
      </p:sp>
      <p:sp>
        <p:nvSpPr>
          <p:cNvPr id="14" name="TextBox 13"/>
          <p:cNvSpPr txBox="1"/>
          <p:nvPr/>
        </p:nvSpPr>
        <p:spPr>
          <a:xfrm>
            <a:off x="152400" y="5848290"/>
            <a:ext cx="1295400" cy="400110"/>
          </a:xfrm>
          <a:prstGeom prst="rect">
            <a:avLst/>
          </a:prstGeom>
          <a:noFill/>
        </p:spPr>
        <p:txBody>
          <a:bodyPr wrap="square" rtlCol="0">
            <a:spAutoFit/>
          </a:bodyPr>
          <a:lstStyle/>
          <a:p>
            <a:r>
              <a:rPr lang="en-US" sz="2000" b="1" dirty="0"/>
              <a:t> PORT 80H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rmAutofit fontScale="92500" lnSpcReduction="10000"/>
          </a:bodyPr>
          <a:lstStyle/>
          <a:p>
            <a:pPr>
              <a:buNone/>
            </a:pPr>
            <a:r>
              <a:rPr lang="en-US" b="1" dirty="0">
                <a:solidFill>
                  <a:srgbClr val="FF0000"/>
                </a:solidFill>
              </a:rPr>
              <a:t>(6). OUT 8-bit/16-bit port address, AL/AX;</a:t>
            </a:r>
          </a:p>
          <a:p>
            <a:endParaRPr lang="en-US" b="1" dirty="0">
              <a:solidFill>
                <a:srgbClr val="FFFF00"/>
              </a:solidFill>
            </a:endParaRPr>
          </a:p>
          <a:p>
            <a:r>
              <a:rPr lang="en-US" dirty="0"/>
              <a:t>It writes to the specified port address.</a:t>
            </a:r>
          </a:p>
          <a:p>
            <a:r>
              <a:rPr lang="en-US" dirty="0"/>
              <a:t>It copies contents </a:t>
            </a:r>
            <a:r>
              <a:rPr lang="en-US" b="1" dirty="0"/>
              <a:t>of</a:t>
            </a:r>
            <a:r>
              <a:rPr lang="en-US" dirty="0"/>
              <a:t> </a:t>
            </a:r>
            <a:r>
              <a:rPr lang="en-US" b="1" dirty="0"/>
              <a:t>accumulator</a:t>
            </a:r>
            <a:r>
              <a:rPr lang="en-US" dirty="0"/>
              <a:t> to the port with 8-bit or 16-bit address.</a:t>
            </a:r>
          </a:p>
          <a:p>
            <a:r>
              <a:rPr lang="en-US" dirty="0"/>
              <a:t>DX  is the only register is allowed to carry port address.</a:t>
            </a:r>
          </a:p>
          <a:p>
            <a:pPr>
              <a:buNone/>
            </a:pPr>
            <a:r>
              <a:rPr lang="en-US" dirty="0"/>
              <a:t>E.g.</a:t>
            </a:r>
          </a:p>
          <a:p>
            <a:pPr>
              <a:buNone/>
            </a:pPr>
            <a:r>
              <a:rPr lang="en-US" dirty="0"/>
              <a:t>(1). OUT 80H,AL;</a:t>
            </a:r>
          </a:p>
          <a:p>
            <a:pPr>
              <a:buNone/>
            </a:pPr>
            <a:r>
              <a:rPr lang="en-US" dirty="0"/>
              <a:t>(2). OUT DX,AX;  //DX contains address of 16-bit port.</a:t>
            </a:r>
          </a:p>
          <a:p>
            <a:endParaRPr lang="en-US" b="1" dirty="0">
              <a:solidFill>
                <a:srgbClr val="FFFF00"/>
              </a:solidFill>
            </a:endParaRPr>
          </a:p>
        </p:txBody>
      </p:sp>
      <p:sp>
        <p:nvSpPr>
          <p:cNvPr id="4" name="Title 1"/>
          <p:cNvSpPr>
            <a:spLocks noGrp="1"/>
          </p:cNvSpPr>
          <p:nvPr>
            <p:ph type="title"/>
          </p:nvPr>
        </p:nvSpPr>
        <p:spPr>
          <a:xfrm>
            <a:off x="152400" y="152400"/>
            <a:ext cx="8763000" cy="1066800"/>
          </a:xfrm>
        </p:spPr>
        <p:style>
          <a:lnRef idx="0">
            <a:schemeClr val="dk1"/>
          </a:lnRef>
          <a:fillRef idx="3">
            <a:schemeClr val="dk1"/>
          </a:fillRef>
          <a:effectRef idx="3">
            <a:schemeClr val="dk1"/>
          </a:effectRef>
          <a:fontRef idx="minor">
            <a:schemeClr val="lt1"/>
          </a:fontRef>
        </p:style>
        <p:txBody>
          <a:bodyPr>
            <a:normAutofit fontScale="90000"/>
          </a:bodyPr>
          <a:lstStyle/>
          <a:p>
            <a:br>
              <a:rPr lang="en-US" b="1" dirty="0">
                <a:solidFill>
                  <a:srgbClr val="FF0000"/>
                </a:solidFill>
              </a:rPr>
            </a:br>
            <a:r>
              <a:rPr lang="en-US" b="1" dirty="0">
                <a:solidFill>
                  <a:srgbClr val="FF0000"/>
                </a:solidFill>
              </a:rPr>
              <a:t>(1). Data copy/transfer instructions.</a:t>
            </a:r>
            <a:br>
              <a:rPr lang="en-US" b="1" dirty="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1371600"/>
          <a:ext cx="1676400" cy="457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endParaRPr lang="en-US" sz="2400" dirty="0">
                        <a:solidFill>
                          <a:schemeClr val="tx1"/>
                        </a:solidFill>
                      </a:endParaRPr>
                    </a:p>
                  </a:txBody>
                  <a:tcPr/>
                </a:tc>
                <a:tc>
                  <a:txBody>
                    <a:bodyPr/>
                    <a:lstStyle/>
                    <a:p>
                      <a:r>
                        <a:rPr lang="en-US" sz="2400" dirty="0">
                          <a:solidFill>
                            <a:schemeClr val="tx1"/>
                          </a:solidFill>
                        </a:rPr>
                        <a:t>10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5486400" y="1305560"/>
          <a:ext cx="1676400" cy="5181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r>
                        <a:rPr lang="en-US" sz="2800" dirty="0">
                          <a:solidFill>
                            <a:schemeClr val="tx1"/>
                          </a:solidFill>
                        </a:rPr>
                        <a:t>AL</a:t>
                      </a:r>
                    </a:p>
                  </a:txBody>
                  <a:tcPr/>
                </a:tc>
                <a:tc>
                  <a:txBody>
                    <a:bodyPr/>
                    <a:lstStyle/>
                    <a:p>
                      <a:r>
                        <a:rPr lang="en-US" sz="2800" dirty="0">
                          <a:solidFill>
                            <a:schemeClr val="tx1"/>
                          </a:solidFill>
                        </a:rPr>
                        <a:t>40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752600" y="5715000"/>
          <a:ext cx="1676400" cy="5181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endParaRPr lang="en-US" sz="2800" dirty="0"/>
                    </a:p>
                  </a:txBody>
                  <a:tcPr/>
                </a:tc>
                <a:tc>
                  <a:txBody>
                    <a:bodyPr/>
                    <a:lstStyle/>
                    <a:p>
                      <a:r>
                        <a:rPr lang="en-US" sz="2800" dirty="0">
                          <a:solidFill>
                            <a:schemeClr val="tx1"/>
                          </a:solidFill>
                        </a:rPr>
                        <a:t>40</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5562600" y="5725160"/>
          <a:ext cx="1676400" cy="5181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r>
                        <a:rPr lang="en-US" sz="2800" dirty="0">
                          <a:solidFill>
                            <a:schemeClr val="tx1"/>
                          </a:solidFill>
                        </a:rPr>
                        <a:t>AL</a:t>
                      </a:r>
                    </a:p>
                  </a:txBody>
                  <a:tcPr/>
                </a:tc>
                <a:tc>
                  <a:txBody>
                    <a:bodyPr/>
                    <a:lstStyle/>
                    <a:p>
                      <a:r>
                        <a:rPr lang="en-US" sz="2800" dirty="0">
                          <a:solidFill>
                            <a:schemeClr val="tx1"/>
                          </a:solidFill>
                        </a:rPr>
                        <a:t>40</a:t>
                      </a:r>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2971800" y="329625"/>
            <a:ext cx="5791200" cy="584775"/>
          </a:xfrm>
          <a:prstGeom prst="rect">
            <a:avLst/>
          </a:prstGeom>
          <a:noFill/>
        </p:spPr>
        <p:txBody>
          <a:bodyPr wrap="square" rtlCol="0">
            <a:spAutoFit/>
          </a:bodyPr>
          <a:lstStyle/>
          <a:p>
            <a:r>
              <a:rPr lang="en-US" sz="3200" b="1" dirty="0"/>
              <a:t>BEFORE EXECUTION</a:t>
            </a:r>
          </a:p>
        </p:txBody>
      </p:sp>
      <p:sp>
        <p:nvSpPr>
          <p:cNvPr id="9" name="TextBox 8"/>
          <p:cNvSpPr txBox="1"/>
          <p:nvPr/>
        </p:nvSpPr>
        <p:spPr>
          <a:xfrm>
            <a:off x="3124200" y="4419600"/>
            <a:ext cx="5791200" cy="584775"/>
          </a:xfrm>
          <a:prstGeom prst="rect">
            <a:avLst/>
          </a:prstGeom>
          <a:noFill/>
        </p:spPr>
        <p:txBody>
          <a:bodyPr wrap="square" rtlCol="0">
            <a:spAutoFit/>
          </a:bodyPr>
          <a:lstStyle/>
          <a:p>
            <a:r>
              <a:rPr lang="en-US" sz="3200" b="1" dirty="0"/>
              <a:t>AFTER EXECUTION</a:t>
            </a:r>
          </a:p>
        </p:txBody>
      </p:sp>
      <p:sp>
        <p:nvSpPr>
          <p:cNvPr id="10" name="TextBox 9"/>
          <p:cNvSpPr txBox="1"/>
          <p:nvPr/>
        </p:nvSpPr>
        <p:spPr>
          <a:xfrm>
            <a:off x="2971800" y="3025914"/>
            <a:ext cx="3048000" cy="707886"/>
          </a:xfrm>
          <a:prstGeom prst="rect">
            <a:avLst/>
          </a:prstGeom>
          <a:noFill/>
        </p:spPr>
        <p:txBody>
          <a:bodyPr wrap="square" rtlCol="0">
            <a:spAutoFit/>
          </a:bodyPr>
          <a:lstStyle/>
          <a:p>
            <a:r>
              <a:rPr lang="en-US" sz="4000" b="1" dirty="0"/>
              <a:t>OUT 50H,AL; </a:t>
            </a:r>
          </a:p>
        </p:txBody>
      </p:sp>
      <p:sp>
        <p:nvSpPr>
          <p:cNvPr id="11" name="TextBox 10"/>
          <p:cNvSpPr txBox="1"/>
          <p:nvPr/>
        </p:nvSpPr>
        <p:spPr>
          <a:xfrm>
            <a:off x="457200" y="1371600"/>
            <a:ext cx="1295400" cy="400110"/>
          </a:xfrm>
          <a:prstGeom prst="rect">
            <a:avLst/>
          </a:prstGeom>
          <a:noFill/>
        </p:spPr>
        <p:txBody>
          <a:bodyPr wrap="square" rtlCol="0">
            <a:spAutoFit/>
          </a:bodyPr>
          <a:lstStyle/>
          <a:p>
            <a:r>
              <a:rPr lang="en-US" sz="2000" b="1" dirty="0"/>
              <a:t> PORT 50H</a:t>
            </a:r>
          </a:p>
        </p:txBody>
      </p:sp>
      <p:sp>
        <p:nvSpPr>
          <p:cNvPr id="12" name="TextBox 11"/>
          <p:cNvSpPr txBox="1"/>
          <p:nvPr/>
        </p:nvSpPr>
        <p:spPr>
          <a:xfrm>
            <a:off x="533400" y="5791200"/>
            <a:ext cx="1295400" cy="369332"/>
          </a:xfrm>
          <a:prstGeom prst="rect">
            <a:avLst/>
          </a:prstGeom>
          <a:noFill/>
        </p:spPr>
        <p:txBody>
          <a:bodyPr wrap="square" rtlCol="0">
            <a:spAutoFit/>
          </a:bodyPr>
          <a:lstStyle/>
          <a:p>
            <a:r>
              <a:rPr lang="en-US" b="1" dirty="0"/>
              <a:t> PORT 50H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686800" cy="5105400"/>
          </a:xfrm>
        </p:spPr>
        <p:txBody>
          <a:bodyPr>
            <a:normAutofit fontScale="92500" lnSpcReduction="10000"/>
          </a:bodyPr>
          <a:lstStyle/>
          <a:p>
            <a:pPr>
              <a:buNone/>
            </a:pPr>
            <a:r>
              <a:rPr lang="en-US" b="1" dirty="0">
                <a:solidFill>
                  <a:srgbClr val="FF0000"/>
                </a:solidFill>
              </a:rPr>
              <a:t>(7). XLAT;</a:t>
            </a:r>
          </a:p>
          <a:p>
            <a:r>
              <a:rPr lang="en-US" sz="2800" dirty="0"/>
              <a:t>Also known as translate instruction.</a:t>
            </a:r>
          </a:p>
          <a:p>
            <a:r>
              <a:rPr lang="en-IN" sz="2800" dirty="0"/>
              <a:t>The instruction requires BX to be initialized, to have the offset of the translation table:</a:t>
            </a:r>
          </a:p>
          <a:p>
            <a:r>
              <a:rPr lang="en-IN" sz="2800" dirty="0"/>
              <a:t>MOV BX , OFFSET  Translation Table Name</a:t>
            </a:r>
          </a:p>
          <a:p>
            <a:r>
              <a:rPr lang="en-IN" sz="2800" dirty="0"/>
              <a:t>The contents of the byte that is AL bytes from the start of the translation table pointed to by DS:BX is copied into AL, i.e., the effect of XLAT is equivalent to the </a:t>
            </a:r>
            <a:r>
              <a:rPr lang="en-IN" sz="2800" u="sng" dirty="0"/>
              <a:t>invalid</a:t>
            </a:r>
            <a:r>
              <a:rPr lang="en-IN" sz="2800" dirty="0"/>
              <a:t> statement:</a:t>
            </a:r>
          </a:p>
          <a:p>
            <a:pPr>
              <a:buNone/>
            </a:pPr>
            <a:r>
              <a:rPr lang="en-IN" sz="2800" dirty="0"/>
              <a:t>         MOV AL , [BX + AL]</a:t>
            </a:r>
          </a:p>
          <a:p>
            <a:r>
              <a:rPr lang="en-US" sz="2800" dirty="0"/>
              <a:t>After execution this instruction contents of AL register always gets replaced.</a:t>
            </a:r>
          </a:p>
          <a:p>
            <a:r>
              <a:rPr lang="en-US" sz="2800" dirty="0"/>
              <a:t>E.g. XLAT;</a:t>
            </a:r>
          </a:p>
          <a:p>
            <a:endParaRPr lang="en-US" b="1" dirty="0">
              <a:solidFill>
                <a:srgbClr val="FFFF00"/>
              </a:solidFill>
            </a:endParaRPr>
          </a:p>
        </p:txBody>
      </p:sp>
      <p:sp>
        <p:nvSpPr>
          <p:cNvPr id="4" name="Title 1"/>
          <p:cNvSpPr>
            <a:spLocks noGrp="1"/>
          </p:cNvSpPr>
          <p:nvPr>
            <p:ph type="title"/>
          </p:nvPr>
        </p:nvSpPr>
        <p:spPr>
          <a:xfrm>
            <a:off x="152400" y="152400"/>
            <a:ext cx="8763000" cy="1066800"/>
          </a:xfrm>
        </p:spPr>
        <p:style>
          <a:lnRef idx="0">
            <a:schemeClr val="dk1"/>
          </a:lnRef>
          <a:fillRef idx="3">
            <a:schemeClr val="dk1"/>
          </a:fillRef>
          <a:effectRef idx="3">
            <a:schemeClr val="dk1"/>
          </a:effectRef>
          <a:fontRef idx="minor">
            <a:schemeClr val="lt1"/>
          </a:fontRef>
        </p:style>
        <p:txBody>
          <a:bodyPr>
            <a:normAutofit fontScale="90000"/>
          </a:bodyPr>
          <a:lstStyle/>
          <a:p>
            <a:br>
              <a:rPr lang="en-US" b="1" dirty="0">
                <a:solidFill>
                  <a:srgbClr val="FF0000"/>
                </a:solidFill>
              </a:rPr>
            </a:br>
            <a:r>
              <a:rPr lang="en-US" b="1" dirty="0">
                <a:solidFill>
                  <a:srgbClr val="FF0000"/>
                </a:solidFill>
              </a:rPr>
              <a:t>(1). Data copy/transfer instructions.</a:t>
            </a:r>
            <a:br>
              <a:rPr lang="en-US" b="1" dirty="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286544"/>
          </a:xfrm>
        </p:spPr>
        <p:txBody>
          <a:bodyPr>
            <a:normAutofit fontScale="70000" lnSpcReduction="20000"/>
          </a:bodyPr>
          <a:lstStyle/>
          <a:p>
            <a:r>
              <a:rPr lang="en-IN" dirty="0"/>
              <a:t>Example: Suppose a byte variable VAR1 has a value in the range 0 to 15. Display this value as a hexadecimal digit.</a:t>
            </a:r>
          </a:p>
          <a:p>
            <a:pPr>
              <a:buNone/>
            </a:pPr>
            <a:r>
              <a:rPr lang="en-IN" dirty="0"/>
              <a:t>		DATA  SEGMENT</a:t>
            </a:r>
          </a:p>
          <a:p>
            <a:pPr>
              <a:buNone/>
            </a:pPr>
            <a:r>
              <a:rPr lang="en-IN" dirty="0"/>
              <a:t>		HEXDIGIT DB ‘0123456789ABCDEF’</a:t>
            </a:r>
          </a:p>
          <a:p>
            <a:pPr>
              <a:buNone/>
            </a:pPr>
            <a:r>
              <a:rPr lang="en-IN" dirty="0"/>
              <a:t>		VAR1 DB ?</a:t>
            </a:r>
          </a:p>
          <a:p>
            <a:pPr>
              <a:buNone/>
            </a:pPr>
            <a:r>
              <a:rPr lang="en-IN" dirty="0"/>
              <a:t>		……..</a:t>
            </a:r>
          </a:p>
          <a:p>
            <a:pPr>
              <a:buNone/>
            </a:pPr>
            <a:r>
              <a:rPr lang="en-IN" b="1" dirty="0"/>
              <a:t>		. . .</a:t>
            </a:r>
            <a:endParaRPr lang="en-IN" dirty="0"/>
          </a:p>
          <a:p>
            <a:pPr>
              <a:buNone/>
            </a:pPr>
            <a:r>
              <a:rPr lang="en-IN" dirty="0"/>
              <a:t>		MOV AX , DATA</a:t>
            </a:r>
          </a:p>
          <a:p>
            <a:pPr>
              <a:buNone/>
            </a:pPr>
            <a:r>
              <a:rPr lang="en-IN" dirty="0"/>
              <a:t>		MOV DS , AX</a:t>
            </a:r>
          </a:p>
          <a:p>
            <a:pPr>
              <a:buNone/>
            </a:pPr>
            <a:r>
              <a:rPr lang="en-IN" b="1" dirty="0"/>
              <a:t>		. . .</a:t>
            </a:r>
            <a:endParaRPr lang="en-IN" dirty="0"/>
          </a:p>
          <a:p>
            <a:pPr>
              <a:buNone/>
            </a:pPr>
            <a:r>
              <a:rPr lang="en-IN" dirty="0"/>
              <a:t>		MOV AL , VAR1</a:t>
            </a:r>
          </a:p>
          <a:p>
            <a:pPr>
              <a:buNone/>
            </a:pPr>
            <a:r>
              <a:rPr lang="en-IN" dirty="0"/>
              <a:t>		MOV BX , OFFSET HEXDIGIT</a:t>
            </a:r>
          </a:p>
          <a:p>
            <a:pPr>
              <a:buNone/>
            </a:pPr>
            <a:r>
              <a:rPr lang="en-IN" dirty="0"/>
              <a:t>		XLAT</a:t>
            </a:r>
          </a:p>
          <a:p>
            <a:pPr>
              <a:buNone/>
            </a:pPr>
            <a:r>
              <a:rPr lang="en-IN" dirty="0"/>
              <a:t>		MOV DL , AL</a:t>
            </a:r>
          </a:p>
          <a:p>
            <a:pPr>
              <a:buNone/>
            </a:pPr>
            <a:r>
              <a:rPr lang="en-IN" dirty="0"/>
              <a:t>		MOV AH , 02H</a:t>
            </a:r>
          </a:p>
          <a:p>
            <a:pPr>
              <a:buNone/>
            </a:pPr>
            <a:r>
              <a:rPr lang="en-IN" dirty="0"/>
              <a:t>		INT 21H</a:t>
            </a:r>
          </a:p>
          <a:p>
            <a:r>
              <a:rPr lang="en-IN" dirty="0"/>
              <a:t>If the value in VAR1 is, say, 12 then ‘C’ is copied to AL by the XLAT instruction. If AL contained a value not in the range 0 to 15, XLAT would translate it to some garbage value.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rmAutofit/>
          </a:bodyPr>
          <a:lstStyle/>
          <a:p>
            <a:pPr>
              <a:buNone/>
            </a:pPr>
            <a:r>
              <a:rPr lang="en-US" b="1" dirty="0">
                <a:solidFill>
                  <a:srgbClr val="FF0000"/>
                </a:solidFill>
              </a:rPr>
              <a:t>(8). LEA 16-bit register (</a:t>
            </a:r>
            <a:r>
              <a:rPr lang="en-US" b="1" dirty="0" err="1">
                <a:solidFill>
                  <a:srgbClr val="FF0000"/>
                </a:solidFill>
              </a:rPr>
              <a:t>dest</a:t>
            </a:r>
            <a:r>
              <a:rPr lang="en-US" b="1" dirty="0">
                <a:solidFill>
                  <a:srgbClr val="FF0000"/>
                </a:solidFill>
              </a:rPr>
              <a:t>.), address (source);</a:t>
            </a:r>
          </a:p>
          <a:p>
            <a:r>
              <a:rPr lang="en-US" b="1" dirty="0"/>
              <a:t>LEA</a:t>
            </a:r>
            <a:r>
              <a:rPr lang="en-US" dirty="0"/>
              <a:t> Also known as </a:t>
            </a:r>
            <a:r>
              <a:rPr lang="en-US" b="1" dirty="0"/>
              <a:t>L</a:t>
            </a:r>
            <a:r>
              <a:rPr lang="en-US" dirty="0"/>
              <a:t>oad </a:t>
            </a:r>
            <a:r>
              <a:rPr lang="en-US" b="1" dirty="0"/>
              <a:t>E</a:t>
            </a:r>
            <a:r>
              <a:rPr lang="en-US" dirty="0"/>
              <a:t>ffective </a:t>
            </a:r>
            <a:r>
              <a:rPr lang="en-US" b="1" dirty="0"/>
              <a:t>A</a:t>
            </a:r>
            <a:r>
              <a:rPr lang="en-US" dirty="0"/>
              <a:t>ddress (</a:t>
            </a:r>
            <a:r>
              <a:rPr lang="en-US" b="1" dirty="0"/>
              <a:t>LEA</a:t>
            </a:r>
            <a:r>
              <a:rPr lang="en-US" dirty="0"/>
              <a:t>).</a:t>
            </a:r>
          </a:p>
          <a:p>
            <a:pPr>
              <a:buNone/>
            </a:pPr>
            <a:r>
              <a:rPr lang="en-IN" dirty="0"/>
              <a:t>   This instruction indicates the offset of the variable or memory location named as the source and put this offset in the indicated 16 – bit register.</a:t>
            </a:r>
            <a:endParaRPr lang="en-US" dirty="0"/>
          </a:p>
          <a:p>
            <a:pPr>
              <a:buNone/>
            </a:pPr>
            <a:r>
              <a:rPr lang="en-US" dirty="0"/>
              <a:t>E.g.</a:t>
            </a:r>
          </a:p>
          <a:p>
            <a:pPr>
              <a:buNone/>
            </a:pPr>
            <a:r>
              <a:rPr lang="en-US" dirty="0"/>
              <a:t>    (1). LEA SI, STRING1; </a:t>
            </a:r>
            <a:r>
              <a:rPr lang="en-IN" sz="2400" b="1" dirty="0"/>
              <a:t>Load SI with offset of STRING1 in DS</a:t>
            </a:r>
            <a:endParaRPr lang="en-US" sz="2400" dirty="0"/>
          </a:p>
          <a:p>
            <a:pPr>
              <a:buNone/>
            </a:pPr>
            <a:r>
              <a:rPr lang="en-US" dirty="0"/>
              <a:t>    (2). LEA CX, [BX][DI];</a:t>
            </a:r>
          </a:p>
          <a:p>
            <a:endParaRPr lang="en-US" b="1" dirty="0">
              <a:solidFill>
                <a:srgbClr val="FFFF00"/>
              </a:solidFill>
            </a:endParaRPr>
          </a:p>
        </p:txBody>
      </p:sp>
      <p:sp>
        <p:nvSpPr>
          <p:cNvPr id="4" name="Title 1"/>
          <p:cNvSpPr>
            <a:spLocks noGrp="1"/>
          </p:cNvSpPr>
          <p:nvPr>
            <p:ph type="title"/>
          </p:nvPr>
        </p:nvSpPr>
        <p:spPr>
          <a:xfrm>
            <a:off x="152400" y="152400"/>
            <a:ext cx="8763000" cy="1066800"/>
          </a:xfrm>
        </p:spPr>
        <p:style>
          <a:lnRef idx="0">
            <a:schemeClr val="dk1"/>
          </a:lnRef>
          <a:fillRef idx="3">
            <a:schemeClr val="dk1"/>
          </a:fillRef>
          <a:effectRef idx="3">
            <a:schemeClr val="dk1"/>
          </a:effectRef>
          <a:fontRef idx="minor">
            <a:schemeClr val="lt1"/>
          </a:fontRef>
        </p:style>
        <p:txBody>
          <a:bodyPr>
            <a:normAutofit fontScale="90000"/>
          </a:bodyPr>
          <a:lstStyle/>
          <a:p>
            <a:br>
              <a:rPr lang="en-US" b="1" dirty="0">
                <a:solidFill>
                  <a:srgbClr val="FF0000"/>
                </a:solidFill>
              </a:rPr>
            </a:br>
            <a:r>
              <a:rPr lang="en-US" b="1" dirty="0">
                <a:solidFill>
                  <a:srgbClr val="FF0000"/>
                </a:solidFill>
              </a:rPr>
              <a:t>(1). Data copy/transfer instructions.</a:t>
            </a:r>
            <a:br>
              <a:rPr lang="en-US" b="1" dirty="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rmAutofit fontScale="77500" lnSpcReduction="20000"/>
          </a:bodyPr>
          <a:lstStyle/>
          <a:p>
            <a:pPr>
              <a:buNone/>
            </a:pPr>
            <a:r>
              <a:rPr lang="en-US" b="1" dirty="0">
                <a:solidFill>
                  <a:srgbClr val="FF0000"/>
                </a:solidFill>
              </a:rPr>
              <a:t>(9). LDS register, memory address of first word.</a:t>
            </a:r>
          </a:p>
          <a:p>
            <a:pPr>
              <a:buNone/>
            </a:pPr>
            <a:r>
              <a:rPr lang="en-US" b="1" dirty="0">
                <a:solidFill>
                  <a:srgbClr val="FF0000"/>
                </a:solidFill>
              </a:rPr>
              <a:t>(10). LES register, memory address of first word.</a:t>
            </a:r>
          </a:p>
          <a:p>
            <a:r>
              <a:rPr lang="en-US" b="1" dirty="0"/>
              <a:t>LDS</a:t>
            </a:r>
            <a:r>
              <a:rPr lang="en-US" dirty="0"/>
              <a:t> Also known as </a:t>
            </a:r>
            <a:r>
              <a:rPr lang="en-US" b="1" dirty="0"/>
              <a:t>L</a:t>
            </a:r>
            <a:r>
              <a:rPr lang="en-US" dirty="0"/>
              <a:t>oad </a:t>
            </a:r>
            <a:r>
              <a:rPr lang="en-US" b="1" dirty="0"/>
              <a:t>D</a:t>
            </a:r>
            <a:r>
              <a:rPr lang="en-US" dirty="0"/>
              <a:t>ata </a:t>
            </a:r>
            <a:r>
              <a:rPr lang="en-US" b="1" dirty="0"/>
              <a:t>S</a:t>
            </a:r>
            <a:r>
              <a:rPr lang="en-US" dirty="0"/>
              <a:t>egment (</a:t>
            </a:r>
            <a:r>
              <a:rPr lang="en-US" b="1" dirty="0"/>
              <a:t>LDS</a:t>
            </a:r>
            <a:r>
              <a:rPr lang="en-US" dirty="0"/>
              <a:t>)-Load register and DS with words from memory.</a:t>
            </a:r>
          </a:p>
          <a:p>
            <a:r>
              <a:rPr lang="en-US" b="1" dirty="0"/>
              <a:t>LES</a:t>
            </a:r>
            <a:r>
              <a:rPr lang="en-US" dirty="0"/>
              <a:t> Also known as </a:t>
            </a:r>
            <a:r>
              <a:rPr lang="en-US" b="1" dirty="0"/>
              <a:t>L</a:t>
            </a:r>
            <a:r>
              <a:rPr lang="en-US" dirty="0"/>
              <a:t>oad </a:t>
            </a:r>
            <a:r>
              <a:rPr lang="en-US" b="1" dirty="0"/>
              <a:t>E</a:t>
            </a:r>
            <a:r>
              <a:rPr lang="en-US" dirty="0"/>
              <a:t>xtra </a:t>
            </a:r>
            <a:r>
              <a:rPr lang="en-US" b="1" dirty="0"/>
              <a:t>S</a:t>
            </a:r>
            <a:r>
              <a:rPr lang="en-US" dirty="0"/>
              <a:t>egment (</a:t>
            </a:r>
            <a:r>
              <a:rPr lang="en-US" b="1" dirty="0"/>
              <a:t>LES</a:t>
            </a:r>
            <a:r>
              <a:rPr lang="en-US" dirty="0"/>
              <a:t>)- Load register and ES with words from memory.</a:t>
            </a:r>
          </a:p>
          <a:p>
            <a:r>
              <a:rPr lang="en-US" dirty="0"/>
              <a:t>Copies  a word from the first two memory locations  into the register specified in the instruction  and words from next two memory locations into the DS/ ES register.</a:t>
            </a:r>
          </a:p>
          <a:p>
            <a:r>
              <a:rPr lang="en-US" dirty="0"/>
              <a:t>Useful for pointing (SI and DS)/ (DI and ES) at the start of a string before using one of the string instructions.</a:t>
            </a:r>
          </a:p>
          <a:p>
            <a:pPr>
              <a:buNone/>
            </a:pPr>
            <a:r>
              <a:rPr lang="en-US" dirty="0"/>
              <a:t>E.g.</a:t>
            </a:r>
          </a:p>
          <a:p>
            <a:pPr>
              <a:buNone/>
            </a:pPr>
            <a:r>
              <a:rPr lang="en-US" dirty="0"/>
              <a:t>(1). LDS SI,[5000H];</a:t>
            </a:r>
          </a:p>
          <a:p>
            <a:pPr>
              <a:buNone/>
            </a:pPr>
            <a:r>
              <a:rPr lang="en-US" dirty="0"/>
              <a:t>(2). LES DI, [5000H];</a:t>
            </a:r>
          </a:p>
          <a:p>
            <a:endParaRPr lang="en-US" b="1" dirty="0">
              <a:solidFill>
                <a:srgbClr val="FFFF00"/>
              </a:solidFill>
            </a:endParaRPr>
          </a:p>
        </p:txBody>
      </p:sp>
      <p:sp>
        <p:nvSpPr>
          <p:cNvPr id="4" name="Title 1"/>
          <p:cNvSpPr>
            <a:spLocks noGrp="1"/>
          </p:cNvSpPr>
          <p:nvPr>
            <p:ph type="title"/>
          </p:nvPr>
        </p:nvSpPr>
        <p:spPr>
          <a:xfrm>
            <a:off x="152400" y="152400"/>
            <a:ext cx="8763000" cy="1066800"/>
          </a:xfrm>
        </p:spPr>
        <p:style>
          <a:lnRef idx="0">
            <a:schemeClr val="dk1"/>
          </a:lnRef>
          <a:fillRef idx="3">
            <a:schemeClr val="dk1"/>
          </a:fillRef>
          <a:effectRef idx="3">
            <a:schemeClr val="dk1"/>
          </a:effectRef>
          <a:fontRef idx="minor">
            <a:schemeClr val="lt1"/>
          </a:fontRef>
        </p:style>
        <p:txBody>
          <a:bodyPr>
            <a:normAutofit fontScale="90000"/>
          </a:bodyPr>
          <a:lstStyle/>
          <a:p>
            <a:br>
              <a:rPr lang="en-US" b="1" dirty="0">
                <a:solidFill>
                  <a:srgbClr val="FF0000"/>
                </a:solidFill>
              </a:rPr>
            </a:br>
            <a:r>
              <a:rPr lang="en-US" b="1" dirty="0">
                <a:solidFill>
                  <a:srgbClr val="FF0000"/>
                </a:solidFill>
              </a:rPr>
              <a:t>(1). Data copy/transfer instructions.</a:t>
            </a:r>
            <a:br>
              <a:rPr lang="en-US" b="1" dirty="0"/>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324600" y="2387600"/>
          <a:ext cx="685800" cy="2336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tblGrid>
              <a:tr h="584200">
                <a:tc>
                  <a:txBody>
                    <a:bodyPr/>
                    <a:lstStyle/>
                    <a:p>
                      <a:r>
                        <a:rPr lang="en-US" sz="2000" dirty="0">
                          <a:solidFill>
                            <a:schemeClr val="tx1"/>
                          </a:solidFill>
                        </a:rPr>
                        <a:t>10</a:t>
                      </a:r>
                    </a:p>
                  </a:txBody>
                  <a:tcPr/>
                </a:tc>
                <a:extLst>
                  <a:ext uri="{0D108BD9-81ED-4DB2-BD59-A6C34878D82A}">
                    <a16:rowId xmlns:a16="http://schemas.microsoft.com/office/drawing/2014/main" val="10000"/>
                  </a:ext>
                </a:extLst>
              </a:tr>
              <a:tr h="584200">
                <a:tc>
                  <a:txBody>
                    <a:bodyPr/>
                    <a:lstStyle/>
                    <a:p>
                      <a:r>
                        <a:rPr lang="en-US" sz="2000" b="1" dirty="0">
                          <a:solidFill>
                            <a:schemeClr val="tx1"/>
                          </a:solidFill>
                        </a:rPr>
                        <a:t>20</a:t>
                      </a:r>
                    </a:p>
                  </a:txBody>
                  <a:tcPr/>
                </a:tc>
                <a:extLst>
                  <a:ext uri="{0D108BD9-81ED-4DB2-BD59-A6C34878D82A}">
                    <a16:rowId xmlns:a16="http://schemas.microsoft.com/office/drawing/2014/main" val="10001"/>
                  </a:ext>
                </a:extLst>
              </a:tr>
              <a:tr h="584200">
                <a:tc>
                  <a:txBody>
                    <a:bodyPr/>
                    <a:lstStyle/>
                    <a:p>
                      <a:r>
                        <a:rPr lang="en-US" sz="2000" b="1" dirty="0">
                          <a:solidFill>
                            <a:schemeClr val="tx1"/>
                          </a:solidFill>
                        </a:rPr>
                        <a:t>30</a:t>
                      </a:r>
                    </a:p>
                  </a:txBody>
                  <a:tcPr/>
                </a:tc>
                <a:extLst>
                  <a:ext uri="{0D108BD9-81ED-4DB2-BD59-A6C34878D82A}">
                    <a16:rowId xmlns:a16="http://schemas.microsoft.com/office/drawing/2014/main" val="10002"/>
                  </a:ext>
                </a:extLst>
              </a:tr>
              <a:tr h="584200">
                <a:tc>
                  <a:txBody>
                    <a:bodyPr/>
                    <a:lstStyle/>
                    <a:p>
                      <a:r>
                        <a:rPr lang="en-US" sz="2000" b="1" dirty="0">
                          <a:solidFill>
                            <a:schemeClr val="tx1"/>
                          </a:solidFill>
                        </a:rPr>
                        <a:t>40</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7086600" y="2495490"/>
            <a:ext cx="1143000" cy="400110"/>
          </a:xfrm>
          <a:prstGeom prst="rect">
            <a:avLst/>
          </a:prstGeom>
          <a:noFill/>
        </p:spPr>
        <p:txBody>
          <a:bodyPr wrap="square" rtlCol="0">
            <a:spAutoFit/>
          </a:bodyPr>
          <a:lstStyle/>
          <a:p>
            <a:r>
              <a:rPr lang="en-US" sz="2000" b="1" dirty="0"/>
              <a:t>5000H</a:t>
            </a:r>
          </a:p>
        </p:txBody>
      </p:sp>
      <p:sp>
        <p:nvSpPr>
          <p:cNvPr id="6" name="TextBox 5"/>
          <p:cNvSpPr txBox="1"/>
          <p:nvPr/>
        </p:nvSpPr>
        <p:spPr>
          <a:xfrm>
            <a:off x="7086600" y="3105090"/>
            <a:ext cx="1143000" cy="400110"/>
          </a:xfrm>
          <a:prstGeom prst="rect">
            <a:avLst/>
          </a:prstGeom>
          <a:noFill/>
        </p:spPr>
        <p:txBody>
          <a:bodyPr wrap="square" rtlCol="0">
            <a:spAutoFit/>
          </a:bodyPr>
          <a:lstStyle/>
          <a:p>
            <a:r>
              <a:rPr lang="en-US" sz="2000" b="1" dirty="0"/>
              <a:t>5001H</a:t>
            </a:r>
          </a:p>
        </p:txBody>
      </p:sp>
      <p:sp>
        <p:nvSpPr>
          <p:cNvPr id="7" name="TextBox 6"/>
          <p:cNvSpPr txBox="1"/>
          <p:nvPr/>
        </p:nvSpPr>
        <p:spPr>
          <a:xfrm>
            <a:off x="7086600" y="3638490"/>
            <a:ext cx="1143000" cy="400110"/>
          </a:xfrm>
          <a:prstGeom prst="rect">
            <a:avLst/>
          </a:prstGeom>
          <a:noFill/>
        </p:spPr>
        <p:txBody>
          <a:bodyPr wrap="square" rtlCol="0">
            <a:spAutoFit/>
          </a:bodyPr>
          <a:lstStyle/>
          <a:p>
            <a:r>
              <a:rPr lang="en-US" sz="2000" b="1" dirty="0"/>
              <a:t>5002H</a:t>
            </a:r>
          </a:p>
        </p:txBody>
      </p:sp>
      <p:sp>
        <p:nvSpPr>
          <p:cNvPr id="8" name="TextBox 7"/>
          <p:cNvSpPr txBox="1"/>
          <p:nvPr/>
        </p:nvSpPr>
        <p:spPr>
          <a:xfrm>
            <a:off x="7086600" y="4248090"/>
            <a:ext cx="1143000" cy="400110"/>
          </a:xfrm>
          <a:prstGeom prst="rect">
            <a:avLst/>
          </a:prstGeom>
          <a:noFill/>
        </p:spPr>
        <p:txBody>
          <a:bodyPr wrap="square" rtlCol="0">
            <a:spAutoFit/>
          </a:bodyPr>
          <a:lstStyle/>
          <a:p>
            <a:r>
              <a:rPr lang="en-US" sz="2000" b="1" dirty="0"/>
              <a:t>5003H</a:t>
            </a:r>
          </a:p>
        </p:txBody>
      </p:sp>
      <p:graphicFrame>
        <p:nvGraphicFramePr>
          <p:cNvPr id="9" name="Table 8"/>
          <p:cNvGraphicFramePr>
            <a:graphicFrameLocks noGrp="1"/>
          </p:cNvGraphicFramePr>
          <p:nvPr/>
        </p:nvGraphicFramePr>
        <p:xfrm>
          <a:off x="1447800" y="2438400"/>
          <a:ext cx="1447800" cy="45720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370840">
                <a:tc>
                  <a:txBody>
                    <a:bodyPr/>
                    <a:lstStyle/>
                    <a:p>
                      <a:r>
                        <a:rPr lang="en-US" sz="2400" dirty="0">
                          <a:solidFill>
                            <a:schemeClr val="tx1"/>
                          </a:solidFill>
                        </a:rPr>
                        <a:t>20</a:t>
                      </a:r>
                    </a:p>
                  </a:txBody>
                  <a:tcPr/>
                </a:tc>
                <a:tc>
                  <a:txBody>
                    <a:bodyPr/>
                    <a:lstStyle/>
                    <a:p>
                      <a:r>
                        <a:rPr lang="en-US" sz="2400" dirty="0">
                          <a:solidFill>
                            <a:schemeClr val="tx1"/>
                          </a:solidFill>
                        </a:rPr>
                        <a:t>10</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1371600" y="3657600"/>
          <a:ext cx="1524000" cy="457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r>
                        <a:rPr lang="en-US" sz="2400" dirty="0">
                          <a:solidFill>
                            <a:schemeClr val="tx1"/>
                          </a:solidFill>
                        </a:rPr>
                        <a:t>40</a:t>
                      </a:r>
                    </a:p>
                  </a:txBody>
                  <a:tcPr/>
                </a:tc>
                <a:tc>
                  <a:txBody>
                    <a:bodyPr/>
                    <a:lstStyle/>
                    <a:p>
                      <a:r>
                        <a:rPr lang="en-US" sz="2400" dirty="0">
                          <a:solidFill>
                            <a:schemeClr val="tx1"/>
                          </a:solidFill>
                        </a:rPr>
                        <a:t>30</a:t>
                      </a:r>
                    </a:p>
                  </a:txBody>
                  <a:tcPr/>
                </a:tc>
                <a:extLst>
                  <a:ext uri="{0D108BD9-81ED-4DB2-BD59-A6C34878D82A}">
                    <a16:rowId xmlns:a16="http://schemas.microsoft.com/office/drawing/2014/main" val="10000"/>
                  </a:ext>
                </a:extLst>
              </a:tr>
            </a:tbl>
          </a:graphicData>
        </a:graphic>
      </p:graphicFrame>
      <p:cxnSp>
        <p:nvCxnSpPr>
          <p:cNvPr id="12" name="Straight Arrow Connector 11"/>
          <p:cNvCxnSpPr/>
          <p:nvPr/>
        </p:nvCxnSpPr>
        <p:spPr>
          <a:xfrm rot="10800000">
            <a:off x="2895600" y="2743200"/>
            <a:ext cx="3429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rot="16200000" flipV="1">
            <a:off x="1562102" y="3086100"/>
            <a:ext cx="380999" cy="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1752600" y="3276600"/>
            <a:ext cx="4572000" cy="1588"/>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rot="10800000">
            <a:off x="2895601" y="3884611"/>
            <a:ext cx="3429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1752600" y="4495800"/>
            <a:ext cx="4572000" cy="158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rot="16200000" flipV="1">
            <a:off x="1562102" y="4305299"/>
            <a:ext cx="380999" cy="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Rectangle 25"/>
          <p:cNvSpPr/>
          <p:nvPr/>
        </p:nvSpPr>
        <p:spPr>
          <a:xfrm>
            <a:off x="2895600" y="914400"/>
            <a:ext cx="4572000" cy="830997"/>
          </a:xfrm>
          <a:prstGeom prst="rect">
            <a:avLst/>
          </a:prstGeom>
        </p:spPr>
        <p:txBody>
          <a:bodyPr>
            <a:spAutoFit/>
          </a:bodyPr>
          <a:lstStyle/>
          <a:p>
            <a:pPr>
              <a:buNone/>
            </a:pPr>
            <a:r>
              <a:rPr lang="en-US" sz="2400" b="1" dirty="0"/>
              <a:t>(1). LDS SI,[5000H]</a:t>
            </a:r>
          </a:p>
          <a:p>
            <a:pPr>
              <a:buNone/>
            </a:pPr>
            <a:r>
              <a:rPr lang="en-US" sz="2400" b="1" dirty="0"/>
              <a:t>(2). LES DI,[5000H];</a:t>
            </a:r>
          </a:p>
        </p:txBody>
      </p:sp>
      <p:sp>
        <p:nvSpPr>
          <p:cNvPr id="27" name="TextBox 26"/>
          <p:cNvSpPr txBox="1"/>
          <p:nvPr/>
        </p:nvSpPr>
        <p:spPr>
          <a:xfrm>
            <a:off x="251520" y="2420888"/>
            <a:ext cx="1143000" cy="461665"/>
          </a:xfrm>
          <a:prstGeom prst="rect">
            <a:avLst/>
          </a:prstGeom>
          <a:noFill/>
        </p:spPr>
        <p:txBody>
          <a:bodyPr wrap="square" rtlCol="0">
            <a:spAutoFit/>
          </a:bodyPr>
          <a:lstStyle/>
          <a:p>
            <a:r>
              <a:rPr lang="en-US" sz="2400" b="1" dirty="0"/>
              <a:t>SI/DI</a:t>
            </a:r>
          </a:p>
        </p:txBody>
      </p:sp>
      <p:sp>
        <p:nvSpPr>
          <p:cNvPr id="28" name="TextBox 27"/>
          <p:cNvSpPr txBox="1"/>
          <p:nvPr/>
        </p:nvSpPr>
        <p:spPr>
          <a:xfrm>
            <a:off x="457200" y="3657600"/>
            <a:ext cx="1143000" cy="461665"/>
          </a:xfrm>
          <a:prstGeom prst="rect">
            <a:avLst/>
          </a:prstGeom>
          <a:noFill/>
        </p:spPr>
        <p:txBody>
          <a:bodyPr wrap="square" rtlCol="0">
            <a:spAutoFit/>
          </a:bodyPr>
          <a:lstStyle/>
          <a:p>
            <a:r>
              <a:rPr lang="en-US" sz="2400" b="1" dirty="0"/>
              <a:t>DS/ES</a:t>
            </a:r>
          </a:p>
        </p:txBody>
      </p:sp>
      <p:sp>
        <p:nvSpPr>
          <p:cNvPr id="31" name="TextBox 30"/>
          <p:cNvSpPr txBox="1"/>
          <p:nvPr/>
        </p:nvSpPr>
        <p:spPr>
          <a:xfrm>
            <a:off x="6781800" y="2057400"/>
            <a:ext cx="381000" cy="400110"/>
          </a:xfrm>
          <a:prstGeom prst="rect">
            <a:avLst/>
          </a:prstGeom>
          <a:noFill/>
        </p:spPr>
        <p:txBody>
          <a:bodyPr wrap="square" rtlCol="0">
            <a:spAutoFit/>
          </a:bodyPr>
          <a:lstStyle/>
          <a:p>
            <a:r>
              <a:rPr lang="en-US" sz="2000" b="1" dirty="0"/>
              <a:t>0</a:t>
            </a:r>
          </a:p>
        </p:txBody>
      </p:sp>
      <p:sp>
        <p:nvSpPr>
          <p:cNvPr id="32" name="TextBox 31"/>
          <p:cNvSpPr txBox="1"/>
          <p:nvPr/>
        </p:nvSpPr>
        <p:spPr>
          <a:xfrm>
            <a:off x="6248400" y="2057400"/>
            <a:ext cx="609600" cy="400110"/>
          </a:xfrm>
          <a:prstGeom prst="rect">
            <a:avLst/>
          </a:prstGeom>
          <a:noFill/>
        </p:spPr>
        <p:txBody>
          <a:bodyPr wrap="square" rtlCol="0">
            <a:spAutoFit/>
          </a:bodyPr>
          <a:lstStyle/>
          <a:p>
            <a:r>
              <a:rPr lang="en-US" sz="2000" b="1" dirty="0"/>
              <a:t>7</a:t>
            </a:r>
          </a:p>
        </p:txBody>
      </p:sp>
      <p:sp>
        <p:nvSpPr>
          <p:cNvPr id="33" name="TextBox 32"/>
          <p:cNvSpPr txBox="1"/>
          <p:nvPr/>
        </p:nvSpPr>
        <p:spPr>
          <a:xfrm>
            <a:off x="2667000" y="2114490"/>
            <a:ext cx="381000" cy="400110"/>
          </a:xfrm>
          <a:prstGeom prst="rect">
            <a:avLst/>
          </a:prstGeom>
          <a:noFill/>
        </p:spPr>
        <p:txBody>
          <a:bodyPr wrap="square" rtlCol="0">
            <a:spAutoFit/>
          </a:bodyPr>
          <a:lstStyle/>
          <a:p>
            <a:r>
              <a:rPr lang="en-US" sz="2000" b="1" dirty="0"/>
              <a:t>0</a:t>
            </a:r>
          </a:p>
        </p:txBody>
      </p:sp>
      <p:sp>
        <p:nvSpPr>
          <p:cNvPr id="34" name="TextBox 33"/>
          <p:cNvSpPr txBox="1"/>
          <p:nvPr/>
        </p:nvSpPr>
        <p:spPr>
          <a:xfrm>
            <a:off x="1371600" y="2114490"/>
            <a:ext cx="533400" cy="400110"/>
          </a:xfrm>
          <a:prstGeom prst="rect">
            <a:avLst/>
          </a:prstGeom>
          <a:noFill/>
        </p:spPr>
        <p:txBody>
          <a:bodyPr wrap="square" rtlCol="0">
            <a:spAutoFit/>
          </a:bodyPr>
          <a:lstStyle/>
          <a:p>
            <a:r>
              <a:rPr lang="en-US" sz="2000" b="1" dirty="0"/>
              <a:t>15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r>
              <a:rPr lang="en-US" dirty="0"/>
              <a:t>Machine/Assembly Language</a:t>
            </a:r>
          </a:p>
        </p:txBody>
      </p:sp>
      <p:sp>
        <p:nvSpPr>
          <p:cNvPr id="59397" name="Rectangle 5"/>
          <p:cNvSpPr>
            <a:spLocks noGrp="1" noChangeArrowheads="1"/>
          </p:cNvSpPr>
          <p:nvPr>
            <p:ph idx="1"/>
          </p:nvPr>
        </p:nvSpPr>
        <p:spPr/>
        <p:txBody>
          <a:bodyPr>
            <a:normAutofit fontScale="92500" lnSpcReduction="20000"/>
          </a:bodyPr>
          <a:lstStyle/>
          <a:p>
            <a:r>
              <a:rPr lang="en-US" dirty="0"/>
              <a:t>Machine Language:</a:t>
            </a:r>
          </a:p>
          <a:p>
            <a:pPr lvl="1"/>
            <a:r>
              <a:rPr lang="en-US" dirty="0"/>
              <a:t>Set of fundamental instructions the machine can execute</a:t>
            </a:r>
          </a:p>
          <a:p>
            <a:pPr lvl="1"/>
            <a:r>
              <a:rPr lang="en-US" dirty="0"/>
              <a:t>Expressed as a pattern of 1’s and 0’s</a:t>
            </a:r>
          </a:p>
          <a:p>
            <a:r>
              <a:rPr lang="en-US" dirty="0"/>
              <a:t>Assembly Language:</a:t>
            </a:r>
          </a:p>
          <a:p>
            <a:pPr lvl="1"/>
            <a:r>
              <a:rPr lang="en-US" dirty="0"/>
              <a:t>Alphanumeric equivalent of machine language</a:t>
            </a:r>
          </a:p>
          <a:p>
            <a:pPr lvl="1"/>
            <a:r>
              <a:rPr lang="en-US" dirty="0"/>
              <a:t>Mnemonics(Instructions) more human-oriented than 1’s and 0’s</a:t>
            </a:r>
          </a:p>
          <a:p>
            <a:r>
              <a:rPr lang="en-US" dirty="0"/>
              <a:t>Assembler:</a:t>
            </a:r>
          </a:p>
          <a:p>
            <a:pPr lvl="1"/>
            <a:r>
              <a:rPr lang="en-US" dirty="0"/>
              <a:t>Computer program that translates (one-to-one mapping) assembly to machine language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9397">
                                            <p:txEl>
                                              <p:pRg st="0" end="0"/>
                                            </p:txEl>
                                          </p:spTgt>
                                        </p:tgtEl>
                                        <p:attrNameLst>
                                          <p:attrName>style.visibility</p:attrName>
                                        </p:attrNameLst>
                                      </p:cBhvr>
                                      <p:to>
                                        <p:strVal val="visible"/>
                                      </p:to>
                                    </p:set>
                                    <p:anim calcmode="lin" valueType="num">
                                      <p:cBhvr additive="base">
                                        <p:cTn id="7" dur="500"/>
                                        <p:tgtEl>
                                          <p:spTgt spid="59397">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59397">
                                            <p:txEl>
                                              <p:pRg st="0" end="0"/>
                                            </p:txEl>
                                          </p:spTgt>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59397">
                                            <p:txEl>
                                              <p:pRg st="1" end="1"/>
                                            </p:txEl>
                                          </p:spTgt>
                                        </p:tgtEl>
                                        <p:attrNameLst>
                                          <p:attrName>style.visibility</p:attrName>
                                        </p:attrNameLst>
                                      </p:cBhvr>
                                      <p:to>
                                        <p:strVal val="visible"/>
                                      </p:to>
                                    </p:set>
                                    <p:anim calcmode="lin" valueType="num">
                                      <p:cBhvr additive="base">
                                        <p:cTn id="11" dur="500"/>
                                        <p:tgtEl>
                                          <p:spTgt spid="59397">
                                            <p:txEl>
                                              <p:pRg st="1" end="1"/>
                                            </p:txEl>
                                          </p:spTgt>
                                        </p:tgtEl>
                                        <p:attrNameLst>
                                          <p:attrName>ppt_x</p:attrName>
                                        </p:attrNameLst>
                                      </p:cBhvr>
                                      <p:tavLst>
                                        <p:tav tm="0">
                                          <p:val>
                                            <p:strVal val="#ppt_x-#ppt_w*1.125000"/>
                                          </p:val>
                                        </p:tav>
                                        <p:tav tm="100000">
                                          <p:val>
                                            <p:strVal val="#ppt_x"/>
                                          </p:val>
                                        </p:tav>
                                      </p:tavLst>
                                    </p:anim>
                                    <p:animEffect transition="in" filter="wipe(right)">
                                      <p:cBhvr>
                                        <p:cTn id="12" dur="500"/>
                                        <p:tgtEl>
                                          <p:spTgt spid="59397">
                                            <p:txEl>
                                              <p:pRg st="1" end="1"/>
                                            </p:txEl>
                                          </p:spTgt>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9397">
                                            <p:txEl>
                                              <p:pRg st="2" end="2"/>
                                            </p:txEl>
                                          </p:spTgt>
                                        </p:tgtEl>
                                        <p:attrNameLst>
                                          <p:attrName>style.visibility</p:attrName>
                                        </p:attrNameLst>
                                      </p:cBhvr>
                                      <p:to>
                                        <p:strVal val="visible"/>
                                      </p:to>
                                    </p:set>
                                    <p:anim calcmode="lin" valueType="num">
                                      <p:cBhvr additive="base">
                                        <p:cTn id="15" dur="500"/>
                                        <p:tgtEl>
                                          <p:spTgt spid="59397">
                                            <p:txEl>
                                              <p:pRg st="2" end="2"/>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5939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59397">
                                            <p:txEl>
                                              <p:pRg st="3" end="3"/>
                                            </p:txEl>
                                          </p:spTgt>
                                        </p:tgtEl>
                                        <p:attrNameLst>
                                          <p:attrName>style.visibility</p:attrName>
                                        </p:attrNameLst>
                                      </p:cBhvr>
                                      <p:to>
                                        <p:strVal val="visible"/>
                                      </p:to>
                                    </p:set>
                                    <p:anim calcmode="lin" valueType="num">
                                      <p:cBhvr additive="base">
                                        <p:cTn id="21" dur="500"/>
                                        <p:tgtEl>
                                          <p:spTgt spid="59397">
                                            <p:txEl>
                                              <p:pRg st="3" end="3"/>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59397">
                                            <p:txEl>
                                              <p:pRg st="3" end="3"/>
                                            </p:txEl>
                                          </p:spTgt>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59397">
                                            <p:txEl>
                                              <p:pRg st="4" end="4"/>
                                            </p:txEl>
                                          </p:spTgt>
                                        </p:tgtEl>
                                        <p:attrNameLst>
                                          <p:attrName>style.visibility</p:attrName>
                                        </p:attrNameLst>
                                      </p:cBhvr>
                                      <p:to>
                                        <p:strVal val="visible"/>
                                      </p:to>
                                    </p:set>
                                    <p:anim calcmode="lin" valueType="num">
                                      <p:cBhvr additive="base">
                                        <p:cTn id="25" dur="500"/>
                                        <p:tgtEl>
                                          <p:spTgt spid="59397">
                                            <p:txEl>
                                              <p:pRg st="4" end="4"/>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59397">
                                            <p:txEl>
                                              <p:pRg st="4" end="4"/>
                                            </p:txEl>
                                          </p:spTgt>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59397">
                                            <p:txEl>
                                              <p:pRg st="5" end="5"/>
                                            </p:txEl>
                                          </p:spTgt>
                                        </p:tgtEl>
                                        <p:attrNameLst>
                                          <p:attrName>style.visibility</p:attrName>
                                        </p:attrNameLst>
                                      </p:cBhvr>
                                      <p:to>
                                        <p:strVal val="visible"/>
                                      </p:to>
                                    </p:set>
                                    <p:anim calcmode="lin" valueType="num">
                                      <p:cBhvr additive="base">
                                        <p:cTn id="29" dur="500"/>
                                        <p:tgtEl>
                                          <p:spTgt spid="59397">
                                            <p:txEl>
                                              <p:pRg st="5" end="5"/>
                                            </p:txEl>
                                          </p:spTgt>
                                        </p:tgtEl>
                                        <p:attrNameLst>
                                          <p:attrName>ppt_x</p:attrName>
                                        </p:attrNameLst>
                                      </p:cBhvr>
                                      <p:tavLst>
                                        <p:tav tm="0">
                                          <p:val>
                                            <p:strVal val="#ppt_x-#ppt_w*1.125000"/>
                                          </p:val>
                                        </p:tav>
                                        <p:tav tm="100000">
                                          <p:val>
                                            <p:strVal val="#ppt_x"/>
                                          </p:val>
                                        </p:tav>
                                      </p:tavLst>
                                    </p:anim>
                                    <p:animEffect transition="in" filter="wipe(right)">
                                      <p:cBhvr>
                                        <p:cTn id="30" dur="500"/>
                                        <p:tgtEl>
                                          <p:spTgt spid="5939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59397">
                                            <p:txEl>
                                              <p:pRg st="6" end="6"/>
                                            </p:txEl>
                                          </p:spTgt>
                                        </p:tgtEl>
                                        <p:attrNameLst>
                                          <p:attrName>style.visibility</p:attrName>
                                        </p:attrNameLst>
                                      </p:cBhvr>
                                      <p:to>
                                        <p:strVal val="visible"/>
                                      </p:to>
                                    </p:set>
                                    <p:anim calcmode="lin" valueType="num">
                                      <p:cBhvr additive="base">
                                        <p:cTn id="35" dur="500"/>
                                        <p:tgtEl>
                                          <p:spTgt spid="59397">
                                            <p:txEl>
                                              <p:pRg st="6" end="6"/>
                                            </p:txEl>
                                          </p:spTgt>
                                        </p:tgtEl>
                                        <p:attrNameLst>
                                          <p:attrName>ppt_x</p:attrName>
                                        </p:attrNameLst>
                                      </p:cBhvr>
                                      <p:tavLst>
                                        <p:tav tm="0">
                                          <p:val>
                                            <p:strVal val="#ppt_x-#ppt_w*1.125000"/>
                                          </p:val>
                                        </p:tav>
                                        <p:tav tm="100000">
                                          <p:val>
                                            <p:strVal val="#ppt_x"/>
                                          </p:val>
                                        </p:tav>
                                      </p:tavLst>
                                    </p:anim>
                                    <p:animEffect transition="in" filter="wipe(right)">
                                      <p:cBhvr>
                                        <p:cTn id="36" dur="500"/>
                                        <p:tgtEl>
                                          <p:spTgt spid="59397">
                                            <p:txEl>
                                              <p:pRg st="6" end="6"/>
                                            </p:txEl>
                                          </p:spTgt>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59397">
                                            <p:txEl>
                                              <p:pRg st="7" end="7"/>
                                            </p:txEl>
                                          </p:spTgt>
                                        </p:tgtEl>
                                        <p:attrNameLst>
                                          <p:attrName>style.visibility</p:attrName>
                                        </p:attrNameLst>
                                      </p:cBhvr>
                                      <p:to>
                                        <p:strVal val="visible"/>
                                      </p:to>
                                    </p:set>
                                    <p:anim calcmode="lin" valueType="num">
                                      <p:cBhvr additive="base">
                                        <p:cTn id="39" dur="500"/>
                                        <p:tgtEl>
                                          <p:spTgt spid="59397">
                                            <p:txEl>
                                              <p:pRg st="7" end="7"/>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593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rmAutofit fontScale="70000" lnSpcReduction="20000"/>
          </a:bodyPr>
          <a:lstStyle/>
          <a:p>
            <a:pPr>
              <a:buNone/>
            </a:pPr>
            <a:r>
              <a:rPr lang="en-US" b="1" dirty="0">
                <a:solidFill>
                  <a:srgbClr val="002060"/>
                </a:solidFill>
              </a:rPr>
              <a:t>(11). LAHF:-</a:t>
            </a:r>
            <a:endParaRPr lang="en-US" dirty="0"/>
          </a:p>
          <a:p>
            <a:pPr fontAlgn="ctr"/>
            <a:r>
              <a:rPr lang="en-IN" dirty="0"/>
              <a:t>LAHF instruction loads lower byte of the FLAGS register into AH register.</a:t>
            </a:r>
          </a:p>
          <a:p>
            <a:r>
              <a:rPr lang="en-IN" dirty="0"/>
              <a:t>LAHF instruction copies the value of SF, ZF, AF, PF, CF, into bits of 7, 6, 4, 2, 0 respectively of AH register. This LAHF instruction was provided to make conversion of assembly language programs written for 8080 and 8085 to 8086 easier.</a:t>
            </a:r>
          </a:p>
          <a:p>
            <a:pPr>
              <a:buNone/>
            </a:pPr>
            <a:r>
              <a:rPr lang="en-US" b="1" dirty="0"/>
              <a:t>E.g. LAHF;</a:t>
            </a:r>
          </a:p>
          <a:p>
            <a:endParaRPr lang="en-US" b="1" dirty="0">
              <a:solidFill>
                <a:srgbClr val="FFFF00"/>
              </a:solidFill>
            </a:endParaRPr>
          </a:p>
          <a:p>
            <a:pPr>
              <a:buNone/>
            </a:pPr>
            <a:r>
              <a:rPr lang="en-US" b="1" dirty="0">
                <a:solidFill>
                  <a:srgbClr val="002060"/>
                </a:solidFill>
              </a:rPr>
              <a:t>(12). SAHF:-</a:t>
            </a:r>
            <a:r>
              <a:rPr lang="en-US" b="1" dirty="0">
                <a:solidFill>
                  <a:srgbClr val="FFFF00"/>
                </a:solidFill>
              </a:rPr>
              <a:t> </a:t>
            </a:r>
            <a:r>
              <a:rPr lang="en-US" b="1" dirty="0"/>
              <a:t> Copy AH register to low byte of flag register.</a:t>
            </a:r>
            <a:endParaRPr lang="en-US" b="1" dirty="0">
              <a:solidFill>
                <a:srgbClr val="FFFF00"/>
              </a:solidFill>
            </a:endParaRPr>
          </a:p>
          <a:p>
            <a:r>
              <a:rPr lang="en-US" dirty="0"/>
              <a:t>This instruction sets or resets all conditional flags of flag register with respect to the corresponding bit positions.</a:t>
            </a:r>
          </a:p>
          <a:p>
            <a:r>
              <a:rPr lang="en-US" dirty="0"/>
              <a:t>If bit position in AH is 1 then related flag is set otherwise flag will be reset.  </a:t>
            </a:r>
          </a:p>
          <a:p>
            <a:pPr>
              <a:buNone/>
            </a:pPr>
            <a:r>
              <a:rPr lang="en-US" b="1" dirty="0"/>
              <a:t>E.g. SAHF;</a:t>
            </a:r>
            <a:endParaRPr lang="en-US" dirty="0"/>
          </a:p>
        </p:txBody>
      </p:sp>
      <p:sp>
        <p:nvSpPr>
          <p:cNvPr id="4" name="Title 1"/>
          <p:cNvSpPr>
            <a:spLocks noGrp="1"/>
          </p:cNvSpPr>
          <p:nvPr>
            <p:ph type="title"/>
          </p:nvPr>
        </p:nvSpPr>
        <p:spPr>
          <a:xfrm>
            <a:off x="152400" y="152400"/>
            <a:ext cx="8763000" cy="1066800"/>
          </a:xfrm>
        </p:spPr>
        <p:style>
          <a:lnRef idx="0">
            <a:schemeClr val="dk1"/>
          </a:lnRef>
          <a:fillRef idx="3">
            <a:schemeClr val="dk1"/>
          </a:fillRef>
          <a:effectRef idx="3">
            <a:schemeClr val="dk1"/>
          </a:effectRef>
          <a:fontRef idx="minor">
            <a:schemeClr val="lt1"/>
          </a:fontRef>
        </p:style>
        <p:txBody>
          <a:bodyPr>
            <a:normAutofit fontScale="90000"/>
          </a:bodyPr>
          <a:lstStyle/>
          <a:p>
            <a:br>
              <a:rPr lang="en-US" b="1" dirty="0">
                <a:solidFill>
                  <a:srgbClr val="FF0000"/>
                </a:solidFill>
              </a:rPr>
            </a:br>
            <a:r>
              <a:rPr lang="en-US" b="1" dirty="0">
                <a:solidFill>
                  <a:srgbClr val="FF0000"/>
                </a:solidFill>
              </a:rPr>
              <a:t>(1). Data copy/transfer instructions.</a:t>
            </a:r>
            <a:br>
              <a:rPr lang="en-US" b="1" dirty="0"/>
            </a:b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rmAutofit fontScale="92500" lnSpcReduction="20000"/>
          </a:bodyPr>
          <a:lstStyle/>
          <a:p>
            <a:pPr>
              <a:buNone/>
            </a:pPr>
            <a:r>
              <a:rPr lang="en-US" b="1" dirty="0">
                <a:solidFill>
                  <a:srgbClr val="002060"/>
                </a:solidFill>
              </a:rPr>
              <a:t>(13). PUSH F:- </a:t>
            </a:r>
            <a:r>
              <a:rPr lang="en-US" dirty="0"/>
              <a:t>This instruction decrements the stack pointer by 2.</a:t>
            </a:r>
          </a:p>
          <a:p>
            <a:r>
              <a:rPr lang="en-US" dirty="0"/>
              <a:t>It copies contents of flag register to the memory location pointed by stack pointer.</a:t>
            </a:r>
            <a:r>
              <a:rPr lang="en-US" b="1" dirty="0">
                <a:solidFill>
                  <a:srgbClr val="FFFF00"/>
                </a:solidFill>
              </a:rPr>
              <a:t>  </a:t>
            </a:r>
          </a:p>
          <a:p>
            <a:pPr>
              <a:buNone/>
            </a:pPr>
            <a:r>
              <a:rPr lang="en-US" b="1" dirty="0"/>
              <a:t>E.g. PUSH F;</a:t>
            </a:r>
          </a:p>
          <a:p>
            <a:endParaRPr lang="en-US" b="1" dirty="0">
              <a:solidFill>
                <a:srgbClr val="FFFF00"/>
              </a:solidFill>
            </a:endParaRPr>
          </a:p>
          <a:p>
            <a:pPr>
              <a:buNone/>
            </a:pPr>
            <a:r>
              <a:rPr lang="en-US" b="1" dirty="0">
                <a:solidFill>
                  <a:srgbClr val="002060"/>
                </a:solidFill>
              </a:rPr>
              <a:t>(14). POP F:-</a:t>
            </a:r>
            <a:r>
              <a:rPr lang="en-US" b="1" dirty="0">
                <a:solidFill>
                  <a:srgbClr val="FFFF00"/>
                </a:solidFill>
              </a:rPr>
              <a:t> </a:t>
            </a:r>
            <a:r>
              <a:rPr lang="en-US" dirty="0"/>
              <a:t>This instruction increments the stack pointer by 2.</a:t>
            </a:r>
          </a:p>
          <a:p>
            <a:r>
              <a:rPr lang="en-US" dirty="0"/>
              <a:t>It copies contents of memory location pointed by stack pointer to the flag register.</a:t>
            </a:r>
            <a:r>
              <a:rPr lang="en-US" b="1" dirty="0">
                <a:solidFill>
                  <a:srgbClr val="FFFF00"/>
                </a:solidFill>
              </a:rPr>
              <a:t>  </a:t>
            </a:r>
          </a:p>
          <a:p>
            <a:pPr>
              <a:buNone/>
            </a:pPr>
            <a:r>
              <a:rPr lang="en-US" b="1" dirty="0"/>
              <a:t>E.g. POP F;</a:t>
            </a:r>
            <a:endParaRPr lang="en-US" dirty="0"/>
          </a:p>
        </p:txBody>
      </p:sp>
      <p:sp>
        <p:nvSpPr>
          <p:cNvPr id="4" name="Title 1"/>
          <p:cNvSpPr>
            <a:spLocks noGrp="1"/>
          </p:cNvSpPr>
          <p:nvPr>
            <p:ph type="title"/>
          </p:nvPr>
        </p:nvSpPr>
        <p:spPr>
          <a:xfrm>
            <a:off x="152400" y="152400"/>
            <a:ext cx="8763000" cy="1066800"/>
          </a:xfrm>
        </p:spPr>
        <p:style>
          <a:lnRef idx="0">
            <a:schemeClr val="dk1"/>
          </a:lnRef>
          <a:fillRef idx="3">
            <a:schemeClr val="dk1"/>
          </a:fillRef>
          <a:effectRef idx="3">
            <a:schemeClr val="dk1"/>
          </a:effectRef>
          <a:fontRef idx="minor">
            <a:schemeClr val="lt1"/>
          </a:fontRef>
        </p:style>
        <p:txBody>
          <a:bodyPr>
            <a:normAutofit fontScale="90000"/>
          </a:bodyPr>
          <a:lstStyle/>
          <a:p>
            <a:br>
              <a:rPr lang="en-US" b="1" dirty="0">
                <a:solidFill>
                  <a:srgbClr val="FF0000"/>
                </a:solidFill>
              </a:rPr>
            </a:br>
            <a:r>
              <a:rPr lang="en-US" b="1" dirty="0">
                <a:solidFill>
                  <a:srgbClr val="FF0000"/>
                </a:solidFill>
              </a:rPr>
              <a:t>(1). Data copy/transfer instructions.</a:t>
            </a:r>
            <a:br>
              <a:rPr lang="en-US" b="1" dirty="0"/>
            </a:b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9144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
        <p:nvSpPr>
          <p:cNvPr id="3" name="Content Placeholder 2"/>
          <p:cNvSpPr>
            <a:spLocks noGrp="1"/>
          </p:cNvSpPr>
          <p:nvPr>
            <p:ph idx="1"/>
          </p:nvPr>
        </p:nvSpPr>
        <p:spPr>
          <a:xfrm>
            <a:off x="457199" y="1600200"/>
            <a:ext cx="8372007" cy="4525963"/>
          </a:xfrm>
        </p:spPr>
        <p:txBody>
          <a:bodyPr/>
          <a:lstStyle/>
          <a:p>
            <a:pPr>
              <a:buNone/>
            </a:pPr>
            <a:r>
              <a:rPr lang="en-IN" b="1" dirty="0"/>
              <a:t>The arithmetic instructions include</a:t>
            </a:r>
          </a:p>
          <a:p>
            <a:r>
              <a:rPr lang="en-IN" b="1" dirty="0"/>
              <a:t> addition , subtraction</a:t>
            </a:r>
          </a:p>
          <a:p>
            <a:r>
              <a:rPr lang="en-IN" b="1" dirty="0"/>
              <a:t> multiplication, division</a:t>
            </a:r>
          </a:p>
          <a:p>
            <a:r>
              <a:rPr lang="en-IN" b="1" dirty="0"/>
              <a:t> comparison </a:t>
            </a:r>
          </a:p>
          <a:p>
            <a:r>
              <a:rPr lang="en-IN" b="1" dirty="0"/>
              <a:t>negation </a:t>
            </a:r>
          </a:p>
          <a:p>
            <a:r>
              <a:rPr lang="en-IN" b="1" dirty="0"/>
              <a:t>increment</a:t>
            </a:r>
          </a:p>
          <a:p>
            <a:r>
              <a:rPr lang="en-IN" b="1" dirty="0"/>
              <a:t>decrement.</a:t>
            </a:r>
            <a:endParaRPr 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152400"/>
            <a:ext cx="8763000" cy="9144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
        <p:nvSpPr>
          <p:cNvPr id="5" name="Content Placeholder 2"/>
          <p:cNvSpPr>
            <a:spLocks noGrp="1"/>
          </p:cNvSpPr>
          <p:nvPr>
            <p:ph idx="1"/>
          </p:nvPr>
        </p:nvSpPr>
        <p:spPr>
          <a:xfrm>
            <a:off x="228600" y="1143000"/>
            <a:ext cx="8534400" cy="5486400"/>
          </a:xfrm>
        </p:spPr>
        <p:txBody>
          <a:bodyPr>
            <a:normAutofit fontScale="85000" lnSpcReduction="20000"/>
          </a:bodyPr>
          <a:lstStyle/>
          <a:p>
            <a:pPr>
              <a:buNone/>
            </a:pPr>
            <a:r>
              <a:rPr lang="en-US" sz="4800" b="1" dirty="0">
                <a:solidFill>
                  <a:srgbClr val="FFC000"/>
                </a:solidFill>
              </a:rPr>
              <a:t>(1). ADD destination, source;</a:t>
            </a:r>
            <a:endParaRPr lang="en-US" sz="4800" b="1" dirty="0">
              <a:solidFill>
                <a:srgbClr val="002060"/>
              </a:solidFill>
            </a:endParaRPr>
          </a:p>
          <a:p>
            <a:r>
              <a:rPr lang="en-US" sz="3000" b="1" dirty="0"/>
              <a:t>This instruction adds the contents of source operand with the contents of destination operand.</a:t>
            </a:r>
          </a:p>
          <a:p>
            <a:r>
              <a:rPr lang="en-US" sz="3000" b="1" dirty="0"/>
              <a:t>The source may be immediate data, memory location or register.</a:t>
            </a:r>
          </a:p>
          <a:p>
            <a:r>
              <a:rPr lang="en-US" sz="3000" b="1" dirty="0"/>
              <a:t>The destination may be memory location or register.</a:t>
            </a:r>
          </a:p>
          <a:p>
            <a:r>
              <a:rPr lang="en-US" sz="3000" b="1" dirty="0"/>
              <a:t>The result is stored in destination operand.</a:t>
            </a:r>
          </a:p>
          <a:p>
            <a:r>
              <a:rPr lang="en-US" sz="2800" b="1" dirty="0"/>
              <a:t>AX is the default destination register.</a:t>
            </a:r>
          </a:p>
          <a:p>
            <a:r>
              <a:rPr lang="en-IN" sz="2400" b="1" dirty="0"/>
              <a:t>It effects AF, CF, OF, PF, SF, ZF flags.</a:t>
            </a:r>
            <a:endParaRPr lang="en-US" sz="2800" b="1" dirty="0"/>
          </a:p>
          <a:p>
            <a:endParaRPr lang="en-US" sz="3000" b="1" dirty="0"/>
          </a:p>
          <a:p>
            <a:endParaRPr lang="en-US" b="1" dirty="0"/>
          </a:p>
          <a:p>
            <a:r>
              <a:rPr lang="en-US" b="1" dirty="0"/>
              <a:t>E.g. (1). ADD AX,2020H;</a:t>
            </a:r>
          </a:p>
          <a:p>
            <a:pPr>
              <a:buNone/>
            </a:pPr>
            <a:r>
              <a:rPr lang="en-US" b="1" dirty="0"/>
              <a:t>            (2). ADD AX,BX;</a:t>
            </a:r>
          </a:p>
          <a:p>
            <a:endParaRPr lang="en-US" dirty="0"/>
          </a:p>
          <a:p>
            <a:endParaRPr lang="en-US"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2"/>
          <p:cNvGraphicFramePr>
            <a:graphicFrameLocks noGrp="1"/>
          </p:cNvGraphicFramePr>
          <p:nvPr>
            <p:ph idx="1"/>
          </p:nvPr>
        </p:nvGraphicFramePr>
        <p:xfrm>
          <a:off x="228600" y="1371600"/>
          <a:ext cx="2667000" cy="51816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sz="2800" b="1" dirty="0">
                          <a:solidFill>
                            <a:schemeClr val="tx1"/>
                          </a:solidFill>
                        </a:rPr>
                        <a:t>AH</a:t>
                      </a:r>
                    </a:p>
                  </a:txBody>
                  <a:tcPr/>
                </a:tc>
                <a:tc>
                  <a:txBody>
                    <a:bodyPr/>
                    <a:lstStyle/>
                    <a:p>
                      <a:r>
                        <a:rPr lang="en-US" sz="2800" b="1" dirty="0">
                          <a:solidFill>
                            <a:schemeClr val="tx1"/>
                          </a:solidFill>
                        </a:rPr>
                        <a:t>10</a:t>
                      </a:r>
                    </a:p>
                  </a:txBody>
                  <a:tcPr/>
                </a:tc>
                <a:tc>
                  <a:txBody>
                    <a:bodyPr/>
                    <a:lstStyle/>
                    <a:p>
                      <a:r>
                        <a:rPr lang="en-US" sz="2800" b="1" dirty="0">
                          <a:solidFill>
                            <a:schemeClr val="tx1"/>
                          </a:solidFill>
                        </a:rPr>
                        <a:t>AL</a:t>
                      </a:r>
                    </a:p>
                  </a:txBody>
                  <a:tcPr/>
                </a:tc>
                <a:tc>
                  <a:txBody>
                    <a:bodyPr/>
                    <a:lstStyle/>
                    <a:p>
                      <a:r>
                        <a:rPr lang="en-US" sz="2800" b="1" dirty="0">
                          <a:solidFill>
                            <a:schemeClr val="tx1"/>
                          </a:solidFill>
                        </a:rPr>
                        <a:t>10</a:t>
                      </a:r>
                    </a:p>
                  </a:txBody>
                  <a:tcPr/>
                </a:tc>
                <a:extLst>
                  <a:ext uri="{0D108BD9-81ED-4DB2-BD59-A6C34878D82A}">
                    <a16:rowId xmlns:a16="http://schemas.microsoft.com/office/drawing/2014/main" val="10000"/>
                  </a:ext>
                </a:extLst>
              </a:tr>
            </a:tbl>
          </a:graphicData>
        </a:graphic>
      </p:graphicFrame>
      <p:sp>
        <p:nvSpPr>
          <p:cNvPr id="6" name="Rectangle 5"/>
          <p:cNvSpPr/>
          <p:nvPr/>
        </p:nvSpPr>
        <p:spPr>
          <a:xfrm>
            <a:off x="6096000" y="838200"/>
            <a:ext cx="2531783" cy="461665"/>
          </a:xfrm>
          <a:prstGeom prst="rect">
            <a:avLst/>
          </a:prstGeom>
        </p:spPr>
        <p:txBody>
          <a:bodyPr wrap="none">
            <a:spAutoFit/>
          </a:bodyPr>
          <a:lstStyle/>
          <a:p>
            <a:r>
              <a:rPr lang="en-US" sz="2400" b="1" dirty="0"/>
              <a:t>AFTER EXECUTION</a:t>
            </a:r>
          </a:p>
        </p:txBody>
      </p:sp>
      <p:sp>
        <p:nvSpPr>
          <p:cNvPr id="7" name="Rectangle 6"/>
          <p:cNvSpPr/>
          <p:nvPr/>
        </p:nvSpPr>
        <p:spPr>
          <a:xfrm>
            <a:off x="304800" y="838200"/>
            <a:ext cx="2723502" cy="461665"/>
          </a:xfrm>
          <a:prstGeom prst="rect">
            <a:avLst/>
          </a:prstGeom>
        </p:spPr>
        <p:txBody>
          <a:bodyPr wrap="none">
            <a:spAutoFit/>
          </a:bodyPr>
          <a:lstStyle/>
          <a:p>
            <a:r>
              <a:rPr lang="en-US" sz="2400" b="1" dirty="0"/>
              <a:t>BEFORE EXECUTION</a:t>
            </a:r>
          </a:p>
        </p:txBody>
      </p:sp>
      <p:graphicFrame>
        <p:nvGraphicFramePr>
          <p:cNvPr id="8" name="Content Placeholder 12"/>
          <p:cNvGraphicFramePr>
            <a:graphicFrameLocks/>
          </p:cNvGraphicFramePr>
          <p:nvPr/>
        </p:nvGraphicFramePr>
        <p:xfrm>
          <a:off x="152400" y="5059680"/>
          <a:ext cx="2286000" cy="91440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70840">
                <a:tc>
                  <a:txBody>
                    <a:bodyPr/>
                    <a:lstStyle/>
                    <a:p>
                      <a:r>
                        <a:rPr lang="en-US" sz="2400" b="1" dirty="0">
                          <a:solidFill>
                            <a:schemeClr val="tx1"/>
                          </a:solidFill>
                        </a:rPr>
                        <a:t>AH</a:t>
                      </a:r>
                    </a:p>
                  </a:txBody>
                  <a:tcPr/>
                </a:tc>
                <a:tc>
                  <a:txBody>
                    <a:bodyPr/>
                    <a:lstStyle/>
                    <a:p>
                      <a:r>
                        <a:rPr lang="en-US" sz="2400" b="1" dirty="0">
                          <a:solidFill>
                            <a:schemeClr val="tx1"/>
                          </a:solidFill>
                        </a:rPr>
                        <a:t>10</a:t>
                      </a:r>
                    </a:p>
                  </a:txBody>
                  <a:tcPr/>
                </a:tc>
                <a:tc>
                  <a:txBody>
                    <a:bodyPr/>
                    <a:lstStyle/>
                    <a:p>
                      <a:r>
                        <a:rPr lang="en-US" sz="2400" b="1" dirty="0">
                          <a:solidFill>
                            <a:schemeClr val="tx1"/>
                          </a:solidFill>
                        </a:rPr>
                        <a:t>AL</a:t>
                      </a:r>
                    </a:p>
                  </a:txBody>
                  <a:tcPr/>
                </a:tc>
                <a:tc>
                  <a:txBody>
                    <a:bodyPr/>
                    <a:lstStyle/>
                    <a:p>
                      <a:r>
                        <a:rPr lang="en-US" sz="2400" b="1" dirty="0">
                          <a:solidFill>
                            <a:schemeClr val="tx1"/>
                          </a:solidFill>
                        </a:rPr>
                        <a:t>10</a:t>
                      </a:r>
                    </a:p>
                  </a:txBody>
                  <a:tcPr/>
                </a:tc>
                <a:extLst>
                  <a:ext uri="{0D108BD9-81ED-4DB2-BD59-A6C34878D82A}">
                    <a16:rowId xmlns:a16="http://schemas.microsoft.com/office/drawing/2014/main" val="10000"/>
                  </a:ext>
                </a:extLst>
              </a:tr>
              <a:tr h="370840">
                <a:tc>
                  <a:txBody>
                    <a:bodyPr/>
                    <a:lstStyle/>
                    <a:p>
                      <a:r>
                        <a:rPr lang="en-US" sz="2400" b="1" dirty="0">
                          <a:solidFill>
                            <a:schemeClr val="tx1"/>
                          </a:solidFill>
                        </a:rPr>
                        <a:t>BH</a:t>
                      </a:r>
                    </a:p>
                  </a:txBody>
                  <a:tcPr/>
                </a:tc>
                <a:tc>
                  <a:txBody>
                    <a:bodyPr/>
                    <a:lstStyle/>
                    <a:p>
                      <a:r>
                        <a:rPr lang="en-US" sz="2400" b="1" dirty="0">
                          <a:solidFill>
                            <a:schemeClr val="tx1"/>
                          </a:solidFill>
                        </a:rPr>
                        <a:t>20</a:t>
                      </a:r>
                    </a:p>
                  </a:txBody>
                  <a:tcPr/>
                </a:tc>
                <a:tc>
                  <a:txBody>
                    <a:bodyPr/>
                    <a:lstStyle/>
                    <a:p>
                      <a:r>
                        <a:rPr lang="en-US" sz="2400" b="1" dirty="0">
                          <a:solidFill>
                            <a:schemeClr val="tx1"/>
                          </a:solidFill>
                        </a:rPr>
                        <a:t>BL</a:t>
                      </a:r>
                    </a:p>
                  </a:txBody>
                  <a:tcPr/>
                </a:tc>
                <a:tc>
                  <a:txBody>
                    <a:bodyPr/>
                    <a:lstStyle/>
                    <a:p>
                      <a:r>
                        <a:rPr lang="en-US" sz="2400" b="1" dirty="0">
                          <a:solidFill>
                            <a:schemeClr val="tx1"/>
                          </a:solidFill>
                        </a:rPr>
                        <a:t>20</a:t>
                      </a:r>
                    </a:p>
                  </a:txBody>
                  <a:tcPr/>
                </a:tc>
                <a:extLst>
                  <a:ext uri="{0D108BD9-81ED-4DB2-BD59-A6C34878D82A}">
                    <a16:rowId xmlns:a16="http://schemas.microsoft.com/office/drawing/2014/main" val="10001"/>
                  </a:ext>
                </a:extLst>
              </a:tr>
            </a:tbl>
          </a:graphicData>
        </a:graphic>
      </p:graphicFrame>
      <p:sp>
        <p:nvSpPr>
          <p:cNvPr id="10" name="Rectangle 9"/>
          <p:cNvSpPr/>
          <p:nvPr/>
        </p:nvSpPr>
        <p:spPr>
          <a:xfrm>
            <a:off x="6459817" y="4415135"/>
            <a:ext cx="2531783" cy="461665"/>
          </a:xfrm>
          <a:prstGeom prst="rect">
            <a:avLst/>
          </a:prstGeom>
        </p:spPr>
        <p:txBody>
          <a:bodyPr wrap="none">
            <a:spAutoFit/>
          </a:bodyPr>
          <a:lstStyle/>
          <a:p>
            <a:r>
              <a:rPr lang="en-US" sz="2400" b="1" dirty="0"/>
              <a:t>AFTER EXECUTION</a:t>
            </a:r>
          </a:p>
        </p:txBody>
      </p:sp>
      <p:sp>
        <p:nvSpPr>
          <p:cNvPr id="11" name="Rectangle 10"/>
          <p:cNvSpPr/>
          <p:nvPr/>
        </p:nvSpPr>
        <p:spPr>
          <a:xfrm>
            <a:off x="152400" y="4491335"/>
            <a:ext cx="2723502" cy="461665"/>
          </a:xfrm>
          <a:prstGeom prst="rect">
            <a:avLst/>
          </a:prstGeom>
        </p:spPr>
        <p:txBody>
          <a:bodyPr wrap="none">
            <a:spAutoFit/>
          </a:bodyPr>
          <a:lstStyle/>
          <a:p>
            <a:r>
              <a:rPr lang="en-US" sz="2400" b="1" dirty="0"/>
              <a:t>BEFORE EXECUTION</a:t>
            </a:r>
          </a:p>
        </p:txBody>
      </p:sp>
      <p:sp>
        <p:nvSpPr>
          <p:cNvPr id="16" name="TextBox 15"/>
          <p:cNvSpPr txBox="1"/>
          <p:nvPr/>
        </p:nvSpPr>
        <p:spPr>
          <a:xfrm>
            <a:off x="3048000" y="1295400"/>
            <a:ext cx="3048000" cy="646331"/>
          </a:xfrm>
          <a:prstGeom prst="rect">
            <a:avLst/>
          </a:prstGeom>
          <a:noFill/>
        </p:spPr>
        <p:txBody>
          <a:bodyPr wrap="square" rtlCol="0">
            <a:spAutoFit/>
          </a:bodyPr>
          <a:lstStyle/>
          <a:p>
            <a:r>
              <a:rPr lang="en-US" sz="3600" b="1" dirty="0"/>
              <a:t>ADD AX,2020H  </a:t>
            </a:r>
          </a:p>
        </p:txBody>
      </p:sp>
      <p:sp>
        <p:nvSpPr>
          <p:cNvPr id="17" name="TextBox 16"/>
          <p:cNvSpPr txBox="1"/>
          <p:nvPr/>
        </p:nvSpPr>
        <p:spPr>
          <a:xfrm>
            <a:off x="3124200" y="5221069"/>
            <a:ext cx="2667000" cy="646331"/>
          </a:xfrm>
          <a:prstGeom prst="rect">
            <a:avLst/>
          </a:prstGeom>
          <a:noFill/>
        </p:spPr>
        <p:txBody>
          <a:bodyPr wrap="square" rtlCol="0">
            <a:spAutoFit/>
          </a:bodyPr>
          <a:lstStyle/>
          <a:p>
            <a:r>
              <a:rPr lang="en-US" sz="3600" b="1" dirty="0"/>
              <a:t>ADD AX,BX</a:t>
            </a:r>
          </a:p>
        </p:txBody>
      </p:sp>
      <p:sp>
        <p:nvSpPr>
          <p:cNvPr id="23" name="TextBox 22"/>
          <p:cNvSpPr txBox="1"/>
          <p:nvPr/>
        </p:nvSpPr>
        <p:spPr>
          <a:xfrm>
            <a:off x="8305800" y="6243935"/>
            <a:ext cx="1600200" cy="461665"/>
          </a:xfrm>
          <a:prstGeom prst="rect">
            <a:avLst/>
          </a:prstGeom>
          <a:noFill/>
        </p:spPr>
        <p:txBody>
          <a:bodyPr wrap="square" rtlCol="0">
            <a:spAutoFit/>
          </a:bodyPr>
          <a:lstStyle/>
          <a:p>
            <a:r>
              <a:rPr lang="en-US" sz="2400" b="1" dirty="0">
                <a:solidFill>
                  <a:schemeClr val="bg1"/>
                </a:solidFill>
              </a:rPr>
              <a:t>2050</a:t>
            </a:r>
          </a:p>
        </p:txBody>
      </p:sp>
      <p:graphicFrame>
        <p:nvGraphicFramePr>
          <p:cNvPr id="24" name="Content Placeholder 12"/>
          <p:cNvGraphicFramePr>
            <a:graphicFrameLocks/>
          </p:cNvGraphicFramePr>
          <p:nvPr/>
        </p:nvGraphicFramePr>
        <p:xfrm>
          <a:off x="6172200" y="1371600"/>
          <a:ext cx="2667000" cy="51816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sz="2800" b="1" dirty="0">
                          <a:solidFill>
                            <a:schemeClr val="tx1"/>
                          </a:solidFill>
                        </a:rPr>
                        <a:t>AH</a:t>
                      </a:r>
                    </a:p>
                  </a:txBody>
                  <a:tcPr/>
                </a:tc>
                <a:tc>
                  <a:txBody>
                    <a:bodyPr/>
                    <a:lstStyle/>
                    <a:p>
                      <a:r>
                        <a:rPr lang="en-US" sz="2800" b="1" dirty="0">
                          <a:solidFill>
                            <a:schemeClr val="tx1"/>
                          </a:solidFill>
                        </a:rPr>
                        <a:t>30</a:t>
                      </a:r>
                    </a:p>
                  </a:txBody>
                  <a:tcPr/>
                </a:tc>
                <a:tc>
                  <a:txBody>
                    <a:bodyPr/>
                    <a:lstStyle/>
                    <a:p>
                      <a:r>
                        <a:rPr lang="en-US" sz="2800" b="1" dirty="0">
                          <a:solidFill>
                            <a:schemeClr val="tx1"/>
                          </a:solidFill>
                        </a:rPr>
                        <a:t>AL</a:t>
                      </a:r>
                    </a:p>
                  </a:txBody>
                  <a:tcPr/>
                </a:tc>
                <a:tc>
                  <a:txBody>
                    <a:bodyPr/>
                    <a:lstStyle/>
                    <a:p>
                      <a:r>
                        <a:rPr lang="en-US" sz="2800" b="1" dirty="0">
                          <a:solidFill>
                            <a:schemeClr val="tx1"/>
                          </a:solidFill>
                        </a:rPr>
                        <a:t>30</a:t>
                      </a:r>
                    </a:p>
                  </a:txBody>
                  <a:tcPr/>
                </a:tc>
                <a:extLst>
                  <a:ext uri="{0D108BD9-81ED-4DB2-BD59-A6C34878D82A}">
                    <a16:rowId xmlns:a16="http://schemas.microsoft.com/office/drawing/2014/main" val="10000"/>
                  </a:ext>
                </a:extLst>
              </a:tr>
            </a:tbl>
          </a:graphicData>
        </a:graphic>
      </p:graphicFrame>
      <p:sp>
        <p:nvSpPr>
          <p:cNvPr id="25" name="TextBox 24"/>
          <p:cNvSpPr txBox="1"/>
          <p:nvPr/>
        </p:nvSpPr>
        <p:spPr>
          <a:xfrm>
            <a:off x="4038600" y="2734270"/>
            <a:ext cx="2514600" cy="1384995"/>
          </a:xfrm>
          <a:prstGeom prst="rect">
            <a:avLst/>
          </a:prstGeom>
          <a:noFill/>
        </p:spPr>
        <p:txBody>
          <a:bodyPr wrap="square" rtlCol="0">
            <a:spAutoFit/>
          </a:bodyPr>
          <a:lstStyle/>
          <a:p>
            <a:r>
              <a:rPr lang="en-US" sz="2800" b="1" dirty="0"/>
              <a:t>  1010</a:t>
            </a:r>
          </a:p>
          <a:p>
            <a:r>
              <a:rPr lang="en-US" sz="2800" b="1" dirty="0"/>
              <a:t>+2020</a:t>
            </a:r>
          </a:p>
          <a:p>
            <a:r>
              <a:rPr lang="en-US" sz="2800" b="1" dirty="0"/>
              <a:t>  3030</a:t>
            </a:r>
          </a:p>
        </p:txBody>
      </p:sp>
      <p:cxnSp>
        <p:nvCxnSpPr>
          <p:cNvPr id="27" name="Straight Connector 26"/>
          <p:cNvCxnSpPr/>
          <p:nvPr/>
        </p:nvCxnSpPr>
        <p:spPr>
          <a:xfrm>
            <a:off x="4267200" y="3581400"/>
            <a:ext cx="838200" cy="1588"/>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9" name="Content Placeholder 12"/>
          <p:cNvGraphicFramePr>
            <a:graphicFrameLocks/>
          </p:cNvGraphicFramePr>
          <p:nvPr/>
        </p:nvGraphicFramePr>
        <p:xfrm>
          <a:off x="6553200" y="5029200"/>
          <a:ext cx="2286000" cy="91440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70840">
                <a:tc>
                  <a:txBody>
                    <a:bodyPr/>
                    <a:lstStyle/>
                    <a:p>
                      <a:r>
                        <a:rPr lang="en-US" sz="2400" b="1" dirty="0">
                          <a:solidFill>
                            <a:schemeClr val="tx1"/>
                          </a:solidFill>
                        </a:rPr>
                        <a:t>AH</a:t>
                      </a:r>
                    </a:p>
                  </a:txBody>
                  <a:tcPr/>
                </a:tc>
                <a:tc>
                  <a:txBody>
                    <a:bodyPr/>
                    <a:lstStyle/>
                    <a:p>
                      <a:r>
                        <a:rPr lang="en-US" sz="2400" b="1" dirty="0">
                          <a:solidFill>
                            <a:schemeClr val="tx1"/>
                          </a:solidFill>
                        </a:rPr>
                        <a:t>30</a:t>
                      </a:r>
                    </a:p>
                  </a:txBody>
                  <a:tcPr/>
                </a:tc>
                <a:tc>
                  <a:txBody>
                    <a:bodyPr/>
                    <a:lstStyle/>
                    <a:p>
                      <a:r>
                        <a:rPr lang="en-US" sz="2400" b="1" dirty="0">
                          <a:solidFill>
                            <a:schemeClr val="tx1"/>
                          </a:solidFill>
                        </a:rPr>
                        <a:t>AL</a:t>
                      </a:r>
                    </a:p>
                  </a:txBody>
                  <a:tcPr/>
                </a:tc>
                <a:tc>
                  <a:txBody>
                    <a:bodyPr/>
                    <a:lstStyle/>
                    <a:p>
                      <a:r>
                        <a:rPr lang="en-US" sz="2400" b="1" dirty="0">
                          <a:solidFill>
                            <a:schemeClr val="tx1"/>
                          </a:solidFill>
                        </a:rPr>
                        <a:t>30</a:t>
                      </a:r>
                    </a:p>
                  </a:txBody>
                  <a:tcPr/>
                </a:tc>
                <a:extLst>
                  <a:ext uri="{0D108BD9-81ED-4DB2-BD59-A6C34878D82A}">
                    <a16:rowId xmlns:a16="http://schemas.microsoft.com/office/drawing/2014/main" val="10000"/>
                  </a:ext>
                </a:extLst>
              </a:tr>
              <a:tr h="370840">
                <a:tc>
                  <a:txBody>
                    <a:bodyPr/>
                    <a:lstStyle/>
                    <a:p>
                      <a:r>
                        <a:rPr lang="en-US" sz="2400" b="1" dirty="0">
                          <a:solidFill>
                            <a:schemeClr val="tx1"/>
                          </a:solidFill>
                        </a:rPr>
                        <a:t>BH</a:t>
                      </a:r>
                    </a:p>
                  </a:txBody>
                  <a:tcPr/>
                </a:tc>
                <a:tc>
                  <a:txBody>
                    <a:bodyPr/>
                    <a:lstStyle/>
                    <a:p>
                      <a:r>
                        <a:rPr lang="en-US" sz="2400" b="1" dirty="0">
                          <a:solidFill>
                            <a:schemeClr val="tx1"/>
                          </a:solidFill>
                        </a:rPr>
                        <a:t>20</a:t>
                      </a:r>
                    </a:p>
                  </a:txBody>
                  <a:tcPr/>
                </a:tc>
                <a:tc>
                  <a:txBody>
                    <a:bodyPr/>
                    <a:lstStyle/>
                    <a:p>
                      <a:r>
                        <a:rPr lang="en-US" sz="2400" b="1" dirty="0">
                          <a:solidFill>
                            <a:schemeClr val="tx1"/>
                          </a:solidFill>
                        </a:rPr>
                        <a:t>BL</a:t>
                      </a:r>
                    </a:p>
                  </a:txBody>
                  <a:tcPr/>
                </a:tc>
                <a:tc>
                  <a:txBody>
                    <a:bodyPr/>
                    <a:lstStyle/>
                    <a:p>
                      <a:r>
                        <a:rPr lang="en-US" sz="2400" b="1" dirty="0">
                          <a:solidFill>
                            <a:schemeClr val="tx1"/>
                          </a:solidFill>
                        </a:rPr>
                        <a:t>20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334000"/>
          </a:xfrm>
        </p:spPr>
        <p:txBody>
          <a:bodyPr>
            <a:normAutofit fontScale="92500" lnSpcReduction="10000"/>
          </a:bodyPr>
          <a:lstStyle/>
          <a:p>
            <a:pPr>
              <a:buNone/>
            </a:pPr>
            <a:r>
              <a:rPr lang="en-US" sz="4300" b="1" dirty="0">
                <a:solidFill>
                  <a:srgbClr val="FFC000"/>
                </a:solidFill>
              </a:rPr>
              <a:t>(2). ADC destination, source</a:t>
            </a:r>
            <a:endParaRPr lang="en-US" sz="4300" b="1" dirty="0">
              <a:solidFill>
                <a:srgbClr val="002060"/>
              </a:solidFill>
            </a:endParaRPr>
          </a:p>
          <a:p>
            <a:r>
              <a:rPr lang="en-US" sz="2800" b="1" dirty="0"/>
              <a:t>This instruction adds the contents of source operand with the contents of destination operand with carry flag bit.</a:t>
            </a:r>
          </a:p>
          <a:p>
            <a:r>
              <a:rPr lang="en-US" sz="2800" b="1" dirty="0"/>
              <a:t>The source may be immediate data, memory location or register.</a:t>
            </a:r>
          </a:p>
          <a:p>
            <a:r>
              <a:rPr lang="en-US" sz="2800" b="1" dirty="0"/>
              <a:t>The destination may be memory location or register.</a:t>
            </a:r>
          </a:p>
          <a:p>
            <a:r>
              <a:rPr lang="en-US" sz="2800" b="1" dirty="0"/>
              <a:t>The result is stored in destination operand.</a:t>
            </a:r>
          </a:p>
          <a:p>
            <a:r>
              <a:rPr lang="en-US" sz="2800" b="1" dirty="0"/>
              <a:t>AX is the default destination register.</a:t>
            </a:r>
          </a:p>
          <a:p>
            <a:r>
              <a:rPr lang="en-IN" sz="2800" b="1" dirty="0"/>
              <a:t>It effects AF, CF, OF, PF, SF, ZF flags.</a:t>
            </a:r>
            <a:endParaRPr lang="en-US" sz="2800" b="1" dirty="0"/>
          </a:p>
          <a:p>
            <a:r>
              <a:rPr lang="en-US" sz="2800" b="1" dirty="0"/>
              <a:t>E.g. (1). ADC AX,2020H;</a:t>
            </a:r>
          </a:p>
          <a:p>
            <a:pPr>
              <a:buNone/>
            </a:pPr>
            <a:r>
              <a:rPr lang="en-US" sz="2800" b="1" dirty="0"/>
              <a:t>            (2). ADC AX,BX;</a:t>
            </a:r>
          </a:p>
          <a:p>
            <a:pPr>
              <a:buNone/>
            </a:pPr>
            <a:r>
              <a:rPr lang="en-US" sz="2800" b="1" dirty="0"/>
              <a:t>            (3). </a:t>
            </a:r>
            <a:r>
              <a:rPr lang="en-IN" sz="2800" b="1" dirty="0"/>
              <a:t>ADC AL, [DI];</a:t>
            </a:r>
            <a:endParaRPr lang="en-US" sz="2800" b="1" dirty="0"/>
          </a:p>
          <a:p>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2"/>
          <p:cNvGraphicFramePr>
            <a:graphicFrameLocks noGrp="1"/>
          </p:cNvGraphicFramePr>
          <p:nvPr>
            <p:ph idx="1"/>
          </p:nvPr>
        </p:nvGraphicFramePr>
        <p:xfrm>
          <a:off x="228600" y="2301240"/>
          <a:ext cx="2667000" cy="51816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sz="2800" b="1" dirty="0">
                          <a:solidFill>
                            <a:schemeClr val="tx1"/>
                          </a:solidFill>
                        </a:rPr>
                        <a:t>AH</a:t>
                      </a:r>
                    </a:p>
                  </a:txBody>
                  <a:tcPr/>
                </a:tc>
                <a:tc>
                  <a:txBody>
                    <a:bodyPr/>
                    <a:lstStyle/>
                    <a:p>
                      <a:r>
                        <a:rPr lang="en-US" sz="2800" b="1" dirty="0">
                          <a:solidFill>
                            <a:schemeClr val="tx1"/>
                          </a:solidFill>
                        </a:rPr>
                        <a:t>10</a:t>
                      </a:r>
                    </a:p>
                  </a:txBody>
                  <a:tcPr/>
                </a:tc>
                <a:tc>
                  <a:txBody>
                    <a:bodyPr/>
                    <a:lstStyle/>
                    <a:p>
                      <a:r>
                        <a:rPr lang="en-US" sz="2800" b="1" dirty="0">
                          <a:solidFill>
                            <a:schemeClr val="tx1"/>
                          </a:solidFill>
                        </a:rPr>
                        <a:t>AL</a:t>
                      </a:r>
                    </a:p>
                  </a:txBody>
                  <a:tcPr/>
                </a:tc>
                <a:tc>
                  <a:txBody>
                    <a:bodyPr/>
                    <a:lstStyle/>
                    <a:p>
                      <a:r>
                        <a:rPr lang="en-US" sz="2800" b="1" dirty="0">
                          <a:solidFill>
                            <a:schemeClr val="tx1"/>
                          </a:solidFill>
                        </a:rPr>
                        <a:t>10</a:t>
                      </a:r>
                    </a:p>
                  </a:txBody>
                  <a:tcPr/>
                </a:tc>
                <a:extLst>
                  <a:ext uri="{0D108BD9-81ED-4DB2-BD59-A6C34878D82A}">
                    <a16:rowId xmlns:a16="http://schemas.microsoft.com/office/drawing/2014/main" val="10000"/>
                  </a:ext>
                </a:extLst>
              </a:tr>
            </a:tbl>
          </a:graphicData>
        </a:graphic>
      </p:graphicFrame>
      <p:sp>
        <p:nvSpPr>
          <p:cNvPr id="6" name="Rectangle 5"/>
          <p:cNvSpPr/>
          <p:nvPr/>
        </p:nvSpPr>
        <p:spPr>
          <a:xfrm>
            <a:off x="6096000" y="838200"/>
            <a:ext cx="2531783" cy="461665"/>
          </a:xfrm>
          <a:prstGeom prst="rect">
            <a:avLst/>
          </a:prstGeom>
        </p:spPr>
        <p:txBody>
          <a:bodyPr wrap="none">
            <a:spAutoFit/>
          </a:bodyPr>
          <a:lstStyle/>
          <a:p>
            <a:r>
              <a:rPr lang="en-US" sz="2400" b="1" dirty="0"/>
              <a:t>AFTER EXECUTION</a:t>
            </a:r>
          </a:p>
        </p:txBody>
      </p:sp>
      <p:sp>
        <p:nvSpPr>
          <p:cNvPr id="7" name="Rectangle 6"/>
          <p:cNvSpPr/>
          <p:nvPr/>
        </p:nvSpPr>
        <p:spPr>
          <a:xfrm>
            <a:off x="304800" y="838200"/>
            <a:ext cx="2723502" cy="461665"/>
          </a:xfrm>
          <a:prstGeom prst="rect">
            <a:avLst/>
          </a:prstGeom>
        </p:spPr>
        <p:txBody>
          <a:bodyPr wrap="none">
            <a:spAutoFit/>
          </a:bodyPr>
          <a:lstStyle/>
          <a:p>
            <a:r>
              <a:rPr lang="en-US" sz="2400" b="1" dirty="0"/>
              <a:t>BEFORE EXECUTION</a:t>
            </a:r>
          </a:p>
        </p:txBody>
      </p:sp>
      <p:graphicFrame>
        <p:nvGraphicFramePr>
          <p:cNvPr id="8" name="Content Placeholder 12"/>
          <p:cNvGraphicFramePr>
            <a:graphicFrameLocks/>
          </p:cNvGraphicFramePr>
          <p:nvPr/>
        </p:nvGraphicFramePr>
        <p:xfrm>
          <a:off x="152400" y="5059680"/>
          <a:ext cx="2286000" cy="91440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70840">
                <a:tc>
                  <a:txBody>
                    <a:bodyPr/>
                    <a:lstStyle/>
                    <a:p>
                      <a:r>
                        <a:rPr lang="en-US" sz="2400" b="1" dirty="0">
                          <a:solidFill>
                            <a:schemeClr val="tx1"/>
                          </a:solidFill>
                        </a:rPr>
                        <a:t>AH</a:t>
                      </a:r>
                    </a:p>
                  </a:txBody>
                  <a:tcPr/>
                </a:tc>
                <a:tc>
                  <a:txBody>
                    <a:bodyPr/>
                    <a:lstStyle/>
                    <a:p>
                      <a:r>
                        <a:rPr lang="en-US" sz="2400" b="1" dirty="0">
                          <a:solidFill>
                            <a:schemeClr val="tx1"/>
                          </a:solidFill>
                        </a:rPr>
                        <a:t>10</a:t>
                      </a:r>
                    </a:p>
                  </a:txBody>
                  <a:tcPr/>
                </a:tc>
                <a:tc>
                  <a:txBody>
                    <a:bodyPr/>
                    <a:lstStyle/>
                    <a:p>
                      <a:r>
                        <a:rPr lang="en-US" sz="2400" b="1" dirty="0">
                          <a:solidFill>
                            <a:schemeClr val="tx1"/>
                          </a:solidFill>
                        </a:rPr>
                        <a:t>AL</a:t>
                      </a:r>
                    </a:p>
                  </a:txBody>
                  <a:tcPr/>
                </a:tc>
                <a:tc>
                  <a:txBody>
                    <a:bodyPr/>
                    <a:lstStyle/>
                    <a:p>
                      <a:r>
                        <a:rPr lang="en-US" sz="2400" b="1" dirty="0">
                          <a:solidFill>
                            <a:schemeClr val="tx1"/>
                          </a:solidFill>
                        </a:rPr>
                        <a:t>10</a:t>
                      </a:r>
                    </a:p>
                  </a:txBody>
                  <a:tcPr/>
                </a:tc>
                <a:extLst>
                  <a:ext uri="{0D108BD9-81ED-4DB2-BD59-A6C34878D82A}">
                    <a16:rowId xmlns:a16="http://schemas.microsoft.com/office/drawing/2014/main" val="10000"/>
                  </a:ext>
                </a:extLst>
              </a:tr>
              <a:tr h="370840">
                <a:tc>
                  <a:txBody>
                    <a:bodyPr/>
                    <a:lstStyle/>
                    <a:p>
                      <a:r>
                        <a:rPr lang="en-US" sz="2400" b="1" dirty="0">
                          <a:solidFill>
                            <a:schemeClr val="tx1"/>
                          </a:solidFill>
                        </a:rPr>
                        <a:t>BH</a:t>
                      </a:r>
                    </a:p>
                  </a:txBody>
                  <a:tcPr/>
                </a:tc>
                <a:tc>
                  <a:txBody>
                    <a:bodyPr/>
                    <a:lstStyle/>
                    <a:p>
                      <a:r>
                        <a:rPr lang="en-US" sz="2400" b="1" dirty="0">
                          <a:solidFill>
                            <a:schemeClr val="tx1"/>
                          </a:solidFill>
                        </a:rPr>
                        <a:t>20</a:t>
                      </a:r>
                    </a:p>
                  </a:txBody>
                  <a:tcPr/>
                </a:tc>
                <a:tc>
                  <a:txBody>
                    <a:bodyPr/>
                    <a:lstStyle/>
                    <a:p>
                      <a:r>
                        <a:rPr lang="en-US" sz="2400" b="1" dirty="0">
                          <a:solidFill>
                            <a:schemeClr val="tx1"/>
                          </a:solidFill>
                        </a:rPr>
                        <a:t>BL</a:t>
                      </a:r>
                    </a:p>
                  </a:txBody>
                  <a:tcPr/>
                </a:tc>
                <a:tc>
                  <a:txBody>
                    <a:bodyPr/>
                    <a:lstStyle/>
                    <a:p>
                      <a:r>
                        <a:rPr lang="en-US" sz="2400" b="1" dirty="0">
                          <a:solidFill>
                            <a:schemeClr val="tx1"/>
                          </a:solidFill>
                        </a:rPr>
                        <a:t>20</a:t>
                      </a:r>
                    </a:p>
                  </a:txBody>
                  <a:tcPr/>
                </a:tc>
                <a:extLst>
                  <a:ext uri="{0D108BD9-81ED-4DB2-BD59-A6C34878D82A}">
                    <a16:rowId xmlns:a16="http://schemas.microsoft.com/office/drawing/2014/main" val="10001"/>
                  </a:ext>
                </a:extLst>
              </a:tr>
            </a:tbl>
          </a:graphicData>
        </a:graphic>
      </p:graphicFrame>
      <p:sp>
        <p:nvSpPr>
          <p:cNvPr id="10" name="Rectangle 9"/>
          <p:cNvSpPr/>
          <p:nvPr/>
        </p:nvSpPr>
        <p:spPr>
          <a:xfrm>
            <a:off x="6459817" y="3962400"/>
            <a:ext cx="2531783" cy="461665"/>
          </a:xfrm>
          <a:prstGeom prst="rect">
            <a:avLst/>
          </a:prstGeom>
        </p:spPr>
        <p:txBody>
          <a:bodyPr wrap="none">
            <a:spAutoFit/>
          </a:bodyPr>
          <a:lstStyle/>
          <a:p>
            <a:r>
              <a:rPr lang="en-US" sz="2400" b="1" dirty="0"/>
              <a:t>AFTER EXECUTION</a:t>
            </a:r>
          </a:p>
        </p:txBody>
      </p:sp>
      <p:sp>
        <p:nvSpPr>
          <p:cNvPr id="11" name="Rectangle 10"/>
          <p:cNvSpPr/>
          <p:nvPr/>
        </p:nvSpPr>
        <p:spPr>
          <a:xfrm>
            <a:off x="152400" y="3962400"/>
            <a:ext cx="2723502" cy="461665"/>
          </a:xfrm>
          <a:prstGeom prst="rect">
            <a:avLst/>
          </a:prstGeom>
        </p:spPr>
        <p:txBody>
          <a:bodyPr wrap="none">
            <a:spAutoFit/>
          </a:bodyPr>
          <a:lstStyle/>
          <a:p>
            <a:r>
              <a:rPr lang="en-US" sz="2400" b="1" dirty="0"/>
              <a:t>BEFORE EXECUTION</a:t>
            </a:r>
          </a:p>
        </p:txBody>
      </p:sp>
      <p:sp>
        <p:nvSpPr>
          <p:cNvPr id="16" name="TextBox 15"/>
          <p:cNvSpPr txBox="1"/>
          <p:nvPr/>
        </p:nvSpPr>
        <p:spPr>
          <a:xfrm>
            <a:off x="3048000" y="1295400"/>
            <a:ext cx="3048000" cy="646331"/>
          </a:xfrm>
          <a:prstGeom prst="rect">
            <a:avLst/>
          </a:prstGeom>
          <a:noFill/>
        </p:spPr>
        <p:txBody>
          <a:bodyPr wrap="square" rtlCol="0">
            <a:spAutoFit/>
          </a:bodyPr>
          <a:lstStyle/>
          <a:p>
            <a:r>
              <a:rPr lang="en-US" sz="3600" b="1" dirty="0"/>
              <a:t>ADC AX,2020H  </a:t>
            </a:r>
          </a:p>
        </p:txBody>
      </p:sp>
      <p:sp>
        <p:nvSpPr>
          <p:cNvPr id="17" name="TextBox 16"/>
          <p:cNvSpPr txBox="1"/>
          <p:nvPr/>
        </p:nvSpPr>
        <p:spPr>
          <a:xfrm>
            <a:off x="3124200" y="5221069"/>
            <a:ext cx="2667000" cy="646331"/>
          </a:xfrm>
          <a:prstGeom prst="rect">
            <a:avLst/>
          </a:prstGeom>
          <a:noFill/>
        </p:spPr>
        <p:txBody>
          <a:bodyPr wrap="square" rtlCol="0">
            <a:spAutoFit/>
          </a:bodyPr>
          <a:lstStyle/>
          <a:p>
            <a:r>
              <a:rPr lang="en-US" sz="3600" b="1" dirty="0"/>
              <a:t>ADC AX,BX</a:t>
            </a:r>
          </a:p>
        </p:txBody>
      </p:sp>
      <p:sp>
        <p:nvSpPr>
          <p:cNvPr id="23" name="TextBox 22"/>
          <p:cNvSpPr txBox="1"/>
          <p:nvPr/>
        </p:nvSpPr>
        <p:spPr>
          <a:xfrm>
            <a:off x="8305800" y="6243935"/>
            <a:ext cx="1600200" cy="461665"/>
          </a:xfrm>
          <a:prstGeom prst="rect">
            <a:avLst/>
          </a:prstGeom>
          <a:noFill/>
        </p:spPr>
        <p:txBody>
          <a:bodyPr wrap="square" rtlCol="0">
            <a:spAutoFit/>
          </a:bodyPr>
          <a:lstStyle/>
          <a:p>
            <a:r>
              <a:rPr lang="en-US" sz="2400" b="1" dirty="0">
                <a:solidFill>
                  <a:schemeClr val="bg1"/>
                </a:solidFill>
              </a:rPr>
              <a:t>2050</a:t>
            </a:r>
          </a:p>
        </p:txBody>
      </p:sp>
      <p:graphicFrame>
        <p:nvGraphicFramePr>
          <p:cNvPr id="24" name="Content Placeholder 12"/>
          <p:cNvGraphicFramePr>
            <a:graphicFrameLocks/>
          </p:cNvGraphicFramePr>
          <p:nvPr/>
        </p:nvGraphicFramePr>
        <p:xfrm>
          <a:off x="6172200" y="2225040"/>
          <a:ext cx="2667000" cy="51816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sz="2800" b="1" dirty="0">
                          <a:solidFill>
                            <a:schemeClr val="tx1"/>
                          </a:solidFill>
                        </a:rPr>
                        <a:t>AH</a:t>
                      </a:r>
                    </a:p>
                  </a:txBody>
                  <a:tcPr/>
                </a:tc>
                <a:tc>
                  <a:txBody>
                    <a:bodyPr/>
                    <a:lstStyle/>
                    <a:p>
                      <a:r>
                        <a:rPr lang="en-US" sz="2800" b="1" dirty="0">
                          <a:solidFill>
                            <a:schemeClr val="tx1"/>
                          </a:solidFill>
                        </a:rPr>
                        <a:t>30</a:t>
                      </a:r>
                    </a:p>
                  </a:txBody>
                  <a:tcPr/>
                </a:tc>
                <a:tc>
                  <a:txBody>
                    <a:bodyPr/>
                    <a:lstStyle/>
                    <a:p>
                      <a:r>
                        <a:rPr lang="en-US" sz="2800" b="1" dirty="0">
                          <a:solidFill>
                            <a:schemeClr val="tx1"/>
                          </a:solidFill>
                        </a:rPr>
                        <a:t>AL</a:t>
                      </a:r>
                    </a:p>
                  </a:txBody>
                  <a:tcPr/>
                </a:tc>
                <a:tc>
                  <a:txBody>
                    <a:bodyPr/>
                    <a:lstStyle/>
                    <a:p>
                      <a:r>
                        <a:rPr lang="en-US" sz="2800" b="1" dirty="0">
                          <a:solidFill>
                            <a:schemeClr val="tx1"/>
                          </a:solidFill>
                        </a:rPr>
                        <a:t>31</a:t>
                      </a:r>
                    </a:p>
                  </a:txBody>
                  <a:tcPr/>
                </a:tc>
                <a:extLst>
                  <a:ext uri="{0D108BD9-81ED-4DB2-BD59-A6C34878D82A}">
                    <a16:rowId xmlns:a16="http://schemas.microsoft.com/office/drawing/2014/main" val="10000"/>
                  </a:ext>
                </a:extLst>
              </a:tr>
            </a:tbl>
          </a:graphicData>
        </a:graphic>
      </p:graphicFrame>
      <p:sp>
        <p:nvSpPr>
          <p:cNvPr id="25" name="TextBox 24"/>
          <p:cNvSpPr txBox="1"/>
          <p:nvPr/>
        </p:nvSpPr>
        <p:spPr>
          <a:xfrm>
            <a:off x="4038600" y="2734270"/>
            <a:ext cx="2514600" cy="1384995"/>
          </a:xfrm>
          <a:prstGeom prst="rect">
            <a:avLst/>
          </a:prstGeom>
          <a:noFill/>
        </p:spPr>
        <p:txBody>
          <a:bodyPr wrap="square" rtlCol="0">
            <a:spAutoFit/>
          </a:bodyPr>
          <a:lstStyle/>
          <a:p>
            <a:r>
              <a:rPr lang="en-US" sz="2800" b="1" dirty="0"/>
              <a:t>  1010</a:t>
            </a:r>
          </a:p>
          <a:p>
            <a:r>
              <a:rPr lang="en-US" sz="2800" b="1" dirty="0"/>
              <a:t>+2020</a:t>
            </a:r>
          </a:p>
          <a:p>
            <a:r>
              <a:rPr lang="en-US" sz="2800" b="1" dirty="0"/>
              <a:t>  3030+1=3031</a:t>
            </a:r>
          </a:p>
        </p:txBody>
      </p:sp>
      <p:cxnSp>
        <p:nvCxnSpPr>
          <p:cNvPr id="27" name="Straight Connector 26"/>
          <p:cNvCxnSpPr/>
          <p:nvPr/>
        </p:nvCxnSpPr>
        <p:spPr>
          <a:xfrm>
            <a:off x="4267200" y="3581400"/>
            <a:ext cx="838200" cy="1588"/>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9" name="Content Placeholder 12"/>
          <p:cNvGraphicFramePr>
            <a:graphicFrameLocks/>
          </p:cNvGraphicFramePr>
          <p:nvPr/>
        </p:nvGraphicFramePr>
        <p:xfrm>
          <a:off x="6553200" y="5029200"/>
          <a:ext cx="2286000" cy="91440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70840">
                <a:tc>
                  <a:txBody>
                    <a:bodyPr/>
                    <a:lstStyle/>
                    <a:p>
                      <a:r>
                        <a:rPr lang="en-US" sz="2400" b="1" dirty="0">
                          <a:solidFill>
                            <a:schemeClr val="tx1"/>
                          </a:solidFill>
                        </a:rPr>
                        <a:t>AH</a:t>
                      </a:r>
                    </a:p>
                  </a:txBody>
                  <a:tcPr/>
                </a:tc>
                <a:tc>
                  <a:txBody>
                    <a:bodyPr/>
                    <a:lstStyle/>
                    <a:p>
                      <a:r>
                        <a:rPr lang="en-US" sz="2400" b="1" dirty="0">
                          <a:solidFill>
                            <a:schemeClr val="tx1"/>
                          </a:solidFill>
                        </a:rPr>
                        <a:t>30</a:t>
                      </a:r>
                    </a:p>
                  </a:txBody>
                  <a:tcPr/>
                </a:tc>
                <a:tc>
                  <a:txBody>
                    <a:bodyPr/>
                    <a:lstStyle/>
                    <a:p>
                      <a:r>
                        <a:rPr lang="en-US" sz="2400" b="1" dirty="0">
                          <a:solidFill>
                            <a:schemeClr val="tx1"/>
                          </a:solidFill>
                        </a:rPr>
                        <a:t>AL</a:t>
                      </a:r>
                    </a:p>
                  </a:txBody>
                  <a:tcPr/>
                </a:tc>
                <a:tc>
                  <a:txBody>
                    <a:bodyPr/>
                    <a:lstStyle/>
                    <a:p>
                      <a:r>
                        <a:rPr lang="en-US" sz="2400" b="1" dirty="0">
                          <a:solidFill>
                            <a:schemeClr val="tx1"/>
                          </a:solidFill>
                        </a:rPr>
                        <a:t>31</a:t>
                      </a:r>
                    </a:p>
                  </a:txBody>
                  <a:tcPr/>
                </a:tc>
                <a:extLst>
                  <a:ext uri="{0D108BD9-81ED-4DB2-BD59-A6C34878D82A}">
                    <a16:rowId xmlns:a16="http://schemas.microsoft.com/office/drawing/2014/main" val="10000"/>
                  </a:ext>
                </a:extLst>
              </a:tr>
              <a:tr h="370840">
                <a:tc>
                  <a:txBody>
                    <a:bodyPr/>
                    <a:lstStyle/>
                    <a:p>
                      <a:r>
                        <a:rPr lang="en-US" sz="2400" b="1" dirty="0">
                          <a:solidFill>
                            <a:schemeClr val="tx1"/>
                          </a:solidFill>
                        </a:rPr>
                        <a:t>BH</a:t>
                      </a:r>
                    </a:p>
                  </a:txBody>
                  <a:tcPr/>
                </a:tc>
                <a:tc>
                  <a:txBody>
                    <a:bodyPr/>
                    <a:lstStyle/>
                    <a:p>
                      <a:r>
                        <a:rPr lang="en-US" sz="2400" b="1" dirty="0">
                          <a:solidFill>
                            <a:schemeClr val="tx1"/>
                          </a:solidFill>
                        </a:rPr>
                        <a:t>20</a:t>
                      </a:r>
                    </a:p>
                  </a:txBody>
                  <a:tcPr/>
                </a:tc>
                <a:tc>
                  <a:txBody>
                    <a:bodyPr/>
                    <a:lstStyle/>
                    <a:p>
                      <a:r>
                        <a:rPr lang="en-US" sz="2400" b="1" dirty="0">
                          <a:solidFill>
                            <a:schemeClr val="tx1"/>
                          </a:solidFill>
                        </a:rPr>
                        <a:t>BL</a:t>
                      </a:r>
                    </a:p>
                  </a:txBody>
                  <a:tcPr/>
                </a:tc>
                <a:tc>
                  <a:txBody>
                    <a:bodyPr/>
                    <a:lstStyle/>
                    <a:p>
                      <a:r>
                        <a:rPr lang="en-US" sz="2400" b="1" dirty="0">
                          <a:solidFill>
                            <a:schemeClr val="tx1"/>
                          </a:solidFill>
                        </a:rPr>
                        <a:t>20</a:t>
                      </a:r>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228600" y="1752600"/>
          <a:ext cx="1295400" cy="5181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70840">
                <a:tc>
                  <a:txBody>
                    <a:bodyPr/>
                    <a:lstStyle/>
                    <a:p>
                      <a:r>
                        <a:rPr lang="en-US" sz="2800" b="1" dirty="0">
                          <a:solidFill>
                            <a:schemeClr val="tx1"/>
                          </a:solidFill>
                        </a:rPr>
                        <a:t>CY</a:t>
                      </a:r>
                    </a:p>
                  </a:txBody>
                  <a:tcPr/>
                </a:tc>
                <a:tc>
                  <a:txBody>
                    <a:bodyPr/>
                    <a:lstStyle/>
                    <a:p>
                      <a:r>
                        <a:rPr lang="en-US" sz="2800" b="1" dirty="0">
                          <a:solidFill>
                            <a:schemeClr val="tx1"/>
                          </a:solidFill>
                        </a:rPr>
                        <a:t>1</a:t>
                      </a: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nvGraphicFramePr>
        <p:xfrm>
          <a:off x="152400" y="4495800"/>
          <a:ext cx="1295400" cy="5181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65760">
                <a:tc>
                  <a:txBody>
                    <a:bodyPr/>
                    <a:lstStyle/>
                    <a:p>
                      <a:r>
                        <a:rPr lang="en-US" sz="2800" b="1" dirty="0">
                          <a:solidFill>
                            <a:schemeClr val="tx1"/>
                          </a:solidFill>
                        </a:rPr>
                        <a:t>CY</a:t>
                      </a:r>
                    </a:p>
                  </a:txBody>
                  <a:tcPr/>
                </a:tc>
                <a:tc>
                  <a:txBody>
                    <a:bodyPr/>
                    <a:lstStyle/>
                    <a:p>
                      <a:r>
                        <a:rPr lang="en-US" sz="2800" b="1" dirty="0">
                          <a:solidFill>
                            <a:schemeClr val="tx1"/>
                          </a:solidFill>
                        </a:rPr>
                        <a:t>1</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229600" cy="1080120"/>
          </a:xfrm>
        </p:spPr>
        <p:txBody>
          <a:bodyPr>
            <a:normAutofit lnSpcReduction="10000"/>
          </a:bodyPr>
          <a:lstStyle/>
          <a:p>
            <a:r>
              <a:rPr lang="en-IN" b="1" dirty="0"/>
              <a:t>ADD AX, CX</a:t>
            </a:r>
          </a:p>
          <a:p>
            <a:r>
              <a:rPr lang="en-IN" b="1" dirty="0"/>
              <a:t>ADC BX, DX</a:t>
            </a:r>
          </a:p>
          <a:p>
            <a:pPr>
              <a:buNone/>
            </a:pPr>
            <a:endParaRPr lang="en-IN" dirty="0"/>
          </a:p>
        </p:txBody>
      </p:sp>
      <p:pic>
        <p:nvPicPr>
          <p:cNvPr id="1028" name="Picture 4"/>
          <p:cNvPicPr>
            <a:picLocks noChangeAspect="1" noChangeArrowheads="1"/>
          </p:cNvPicPr>
          <p:nvPr/>
        </p:nvPicPr>
        <p:blipFill>
          <a:blip r:embed="rId2" cstate="print"/>
          <a:srcRect/>
          <a:stretch>
            <a:fillRect/>
          </a:stretch>
        </p:blipFill>
        <p:spPr bwMode="auto">
          <a:xfrm>
            <a:off x="1331640" y="1628800"/>
            <a:ext cx="4781550" cy="2486025"/>
          </a:xfrm>
          <a:prstGeom prst="rect">
            <a:avLst/>
          </a:prstGeom>
          <a:noFill/>
          <a:ln w="9525">
            <a:noFill/>
            <a:miter lim="800000"/>
            <a:headEnd/>
            <a:tailEnd/>
          </a:ln>
        </p:spPr>
      </p:pic>
      <p:sp>
        <p:nvSpPr>
          <p:cNvPr id="7" name="Rectangle 6"/>
          <p:cNvSpPr/>
          <p:nvPr/>
        </p:nvSpPr>
        <p:spPr>
          <a:xfrm>
            <a:off x="323528" y="4437112"/>
            <a:ext cx="8280920" cy="954107"/>
          </a:xfrm>
          <a:prstGeom prst="rect">
            <a:avLst/>
          </a:prstGeom>
        </p:spPr>
        <p:txBody>
          <a:bodyPr wrap="square">
            <a:spAutoFit/>
          </a:bodyPr>
          <a:lstStyle/>
          <a:p>
            <a:r>
              <a:rPr lang="en-IN" sz="2800" b="1" dirty="0"/>
              <a:t>Addition-with-carry  showing how the carry flag (C)</a:t>
            </a:r>
          </a:p>
          <a:p>
            <a:r>
              <a:rPr lang="en-IN" sz="2800" b="1" dirty="0"/>
              <a:t>links the two 16-bit additions into one 32-bit addition.</a:t>
            </a:r>
            <a:endParaRPr lang="en-IN"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lnSpcReduction="10000"/>
          </a:bodyPr>
          <a:lstStyle/>
          <a:p>
            <a:pPr>
              <a:buNone/>
            </a:pPr>
            <a:r>
              <a:rPr lang="en-US" sz="4000" b="1" dirty="0">
                <a:solidFill>
                  <a:srgbClr val="FFC000"/>
                </a:solidFill>
              </a:rPr>
              <a:t>(3). INC source</a:t>
            </a:r>
            <a:endParaRPr lang="en-US" sz="3600" b="1" dirty="0">
              <a:solidFill>
                <a:srgbClr val="FFC000"/>
              </a:solidFill>
            </a:endParaRPr>
          </a:p>
          <a:p>
            <a:r>
              <a:rPr lang="en-US" sz="2800" b="1" dirty="0"/>
              <a:t>This instruction increases the contents of source operand by 1.</a:t>
            </a:r>
          </a:p>
          <a:p>
            <a:r>
              <a:rPr lang="en-US" sz="2800" b="1" dirty="0"/>
              <a:t>The source may be memory location or register.</a:t>
            </a:r>
          </a:p>
          <a:p>
            <a:r>
              <a:rPr lang="en-US" sz="2800" b="1" dirty="0"/>
              <a:t>The source can not be immediate data.</a:t>
            </a:r>
          </a:p>
          <a:p>
            <a:r>
              <a:rPr lang="en-US" sz="2800" b="1" dirty="0"/>
              <a:t>The result is stored in the same place.</a:t>
            </a:r>
          </a:p>
          <a:p>
            <a:r>
              <a:rPr lang="en-IN" sz="2800" b="1" dirty="0"/>
              <a:t>It effects AF, OF, PF, SF, ZF flags.</a:t>
            </a:r>
          </a:p>
          <a:p>
            <a:r>
              <a:rPr lang="en-IN" sz="2800" dirty="0"/>
              <a:t> </a:t>
            </a:r>
            <a:r>
              <a:rPr lang="en-IN" sz="2800" b="1" dirty="0"/>
              <a:t>CF is not affected.</a:t>
            </a:r>
            <a:endParaRPr lang="en-US" sz="2800" b="1" dirty="0"/>
          </a:p>
          <a:p>
            <a:endParaRPr lang="en-US" sz="2800" b="1" dirty="0"/>
          </a:p>
          <a:p>
            <a:r>
              <a:rPr lang="en-US" sz="2800" b="1" dirty="0"/>
              <a:t>E.g. (1). INC AX;</a:t>
            </a:r>
          </a:p>
          <a:p>
            <a:pPr>
              <a:buNone/>
            </a:pPr>
            <a:r>
              <a:rPr lang="en-US" sz="2800" b="1" dirty="0"/>
              <a:t>            (2). INC [5000H];</a:t>
            </a:r>
          </a:p>
          <a:p>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943600" y="838200"/>
            <a:ext cx="2669642" cy="461665"/>
          </a:xfrm>
          <a:prstGeom prst="rect">
            <a:avLst/>
          </a:prstGeom>
        </p:spPr>
        <p:txBody>
          <a:bodyPr wrap="none">
            <a:spAutoFit/>
          </a:bodyPr>
          <a:lstStyle/>
          <a:p>
            <a:r>
              <a:rPr lang="en-US" sz="2400" b="1" dirty="0"/>
              <a:t>  AFTER EXECUTION</a:t>
            </a:r>
          </a:p>
        </p:txBody>
      </p:sp>
      <p:sp>
        <p:nvSpPr>
          <p:cNvPr id="15" name="TextBox 14"/>
          <p:cNvSpPr txBox="1"/>
          <p:nvPr/>
        </p:nvSpPr>
        <p:spPr>
          <a:xfrm>
            <a:off x="457200" y="5619690"/>
            <a:ext cx="1066800" cy="400110"/>
          </a:xfrm>
          <a:prstGeom prst="rect">
            <a:avLst/>
          </a:prstGeom>
          <a:noFill/>
        </p:spPr>
        <p:txBody>
          <a:bodyPr wrap="square" rtlCol="0">
            <a:spAutoFit/>
          </a:bodyPr>
          <a:lstStyle/>
          <a:p>
            <a:r>
              <a:rPr lang="en-US" sz="2000" b="1" dirty="0"/>
              <a:t>5000H</a:t>
            </a:r>
          </a:p>
        </p:txBody>
      </p:sp>
      <p:sp>
        <p:nvSpPr>
          <p:cNvPr id="17" name="Rectangle 16"/>
          <p:cNvSpPr/>
          <p:nvPr/>
        </p:nvSpPr>
        <p:spPr>
          <a:xfrm>
            <a:off x="5940958" y="4415135"/>
            <a:ext cx="2669642" cy="461665"/>
          </a:xfrm>
          <a:prstGeom prst="rect">
            <a:avLst/>
          </a:prstGeom>
        </p:spPr>
        <p:txBody>
          <a:bodyPr wrap="none">
            <a:spAutoFit/>
          </a:bodyPr>
          <a:lstStyle/>
          <a:p>
            <a:r>
              <a:rPr lang="en-US" sz="2400" b="1" dirty="0"/>
              <a:t>  AFTER EXECUTION</a:t>
            </a:r>
          </a:p>
        </p:txBody>
      </p:sp>
      <p:sp>
        <p:nvSpPr>
          <p:cNvPr id="18" name="Rectangle 17"/>
          <p:cNvSpPr/>
          <p:nvPr/>
        </p:nvSpPr>
        <p:spPr>
          <a:xfrm>
            <a:off x="934098" y="4415135"/>
            <a:ext cx="2723502" cy="461665"/>
          </a:xfrm>
          <a:prstGeom prst="rect">
            <a:avLst/>
          </a:prstGeom>
        </p:spPr>
        <p:txBody>
          <a:bodyPr wrap="none">
            <a:spAutoFit/>
          </a:bodyPr>
          <a:lstStyle/>
          <a:p>
            <a:r>
              <a:rPr lang="en-US" sz="2400" b="1" dirty="0"/>
              <a:t>BEFORE EXECUTION</a:t>
            </a:r>
          </a:p>
        </p:txBody>
      </p:sp>
      <p:sp>
        <p:nvSpPr>
          <p:cNvPr id="19" name="TextBox 18"/>
          <p:cNvSpPr txBox="1"/>
          <p:nvPr/>
        </p:nvSpPr>
        <p:spPr>
          <a:xfrm>
            <a:off x="3429000" y="5439697"/>
            <a:ext cx="2819400" cy="646331"/>
          </a:xfrm>
          <a:prstGeom prst="rect">
            <a:avLst/>
          </a:prstGeom>
          <a:noFill/>
        </p:spPr>
        <p:txBody>
          <a:bodyPr wrap="square" rtlCol="0">
            <a:spAutoFit/>
          </a:bodyPr>
          <a:lstStyle/>
          <a:p>
            <a:r>
              <a:rPr lang="en-US" sz="3600" b="1" dirty="0"/>
              <a:t>INC [5000H]</a:t>
            </a:r>
          </a:p>
        </p:txBody>
      </p:sp>
      <p:sp>
        <p:nvSpPr>
          <p:cNvPr id="22" name="Rectangle 21"/>
          <p:cNvSpPr/>
          <p:nvPr/>
        </p:nvSpPr>
        <p:spPr>
          <a:xfrm>
            <a:off x="838200" y="833735"/>
            <a:ext cx="2723502" cy="461665"/>
          </a:xfrm>
          <a:prstGeom prst="rect">
            <a:avLst/>
          </a:prstGeom>
        </p:spPr>
        <p:txBody>
          <a:bodyPr wrap="none">
            <a:spAutoFit/>
          </a:bodyPr>
          <a:lstStyle/>
          <a:p>
            <a:r>
              <a:rPr lang="en-US" sz="2400" b="1" dirty="0"/>
              <a:t>BEFORE EXECUTION</a:t>
            </a:r>
          </a:p>
        </p:txBody>
      </p:sp>
      <p:sp>
        <p:nvSpPr>
          <p:cNvPr id="23" name="TextBox 22"/>
          <p:cNvSpPr txBox="1"/>
          <p:nvPr/>
        </p:nvSpPr>
        <p:spPr>
          <a:xfrm>
            <a:off x="3886200" y="1959114"/>
            <a:ext cx="1752600" cy="707886"/>
          </a:xfrm>
          <a:prstGeom prst="rect">
            <a:avLst/>
          </a:prstGeom>
          <a:noFill/>
        </p:spPr>
        <p:txBody>
          <a:bodyPr wrap="square" rtlCol="0">
            <a:spAutoFit/>
          </a:bodyPr>
          <a:lstStyle/>
          <a:p>
            <a:r>
              <a:rPr lang="en-US" sz="4000" b="1" dirty="0"/>
              <a:t>INC AX</a:t>
            </a:r>
          </a:p>
        </p:txBody>
      </p:sp>
      <p:graphicFrame>
        <p:nvGraphicFramePr>
          <p:cNvPr id="25" name="Content Placeholder 24"/>
          <p:cNvGraphicFramePr>
            <a:graphicFrameLocks noGrp="1"/>
          </p:cNvGraphicFramePr>
          <p:nvPr>
            <p:ph idx="1"/>
          </p:nvPr>
        </p:nvGraphicFramePr>
        <p:xfrm>
          <a:off x="457200" y="2057400"/>
          <a:ext cx="2895600" cy="51816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tblGrid>
              <a:tr h="370840">
                <a:tc>
                  <a:txBody>
                    <a:bodyPr/>
                    <a:lstStyle/>
                    <a:p>
                      <a:r>
                        <a:rPr lang="en-US" sz="2800" dirty="0">
                          <a:solidFill>
                            <a:schemeClr val="tx1"/>
                          </a:solidFill>
                        </a:rPr>
                        <a:t>AH</a:t>
                      </a:r>
                    </a:p>
                  </a:txBody>
                  <a:tcPr/>
                </a:tc>
                <a:tc>
                  <a:txBody>
                    <a:bodyPr/>
                    <a:lstStyle/>
                    <a:p>
                      <a:r>
                        <a:rPr lang="en-US" sz="2800" dirty="0">
                          <a:solidFill>
                            <a:schemeClr val="tx1"/>
                          </a:solidFill>
                        </a:rPr>
                        <a:t>10</a:t>
                      </a:r>
                    </a:p>
                  </a:txBody>
                  <a:tcPr/>
                </a:tc>
                <a:tc>
                  <a:txBody>
                    <a:bodyPr/>
                    <a:lstStyle/>
                    <a:p>
                      <a:r>
                        <a:rPr lang="en-US" sz="2800" dirty="0">
                          <a:solidFill>
                            <a:schemeClr val="tx1"/>
                          </a:solidFill>
                        </a:rPr>
                        <a:t>AL</a:t>
                      </a:r>
                    </a:p>
                  </a:txBody>
                  <a:tcPr/>
                </a:tc>
                <a:tc>
                  <a:txBody>
                    <a:bodyPr/>
                    <a:lstStyle/>
                    <a:p>
                      <a:r>
                        <a:rPr lang="en-US" sz="2800" dirty="0">
                          <a:solidFill>
                            <a:schemeClr val="tx1"/>
                          </a:solidFill>
                        </a:rPr>
                        <a:t>10</a:t>
                      </a:r>
                    </a:p>
                  </a:txBody>
                  <a:tcPr/>
                </a:tc>
                <a:extLst>
                  <a:ext uri="{0D108BD9-81ED-4DB2-BD59-A6C34878D82A}">
                    <a16:rowId xmlns:a16="http://schemas.microsoft.com/office/drawing/2014/main" val="10000"/>
                  </a:ext>
                </a:extLst>
              </a:tr>
            </a:tbl>
          </a:graphicData>
        </a:graphic>
      </p:graphicFrame>
      <p:graphicFrame>
        <p:nvGraphicFramePr>
          <p:cNvPr id="26" name="Content Placeholder 24"/>
          <p:cNvGraphicFramePr>
            <a:graphicFrameLocks/>
          </p:cNvGraphicFramePr>
          <p:nvPr/>
        </p:nvGraphicFramePr>
        <p:xfrm>
          <a:off x="5867400" y="1981200"/>
          <a:ext cx="2895600" cy="51816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tblGrid>
              <a:tr h="370840">
                <a:tc>
                  <a:txBody>
                    <a:bodyPr/>
                    <a:lstStyle/>
                    <a:p>
                      <a:r>
                        <a:rPr lang="en-US" sz="2800" dirty="0">
                          <a:solidFill>
                            <a:schemeClr val="tx1"/>
                          </a:solidFill>
                        </a:rPr>
                        <a:t>AH</a:t>
                      </a:r>
                    </a:p>
                  </a:txBody>
                  <a:tcPr/>
                </a:tc>
                <a:tc>
                  <a:txBody>
                    <a:bodyPr/>
                    <a:lstStyle/>
                    <a:p>
                      <a:r>
                        <a:rPr lang="en-US" sz="2800" dirty="0">
                          <a:solidFill>
                            <a:schemeClr val="tx1"/>
                          </a:solidFill>
                        </a:rPr>
                        <a:t>10</a:t>
                      </a:r>
                    </a:p>
                  </a:txBody>
                  <a:tcPr/>
                </a:tc>
                <a:tc>
                  <a:txBody>
                    <a:bodyPr/>
                    <a:lstStyle/>
                    <a:p>
                      <a:r>
                        <a:rPr lang="en-US" sz="2800" dirty="0">
                          <a:solidFill>
                            <a:schemeClr val="tx1"/>
                          </a:solidFill>
                        </a:rPr>
                        <a:t>AL</a:t>
                      </a:r>
                    </a:p>
                  </a:txBody>
                  <a:tcPr/>
                </a:tc>
                <a:tc>
                  <a:txBody>
                    <a:bodyPr/>
                    <a:lstStyle/>
                    <a:p>
                      <a:r>
                        <a:rPr lang="en-US" sz="2800" dirty="0">
                          <a:solidFill>
                            <a:schemeClr val="tx1"/>
                          </a:solidFill>
                        </a:rPr>
                        <a:t>11</a:t>
                      </a:r>
                    </a:p>
                  </a:txBody>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nvGraphicFramePr>
        <p:xfrm>
          <a:off x="1295400" y="5562600"/>
          <a:ext cx="1828800" cy="4572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tblGrid>
              <a:tr h="370840">
                <a:tc>
                  <a:txBody>
                    <a:bodyPr/>
                    <a:lstStyle/>
                    <a:p>
                      <a:pPr algn="ctr"/>
                      <a:r>
                        <a:rPr lang="en-US" sz="2400" dirty="0">
                          <a:solidFill>
                            <a:schemeClr val="tx1"/>
                          </a:solidFill>
                        </a:rPr>
                        <a:t>1010</a:t>
                      </a:r>
                    </a:p>
                  </a:txBody>
                  <a:tcPr/>
                </a:tc>
                <a:extLst>
                  <a:ext uri="{0D108BD9-81ED-4DB2-BD59-A6C34878D82A}">
                    <a16:rowId xmlns:a16="http://schemas.microsoft.com/office/drawing/2014/main" val="10000"/>
                  </a:ext>
                </a:extLst>
              </a:tr>
            </a:tbl>
          </a:graphicData>
        </a:graphic>
      </p:graphicFrame>
      <p:sp>
        <p:nvSpPr>
          <p:cNvPr id="28" name="TextBox 27"/>
          <p:cNvSpPr txBox="1"/>
          <p:nvPr/>
        </p:nvSpPr>
        <p:spPr>
          <a:xfrm>
            <a:off x="6248400" y="5543490"/>
            <a:ext cx="1066800" cy="400110"/>
          </a:xfrm>
          <a:prstGeom prst="rect">
            <a:avLst/>
          </a:prstGeom>
          <a:noFill/>
        </p:spPr>
        <p:txBody>
          <a:bodyPr wrap="square" rtlCol="0">
            <a:spAutoFit/>
          </a:bodyPr>
          <a:lstStyle/>
          <a:p>
            <a:r>
              <a:rPr lang="en-US" sz="2000" b="1" dirty="0"/>
              <a:t>5000H</a:t>
            </a:r>
          </a:p>
        </p:txBody>
      </p:sp>
      <p:graphicFrame>
        <p:nvGraphicFramePr>
          <p:cNvPr id="29" name="Table 28"/>
          <p:cNvGraphicFramePr>
            <a:graphicFrameLocks noGrp="1"/>
          </p:cNvGraphicFramePr>
          <p:nvPr/>
        </p:nvGraphicFramePr>
        <p:xfrm>
          <a:off x="7086600" y="5486400"/>
          <a:ext cx="1828800" cy="4572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tblGrid>
              <a:tr h="370840">
                <a:tc>
                  <a:txBody>
                    <a:bodyPr/>
                    <a:lstStyle/>
                    <a:p>
                      <a:pPr algn="ctr"/>
                      <a:r>
                        <a:rPr lang="en-US" sz="2400" dirty="0">
                          <a:solidFill>
                            <a:schemeClr val="tx1"/>
                          </a:solidFill>
                        </a:rPr>
                        <a:t>1011</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a:xfrm>
            <a:off x="457200" y="198438"/>
            <a:ext cx="7620000" cy="1143000"/>
          </a:xfrm>
        </p:spPr>
        <p:txBody>
          <a:bodyPr>
            <a:normAutofit fontScale="90000"/>
          </a:bodyPr>
          <a:lstStyle/>
          <a:p>
            <a:r>
              <a:rPr lang="en-US" dirty="0"/>
              <a:t>Why Assembly Language Programming</a:t>
            </a:r>
          </a:p>
        </p:txBody>
      </p:sp>
      <p:sp>
        <p:nvSpPr>
          <p:cNvPr id="51205" name="Rectangle 5"/>
          <p:cNvSpPr>
            <a:spLocks noGrp="1" noChangeArrowheads="1"/>
          </p:cNvSpPr>
          <p:nvPr>
            <p:ph idx="1"/>
          </p:nvPr>
        </p:nvSpPr>
        <p:spPr/>
        <p:txBody>
          <a:bodyPr>
            <a:normAutofit fontScale="92500" lnSpcReduction="20000"/>
          </a:bodyPr>
          <a:lstStyle/>
          <a:p>
            <a:r>
              <a:rPr lang="en-US" dirty="0"/>
              <a:t>Faster and shorter programs.</a:t>
            </a:r>
          </a:p>
          <a:p>
            <a:pPr lvl="1"/>
            <a:r>
              <a:rPr lang="en-US" dirty="0"/>
              <a:t>Compilers do not always generate optimum code.</a:t>
            </a:r>
          </a:p>
          <a:p>
            <a:r>
              <a:rPr lang="en-US" dirty="0"/>
              <a:t>Instruction set knowledge is important for machine designers.</a:t>
            </a:r>
          </a:p>
          <a:p>
            <a:r>
              <a:rPr lang="en-US" dirty="0"/>
              <a:t>Compiler writers must be familiar with details of machine language.</a:t>
            </a:r>
          </a:p>
          <a:p>
            <a:r>
              <a:rPr lang="en-US" dirty="0"/>
              <a:t>Small controllers embedded in many products</a:t>
            </a:r>
          </a:p>
          <a:p>
            <a:pPr lvl="1"/>
            <a:r>
              <a:rPr lang="en-US" dirty="0"/>
              <a:t>Have specialized functions,</a:t>
            </a:r>
          </a:p>
          <a:p>
            <a:pPr lvl="1"/>
            <a:r>
              <a:rPr lang="en-US" dirty="0"/>
              <a:t>Rely so heavily on input/output functionality,</a:t>
            </a:r>
          </a:p>
          <a:p>
            <a:pPr lvl="1"/>
            <a:r>
              <a:rPr lang="en-US" dirty="0"/>
              <a:t>HLLs inappropriate for product development.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1205">
                                            <p:txEl>
                                              <p:pRg st="0" end="0"/>
                                            </p:txEl>
                                          </p:spTgt>
                                        </p:tgtEl>
                                        <p:attrNameLst>
                                          <p:attrName>style.visibility</p:attrName>
                                        </p:attrNameLst>
                                      </p:cBhvr>
                                      <p:to>
                                        <p:strVal val="visible"/>
                                      </p:to>
                                    </p:set>
                                    <p:anim calcmode="lin" valueType="num">
                                      <p:cBhvr additive="base">
                                        <p:cTn id="7" dur="500"/>
                                        <p:tgtEl>
                                          <p:spTgt spid="51205">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51205">
                                            <p:txEl>
                                              <p:pRg st="0" end="0"/>
                                            </p:txEl>
                                          </p:spTgt>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51205">
                                            <p:txEl>
                                              <p:pRg st="1" end="1"/>
                                            </p:txEl>
                                          </p:spTgt>
                                        </p:tgtEl>
                                        <p:attrNameLst>
                                          <p:attrName>style.visibility</p:attrName>
                                        </p:attrNameLst>
                                      </p:cBhvr>
                                      <p:to>
                                        <p:strVal val="visible"/>
                                      </p:to>
                                    </p:set>
                                    <p:anim calcmode="lin" valueType="num">
                                      <p:cBhvr additive="base">
                                        <p:cTn id="11" dur="500"/>
                                        <p:tgtEl>
                                          <p:spTgt spid="51205">
                                            <p:txEl>
                                              <p:pRg st="1" end="1"/>
                                            </p:txEl>
                                          </p:spTgt>
                                        </p:tgtEl>
                                        <p:attrNameLst>
                                          <p:attrName>ppt_x</p:attrName>
                                        </p:attrNameLst>
                                      </p:cBhvr>
                                      <p:tavLst>
                                        <p:tav tm="0">
                                          <p:val>
                                            <p:strVal val="#ppt_x-#ppt_w*1.125000"/>
                                          </p:val>
                                        </p:tav>
                                        <p:tav tm="100000">
                                          <p:val>
                                            <p:strVal val="#ppt_x"/>
                                          </p:val>
                                        </p:tav>
                                      </p:tavLst>
                                    </p:anim>
                                    <p:animEffect transition="in" filter="wipe(right)">
                                      <p:cBhvr>
                                        <p:cTn id="12" dur="500"/>
                                        <p:tgtEl>
                                          <p:spTgt spid="512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51205">
                                            <p:txEl>
                                              <p:pRg st="2" end="2"/>
                                            </p:txEl>
                                          </p:spTgt>
                                        </p:tgtEl>
                                        <p:attrNameLst>
                                          <p:attrName>style.visibility</p:attrName>
                                        </p:attrNameLst>
                                      </p:cBhvr>
                                      <p:to>
                                        <p:strVal val="visible"/>
                                      </p:to>
                                    </p:set>
                                    <p:anim calcmode="lin" valueType="num">
                                      <p:cBhvr additive="base">
                                        <p:cTn id="17" dur="500"/>
                                        <p:tgtEl>
                                          <p:spTgt spid="51205">
                                            <p:txEl>
                                              <p:pRg st="2" end="2"/>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5120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51205">
                                            <p:txEl>
                                              <p:pRg st="3" end="3"/>
                                            </p:txEl>
                                          </p:spTgt>
                                        </p:tgtEl>
                                        <p:attrNameLst>
                                          <p:attrName>style.visibility</p:attrName>
                                        </p:attrNameLst>
                                      </p:cBhvr>
                                      <p:to>
                                        <p:strVal val="visible"/>
                                      </p:to>
                                    </p:set>
                                    <p:anim calcmode="lin" valueType="num">
                                      <p:cBhvr additive="base">
                                        <p:cTn id="23" dur="500"/>
                                        <p:tgtEl>
                                          <p:spTgt spid="51205">
                                            <p:txEl>
                                              <p:pRg st="3" end="3"/>
                                            </p:txEl>
                                          </p:spTgt>
                                        </p:tgtEl>
                                        <p:attrNameLst>
                                          <p:attrName>ppt_x</p:attrName>
                                        </p:attrNameLst>
                                      </p:cBhvr>
                                      <p:tavLst>
                                        <p:tav tm="0">
                                          <p:val>
                                            <p:strVal val="#ppt_x-#ppt_w*1.125000"/>
                                          </p:val>
                                        </p:tav>
                                        <p:tav tm="100000">
                                          <p:val>
                                            <p:strVal val="#ppt_x"/>
                                          </p:val>
                                        </p:tav>
                                      </p:tavLst>
                                    </p:anim>
                                    <p:animEffect transition="in" filter="wipe(right)">
                                      <p:cBhvr>
                                        <p:cTn id="24" dur="500"/>
                                        <p:tgtEl>
                                          <p:spTgt spid="5120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51205">
                                            <p:txEl>
                                              <p:pRg st="4" end="4"/>
                                            </p:txEl>
                                          </p:spTgt>
                                        </p:tgtEl>
                                        <p:attrNameLst>
                                          <p:attrName>style.visibility</p:attrName>
                                        </p:attrNameLst>
                                      </p:cBhvr>
                                      <p:to>
                                        <p:strVal val="visible"/>
                                      </p:to>
                                    </p:set>
                                    <p:anim calcmode="lin" valueType="num">
                                      <p:cBhvr additive="base">
                                        <p:cTn id="29" dur="500"/>
                                        <p:tgtEl>
                                          <p:spTgt spid="51205">
                                            <p:txEl>
                                              <p:pRg st="4" end="4"/>
                                            </p:txEl>
                                          </p:spTgt>
                                        </p:tgtEl>
                                        <p:attrNameLst>
                                          <p:attrName>ppt_x</p:attrName>
                                        </p:attrNameLst>
                                      </p:cBhvr>
                                      <p:tavLst>
                                        <p:tav tm="0">
                                          <p:val>
                                            <p:strVal val="#ppt_x-#ppt_w*1.125000"/>
                                          </p:val>
                                        </p:tav>
                                        <p:tav tm="100000">
                                          <p:val>
                                            <p:strVal val="#ppt_x"/>
                                          </p:val>
                                        </p:tav>
                                      </p:tavLst>
                                    </p:anim>
                                    <p:animEffect transition="in" filter="wipe(right)">
                                      <p:cBhvr>
                                        <p:cTn id="30" dur="500"/>
                                        <p:tgtEl>
                                          <p:spTgt spid="51205">
                                            <p:txEl>
                                              <p:pRg st="4" end="4"/>
                                            </p:txEl>
                                          </p:spTgt>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51205">
                                            <p:txEl>
                                              <p:pRg st="5" end="5"/>
                                            </p:txEl>
                                          </p:spTgt>
                                        </p:tgtEl>
                                        <p:attrNameLst>
                                          <p:attrName>style.visibility</p:attrName>
                                        </p:attrNameLst>
                                      </p:cBhvr>
                                      <p:to>
                                        <p:strVal val="visible"/>
                                      </p:to>
                                    </p:set>
                                    <p:anim calcmode="lin" valueType="num">
                                      <p:cBhvr additive="base">
                                        <p:cTn id="33" dur="500"/>
                                        <p:tgtEl>
                                          <p:spTgt spid="51205">
                                            <p:txEl>
                                              <p:pRg st="5" end="5"/>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51205">
                                            <p:txEl>
                                              <p:pRg st="5" end="5"/>
                                            </p:txEl>
                                          </p:spTgt>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51205">
                                            <p:txEl>
                                              <p:pRg st="6" end="6"/>
                                            </p:txEl>
                                          </p:spTgt>
                                        </p:tgtEl>
                                        <p:attrNameLst>
                                          <p:attrName>style.visibility</p:attrName>
                                        </p:attrNameLst>
                                      </p:cBhvr>
                                      <p:to>
                                        <p:strVal val="visible"/>
                                      </p:to>
                                    </p:set>
                                    <p:anim calcmode="lin" valueType="num">
                                      <p:cBhvr additive="base">
                                        <p:cTn id="37" dur="500"/>
                                        <p:tgtEl>
                                          <p:spTgt spid="51205">
                                            <p:txEl>
                                              <p:pRg st="6" end="6"/>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51205">
                                            <p:txEl>
                                              <p:pRg st="6" end="6"/>
                                            </p:txEl>
                                          </p:spTgt>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51205">
                                            <p:txEl>
                                              <p:pRg st="7" end="7"/>
                                            </p:txEl>
                                          </p:spTgt>
                                        </p:tgtEl>
                                        <p:attrNameLst>
                                          <p:attrName>style.visibility</p:attrName>
                                        </p:attrNameLst>
                                      </p:cBhvr>
                                      <p:to>
                                        <p:strVal val="visible"/>
                                      </p:to>
                                    </p:set>
                                    <p:anim calcmode="lin" valueType="num">
                                      <p:cBhvr additive="base">
                                        <p:cTn id="41" dur="500"/>
                                        <p:tgtEl>
                                          <p:spTgt spid="51205">
                                            <p:txEl>
                                              <p:pRg st="7" end="7"/>
                                            </p:txEl>
                                          </p:spTgt>
                                        </p:tgtEl>
                                        <p:attrNameLst>
                                          <p:attrName>ppt_x</p:attrName>
                                        </p:attrNameLst>
                                      </p:cBhvr>
                                      <p:tavLst>
                                        <p:tav tm="0">
                                          <p:val>
                                            <p:strVal val="#ppt_x-#ppt_w*1.125000"/>
                                          </p:val>
                                        </p:tav>
                                        <p:tav tm="100000">
                                          <p:val>
                                            <p:strVal val="#ppt_x"/>
                                          </p:val>
                                        </p:tav>
                                      </p:tavLst>
                                    </p:anim>
                                    <p:animEffect transition="in" filter="wipe(right)">
                                      <p:cBhvr>
                                        <p:cTn id="42" dur="500"/>
                                        <p:tgtEl>
                                          <p:spTgt spid="5120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92500" lnSpcReduction="20000"/>
          </a:bodyPr>
          <a:lstStyle/>
          <a:p>
            <a:pPr>
              <a:buNone/>
            </a:pPr>
            <a:r>
              <a:rPr lang="en-US" sz="4000" b="1" dirty="0">
                <a:solidFill>
                  <a:srgbClr val="FFC000"/>
                </a:solidFill>
              </a:rPr>
              <a:t>(4). DEC source;</a:t>
            </a:r>
            <a:endParaRPr lang="en-US" sz="3600" b="1" dirty="0">
              <a:solidFill>
                <a:srgbClr val="FFC000"/>
              </a:solidFill>
            </a:endParaRPr>
          </a:p>
          <a:p>
            <a:endParaRPr lang="en-US" dirty="0"/>
          </a:p>
          <a:p>
            <a:r>
              <a:rPr lang="en-US" sz="2800" b="1" dirty="0"/>
              <a:t>This instruction decreases the contents of source operand by 1.</a:t>
            </a:r>
          </a:p>
          <a:p>
            <a:r>
              <a:rPr lang="en-US" sz="2800" b="1" dirty="0"/>
              <a:t>The source may be memory location or register.</a:t>
            </a:r>
          </a:p>
          <a:p>
            <a:r>
              <a:rPr lang="en-US" sz="2800" b="1" dirty="0"/>
              <a:t>The source can not be immediate data.</a:t>
            </a:r>
          </a:p>
          <a:p>
            <a:r>
              <a:rPr lang="en-US" sz="2800" b="1" dirty="0"/>
              <a:t>The result is stored in the same place.</a:t>
            </a:r>
          </a:p>
          <a:p>
            <a:r>
              <a:rPr lang="en-IN" sz="2800" b="1" dirty="0"/>
              <a:t>It effects AF, OF,PF, SF, ZF flags.</a:t>
            </a:r>
          </a:p>
          <a:p>
            <a:r>
              <a:rPr lang="en-IN" sz="2800" dirty="0"/>
              <a:t> </a:t>
            </a:r>
            <a:r>
              <a:rPr lang="en-IN" sz="2800" b="1" dirty="0"/>
              <a:t>CF is not affected.</a:t>
            </a:r>
            <a:endParaRPr lang="en-US" sz="2800" b="1" dirty="0"/>
          </a:p>
          <a:p>
            <a:endParaRPr lang="en-US" sz="2800" b="1" dirty="0"/>
          </a:p>
          <a:p>
            <a:r>
              <a:rPr lang="en-US" sz="2800" b="1" dirty="0"/>
              <a:t>E.g. (1). DEC AX;</a:t>
            </a:r>
          </a:p>
          <a:p>
            <a:pPr>
              <a:buNone/>
            </a:pPr>
            <a:r>
              <a:rPr lang="en-US" sz="2800" b="1" dirty="0"/>
              <a:t>            (2). DEC [5000H];</a:t>
            </a:r>
          </a:p>
          <a:p>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943600" y="838200"/>
            <a:ext cx="2669642" cy="461665"/>
          </a:xfrm>
          <a:prstGeom prst="rect">
            <a:avLst/>
          </a:prstGeom>
        </p:spPr>
        <p:txBody>
          <a:bodyPr wrap="none">
            <a:spAutoFit/>
          </a:bodyPr>
          <a:lstStyle/>
          <a:p>
            <a:r>
              <a:rPr lang="en-US" sz="2400" b="1" dirty="0"/>
              <a:t>  AFTER EXECUTION</a:t>
            </a:r>
          </a:p>
        </p:txBody>
      </p:sp>
      <p:sp>
        <p:nvSpPr>
          <p:cNvPr id="15" name="TextBox 14"/>
          <p:cNvSpPr txBox="1"/>
          <p:nvPr/>
        </p:nvSpPr>
        <p:spPr>
          <a:xfrm>
            <a:off x="457200" y="5619690"/>
            <a:ext cx="1066800" cy="400110"/>
          </a:xfrm>
          <a:prstGeom prst="rect">
            <a:avLst/>
          </a:prstGeom>
          <a:noFill/>
        </p:spPr>
        <p:txBody>
          <a:bodyPr wrap="square" rtlCol="0">
            <a:spAutoFit/>
          </a:bodyPr>
          <a:lstStyle/>
          <a:p>
            <a:r>
              <a:rPr lang="en-US" sz="2000" b="1" dirty="0"/>
              <a:t>5000H</a:t>
            </a:r>
          </a:p>
        </p:txBody>
      </p:sp>
      <p:sp>
        <p:nvSpPr>
          <p:cNvPr id="17" name="Rectangle 16"/>
          <p:cNvSpPr/>
          <p:nvPr/>
        </p:nvSpPr>
        <p:spPr>
          <a:xfrm>
            <a:off x="5940958" y="4415135"/>
            <a:ext cx="2669642" cy="461665"/>
          </a:xfrm>
          <a:prstGeom prst="rect">
            <a:avLst/>
          </a:prstGeom>
        </p:spPr>
        <p:txBody>
          <a:bodyPr wrap="none">
            <a:spAutoFit/>
          </a:bodyPr>
          <a:lstStyle/>
          <a:p>
            <a:r>
              <a:rPr lang="en-US" sz="2400" b="1" dirty="0"/>
              <a:t>  AFTER EXECUTION</a:t>
            </a:r>
          </a:p>
        </p:txBody>
      </p:sp>
      <p:sp>
        <p:nvSpPr>
          <p:cNvPr id="18" name="Rectangle 17"/>
          <p:cNvSpPr/>
          <p:nvPr/>
        </p:nvSpPr>
        <p:spPr>
          <a:xfrm>
            <a:off x="934098" y="4415135"/>
            <a:ext cx="2723502" cy="461665"/>
          </a:xfrm>
          <a:prstGeom prst="rect">
            <a:avLst/>
          </a:prstGeom>
        </p:spPr>
        <p:txBody>
          <a:bodyPr wrap="none">
            <a:spAutoFit/>
          </a:bodyPr>
          <a:lstStyle/>
          <a:p>
            <a:r>
              <a:rPr lang="en-US" sz="2400" b="1" dirty="0"/>
              <a:t>BEFORE EXECUTION</a:t>
            </a:r>
          </a:p>
        </p:txBody>
      </p:sp>
      <p:sp>
        <p:nvSpPr>
          <p:cNvPr id="19" name="TextBox 18"/>
          <p:cNvSpPr txBox="1"/>
          <p:nvPr/>
        </p:nvSpPr>
        <p:spPr>
          <a:xfrm>
            <a:off x="3429000" y="5439697"/>
            <a:ext cx="2819400" cy="646331"/>
          </a:xfrm>
          <a:prstGeom prst="rect">
            <a:avLst/>
          </a:prstGeom>
          <a:noFill/>
        </p:spPr>
        <p:txBody>
          <a:bodyPr wrap="square" rtlCol="0">
            <a:spAutoFit/>
          </a:bodyPr>
          <a:lstStyle/>
          <a:p>
            <a:r>
              <a:rPr lang="en-US" sz="3600" b="1" dirty="0"/>
              <a:t>DEC [5000H]</a:t>
            </a:r>
          </a:p>
        </p:txBody>
      </p:sp>
      <p:sp>
        <p:nvSpPr>
          <p:cNvPr id="22" name="Rectangle 21"/>
          <p:cNvSpPr/>
          <p:nvPr/>
        </p:nvSpPr>
        <p:spPr>
          <a:xfrm>
            <a:off x="838200" y="833735"/>
            <a:ext cx="2723502" cy="461665"/>
          </a:xfrm>
          <a:prstGeom prst="rect">
            <a:avLst/>
          </a:prstGeom>
        </p:spPr>
        <p:txBody>
          <a:bodyPr wrap="none">
            <a:spAutoFit/>
          </a:bodyPr>
          <a:lstStyle/>
          <a:p>
            <a:r>
              <a:rPr lang="en-US" sz="2400" b="1" dirty="0"/>
              <a:t>BEFORE EXECUTION</a:t>
            </a:r>
          </a:p>
        </p:txBody>
      </p:sp>
      <p:sp>
        <p:nvSpPr>
          <p:cNvPr id="23" name="TextBox 22"/>
          <p:cNvSpPr txBox="1"/>
          <p:nvPr/>
        </p:nvSpPr>
        <p:spPr>
          <a:xfrm>
            <a:off x="3886200" y="1959114"/>
            <a:ext cx="1752600" cy="707886"/>
          </a:xfrm>
          <a:prstGeom prst="rect">
            <a:avLst/>
          </a:prstGeom>
          <a:noFill/>
        </p:spPr>
        <p:txBody>
          <a:bodyPr wrap="square" rtlCol="0">
            <a:spAutoFit/>
          </a:bodyPr>
          <a:lstStyle/>
          <a:p>
            <a:r>
              <a:rPr lang="en-US" sz="4000" b="1" dirty="0"/>
              <a:t>DEC AX</a:t>
            </a:r>
          </a:p>
        </p:txBody>
      </p:sp>
      <p:graphicFrame>
        <p:nvGraphicFramePr>
          <p:cNvPr id="25" name="Content Placeholder 24"/>
          <p:cNvGraphicFramePr>
            <a:graphicFrameLocks noGrp="1"/>
          </p:cNvGraphicFramePr>
          <p:nvPr>
            <p:ph idx="1"/>
          </p:nvPr>
        </p:nvGraphicFramePr>
        <p:xfrm>
          <a:off x="457200" y="2057400"/>
          <a:ext cx="2895600" cy="51816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tblGrid>
              <a:tr h="370840">
                <a:tc>
                  <a:txBody>
                    <a:bodyPr/>
                    <a:lstStyle/>
                    <a:p>
                      <a:r>
                        <a:rPr lang="en-US" sz="2800" dirty="0">
                          <a:solidFill>
                            <a:schemeClr val="tx1"/>
                          </a:solidFill>
                        </a:rPr>
                        <a:t>AH</a:t>
                      </a:r>
                    </a:p>
                  </a:txBody>
                  <a:tcPr/>
                </a:tc>
                <a:tc>
                  <a:txBody>
                    <a:bodyPr/>
                    <a:lstStyle/>
                    <a:p>
                      <a:r>
                        <a:rPr lang="en-US" sz="2800" dirty="0">
                          <a:solidFill>
                            <a:schemeClr val="tx1"/>
                          </a:solidFill>
                        </a:rPr>
                        <a:t>10</a:t>
                      </a:r>
                    </a:p>
                  </a:txBody>
                  <a:tcPr/>
                </a:tc>
                <a:tc>
                  <a:txBody>
                    <a:bodyPr/>
                    <a:lstStyle/>
                    <a:p>
                      <a:r>
                        <a:rPr lang="en-US" sz="2800" dirty="0">
                          <a:solidFill>
                            <a:schemeClr val="tx1"/>
                          </a:solidFill>
                        </a:rPr>
                        <a:t>AL</a:t>
                      </a:r>
                    </a:p>
                  </a:txBody>
                  <a:tcPr/>
                </a:tc>
                <a:tc>
                  <a:txBody>
                    <a:bodyPr/>
                    <a:lstStyle/>
                    <a:p>
                      <a:r>
                        <a:rPr lang="en-US" sz="2800" dirty="0">
                          <a:solidFill>
                            <a:schemeClr val="tx1"/>
                          </a:solidFill>
                        </a:rPr>
                        <a:t>10</a:t>
                      </a:r>
                    </a:p>
                  </a:txBody>
                  <a:tcPr/>
                </a:tc>
                <a:extLst>
                  <a:ext uri="{0D108BD9-81ED-4DB2-BD59-A6C34878D82A}">
                    <a16:rowId xmlns:a16="http://schemas.microsoft.com/office/drawing/2014/main" val="10000"/>
                  </a:ext>
                </a:extLst>
              </a:tr>
            </a:tbl>
          </a:graphicData>
        </a:graphic>
      </p:graphicFrame>
      <p:graphicFrame>
        <p:nvGraphicFramePr>
          <p:cNvPr id="26" name="Content Placeholder 24"/>
          <p:cNvGraphicFramePr>
            <a:graphicFrameLocks/>
          </p:cNvGraphicFramePr>
          <p:nvPr/>
        </p:nvGraphicFramePr>
        <p:xfrm>
          <a:off x="5867400" y="1981200"/>
          <a:ext cx="2895600" cy="51816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tblGrid>
              <a:tr h="370840">
                <a:tc>
                  <a:txBody>
                    <a:bodyPr/>
                    <a:lstStyle/>
                    <a:p>
                      <a:r>
                        <a:rPr lang="en-US" sz="2800" dirty="0">
                          <a:solidFill>
                            <a:schemeClr val="tx1"/>
                          </a:solidFill>
                        </a:rPr>
                        <a:t>AH</a:t>
                      </a:r>
                    </a:p>
                  </a:txBody>
                  <a:tcPr/>
                </a:tc>
                <a:tc>
                  <a:txBody>
                    <a:bodyPr/>
                    <a:lstStyle/>
                    <a:p>
                      <a:r>
                        <a:rPr lang="en-US" sz="2800" dirty="0">
                          <a:solidFill>
                            <a:schemeClr val="tx1"/>
                          </a:solidFill>
                        </a:rPr>
                        <a:t>10</a:t>
                      </a:r>
                    </a:p>
                  </a:txBody>
                  <a:tcPr/>
                </a:tc>
                <a:tc>
                  <a:txBody>
                    <a:bodyPr/>
                    <a:lstStyle/>
                    <a:p>
                      <a:r>
                        <a:rPr lang="en-US" sz="2800" dirty="0">
                          <a:solidFill>
                            <a:schemeClr val="tx1"/>
                          </a:solidFill>
                        </a:rPr>
                        <a:t>AL</a:t>
                      </a:r>
                    </a:p>
                  </a:txBody>
                  <a:tcPr/>
                </a:tc>
                <a:tc>
                  <a:txBody>
                    <a:bodyPr/>
                    <a:lstStyle/>
                    <a:p>
                      <a:r>
                        <a:rPr lang="en-US" sz="2800" dirty="0">
                          <a:solidFill>
                            <a:schemeClr val="tx1"/>
                          </a:solidFill>
                        </a:rPr>
                        <a:t>09</a:t>
                      </a:r>
                    </a:p>
                  </a:txBody>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nvGraphicFramePr>
        <p:xfrm>
          <a:off x="1295400" y="5562600"/>
          <a:ext cx="1828800" cy="4572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tblGrid>
              <a:tr h="370840">
                <a:tc>
                  <a:txBody>
                    <a:bodyPr/>
                    <a:lstStyle/>
                    <a:p>
                      <a:pPr algn="ctr"/>
                      <a:r>
                        <a:rPr lang="en-US" sz="2400" dirty="0">
                          <a:solidFill>
                            <a:schemeClr val="tx1"/>
                          </a:solidFill>
                        </a:rPr>
                        <a:t>1010</a:t>
                      </a:r>
                    </a:p>
                  </a:txBody>
                  <a:tcPr/>
                </a:tc>
                <a:extLst>
                  <a:ext uri="{0D108BD9-81ED-4DB2-BD59-A6C34878D82A}">
                    <a16:rowId xmlns:a16="http://schemas.microsoft.com/office/drawing/2014/main" val="10000"/>
                  </a:ext>
                </a:extLst>
              </a:tr>
            </a:tbl>
          </a:graphicData>
        </a:graphic>
      </p:graphicFrame>
      <p:sp>
        <p:nvSpPr>
          <p:cNvPr id="28" name="TextBox 27"/>
          <p:cNvSpPr txBox="1"/>
          <p:nvPr/>
        </p:nvSpPr>
        <p:spPr>
          <a:xfrm>
            <a:off x="6248400" y="5543490"/>
            <a:ext cx="1066800" cy="400110"/>
          </a:xfrm>
          <a:prstGeom prst="rect">
            <a:avLst/>
          </a:prstGeom>
          <a:noFill/>
        </p:spPr>
        <p:txBody>
          <a:bodyPr wrap="square" rtlCol="0">
            <a:spAutoFit/>
          </a:bodyPr>
          <a:lstStyle/>
          <a:p>
            <a:r>
              <a:rPr lang="en-US" sz="2000" b="1" dirty="0"/>
              <a:t>5000H</a:t>
            </a:r>
          </a:p>
        </p:txBody>
      </p:sp>
      <p:graphicFrame>
        <p:nvGraphicFramePr>
          <p:cNvPr id="29" name="Table 28"/>
          <p:cNvGraphicFramePr>
            <a:graphicFrameLocks noGrp="1"/>
          </p:cNvGraphicFramePr>
          <p:nvPr/>
        </p:nvGraphicFramePr>
        <p:xfrm>
          <a:off x="7086600" y="5486400"/>
          <a:ext cx="1828800" cy="4572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tblGrid>
              <a:tr h="370840">
                <a:tc>
                  <a:txBody>
                    <a:bodyPr/>
                    <a:lstStyle/>
                    <a:p>
                      <a:pPr algn="ctr"/>
                      <a:r>
                        <a:rPr lang="en-US" sz="2400" dirty="0">
                          <a:solidFill>
                            <a:schemeClr val="tx1"/>
                          </a:solidFill>
                        </a:rPr>
                        <a:t>1009</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92500" lnSpcReduction="10000"/>
          </a:bodyPr>
          <a:lstStyle/>
          <a:p>
            <a:pPr>
              <a:buNone/>
            </a:pPr>
            <a:r>
              <a:rPr lang="en-US" sz="4300" b="1" dirty="0">
                <a:solidFill>
                  <a:srgbClr val="FFC000"/>
                </a:solidFill>
              </a:rPr>
              <a:t>(5). SUB destination, source;</a:t>
            </a:r>
            <a:endParaRPr lang="en-US" dirty="0"/>
          </a:p>
          <a:p>
            <a:r>
              <a:rPr lang="en-US" sz="2800" b="1" dirty="0"/>
              <a:t>This instruction subtracts the contents of source operand from contents of destination.</a:t>
            </a:r>
          </a:p>
          <a:p>
            <a:r>
              <a:rPr lang="en-US" sz="2800" b="1" dirty="0"/>
              <a:t>The source may be immediate data, memory location or register.</a:t>
            </a:r>
          </a:p>
          <a:p>
            <a:r>
              <a:rPr lang="en-US" sz="2800" b="1" dirty="0"/>
              <a:t>The destination may be memory location or register.</a:t>
            </a:r>
          </a:p>
          <a:p>
            <a:r>
              <a:rPr lang="en-US" sz="2800" b="1" dirty="0"/>
              <a:t>The result is stored in the destination place.</a:t>
            </a:r>
          </a:p>
          <a:p>
            <a:r>
              <a:rPr lang="en-IN" sz="2800" b="1" dirty="0"/>
              <a:t>It effects AF, CF, OF, PF, SF, ZF flags.</a:t>
            </a:r>
          </a:p>
          <a:p>
            <a:r>
              <a:rPr lang="en-IN" sz="2800" dirty="0"/>
              <a:t> </a:t>
            </a:r>
            <a:r>
              <a:rPr lang="en-IN" sz="2800" b="1" dirty="0"/>
              <a:t>For subtraction, CF acts as borrow flag.</a:t>
            </a:r>
            <a:endParaRPr lang="en-US" sz="2800" b="1" dirty="0"/>
          </a:p>
          <a:p>
            <a:endParaRPr lang="en-US" sz="2800" b="1" dirty="0"/>
          </a:p>
          <a:p>
            <a:r>
              <a:rPr lang="en-US" sz="2800" b="1" dirty="0"/>
              <a:t>E.g. (1). SUB AX,1000H;</a:t>
            </a:r>
          </a:p>
          <a:p>
            <a:pPr>
              <a:buNone/>
            </a:pPr>
            <a:r>
              <a:rPr lang="en-US" sz="2800" b="1" dirty="0"/>
              <a:t>            (2). SUB AX,BX;</a:t>
            </a:r>
          </a:p>
          <a:p>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38800" y="838200"/>
            <a:ext cx="3083216" cy="461665"/>
          </a:xfrm>
          <a:prstGeom prst="rect">
            <a:avLst/>
          </a:prstGeom>
        </p:spPr>
        <p:txBody>
          <a:bodyPr wrap="none">
            <a:spAutoFit/>
          </a:bodyPr>
          <a:lstStyle/>
          <a:p>
            <a:r>
              <a:rPr lang="en-US" sz="2400" b="1" dirty="0"/>
              <a:t>        AFTER EXECUTION</a:t>
            </a:r>
          </a:p>
        </p:txBody>
      </p:sp>
      <p:sp>
        <p:nvSpPr>
          <p:cNvPr id="9" name="Rectangle 8"/>
          <p:cNvSpPr/>
          <p:nvPr/>
        </p:nvSpPr>
        <p:spPr>
          <a:xfrm>
            <a:off x="533400" y="762000"/>
            <a:ext cx="2723502" cy="461665"/>
          </a:xfrm>
          <a:prstGeom prst="rect">
            <a:avLst/>
          </a:prstGeom>
        </p:spPr>
        <p:txBody>
          <a:bodyPr wrap="none">
            <a:spAutoFit/>
          </a:bodyPr>
          <a:lstStyle/>
          <a:p>
            <a:r>
              <a:rPr lang="en-US" sz="2400" b="1" dirty="0"/>
              <a:t>BEFORE EXECUTION</a:t>
            </a:r>
          </a:p>
        </p:txBody>
      </p:sp>
      <p:sp>
        <p:nvSpPr>
          <p:cNvPr id="10" name="TextBox 9"/>
          <p:cNvSpPr txBox="1"/>
          <p:nvPr/>
        </p:nvSpPr>
        <p:spPr>
          <a:xfrm>
            <a:off x="3200400" y="1524000"/>
            <a:ext cx="3200400" cy="646331"/>
          </a:xfrm>
          <a:prstGeom prst="rect">
            <a:avLst/>
          </a:prstGeom>
          <a:noFill/>
        </p:spPr>
        <p:txBody>
          <a:bodyPr wrap="square" rtlCol="0">
            <a:spAutoFit/>
          </a:bodyPr>
          <a:lstStyle/>
          <a:p>
            <a:r>
              <a:rPr lang="en-US" sz="3600" b="1" dirty="0"/>
              <a:t>SUB AX,1000H</a:t>
            </a:r>
          </a:p>
        </p:txBody>
      </p:sp>
      <p:sp>
        <p:nvSpPr>
          <p:cNvPr id="11" name="Rectangle 10"/>
          <p:cNvSpPr/>
          <p:nvPr/>
        </p:nvSpPr>
        <p:spPr>
          <a:xfrm>
            <a:off x="5070184" y="4267200"/>
            <a:ext cx="3083216" cy="461665"/>
          </a:xfrm>
          <a:prstGeom prst="rect">
            <a:avLst/>
          </a:prstGeom>
        </p:spPr>
        <p:txBody>
          <a:bodyPr wrap="none">
            <a:spAutoFit/>
          </a:bodyPr>
          <a:lstStyle/>
          <a:p>
            <a:r>
              <a:rPr lang="en-US" sz="2400" b="1" dirty="0"/>
              <a:t>        AFTER EXECUTION</a:t>
            </a:r>
          </a:p>
        </p:txBody>
      </p:sp>
      <p:sp>
        <p:nvSpPr>
          <p:cNvPr id="12" name="Rectangle 11"/>
          <p:cNvSpPr/>
          <p:nvPr/>
        </p:nvSpPr>
        <p:spPr>
          <a:xfrm>
            <a:off x="248298" y="4343400"/>
            <a:ext cx="2723502" cy="461665"/>
          </a:xfrm>
          <a:prstGeom prst="rect">
            <a:avLst/>
          </a:prstGeom>
        </p:spPr>
        <p:txBody>
          <a:bodyPr wrap="none">
            <a:spAutoFit/>
          </a:bodyPr>
          <a:lstStyle/>
          <a:p>
            <a:r>
              <a:rPr lang="en-US" sz="2400" b="1" dirty="0"/>
              <a:t>BEFORE EXECUTION</a:t>
            </a:r>
          </a:p>
        </p:txBody>
      </p:sp>
      <p:sp>
        <p:nvSpPr>
          <p:cNvPr id="18" name="TextBox 17"/>
          <p:cNvSpPr txBox="1"/>
          <p:nvPr/>
        </p:nvSpPr>
        <p:spPr>
          <a:xfrm>
            <a:off x="3124200" y="5486400"/>
            <a:ext cx="2514600" cy="584775"/>
          </a:xfrm>
          <a:prstGeom prst="rect">
            <a:avLst/>
          </a:prstGeom>
          <a:noFill/>
        </p:spPr>
        <p:txBody>
          <a:bodyPr wrap="square" rtlCol="0">
            <a:spAutoFit/>
          </a:bodyPr>
          <a:lstStyle/>
          <a:p>
            <a:r>
              <a:rPr lang="en-US" sz="3200" b="1" dirty="0"/>
              <a:t> SUB AX,BX</a:t>
            </a:r>
          </a:p>
        </p:txBody>
      </p:sp>
      <p:graphicFrame>
        <p:nvGraphicFramePr>
          <p:cNvPr id="28" name="Content Placeholder 27"/>
          <p:cNvGraphicFramePr>
            <a:graphicFrameLocks noGrp="1"/>
          </p:cNvGraphicFramePr>
          <p:nvPr>
            <p:ph idx="1"/>
          </p:nvPr>
        </p:nvGraphicFramePr>
        <p:xfrm>
          <a:off x="685800" y="1600200"/>
          <a:ext cx="2362200" cy="457200"/>
        </p:xfrm>
        <a:graphic>
          <a:graphicData uri="http://schemas.openxmlformats.org/drawingml/2006/table">
            <a:tbl>
              <a:tblPr firstRow="1" bandRow="1">
                <a:tableStyleId>{5C22544A-7EE6-4342-B048-85BDC9FD1C3A}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r>
                        <a:rPr lang="en-US" sz="2400" dirty="0">
                          <a:solidFill>
                            <a:schemeClr val="tx1"/>
                          </a:solidFill>
                        </a:rPr>
                        <a:t>AH</a:t>
                      </a:r>
                    </a:p>
                  </a:txBody>
                  <a:tcPr/>
                </a:tc>
                <a:tc>
                  <a:txBody>
                    <a:bodyPr/>
                    <a:lstStyle/>
                    <a:p>
                      <a:r>
                        <a:rPr lang="en-US" sz="2400" dirty="0">
                          <a:solidFill>
                            <a:schemeClr val="tx1"/>
                          </a:solidFill>
                        </a:rPr>
                        <a:t>20</a:t>
                      </a:r>
                    </a:p>
                  </a:txBody>
                  <a:tcPr/>
                </a:tc>
                <a:tc>
                  <a:txBody>
                    <a:bodyPr/>
                    <a:lstStyle/>
                    <a:p>
                      <a:r>
                        <a:rPr lang="en-US" sz="2400" dirty="0">
                          <a:solidFill>
                            <a:schemeClr val="tx1"/>
                          </a:solidFill>
                        </a:rPr>
                        <a:t>AL</a:t>
                      </a:r>
                    </a:p>
                  </a:txBody>
                  <a:tcPr/>
                </a:tc>
                <a:tc>
                  <a:txBody>
                    <a:bodyPr/>
                    <a:lstStyle/>
                    <a:p>
                      <a:r>
                        <a:rPr lang="en-US" sz="2400" dirty="0">
                          <a:solidFill>
                            <a:schemeClr val="tx1"/>
                          </a:solidFill>
                        </a:rPr>
                        <a:t>00</a:t>
                      </a:r>
                    </a:p>
                  </a:txBody>
                  <a:tcPr/>
                </a:tc>
                <a:extLst>
                  <a:ext uri="{0D108BD9-81ED-4DB2-BD59-A6C34878D82A}">
                    <a16:rowId xmlns:a16="http://schemas.microsoft.com/office/drawing/2014/main" val="10000"/>
                  </a:ext>
                </a:extLst>
              </a:tr>
            </a:tbl>
          </a:graphicData>
        </a:graphic>
      </p:graphicFrame>
      <p:graphicFrame>
        <p:nvGraphicFramePr>
          <p:cNvPr id="29" name="Content Placeholder 27"/>
          <p:cNvGraphicFramePr>
            <a:graphicFrameLocks/>
          </p:cNvGraphicFramePr>
          <p:nvPr/>
        </p:nvGraphicFramePr>
        <p:xfrm>
          <a:off x="6324600" y="1636931"/>
          <a:ext cx="2362200" cy="457200"/>
        </p:xfrm>
        <a:graphic>
          <a:graphicData uri="http://schemas.openxmlformats.org/drawingml/2006/table">
            <a:tbl>
              <a:tblPr firstRow="1" bandRow="1">
                <a:tableStyleId>{5C22544A-7EE6-4342-B048-85BDC9FD1C3A}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r>
                        <a:rPr lang="en-US" sz="2400" dirty="0">
                          <a:solidFill>
                            <a:schemeClr val="tx1"/>
                          </a:solidFill>
                        </a:rPr>
                        <a:t>AH</a:t>
                      </a:r>
                    </a:p>
                  </a:txBody>
                  <a:tcPr/>
                </a:tc>
                <a:tc>
                  <a:txBody>
                    <a:bodyPr/>
                    <a:lstStyle/>
                    <a:p>
                      <a:r>
                        <a:rPr lang="en-US" sz="2400" dirty="0">
                          <a:solidFill>
                            <a:schemeClr val="tx1"/>
                          </a:solidFill>
                        </a:rPr>
                        <a:t>10</a:t>
                      </a:r>
                    </a:p>
                  </a:txBody>
                  <a:tcPr/>
                </a:tc>
                <a:tc>
                  <a:txBody>
                    <a:bodyPr/>
                    <a:lstStyle/>
                    <a:p>
                      <a:r>
                        <a:rPr lang="en-US" sz="2400" dirty="0">
                          <a:solidFill>
                            <a:schemeClr val="tx1"/>
                          </a:solidFill>
                        </a:rPr>
                        <a:t>AL</a:t>
                      </a:r>
                    </a:p>
                  </a:txBody>
                  <a:tcPr/>
                </a:tc>
                <a:tc>
                  <a:txBody>
                    <a:bodyPr/>
                    <a:lstStyle/>
                    <a:p>
                      <a:r>
                        <a:rPr lang="en-US" sz="2400" dirty="0">
                          <a:solidFill>
                            <a:schemeClr val="tx1"/>
                          </a:solidFill>
                        </a:rPr>
                        <a:t>00</a:t>
                      </a:r>
                    </a:p>
                  </a:txBody>
                  <a:tcPr/>
                </a:tc>
                <a:extLst>
                  <a:ext uri="{0D108BD9-81ED-4DB2-BD59-A6C34878D82A}">
                    <a16:rowId xmlns:a16="http://schemas.microsoft.com/office/drawing/2014/main" val="10000"/>
                  </a:ext>
                </a:extLst>
              </a:tr>
            </a:tbl>
          </a:graphicData>
        </a:graphic>
      </p:graphicFrame>
      <p:sp>
        <p:nvSpPr>
          <p:cNvPr id="30" name="TextBox 29"/>
          <p:cNvSpPr txBox="1"/>
          <p:nvPr/>
        </p:nvSpPr>
        <p:spPr>
          <a:xfrm>
            <a:off x="3505200" y="2362200"/>
            <a:ext cx="2514600" cy="1200329"/>
          </a:xfrm>
          <a:prstGeom prst="rect">
            <a:avLst/>
          </a:prstGeom>
          <a:noFill/>
        </p:spPr>
        <p:txBody>
          <a:bodyPr wrap="square" rtlCol="0">
            <a:spAutoFit/>
          </a:bodyPr>
          <a:lstStyle/>
          <a:p>
            <a:r>
              <a:rPr lang="en-US" sz="2400" b="1" dirty="0"/>
              <a:t>  2000</a:t>
            </a:r>
            <a:endParaRPr lang="en-US" sz="3200" b="1" dirty="0"/>
          </a:p>
          <a:p>
            <a:r>
              <a:rPr lang="en-US" sz="2400" b="1" dirty="0"/>
              <a:t>-1000</a:t>
            </a:r>
          </a:p>
          <a:p>
            <a:r>
              <a:rPr lang="en-US" sz="2400" b="1" dirty="0"/>
              <a:t>=1000 </a:t>
            </a:r>
          </a:p>
        </p:txBody>
      </p:sp>
      <p:cxnSp>
        <p:nvCxnSpPr>
          <p:cNvPr id="32" name="Straight Connector 31"/>
          <p:cNvCxnSpPr/>
          <p:nvPr/>
        </p:nvCxnSpPr>
        <p:spPr>
          <a:xfrm>
            <a:off x="3581400" y="3124200"/>
            <a:ext cx="838200" cy="1588"/>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3" name="Table 32"/>
          <p:cNvGraphicFramePr>
            <a:graphicFrameLocks noGrp="1"/>
          </p:cNvGraphicFramePr>
          <p:nvPr/>
        </p:nvGraphicFramePr>
        <p:xfrm>
          <a:off x="304800" y="5257800"/>
          <a:ext cx="2667000" cy="91440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sz="2400" b="1" dirty="0">
                          <a:solidFill>
                            <a:schemeClr val="tx1"/>
                          </a:solidFill>
                        </a:rPr>
                        <a:t>AH</a:t>
                      </a:r>
                    </a:p>
                  </a:txBody>
                  <a:tcPr/>
                </a:tc>
                <a:tc>
                  <a:txBody>
                    <a:bodyPr/>
                    <a:lstStyle/>
                    <a:p>
                      <a:r>
                        <a:rPr lang="en-US" sz="2400" b="1" dirty="0">
                          <a:solidFill>
                            <a:schemeClr val="tx1"/>
                          </a:solidFill>
                        </a:rPr>
                        <a:t>20</a:t>
                      </a:r>
                    </a:p>
                  </a:txBody>
                  <a:tcPr/>
                </a:tc>
                <a:tc>
                  <a:txBody>
                    <a:bodyPr/>
                    <a:lstStyle/>
                    <a:p>
                      <a:r>
                        <a:rPr lang="en-US" sz="2400" b="1" dirty="0">
                          <a:solidFill>
                            <a:schemeClr val="tx1"/>
                          </a:solidFill>
                        </a:rPr>
                        <a:t>AL</a:t>
                      </a:r>
                    </a:p>
                  </a:txBody>
                  <a:tcPr/>
                </a:tc>
                <a:tc>
                  <a:txBody>
                    <a:bodyPr/>
                    <a:lstStyle/>
                    <a:p>
                      <a:r>
                        <a:rPr lang="en-US" sz="2400" dirty="0">
                          <a:solidFill>
                            <a:schemeClr val="tx1"/>
                          </a:solidFill>
                        </a:rPr>
                        <a:t>00</a:t>
                      </a:r>
                    </a:p>
                  </a:txBody>
                  <a:tcPr/>
                </a:tc>
                <a:extLst>
                  <a:ext uri="{0D108BD9-81ED-4DB2-BD59-A6C34878D82A}">
                    <a16:rowId xmlns:a16="http://schemas.microsoft.com/office/drawing/2014/main" val="10000"/>
                  </a:ext>
                </a:extLst>
              </a:tr>
              <a:tr h="370840">
                <a:tc>
                  <a:txBody>
                    <a:bodyPr/>
                    <a:lstStyle/>
                    <a:p>
                      <a:r>
                        <a:rPr lang="en-US" sz="2400" b="1" dirty="0">
                          <a:solidFill>
                            <a:schemeClr val="tx1"/>
                          </a:solidFill>
                        </a:rPr>
                        <a:t>BH</a:t>
                      </a:r>
                    </a:p>
                  </a:txBody>
                  <a:tcPr/>
                </a:tc>
                <a:tc>
                  <a:txBody>
                    <a:bodyPr/>
                    <a:lstStyle/>
                    <a:p>
                      <a:r>
                        <a:rPr lang="en-US" sz="2400" b="1" dirty="0">
                          <a:solidFill>
                            <a:schemeClr val="tx1"/>
                          </a:solidFill>
                        </a:rPr>
                        <a:t>10</a:t>
                      </a:r>
                    </a:p>
                  </a:txBody>
                  <a:tcPr/>
                </a:tc>
                <a:tc>
                  <a:txBody>
                    <a:bodyPr/>
                    <a:lstStyle/>
                    <a:p>
                      <a:r>
                        <a:rPr lang="en-US" sz="2400" b="1" dirty="0">
                          <a:solidFill>
                            <a:schemeClr val="tx1"/>
                          </a:solidFill>
                        </a:rPr>
                        <a:t>BL</a:t>
                      </a:r>
                    </a:p>
                  </a:txBody>
                  <a:tcPr/>
                </a:tc>
                <a:tc>
                  <a:txBody>
                    <a:bodyPr/>
                    <a:lstStyle/>
                    <a:p>
                      <a:r>
                        <a:rPr lang="en-US" sz="2400" b="1" dirty="0">
                          <a:solidFill>
                            <a:schemeClr val="tx1"/>
                          </a:solidFill>
                        </a:rPr>
                        <a:t>00</a:t>
                      </a:r>
                    </a:p>
                  </a:txBody>
                  <a:tcPr/>
                </a:tc>
                <a:extLst>
                  <a:ext uri="{0D108BD9-81ED-4DB2-BD59-A6C34878D82A}">
                    <a16:rowId xmlns:a16="http://schemas.microsoft.com/office/drawing/2014/main" val="10001"/>
                  </a:ext>
                </a:extLst>
              </a:tr>
            </a:tbl>
          </a:graphicData>
        </a:graphic>
      </p:graphicFrame>
      <p:graphicFrame>
        <p:nvGraphicFramePr>
          <p:cNvPr id="34" name="Table 33"/>
          <p:cNvGraphicFramePr>
            <a:graphicFrameLocks noGrp="1"/>
          </p:cNvGraphicFramePr>
          <p:nvPr/>
        </p:nvGraphicFramePr>
        <p:xfrm>
          <a:off x="5867400" y="5181600"/>
          <a:ext cx="2667000" cy="91440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sz="2400" b="1" dirty="0">
                          <a:solidFill>
                            <a:schemeClr val="tx1"/>
                          </a:solidFill>
                        </a:rPr>
                        <a:t>AH</a:t>
                      </a:r>
                    </a:p>
                  </a:txBody>
                  <a:tcPr/>
                </a:tc>
                <a:tc>
                  <a:txBody>
                    <a:bodyPr/>
                    <a:lstStyle/>
                    <a:p>
                      <a:r>
                        <a:rPr lang="en-US" sz="2400" b="1" dirty="0">
                          <a:solidFill>
                            <a:schemeClr val="tx1"/>
                          </a:solidFill>
                        </a:rPr>
                        <a:t>10</a:t>
                      </a:r>
                    </a:p>
                  </a:txBody>
                  <a:tcPr/>
                </a:tc>
                <a:tc>
                  <a:txBody>
                    <a:bodyPr/>
                    <a:lstStyle/>
                    <a:p>
                      <a:r>
                        <a:rPr lang="en-US" sz="2400" b="1" dirty="0">
                          <a:solidFill>
                            <a:schemeClr val="tx1"/>
                          </a:solidFill>
                        </a:rPr>
                        <a:t>AL</a:t>
                      </a:r>
                    </a:p>
                  </a:txBody>
                  <a:tcPr/>
                </a:tc>
                <a:tc>
                  <a:txBody>
                    <a:bodyPr/>
                    <a:lstStyle/>
                    <a:p>
                      <a:r>
                        <a:rPr lang="en-US" sz="2400" dirty="0">
                          <a:solidFill>
                            <a:schemeClr val="tx1"/>
                          </a:solidFill>
                        </a:rPr>
                        <a:t>00</a:t>
                      </a:r>
                    </a:p>
                  </a:txBody>
                  <a:tcPr/>
                </a:tc>
                <a:extLst>
                  <a:ext uri="{0D108BD9-81ED-4DB2-BD59-A6C34878D82A}">
                    <a16:rowId xmlns:a16="http://schemas.microsoft.com/office/drawing/2014/main" val="10000"/>
                  </a:ext>
                </a:extLst>
              </a:tr>
              <a:tr h="370840">
                <a:tc>
                  <a:txBody>
                    <a:bodyPr/>
                    <a:lstStyle/>
                    <a:p>
                      <a:r>
                        <a:rPr lang="en-US" sz="2400" b="1" dirty="0">
                          <a:solidFill>
                            <a:schemeClr val="tx1"/>
                          </a:solidFill>
                        </a:rPr>
                        <a:t>BH</a:t>
                      </a:r>
                    </a:p>
                  </a:txBody>
                  <a:tcPr/>
                </a:tc>
                <a:tc>
                  <a:txBody>
                    <a:bodyPr/>
                    <a:lstStyle/>
                    <a:p>
                      <a:r>
                        <a:rPr lang="en-US" sz="2400" b="1" dirty="0">
                          <a:solidFill>
                            <a:schemeClr val="tx1"/>
                          </a:solidFill>
                        </a:rPr>
                        <a:t>10</a:t>
                      </a:r>
                    </a:p>
                  </a:txBody>
                  <a:tcPr/>
                </a:tc>
                <a:tc>
                  <a:txBody>
                    <a:bodyPr/>
                    <a:lstStyle/>
                    <a:p>
                      <a:r>
                        <a:rPr lang="en-US" sz="2400" b="1" dirty="0">
                          <a:solidFill>
                            <a:schemeClr val="tx1"/>
                          </a:solidFill>
                        </a:rPr>
                        <a:t>BL</a:t>
                      </a:r>
                    </a:p>
                  </a:txBody>
                  <a:tcPr/>
                </a:tc>
                <a:tc>
                  <a:txBody>
                    <a:bodyPr/>
                    <a:lstStyle/>
                    <a:p>
                      <a:r>
                        <a:rPr lang="en-US" sz="2400" b="1" dirty="0"/>
                        <a:t>00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63880" cy="5334000"/>
          </a:xfrm>
        </p:spPr>
        <p:txBody>
          <a:bodyPr>
            <a:normAutofit fontScale="92500" lnSpcReduction="20000"/>
          </a:bodyPr>
          <a:lstStyle/>
          <a:p>
            <a:pPr>
              <a:buNone/>
            </a:pPr>
            <a:r>
              <a:rPr lang="en-US" sz="4300" b="1" dirty="0">
                <a:solidFill>
                  <a:srgbClr val="FFC000"/>
                </a:solidFill>
              </a:rPr>
              <a:t>(6). SBB destination, source;</a:t>
            </a:r>
            <a:endParaRPr lang="en-US" sz="3900" b="1" dirty="0">
              <a:solidFill>
                <a:srgbClr val="FFC000"/>
              </a:solidFill>
            </a:endParaRPr>
          </a:p>
          <a:p>
            <a:r>
              <a:rPr lang="en-US" sz="2800" b="1" dirty="0"/>
              <a:t>Also known as Subtract with </a:t>
            </a:r>
            <a:r>
              <a:rPr lang="en-US" sz="2600" b="1" dirty="0"/>
              <a:t>B</a:t>
            </a:r>
            <a:r>
              <a:rPr lang="en-US" sz="2800" b="1" dirty="0"/>
              <a:t>orrow.</a:t>
            </a:r>
          </a:p>
          <a:p>
            <a:r>
              <a:rPr lang="en-US" sz="2800" b="1" dirty="0"/>
              <a:t>This instruction subtracts the contents of source operand &amp; borrow from contents of destination operand.</a:t>
            </a:r>
          </a:p>
          <a:p>
            <a:r>
              <a:rPr lang="en-US" sz="2800" b="1" dirty="0"/>
              <a:t>The source may be immediate data, memory location or register.</a:t>
            </a:r>
          </a:p>
          <a:p>
            <a:r>
              <a:rPr lang="en-US" sz="2800" b="1" dirty="0"/>
              <a:t>The destination may be memory location or register.</a:t>
            </a:r>
          </a:p>
          <a:p>
            <a:r>
              <a:rPr lang="en-US" sz="2800" b="1" dirty="0"/>
              <a:t>The result is stored in the destination place.</a:t>
            </a:r>
          </a:p>
          <a:p>
            <a:r>
              <a:rPr lang="en-IN" sz="2800" b="1" dirty="0"/>
              <a:t>It effects AF, CF, OF, PF, SF, ZF flags.</a:t>
            </a:r>
            <a:endParaRPr lang="en-US" sz="2800" b="1" dirty="0"/>
          </a:p>
          <a:p>
            <a:endParaRPr lang="en-US" sz="2800" b="1" dirty="0"/>
          </a:p>
          <a:p>
            <a:endParaRPr lang="en-US" sz="2800" b="1" dirty="0"/>
          </a:p>
          <a:p>
            <a:r>
              <a:rPr lang="en-US" sz="2800" b="1" dirty="0"/>
              <a:t>E.g. (1). SBB AX,1000H;</a:t>
            </a:r>
          </a:p>
          <a:p>
            <a:pPr>
              <a:buNone/>
            </a:pPr>
            <a:r>
              <a:rPr lang="en-US" sz="2800" b="1" dirty="0"/>
              <a:t>            (2). SBB AX,BX;</a:t>
            </a:r>
          </a:p>
          <a:p>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2"/>
          <p:cNvGraphicFramePr>
            <a:graphicFrameLocks noGrp="1"/>
          </p:cNvGraphicFramePr>
          <p:nvPr>
            <p:ph idx="1"/>
          </p:nvPr>
        </p:nvGraphicFramePr>
        <p:xfrm>
          <a:off x="228600" y="2301240"/>
          <a:ext cx="2667000" cy="51816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sz="2800" b="1" dirty="0">
                          <a:solidFill>
                            <a:schemeClr val="tx1"/>
                          </a:solidFill>
                        </a:rPr>
                        <a:t>AH</a:t>
                      </a:r>
                    </a:p>
                  </a:txBody>
                  <a:tcPr/>
                </a:tc>
                <a:tc>
                  <a:txBody>
                    <a:bodyPr/>
                    <a:lstStyle/>
                    <a:p>
                      <a:r>
                        <a:rPr lang="en-US" sz="2800" b="1" dirty="0">
                          <a:solidFill>
                            <a:schemeClr val="tx1"/>
                          </a:solidFill>
                        </a:rPr>
                        <a:t>20</a:t>
                      </a:r>
                    </a:p>
                  </a:txBody>
                  <a:tcPr/>
                </a:tc>
                <a:tc>
                  <a:txBody>
                    <a:bodyPr/>
                    <a:lstStyle/>
                    <a:p>
                      <a:r>
                        <a:rPr lang="en-US" sz="2800" b="1" dirty="0">
                          <a:solidFill>
                            <a:schemeClr val="tx1"/>
                          </a:solidFill>
                        </a:rPr>
                        <a:t>AL</a:t>
                      </a:r>
                    </a:p>
                  </a:txBody>
                  <a:tcPr/>
                </a:tc>
                <a:tc>
                  <a:txBody>
                    <a:bodyPr/>
                    <a:lstStyle/>
                    <a:p>
                      <a:r>
                        <a:rPr lang="en-US" sz="2800" b="1" dirty="0">
                          <a:solidFill>
                            <a:schemeClr val="tx1"/>
                          </a:solidFill>
                        </a:rPr>
                        <a:t>20</a:t>
                      </a:r>
                    </a:p>
                  </a:txBody>
                  <a:tcPr/>
                </a:tc>
                <a:extLst>
                  <a:ext uri="{0D108BD9-81ED-4DB2-BD59-A6C34878D82A}">
                    <a16:rowId xmlns:a16="http://schemas.microsoft.com/office/drawing/2014/main" val="10000"/>
                  </a:ext>
                </a:extLst>
              </a:tr>
            </a:tbl>
          </a:graphicData>
        </a:graphic>
      </p:graphicFrame>
      <p:sp>
        <p:nvSpPr>
          <p:cNvPr id="6" name="Rectangle 5"/>
          <p:cNvSpPr/>
          <p:nvPr/>
        </p:nvSpPr>
        <p:spPr>
          <a:xfrm>
            <a:off x="6096000" y="838200"/>
            <a:ext cx="2531783" cy="461665"/>
          </a:xfrm>
          <a:prstGeom prst="rect">
            <a:avLst/>
          </a:prstGeom>
        </p:spPr>
        <p:txBody>
          <a:bodyPr wrap="none">
            <a:spAutoFit/>
          </a:bodyPr>
          <a:lstStyle/>
          <a:p>
            <a:r>
              <a:rPr lang="en-US" sz="2400" b="1" dirty="0"/>
              <a:t>AFTER EXECUTION</a:t>
            </a:r>
          </a:p>
        </p:txBody>
      </p:sp>
      <p:sp>
        <p:nvSpPr>
          <p:cNvPr id="7" name="Rectangle 6"/>
          <p:cNvSpPr/>
          <p:nvPr/>
        </p:nvSpPr>
        <p:spPr>
          <a:xfrm>
            <a:off x="304800" y="838200"/>
            <a:ext cx="2723502" cy="461665"/>
          </a:xfrm>
          <a:prstGeom prst="rect">
            <a:avLst/>
          </a:prstGeom>
        </p:spPr>
        <p:txBody>
          <a:bodyPr wrap="none">
            <a:spAutoFit/>
          </a:bodyPr>
          <a:lstStyle/>
          <a:p>
            <a:r>
              <a:rPr lang="en-US" sz="2400" b="1" dirty="0"/>
              <a:t>BEFORE EXECUTION</a:t>
            </a:r>
          </a:p>
        </p:txBody>
      </p:sp>
      <p:graphicFrame>
        <p:nvGraphicFramePr>
          <p:cNvPr id="8" name="Content Placeholder 12"/>
          <p:cNvGraphicFramePr>
            <a:graphicFrameLocks/>
          </p:cNvGraphicFramePr>
          <p:nvPr/>
        </p:nvGraphicFramePr>
        <p:xfrm>
          <a:off x="152400" y="5059680"/>
          <a:ext cx="2286000" cy="91440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61956">
                  <a:extLst>
                    <a:ext uri="{9D8B030D-6E8A-4147-A177-3AD203B41FA5}">
                      <a16:colId xmlns:a16="http://schemas.microsoft.com/office/drawing/2014/main" val="20002"/>
                    </a:ext>
                  </a:extLst>
                </a:gridCol>
                <a:gridCol w="581044">
                  <a:extLst>
                    <a:ext uri="{9D8B030D-6E8A-4147-A177-3AD203B41FA5}">
                      <a16:colId xmlns:a16="http://schemas.microsoft.com/office/drawing/2014/main" val="20003"/>
                    </a:ext>
                  </a:extLst>
                </a:gridCol>
              </a:tblGrid>
              <a:tr h="370840">
                <a:tc>
                  <a:txBody>
                    <a:bodyPr/>
                    <a:lstStyle/>
                    <a:p>
                      <a:r>
                        <a:rPr lang="en-US" sz="2400" b="1" dirty="0">
                          <a:solidFill>
                            <a:schemeClr val="tx1"/>
                          </a:solidFill>
                        </a:rPr>
                        <a:t>AH</a:t>
                      </a:r>
                    </a:p>
                  </a:txBody>
                  <a:tcPr/>
                </a:tc>
                <a:tc>
                  <a:txBody>
                    <a:bodyPr/>
                    <a:lstStyle/>
                    <a:p>
                      <a:r>
                        <a:rPr lang="en-US" sz="2400" b="1" dirty="0">
                          <a:solidFill>
                            <a:schemeClr val="tx1"/>
                          </a:solidFill>
                        </a:rPr>
                        <a:t>20</a:t>
                      </a:r>
                    </a:p>
                  </a:txBody>
                  <a:tcPr/>
                </a:tc>
                <a:tc>
                  <a:txBody>
                    <a:bodyPr/>
                    <a:lstStyle/>
                    <a:p>
                      <a:r>
                        <a:rPr lang="en-US" sz="2400" b="1" dirty="0">
                          <a:solidFill>
                            <a:schemeClr val="tx1"/>
                          </a:solidFill>
                        </a:rPr>
                        <a:t>AL</a:t>
                      </a:r>
                    </a:p>
                  </a:txBody>
                  <a:tcPr/>
                </a:tc>
                <a:tc>
                  <a:txBody>
                    <a:bodyPr/>
                    <a:lstStyle/>
                    <a:p>
                      <a:r>
                        <a:rPr lang="en-US" sz="2400" b="1" dirty="0">
                          <a:solidFill>
                            <a:schemeClr val="tx1"/>
                          </a:solidFill>
                        </a:rPr>
                        <a:t>20</a:t>
                      </a:r>
                    </a:p>
                  </a:txBody>
                  <a:tcPr/>
                </a:tc>
                <a:extLst>
                  <a:ext uri="{0D108BD9-81ED-4DB2-BD59-A6C34878D82A}">
                    <a16:rowId xmlns:a16="http://schemas.microsoft.com/office/drawing/2014/main" val="10000"/>
                  </a:ext>
                </a:extLst>
              </a:tr>
              <a:tr h="370840">
                <a:tc>
                  <a:txBody>
                    <a:bodyPr/>
                    <a:lstStyle/>
                    <a:p>
                      <a:r>
                        <a:rPr lang="en-US" sz="2400" b="1" dirty="0">
                          <a:solidFill>
                            <a:schemeClr val="tx1"/>
                          </a:solidFill>
                        </a:rPr>
                        <a:t>BH</a:t>
                      </a:r>
                    </a:p>
                  </a:txBody>
                  <a:tcPr/>
                </a:tc>
                <a:tc>
                  <a:txBody>
                    <a:bodyPr/>
                    <a:lstStyle/>
                    <a:p>
                      <a:r>
                        <a:rPr lang="en-US" sz="2400" b="1" dirty="0">
                          <a:solidFill>
                            <a:schemeClr val="tx1"/>
                          </a:solidFill>
                        </a:rPr>
                        <a:t>10</a:t>
                      </a:r>
                    </a:p>
                  </a:txBody>
                  <a:tcPr/>
                </a:tc>
                <a:tc>
                  <a:txBody>
                    <a:bodyPr/>
                    <a:lstStyle/>
                    <a:p>
                      <a:r>
                        <a:rPr lang="en-US" sz="2400" b="1" dirty="0">
                          <a:solidFill>
                            <a:schemeClr val="tx1"/>
                          </a:solidFill>
                        </a:rPr>
                        <a:t>BL</a:t>
                      </a:r>
                    </a:p>
                  </a:txBody>
                  <a:tcPr/>
                </a:tc>
                <a:tc>
                  <a:txBody>
                    <a:bodyPr/>
                    <a:lstStyle/>
                    <a:p>
                      <a:r>
                        <a:rPr lang="en-US" sz="2400" b="1" dirty="0">
                          <a:solidFill>
                            <a:schemeClr val="tx1"/>
                          </a:solidFill>
                        </a:rPr>
                        <a:t>10</a:t>
                      </a:r>
                    </a:p>
                  </a:txBody>
                  <a:tcPr/>
                </a:tc>
                <a:extLst>
                  <a:ext uri="{0D108BD9-81ED-4DB2-BD59-A6C34878D82A}">
                    <a16:rowId xmlns:a16="http://schemas.microsoft.com/office/drawing/2014/main" val="10001"/>
                  </a:ext>
                </a:extLst>
              </a:tr>
            </a:tbl>
          </a:graphicData>
        </a:graphic>
      </p:graphicFrame>
      <p:sp>
        <p:nvSpPr>
          <p:cNvPr id="10" name="Rectangle 9"/>
          <p:cNvSpPr/>
          <p:nvPr/>
        </p:nvSpPr>
        <p:spPr>
          <a:xfrm>
            <a:off x="6459817" y="3962400"/>
            <a:ext cx="2531783" cy="461665"/>
          </a:xfrm>
          <a:prstGeom prst="rect">
            <a:avLst/>
          </a:prstGeom>
        </p:spPr>
        <p:txBody>
          <a:bodyPr wrap="none">
            <a:spAutoFit/>
          </a:bodyPr>
          <a:lstStyle/>
          <a:p>
            <a:r>
              <a:rPr lang="en-US" sz="2400" b="1" dirty="0"/>
              <a:t>AFTER EXECUTION</a:t>
            </a:r>
          </a:p>
        </p:txBody>
      </p:sp>
      <p:sp>
        <p:nvSpPr>
          <p:cNvPr id="11" name="Rectangle 10"/>
          <p:cNvSpPr/>
          <p:nvPr/>
        </p:nvSpPr>
        <p:spPr>
          <a:xfrm>
            <a:off x="152400" y="3962400"/>
            <a:ext cx="2723502" cy="461665"/>
          </a:xfrm>
          <a:prstGeom prst="rect">
            <a:avLst/>
          </a:prstGeom>
        </p:spPr>
        <p:txBody>
          <a:bodyPr wrap="none">
            <a:spAutoFit/>
          </a:bodyPr>
          <a:lstStyle/>
          <a:p>
            <a:r>
              <a:rPr lang="en-US" sz="2400" b="1" dirty="0"/>
              <a:t>BEFORE EXECUTION</a:t>
            </a:r>
          </a:p>
        </p:txBody>
      </p:sp>
      <p:sp>
        <p:nvSpPr>
          <p:cNvPr id="16" name="TextBox 15"/>
          <p:cNvSpPr txBox="1"/>
          <p:nvPr/>
        </p:nvSpPr>
        <p:spPr>
          <a:xfrm>
            <a:off x="3048000" y="1295400"/>
            <a:ext cx="3048000" cy="646331"/>
          </a:xfrm>
          <a:prstGeom prst="rect">
            <a:avLst/>
          </a:prstGeom>
          <a:noFill/>
        </p:spPr>
        <p:txBody>
          <a:bodyPr wrap="square" rtlCol="0">
            <a:spAutoFit/>
          </a:bodyPr>
          <a:lstStyle/>
          <a:p>
            <a:r>
              <a:rPr lang="en-US" sz="3600" b="1" dirty="0"/>
              <a:t>SBB AX,1000H  </a:t>
            </a:r>
          </a:p>
        </p:txBody>
      </p:sp>
      <p:sp>
        <p:nvSpPr>
          <p:cNvPr id="17" name="TextBox 16"/>
          <p:cNvSpPr txBox="1"/>
          <p:nvPr/>
        </p:nvSpPr>
        <p:spPr>
          <a:xfrm>
            <a:off x="3124200" y="5221069"/>
            <a:ext cx="2667000" cy="646331"/>
          </a:xfrm>
          <a:prstGeom prst="rect">
            <a:avLst/>
          </a:prstGeom>
          <a:noFill/>
        </p:spPr>
        <p:txBody>
          <a:bodyPr wrap="square" rtlCol="0">
            <a:spAutoFit/>
          </a:bodyPr>
          <a:lstStyle/>
          <a:p>
            <a:r>
              <a:rPr lang="en-US" sz="3600" b="1" dirty="0"/>
              <a:t>SBB AX,BX</a:t>
            </a:r>
          </a:p>
        </p:txBody>
      </p:sp>
      <p:sp>
        <p:nvSpPr>
          <p:cNvPr id="23" name="TextBox 22"/>
          <p:cNvSpPr txBox="1"/>
          <p:nvPr/>
        </p:nvSpPr>
        <p:spPr>
          <a:xfrm>
            <a:off x="8305800" y="6243935"/>
            <a:ext cx="1600200" cy="461665"/>
          </a:xfrm>
          <a:prstGeom prst="rect">
            <a:avLst/>
          </a:prstGeom>
          <a:noFill/>
        </p:spPr>
        <p:txBody>
          <a:bodyPr wrap="square" rtlCol="0">
            <a:spAutoFit/>
          </a:bodyPr>
          <a:lstStyle/>
          <a:p>
            <a:r>
              <a:rPr lang="en-US" sz="2400" b="1" dirty="0">
                <a:solidFill>
                  <a:schemeClr val="bg1"/>
                </a:solidFill>
              </a:rPr>
              <a:t>2050</a:t>
            </a:r>
          </a:p>
        </p:txBody>
      </p:sp>
      <p:graphicFrame>
        <p:nvGraphicFramePr>
          <p:cNvPr id="24" name="Content Placeholder 12"/>
          <p:cNvGraphicFramePr>
            <a:graphicFrameLocks/>
          </p:cNvGraphicFramePr>
          <p:nvPr/>
        </p:nvGraphicFramePr>
        <p:xfrm>
          <a:off x="6172200" y="2225040"/>
          <a:ext cx="2667000" cy="51816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sz="2800" b="1" dirty="0">
                          <a:solidFill>
                            <a:schemeClr val="tx1"/>
                          </a:solidFill>
                        </a:rPr>
                        <a:t>AH</a:t>
                      </a:r>
                    </a:p>
                  </a:txBody>
                  <a:tcPr/>
                </a:tc>
                <a:tc>
                  <a:txBody>
                    <a:bodyPr/>
                    <a:lstStyle/>
                    <a:p>
                      <a:r>
                        <a:rPr lang="en-US" sz="2800" b="1" dirty="0">
                          <a:solidFill>
                            <a:schemeClr val="tx1"/>
                          </a:solidFill>
                        </a:rPr>
                        <a:t>10</a:t>
                      </a:r>
                    </a:p>
                  </a:txBody>
                  <a:tcPr/>
                </a:tc>
                <a:tc>
                  <a:txBody>
                    <a:bodyPr/>
                    <a:lstStyle/>
                    <a:p>
                      <a:r>
                        <a:rPr lang="en-US" sz="2800" b="1" dirty="0">
                          <a:solidFill>
                            <a:schemeClr val="tx1"/>
                          </a:solidFill>
                        </a:rPr>
                        <a:t>AL</a:t>
                      </a:r>
                    </a:p>
                  </a:txBody>
                  <a:tcPr/>
                </a:tc>
                <a:tc>
                  <a:txBody>
                    <a:bodyPr/>
                    <a:lstStyle/>
                    <a:p>
                      <a:r>
                        <a:rPr lang="en-US" sz="2800" b="1" dirty="0">
                          <a:solidFill>
                            <a:schemeClr val="tx1"/>
                          </a:solidFill>
                        </a:rPr>
                        <a:t>19</a:t>
                      </a:r>
                    </a:p>
                  </a:txBody>
                  <a:tcPr/>
                </a:tc>
                <a:extLst>
                  <a:ext uri="{0D108BD9-81ED-4DB2-BD59-A6C34878D82A}">
                    <a16:rowId xmlns:a16="http://schemas.microsoft.com/office/drawing/2014/main" val="10000"/>
                  </a:ext>
                </a:extLst>
              </a:tr>
            </a:tbl>
          </a:graphicData>
        </a:graphic>
      </p:graphicFrame>
      <p:sp>
        <p:nvSpPr>
          <p:cNvPr id="25" name="TextBox 24"/>
          <p:cNvSpPr txBox="1"/>
          <p:nvPr/>
        </p:nvSpPr>
        <p:spPr>
          <a:xfrm>
            <a:off x="4038600" y="2734270"/>
            <a:ext cx="2514600" cy="1384995"/>
          </a:xfrm>
          <a:prstGeom prst="rect">
            <a:avLst/>
          </a:prstGeom>
          <a:noFill/>
        </p:spPr>
        <p:txBody>
          <a:bodyPr wrap="square" rtlCol="0">
            <a:spAutoFit/>
          </a:bodyPr>
          <a:lstStyle/>
          <a:p>
            <a:r>
              <a:rPr lang="en-US" sz="2800" b="1" dirty="0"/>
              <a:t>   2020</a:t>
            </a:r>
          </a:p>
          <a:p>
            <a:r>
              <a:rPr lang="en-US" sz="2800" b="1" dirty="0"/>
              <a:t> - 1000</a:t>
            </a:r>
          </a:p>
          <a:p>
            <a:r>
              <a:rPr lang="en-US" sz="2800" b="1" dirty="0"/>
              <a:t>   1020-1=1019</a:t>
            </a:r>
          </a:p>
        </p:txBody>
      </p:sp>
      <p:cxnSp>
        <p:nvCxnSpPr>
          <p:cNvPr id="27" name="Straight Connector 26"/>
          <p:cNvCxnSpPr/>
          <p:nvPr/>
        </p:nvCxnSpPr>
        <p:spPr>
          <a:xfrm>
            <a:off x="4267200" y="3581400"/>
            <a:ext cx="838200" cy="1588"/>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9" name="Content Placeholder 12"/>
          <p:cNvGraphicFramePr>
            <a:graphicFrameLocks/>
          </p:cNvGraphicFramePr>
          <p:nvPr/>
        </p:nvGraphicFramePr>
        <p:xfrm>
          <a:off x="6553200" y="5029200"/>
          <a:ext cx="2286000" cy="91440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70840">
                <a:tc>
                  <a:txBody>
                    <a:bodyPr/>
                    <a:lstStyle/>
                    <a:p>
                      <a:r>
                        <a:rPr lang="en-US" sz="2400" b="1" dirty="0">
                          <a:solidFill>
                            <a:schemeClr val="tx1"/>
                          </a:solidFill>
                        </a:rPr>
                        <a:t>AH</a:t>
                      </a:r>
                    </a:p>
                  </a:txBody>
                  <a:tcPr/>
                </a:tc>
                <a:tc>
                  <a:txBody>
                    <a:bodyPr/>
                    <a:lstStyle/>
                    <a:p>
                      <a:r>
                        <a:rPr lang="en-US" sz="2400" b="1" dirty="0">
                          <a:solidFill>
                            <a:schemeClr val="tx1"/>
                          </a:solidFill>
                        </a:rPr>
                        <a:t>10</a:t>
                      </a:r>
                    </a:p>
                  </a:txBody>
                  <a:tcPr/>
                </a:tc>
                <a:tc>
                  <a:txBody>
                    <a:bodyPr/>
                    <a:lstStyle/>
                    <a:p>
                      <a:r>
                        <a:rPr lang="en-US" sz="2400" b="1" dirty="0">
                          <a:solidFill>
                            <a:schemeClr val="tx1"/>
                          </a:solidFill>
                        </a:rPr>
                        <a:t>AL</a:t>
                      </a:r>
                    </a:p>
                  </a:txBody>
                  <a:tcPr/>
                </a:tc>
                <a:tc>
                  <a:txBody>
                    <a:bodyPr/>
                    <a:lstStyle/>
                    <a:p>
                      <a:r>
                        <a:rPr lang="en-US" sz="2400" b="1" dirty="0">
                          <a:solidFill>
                            <a:schemeClr val="tx1"/>
                          </a:solidFill>
                        </a:rPr>
                        <a:t>19</a:t>
                      </a:r>
                    </a:p>
                  </a:txBody>
                  <a:tcPr/>
                </a:tc>
                <a:extLst>
                  <a:ext uri="{0D108BD9-81ED-4DB2-BD59-A6C34878D82A}">
                    <a16:rowId xmlns:a16="http://schemas.microsoft.com/office/drawing/2014/main" val="10000"/>
                  </a:ext>
                </a:extLst>
              </a:tr>
              <a:tr h="370840">
                <a:tc>
                  <a:txBody>
                    <a:bodyPr/>
                    <a:lstStyle/>
                    <a:p>
                      <a:r>
                        <a:rPr lang="en-US" sz="2400" b="1" dirty="0">
                          <a:solidFill>
                            <a:schemeClr val="tx1"/>
                          </a:solidFill>
                        </a:rPr>
                        <a:t>BH</a:t>
                      </a:r>
                    </a:p>
                  </a:txBody>
                  <a:tcPr/>
                </a:tc>
                <a:tc>
                  <a:txBody>
                    <a:bodyPr/>
                    <a:lstStyle/>
                    <a:p>
                      <a:r>
                        <a:rPr lang="en-US" sz="2400" b="1" dirty="0">
                          <a:solidFill>
                            <a:schemeClr val="tx1"/>
                          </a:solidFill>
                        </a:rPr>
                        <a:t>10</a:t>
                      </a:r>
                    </a:p>
                  </a:txBody>
                  <a:tcPr/>
                </a:tc>
                <a:tc>
                  <a:txBody>
                    <a:bodyPr/>
                    <a:lstStyle/>
                    <a:p>
                      <a:r>
                        <a:rPr lang="en-US" sz="2400" b="1" dirty="0">
                          <a:solidFill>
                            <a:schemeClr val="tx1"/>
                          </a:solidFill>
                        </a:rPr>
                        <a:t>BL</a:t>
                      </a:r>
                    </a:p>
                  </a:txBody>
                  <a:tcPr/>
                </a:tc>
                <a:tc>
                  <a:txBody>
                    <a:bodyPr/>
                    <a:lstStyle/>
                    <a:p>
                      <a:r>
                        <a:rPr lang="en-US" sz="2400" b="1" dirty="0">
                          <a:solidFill>
                            <a:schemeClr val="tx1"/>
                          </a:solidFill>
                        </a:rPr>
                        <a:t>10</a:t>
                      </a:r>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228600" y="1752600"/>
          <a:ext cx="1295400" cy="5181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70840">
                <a:tc>
                  <a:txBody>
                    <a:bodyPr/>
                    <a:lstStyle/>
                    <a:p>
                      <a:r>
                        <a:rPr lang="en-US" sz="2800" b="1" dirty="0">
                          <a:solidFill>
                            <a:schemeClr val="tx1"/>
                          </a:solidFill>
                        </a:rPr>
                        <a:t> B</a:t>
                      </a:r>
                    </a:p>
                  </a:txBody>
                  <a:tcPr/>
                </a:tc>
                <a:tc>
                  <a:txBody>
                    <a:bodyPr/>
                    <a:lstStyle/>
                    <a:p>
                      <a:r>
                        <a:rPr lang="en-US" sz="2800" b="1" dirty="0">
                          <a:solidFill>
                            <a:schemeClr val="tx1"/>
                          </a:solidFill>
                        </a:rPr>
                        <a:t>1</a:t>
                      </a: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nvGraphicFramePr>
        <p:xfrm>
          <a:off x="152400" y="4495800"/>
          <a:ext cx="1295400" cy="5181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65760">
                <a:tc>
                  <a:txBody>
                    <a:bodyPr/>
                    <a:lstStyle/>
                    <a:p>
                      <a:r>
                        <a:rPr lang="en-US" sz="2800" b="1" dirty="0">
                          <a:solidFill>
                            <a:schemeClr val="tx1"/>
                          </a:solidFill>
                        </a:rPr>
                        <a:t> B</a:t>
                      </a:r>
                    </a:p>
                  </a:txBody>
                  <a:tcPr/>
                </a:tc>
                <a:tc>
                  <a:txBody>
                    <a:bodyPr/>
                    <a:lstStyle/>
                    <a:p>
                      <a:r>
                        <a:rPr lang="en-US" sz="2800" b="1" dirty="0">
                          <a:solidFill>
                            <a:schemeClr val="tx1"/>
                          </a:solidFill>
                        </a:rPr>
                        <a:t>1</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85000" lnSpcReduction="20000"/>
          </a:bodyPr>
          <a:lstStyle/>
          <a:p>
            <a:pPr>
              <a:buNone/>
            </a:pPr>
            <a:r>
              <a:rPr lang="en-US" sz="4300" b="1" dirty="0">
                <a:solidFill>
                  <a:srgbClr val="FFC000"/>
                </a:solidFill>
              </a:rPr>
              <a:t>(7). CMP destination, source</a:t>
            </a:r>
            <a:endParaRPr lang="en-US" sz="3900" b="1" dirty="0">
              <a:solidFill>
                <a:srgbClr val="FFC000"/>
              </a:solidFill>
            </a:endParaRPr>
          </a:p>
          <a:p>
            <a:r>
              <a:rPr lang="en-US" sz="2800" b="1" dirty="0"/>
              <a:t>Also known as Compare.</a:t>
            </a:r>
          </a:p>
          <a:p>
            <a:r>
              <a:rPr lang="en-US" sz="2800" b="1" dirty="0"/>
              <a:t>This instruction compares the contents of source operand  with the contents of destination operands.</a:t>
            </a:r>
          </a:p>
          <a:p>
            <a:r>
              <a:rPr lang="en-US" sz="2800" b="1" dirty="0"/>
              <a:t>The source may be immediate data, memory location or register.</a:t>
            </a:r>
          </a:p>
          <a:p>
            <a:r>
              <a:rPr lang="en-US" sz="2800" b="1" dirty="0"/>
              <a:t>The destination may be memory location or register.</a:t>
            </a:r>
          </a:p>
          <a:p>
            <a:r>
              <a:rPr lang="en-US" sz="2800" b="1" dirty="0"/>
              <a:t>The CMP instruction accomplishes its task by subtracting the value of the source operand from the value of the destination operand, but it does not store the result into the destination operand.</a:t>
            </a:r>
          </a:p>
          <a:p>
            <a:r>
              <a:rPr lang="en-US" sz="2800" b="1" dirty="0"/>
              <a:t>Then resulting carry &amp; zero flag will be set or reset.</a:t>
            </a:r>
          </a:p>
          <a:p>
            <a:endParaRPr lang="en-US" sz="2800" b="1" dirty="0"/>
          </a:p>
          <a:p>
            <a:r>
              <a:rPr lang="en-US" sz="2800" b="1" dirty="0"/>
              <a:t>E.g. (1). CMP AX,1000H;</a:t>
            </a:r>
          </a:p>
          <a:p>
            <a:pPr>
              <a:buNone/>
            </a:pPr>
            <a:r>
              <a:rPr lang="en-US" sz="2800" b="1" dirty="0"/>
              <a:t>            (2). CMP AX,BX;</a:t>
            </a:r>
          </a:p>
          <a:p>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91200" y="757535"/>
            <a:ext cx="2669642" cy="461665"/>
          </a:xfrm>
          <a:prstGeom prst="rect">
            <a:avLst/>
          </a:prstGeom>
        </p:spPr>
        <p:txBody>
          <a:bodyPr wrap="none">
            <a:spAutoFit/>
          </a:bodyPr>
          <a:lstStyle/>
          <a:p>
            <a:r>
              <a:rPr lang="en-US" sz="2400" b="1" dirty="0"/>
              <a:t>  AFTER EXECUTION</a:t>
            </a:r>
          </a:p>
        </p:txBody>
      </p:sp>
      <p:sp>
        <p:nvSpPr>
          <p:cNvPr id="9" name="TextBox 8"/>
          <p:cNvSpPr txBox="1"/>
          <p:nvPr/>
        </p:nvSpPr>
        <p:spPr>
          <a:xfrm>
            <a:off x="3429000" y="1600200"/>
            <a:ext cx="2514600" cy="523220"/>
          </a:xfrm>
          <a:prstGeom prst="rect">
            <a:avLst/>
          </a:prstGeom>
          <a:noFill/>
        </p:spPr>
        <p:txBody>
          <a:bodyPr wrap="square" rtlCol="0">
            <a:spAutoFit/>
          </a:bodyPr>
          <a:lstStyle/>
          <a:p>
            <a:r>
              <a:rPr lang="en-US" sz="2800" b="1" dirty="0"/>
              <a:t> CMP AX,BX</a:t>
            </a:r>
          </a:p>
        </p:txBody>
      </p:sp>
      <p:sp>
        <p:nvSpPr>
          <p:cNvPr id="12" name="Rectangle 11"/>
          <p:cNvSpPr/>
          <p:nvPr/>
        </p:nvSpPr>
        <p:spPr>
          <a:xfrm>
            <a:off x="457200" y="681335"/>
            <a:ext cx="2723502" cy="461665"/>
          </a:xfrm>
          <a:prstGeom prst="rect">
            <a:avLst/>
          </a:prstGeom>
        </p:spPr>
        <p:txBody>
          <a:bodyPr wrap="none">
            <a:spAutoFit/>
          </a:bodyPr>
          <a:lstStyle/>
          <a:p>
            <a:r>
              <a:rPr lang="en-US" sz="2400" b="1" dirty="0"/>
              <a:t>BEFORE EXECUTION</a:t>
            </a:r>
          </a:p>
        </p:txBody>
      </p:sp>
      <p:graphicFrame>
        <p:nvGraphicFramePr>
          <p:cNvPr id="14" name="Table 13"/>
          <p:cNvGraphicFramePr>
            <a:graphicFrameLocks noGrp="1"/>
          </p:cNvGraphicFramePr>
          <p:nvPr/>
        </p:nvGraphicFramePr>
        <p:xfrm>
          <a:off x="6096000" y="1610360"/>
          <a:ext cx="2057400" cy="44704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447040">
                <a:tc>
                  <a:txBody>
                    <a:bodyPr/>
                    <a:lstStyle/>
                    <a:p>
                      <a:r>
                        <a:rPr lang="en-US" sz="2000" dirty="0">
                          <a:solidFill>
                            <a:schemeClr val="tx1"/>
                          </a:solidFill>
                        </a:rPr>
                        <a:t>CY</a:t>
                      </a:r>
                    </a:p>
                  </a:txBody>
                  <a:tcPr/>
                </a:tc>
                <a:tc>
                  <a:txBody>
                    <a:bodyPr/>
                    <a:lstStyle/>
                    <a:p>
                      <a:r>
                        <a:rPr lang="en-US" sz="2000" dirty="0">
                          <a:solidFill>
                            <a:schemeClr val="tx1"/>
                          </a:solidFill>
                        </a:rPr>
                        <a:t>  0      </a:t>
                      </a:r>
                    </a:p>
                  </a:txBody>
                  <a:tcPr/>
                </a:tc>
                <a:tc>
                  <a:txBody>
                    <a:bodyPr/>
                    <a:lstStyle/>
                    <a:p>
                      <a:r>
                        <a:rPr lang="en-US" sz="2000" dirty="0">
                          <a:solidFill>
                            <a:schemeClr val="tx1"/>
                          </a:solidFill>
                        </a:rPr>
                        <a:t>Z</a:t>
                      </a:r>
                    </a:p>
                  </a:txBody>
                  <a:tcPr/>
                </a:tc>
                <a:tc>
                  <a:txBody>
                    <a:bodyPr/>
                    <a:lstStyle/>
                    <a:p>
                      <a:r>
                        <a:rPr lang="en-US" sz="2000" dirty="0">
                          <a:solidFill>
                            <a:schemeClr val="tx1"/>
                          </a:solidFill>
                        </a:rPr>
                        <a:t>1</a:t>
                      </a:r>
                    </a:p>
                  </a:txBody>
                  <a:tcPr/>
                </a:tc>
                <a:extLst>
                  <a:ext uri="{0D108BD9-81ED-4DB2-BD59-A6C34878D82A}">
                    <a16:rowId xmlns:a16="http://schemas.microsoft.com/office/drawing/2014/main" val="10000"/>
                  </a:ext>
                </a:extLst>
              </a:tr>
            </a:tbl>
          </a:graphicData>
        </a:graphic>
      </p:graphicFrame>
      <p:sp>
        <p:nvSpPr>
          <p:cNvPr id="15" name="Rectangle 14"/>
          <p:cNvSpPr/>
          <p:nvPr/>
        </p:nvSpPr>
        <p:spPr>
          <a:xfrm>
            <a:off x="5943600" y="2586335"/>
            <a:ext cx="2669642" cy="461665"/>
          </a:xfrm>
          <a:prstGeom prst="rect">
            <a:avLst/>
          </a:prstGeom>
        </p:spPr>
        <p:txBody>
          <a:bodyPr wrap="none">
            <a:spAutoFit/>
          </a:bodyPr>
          <a:lstStyle/>
          <a:p>
            <a:r>
              <a:rPr lang="en-US" sz="2400" b="1" dirty="0"/>
              <a:t>  AFTER EXECUTION</a:t>
            </a:r>
          </a:p>
        </p:txBody>
      </p:sp>
      <p:sp>
        <p:nvSpPr>
          <p:cNvPr id="16" name="Rectangle 15"/>
          <p:cNvSpPr/>
          <p:nvPr/>
        </p:nvSpPr>
        <p:spPr>
          <a:xfrm>
            <a:off x="457200" y="2514600"/>
            <a:ext cx="2723502" cy="461665"/>
          </a:xfrm>
          <a:prstGeom prst="rect">
            <a:avLst/>
          </a:prstGeom>
        </p:spPr>
        <p:txBody>
          <a:bodyPr wrap="none">
            <a:spAutoFit/>
          </a:bodyPr>
          <a:lstStyle/>
          <a:p>
            <a:r>
              <a:rPr lang="en-US" sz="2400" b="1" dirty="0"/>
              <a:t>BEFORE EXECUTION</a:t>
            </a:r>
          </a:p>
        </p:txBody>
      </p:sp>
      <p:sp>
        <p:nvSpPr>
          <p:cNvPr id="28" name="TextBox 27"/>
          <p:cNvSpPr txBox="1"/>
          <p:nvPr/>
        </p:nvSpPr>
        <p:spPr>
          <a:xfrm>
            <a:off x="3429000" y="304800"/>
            <a:ext cx="2057400" cy="1323439"/>
          </a:xfrm>
          <a:prstGeom prst="rect">
            <a:avLst/>
          </a:prstGeom>
          <a:noFill/>
        </p:spPr>
        <p:txBody>
          <a:bodyPr wrap="square" rtlCol="0">
            <a:spAutoFit/>
          </a:bodyPr>
          <a:lstStyle/>
          <a:p>
            <a:r>
              <a:rPr lang="en-US" sz="2000" b="1" dirty="0"/>
              <a:t>D=S: CY=0,Z=1</a:t>
            </a:r>
          </a:p>
          <a:p>
            <a:r>
              <a:rPr lang="en-US" sz="2000" b="1" dirty="0"/>
              <a:t>D&gt;S: CY=0,Z=0</a:t>
            </a:r>
          </a:p>
          <a:p>
            <a:r>
              <a:rPr lang="en-US" sz="2000" b="1" dirty="0"/>
              <a:t>D&lt;S: CY=1,Z=0</a:t>
            </a:r>
          </a:p>
          <a:p>
            <a:endParaRPr lang="en-US" sz="2000" b="1" dirty="0"/>
          </a:p>
        </p:txBody>
      </p:sp>
      <p:graphicFrame>
        <p:nvGraphicFramePr>
          <p:cNvPr id="31" name="Content Placeholder 30"/>
          <p:cNvGraphicFramePr>
            <a:graphicFrameLocks noGrp="1"/>
          </p:cNvGraphicFramePr>
          <p:nvPr>
            <p:ph idx="1"/>
          </p:nvPr>
        </p:nvGraphicFramePr>
        <p:xfrm>
          <a:off x="457200" y="1447800"/>
          <a:ext cx="2667000" cy="79248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sz="2000" b="1" dirty="0">
                          <a:solidFill>
                            <a:schemeClr val="tx1"/>
                          </a:solidFill>
                        </a:rPr>
                        <a:t>AH</a:t>
                      </a:r>
                    </a:p>
                  </a:txBody>
                  <a:tcPr/>
                </a:tc>
                <a:tc>
                  <a:txBody>
                    <a:bodyPr/>
                    <a:lstStyle/>
                    <a:p>
                      <a:r>
                        <a:rPr lang="en-US" sz="2000" b="1" dirty="0">
                          <a:solidFill>
                            <a:schemeClr val="tx1"/>
                          </a:solidFill>
                        </a:rPr>
                        <a:t>10</a:t>
                      </a:r>
                    </a:p>
                  </a:txBody>
                  <a:tcPr/>
                </a:tc>
                <a:tc>
                  <a:txBody>
                    <a:bodyPr/>
                    <a:lstStyle/>
                    <a:p>
                      <a:r>
                        <a:rPr lang="en-US" sz="2000" b="1" dirty="0">
                          <a:solidFill>
                            <a:schemeClr val="tx1"/>
                          </a:solidFill>
                        </a:rPr>
                        <a:t>AL</a:t>
                      </a:r>
                    </a:p>
                  </a:txBody>
                  <a:tcPr/>
                </a:tc>
                <a:tc>
                  <a:txBody>
                    <a:bodyPr/>
                    <a:lstStyle/>
                    <a:p>
                      <a:r>
                        <a:rPr lang="en-US" sz="2000" b="1" dirty="0">
                          <a:solidFill>
                            <a:schemeClr val="tx1"/>
                          </a:solidFill>
                        </a:rPr>
                        <a:t>00</a:t>
                      </a:r>
                    </a:p>
                  </a:txBody>
                  <a:tcPr/>
                </a:tc>
                <a:extLst>
                  <a:ext uri="{0D108BD9-81ED-4DB2-BD59-A6C34878D82A}">
                    <a16:rowId xmlns:a16="http://schemas.microsoft.com/office/drawing/2014/main" val="10000"/>
                  </a:ext>
                </a:extLst>
              </a:tr>
              <a:tr h="370840">
                <a:tc>
                  <a:txBody>
                    <a:bodyPr/>
                    <a:lstStyle/>
                    <a:p>
                      <a:r>
                        <a:rPr lang="en-US" sz="2000" b="1" dirty="0">
                          <a:solidFill>
                            <a:schemeClr val="tx1"/>
                          </a:solidFill>
                        </a:rPr>
                        <a:t>BH</a:t>
                      </a:r>
                    </a:p>
                  </a:txBody>
                  <a:tcPr/>
                </a:tc>
                <a:tc>
                  <a:txBody>
                    <a:bodyPr/>
                    <a:lstStyle/>
                    <a:p>
                      <a:r>
                        <a:rPr lang="en-US" sz="2000" b="1" dirty="0">
                          <a:solidFill>
                            <a:schemeClr val="tx1"/>
                          </a:solidFill>
                        </a:rPr>
                        <a:t>10</a:t>
                      </a:r>
                    </a:p>
                  </a:txBody>
                  <a:tcPr/>
                </a:tc>
                <a:tc>
                  <a:txBody>
                    <a:bodyPr/>
                    <a:lstStyle/>
                    <a:p>
                      <a:r>
                        <a:rPr lang="en-US" sz="2000" b="1" dirty="0">
                          <a:solidFill>
                            <a:schemeClr val="tx1"/>
                          </a:solidFill>
                        </a:rPr>
                        <a:t>BL</a:t>
                      </a:r>
                    </a:p>
                  </a:txBody>
                  <a:tcPr/>
                </a:tc>
                <a:tc>
                  <a:txBody>
                    <a:bodyPr/>
                    <a:lstStyle/>
                    <a:p>
                      <a:r>
                        <a:rPr lang="en-US" sz="2000" b="1" dirty="0">
                          <a:solidFill>
                            <a:schemeClr val="tx1"/>
                          </a:solidFill>
                        </a:rPr>
                        <a:t>00</a:t>
                      </a:r>
                    </a:p>
                  </a:txBody>
                  <a:tcPr/>
                </a:tc>
                <a:extLst>
                  <a:ext uri="{0D108BD9-81ED-4DB2-BD59-A6C34878D82A}">
                    <a16:rowId xmlns:a16="http://schemas.microsoft.com/office/drawing/2014/main" val="10001"/>
                  </a:ext>
                </a:extLst>
              </a:tr>
            </a:tbl>
          </a:graphicData>
        </a:graphic>
      </p:graphicFrame>
      <p:sp>
        <p:nvSpPr>
          <p:cNvPr id="32" name="TextBox 31"/>
          <p:cNvSpPr txBox="1"/>
          <p:nvPr/>
        </p:nvSpPr>
        <p:spPr>
          <a:xfrm>
            <a:off x="3581400" y="3352800"/>
            <a:ext cx="2514600" cy="523220"/>
          </a:xfrm>
          <a:prstGeom prst="rect">
            <a:avLst/>
          </a:prstGeom>
          <a:noFill/>
        </p:spPr>
        <p:txBody>
          <a:bodyPr wrap="square" rtlCol="0">
            <a:spAutoFit/>
          </a:bodyPr>
          <a:lstStyle/>
          <a:p>
            <a:r>
              <a:rPr lang="en-US" sz="2800" b="1" dirty="0"/>
              <a:t>CMP AX,BX</a:t>
            </a:r>
          </a:p>
        </p:txBody>
      </p:sp>
      <p:graphicFrame>
        <p:nvGraphicFramePr>
          <p:cNvPr id="33" name="Table 32"/>
          <p:cNvGraphicFramePr>
            <a:graphicFrameLocks noGrp="1"/>
          </p:cNvGraphicFramePr>
          <p:nvPr/>
        </p:nvGraphicFramePr>
        <p:xfrm>
          <a:off x="6248400" y="3362960"/>
          <a:ext cx="2057400" cy="44704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447040">
                <a:tc>
                  <a:txBody>
                    <a:bodyPr/>
                    <a:lstStyle/>
                    <a:p>
                      <a:r>
                        <a:rPr lang="en-US" sz="2000" dirty="0">
                          <a:solidFill>
                            <a:schemeClr val="tx1"/>
                          </a:solidFill>
                        </a:rPr>
                        <a:t>CY</a:t>
                      </a:r>
                    </a:p>
                  </a:txBody>
                  <a:tcPr/>
                </a:tc>
                <a:tc>
                  <a:txBody>
                    <a:bodyPr/>
                    <a:lstStyle/>
                    <a:p>
                      <a:r>
                        <a:rPr lang="en-US" sz="2000" dirty="0">
                          <a:solidFill>
                            <a:schemeClr val="tx1"/>
                          </a:solidFill>
                        </a:rPr>
                        <a:t>  0      </a:t>
                      </a:r>
                    </a:p>
                  </a:txBody>
                  <a:tcPr/>
                </a:tc>
                <a:tc>
                  <a:txBody>
                    <a:bodyPr/>
                    <a:lstStyle/>
                    <a:p>
                      <a:r>
                        <a:rPr lang="en-US" sz="2000" dirty="0">
                          <a:solidFill>
                            <a:schemeClr val="tx1"/>
                          </a:solidFill>
                        </a:rPr>
                        <a:t>Z</a:t>
                      </a:r>
                    </a:p>
                  </a:txBody>
                  <a:tcPr/>
                </a:tc>
                <a:tc>
                  <a:txBody>
                    <a:bodyPr/>
                    <a:lstStyle/>
                    <a:p>
                      <a:r>
                        <a:rPr lang="en-US" sz="2000" dirty="0">
                          <a:solidFill>
                            <a:schemeClr val="tx1"/>
                          </a:solidFill>
                        </a:rPr>
                        <a:t>0</a:t>
                      </a:r>
                    </a:p>
                  </a:txBody>
                  <a:tcPr/>
                </a:tc>
                <a:extLst>
                  <a:ext uri="{0D108BD9-81ED-4DB2-BD59-A6C34878D82A}">
                    <a16:rowId xmlns:a16="http://schemas.microsoft.com/office/drawing/2014/main" val="10000"/>
                  </a:ext>
                </a:extLst>
              </a:tr>
            </a:tbl>
          </a:graphicData>
        </a:graphic>
      </p:graphicFrame>
      <p:graphicFrame>
        <p:nvGraphicFramePr>
          <p:cNvPr id="34" name="Content Placeholder 30"/>
          <p:cNvGraphicFramePr>
            <a:graphicFrameLocks/>
          </p:cNvGraphicFramePr>
          <p:nvPr/>
        </p:nvGraphicFramePr>
        <p:xfrm>
          <a:off x="609600" y="3200400"/>
          <a:ext cx="2667000" cy="79248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sz="2000" b="1" dirty="0">
                          <a:solidFill>
                            <a:schemeClr val="tx1"/>
                          </a:solidFill>
                        </a:rPr>
                        <a:t>AH</a:t>
                      </a:r>
                    </a:p>
                  </a:txBody>
                  <a:tcPr/>
                </a:tc>
                <a:tc>
                  <a:txBody>
                    <a:bodyPr/>
                    <a:lstStyle/>
                    <a:p>
                      <a:r>
                        <a:rPr lang="en-US" sz="2000" b="1" dirty="0">
                          <a:solidFill>
                            <a:schemeClr val="tx1"/>
                          </a:solidFill>
                        </a:rPr>
                        <a:t>10</a:t>
                      </a:r>
                    </a:p>
                  </a:txBody>
                  <a:tcPr/>
                </a:tc>
                <a:tc>
                  <a:txBody>
                    <a:bodyPr/>
                    <a:lstStyle/>
                    <a:p>
                      <a:r>
                        <a:rPr lang="en-US" sz="2000" b="1" dirty="0">
                          <a:solidFill>
                            <a:schemeClr val="tx1"/>
                          </a:solidFill>
                        </a:rPr>
                        <a:t>AL</a:t>
                      </a:r>
                    </a:p>
                  </a:txBody>
                  <a:tcPr/>
                </a:tc>
                <a:tc>
                  <a:txBody>
                    <a:bodyPr/>
                    <a:lstStyle/>
                    <a:p>
                      <a:r>
                        <a:rPr lang="en-US" sz="2000" b="1" dirty="0">
                          <a:solidFill>
                            <a:schemeClr val="tx1"/>
                          </a:solidFill>
                        </a:rPr>
                        <a:t>00</a:t>
                      </a:r>
                    </a:p>
                  </a:txBody>
                  <a:tcPr/>
                </a:tc>
                <a:extLst>
                  <a:ext uri="{0D108BD9-81ED-4DB2-BD59-A6C34878D82A}">
                    <a16:rowId xmlns:a16="http://schemas.microsoft.com/office/drawing/2014/main" val="10000"/>
                  </a:ext>
                </a:extLst>
              </a:tr>
              <a:tr h="370840">
                <a:tc>
                  <a:txBody>
                    <a:bodyPr/>
                    <a:lstStyle/>
                    <a:p>
                      <a:r>
                        <a:rPr lang="en-US" sz="2000" b="1" dirty="0">
                          <a:solidFill>
                            <a:schemeClr val="tx1"/>
                          </a:solidFill>
                        </a:rPr>
                        <a:t>BH</a:t>
                      </a:r>
                    </a:p>
                  </a:txBody>
                  <a:tcPr/>
                </a:tc>
                <a:tc>
                  <a:txBody>
                    <a:bodyPr/>
                    <a:lstStyle/>
                    <a:p>
                      <a:r>
                        <a:rPr lang="en-US" sz="2000" b="1" dirty="0">
                          <a:solidFill>
                            <a:schemeClr val="tx1"/>
                          </a:solidFill>
                        </a:rPr>
                        <a:t>00</a:t>
                      </a:r>
                    </a:p>
                  </a:txBody>
                  <a:tcPr/>
                </a:tc>
                <a:tc>
                  <a:txBody>
                    <a:bodyPr/>
                    <a:lstStyle/>
                    <a:p>
                      <a:r>
                        <a:rPr lang="en-US" sz="2000" b="1" dirty="0">
                          <a:solidFill>
                            <a:schemeClr val="tx1"/>
                          </a:solidFill>
                        </a:rPr>
                        <a:t>BL</a:t>
                      </a:r>
                    </a:p>
                  </a:txBody>
                  <a:tcPr/>
                </a:tc>
                <a:tc>
                  <a:txBody>
                    <a:bodyPr/>
                    <a:lstStyle/>
                    <a:p>
                      <a:r>
                        <a:rPr lang="en-US" sz="2000" b="1" dirty="0">
                          <a:solidFill>
                            <a:schemeClr val="tx1"/>
                          </a:solidFill>
                        </a:rPr>
                        <a:t>10</a:t>
                      </a:r>
                    </a:p>
                  </a:txBody>
                  <a:tcPr/>
                </a:tc>
                <a:extLst>
                  <a:ext uri="{0D108BD9-81ED-4DB2-BD59-A6C34878D82A}">
                    <a16:rowId xmlns:a16="http://schemas.microsoft.com/office/drawing/2014/main" val="10001"/>
                  </a:ext>
                </a:extLst>
              </a:tr>
            </a:tbl>
          </a:graphicData>
        </a:graphic>
      </p:graphicFrame>
      <p:sp>
        <p:nvSpPr>
          <p:cNvPr id="35" name="Rectangle 34"/>
          <p:cNvSpPr/>
          <p:nvPr/>
        </p:nvSpPr>
        <p:spPr>
          <a:xfrm>
            <a:off x="5943600" y="4460855"/>
            <a:ext cx="2669642" cy="461665"/>
          </a:xfrm>
          <a:prstGeom prst="rect">
            <a:avLst/>
          </a:prstGeom>
        </p:spPr>
        <p:txBody>
          <a:bodyPr wrap="none">
            <a:spAutoFit/>
          </a:bodyPr>
          <a:lstStyle/>
          <a:p>
            <a:r>
              <a:rPr lang="en-US" sz="2400" b="1" dirty="0"/>
              <a:t>  AFTER EXECUTION</a:t>
            </a:r>
          </a:p>
        </p:txBody>
      </p:sp>
      <p:sp>
        <p:nvSpPr>
          <p:cNvPr id="36" name="Rectangle 35"/>
          <p:cNvSpPr/>
          <p:nvPr/>
        </p:nvSpPr>
        <p:spPr>
          <a:xfrm>
            <a:off x="457200" y="4389120"/>
            <a:ext cx="2723502" cy="461665"/>
          </a:xfrm>
          <a:prstGeom prst="rect">
            <a:avLst/>
          </a:prstGeom>
        </p:spPr>
        <p:txBody>
          <a:bodyPr wrap="none">
            <a:spAutoFit/>
          </a:bodyPr>
          <a:lstStyle/>
          <a:p>
            <a:r>
              <a:rPr lang="en-US" sz="2400" b="1" dirty="0"/>
              <a:t>BEFORE EXECUTION</a:t>
            </a:r>
          </a:p>
        </p:txBody>
      </p:sp>
      <p:sp>
        <p:nvSpPr>
          <p:cNvPr id="37" name="TextBox 36"/>
          <p:cNvSpPr txBox="1"/>
          <p:nvPr/>
        </p:nvSpPr>
        <p:spPr>
          <a:xfrm>
            <a:off x="3581400" y="5227320"/>
            <a:ext cx="2514600" cy="523220"/>
          </a:xfrm>
          <a:prstGeom prst="rect">
            <a:avLst/>
          </a:prstGeom>
          <a:noFill/>
        </p:spPr>
        <p:txBody>
          <a:bodyPr wrap="square" rtlCol="0">
            <a:spAutoFit/>
          </a:bodyPr>
          <a:lstStyle/>
          <a:p>
            <a:r>
              <a:rPr lang="en-US" sz="2800" b="1" dirty="0"/>
              <a:t>CMP AX,BXH</a:t>
            </a:r>
          </a:p>
        </p:txBody>
      </p:sp>
      <p:graphicFrame>
        <p:nvGraphicFramePr>
          <p:cNvPr id="38" name="Table 37"/>
          <p:cNvGraphicFramePr>
            <a:graphicFrameLocks noGrp="1"/>
          </p:cNvGraphicFramePr>
          <p:nvPr/>
        </p:nvGraphicFramePr>
        <p:xfrm>
          <a:off x="6248400" y="5237480"/>
          <a:ext cx="2057400" cy="44704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447040">
                <a:tc>
                  <a:txBody>
                    <a:bodyPr/>
                    <a:lstStyle/>
                    <a:p>
                      <a:r>
                        <a:rPr lang="en-US" sz="2000" dirty="0">
                          <a:solidFill>
                            <a:schemeClr val="tx1"/>
                          </a:solidFill>
                        </a:rPr>
                        <a:t>CY</a:t>
                      </a:r>
                    </a:p>
                  </a:txBody>
                  <a:tcPr/>
                </a:tc>
                <a:tc>
                  <a:txBody>
                    <a:bodyPr/>
                    <a:lstStyle/>
                    <a:p>
                      <a:r>
                        <a:rPr lang="en-US" sz="2000" dirty="0">
                          <a:solidFill>
                            <a:schemeClr val="tx1"/>
                          </a:solidFill>
                        </a:rPr>
                        <a:t>  1      </a:t>
                      </a:r>
                    </a:p>
                  </a:txBody>
                  <a:tcPr/>
                </a:tc>
                <a:tc>
                  <a:txBody>
                    <a:bodyPr/>
                    <a:lstStyle/>
                    <a:p>
                      <a:r>
                        <a:rPr lang="en-US" sz="2000" dirty="0">
                          <a:solidFill>
                            <a:schemeClr val="tx1"/>
                          </a:solidFill>
                        </a:rPr>
                        <a:t>Z</a:t>
                      </a:r>
                    </a:p>
                  </a:txBody>
                  <a:tcPr/>
                </a:tc>
                <a:tc>
                  <a:txBody>
                    <a:bodyPr/>
                    <a:lstStyle/>
                    <a:p>
                      <a:r>
                        <a:rPr lang="en-US" sz="2000" dirty="0">
                          <a:solidFill>
                            <a:schemeClr val="tx1"/>
                          </a:solidFill>
                        </a:rPr>
                        <a:t>0</a:t>
                      </a:r>
                    </a:p>
                  </a:txBody>
                  <a:tcPr/>
                </a:tc>
                <a:extLst>
                  <a:ext uri="{0D108BD9-81ED-4DB2-BD59-A6C34878D82A}">
                    <a16:rowId xmlns:a16="http://schemas.microsoft.com/office/drawing/2014/main" val="10000"/>
                  </a:ext>
                </a:extLst>
              </a:tr>
            </a:tbl>
          </a:graphicData>
        </a:graphic>
      </p:graphicFrame>
      <p:graphicFrame>
        <p:nvGraphicFramePr>
          <p:cNvPr id="39" name="Content Placeholder 30"/>
          <p:cNvGraphicFramePr>
            <a:graphicFrameLocks/>
          </p:cNvGraphicFramePr>
          <p:nvPr/>
        </p:nvGraphicFramePr>
        <p:xfrm>
          <a:off x="609600" y="5074920"/>
          <a:ext cx="2667000" cy="79248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sz="2000" b="1" dirty="0">
                          <a:solidFill>
                            <a:schemeClr val="tx1"/>
                          </a:solidFill>
                        </a:rPr>
                        <a:t>AH</a:t>
                      </a:r>
                    </a:p>
                  </a:txBody>
                  <a:tcPr/>
                </a:tc>
                <a:tc>
                  <a:txBody>
                    <a:bodyPr/>
                    <a:lstStyle/>
                    <a:p>
                      <a:r>
                        <a:rPr lang="en-US" sz="2000" b="1" dirty="0">
                          <a:solidFill>
                            <a:schemeClr val="tx1"/>
                          </a:solidFill>
                        </a:rPr>
                        <a:t>10</a:t>
                      </a:r>
                    </a:p>
                  </a:txBody>
                  <a:tcPr/>
                </a:tc>
                <a:tc>
                  <a:txBody>
                    <a:bodyPr/>
                    <a:lstStyle/>
                    <a:p>
                      <a:r>
                        <a:rPr lang="en-US" sz="2000" b="1" dirty="0">
                          <a:solidFill>
                            <a:schemeClr val="tx1"/>
                          </a:solidFill>
                        </a:rPr>
                        <a:t>AL</a:t>
                      </a:r>
                    </a:p>
                  </a:txBody>
                  <a:tcPr/>
                </a:tc>
                <a:tc>
                  <a:txBody>
                    <a:bodyPr/>
                    <a:lstStyle/>
                    <a:p>
                      <a:r>
                        <a:rPr lang="en-US" sz="2000" b="1" dirty="0">
                          <a:solidFill>
                            <a:schemeClr val="tx1"/>
                          </a:solidFill>
                        </a:rPr>
                        <a:t>00</a:t>
                      </a:r>
                    </a:p>
                  </a:txBody>
                  <a:tcPr/>
                </a:tc>
                <a:extLst>
                  <a:ext uri="{0D108BD9-81ED-4DB2-BD59-A6C34878D82A}">
                    <a16:rowId xmlns:a16="http://schemas.microsoft.com/office/drawing/2014/main" val="10000"/>
                  </a:ext>
                </a:extLst>
              </a:tr>
              <a:tr h="370840">
                <a:tc>
                  <a:txBody>
                    <a:bodyPr/>
                    <a:lstStyle/>
                    <a:p>
                      <a:r>
                        <a:rPr lang="en-US" sz="2000" b="1" dirty="0">
                          <a:solidFill>
                            <a:schemeClr val="tx1"/>
                          </a:solidFill>
                        </a:rPr>
                        <a:t>BH</a:t>
                      </a:r>
                    </a:p>
                  </a:txBody>
                  <a:tcPr/>
                </a:tc>
                <a:tc>
                  <a:txBody>
                    <a:bodyPr/>
                    <a:lstStyle/>
                    <a:p>
                      <a:r>
                        <a:rPr lang="en-US" sz="2000" b="1" dirty="0">
                          <a:solidFill>
                            <a:schemeClr val="tx1"/>
                          </a:solidFill>
                        </a:rPr>
                        <a:t>20</a:t>
                      </a:r>
                    </a:p>
                  </a:txBody>
                  <a:tcPr/>
                </a:tc>
                <a:tc>
                  <a:txBody>
                    <a:bodyPr/>
                    <a:lstStyle/>
                    <a:p>
                      <a:r>
                        <a:rPr lang="en-US" sz="2000" b="1" dirty="0">
                          <a:solidFill>
                            <a:schemeClr val="tx1"/>
                          </a:solidFill>
                        </a:rPr>
                        <a:t>BL</a:t>
                      </a:r>
                    </a:p>
                  </a:txBody>
                  <a:tcPr/>
                </a:tc>
                <a:tc>
                  <a:txBody>
                    <a:bodyPr/>
                    <a:lstStyle/>
                    <a:p>
                      <a:r>
                        <a:rPr lang="en-US" sz="2000" b="1" dirty="0">
                          <a:solidFill>
                            <a:schemeClr val="tx1"/>
                          </a:solidFill>
                        </a:rPr>
                        <a:t>00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b="1" dirty="0"/>
              <a:t>ASCII arithmetic instructions function with coded numbers, value 30H to 39H for 0–9.</a:t>
            </a:r>
          </a:p>
          <a:p>
            <a:r>
              <a:rPr lang="en-IN" dirty="0"/>
              <a:t> </a:t>
            </a:r>
            <a:r>
              <a:rPr lang="en-IN" b="1" dirty="0"/>
              <a:t>Four instructions in ASCII arithmetic operations:</a:t>
            </a:r>
          </a:p>
          <a:p>
            <a:r>
              <a:rPr lang="en-IN" b="1" dirty="0"/>
              <a:t>AAA (ASCII adjust for addition)</a:t>
            </a:r>
          </a:p>
          <a:p>
            <a:r>
              <a:rPr lang="en-IN" b="1" dirty="0"/>
              <a:t>AAD (BCD to Binary convert before division)</a:t>
            </a:r>
          </a:p>
          <a:p>
            <a:r>
              <a:rPr lang="en-IN" b="1" dirty="0"/>
              <a:t>AAM(BCD adjust after multiplication)</a:t>
            </a:r>
          </a:p>
          <a:p>
            <a:r>
              <a:rPr lang="en-IN" b="1" dirty="0"/>
              <a:t>AAS (ASCII adjust for subtraction)</a:t>
            </a:r>
            <a:endParaRPr lang="en-IN" dirty="0"/>
          </a:p>
        </p:txBody>
      </p:sp>
      <p:sp>
        <p:nvSpPr>
          <p:cNvPr id="4"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C000"/>
                </a:solidFill>
              </a:rPr>
            </a:br>
            <a:r>
              <a:rPr lang="en-IN" sz="2400" b="1" dirty="0"/>
              <a:t>ASCII Arithmetic</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56792"/>
            <a:ext cx="8915400" cy="5072608"/>
          </a:xfrm>
        </p:spPr>
        <p:txBody>
          <a:bodyPr>
            <a:normAutofit fontScale="55000" lnSpcReduction="20000"/>
          </a:bodyPr>
          <a:lstStyle/>
          <a:p>
            <a:pPr>
              <a:buNone/>
            </a:pPr>
            <a:r>
              <a:rPr lang="en-US" sz="6300" b="1" dirty="0">
                <a:solidFill>
                  <a:srgbClr val="FFC000"/>
                </a:solidFill>
              </a:rPr>
              <a:t>(8). AAA  </a:t>
            </a:r>
            <a:r>
              <a:rPr lang="en-IN" sz="6000" b="1" dirty="0"/>
              <a:t>(ASCII adjust for/(after) addition):</a:t>
            </a:r>
          </a:p>
          <a:p>
            <a:r>
              <a:rPr lang="en-IN" sz="6000" b="1" dirty="0"/>
              <a:t>The data entered from the terminal is in ASCII format.</a:t>
            </a:r>
          </a:p>
          <a:p>
            <a:r>
              <a:rPr lang="en-IN" sz="6000" b="1" dirty="0"/>
              <a:t>In ASCII, 0 – 9 are represented by 30H –39H.This instruction allows us to add the ASCII codes.</a:t>
            </a:r>
          </a:p>
          <a:p>
            <a:r>
              <a:rPr lang="en-IN" sz="6000" b="1" dirty="0"/>
              <a:t>AAA is then used to make sure the result is correct unpacked BCD.</a:t>
            </a:r>
          </a:p>
          <a:p>
            <a:r>
              <a:rPr lang="en-IN" sz="6000" b="1" dirty="0"/>
              <a:t>This instruction does not have any operand.</a:t>
            </a:r>
          </a:p>
          <a:p>
            <a:r>
              <a:rPr lang="en-IN" sz="6000" b="1" dirty="0"/>
              <a:t>Works only on AL register.</a:t>
            </a:r>
          </a:p>
          <a:p>
            <a:r>
              <a:rPr lang="en-IN" sz="6000" b="1" dirty="0"/>
              <a:t>Updates AF and CF flags.</a:t>
            </a:r>
          </a:p>
          <a:p>
            <a:endParaRPr lang="en-US" sz="5700" b="1" dirty="0">
              <a:solidFill>
                <a:srgbClr val="FFC000"/>
              </a:solidFill>
            </a:endParaRPr>
          </a:p>
          <a:p>
            <a:endParaRPr lang="en-US" dirty="0"/>
          </a:p>
          <a:p>
            <a:endParaRPr lang="en-US" sz="2800" b="1" dirty="0"/>
          </a:p>
          <a:p>
            <a:endParaRPr lang="en-US" sz="2800" b="1" dirty="0"/>
          </a:p>
          <a:p>
            <a:pPr>
              <a:buNone/>
            </a:pPr>
            <a:endParaRPr lang="en-US" dirty="0"/>
          </a:p>
        </p:txBody>
      </p:sp>
      <p:sp>
        <p:nvSpPr>
          <p:cNvPr id="6"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C000"/>
                </a:solidFill>
              </a:rPr>
            </a:br>
            <a:r>
              <a:rPr lang="en-IN" sz="2400" b="1" dirty="0"/>
              <a:t>ASCII Arithmetic</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ADDRESSING MODES</a:t>
            </a:r>
          </a:p>
        </p:txBody>
      </p:sp>
    </p:spTree>
    <p:extLst>
      <p:ext uri="{BB962C8B-B14F-4D97-AF65-F5344CB8AC3E}">
        <p14:creationId xmlns:p14="http://schemas.microsoft.com/office/powerpoint/2010/main" val="1708259086"/>
      </p:ext>
    </p:extLst>
  </p:cSld>
  <p:clrMapOvr>
    <a:masterClrMapping/>
  </p:clrMapOvr>
  <p:transition>
    <p:split orient="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525963"/>
          </a:xfrm>
        </p:spPr>
        <p:txBody>
          <a:bodyPr/>
          <a:lstStyle/>
          <a:p>
            <a:r>
              <a:rPr lang="en-IN" b="1" dirty="0"/>
              <a:t>Example:</a:t>
            </a:r>
          </a:p>
          <a:p>
            <a:pPr>
              <a:buNone/>
            </a:pPr>
            <a:r>
              <a:rPr lang="en-IN" b="1" dirty="0"/>
              <a:t>MOV AL, ‘5’   ; AL = 35</a:t>
            </a:r>
          </a:p>
          <a:p>
            <a:pPr>
              <a:buNone/>
            </a:pPr>
            <a:r>
              <a:rPr lang="en-IN" b="1" dirty="0"/>
              <a:t>ADD AL, ‘2’    ; add to AL 32 the ASCII of 2, </a:t>
            </a:r>
          </a:p>
          <a:p>
            <a:pPr>
              <a:buNone/>
            </a:pPr>
            <a:r>
              <a:rPr lang="en-IN" b="1" dirty="0"/>
              <a:t>                        ;(AL) =  35 + 32=67</a:t>
            </a:r>
          </a:p>
          <a:p>
            <a:pPr>
              <a:buNone/>
            </a:pPr>
            <a:r>
              <a:rPr lang="en-IN" b="1" dirty="0"/>
              <a:t>AAA                ; changes 67H to 07H, </a:t>
            </a:r>
          </a:p>
          <a:p>
            <a:pPr>
              <a:buNone/>
            </a:pPr>
            <a:r>
              <a:rPr lang="en-IN" b="1" dirty="0"/>
              <a:t>			         AL = 7</a:t>
            </a:r>
          </a:p>
          <a:p>
            <a:pPr>
              <a:buNone/>
            </a:pPr>
            <a:r>
              <a:rPr lang="en-IN" b="1" dirty="0"/>
              <a:t>OR AL, 30      ; OR AL with 30 to get ASCII </a:t>
            </a:r>
            <a:endParaRPr lang="en-IN" dirty="0"/>
          </a:p>
        </p:txBody>
      </p:sp>
      <p:sp>
        <p:nvSpPr>
          <p:cNvPr id="4"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C000"/>
                </a:solidFill>
              </a:rPr>
            </a:br>
            <a:r>
              <a:rPr lang="en-IN" sz="2400" b="1" dirty="0"/>
              <a:t>ASCII Arithmetic</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pt-BR" b="1" dirty="0"/>
              <a:t>Example</a:t>
            </a:r>
          </a:p>
          <a:p>
            <a:pPr>
              <a:buNone/>
            </a:pPr>
            <a:r>
              <a:rPr lang="pt-BR" b="1" dirty="0"/>
              <a:t>   SUB AH, AH      ; AH = 00H</a:t>
            </a:r>
          </a:p>
          <a:p>
            <a:pPr>
              <a:buNone/>
            </a:pPr>
            <a:r>
              <a:rPr lang="en-IN" b="1" dirty="0"/>
              <a:t>   MOV AL, ’7’      ; AL = 37H</a:t>
            </a:r>
          </a:p>
          <a:p>
            <a:pPr>
              <a:buNone/>
            </a:pPr>
            <a:r>
              <a:rPr lang="pt-BR" b="1" dirty="0"/>
              <a:t>   MOV BL, ‘5’      ; BL = 35H</a:t>
            </a:r>
          </a:p>
          <a:p>
            <a:pPr>
              <a:buNone/>
            </a:pPr>
            <a:r>
              <a:rPr lang="it-IT" b="1" dirty="0"/>
              <a:t>   ADD AL, BL       ; AL= 37H+35H=6CH</a:t>
            </a:r>
          </a:p>
          <a:p>
            <a:pPr>
              <a:buNone/>
            </a:pPr>
            <a:r>
              <a:rPr lang="en-IN" b="1" dirty="0"/>
              <a:t>   AAA                    ; changes 6CH to 02 in AL and  			AH=CF=1</a:t>
            </a:r>
          </a:p>
          <a:p>
            <a:pPr>
              <a:buNone/>
            </a:pPr>
            <a:r>
              <a:rPr lang="en-IN" b="1" dirty="0"/>
              <a:t>   OR AX, 3030H ; AX = 3132 which is the ASCII  			  for 12H</a:t>
            </a:r>
            <a:endParaRPr lang="en-IN" dirty="0"/>
          </a:p>
        </p:txBody>
      </p:sp>
      <p:sp>
        <p:nvSpPr>
          <p:cNvPr id="4"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C000"/>
                </a:solidFill>
              </a:rPr>
            </a:br>
            <a:r>
              <a:rPr lang="en-IN" sz="2400" b="1" dirty="0"/>
              <a:t>ASCII Arithmetic</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85000" lnSpcReduction="20000"/>
          </a:bodyPr>
          <a:lstStyle/>
          <a:p>
            <a:pPr>
              <a:buNone/>
            </a:pPr>
            <a:r>
              <a:rPr lang="en-US" sz="3800" b="1" dirty="0">
                <a:solidFill>
                  <a:srgbClr val="FFC000"/>
                </a:solidFill>
              </a:rPr>
              <a:t>(9). AAS- ASCII  adjust for/(after) subtraction</a:t>
            </a:r>
          </a:p>
          <a:p>
            <a:r>
              <a:rPr lang="en-US" sz="2800" b="1" dirty="0"/>
              <a:t> 8086 allows us to subtract the ASCII codes for two decimal digits without masking the “3” in the upper nibble of each.</a:t>
            </a:r>
          </a:p>
          <a:p>
            <a:r>
              <a:rPr lang="en-US" sz="2800" b="1" dirty="0"/>
              <a:t>AAS  instruction is then used to make sure the result is correct unpacked BCD.</a:t>
            </a:r>
          </a:p>
          <a:p>
            <a:r>
              <a:rPr lang="en-IN" sz="2800" b="1" dirty="0"/>
              <a:t>Example  </a:t>
            </a:r>
          </a:p>
          <a:p>
            <a:pPr>
              <a:buNone/>
            </a:pPr>
            <a:r>
              <a:rPr lang="en-IN" sz="2800" b="1" dirty="0"/>
              <a:t>(a)</a:t>
            </a:r>
          </a:p>
          <a:p>
            <a:pPr>
              <a:buNone/>
            </a:pPr>
            <a:r>
              <a:rPr lang="en-IN" sz="2800" b="1" dirty="0"/>
              <a:t>				;AL =0011 1001 =ASCII 9</a:t>
            </a:r>
          </a:p>
          <a:p>
            <a:pPr>
              <a:buNone/>
            </a:pPr>
            <a:r>
              <a:rPr lang="en-IN" sz="2800" b="1" dirty="0"/>
              <a:t>				;BL=0011 0101 =ASCII 5</a:t>
            </a:r>
          </a:p>
          <a:p>
            <a:pPr>
              <a:buNone/>
            </a:pPr>
            <a:r>
              <a:rPr lang="en-IN" sz="2800" b="1" dirty="0"/>
              <a:t>	SUB AL, BL 	;(9 - 5) Result :</a:t>
            </a:r>
          </a:p>
          <a:p>
            <a:pPr>
              <a:buNone/>
            </a:pPr>
            <a:r>
              <a:rPr lang="en-IN" sz="2800" b="1" dirty="0"/>
              <a:t>				;AL = 00000100 = BCD 04,CF = 0</a:t>
            </a:r>
          </a:p>
          <a:p>
            <a:pPr>
              <a:buNone/>
            </a:pPr>
            <a:r>
              <a:rPr lang="en-IN" sz="2800" b="1" dirty="0"/>
              <a:t>	AAS 		;Result :</a:t>
            </a:r>
          </a:p>
          <a:p>
            <a:pPr>
              <a:buNone/>
            </a:pPr>
            <a:r>
              <a:rPr lang="en-IN" sz="2800" b="1" dirty="0"/>
              <a:t>				;AL=00000100 =BCD 04</a:t>
            </a:r>
          </a:p>
          <a:p>
            <a:pPr>
              <a:buNone/>
            </a:pPr>
            <a:r>
              <a:rPr lang="en-IN" sz="2800" b="1" dirty="0"/>
              <a:t>				;CF = 0 NO Borrow required</a:t>
            </a:r>
            <a:r>
              <a:rPr lang="en-US" sz="2800" b="1" dirty="0"/>
              <a:t>          </a:t>
            </a:r>
          </a:p>
          <a:p>
            <a:endParaRPr lang="en-US" sz="2800" dirty="0"/>
          </a:p>
        </p:txBody>
      </p:sp>
      <p:sp>
        <p:nvSpPr>
          <p:cNvPr id="6" name="Title 1"/>
          <p:cNvSpPr>
            <a:spLocks noGrp="1"/>
          </p:cNvSpPr>
          <p:nvPr>
            <p:ph type="title"/>
          </p:nvPr>
        </p:nvSpPr>
        <p:spPr>
          <a:xfrm>
            <a:off x="395536" y="0"/>
            <a:ext cx="82296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C000"/>
                </a:solidFill>
              </a:rPr>
            </a:br>
            <a:r>
              <a:rPr lang="en-IN" sz="2400" b="1" dirty="0"/>
              <a:t>ASCII Arithmetic</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buNone/>
            </a:pPr>
            <a:r>
              <a:rPr lang="en-IN" dirty="0"/>
              <a:t>(b)</a:t>
            </a:r>
          </a:p>
          <a:p>
            <a:pPr>
              <a:buNone/>
            </a:pPr>
            <a:r>
              <a:rPr lang="en-IN" dirty="0"/>
              <a:t>					;</a:t>
            </a:r>
            <a:r>
              <a:rPr lang="en-IN" b="1" dirty="0"/>
              <a:t>AL = 0011 0101 =ASCII 5</a:t>
            </a:r>
          </a:p>
          <a:p>
            <a:pPr>
              <a:buNone/>
            </a:pPr>
            <a:r>
              <a:rPr lang="en-IN" dirty="0"/>
              <a:t>					;</a:t>
            </a:r>
            <a:r>
              <a:rPr lang="en-IN" b="1" dirty="0"/>
              <a:t>BL = 0011 1001 = ASCII 9</a:t>
            </a:r>
          </a:p>
          <a:p>
            <a:pPr>
              <a:buNone/>
            </a:pPr>
            <a:r>
              <a:rPr lang="en-IN" b="1" dirty="0"/>
              <a:t>	SUB AL, BL		 ;( 5 - 9 ) Result :</a:t>
            </a:r>
          </a:p>
          <a:p>
            <a:pPr>
              <a:buNone/>
            </a:pPr>
            <a:r>
              <a:rPr lang="en-IN" b="1" dirty="0"/>
              <a:t>					;AL = 1111 1100 = - 4</a:t>
            </a:r>
          </a:p>
          <a:p>
            <a:pPr>
              <a:buNone/>
            </a:pPr>
            <a:r>
              <a:rPr lang="en-IN" b="1" dirty="0"/>
              <a:t>					; in 2’s complement CF = 1</a:t>
            </a:r>
          </a:p>
          <a:p>
            <a:pPr>
              <a:buNone/>
            </a:pPr>
            <a:r>
              <a:rPr lang="en-IN" b="1" dirty="0"/>
              <a:t>	AAS 			;Results :</a:t>
            </a:r>
          </a:p>
          <a:p>
            <a:pPr>
              <a:buNone/>
            </a:pPr>
            <a:r>
              <a:rPr lang="en-IN" b="1" dirty="0"/>
              <a:t>					;AL = 0000 0100 =BCD 04</a:t>
            </a:r>
          </a:p>
          <a:p>
            <a:pPr>
              <a:buNone/>
            </a:pPr>
            <a:r>
              <a:rPr lang="en-IN" b="1" dirty="0"/>
              <a:t>					;CF = 1 borrow needed .</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77500" lnSpcReduction="20000"/>
          </a:bodyPr>
          <a:lstStyle/>
          <a:p>
            <a:pPr>
              <a:buNone/>
            </a:pPr>
            <a:r>
              <a:rPr lang="en-US" sz="4300" b="1" dirty="0">
                <a:solidFill>
                  <a:srgbClr val="FFC000"/>
                </a:solidFill>
              </a:rPr>
              <a:t>(10). AAM –BCD Adjust after Multiply</a:t>
            </a:r>
            <a:endParaRPr lang="en-US" sz="3900" b="1" dirty="0">
              <a:solidFill>
                <a:srgbClr val="FFC000"/>
              </a:solidFill>
            </a:endParaRPr>
          </a:p>
          <a:p>
            <a:r>
              <a:rPr lang="en-IN" sz="2800" b="1" dirty="0"/>
              <a:t>8086 does not allow multiplication of ASCII codes for decimal digits directly.</a:t>
            </a:r>
          </a:p>
          <a:p>
            <a:r>
              <a:rPr lang="en-IN" sz="2800" b="1" dirty="0"/>
              <a:t>Before multiplication  mask the upper 4 bits of each number(unpacked BCD).</a:t>
            </a:r>
          </a:p>
          <a:p>
            <a:r>
              <a:rPr lang="en-IN" sz="2800" b="1" dirty="0"/>
              <a:t>Adjusts the result of the multiplication of two unpacked BCD values to create a pair of unpacked BCD values in AX.</a:t>
            </a:r>
          </a:p>
          <a:p>
            <a:r>
              <a:rPr lang="en-US" sz="2800" b="1" dirty="0"/>
              <a:t>Works only on an operand in AL.</a:t>
            </a:r>
          </a:p>
          <a:p>
            <a:r>
              <a:rPr lang="en-US" sz="2800" b="1" dirty="0"/>
              <a:t>PF, SF and ZF flags are updated.</a:t>
            </a:r>
          </a:p>
          <a:p>
            <a:r>
              <a:rPr lang="en-IN" sz="2900" b="1" dirty="0"/>
              <a:t>The  AAM instruction is only useful when it follows an MUL instruction.</a:t>
            </a:r>
            <a:endParaRPr lang="en-US" sz="2900" b="1" dirty="0"/>
          </a:p>
          <a:p>
            <a:r>
              <a:rPr lang="en-IN" sz="2400" b="1" dirty="0"/>
              <a:t>Example:</a:t>
            </a:r>
          </a:p>
          <a:p>
            <a:pPr>
              <a:buNone/>
            </a:pPr>
            <a:r>
              <a:rPr lang="pt-BR" sz="2400" b="1" dirty="0"/>
              <a:t>             MOV DL,5               ; DL = 5H</a:t>
            </a:r>
          </a:p>
          <a:p>
            <a:pPr>
              <a:buNone/>
            </a:pPr>
            <a:r>
              <a:rPr lang="en-IN" sz="2400" b="1" dirty="0"/>
              <a:t>             MOV AL, 6              ; AL = 6H</a:t>
            </a:r>
          </a:p>
          <a:p>
            <a:pPr>
              <a:buNone/>
            </a:pPr>
            <a:r>
              <a:rPr lang="en-IN" sz="2400" b="1" dirty="0"/>
              <a:t>             MUL DL                   ; AX=AL x DL= 05 x 06</a:t>
            </a:r>
          </a:p>
          <a:p>
            <a:pPr>
              <a:buNone/>
            </a:pPr>
            <a:r>
              <a:rPr lang="en-IN" sz="2400" b="1" dirty="0"/>
              <a:t>                                                 =001EH=30H</a:t>
            </a:r>
          </a:p>
          <a:p>
            <a:pPr>
              <a:buNone/>
            </a:pPr>
            <a:r>
              <a:rPr lang="en-IN" sz="2400" b="1" dirty="0"/>
              <a:t>             AAM                       ; AX=0300(unpacked BCD)</a:t>
            </a:r>
            <a:endParaRPr lang="en-US" sz="2800" b="1" dirty="0"/>
          </a:p>
          <a:p>
            <a:endParaRPr lang="en-US" sz="2800" b="1" dirty="0"/>
          </a:p>
          <a:p>
            <a:pPr>
              <a:buNone/>
            </a:pPr>
            <a:endParaRPr lang="en-US" dirty="0"/>
          </a:p>
        </p:txBody>
      </p:sp>
      <p:sp>
        <p:nvSpPr>
          <p:cNvPr id="8" name="Title 1"/>
          <p:cNvSpPr>
            <a:spLocks noGrp="1"/>
          </p:cNvSpPr>
          <p:nvPr>
            <p:ph type="title"/>
          </p:nvPr>
        </p:nvSpPr>
        <p:spPr>
          <a:xfrm>
            <a:off x="457200" y="0"/>
            <a:ext cx="8229600" cy="126876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C000"/>
                </a:solidFill>
              </a:rPr>
            </a:br>
            <a:r>
              <a:rPr lang="en-IN" sz="2400" b="1" dirty="0"/>
              <a:t>ASCII Arithmetic</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902" y="1600200"/>
            <a:ext cx="8814586" cy="4525963"/>
          </a:xfrm>
        </p:spPr>
        <p:txBody>
          <a:bodyPr>
            <a:normAutofit/>
          </a:bodyPr>
          <a:lstStyle/>
          <a:p>
            <a:r>
              <a:rPr lang="en-IN" sz="2800" b="1" dirty="0"/>
              <a:t>Example:</a:t>
            </a:r>
          </a:p>
          <a:p>
            <a:pPr>
              <a:buNone/>
            </a:pPr>
            <a:r>
              <a:rPr lang="en-IN" sz="2800" b="1" dirty="0"/>
              <a:t>MOV AL,’7’       ; AH = 00H,AL=37 H</a:t>
            </a:r>
          </a:p>
          <a:p>
            <a:pPr>
              <a:buNone/>
            </a:pPr>
            <a:r>
              <a:rPr lang="en-IN" sz="2800" b="1" dirty="0"/>
              <a:t>AND AL, 0F       ; AL=07 unpacked BCD</a:t>
            </a:r>
          </a:p>
          <a:p>
            <a:pPr>
              <a:buNone/>
            </a:pPr>
            <a:r>
              <a:rPr lang="en-IN" sz="2800" b="1" dirty="0"/>
              <a:t>MOV DL,’6’       ; DL=36H</a:t>
            </a:r>
          </a:p>
          <a:p>
            <a:pPr>
              <a:buNone/>
            </a:pPr>
            <a:r>
              <a:rPr lang="en-IN" sz="2800" b="1" dirty="0"/>
              <a:t>AND DL,0FH     ; DL=06 unpacked BCD</a:t>
            </a:r>
          </a:p>
          <a:p>
            <a:pPr>
              <a:buNone/>
            </a:pPr>
            <a:r>
              <a:rPr lang="en-IN" sz="2800" b="1" dirty="0"/>
              <a:t>MUL DL             ; AX=AL x DL= 07 x 06 =002AH=42 decimal</a:t>
            </a:r>
          </a:p>
          <a:p>
            <a:pPr>
              <a:buNone/>
            </a:pPr>
            <a:r>
              <a:rPr lang="en-IN" sz="2800" b="1" dirty="0"/>
              <a:t>AAM                  ; AX=0402 (7x6=42 unpacked BCD)</a:t>
            </a:r>
          </a:p>
          <a:p>
            <a:pPr>
              <a:buNone/>
            </a:pPr>
            <a:r>
              <a:rPr lang="pt-BR" sz="2800" b="1" dirty="0"/>
              <a:t>OR AX, 3030H  ;  AX=3432H result in </a:t>
            </a:r>
            <a:r>
              <a:rPr lang="en-IN" sz="2800" b="1" dirty="0"/>
              <a:t>ASCII</a:t>
            </a:r>
            <a:endParaRPr lang="en-IN" sz="2800" dirty="0"/>
          </a:p>
        </p:txBody>
      </p:sp>
      <p:sp>
        <p:nvSpPr>
          <p:cNvPr id="4"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C000"/>
                </a:solidFill>
              </a:rPr>
            </a:br>
            <a:r>
              <a:rPr lang="en-IN" sz="2400" b="1" dirty="0"/>
              <a:t>ASCII Arithmetic</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915400" cy="5334000"/>
          </a:xfrm>
        </p:spPr>
        <p:txBody>
          <a:bodyPr>
            <a:normAutofit fontScale="77500" lnSpcReduction="20000"/>
          </a:bodyPr>
          <a:lstStyle/>
          <a:p>
            <a:pPr>
              <a:buNone/>
            </a:pPr>
            <a:r>
              <a:rPr lang="en-US" b="1" dirty="0">
                <a:solidFill>
                  <a:srgbClr val="FFC000"/>
                </a:solidFill>
              </a:rPr>
              <a:t>(11). AAD -  BCD –to-Binary Convert before Division</a:t>
            </a:r>
          </a:p>
          <a:p>
            <a:r>
              <a:rPr lang="en-US" sz="2800" b="1" dirty="0"/>
              <a:t>Also known as ASCII Adjust </a:t>
            </a:r>
            <a:r>
              <a:rPr lang="en-US" sz="2800" b="1" dirty="0">
                <a:solidFill>
                  <a:srgbClr val="FFC000"/>
                </a:solidFill>
              </a:rPr>
              <a:t>before</a:t>
            </a:r>
            <a:r>
              <a:rPr lang="en-US" sz="2800" b="1" dirty="0"/>
              <a:t> Division.</a:t>
            </a:r>
          </a:p>
          <a:p>
            <a:r>
              <a:rPr lang="en-IN" sz="2800" b="1" dirty="0"/>
              <a:t>Appears before a division.</a:t>
            </a:r>
          </a:p>
          <a:p>
            <a:r>
              <a:rPr lang="en-IN" sz="2800" dirty="0"/>
              <a:t> </a:t>
            </a:r>
            <a:r>
              <a:rPr lang="en-IN" sz="2800" b="1" dirty="0"/>
              <a:t>The AAD instruction requires the AX register contain a two-digit unpacked BCD number (not ASCII) before executing.</a:t>
            </a:r>
          </a:p>
          <a:p>
            <a:r>
              <a:rPr lang="en-IN" sz="2800" dirty="0"/>
              <a:t> </a:t>
            </a:r>
            <a:r>
              <a:rPr lang="en-IN" sz="2800" b="1" dirty="0"/>
              <a:t>Before dividing the unpacked BCD by another unpacked BCD, AAD is used to convert it to HEX. By doing that the quotient and remainder are both in unpacked BCD.</a:t>
            </a:r>
          </a:p>
          <a:p>
            <a:r>
              <a:rPr lang="en-IN" sz="2800" b="1" dirty="0"/>
              <a:t>PF,SF and ZF flags updated.</a:t>
            </a:r>
          </a:p>
          <a:p>
            <a:r>
              <a:rPr lang="en-IN" sz="2800" b="1" dirty="0"/>
              <a:t>Example</a:t>
            </a:r>
          </a:p>
          <a:p>
            <a:pPr>
              <a:buNone/>
            </a:pPr>
            <a:r>
              <a:rPr lang="pt-BR" sz="2800" b="1" dirty="0"/>
              <a:t>	MOV AX, 3539H 		; AX = 3539 ASCII for 59</a:t>
            </a:r>
          </a:p>
          <a:p>
            <a:pPr>
              <a:buNone/>
            </a:pPr>
            <a:r>
              <a:rPr lang="en-IN" sz="2800" b="1" dirty="0"/>
              <a:t>	AND AX, 0F0FH 		; AH=05, Al=09 unpacked BCD data</a:t>
            </a:r>
          </a:p>
          <a:p>
            <a:pPr>
              <a:buNone/>
            </a:pPr>
            <a:r>
              <a:rPr lang="en-IN" sz="2800" b="1" dirty="0"/>
              <a:t>	AAD 			; AX=003BH equivalent of 59 decimal</a:t>
            </a:r>
          </a:p>
          <a:p>
            <a:pPr>
              <a:buNone/>
            </a:pPr>
            <a:r>
              <a:rPr lang="en-IN" sz="2800" b="1" dirty="0"/>
              <a:t>	MOV BH, 08H 		; divide by 08H(unpacked BCD) </a:t>
            </a:r>
          </a:p>
          <a:p>
            <a:pPr>
              <a:buNone/>
            </a:pPr>
            <a:r>
              <a:rPr lang="pt-BR" sz="2800" b="1" dirty="0"/>
              <a:t>	DIV BH			 ; 3BH/08H gives AL=07,</a:t>
            </a:r>
            <a:r>
              <a:rPr lang="en-IN" sz="2800" b="1" dirty="0"/>
              <a:t>AH=03</a:t>
            </a:r>
          </a:p>
          <a:p>
            <a:pPr>
              <a:buNone/>
            </a:pPr>
            <a:r>
              <a:rPr lang="pt-BR" sz="2800" b="1" dirty="0"/>
              <a:t>	OR AX,3030H 		; AL=37H (quotient),</a:t>
            </a:r>
            <a:r>
              <a:rPr lang="en-IN" sz="2800" b="1" dirty="0"/>
              <a:t>AH= (remainder)</a:t>
            </a:r>
            <a:endParaRPr lang="en-US" sz="2800" b="1" dirty="0"/>
          </a:p>
          <a:p>
            <a:endParaRPr lang="en-US" sz="2800" b="1" dirty="0"/>
          </a:p>
        </p:txBody>
      </p:sp>
      <p:sp>
        <p:nvSpPr>
          <p:cNvPr id="6" name="Title 1"/>
          <p:cNvSpPr>
            <a:spLocks noGrp="1"/>
          </p:cNvSpPr>
          <p:nvPr>
            <p:ph type="title"/>
          </p:nvPr>
        </p:nvSpPr>
        <p:spPr>
          <a:xfrm>
            <a:off x="467544" y="0"/>
            <a:ext cx="82296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C000"/>
                </a:solidFill>
              </a:rPr>
            </a:br>
            <a:r>
              <a:rPr lang="en-IN" sz="2400" b="1" dirty="0"/>
              <a:t>ASCII Arithmetic</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491928" cy="5589240"/>
          </a:xfrm>
        </p:spPr>
        <p:txBody>
          <a:bodyPr>
            <a:normAutofit fontScale="92500" lnSpcReduction="20000"/>
          </a:bodyPr>
          <a:lstStyle/>
          <a:p>
            <a:r>
              <a:rPr lang="en-IN" b="1" dirty="0"/>
              <a:t>Two arithmetic techniques operate with BCD data: addition and subtraction.</a:t>
            </a:r>
          </a:p>
          <a:p>
            <a:pPr>
              <a:buNone/>
            </a:pPr>
            <a:r>
              <a:rPr lang="en-US" b="1" dirty="0">
                <a:solidFill>
                  <a:srgbClr val="FFC000"/>
                </a:solidFill>
              </a:rPr>
              <a:t>(12). DAA- Decimal Adjust Accumulator</a:t>
            </a:r>
            <a:endParaRPr lang="en-IN" b="1" dirty="0"/>
          </a:p>
          <a:p>
            <a:r>
              <a:rPr lang="en-IN" dirty="0"/>
              <a:t> </a:t>
            </a:r>
            <a:r>
              <a:rPr lang="en-IN" b="1" dirty="0"/>
              <a:t>DAA (decimal adjust after addition) instruction follows BCD addition.</a:t>
            </a:r>
          </a:p>
          <a:p>
            <a:r>
              <a:rPr lang="en-IN" dirty="0"/>
              <a:t> </a:t>
            </a:r>
            <a:r>
              <a:rPr lang="en-IN" b="1" dirty="0"/>
              <a:t>It is used to make sure that the result of adding two BCD numbers is adjusted to be a correct BCD number.</a:t>
            </a:r>
          </a:p>
          <a:p>
            <a:r>
              <a:rPr lang="en-IN" dirty="0"/>
              <a:t> </a:t>
            </a:r>
            <a:r>
              <a:rPr lang="en-IN" b="1" dirty="0"/>
              <a:t>It only works on AL register.</a:t>
            </a:r>
          </a:p>
          <a:p>
            <a:r>
              <a:rPr lang="en-IN" dirty="0"/>
              <a:t> </a:t>
            </a:r>
            <a:r>
              <a:rPr lang="en-IN" b="1" dirty="0"/>
              <a:t>If the least significant four bits in AL are &gt;9 or if </a:t>
            </a:r>
            <a:r>
              <a:rPr lang="da-DK" b="1" dirty="0"/>
              <a:t>AF=1, it adds 6 to AL and sets AF.</a:t>
            </a:r>
          </a:p>
          <a:p>
            <a:r>
              <a:rPr lang="en-IN" dirty="0"/>
              <a:t> </a:t>
            </a:r>
            <a:r>
              <a:rPr lang="en-IN" b="1" dirty="0"/>
              <a:t>If the most significant four bits in AL are &gt;9 or if CF=1,it adds 60 to AL and sets the CF.</a:t>
            </a:r>
          </a:p>
          <a:p>
            <a:endParaRPr lang="en-IN" b="1" dirty="0"/>
          </a:p>
          <a:p>
            <a:endParaRPr lang="en-IN" dirty="0"/>
          </a:p>
        </p:txBody>
      </p:sp>
      <p:sp>
        <p:nvSpPr>
          <p:cNvPr id="4" name="Title 1"/>
          <p:cNvSpPr txBox="1">
            <a:spLocks/>
          </p:cNvSpPr>
          <p:nvPr/>
        </p:nvSpPr>
        <p:spPr>
          <a:xfrm>
            <a:off x="395536" y="0"/>
            <a:ext cx="8229600" cy="1143000"/>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4800" b="1" i="0" u="none" strike="noStrike" kern="1200" cap="none" spc="0" normalizeH="0" baseline="0" noProof="0" dirty="0">
                <a:ln>
                  <a:noFill/>
                </a:ln>
                <a:solidFill>
                  <a:srgbClr val="FFFF00"/>
                </a:solidFill>
                <a:effectLst/>
                <a:uLnTx/>
                <a:uFillTx/>
                <a:latin typeface="+mn-lt"/>
                <a:ea typeface="+mn-ea"/>
                <a:cs typeface="+mn-cs"/>
              </a:rPr>
            </a:br>
            <a:r>
              <a:rPr kumimoji="0" lang="en-US" sz="4800" b="1" i="0" u="none" strike="noStrike" kern="1200" cap="none" spc="0" normalizeH="0" baseline="0" noProof="0" dirty="0">
                <a:ln>
                  <a:noFill/>
                </a:ln>
                <a:solidFill>
                  <a:srgbClr val="FFC000"/>
                </a:solidFill>
                <a:effectLst/>
                <a:uLnTx/>
                <a:uFillTx/>
                <a:latin typeface="+mn-lt"/>
                <a:ea typeface="+mn-ea"/>
                <a:cs typeface="+mn-cs"/>
              </a:rPr>
              <a:t>(2). Arithmetic Instructions</a:t>
            </a:r>
            <a:br>
              <a:rPr kumimoji="0" lang="en-US" sz="4800" b="1" i="0" u="none" strike="noStrike" kern="1200" cap="none" spc="0" normalizeH="0" baseline="0" noProof="0" dirty="0">
                <a:ln>
                  <a:noFill/>
                </a:ln>
                <a:solidFill>
                  <a:srgbClr val="FFC000"/>
                </a:solidFill>
                <a:effectLst/>
                <a:uLnTx/>
                <a:uFillTx/>
                <a:latin typeface="+mn-lt"/>
                <a:ea typeface="+mn-ea"/>
                <a:cs typeface="+mn-cs"/>
              </a:rPr>
            </a:br>
            <a:r>
              <a:rPr kumimoji="0" lang="en-IN" sz="2400" b="1" i="0" u="none" strike="noStrike" kern="1200" cap="none" spc="0" normalizeH="0" baseline="0" noProof="0" dirty="0">
                <a:ln>
                  <a:noFill/>
                </a:ln>
                <a:solidFill>
                  <a:schemeClr val="lt1"/>
                </a:solidFill>
                <a:effectLst/>
                <a:uLnTx/>
                <a:uFillTx/>
                <a:latin typeface="+mn-lt"/>
                <a:ea typeface="+mn-ea"/>
                <a:cs typeface="+mn-cs"/>
              </a:rPr>
              <a:t>BCD Arithmetic</a:t>
            </a:r>
            <a:br>
              <a:rPr kumimoji="0" lang="en-US" sz="4800" b="1" i="0" u="none" strike="noStrike" kern="1200" cap="none" spc="0" normalizeH="0" baseline="0" noProof="0" dirty="0">
                <a:ln>
                  <a:noFill/>
                </a:ln>
                <a:solidFill>
                  <a:srgbClr val="FFFF00"/>
                </a:solidFill>
                <a:effectLst/>
                <a:uLnTx/>
                <a:uFillTx/>
                <a:latin typeface="+mn-lt"/>
                <a:ea typeface="+mn-ea"/>
                <a:cs typeface="+mn-cs"/>
              </a:rPr>
            </a:br>
            <a:endParaRPr kumimoji="0" lang="en-US" sz="48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a:bodyPr>
          <a:lstStyle/>
          <a:p>
            <a:r>
              <a:rPr lang="en-US" sz="3200" b="1" dirty="0">
                <a:solidFill>
                  <a:srgbClr val="FFC000"/>
                </a:solidFill>
              </a:rPr>
              <a:t> </a:t>
            </a:r>
          </a:p>
        </p:txBody>
      </p:sp>
      <p:sp>
        <p:nvSpPr>
          <p:cNvPr id="3" name="Content Placeholder 2"/>
          <p:cNvSpPr>
            <a:spLocks noGrp="1"/>
          </p:cNvSpPr>
          <p:nvPr>
            <p:ph idx="1"/>
          </p:nvPr>
        </p:nvSpPr>
        <p:spPr>
          <a:xfrm>
            <a:off x="395536" y="1196752"/>
            <a:ext cx="8363272" cy="5361459"/>
          </a:xfrm>
        </p:spPr>
        <p:txBody>
          <a:bodyPr>
            <a:normAutofit fontScale="77500" lnSpcReduction="20000"/>
          </a:bodyPr>
          <a:lstStyle/>
          <a:p>
            <a:r>
              <a:rPr lang="en-IN" b="1" dirty="0"/>
              <a:t>DAA follows the ADD or ADC instruction to adjust the result into a BCD result.</a:t>
            </a:r>
          </a:p>
          <a:p>
            <a:pPr>
              <a:buNone/>
            </a:pPr>
            <a:r>
              <a:rPr lang="pt-BR" b="1" dirty="0"/>
              <a:t>	MOV DX, 1234H	 ; load 1234 into DX</a:t>
            </a:r>
          </a:p>
          <a:p>
            <a:pPr>
              <a:buNone/>
            </a:pPr>
            <a:r>
              <a:rPr lang="en-IN" b="1" dirty="0"/>
              <a:t>	MOV BX, 3099H 	; load 3099 into BX</a:t>
            </a:r>
          </a:p>
          <a:p>
            <a:pPr>
              <a:buNone/>
            </a:pPr>
            <a:r>
              <a:rPr lang="en-IN" b="1" dirty="0"/>
              <a:t>	MOV AL, BL</a:t>
            </a:r>
          </a:p>
          <a:p>
            <a:pPr>
              <a:buNone/>
            </a:pPr>
            <a:r>
              <a:rPr lang="it-IT" b="1" dirty="0"/>
              <a:t>	ADD AL, DL 	; add AL wiith DL</a:t>
            </a:r>
          </a:p>
          <a:p>
            <a:pPr>
              <a:buNone/>
            </a:pPr>
            <a:r>
              <a:rPr lang="en-IN" b="1" dirty="0"/>
              <a:t>	DAA 		; adjust</a:t>
            </a:r>
          </a:p>
          <a:p>
            <a:pPr>
              <a:buNone/>
            </a:pPr>
            <a:r>
              <a:rPr lang="en-IN" b="1" dirty="0"/>
              <a:t>	MOV CL, AL 	; answer to CL</a:t>
            </a:r>
          </a:p>
          <a:p>
            <a:pPr>
              <a:buNone/>
            </a:pPr>
            <a:r>
              <a:rPr lang="en-IN" b="1" dirty="0"/>
              <a:t>	MOV AL, BH</a:t>
            </a:r>
          </a:p>
          <a:p>
            <a:pPr>
              <a:buNone/>
            </a:pPr>
            <a:r>
              <a:rPr lang="en-IN" b="1" dirty="0"/>
              <a:t>	ADC AL, DH 	; add AL, DH, and carry</a:t>
            </a:r>
          </a:p>
          <a:p>
            <a:pPr>
              <a:buNone/>
            </a:pPr>
            <a:r>
              <a:rPr lang="en-IN" b="1" dirty="0"/>
              <a:t>	DAA 		; adjust</a:t>
            </a:r>
          </a:p>
          <a:p>
            <a:pPr>
              <a:buNone/>
            </a:pPr>
            <a:r>
              <a:rPr lang="en-IN" b="1" dirty="0"/>
              <a:t>	MOV CH, AL 	; answer to CH</a:t>
            </a:r>
          </a:p>
          <a:p>
            <a:r>
              <a:rPr lang="en-IN" dirty="0"/>
              <a:t> </a:t>
            </a:r>
            <a:r>
              <a:rPr lang="en-IN" b="1" dirty="0"/>
              <a:t>After adding the AL and DL registers, the result is adjusted with a DAA instruction before being stored in CH.</a:t>
            </a:r>
          </a:p>
          <a:p>
            <a:pPr>
              <a:buNone/>
            </a:pPr>
            <a:endParaRPr lang="en-IN" dirty="0"/>
          </a:p>
        </p:txBody>
      </p:sp>
      <p:sp>
        <p:nvSpPr>
          <p:cNvPr id="4" name="Title 1"/>
          <p:cNvSpPr txBox="1">
            <a:spLocks/>
          </p:cNvSpPr>
          <p:nvPr/>
        </p:nvSpPr>
        <p:spPr>
          <a:xfrm>
            <a:off x="395536" y="0"/>
            <a:ext cx="8229600" cy="1143000"/>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4800" b="1" i="0" u="none" strike="noStrike" kern="1200" cap="none" spc="0" normalizeH="0" baseline="0" noProof="0" dirty="0">
                <a:ln>
                  <a:noFill/>
                </a:ln>
                <a:solidFill>
                  <a:srgbClr val="FFFF00"/>
                </a:solidFill>
                <a:effectLst/>
                <a:uLnTx/>
                <a:uFillTx/>
                <a:latin typeface="+mn-lt"/>
                <a:ea typeface="+mn-ea"/>
                <a:cs typeface="+mn-cs"/>
              </a:rPr>
            </a:br>
            <a:r>
              <a:rPr kumimoji="0" lang="en-US" sz="4800" b="1" i="0" u="none" strike="noStrike" kern="1200" cap="none" spc="0" normalizeH="0" baseline="0" noProof="0" dirty="0">
                <a:ln>
                  <a:noFill/>
                </a:ln>
                <a:solidFill>
                  <a:srgbClr val="FFC000"/>
                </a:solidFill>
                <a:effectLst/>
                <a:uLnTx/>
                <a:uFillTx/>
                <a:latin typeface="+mn-lt"/>
                <a:ea typeface="+mn-ea"/>
                <a:cs typeface="+mn-cs"/>
              </a:rPr>
              <a:t>(2). Arithmetic Instructions</a:t>
            </a:r>
            <a:br>
              <a:rPr kumimoji="0" lang="en-US" sz="4800" b="1" i="0" u="none" strike="noStrike" kern="1200" cap="none" spc="0" normalizeH="0" baseline="0" noProof="0" dirty="0">
                <a:ln>
                  <a:noFill/>
                </a:ln>
                <a:solidFill>
                  <a:srgbClr val="FFC000"/>
                </a:solidFill>
                <a:effectLst/>
                <a:uLnTx/>
                <a:uFillTx/>
                <a:latin typeface="+mn-lt"/>
                <a:ea typeface="+mn-ea"/>
                <a:cs typeface="+mn-cs"/>
              </a:rPr>
            </a:br>
            <a:r>
              <a:rPr kumimoji="0" lang="en-IN" sz="2400" b="1" i="0" u="none" strike="noStrike" kern="1200" cap="none" spc="0" normalizeH="0" baseline="0" noProof="0" dirty="0">
                <a:ln>
                  <a:noFill/>
                </a:ln>
                <a:solidFill>
                  <a:schemeClr val="lt1"/>
                </a:solidFill>
                <a:effectLst/>
                <a:uLnTx/>
                <a:uFillTx/>
                <a:latin typeface="+mn-lt"/>
                <a:ea typeface="+mn-ea"/>
                <a:cs typeface="+mn-cs"/>
              </a:rPr>
              <a:t>BCD Arithmetic</a:t>
            </a:r>
            <a:br>
              <a:rPr kumimoji="0" lang="en-US" sz="4800" b="1" i="0" u="none" strike="noStrike" kern="1200" cap="none" spc="0" normalizeH="0" baseline="0" noProof="0" dirty="0">
                <a:ln>
                  <a:noFill/>
                </a:ln>
                <a:solidFill>
                  <a:srgbClr val="FFFF00"/>
                </a:solidFill>
                <a:effectLst/>
                <a:uLnTx/>
                <a:uFillTx/>
                <a:latin typeface="+mn-lt"/>
                <a:ea typeface="+mn-ea"/>
                <a:cs typeface="+mn-cs"/>
              </a:rPr>
            </a:br>
            <a:endParaRPr kumimoji="0" lang="en-US" sz="48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524000"/>
            <a:ext cx="8892480" cy="5334000"/>
          </a:xfrm>
        </p:spPr>
        <p:txBody>
          <a:bodyPr>
            <a:noAutofit/>
          </a:bodyPr>
          <a:lstStyle/>
          <a:p>
            <a:r>
              <a:rPr lang="en-IN" sz="2400" b="1" dirty="0"/>
              <a:t>The DAA instruction works as follows :</a:t>
            </a:r>
          </a:p>
          <a:p>
            <a:pPr>
              <a:buNone/>
            </a:pPr>
            <a:r>
              <a:rPr lang="en-IN" sz="2400" b="1" dirty="0"/>
              <a:t>	(a)    MOV AL, 59H 	; load 59 into AL</a:t>
            </a:r>
          </a:p>
          <a:p>
            <a:pPr>
              <a:buNone/>
            </a:pPr>
            <a:r>
              <a:rPr lang="pt-BR" sz="2400" b="1" dirty="0"/>
              <a:t>	         ADD AL, 35H	; AL 59H+35H =8EH    =1000 1110</a:t>
            </a:r>
          </a:p>
          <a:p>
            <a:pPr>
              <a:buNone/>
            </a:pPr>
            <a:r>
              <a:rPr lang="en-IN" sz="2400" b="1" dirty="0"/>
              <a:t>	         DAA 		; add 0110 because 1110&gt;9</a:t>
            </a:r>
          </a:p>
          <a:p>
            <a:pPr>
              <a:buNone/>
            </a:pPr>
            <a:r>
              <a:rPr lang="en-IN" sz="2400" b="1" dirty="0"/>
              <a:t>			             ; AL= 1001   0100= 94 BCD</a:t>
            </a:r>
          </a:p>
          <a:p>
            <a:r>
              <a:rPr lang="en-IN" sz="2400" b="1" dirty="0"/>
              <a:t>(b)		     ;AL=88 = 1000 1000</a:t>
            </a:r>
          </a:p>
          <a:p>
            <a:pPr>
              <a:buNone/>
            </a:pPr>
            <a:r>
              <a:rPr lang="en-IN" sz="2400" b="1" dirty="0"/>
              <a:t>			     ;BL=49  =  0100 1001</a:t>
            </a:r>
          </a:p>
          <a:p>
            <a:pPr>
              <a:buNone/>
            </a:pPr>
            <a:r>
              <a:rPr lang="en-IN" sz="2400" b="1" dirty="0"/>
              <a:t>		ADD AL,BL   ;AL= 1101 0001, AF=1</a:t>
            </a:r>
          </a:p>
          <a:p>
            <a:pPr>
              <a:buNone/>
            </a:pPr>
            <a:r>
              <a:rPr lang="en-IN" sz="2400" b="1" dirty="0"/>
              <a:t>		DAA              ; add 0110 because AF=1</a:t>
            </a:r>
          </a:p>
          <a:p>
            <a:pPr>
              <a:buNone/>
            </a:pPr>
            <a:r>
              <a:rPr lang="en-IN" sz="2400" b="1" dirty="0"/>
              <a:t>              	         ; AL= 1101 0111 =D7 H</a:t>
            </a:r>
          </a:p>
          <a:p>
            <a:pPr>
              <a:buNone/>
            </a:pPr>
            <a:r>
              <a:rPr lang="en-IN" sz="2400" b="1" dirty="0"/>
              <a:t>	    		        ; 1101&gt;9 so add 0110 0000</a:t>
            </a:r>
          </a:p>
          <a:p>
            <a:pPr>
              <a:buNone/>
            </a:pPr>
            <a:r>
              <a:rPr lang="en-IN" sz="2400" b="1" dirty="0"/>
              <a:t>            		        ; AL =0011 0111 = 37 BCD ,CF=1    i.e.137 decimal</a:t>
            </a:r>
            <a:endParaRPr lang="en-US" sz="2400" b="1" dirty="0"/>
          </a:p>
        </p:txBody>
      </p:sp>
      <p:sp>
        <p:nvSpPr>
          <p:cNvPr id="13" name="Title 1"/>
          <p:cNvSpPr txBox="1">
            <a:spLocks noGrp="1"/>
          </p:cNvSpPr>
          <p:nvPr>
            <p:ph type="title"/>
          </p:nvPr>
        </p:nvSpPr>
        <p:spPr>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4800" b="1" i="0" u="none" strike="noStrike" kern="1200" cap="none" spc="0" normalizeH="0" baseline="0" noProof="0" dirty="0">
                <a:ln>
                  <a:noFill/>
                </a:ln>
                <a:solidFill>
                  <a:srgbClr val="FFFF00"/>
                </a:solidFill>
                <a:effectLst/>
                <a:uLnTx/>
                <a:uFillTx/>
                <a:latin typeface="+mn-lt"/>
                <a:ea typeface="+mn-ea"/>
                <a:cs typeface="+mn-cs"/>
              </a:rPr>
            </a:br>
            <a:r>
              <a:rPr kumimoji="0" lang="en-US" sz="4800" b="1" i="0" u="none" strike="noStrike" kern="1200" cap="none" spc="0" normalizeH="0" baseline="0" noProof="0" dirty="0">
                <a:ln>
                  <a:noFill/>
                </a:ln>
                <a:solidFill>
                  <a:srgbClr val="FFC000"/>
                </a:solidFill>
                <a:effectLst/>
                <a:uLnTx/>
                <a:uFillTx/>
                <a:latin typeface="+mn-lt"/>
                <a:ea typeface="+mn-ea"/>
                <a:cs typeface="+mn-cs"/>
              </a:rPr>
              <a:t>(2). Arithmetic Instructions</a:t>
            </a:r>
            <a:br>
              <a:rPr kumimoji="0" lang="en-US" sz="4800" b="1" i="0" u="none" strike="noStrike" kern="1200" cap="none" spc="0" normalizeH="0" baseline="0" noProof="0" dirty="0">
                <a:ln>
                  <a:noFill/>
                </a:ln>
                <a:solidFill>
                  <a:srgbClr val="FFC000"/>
                </a:solidFill>
                <a:effectLst/>
                <a:uLnTx/>
                <a:uFillTx/>
                <a:latin typeface="+mn-lt"/>
                <a:ea typeface="+mn-ea"/>
                <a:cs typeface="+mn-cs"/>
              </a:rPr>
            </a:br>
            <a:r>
              <a:rPr kumimoji="0" lang="en-IN" sz="2400" b="1" i="0" u="none" strike="noStrike" kern="1200" cap="none" spc="0" normalizeH="0" baseline="0" noProof="0" dirty="0">
                <a:ln>
                  <a:noFill/>
                </a:ln>
                <a:solidFill>
                  <a:schemeClr val="lt1"/>
                </a:solidFill>
                <a:effectLst/>
                <a:uLnTx/>
                <a:uFillTx/>
                <a:latin typeface="+mn-lt"/>
                <a:ea typeface="+mn-ea"/>
                <a:cs typeface="+mn-cs"/>
              </a:rPr>
              <a:t>BCD Arithmetic</a:t>
            </a:r>
            <a:br>
              <a:rPr kumimoji="0" lang="en-US" sz="4800" b="1" i="0" u="none" strike="noStrike" kern="1200" cap="none" spc="0" normalizeH="0" baseline="0" noProof="0" dirty="0">
                <a:ln>
                  <a:noFill/>
                </a:ln>
                <a:solidFill>
                  <a:srgbClr val="FFFF00"/>
                </a:solidFill>
                <a:effectLst/>
                <a:uLnTx/>
                <a:uFillTx/>
                <a:latin typeface="+mn-lt"/>
                <a:ea typeface="+mn-ea"/>
                <a:cs typeface="+mn-cs"/>
              </a:rPr>
            </a:br>
            <a:endParaRPr kumimoji="0" lang="en-US" sz="48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a:t>
            </a:r>
            <a:endParaRPr lang="en-IN" dirty="0"/>
          </a:p>
        </p:txBody>
      </p:sp>
      <p:sp>
        <p:nvSpPr>
          <p:cNvPr id="4" name="Content Placeholder 3"/>
          <p:cNvSpPr txBox="1">
            <a:spLocks noGrp="1"/>
          </p:cNvSpPr>
          <p:nvPr>
            <p:ph idx="1"/>
          </p:nvPr>
        </p:nvSpPr>
        <p:spPr>
          <a:xfrm>
            <a:off x="457200" y="1600200"/>
            <a:ext cx="8229600" cy="4653582"/>
          </a:xfrm>
          <a:prstGeom prst="rect">
            <a:avLst/>
          </a:prstGeom>
          <a:solidFill>
            <a:srgbClr val="99FFCC"/>
          </a:solidFill>
        </p:spPr>
        <p:txBody>
          <a:bodyPr wrap="square" rtlCol="0">
            <a:spAutoFit/>
          </a:bodyPr>
          <a:lstStyle/>
          <a:p>
            <a:pPr marL="285750" indent="-285750" algn="just">
              <a:buBlip>
                <a:blip r:embed="rId2"/>
              </a:buBlip>
            </a:pPr>
            <a:r>
              <a:rPr lang="en-US" sz="1400" b="1" dirty="0">
                <a:latin typeface="Verdana" pitchFamily="34" charset="0"/>
                <a:ea typeface="Verdana" pitchFamily="34" charset="0"/>
                <a:cs typeface="Verdana" pitchFamily="34" charset="0"/>
              </a:rPr>
              <a:t>Every instruction of a program has to operate on a data. </a:t>
            </a:r>
          </a:p>
          <a:p>
            <a:pPr marL="285750" indent="-285750" algn="just">
              <a:buBlip>
                <a:blip r:embed="rId2"/>
              </a:buBlip>
            </a:pPr>
            <a:r>
              <a:rPr lang="en-US" sz="1400" b="1" dirty="0">
                <a:latin typeface="Verdana" pitchFamily="34" charset="0"/>
                <a:ea typeface="Verdana" pitchFamily="34" charset="0"/>
                <a:cs typeface="Verdana" pitchFamily="34" charset="0"/>
              </a:rPr>
              <a:t>The different ways in which a source operand is denoted in an instruction are known as addressing modes.</a:t>
            </a:r>
          </a:p>
          <a:p>
            <a:pPr marL="285750" indent="-285750" algn="just">
              <a:buBlip>
                <a:blip r:embed="rId2"/>
              </a:buBlip>
            </a:pPr>
            <a:r>
              <a:rPr lang="en-US" sz="1400" b="1" dirty="0">
                <a:latin typeface="Verdana" pitchFamily="34" charset="0"/>
                <a:ea typeface="Verdana" pitchFamily="34" charset="0"/>
                <a:cs typeface="Verdana" pitchFamily="34" charset="0"/>
              </a:rPr>
              <a:t>According to the flow of instruction execution, the instructions may be categorised as </a:t>
            </a:r>
          </a:p>
          <a:p>
            <a:pPr marL="285750" indent="-285750" algn="just">
              <a:buNone/>
            </a:pPr>
            <a:endParaRPr lang="en-US" sz="1400" b="1" dirty="0">
              <a:latin typeface="Verdana" pitchFamily="34" charset="0"/>
              <a:ea typeface="Verdana" pitchFamily="34" charset="0"/>
              <a:cs typeface="Verdana" pitchFamily="34" charset="0"/>
            </a:endParaRPr>
          </a:p>
          <a:p>
            <a:pPr marL="285750" indent="-285750">
              <a:buNone/>
            </a:pPr>
            <a:r>
              <a:rPr lang="en-IN" sz="2000" dirty="0"/>
              <a:t>  (</a:t>
            </a:r>
            <a:r>
              <a:rPr lang="en-IN" sz="2000" dirty="0" err="1"/>
              <a:t>i</a:t>
            </a:r>
            <a:r>
              <a:rPr lang="en-IN" sz="2000" dirty="0"/>
              <a:t>) Sequential control flow instructions and </a:t>
            </a:r>
          </a:p>
          <a:p>
            <a:pPr marL="285750" indent="-285750">
              <a:buNone/>
            </a:pPr>
            <a:r>
              <a:rPr lang="en-IN" sz="2000" dirty="0"/>
              <a:t>  (ii) Control transfer instructions.</a:t>
            </a:r>
            <a:endParaRPr lang="en-US" sz="2000" b="1" dirty="0">
              <a:latin typeface="Verdana" pitchFamily="34" charset="0"/>
              <a:ea typeface="Verdana" pitchFamily="34" charset="0"/>
              <a:cs typeface="Verdana" pitchFamily="34" charset="0"/>
            </a:endParaRPr>
          </a:p>
          <a:p>
            <a:pPr marL="285750" indent="-285750" algn="just">
              <a:buBlip>
                <a:blip r:embed="rId2"/>
              </a:buBlip>
            </a:pPr>
            <a:r>
              <a:rPr lang="en-IN" sz="2000" b="1" dirty="0"/>
              <a:t>Sequential control flow instructions</a:t>
            </a:r>
            <a:r>
              <a:rPr lang="en-IN" sz="2000" dirty="0"/>
              <a:t> are the instructions, which after execution, transfer control to the next instruction appearing immediately after it (in the sequence) in the program.</a:t>
            </a:r>
          </a:p>
          <a:p>
            <a:pPr marL="285750" indent="-285750" algn="just">
              <a:buNone/>
            </a:pPr>
            <a:r>
              <a:rPr lang="en-IN" sz="2000" dirty="0"/>
              <a:t>  e.g.: the arithmetic, logical, data transfer and processor control instructions. </a:t>
            </a:r>
          </a:p>
          <a:p>
            <a:pPr marL="285750" indent="-285750" algn="just">
              <a:buBlip>
                <a:blip r:embed="rId2"/>
              </a:buBlip>
            </a:pPr>
            <a:r>
              <a:rPr lang="en-IN" sz="2000" dirty="0"/>
              <a:t>The </a:t>
            </a:r>
            <a:r>
              <a:rPr lang="en-IN" sz="2000" b="1" dirty="0"/>
              <a:t>control transfer instructions</a:t>
            </a:r>
            <a:r>
              <a:rPr lang="en-IN" sz="2000" dirty="0"/>
              <a:t>, transfer control to some predefined address somehow specified in the instruction after their execution. </a:t>
            </a:r>
          </a:p>
          <a:p>
            <a:pPr marL="285750" indent="-285750" algn="just">
              <a:buNone/>
            </a:pPr>
            <a:r>
              <a:rPr lang="en-IN" sz="2000" dirty="0"/>
              <a:t>e.g.: INT, CALL, RET and JUMP instructions.</a:t>
            </a:r>
            <a:endParaRPr lang="en-US" sz="2000" b="1" dirty="0">
              <a:latin typeface="Verdana" pitchFamily="34" charset="0"/>
              <a:ea typeface="Verdana" pitchFamily="34" charset="0"/>
              <a:cs typeface="Verdana"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524000"/>
            <a:ext cx="8610600" cy="4929336"/>
          </a:xfrm>
        </p:spPr>
        <p:txBody>
          <a:bodyPr>
            <a:noAutofit/>
          </a:bodyPr>
          <a:lstStyle/>
          <a:p>
            <a:pPr>
              <a:buNone/>
            </a:pPr>
            <a:r>
              <a:rPr lang="en-US" sz="2400" b="1" dirty="0">
                <a:solidFill>
                  <a:srgbClr val="FFC000"/>
                </a:solidFill>
              </a:rPr>
              <a:t>(13). DAS </a:t>
            </a:r>
            <a:r>
              <a:rPr lang="en-IN" sz="2400" b="1" dirty="0"/>
              <a:t>(decimal adjust after subtraction)</a:t>
            </a:r>
          </a:p>
          <a:p>
            <a:r>
              <a:rPr lang="en-IN" sz="2400" b="1" dirty="0"/>
              <a:t>follows BCD subtraction.</a:t>
            </a:r>
          </a:p>
          <a:p>
            <a:r>
              <a:rPr lang="en-IN" sz="2400" dirty="0"/>
              <a:t> </a:t>
            </a:r>
            <a:r>
              <a:rPr lang="en-IN" sz="2400" b="1" dirty="0"/>
              <a:t>It is used to make sure that the result of subtracting two BCD numbers is adjusted to be a correct BCD number.</a:t>
            </a:r>
          </a:p>
          <a:p>
            <a:r>
              <a:rPr lang="en-IN" sz="2400" dirty="0"/>
              <a:t> </a:t>
            </a:r>
            <a:r>
              <a:rPr lang="en-IN" sz="2400" b="1" dirty="0"/>
              <a:t>It only works on AL register.</a:t>
            </a:r>
          </a:p>
          <a:p>
            <a:r>
              <a:rPr lang="en-IN" sz="2400" dirty="0"/>
              <a:t> </a:t>
            </a:r>
            <a:r>
              <a:rPr lang="en-IN" sz="2400" b="1" dirty="0"/>
              <a:t>If the least significant four bits in AL are &gt;9 or if AF=1, it subtracts 6 from AL and sets AF.</a:t>
            </a:r>
          </a:p>
          <a:p>
            <a:r>
              <a:rPr lang="en-IN" sz="2400" dirty="0"/>
              <a:t> </a:t>
            </a:r>
            <a:r>
              <a:rPr lang="en-IN" sz="2400" b="1" dirty="0"/>
              <a:t>If the most significant four bits in AL are &gt;9 or if CF=1, it subtracts 60 from AL and sets the CF.</a:t>
            </a:r>
          </a:p>
          <a:p>
            <a:r>
              <a:rPr lang="en-IN" sz="2400" b="1" dirty="0"/>
              <a:t>OF flag undefined .</a:t>
            </a:r>
            <a:r>
              <a:rPr lang="en-IN" sz="2400" b="1" dirty="0">
                <a:solidFill>
                  <a:srgbClr val="FFC000"/>
                </a:solidFill>
              </a:rPr>
              <a:t> </a:t>
            </a:r>
            <a:r>
              <a:rPr lang="en-IN" sz="2400" b="1" dirty="0"/>
              <a:t>All other flags affected.</a:t>
            </a:r>
            <a:endParaRPr lang="en-US" sz="2400" b="1" dirty="0"/>
          </a:p>
          <a:p>
            <a:r>
              <a:rPr lang="en-IN" sz="2400" dirty="0"/>
              <a:t> </a:t>
            </a:r>
            <a:r>
              <a:rPr lang="en-IN" sz="2400" b="1" dirty="0"/>
              <a:t>Both DAA and DAS correct the result of addition or subtraction so it is a BCD  number.</a:t>
            </a:r>
            <a:endParaRPr lang="en-US" sz="2400" b="1" dirty="0">
              <a:solidFill>
                <a:srgbClr val="FFC000"/>
              </a:solidFill>
            </a:endParaRPr>
          </a:p>
        </p:txBody>
      </p:sp>
      <p:sp>
        <p:nvSpPr>
          <p:cNvPr id="13" name="Title 1"/>
          <p:cNvSpPr txBox="1">
            <a:spLocks noGrp="1"/>
          </p:cNvSpPr>
          <p:nvPr>
            <p:ph type="title"/>
          </p:nvPr>
        </p:nvSpPr>
        <p:spPr>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4800" b="1" i="0" u="none" strike="noStrike" kern="1200" cap="none" spc="0" normalizeH="0" baseline="0" noProof="0" dirty="0">
                <a:ln>
                  <a:noFill/>
                </a:ln>
                <a:solidFill>
                  <a:srgbClr val="FFFF00"/>
                </a:solidFill>
                <a:effectLst/>
                <a:uLnTx/>
                <a:uFillTx/>
                <a:latin typeface="+mn-lt"/>
                <a:ea typeface="+mn-ea"/>
                <a:cs typeface="+mn-cs"/>
              </a:rPr>
            </a:br>
            <a:r>
              <a:rPr kumimoji="0" lang="en-US" sz="4800" b="1" i="0" u="none" strike="noStrike" kern="1200" cap="none" spc="0" normalizeH="0" baseline="0" noProof="0" dirty="0">
                <a:ln>
                  <a:noFill/>
                </a:ln>
                <a:solidFill>
                  <a:srgbClr val="FFC000"/>
                </a:solidFill>
                <a:effectLst/>
                <a:uLnTx/>
                <a:uFillTx/>
                <a:latin typeface="+mn-lt"/>
                <a:ea typeface="+mn-ea"/>
                <a:cs typeface="+mn-cs"/>
              </a:rPr>
              <a:t>(2). Arithmetic Instructions</a:t>
            </a:r>
            <a:br>
              <a:rPr kumimoji="0" lang="en-US" sz="4800" b="1" i="0" u="none" strike="noStrike" kern="1200" cap="none" spc="0" normalizeH="0" baseline="0" noProof="0" dirty="0">
                <a:ln>
                  <a:noFill/>
                </a:ln>
                <a:solidFill>
                  <a:srgbClr val="FFC000"/>
                </a:solidFill>
                <a:effectLst/>
                <a:uLnTx/>
                <a:uFillTx/>
                <a:latin typeface="+mn-lt"/>
                <a:ea typeface="+mn-ea"/>
                <a:cs typeface="+mn-cs"/>
              </a:rPr>
            </a:br>
            <a:r>
              <a:rPr kumimoji="0" lang="en-IN" sz="2400" b="1" i="0" u="none" strike="noStrike" kern="1200" cap="none" spc="0" normalizeH="0" baseline="0" noProof="0" dirty="0">
                <a:ln>
                  <a:noFill/>
                </a:ln>
                <a:solidFill>
                  <a:schemeClr val="lt1"/>
                </a:solidFill>
                <a:effectLst/>
                <a:uLnTx/>
                <a:uFillTx/>
                <a:latin typeface="+mn-lt"/>
                <a:ea typeface="+mn-ea"/>
                <a:cs typeface="+mn-cs"/>
              </a:rPr>
              <a:t>BCD Arithmetic</a:t>
            </a:r>
            <a:br>
              <a:rPr kumimoji="0" lang="en-US" sz="4800" b="1" i="0" u="none" strike="noStrike" kern="1200" cap="none" spc="0" normalizeH="0" baseline="0" noProof="0" dirty="0">
                <a:ln>
                  <a:noFill/>
                </a:ln>
                <a:solidFill>
                  <a:srgbClr val="FFFF00"/>
                </a:solidFill>
                <a:effectLst/>
                <a:uLnTx/>
                <a:uFillTx/>
                <a:latin typeface="+mn-lt"/>
                <a:ea typeface="+mn-ea"/>
                <a:cs typeface="+mn-cs"/>
              </a:rPr>
            </a:br>
            <a:endParaRPr kumimoji="0" lang="en-US" sz="48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29114"/>
            <a:ext cx="9143999" cy="6128886"/>
          </a:xfrm>
        </p:spPr>
        <p:txBody>
          <a:bodyPr>
            <a:noAutofit/>
          </a:bodyPr>
          <a:lstStyle/>
          <a:p>
            <a:r>
              <a:rPr lang="en-IN" sz="2400" b="1" dirty="0"/>
              <a:t>DAS follows the SUB or SBB instruction to adjust the result into a BCD  result.</a:t>
            </a:r>
            <a:r>
              <a:rPr lang="en-IN" sz="2400" dirty="0"/>
              <a:t> </a:t>
            </a:r>
            <a:r>
              <a:rPr lang="en-IN" sz="2400" b="1" dirty="0"/>
              <a:t>After subtracting the AL and DL registers, the result is adjusted with a DAS instruction before being stored in CH.</a:t>
            </a:r>
          </a:p>
          <a:p>
            <a:pPr>
              <a:buNone/>
            </a:pPr>
            <a:r>
              <a:rPr lang="pt-BR" sz="2400" b="1" dirty="0"/>
              <a:t>	MOV DX, 1234H 		; load 1234 into DX</a:t>
            </a:r>
          </a:p>
          <a:p>
            <a:pPr>
              <a:buNone/>
            </a:pPr>
            <a:r>
              <a:rPr lang="en-IN" sz="2400" b="1" dirty="0"/>
              <a:t>	MOV BX, 3099H 		; load 3099 into BX</a:t>
            </a:r>
          </a:p>
          <a:p>
            <a:pPr>
              <a:buNone/>
            </a:pPr>
            <a:r>
              <a:rPr lang="en-IN" sz="2400" b="1" dirty="0"/>
              <a:t>	MOV AL, BL</a:t>
            </a:r>
          </a:p>
          <a:p>
            <a:pPr>
              <a:buNone/>
            </a:pPr>
            <a:r>
              <a:rPr lang="nl-NL" sz="2400" b="1" dirty="0"/>
              <a:t>	SUB AL, DL 			; sub AL wiith DL</a:t>
            </a:r>
          </a:p>
          <a:p>
            <a:pPr>
              <a:buNone/>
            </a:pPr>
            <a:r>
              <a:rPr lang="en-IN" sz="2400" b="1" dirty="0"/>
              <a:t>	DAS				 ; adjust</a:t>
            </a:r>
          </a:p>
          <a:p>
            <a:pPr>
              <a:buNone/>
            </a:pPr>
            <a:r>
              <a:rPr lang="en-IN" sz="2400" b="1" dirty="0"/>
              <a:t>	MOV CL, AL			 ; answer to CL</a:t>
            </a:r>
          </a:p>
          <a:p>
            <a:pPr>
              <a:buNone/>
            </a:pPr>
            <a:r>
              <a:rPr lang="en-IN" sz="2400" b="1" dirty="0"/>
              <a:t>	MOV AL, BH</a:t>
            </a:r>
          </a:p>
          <a:p>
            <a:pPr>
              <a:buNone/>
            </a:pPr>
            <a:r>
              <a:rPr lang="en-IN" sz="2400" b="1" dirty="0"/>
              <a:t>	SBB AL, DH			 ; sub AL, DH, and carry</a:t>
            </a:r>
          </a:p>
          <a:p>
            <a:pPr>
              <a:buNone/>
            </a:pPr>
            <a:r>
              <a:rPr lang="en-IN" sz="2400" b="1" dirty="0"/>
              <a:t>	DAS				 ; adjust</a:t>
            </a:r>
          </a:p>
          <a:p>
            <a:pPr>
              <a:buNone/>
            </a:pPr>
            <a:r>
              <a:rPr lang="en-IN" sz="2400" b="1" dirty="0"/>
              <a:t>	MOV CH, AL 		; answer to CH</a:t>
            </a:r>
          </a:p>
        </p:txBody>
      </p:sp>
      <p:sp>
        <p:nvSpPr>
          <p:cNvPr id="4" name="Title 1"/>
          <p:cNvSpPr txBox="1">
            <a:spLocks noGrp="1"/>
          </p:cNvSpPr>
          <p:nvPr>
            <p:ph type="title"/>
          </p:nvPr>
        </p:nvSpPr>
        <p:spPr>
          <a:xfrm>
            <a:off x="290605" y="89870"/>
            <a:ext cx="8229600" cy="555912"/>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lang="en-US" sz="4800" b="1" dirty="0">
                <a:solidFill>
                  <a:srgbClr val="FFFF00"/>
                </a:solidFill>
              </a:rPr>
            </a:br>
            <a:r>
              <a:rPr lang="en-US" sz="4800" b="1" dirty="0">
                <a:solidFill>
                  <a:srgbClr val="FFFF00"/>
                </a:solidFill>
              </a:rPr>
              <a:t>DAS </a:t>
            </a:r>
            <a:br>
              <a:rPr kumimoji="0" lang="en-US" sz="4800" b="1" i="0" u="none" strike="noStrike" kern="1200" cap="none" spc="0" normalizeH="0" baseline="0" noProof="0" dirty="0">
                <a:ln>
                  <a:noFill/>
                </a:ln>
                <a:solidFill>
                  <a:srgbClr val="FFFF00"/>
                </a:solidFill>
                <a:effectLst/>
                <a:uLnTx/>
                <a:uFillTx/>
                <a:latin typeface="+mn-lt"/>
                <a:ea typeface="+mn-ea"/>
                <a:cs typeface="+mn-cs"/>
              </a:rPr>
            </a:br>
            <a:endParaRPr kumimoji="0" lang="en-US" sz="48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08712"/>
          </a:xfrm>
        </p:spPr>
        <p:txBody>
          <a:bodyPr>
            <a:normAutofit fontScale="92500" lnSpcReduction="20000"/>
          </a:bodyPr>
          <a:lstStyle/>
          <a:p>
            <a:r>
              <a:rPr lang="en-IN" b="1" dirty="0"/>
              <a:t>The DAS instruction works as follows :</a:t>
            </a:r>
          </a:p>
          <a:p>
            <a:pPr>
              <a:buNone/>
            </a:pPr>
            <a:r>
              <a:rPr lang="en-IN" b="1" dirty="0"/>
              <a:t>(a)			;AL =1000 0110=86 </a:t>
            </a:r>
          </a:p>
          <a:p>
            <a:pPr>
              <a:buNone/>
            </a:pPr>
            <a:r>
              <a:rPr lang="en-IN" b="1" dirty="0"/>
              <a:t>          		           ; BH=0101 0111=57</a:t>
            </a:r>
          </a:p>
          <a:p>
            <a:pPr>
              <a:buNone/>
            </a:pPr>
            <a:r>
              <a:rPr lang="pt-BR" b="1" dirty="0"/>
              <a:t>	SUB AL, BH 	; AL =0010 1111=2FH,CF=0</a:t>
            </a:r>
          </a:p>
          <a:p>
            <a:pPr>
              <a:buNone/>
            </a:pPr>
            <a:r>
              <a:rPr lang="en-IN" b="1" dirty="0"/>
              <a:t>	DAS 		 ;subtract 0000 0110(-06H)</a:t>
            </a:r>
          </a:p>
          <a:p>
            <a:pPr>
              <a:buNone/>
            </a:pPr>
            <a:r>
              <a:rPr lang="en-IN" b="1" dirty="0"/>
              <a:t>				 ;because 1111 in low nibble&gt;9			           ;AL=0010 1001=29 BCD	</a:t>
            </a:r>
          </a:p>
          <a:p>
            <a:pPr marL="514350" indent="-514350">
              <a:buAutoNum type="alphaLcParenBoth" startAt="2"/>
            </a:pPr>
            <a:r>
              <a:rPr lang="en-IN" b="1" dirty="0"/>
              <a:t>                            ;AL=0100 1001=49 </a:t>
            </a:r>
          </a:p>
          <a:p>
            <a:pPr marL="514350" indent="-514350">
              <a:buNone/>
            </a:pPr>
            <a:r>
              <a:rPr lang="en-IN" b="1" dirty="0"/>
              <a:t>	                            ;BH=0111 0010=72 </a:t>
            </a:r>
          </a:p>
          <a:p>
            <a:pPr marL="514350" indent="-514350">
              <a:buNone/>
            </a:pPr>
            <a:r>
              <a:rPr lang="en-IN" b="1" dirty="0"/>
              <a:t>      SUB AL,BH        ;AL=1101 0111=D7H, CF=1</a:t>
            </a:r>
          </a:p>
          <a:p>
            <a:pPr marL="514350" indent="-514350">
              <a:buNone/>
            </a:pPr>
            <a:r>
              <a:rPr lang="en-IN" b="1" dirty="0"/>
              <a:t>      DAS                    ;Subtract 0110 0000 (-60H)</a:t>
            </a:r>
          </a:p>
          <a:p>
            <a:pPr marL="514350" indent="-514350">
              <a:buNone/>
            </a:pPr>
            <a:r>
              <a:rPr lang="en-IN" b="1" dirty="0"/>
              <a:t>                                 ;because 1101 in upper nibble &gt; 9</a:t>
            </a:r>
          </a:p>
          <a:p>
            <a:pPr marL="514350" indent="-514350">
              <a:buNone/>
            </a:pPr>
            <a:r>
              <a:rPr lang="en-IN" b="1" dirty="0"/>
              <a:t>                                 ;AL=0111 0111 =77 BCD, CF=1,   				  means borrow was needed.</a:t>
            </a:r>
          </a:p>
          <a:p>
            <a:pPr marL="514350" indent="-514350">
              <a:buNone/>
            </a:pP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85000" lnSpcReduction="20000"/>
          </a:bodyPr>
          <a:lstStyle/>
          <a:p>
            <a:pPr>
              <a:buNone/>
            </a:pPr>
            <a:r>
              <a:rPr lang="en-US" sz="4800" b="1" dirty="0">
                <a:solidFill>
                  <a:srgbClr val="FFC000"/>
                </a:solidFill>
              </a:rPr>
              <a:t>(14). MUL </a:t>
            </a:r>
            <a:r>
              <a:rPr lang="en-US" sz="4800" b="1" dirty="0" err="1">
                <a:solidFill>
                  <a:srgbClr val="FFC000"/>
                </a:solidFill>
              </a:rPr>
              <a:t>Src</a:t>
            </a:r>
            <a:r>
              <a:rPr lang="en-US" sz="4800" b="1" dirty="0">
                <a:solidFill>
                  <a:srgbClr val="FFC000"/>
                </a:solidFill>
              </a:rPr>
              <a:t>;  </a:t>
            </a:r>
            <a:r>
              <a:rPr lang="en-US" sz="2800" b="1" dirty="0"/>
              <a:t>Unsigned Multiplication.</a:t>
            </a:r>
          </a:p>
          <a:p>
            <a:r>
              <a:rPr lang="en-US" sz="3100" b="1" dirty="0"/>
              <a:t>Operand may be general purpose register or memory location.</a:t>
            </a:r>
          </a:p>
          <a:p>
            <a:r>
              <a:rPr lang="en-US" sz="3100" b="1" dirty="0"/>
              <a:t>If operand is of 8-bit then multiply it with contents of AL.</a:t>
            </a:r>
          </a:p>
          <a:p>
            <a:r>
              <a:rPr lang="en-US" sz="3100" b="1" dirty="0"/>
              <a:t>If operand is of 16-bit then multiply it with contents of AX.</a:t>
            </a:r>
          </a:p>
          <a:p>
            <a:r>
              <a:rPr lang="en-US" sz="3100" b="1" dirty="0"/>
              <a:t>It multiplies two bytes to produce a word or two words to produce a double word.</a:t>
            </a:r>
          </a:p>
          <a:p>
            <a:r>
              <a:rPr lang="en-US" sz="3100" dirty="0"/>
              <a:t> </a:t>
            </a:r>
            <a:r>
              <a:rPr lang="en-US" sz="3100" b="1" dirty="0"/>
              <a:t>Affected flags are C and O.</a:t>
            </a:r>
          </a:p>
          <a:p>
            <a:r>
              <a:rPr lang="en-US" sz="3100" dirty="0"/>
              <a:t> </a:t>
            </a:r>
            <a:r>
              <a:rPr lang="en-US" sz="3100" b="1" dirty="0"/>
              <a:t>Set: if higher byte of result not zero</a:t>
            </a:r>
          </a:p>
          <a:p>
            <a:r>
              <a:rPr lang="en-US" sz="3100" dirty="0"/>
              <a:t> </a:t>
            </a:r>
            <a:r>
              <a:rPr lang="en-US" sz="3100" b="1" dirty="0"/>
              <a:t>Reset: the result fit exactly the lower half.</a:t>
            </a:r>
          </a:p>
          <a:p>
            <a:r>
              <a:rPr lang="en-US" sz="3100" dirty="0"/>
              <a:t> </a:t>
            </a:r>
            <a:r>
              <a:rPr lang="en-US" sz="3100" b="1" dirty="0"/>
              <a:t>Product after a multiplication always a double-width product.</a:t>
            </a:r>
          </a:p>
          <a:p>
            <a:pPr>
              <a:buNone/>
            </a:pPr>
            <a:r>
              <a:rPr lang="en-US" sz="2800" b="1" dirty="0"/>
              <a:t>            </a:t>
            </a:r>
          </a:p>
          <a:p>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Two 8-bit numbers multiplied generate a 16-bit product.</a:t>
            </a:r>
          </a:p>
          <a:p>
            <a:r>
              <a:rPr lang="en-US" dirty="0"/>
              <a:t> </a:t>
            </a:r>
            <a:r>
              <a:rPr lang="en-US" b="1" dirty="0"/>
              <a:t>Two 16-bit numbers multiplied generate a 32-bit product.</a:t>
            </a:r>
          </a:p>
          <a:p>
            <a:r>
              <a:rPr lang="en-US" dirty="0"/>
              <a:t> </a:t>
            </a:r>
            <a:r>
              <a:rPr lang="en-US" b="1" dirty="0"/>
              <a:t>Two 32-bit numbers  multiplied generate a 64-bit product.</a:t>
            </a:r>
          </a:p>
          <a:p>
            <a:pPr>
              <a:buNone/>
            </a:pPr>
            <a:r>
              <a:rPr lang="en-US" b="1" dirty="0"/>
              <a:t>          </a:t>
            </a:r>
            <a:r>
              <a:rPr lang="en-US" dirty="0"/>
              <a:t> </a:t>
            </a:r>
            <a:r>
              <a:rPr lang="en-US" b="1" dirty="0"/>
              <a:t>AX = AL * </a:t>
            </a:r>
            <a:r>
              <a:rPr lang="en-US" b="1" dirty="0" err="1"/>
              <a:t>Src</a:t>
            </a:r>
            <a:endParaRPr lang="en-US" b="1" dirty="0"/>
          </a:p>
          <a:p>
            <a:pPr>
              <a:buNone/>
            </a:pPr>
            <a:r>
              <a:rPr lang="en-US" dirty="0"/>
              <a:t>          </a:t>
            </a:r>
            <a:r>
              <a:rPr lang="en-US" b="1" dirty="0"/>
              <a:t>DX : AX = AX * </a:t>
            </a:r>
            <a:r>
              <a:rPr lang="en-US" b="1" dirty="0" err="1"/>
              <a:t>Src</a:t>
            </a:r>
            <a:endParaRPr lang="en-US" b="1" dirty="0"/>
          </a:p>
          <a:p>
            <a:r>
              <a:rPr lang="en-US" dirty="0"/>
              <a:t> </a:t>
            </a:r>
            <a:r>
              <a:rPr lang="en-US" b="1" dirty="0"/>
              <a:t>This instruction assumes one of the operand in AL or AX.</a:t>
            </a:r>
          </a:p>
          <a:p>
            <a:r>
              <a:rPr lang="en-US" b="1" dirty="0"/>
              <a:t>With 8-bit multiplication, the multiplicand is always in the AL register and for 16 – bit multiplication the multiplicand is always in the AX register.</a:t>
            </a:r>
          </a:p>
          <a:p>
            <a:r>
              <a:rPr lang="en-US" dirty="0"/>
              <a:t> </a:t>
            </a:r>
            <a:r>
              <a:rPr lang="en-US" b="1" dirty="0"/>
              <a:t>Immediate multiplication is not allowed.</a:t>
            </a:r>
            <a:endParaRPr lang="en-US" dirty="0"/>
          </a:p>
        </p:txBody>
      </p:sp>
      <p:sp>
        <p:nvSpPr>
          <p:cNvPr id="4"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US" b="1" dirty="0"/>
              <a:t>Example- 8 bit Multiplication </a:t>
            </a:r>
          </a:p>
        </p:txBody>
      </p:sp>
      <p:sp>
        <p:nvSpPr>
          <p:cNvPr id="3" name="Content Placeholder 2"/>
          <p:cNvSpPr>
            <a:spLocks noGrp="1"/>
          </p:cNvSpPr>
          <p:nvPr>
            <p:ph idx="1"/>
          </p:nvPr>
        </p:nvSpPr>
        <p:spPr>
          <a:xfrm>
            <a:off x="0" y="1412776"/>
            <a:ext cx="8892480" cy="2880320"/>
          </a:xfrm>
        </p:spPr>
        <p:txBody>
          <a:bodyPr>
            <a:normAutofit lnSpcReduction="10000"/>
          </a:bodyPr>
          <a:lstStyle/>
          <a:p>
            <a:pPr>
              <a:buNone/>
            </a:pPr>
            <a:r>
              <a:rPr lang="en-US" b="1" dirty="0"/>
              <a:t>	MOV AL, 05H 	    ; a byte is moved to AL</a:t>
            </a:r>
          </a:p>
          <a:p>
            <a:pPr>
              <a:buNone/>
            </a:pPr>
            <a:r>
              <a:rPr lang="en-US" b="1" dirty="0"/>
              <a:t>	MOV BL, 10H	    ; immediate data must be in BL</a:t>
            </a:r>
          </a:p>
          <a:p>
            <a:pPr>
              <a:buNone/>
            </a:pPr>
            <a:r>
              <a:rPr lang="en-US" b="1" dirty="0"/>
              <a:t>	MUL BL 		    ; multiply</a:t>
            </a:r>
          </a:p>
          <a:p>
            <a:pPr>
              <a:buNone/>
            </a:pPr>
            <a:r>
              <a:rPr lang="en-US" b="1" dirty="0"/>
              <a:t>	MOV DX, AX 	    ; position product</a:t>
            </a:r>
          </a:p>
          <a:p>
            <a:r>
              <a:rPr lang="en-US" b="1" dirty="0"/>
              <a:t>	AX = AL*BL   after multiplication.</a:t>
            </a:r>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115616" y="4365104"/>
            <a:ext cx="2609850" cy="800100"/>
          </a:xfrm>
          <a:prstGeom prst="rect">
            <a:avLst/>
          </a:prstGeom>
          <a:noFill/>
          <a:ln w="9525">
            <a:noFill/>
            <a:miter lim="800000"/>
            <a:headEnd/>
            <a:tailEnd/>
          </a:ln>
        </p:spPr>
      </p:pic>
      <p:sp>
        <p:nvSpPr>
          <p:cNvPr id="6" name="Rectangle 5"/>
          <p:cNvSpPr/>
          <p:nvPr/>
        </p:nvSpPr>
        <p:spPr>
          <a:xfrm>
            <a:off x="683568" y="5301208"/>
            <a:ext cx="7776864" cy="954107"/>
          </a:xfrm>
          <a:prstGeom prst="rect">
            <a:avLst/>
          </a:prstGeom>
        </p:spPr>
        <p:txBody>
          <a:bodyPr wrap="square">
            <a:spAutoFit/>
          </a:bodyPr>
          <a:lstStyle/>
          <a:p>
            <a:r>
              <a:rPr lang="en-US" sz="2800" b="1" dirty="0"/>
              <a:t>The Carry flag is clear (CF = 0) because AH (the upper half of the product) equals zero.</a:t>
            </a:r>
            <a:endParaRPr 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Example- 16-Bit Multiplication</a:t>
            </a:r>
            <a:br>
              <a:rPr lang="en-US" b="1" dirty="0"/>
            </a:br>
            <a:endParaRPr lang="en-US" dirty="0"/>
          </a:p>
        </p:txBody>
      </p:sp>
      <p:sp>
        <p:nvSpPr>
          <p:cNvPr id="3" name="Content Placeholder 2"/>
          <p:cNvSpPr>
            <a:spLocks noGrp="1"/>
          </p:cNvSpPr>
          <p:nvPr>
            <p:ph idx="1"/>
          </p:nvPr>
        </p:nvSpPr>
        <p:spPr>
          <a:xfrm>
            <a:off x="179512" y="836712"/>
            <a:ext cx="8712968" cy="2880320"/>
          </a:xfrm>
        </p:spPr>
        <p:txBody>
          <a:bodyPr>
            <a:normAutofit fontScale="92500" lnSpcReduction="20000"/>
          </a:bodyPr>
          <a:lstStyle/>
          <a:p>
            <a:pPr>
              <a:buNone/>
            </a:pPr>
            <a:r>
              <a:rPr lang="en-US" b="1" dirty="0"/>
              <a:t>	MOV AX,2000H ; a word is moved to AX</a:t>
            </a:r>
          </a:p>
          <a:p>
            <a:pPr>
              <a:buNone/>
            </a:pPr>
            <a:r>
              <a:rPr lang="en-US" b="1" dirty="0"/>
              <a:t>	MOV BX, 0100H ; immediate data must be in BX </a:t>
            </a:r>
          </a:p>
          <a:p>
            <a:pPr>
              <a:buNone/>
            </a:pPr>
            <a:r>
              <a:rPr lang="pt-BR" b="1" dirty="0"/>
              <a:t>	MUL  BX         ; DX:AX = 0020 0000H, CF = 1</a:t>
            </a:r>
          </a:p>
          <a:p>
            <a:r>
              <a:rPr lang="en-US" b="1" dirty="0"/>
              <a:t>The Carry flag is set because the upper part of the product (located in DX) is not equal to zero.</a:t>
            </a:r>
          </a:p>
          <a:p>
            <a:pPr>
              <a:buNone/>
            </a:pPr>
            <a:r>
              <a:rPr lang="en-US" dirty="0"/>
              <a:t>                 </a:t>
            </a:r>
            <a:r>
              <a:rPr lang="en-US" b="1" dirty="0">
                <a:solidFill>
                  <a:srgbClr val="FF0000"/>
                </a:solidFill>
              </a:rPr>
              <a:t>Summary of Multiplication</a:t>
            </a:r>
          </a:p>
        </p:txBody>
      </p:sp>
      <p:pic>
        <p:nvPicPr>
          <p:cNvPr id="2052" name="Picture 4"/>
          <p:cNvPicPr>
            <a:picLocks noChangeAspect="1" noChangeArrowheads="1"/>
          </p:cNvPicPr>
          <p:nvPr/>
        </p:nvPicPr>
        <p:blipFill>
          <a:blip r:embed="rId2" cstate="print"/>
          <a:srcRect/>
          <a:stretch>
            <a:fillRect/>
          </a:stretch>
        </p:blipFill>
        <p:spPr bwMode="auto">
          <a:xfrm>
            <a:off x="683568" y="3789040"/>
            <a:ext cx="7344816" cy="23241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85000" lnSpcReduction="20000"/>
          </a:bodyPr>
          <a:lstStyle/>
          <a:p>
            <a:pPr>
              <a:buNone/>
            </a:pPr>
            <a:r>
              <a:rPr lang="en-US" sz="4800" b="1" dirty="0">
                <a:solidFill>
                  <a:srgbClr val="FFC000"/>
                </a:solidFill>
              </a:rPr>
              <a:t>(15). IMUL </a:t>
            </a:r>
            <a:r>
              <a:rPr lang="en-US" sz="4800" b="1" dirty="0" err="1">
                <a:solidFill>
                  <a:srgbClr val="FFC000"/>
                </a:solidFill>
              </a:rPr>
              <a:t>src</a:t>
            </a:r>
            <a:r>
              <a:rPr lang="en-US" sz="4800" b="1" dirty="0">
                <a:solidFill>
                  <a:srgbClr val="FFC000"/>
                </a:solidFill>
              </a:rPr>
              <a:t>;</a:t>
            </a:r>
            <a:r>
              <a:rPr lang="en-US" sz="2800" b="1" dirty="0"/>
              <a:t> </a:t>
            </a:r>
          </a:p>
          <a:p>
            <a:r>
              <a:rPr lang="en-US" b="1" dirty="0"/>
              <a:t>The IMUL (signed multiply) instruction performs signed integer multiplication.</a:t>
            </a:r>
          </a:p>
          <a:p>
            <a:r>
              <a:rPr lang="en-US" dirty="0"/>
              <a:t> </a:t>
            </a:r>
            <a:r>
              <a:rPr lang="en-US" b="1" dirty="0"/>
              <a:t>Unlike the MUL instruction, IMUL preserves the sign of the product.</a:t>
            </a:r>
          </a:p>
          <a:p>
            <a:r>
              <a:rPr lang="en-US" dirty="0"/>
              <a:t> </a:t>
            </a:r>
            <a:r>
              <a:rPr lang="en-US" b="1" dirty="0"/>
              <a:t>It does this by sign extending the highest bit of the lower half of the product into the upper bits of the product.</a:t>
            </a:r>
          </a:p>
          <a:p>
            <a:r>
              <a:rPr lang="en-US" b="1" dirty="0"/>
              <a:t>Accumulator is the multiplicand and ‘</a:t>
            </a:r>
            <a:r>
              <a:rPr lang="en-US" b="1" dirty="0" err="1"/>
              <a:t>src</a:t>
            </a:r>
            <a:r>
              <a:rPr lang="en-US" b="1" dirty="0"/>
              <a:t>’ is the multiplier.</a:t>
            </a:r>
          </a:p>
          <a:p>
            <a:r>
              <a:rPr lang="en-US" b="1" dirty="0"/>
              <a:t>Only CF and OF flags affected.</a:t>
            </a:r>
          </a:p>
          <a:p>
            <a:r>
              <a:rPr lang="nn-NO" b="1" dirty="0"/>
              <a:t>IMUL  reg/mem8 	; AX = AL*reg/mem8</a:t>
            </a:r>
          </a:p>
          <a:p>
            <a:r>
              <a:rPr lang="nn-NO" b="1" dirty="0"/>
              <a:t>IMUL reg/mem16 	; DX:AX = AX * reg/mem16</a:t>
            </a:r>
            <a:endParaRPr lang="en-US" b="1" dirty="0"/>
          </a:p>
          <a:p>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435280" cy="4525963"/>
          </a:xfrm>
        </p:spPr>
        <p:txBody>
          <a:bodyPr>
            <a:normAutofit fontScale="70000" lnSpcReduction="20000"/>
          </a:bodyPr>
          <a:lstStyle/>
          <a:p>
            <a:pPr>
              <a:buNone/>
            </a:pPr>
            <a:r>
              <a:rPr lang="en-US" b="1" dirty="0"/>
              <a:t>Example:</a:t>
            </a:r>
          </a:p>
          <a:p>
            <a:pPr>
              <a:buNone/>
            </a:pPr>
            <a:r>
              <a:rPr lang="en-US" b="1" dirty="0"/>
              <a:t>					; 69 * 14</a:t>
            </a:r>
          </a:p>
          <a:p>
            <a:pPr>
              <a:buNone/>
            </a:pPr>
            <a:r>
              <a:rPr lang="en-US" b="1" dirty="0"/>
              <a:t>					; AL = 01000101 = 69 decimal</a:t>
            </a:r>
          </a:p>
          <a:p>
            <a:pPr>
              <a:buNone/>
            </a:pPr>
            <a:r>
              <a:rPr lang="en-US" b="1" dirty="0"/>
              <a:t>					; BL = 00001110 = 14 decimal</a:t>
            </a:r>
          </a:p>
          <a:p>
            <a:pPr>
              <a:buNone/>
            </a:pPr>
            <a:r>
              <a:rPr lang="pt-BR" b="1" dirty="0"/>
              <a:t>	IMUL BL			;AX = 03C6H = + 966 decimal</a:t>
            </a:r>
          </a:p>
          <a:p>
            <a:pPr>
              <a:buNone/>
            </a:pPr>
            <a:r>
              <a:rPr lang="en-US" b="1" dirty="0"/>
              <a:t>					;MSB = 0 because positive result</a:t>
            </a:r>
          </a:p>
          <a:p>
            <a:pPr>
              <a:buNone/>
            </a:pPr>
            <a:r>
              <a:rPr lang="en-US" b="1" dirty="0"/>
              <a:t>					</a:t>
            </a:r>
          </a:p>
          <a:p>
            <a:pPr>
              <a:buNone/>
            </a:pPr>
            <a:r>
              <a:rPr lang="en-US" b="1" dirty="0"/>
              <a:t>					; - 28 * 59</a:t>
            </a:r>
          </a:p>
          <a:p>
            <a:pPr>
              <a:buNone/>
            </a:pPr>
            <a:r>
              <a:rPr lang="en-US" b="1" dirty="0"/>
              <a:t>					; AL = 11100100 = - 28 decimal</a:t>
            </a:r>
          </a:p>
          <a:p>
            <a:pPr>
              <a:buNone/>
            </a:pPr>
            <a:r>
              <a:rPr lang="en-US" b="1" dirty="0"/>
              <a:t>					;BL = 00001110 = 14 decimal</a:t>
            </a:r>
          </a:p>
          <a:p>
            <a:pPr>
              <a:buNone/>
            </a:pPr>
            <a:r>
              <a:rPr lang="en-US" b="1" dirty="0"/>
              <a:t>	IMUL BL			;AX = F98Ch = - 1652 decimal</a:t>
            </a:r>
          </a:p>
          <a:p>
            <a:pPr>
              <a:buNone/>
            </a:pPr>
            <a:r>
              <a:rPr lang="en-US" b="1" dirty="0"/>
              <a:t>					; MSB = 1 because negative result</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24744"/>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
        <p:nvSpPr>
          <p:cNvPr id="5" name="Content Placeholder 4"/>
          <p:cNvSpPr>
            <a:spLocks noGrp="1"/>
          </p:cNvSpPr>
          <p:nvPr>
            <p:ph idx="1"/>
          </p:nvPr>
        </p:nvSpPr>
        <p:spPr>
          <a:xfrm>
            <a:off x="251520" y="1196752"/>
            <a:ext cx="8892480" cy="5262979"/>
          </a:xfrm>
          <a:prstGeom prst="rect">
            <a:avLst/>
          </a:prstGeom>
        </p:spPr>
        <p:txBody>
          <a:bodyPr wrap="square">
            <a:spAutoFit/>
          </a:bodyPr>
          <a:lstStyle/>
          <a:p>
            <a:pPr>
              <a:buNone/>
            </a:pPr>
            <a:r>
              <a:rPr lang="en-US" sz="2800" b="1" dirty="0">
                <a:solidFill>
                  <a:srgbClr val="FFC000"/>
                </a:solidFill>
              </a:rPr>
              <a:t>(16). DIV operand</a:t>
            </a:r>
          </a:p>
          <a:p>
            <a:r>
              <a:rPr lang="en-US" sz="2800" b="1" dirty="0"/>
              <a:t>This instruction is used to divide an Unsigned word by a byte or to divide an unsigned double word by a word.</a:t>
            </a:r>
          </a:p>
          <a:p>
            <a:r>
              <a:rPr lang="en-US" sz="2800" b="1" dirty="0"/>
              <a:t>When dividing a word by a byte , the word must be in the AX register.</a:t>
            </a:r>
          </a:p>
          <a:p>
            <a:r>
              <a:rPr lang="en-US" sz="2800" b="1" dirty="0"/>
              <a:t> After the division AL will contains an 8- bit result (quotient) and AH will contain an 8- bit remainder.</a:t>
            </a:r>
          </a:p>
          <a:p>
            <a:r>
              <a:rPr lang="en-US" sz="2800" b="1" dirty="0"/>
              <a:t>If you want to divide a byte by a byte, you must first put the dividend byte in AL and fill AH with all 0’s .</a:t>
            </a:r>
          </a:p>
          <a:p>
            <a:r>
              <a:rPr lang="en-US" sz="2800" b="1" dirty="0"/>
              <a:t>If you want to divide a word by a word, put the dividend word in AX and fill DX with all 0’s.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84" y="0"/>
            <a:ext cx="5500726" cy="714356"/>
          </a:xfrm>
        </p:spPr>
        <p:txBody>
          <a:bodyPr>
            <a:normAutofit fontScale="90000"/>
          </a:bodyPr>
          <a:lstStyle/>
          <a:p>
            <a:r>
              <a:rPr lang="en-US" dirty="0"/>
              <a:t>Addressing Modes</a:t>
            </a:r>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22" name="Rectangle 21"/>
          <p:cNvSpPr/>
          <p:nvPr/>
        </p:nvSpPr>
        <p:spPr>
          <a:xfrm>
            <a:off x="161964" y="1658064"/>
            <a:ext cx="4095993" cy="3754874"/>
          </a:xfrm>
          <a:prstGeom prst="rect">
            <a:avLst/>
          </a:prstGeom>
        </p:spPr>
        <p:txBody>
          <a:bodyPr wrap="none">
            <a:spAutoFit/>
          </a:bodyPr>
          <a:lstStyle/>
          <a:p>
            <a:pPr marL="342900" indent="-342900">
              <a:buAutoNum type="arabicPeriod"/>
            </a:pPr>
            <a:r>
              <a:rPr lang="en-US" sz="1400" b="1" dirty="0">
                <a:solidFill>
                  <a:srgbClr val="FF0066"/>
                </a:solidFill>
                <a:latin typeface="Verdana" pitchFamily="34" charset="0"/>
                <a:ea typeface="Verdana" pitchFamily="34" charset="0"/>
                <a:cs typeface="Verdana" pitchFamily="34" charset="0"/>
              </a:rPr>
              <a:t>Register Addressing</a:t>
            </a:r>
          </a:p>
          <a:p>
            <a:pPr marL="342900" indent="-342900"/>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4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400" b="1" dirty="0">
                <a:solidFill>
                  <a:srgbClr val="FF0066"/>
                </a:solidFill>
                <a:latin typeface="Verdana" pitchFamily="34" charset="0"/>
                <a:ea typeface="Verdana" pitchFamily="34" charset="0"/>
                <a:cs typeface="Verdana" pitchFamily="34" charset="0"/>
              </a:rPr>
              <a:t>Direct Addressing</a:t>
            </a:r>
          </a:p>
          <a:p>
            <a:pPr marL="342900" indent="-342900">
              <a:buAutoNum type="arabicPeriod" startAt="3"/>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4"/>
            </a:pPr>
            <a:r>
              <a:rPr lang="en-US" sz="1400" b="1" dirty="0">
                <a:solidFill>
                  <a:srgbClr val="FF0066"/>
                </a:solidFill>
                <a:latin typeface="Verdana" pitchFamily="34" charset="0"/>
                <a:ea typeface="Verdana" pitchFamily="34" charset="0"/>
                <a:cs typeface="Verdana" pitchFamily="34" charset="0"/>
              </a:rPr>
              <a:t>Register Indirect Addressing</a:t>
            </a:r>
          </a:p>
          <a:p>
            <a:pPr marL="342900" indent="-342900"/>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5"/>
            </a:pPr>
            <a:r>
              <a:rPr lang="en-US" sz="1400" b="1" dirty="0">
                <a:solidFill>
                  <a:srgbClr val="FF0066"/>
                </a:solidFill>
                <a:latin typeface="Verdana" pitchFamily="34" charset="0"/>
                <a:ea typeface="Verdana" pitchFamily="34" charset="0"/>
                <a:cs typeface="Verdana" pitchFamily="34" charset="0"/>
              </a:rPr>
              <a:t>Indexed Addressing</a:t>
            </a:r>
          </a:p>
          <a:p>
            <a:pPr marL="342900" indent="-342900">
              <a:buAutoNum type="arabicPeriod" startAt="5"/>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5"/>
            </a:pPr>
            <a:r>
              <a:rPr lang="en-US" sz="1400" b="1" dirty="0">
                <a:solidFill>
                  <a:srgbClr val="FF0066"/>
                </a:solidFill>
                <a:latin typeface="Verdana" pitchFamily="34" charset="0"/>
                <a:ea typeface="Verdana" pitchFamily="34" charset="0"/>
                <a:cs typeface="Verdana" pitchFamily="34" charset="0"/>
              </a:rPr>
              <a:t> Register Relative Addressing</a:t>
            </a:r>
          </a:p>
          <a:p>
            <a:pPr marL="342900" indent="-342900">
              <a:buAutoNum type="arabicPeriod" startAt="6"/>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7"/>
            </a:pPr>
            <a:r>
              <a:rPr lang="en-US" sz="1400" b="1" dirty="0">
                <a:solidFill>
                  <a:srgbClr val="FF0066"/>
                </a:solidFill>
                <a:latin typeface="Verdana" pitchFamily="34" charset="0"/>
                <a:ea typeface="Verdana" pitchFamily="34" charset="0"/>
                <a:cs typeface="Verdana" pitchFamily="34" charset="0"/>
              </a:rPr>
              <a:t>Based Indexed Addressing</a:t>
            </a:r>
          </a:p>
          <a:p>
            <a:pPr marL="342900" indent="-342900">
              <a:buAutoNum type="arabicPeriod" startAt="7"/>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7"/>
            </a:pPr>
            <a:r>
              <a:rPr lang="en-US" sz="1400" b="1" dirty="0">
                <a:solidFill>
                  <a:srgbClr val="FF0066"/>
                </a:solidFill>
                <a:latin typeface="Verdana" pitchFamily="34" charset="0"/>
                <a:ea typeface="Verdana" pitchFamily="34" charset="0"/>
                <a:cs typeface="Verdana" pitchFamily="34" charset="0"/>
              </a:rPr>
              <a:t>Relative Based Indexed Addressing</a:t>
            </a:r>
          </a:p>
          <a:p>
            <a:pPr marL="342900" indent="-342900">
              <a:buAutoNum type="arabicPeriod" startAt="7"/>
            </a:pPr>
            <a:endParaRPr lang="en-US" sz="1400" b="1" dirty="0">
              <a:solidFill>
                <a:srgbClr val="FF0066"/>
              </a:solidFill>
              <a:latin typeface="Verdana" pitchFamily="34" charset="0"/>
              <a:ea typeface="Verdana" pitchFamily="34" charset="0"/>
              <a:cs typeface="Verdana" pitchFamily="34" charset="0"/>
            </a:endParaRPr>
          </a:p>
          <a:p>
            <a:pPr marL="342900" indent="-342900"/>
            <a:endParaRPr lang="en-US" sz="1400" b="1" dirty="0">
              <a:solidFill>
                <a:schemeClr val="accent1"/>
              </a:solidFill>
              <a:latin typeface="Verdana" pitchFamily="34" charset="0"/>
              <a:ea typeface="Verdana" pitchFamily="34" charset="0"/>
              <a:cs typeface="Verdana" pitchFamily="34" charset="0"/>
            </a:endParaRPr>
          </a:p>
        </p:txBody>
      </p:sp>
      <p:sp>
        <p:nvSpPr>
          <p:cNvPr id="21" name="Rectangle 20"/>
          <p:cNvSpPr/>
          <p:nvPr/>
        </p:nvSpPr>
        <p:spPr>
          <a:xfrm>
            <a:off x="500034" y="642919"/>
            <a:ext cx="8358246" cy="1661993"/>
          </a:xfrm>
          <a:prstGeom prst="rect">
            <a:avLst/>
          </a:prstGeom>
        </p:spPr>
        <p:txBody>
          <a:bodyPr wrap="square">
            <a:spAutoFit/>
          </a:bodyPr>
          <a:lstStyle/>
          <a:p>
            <a:r>
              <a:rPr lang="en-IN" sz="2400" dirty="0"/>
              <a:t>The addressing modes for sequential control flow instructions are explained as follows:</a:t>
            </a:r>
            <a:br>
              <a:rPr lang="en-IN" dirty="0"/>
            </a:br>
            <a:endParaRPr lang="en-IN" dirty="0"/>
          </a:p>
          <a:p>
            <a:br>
              <a:rPr lang="en-IN" dirty="0"/>
            </a:br>
            <a:endParaRPr lang="en-IN" dirty="0"/>
          </a:p>
        </p:txBody>
      </p:sp>
    </p:spTree>
    <p:extLst>
      <p:ext uri="{BB962C8B-B14F-4D97-AF65-F5344CB8AC3E}">
        <p14:creationId xmlns:p14="http://schemas.microsoft.com/office/powerpoint/2010/main" val="247085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5328592"/>
          </a:xfrm>
        </p:spPr>
        <p:txBody>
          <a:bodyPr>
            <a:normAutofit fontScale="85000" lnSpcReduction="10000"/>
          </a:bodyPr>
          <a:lstStyle/>
          <a:p>
            <a:r>
              <a:rPr lang="en-US" b="1" dirty="0"/>
              <a:t>If an attempt is made to divide by 0 or the quotient is too large to fit in AL ( greater than FFH ), the 8086 will automatically do a type 0 interrupt .</a:t>
            </a:r>
          </a:p>
          <a:p>
            <a:r>
              <a:rPr lang="en-US" b="1" dirty="0"/>
              <a:t>When a double word is divided by a word, the most significant word of the double word must be in DX and the least significant word of the double word must be in AX. </a:t>
            </a:r>
          </a:p>
          <a:p>
            <a:r>
              <a:rPr lang="en-US" b="1" dirty="0"/>
              <a:t>After the division AX will contain the 16 –bit result  quotient ) and DX will contain a 16 bit remainder. </a:t>
            </a:r>
          </a:p>
          <a:p>
            <a:r>
              <a:rPr lang="en-US" b="1" dirty="0"/>
              <a:t>Again , if an attempt is made to divide by zero or quotient is too large to fit in AX ( greater than FFFFH ) the 8086 will do a type of 0 interrupt .</a:t>
            </a:r>
          </a:p>
        </p:txBody>
      </p:sp>
      <p:sp>
        <p:nvSpPr>
          <p:cNvPr id="4" name="Title 1"/>
          <p:cNvSpPr>
            <a:spLocks noGrp="1"/>
          </p:cNvSpPr>
          <p:nvPr>
            <p:ph type="title"/>
          </p:nvPr>
        </p:nvSpPr>
        <p:spPr>
          <a:xfrm>
            <a:off x="467544" y="0"/>
            <a:ext cx="82296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837456"/>
          </a:xfrm>
        </p:spPr>
        <p:txBody>
          <a:bodyPr>
            <a:normAutofit/>
          </a:bodyPr>
          <a:lstStyle/>
          <a:p>
            <a:pPr>
              <a:buNone/>
            </a:pPr>
            <a:r>
              <a:rPr lang="en-US" sz="2800" b="1" dirty="0"/>
              <a:t>  </a:t>
            </a:r>
          </a:p>
          <a:p>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pic>
        <p:nvPicPr>
          <p:cNvPr id="6" name="Picture 2"/>
          <p:cNvPicPr>
            <a:picLocks noChangeAspect="1" noChangeArrowheads="1"/>
          </p:cNvPicPr>
          <p:nvPr/>
        </p:nvPicPr>
        <p:blipFill>
          <a:blip r:embed="rId2" cstate="print"/>
          <a:srcRect/>
          <a:stretch>
            <a:fillRect/>
          </a:stretch>
        </p:blipFill>
        <p:spPr bwMode="auto">
          <a:xfrm>
            <a:off x="1259632" y="4437112"/>
            <a:ext cx="6324600" cy="1866900"/>
          </a:xfrm>
          <a:prstGeom prst="rect">
            <a:avLst/>
          </a:prstGeom>
          <a:noFill/>
          <a:ln w="9525">
            <a:noFill/>
            <a:miter lim="800000"/>
            <a:headEnd/>
            <a:tailEnd/>
          </a:ln>
        </p:spPr>
      </p:pic>
      <p:sp>
        <p:nvSpPr>
          <p:cNvPr id="7" name="Rectangle 6"/>
          <p:cNvSpPr/>
          <p:nvPr/>
        </p:nvSpPr>
        <p:spPr>
          <a:xfrm>
            <a:off x="179512" y="1268760"/>
            <a:ext cx="8712968" cy="2677656"/>
          </a:xfrm>
          <a:prstGeom prst="rect">
            <a:avLst/>
          </a:prstGeom>
        </p:spPr>
        <p:txBody>
          <a:bodyPr wrap="square">
            <a:spAutoFit/>
          </a:bodyPr>
          <a:lstStyle/>
          <a:p>
            <a:r>
              <a:rPr lang="pt-BR" sz="2800" b="1" dirty="0"/>
              <a:t>Example:</a:t>
            </a:r>
          </a:p>
          <a:p>
            <a:pPr>
              <a:buNone/>
            </a:pPr>
            <a:r>
              <a:rPr lang="pt-BR" sz="2800" b="1" dirty="0"/>
              <a:t>			; AX = 37D7H = 14, 295 decimal</a:t>
            </a:r>
          </a:p>
          <a:p>
            <a:pPr>
              <a:buNone/>
            </a:pPr>
            <a:r>
              <a:rPr lang="en-US" sz="2800" b="1" dirty="0"/>
              <a:t>			; BH = 97H = 151 decimal</a:t>
            </a:r>
          </a:p>
          <a:p>
            <a:pPr>
              <a:buNone/>
            </a:pPr>
            <a:r>
              <a:rPr lang="en-US" sz="2800" b="1" dirty="0"/>
              <a:t>	DIV BH 	;AX / BH</a:t>
            </a:r>
          </a:p>
          <a:p>
            <a:pPr>
              <a:buNone/>
            </a:pPr>
            <a:r>
              <a:rPr lang="fr-FR" sz="2800" b="1" dirty="0"/>
              <a:t>			; AL = Quotient = 5EH   = 94 </a:t>
            </a:r>
            <a:r>
              <a:rPr lang="fr-FR" sz="2800" b="1" dirty="0" err="1"/>
              <a:t>decimal</a:t>
            </a:r>
            <a:endParaRPr lang="fr-FR" sz="2800" b="1" dirty="0"/>
          </a:p>
          <a:p>
            <a:pPr>
              <a:buNone/>
            </a:pPr>
            <a:r>
              <a:rPr lang="pt-BR" sz="2800" b="1" dirty="0"/>
              <a:t>			; AH = Remainder = 65H = 101 decimal</a:t>
            </a:r>
            <a:endParaRPr lang="en-US" sz="2800" b="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915400" cy="5334000"/>
          </a:xfrm>
        </p:spPr>
        <p:txBody>
          <a:bodyPr>
            <a:normAutofit fontScale="92500"/>
          </a:bodyPr>
          <a:lstStyle/>
          <a:p>
            <a:pPr>
              <a:buNone/>
            </a:pPr>
            <a:r>
              <a:rPr lang="en-US" sz="4800" b="1" dirty="0">
                <a:solidFill>
                  <a:srgbClr val="FFC000"/>
                </a:solidFill>
              </a:rPr>
              <a:t>(17). IDIV operand- </a:t>
            </a:r>
            <a:r>
              <a:rPr lang="en-US" sz="4400" b="1" dirty="0"/>
              <a:t>Signed Division.</a:t>
            </a:r>
          </a:p>
          <a:p>
            <a:r>
              <a:rPr lang="en-IN" sz="2800" b="1" dirty="0"/>
              <a:t>This instruction is used to divide a signed word by a signed byte or to divide a signed double word by a signed word.</a:t>
            </a:r>
            <a:endParaRPr lang="en-US" sz="2800" b="1" dirty="0"/>
          </a:p>
          <a:p>
            <a:r>
              <a:rPr lang="en-US" sz="2800" b="1" dirty="0"/>
              <a:t>Operand may be general purpose register or memory location.</a:t>
            </a:r>
          </a:p>
          <a:p>
            <a:r>
              <a:rPr lang="en-US" sz="2800" b="1" dirty="0"/>
              <a:t>AL=AX/Operand (8-bit/16-bit) &amp; AH=Remainder.</a:t>
            </a:r>
          </a:p>
          <a:p>
            <a:r>
              <a:rPr lang="en-US" sz="2800" b="1" dirty="0"/>
              <a:t>All flags are undefined after DIV and IDIV.</a:t>
            </a:r>
          </a:p>
          <a:p>
            <a:pPr>
              <a:buNone/>
            </a:pPr>
            <a:r>
              <a:rPr lang="en-IN" sz="2400" dirty="0"/>
              <a:t> </a:t>
            </a:r>
            <a:r>
              <a:rPr lang="en-IN" sz="2400" b="1" dirty="0"/>
              <a:t>Example:</a:t>
            </a:r>
          </a:p>
          <a:p>
            <a:pPr>
              <a:buNone/>
            </a:pPr>
            <a:r>
              <a:rPr lang="en-IN" sz="2400" b="1" dirty="0"/>
              <a:t>IDIV BL 	;Signed word in AX is divided by signed byte in BL</a:t>
            </a:r>
            <a:endParaRPr lang="en-US" sz="2800" b="1" dirty="0"/>
          </a:p>
          <a:p>
            <a:pPr>
              <a:buNone/>
            </a:pPr>
            <a:r>
              <a:rPr lang="en-IN" sz="2400" b="1" dirty="0"/>
              <a:t>IDIV BP	 ;divide a Signed double word in DX and </a:t>
            </a:r>
          </a:p>
          <a:p>
            <a:pPr>
              <a:buNone/>
            </a:pPr>
            <a:r>
              <a:rPr lang="en-IN" sz="2400" b="1" dirty="0"/>
              <a:t>			;AX by signed word in BP</a:t>
            </a:r>
            <a:endParaRPr lang="en-US" sz="2800" b="1" dirty="0"/>
          </a:p>
          <a:p>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8964488" cy="5805264"/>
          </a:xfrm>
        </p:spPr>
        <p:txBody>
          <a:bodyPr>
            <a:noAutofit/>
          </a:bodyPr>
          <a:lstStyle/>
          <a:p>
            <a:r>
              <a:rPr lang="en-IN" sz="2100" b="1" dirty="0"/>
              <a:t>A signed byte divided  by a signed byte</a:t>
            </a:r>
          </a:p>
          <a:p>
            <a:pPr>
              <a:buNone/>
            </a:pPr>
            <a:r>
              <a:rPr lang="en-IN" sz="2100" b="1" dirty="0"/>
              <a:t>			;AL=11001010= -26H=-38  decimal</a:t>
            </a:r>
          </a:p>
          <a:p>
            <a:pPr>
              <a:buNone/>
            </a:pPr>
            <a:r>
              <a:rPr lang="en-IN" sz="2100" b="1" dirty="0"/>
              <a:t>			;CH=00000011= +3H = + 3  decimal</a:t>
            </a:r>
          </a:p>
          <a:p>
            <a:pPr>
              <a:buNone/>
            </a:pPr>
            <a:r>
              <a:rPr lang="en-IN" sz="2100" b="1" dirty="0"/>
              <a:t>	CBW 	 ; Extend sign of AL through AH,</a:t>
            </a:r>
          </a:p>
          <a:p>
            <a:pPr>
              <a:buNone/>
            </a:pPr>
            <a:r>
              <a:rPr lang="en-IN" sz="2100" b="1" dirty="0"/>
              <a:t>			;AX=11111111 11001010</a:t>
            </a:r>
          </a:p>
          <a:p>
            <a:pPr>
              <a:buNone/>
            </a:pPr>
            <a:r>
              <a:rPr lang="en-IN" sz="2100" b="1" dirty="0"/>
              <a:t>	IDIV CH 	 ; Divide AX by CH</a:t>
            </a:r>
          </a:p>
          <a:p>
            <a:pPr>
              <a:buNone/>
            </a:pPr>
            <a:r>
              <a:rPr lang="en-IN" sz="2100" b="1" dirty="0"/>
              <a:t>			; AL=11110100 = -0CH = -12 decimal</a:t>
            </a:r>
          </a:p>
          <a:p>
            <a:pPr>
              <a:buNone/>
            </a:pPr>
            <a:r>
              <a:rPr lang="en-IN" sz="2100" b="1" dirty="0"/>
              <a:t>			;AH = 11111110 = -2H = -2 decimal	</a:t>
            </a:r>
          </a:p>
          <a:p>
            <a:r>
              <a:rPr lang="en-IN" sz="2100" b="1" dirty="0"/>
              <a:t>A signed word divided by a signed byte</a:t>
            </a:r>
          </a:p>
          <a:p>
            <a:pPr>
              <a:buNone/>
            </a:pPr>
            <a:r>
              <a:rPr lang="pt-BR" sz="2100" b="1" dirty="0"/>
              <a:t>			;AX = 00000011 10101011 = 03ABH=939 decimal</a:t>
            </a:r>
          </a:p>
          <a:p>
            <a:pPr>
              <a:buNone/>
            </a:pPr>
            <a:r>
              <a:rPr lang="pt-BR" sz="2100" b="1" dirty="0"/>
              <a:t>  			;BL = 11010011 = D3H = - 2DH= - 45 decimal</a:t>
            </a:r>
          </a:p>
          <a:p>
            <a:pPr>
              <a:buNone/>
            </a:pPr>
            <a:r>
              <a:rPr lang="en-IN" sz="2100" b="1" dirty="0"/>
              <a:t>	IDIV BL	;Quotient in  AL=11101100 </a:t>
            </a:r>
          </a:p>
          <a:p>
            <a:pPr>
              <a:buNone/>
            </a:pPr>
            <a:r>
              <a:rPr lang="en-IN" sz="2100" b="1" dirty="0"/>
              <a:t>			;= - 14H = -20 decimal</a:t>
            </a:r>
          </a:p>
          <a:p>
            <a:pPr>
              <a:buNone/>
            </a:pPr>
            <a:r>
              <a:rPr lang="pt-BR" sz="2100" b="1" dirty="0"/>
              <a:t>			;Remainder in AH = 00100111=27H</a:t>
            </a:r>
          </a:p>
          <a:p>
            <a:pPr>
              <a:buNone/>
            </a:pPr>
            <a:r>
              <a:rPr lang="pt-BR" sz="2100" b="1" dirty="0"/>
              <a:t>			; = + 39 decimal</a:t>
            </a:r>
            <a:endParaRPr lang="en-IN" sz="2100" dirty="0"/>
          </a:p>
        </p:txBody>
      </p:sp>
      <p:sp>
        <p:nvSpPr>
          <p:cNvPr id="4" name="Title 1"/>
          <p:cNvSpPr>
            <a:spLocks noGrp="1"/>
          </p:cNvSpPr>
          <p:nvPr>
            <p:ph type="title"/>
          </p:nvPr>
        </p:nvSpPr>
        <p:spPr>
          <a:xfrm>
            <a:off x="467544" y="0"/>
            <a:ext cx="8229600" cy="1052736"/>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25144"/>
          </a:xfrm>
        </p:spPr>
        <p:txBody>
          <a:bodyPr>
            <a:normAutofit fontScale="85000" lnSpcReduction="10000"/>
          </a:bodyPr>
          <a:lstStyle/>
          <a:p>
            <a:pPr>
              <a:buNone/>
            </a:pPr>
            <a:r>
              <a:rPr lang="en-IN" b="1" dirty="0"/>
              <a:t>(18). NEG: Negation   - NEG </a:t>
            </a:r>
            <a:r>
              <a:rPr lang="en-IN" b="1" dirty="0" err="1"/>
              <a:t>Src</a:t>
            </a:r>
            <a:endParaRPr lang="en-IN" b="1" dirty="0"/>
          </a:p>
          <a:p>
            <a:r>
              <a:rPr lang="en-IN" dirty="0"/>
              <a:t> </a:t>
            </a:r>
            <a:r>
              <a:rPr lang="en-IN" b="1" dirty="0"/>
              <a:t>It creates two’s complement of a given number.</a:t>
            </a:r>
          </a:p>
          <a:p>
            <a:r>
              <a:rPr lang="en-IN" dirty="0"/>
              <a:t> </a:t>
            </a:r>
            <a:r>
              <a:rPr lang="en-IN" b="1" dirty="0"/>
              <a:t>That means, it changes the sign of a number.</a:t>
            </a:r>
          </a:p>
          <a:p>
            <a:r>
              <a:rPr lang="en-IN" dirty="0"/>
              <a:t> </a:t>
            </a:r>
            <a:r>
              <a:rPr lang="en-IN" b="1" dirty="0"/>
              <a:t>The arithmetic sign of a signed number changes from positive to negative or negative to positive.</a:t>
            </a:r>
          </a:p>
          <a:p>
            <a:r>
              <a:rPr lang="en-IN" dirty="0"/>
              <a:t> </a:t>
            </a:r>
            <a:r>
              <a:rPr lang="en-IN" b="1" dirty="0"/>
              <a:t>All conditional flags updated.</a:t>
            </a:r>
          </a:p>
          <a:p>
            <a:r>
              <a:rPr lang="en-IN" dirty="0"/>
              <a:t> </a:t>
            </a:r>
            <a:r>
              <a:rPr lang="en-IN" b="1" dirty="0"/>
              <a:t>NEG can use any addressing mode.</a:t>
            </a:r>
          </a:p>
          <a:p>
            <a:r>
              <a:rPr lang="en-IN" dirty="0"/>
              <a:t> </a:t>
            </a:r>
            <a:r>
              <a:rPr lang="en-IN" b="1" dirty="0"/>
              <a:t>NEG function is considered an arithmetic operation.</a:t>
            </a:r>
          </a:p>
          <a:p>
            <a:r>
              <a:rPr lang="en-IN" b="1" dirty="0"/>
              <a:t>This instruction forms 2’s complement by subtracting the original word  or byte in the indicated  destination from zero.</a:t>
            </a:r>
          </a:p>
          <a:p>
            <a:endParaRPr lang="en-IN" dirty="0"/>
          </a:p>
        </p:txBody>
      </p:sp>
      <p:sp>
        <p:nvSpPr>
          <p:cNvPr id="4"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r>
              <a:rPr lang="en-US" sz="4800" b="1" dirty="0">
                <a:solidFill>
                  <a:srgbClr val="FFC000"/>
                </a:solidFill>
              </a:rPr>
              <a:t>(2). Arithmetic Instructions</a:t>
            </a:r>
            <a:br>
              <a:rPr lang="en-US" sz="4800" b="1" dirty="0">
                <a:solidFill>
                  <a:srgbClr val="FFFF00"/>
                </a:solidFill>
              </a:rPr>
            </a:br>
            <a:endParaRPr lang="en-US" sz="4800" dirty="0">
              <a:solidFill>
                <a:srgbClr val="FFFF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507288" cy="6192688"/>
          </a:xfrm>
        </p:spPr>
        <p:txBody>
          <a:bodyPr>
            <a:normAutofit/>
          </a:bodyPr>
          <a:lstStyle/>
          <a:p>
            <a:pPr>
              <a:buNone/>
            </a:pPr>
            <a:r>
              <a:rPr lang="en-IN" sz="2800" b="1" dirty="0"/>
              <a:t>				 ;AX = 2CBh</a:t>
            </a:r>
          </a:p>
          <a:p>
            <a:pPr>
              <a:buNone/>
            </a:pPr>
            <a:r>
              <a:rPr lang="en-IN" sz="2800" b="1" dirty="0"/>
              <a:t>		NEG AX 	 ;after executing NEG </a:t>
            </a:r>
          </a:p>
          <a:p>
            <a:pPr>
              <a:buNone/>
            </a:pPr>
            <a:r>
              <a:rPr lang="en-IN" sz="2800" b="1" dirty="0"/>
              <a:t>				 ;result AX =FD35h.</a:t>
            </a:r>
          </a:p>
          <a:p>
            <a:r>
              <a:rPr lang="en-IN" sz="2800" b="1" dirty="0"/>
              <a:t>Example:</a:t>
            </a:r>
          </a:p>
          <a:p>
            <a:pPr>
              <a:buNone/>
            </a:pPr>
            <a:r>
              <a:rPr lang="en-IN" sz="2800" b="1" dirty="0"/>
              <a:t>		NEG   AL         ;Replace number in AL with its 2’s         </a:t>
            </a:r>
          </a:p>
          <a:p>
            <a:pPr>
              <a:buNone/>
            </a:pPr>
            <a:r>
              <a:rPr lang="en-IN" sz="2800" b="1" dirty="0"/>
              <a:t>                       	  ;complement</a:t>
            </a:r>
          </a:p>
          <a:p>
            <a:pPr>
              <a:buNone/>
            </a:pPr>
            <a:r>
              <a:rPr lang="en-IN" sz="2800" b="1" dirty="0"/>
              <a:t>            NEG BX          ;Replace word in BX with its 2’s</a:t>
            </a:r>
          </a:p>
          <a:p>
            <a:pPr>
              <a:buNone/>
            </a:pPr>
            <a:r>
              <a:rPr lang="en-IN" sz="2800" b="1" dirty="0"/>
              <a:t>                                   ;complement</a:t>
            </a:r>
          </a:p>
          <a:p>
            <a:pPr>
              <a:buNone/>
            </a:pPr>
            <a:r>
              <a:rPr lang="en-IN" sz="2800" b="1" dirty="0"/>
              <a:t>           NEG BYTE PTR[BX]      ; Replace byte at offset BX in</a:t>
            </a:r>
          </a:p>
          <a:p>
            <a:pPr>
              <a:buNone/>
            </a:pPr>
            <a:r>
              <a:rPr lang="en-IN" sz="2800" b="1" dirty="0"/>
              <a:t>                                                  ; DS with its 2’s complement</a:t>
            </a:r>
            <a:endParaRPr lang="en-IN" sz="28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472608"/>
          </a:xfrm>
        </p:spPr>
        <p:txBody>
          <a:bodyPr>
            <a:normAutofit fontScale="85000" lnSpcReduction="20000"/>
          </a:bodyPr>
          <a:lstStyle/>
          <a:p>
            <a:pPr>
              <a:buNone/>
            </a:pPr>
            <a:r>
              <a:rPr lang="en-IN" dirty="0">
                <a:solidFill>
                  <a:srgbClr val="FFC000"/>
                </a:solidFill>
              </a:rPr>
              <a:t>(19).</a:t>
            </a:r>
            <a:r>
              <a:rPr lang="en-IN" b="1" dirty="0">
                <a:solidFill>
                  <a:srgbClr val="FFC000"/>
                </a:solidFill>
              </a:rPr>
              <a:t> CBW -  Convert signed byte to signed word.</a:t>
            </a:r>
          </a:p>
          <a:p>
            <a:r>
              <a:rPr lang="en-IN" dirty="0"/>
              <a:t> </a:t>
            </a:r>
            <a:r>
              <a:rPr lang="en-IN" b="1" dirty="0"/>
              <a:t>The CBW instruction (convert byte to word) extends the sign bit of AL into AH, preserving the number’s sign. </a:t>
            </a:r>
          </a:p>
          <a:p>
            <a:r>
              <a:rPr lang="en-IN" b="1" dirty="0"/>
              <a:t>This operation must be done before a signed byte in AL can be divided by another signed byte with the IDIV instruction.</a:t>
            </a:r>
          </a:p>
          <a:p>
            <a:r>
              <a:rPr lang="en-IN" b="1" dirty="0"/>
              <a:t>Flags not affected.</a:t>
            </a:r>
          </a:p>
          <a:p>
            <a:r>
              <a:rPr lang="en-IN" dirty="0"/>
              <a:t> </a:t>
            </a:r>
            <a:r>
              <a:rPr lang="en-IN" b="1" dirty="0"/>
              <a:t>In the next example, 9BH (in AL) and FF9BH (in AX) both equal −101 decimal:</a:t>
            </a:r>
          </a:p>
          <a:p>
            <a:r>
              <a:rPr lang="en-IN" dirty="0"/>
              <a:t> </a:t>
            </a:r>
            <a:r>
              <a:rPr lang="en-IN" b="1" dirty="0"/>
              <a:t>Example</a:t>
            </a:r>
          </a:p>
          <a:p>
            <a:r>
              <a:rPr lang="en-IN" b="1" dirty="0"/>
              <a:t>MOV AL,  9BH ; AL = 9BH</a:t>
            </a:r>
          </a:p>
          <a:p>
            <a:r>
              <a:rPr lang="en-IN" b="1" dirty="0"/>
              <a:t>CBW ; AX = FF9BH</a:t>
            </a:r>
            <a:endParaRPr lang="en-IN" dirty="0"/>
          </a:p>
        </p:txBody>
      </p:sp>
      <p:sp>
        <p:nvSpPr>
          <p:cNvPr id="4" name="Title 1"/>
          <p:cNvSpPr>
            <a:spLocks noGrp="1"/>
          </p:cNvSpPr>
          <p:nvPr>
            <p:ph type="title"/>
          </p:nvPr>
        </p:nvSpPr>
        <p:spPr>
          <a:xfrm>
            <a:off x="395536" y="0"/>
            <a:ext cx="8291264" cy="1124744"/>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br>
              <a:rPr lang="en-US" sz="4800" b="1" dirty="0">
                <a:solidFill>
                  <a:srgbClr val="FFFF00"/>
                </a:solidFill>
              </a:rPr>
            </a:br>
            <a:r>
              <a:rPr lang="en-US" sz="4800" b="1" dirty="0">
                <a:solidFill>
                  <a:srgbClr val="FFC000"/>
                </a:solidFill>
              </a:rPr>
              <a:t>(2). Arithmetic Instructions</a:t>
            </a:r>
            <a:br>
              <a:rPr lang="en-US" sz="4800" b="1" dirty="0">
                <a:solidFill>
                  <a:srgbClr val="FFC000"/>
                </a:solidFill>
              </a:rPr>
            </a:br>
            <a:r>
              <a:rPr lang="en-IN" sz="2400" b="1" dirty="0"/>
              <a:t>Sign Extension Instructions (CBW, CWD)</a:t>
            </a:r>
            <a:br>
              <a:rPr lang="en-IN" sz="4800" b="1" dirty="0"/>
            </a:br>
            <a:br>
              <a:rPr lang="en-US" sz="4800" b="1" dirty="0">
                <a:solidFill>
                  <a:srgbClr val="FFFF00"/>
                </a:solidFill>
              </a:rPr>
            </a:br>
            <a:endParaRPr lang="en-US" sz="4800" dirty="0">
              <a:solidFill>
                <a:srgbClr val="FFFF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2"/>
            <a:ext cx="8712598" cy="5661248"/>
          </a:xfrm>
        </p:spPr>
        <p:txBody>
          <a:bodyPr>
            <a:noAutofit/>
          </a:bodyPr>
          <a:lstStyle/>
          <a:p>
            <a:pPr>
              <a:buNone/>
            </a:pPr>
            <a:r>
              <a:rPr lang="en-IN" sz="2600" dirty="0">
                <a:solidFill>
                  <a:srgbClr val="FFC000"/>
                </a:solidFill>
              </a:rPr>
              <a:t>(20).</a:t>
            </a:r>
            <a:r>
              <a:rPr lang="en-IN" sz="2600" b="1" dirty="0">
                <a:solidFill>
                  <a:srgbClr val="FFC000"/>
                </a:solidFill>
              </a:rPr>
              <a:t> CWD – Convert signed word to  Signed Double word</a:t>
            </a:r>
          </a:p>
          <a:p>
            <a:r>
              <a:rPr lang="en-IN" sz="2600" b="1" dirty="0"/>
              <a:t>The CWD instruction (convert word to double word) extends the sign bit of AX into DX, preserving the number’s sign.</a:t>
            </a:r>
          </a:p>
          <a:p>
            <a:r>
              <a:rPr lang="en-IN" sz="2600" b="1" dirty="0"/>
              <a:t>This operation must be done before a signed word in AX can be divided by another signed word with the IDIV instruction.</a:t>
            </a:r>
          </a:p>
          <a:p>
            <a:r>
              <a:rPr lang="en-IN" sz="2600" b="1" dirty="0"/>
              <a:t>Flags not affected.</a:t>
            </a:r>
          </a:p>
          <a:p>
            <a:r>
              <a:rPr lang="en-IN" sz="2600" b="1" dirty="0"/>
              <a:t>Example</a:t>
            </a:r>
          </a:p>
          <a:p>
            <a:pPr>
              <a:buNone/>
            </a:pPr>
            <a:r>
              <a:rPr lang="en-IN" sz="2600" b="1" dirty="0"/>
              <a:t>       MOV AX, FF9BH ; AX = FF9BH</a:t>
            </a:r>
          </a:p>
          <a:p>
            <a:pPr>
              <a:buNone/>
            </a:pPr>
            <a:r>
              <a:rPr lang="en-IN" sz="2600" b="1" dirty="0"/>
              <a:t>       CWD ; content of  DX:AX = FFFFFF9BH</a:t>
            </a:r>
          </a:p>
        </p:txBody>
      </p:sp>
      <p:sp>
        <p:nvSpPr>
          <p:cNvPr id="4" name="Title 1"/>
          <p:cNvSpPr>
            <a:spLocks noGrp="1"/>
          </p:cNvSpPr>
          <p:nvPr>
            <p:ph type="title"/>
          </p:nvPr>
        </p:nvSpPr>
        <p:spPr>
          <a:xfrm>
            <a:off x="467544" y="0"/>
            <a:ext cx="82296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FF00"/>
                </a:solidFill>
              </a:rPr>
            </a:br>
            <a:br>
              <a:rPr lang="en-US" sz="4800" b="1" dirty="0">
                <a:solidFill>
                  <a:srgbClr val="FFFF00"/>
                </a:solidFill>
              </a:rPr>
            </a:br>
            <a:r>
              <a:rPr lang="en-US" sz="4800" b="1" dirty="0">
                <a:solidFill>
                  <a:srgbClr val="FFC000"/>
                </a:solidFill>
              </a:rPr>
              <a:t>(2). Arithmetic Instructions</a:t>
            </a:r>
            <a:br>
              <a:rPr lang="en-US" sz="4800" b="1" dirty="0">
                <a:solidFill>
                  <a:srgbClr val="FFC000"/>
                </a:solidFill>
              </a:rPr>
            </a:br>
            <a:r>
              <a:rPr lang="en-IN" sz="2400" b="1" dirty="0"/>
              <a:t>Sign Extension Instructions (CBW, CWD)</a:t>
            </a:r>
            <a:br>
              <a:rPr lang="en-IN" sz="4800" b="1" dirty="0"/>
            </a:br>
            <a:br>
              <a:rPr lang="en-US" sz="4800" b="1" dirty="0">
                <a:solidFill>
                  <a:srgbClr val="FFFF00"/>
                </a:solidFill>
              </a:rPr>
            </a:br>
            <a:endParaRPr lang="en-US" sz="4800" dirty="0">
              <a:solidFill>
                <a:srgbClr val="FFFF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915400" cy="5334000"/>
          </a:xfrm>
        </p:spPr>
        <p:txBody>
          <a:bodyPr>
            <a:normAutofit fontScale="85000" lnSpcReduction="20000"/>
          </a:bodyPr>
          <a:lstStyle/>
          <a:p>
            <a:pPr>
              <a:buNone/>
            </a:pPr>
            <a:r>
              <a:rPr lang="en-US" sz="3500" b="1" dirty="0">
                <a:solidFill>
                  <a:srgbClr val="FF0000"/>
                </a:solidFill>
              </a:rPr>
              <a:t>(1). AND destination, source</a:t>
            </a:r>
          </a:p>
          <a:p>
            <a:r>
              <a:rPr lang="en-IN" sz="2800" b="1" dirty="0"/>
              <a:t> This Performs a bitwise Logical AND of two operands. The result of the operation is stored in the op1 and used to set the flags.</a:t>
            </a:r>
          </a:p>
          <a:p>
            <a:r>
              <a:rPr lang="en-IN" sz="2800" b="1" dirty="0"/>
              <a:t>To perform a bitwise AND of the two operands, each bit of the result is set to 1 if and only if the corresponding bit in both of the operands is 1, otherwise the bit in the result is cleared to 0 .</a:t>
            </a:r>
          </a:p>
          <a:p>
            <a:r>
              <a:rPr lang="en-US" sz="2800" b="1" dirty="0"/>
              <a:t>The AND instruction affects the zero flag (ZF), the sign flag (SF), the parity flag (PF) and resets both the carry flag (CF = 0) and overflow flag (OF = 0).</a:t>
            </a:r>
          </a:p>
          <a:p>
            <a:endParaRPr lang="en-IN" sz="2800" b="1" dirty="0"/>
          </a:p>
          <a:p>
            <a:pPr>
              <a:buNone/>
            </a:pPr>
            <a:r>
              <a:rPr lang="en-IN" sz="2800" b="1" dirty="0"/>
              <a:t>		AND BH, CL		;AND byte in CL with byte in BH</a:t>
            </a:r>
          </a:p>
          <a:p>
            <a:pPr>
              <a:buNone/>
            </a:pPr>
            <a:r>
              <a:rPr lang="en-IN" sz="2800" b="1" dirty="0"/>
              <a:t>					;result in BH</a:t>
            </a:r>
          </a:p>
          <a:p>
            <a:pPr>
              <a:buNone/>
            </a:pPr>
            <a:r>
              <a:rPr lang="en-IN" sz="2800" b="1" dirty="0"/>
              <a:t>		AND BX,00FFh	;AND word in BX with immediate</a:t>
            </a:r>
          </a:p>
          <a:p>
            <a:pPr>
              <a:buNone/>
            </a:pPr>
            <a:r>
              <a:rPr lang="sv-SE" sz="2800" b="1" dirty="0"/>
              <a:t>					;00FFH. Mask upper byte, leave</a:t>
            </a:r>
          </a:p>
          <a:p>
            <a:pPr>
              <a:buNone/>
            </a:pPr>
            <a:r>
              <a:rPr lang="en-IN" sz="2800" b="1" dirty="0"/>
              <a:t>					;lower unchanged</a:t>
            </a:r>
            <a:endParaRPr lang="en-US" b="1"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(3). Logical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295400"/>
            <a:ext cx="8568952" cy="5334000"/>
          </a:xfrm>
        </p:spPr>
        <p:txBody>
          <a:bodyPr>
            <a:normAutofit fontScale="92500" lnSpcReduction="20000"/>
          </a:bodyPr>
          <a:lstStyle/>
          <a:p>
            <a:pPr>
              <a:buNone/>
            </a:pPr>
            <a:r>
              <a:rPr lang="en-US" b="1" dirty="0">
                <a:solidFill>
                  <a:srgbClr val="FF0000"/>
                </a:solidFill>
              </a:rPr>
              <a:t>(2). OR </a:t>
            </a:r>
            <a:r>
              <a:rPr lang="en-US" b="1" dirty="0" err="1">
                <a:solidFill>
                  <a:srgbClr val="FF0000"/>
                </a:solidFill>
              </a:rPr>
              <a:t>destination,source</a:t>
            </a:r>
            <a:endParaRPr lang="en-US" b="1" dirty="0">
              <a:solidFill>
                <a:srgbClr val="FF0000"/>
              </a:solidFill>
            </a:endParaRPr>
          </a:p>
          <a:p>
            <a:r>
              <a:rPr lang="en-IN" dirty="0"/>
              <a:t>OR instruction perform the bit wise logical OR of two operands. Each bit of the result is cleared to 0 if and only if both corresponding bits in each operand are 0, other wise the bit in the result is set to 1.</a:t>
            </a:r>
          </a:p>
          <a:p>
            <a:r>
              <a:rPr lang="en-IN" b="1" dirty="0"/>
              <a:t>Examples :</a:t>
            </a:r>
          </a:p>
          <a:p>
            <a:pPr>
              <a:buNone/>
            </a:pPr>
            <a:r>
              <a:rPr lang="en-IN" b="1" dirty="0"/>
              <a:t>       OR AH, CL	  ;CL OR </a:t>
            </a:r>
            <a:r>
              <a:rPr lang="en-IN" b="1" dirty="0" err="1"/>
              <a:t>ed</a:t>
            </a:r>
            <a:r>
              <a:rPr lang="en-IN" b="1" dirty="0"/>
              <a:t> with AH, result in AH.</a:t>
            </a:r>
          </a:p>
          <a:p>
            <a:pPr>
              <a:buNone/>
            </a:pPr>
            <a:r>
              <a:rPr lang="en-IN" b="1" dirty="0"/>
              <a:t>				  ;CX = 00111110 10100101</a:t>
            </a:r>
          </a:p>
          <a:p>
            <a:pPr>
              <a:buNone/>
            </a:pPr>
            <a:r>
              <a:rPr lang="en-IN" b="1" dirty="0"/>
              <a:t>	  OR CX,FF00h     ;OR CX with immediate FF00h</a:t>
            </a:r>
          </a:p>
          <a:p>
            <a:pPr>
              <a:buNone/>
            </a:pPr>
            <a:r>
              <a:rPr lang="en-IN" b="1" dirty="0"/>
              <a:t>  				  ;result in CX = 11111111 10100101</a:t>
            </a:r>
          </a:p>
          <a:p>
            <a:pPr>
              <a:buNone/>
            </a:pPr>
            <a:r>
              <a:rPr lang="en-IN" b="1" dirty="0"/>
              <a:t>				  ;Upper byte are all 1’s lower bytes</a:t>
            </a:r>
          </a:p>
          <a:p>
            <a:pPr>
              <a:buNone/>
            </a:pPr>
            <a:r>
              <a:rPr lang="en-IN" b="1" dirty="0"/>
              <a:t>				  ;are unchanged.</a:t>
            </a:r>
          </a:p>
          <a:p>
            <a:endParaRPr lang="en-US" dirty="0"/>
          </a:p>
          <a:p>
            <a:pPr>
              <a:buNone/>
            </a:pPr>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(3). Logical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400" y="7620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143108" y="0"/>
            <a:ext cx="4572032" cy="857232"/>
          </a:xfrm>
        </p:spPr>
        <p:txBody>
          <a:bodyPr>
            <a:normAutofit/>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3776" y="838393"/>
            <a:ext cx="2422458" cy="292388"/>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p:txBody>
      </p:sp>
      <p:sp>
        <p:nvSpPr>
          <p:cNvPr id="22" name="Rectangle 21"/>
          <p:cNvSpPr/>
          <p:nvPr/>
        </p:nvSpPr>
        <p:spPr>
          <a:xfrm>
            <a:off x="3643306" y="857232"/>
            <a:ext cx="52578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The instruction will specify the name of the register which holds the data to be operated by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CL, DH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content of 8-bit register DH is moved to another 8-bit register CL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(CL) </a:t>
            </a:r>
            <a:r>
              <a:rPr lang="en-US" sz="1400" b="1" dirty="0">
                <a:solidFill>
                  <a:schemeClr val="tx1"/>
                </a:solidFill>
                <a:latin typeface="Verdana" pitchFamily="34" charset="0"/>
                <a:ea typeface="Verdana" pitchFamily="34" charset="0"/>
                <a:cs typeface="Verdana" pitchFamily="34" charset="0"/>
                <a:sym typeface="Symbol"/>
              </a:rPr>
              <a:t> (DH)</a:t>
            </a:r>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708501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a:bodyPr>
          <a:lstStyle/>
          <a:p>
            <a:pPr>
              <a:buNone/>
            </a:pPr>
            <a:r>
              <a:rPr lang="en-US" sz="3500" b="1" dirty="0">
                <a:solidFill>
                  <a:srgbClr val="FF0000"/>
                </a:solidFill>
              </a:rPr>
              <a:t>(3). NOT operand;</a:t>
            </a:r>
            <a:endParaRPr lang="en-US" dirty="0"/>
          </a:p>
          <a:p>
            <a:r>
              <a:rPr lang="en-IN" sz="2800" b="1" dirty="0"/>
              <a:t>NOT perform the bitwise complement of operand and stores the result back into operand.</a:t>
            </a:r>
          </a:p>
          <a:p>
            <a:pPr>
              <a:buNone/>
            </a:pPr>
            <a:endParaRPr lang="en-IN" sz="2800" b="1" dirty="0"/>
          </a:p>
          <a:p>
            <a:r>
              <a:rPr lang="en-IN" sz="2800" b="1" dirty="0"/>
              <a:t>Example :</a:t>
            </a:r>
          </a:p>
          <a:p>
            <a:pPr>
              <a:buNone/>
            </a:pPr>
            <a:r>
              <a:rPr lang="en-IN" sz="2800" b="1" dirty="0"/>
              <a:t> 		NOT BX	  ;Complement contents of BX register.</a:t>
            </a:r>
          </a:p>
          <a:p>
            <a:pPr>
              <a:buNone/>
            </a:pPr>
            <a:r>
              <a:rPr lang="en-IN" sz="2800" b="1" dirty="0"/>
              <a:t>				 ;DX =F038h</a:t>
            </a:r>
          </a:p>
          <a:p>
            <a:pPr>
              <a:buNone/>
            </a:pPr>
            <a:r>
              <a:rPr lang="en-IN" sz="2800" b="1" dirty="0"/>
              <a:t>		NOT DX	 ;after the instruction DX = 0FC7h</a:t>
            </a:r>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(3). Logical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2"/>
            <a:ext cx="8892480" cy="5661248"/>
          </a:xfrm>
        </p:spPr>
        <p:txBody>
          <a:bodyPr>
            <a:normAutofit fontScale="85000" lnSpcReduction="10000"/>
          </a:bodyPr>
          <a:lstStyle/>
          <a:p>
            <a:pPr>
              <a:buNone/>
            </a:pPr>
            <a:r>
              <a:rPr lang="en-US" b="1" dirty="0">
                <a:solidFill>
                  <a:srgbClr val="FF0000"/>
                </a:solidFill>
              </a:rPr>
              <a:t>(4). XOR destination, source;</a:t>
            </a:r>
          </a:p>
          <a:p>
            <a:r>
              <a:rPr lang="en-IN" b="1" dirty="0"/>
              <a:t>XOR performs a bit wise logical XOR of the operands specified by op1 and op2. The result of the operand is stored in op1 and is used to set the flag.</a:t>
            </a:r>
          </a:p>
          <a:p>
            <a:r>
              <a:rPr lang="en-IN" b="1" dirty="0"/>
              <a:t>A bit exclusive –OR </a:t>
            </a:r>
            <a:r>
              <a:rPr lang="en-IN" b="1" dirty="0" err="1"/>
              <a:t>ed</a:t>
            </a:r>
            <a:r>
              <a:rPr lang="en-IN" b="1" dirty="0"/>
              <a:t>  with a 0 will not be changed.</a:t>
            </a:r>
          </a:p>
          <a:p>
            <a:r>
              <a:rPr lang="en-IN" b="1" dirty="0"/>
              <a:t>A bit exclusive – OR </a:t>
            </a:r>
            <a:r>
              <a:rPr lang="en-IN" b="1" dirty="0" err="1"/>
              <a:t>ed</a:t>
            </a:r>
            <a:r>
              <a:rPr lang="en-IN" b="1" dirty="0"/>
              <a:t> with a 1 will be inverted.</a:t>
            </a:r>
          </a:p>
          <a:p>
            <a:r>
              <a:rPr lang="en-IN" b="1" dirty="0"/>
              <a:t>The CF and OF are both 0 after XOR. The PF,SF,ZF are updated. AF is undefined after XOR.</a:t>
            </a:r>
          </a:p>
          <a:p>
            <a:r>
              <a:rPr lang="en-IN" b="1" dirty="0"/>
              <a:t>Example : ( Numerical )</a:t>
            </a:r>
          </a:p>
          <a:p>
            <a:pPr>
              <a:buNone/>
            </a:pPr>
            <a:r>
              <a:rPr lang="en-IN" b="1" dirty="0"/>
              <a:t>				; BX = 00111101 01101001</a:t>
            </a:r>
          </a:p>
          <a:p>
            <a:pPr>
              <a:buNone/>
            </a:pPr>
            <a:r>
              <a:rPr lang="en-IN" b="1" dirty="0"/>
              <a:t>				; CX = 00000000 11111111</a:t>
            </a:r>
          </a:p>
          <a:p>
            <a:pPr>
              <a:buNone/>
            </a:pPr>
            <a:r>
              <a:rPr lang="en-IN" b="1" dirty="0"/>
              <a:t>	XOR BX, CX	;Exclusive OR CX with BX</a:t>
            </a:r>
          </a:p>
          <a:p>
            <a:pPr>
              <a:buNone/>
            </a:pPr>
            <a:r>
              <a:rPr lang="en-IN" b="1" dirty="0"/>
              <a:t>				;Result BX = 00111101 10010110</a:t>
            </a:r>
            <a:endParaRPr lang="en-US" dirty="0"/>
          </a:p>
          <a:p>
            <a:endParaRPr lang="en-IN" dirty="0"/>
          </a:p>
        </p:txBody>
      </p:sp>
      <p:sp>
        <p:nvSpPr>
          <p:cNvPr id="4" name="Title 1"/>
          <p:cNvSpPr>
            <a:spLocks noGrp="1"/>
          </p:cNvSpPr>
          <p:nvPr>
            <p:ph type="title"/>
          </p:nvPr>
        </p:nvSpPr>
        <p:spPr>
          <a:xfrm>
            <a:off x="467544" y="0"/>
            <a:ext cx="82296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(3). Logical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fontScale="77500" lnSpcReduction="20000"/>
          </a:bodyPr>
          <a:lstStyle/>
          <a:p>
            <a:pPr>
              <a:buNone/>
            </a:pPr>
            <a:r>
              <a:rPr lang="en-US" sz="4800" b="1" dirty="0">
                <a:solidFill>
                  <a:srgbClr val="FF0000"/>
                </a:solidFill>
              </a:rPr>
              <a:t>(5). TEST destination, source</a:t>
            </a:r>
            <a:endParaRPr lang="en-US" sz="4300" b="1" dirty="0">
              <a:solidFill>
                <a:srgbClr val="FF0000"/>
              </a:solidFill>
            </a:endParaRPr>
          </a:p>
          <a:p>
            <a:r>
              <a:rPr lang="en-US" b="1" dirty="0"/>
              <a:t>The TEST instruction performs the AND operation.</a:t>
            </a:r>
          </a:p>
          <a:p>
            <a:pPr lvl="1"/>
            <a:r>
              <a:rPr lang="en-US" b="1" dirty="0"/>
              <a:t>The difference is that the AND instruction changes the destination operand, whereas the TEST instruction does not.</a:t>
            </a:r>
          </a:p>
          <a:p>
            <a:pPr lvl="1"/>
            <a:r>
              <a:rPr lang="en-IN" b="1" dirty="0"/>
              <a:t>TEST instruction is often used to set flags before a conditional jump instruction</a:t>
            </a:r>
          </a:p>
          <a:p>
            <a:pPr lvl="1"/>
            <a:r>
              <a:rPr lang="en-IN" b="1" dirty="0"/>
              <a:t>Updates PF, SF, ZF to show results of AND ing.CF and OF both zero’s after TEST. AF is undefined.</a:t>
            </a:r>
          </a:p>
          <a:p>
            <a:pPr>
              <a:buNone/>
            </a:pPr>
            <a:r>
              <a:rPr lang="en-IN" b="1" dirty="0"/>
              <a:t>	TEST AL, BH 		;AND BH with AL. no result is</a:t>
            </a:r>
          </a:p>
          <a:p>
            <a:pPr>
              <a:buNone/>
            </a:pPr>
            <a:r>
              <a:rPr lang="en-IN" b="1" dirty="0"/>
              <a:t>					;stored . Update PF, SF, ZF</a:t>
            </a:r>
          </a:p>
          <a:p>
            <a:pPr>
              <a:buNone/>
            </a:pPr>
            <a:r>
              <a:rPr lang="en-IN" b="1" dirty="0"/>
              <a:t>	TEST CX, 0001H		;AND CX with immediate number</a:t>
            </a:r>
          </a:p>
          <a:p>
            <a:pPr>
              <a:buNone/>
            </a:pPr>
            <a:r>
              <a:rPr lang="en-IN" b="1" dirty="0"/>
              <a:t>					;no result is stored, Update PF,SF</a:t>
            </a:r>
          </a:p>
          <a:p>
            <a:pPr>
              <a:buNone/>
            </a:pPr>
            <a:endParaRPr lang="en-US" dirty="0"/>
          </a:p>
          <a:p>
            <a:r>
              <a:rPr lang="en-IN" b="1" dirty="0"/>
              <a:t>Logic operations always clear the carry and overflow flags. Other flags  change to reflect the result.</a:t>
            </a:r>
            <a:endParaRPr lang="en-US"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FF0000"/>
                </a:solidFill>
              </a:rPr>
            </a:br>
            <a:r>
              <a:rPr lang="en-US" sz="4800" b="1" dirty="0">
                <a:solidFill>
                  <a:srgbClr val="FF0000"/>
                </a:solidFill>
              </a:rPr>
              <a:t>(3). Logical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lnSpcReduction="10000"/>
          </a:bodyPr>
          <a:lstStyle/>
          <a:p>
            <a:pPr>
              <a:buNone/>
            </a:pPr>
            <a:r>
              <a:rPr lang="en-US" sz="4800" b="1" dirty="0">
                <a:solidFill>
                  <a:srgbClr val="FF0000"/>
                </a:solidFill>
              </a:rPr>
              <a:t>(1). CALL</a:t>
            </a:r>
            <a:endParaRPr lang="en-US" sz="4300" b="1" dirty="0">
              <a:solidFill>
                <a:srgbClr val="FF0000"/>
              </a:solidFill>
            </a:endParaRPr>
          </a:p>
          <a:p>
            <a:endParaRPr lang="en-US" sz="2800" dirty="0"/>
          </a:p>
          <a:p>
            <a:r>
              <a:rPr lang="en-US" sz="2800" b="1" dirty="0"/>
              <a:t>Also known as unconditional call.</a:t>
            </a:r>
          </a:p>
          <a:p>
            <a:r>
              <a:rPr lang="en-US" sz="2800" b="1" dirty="0"/>
              <a:t>Under unconditional call, the execution control is transferred to the specified location independent of any status or condition.</a:t>
            </a:r>
          </a:p>
          <a:p>
            <a:r>
              <a:rPr lang="en-US" sz="2800" b="1" dirty="0"/>
              <a:t>This instruction is used to call subroutine from a main program.</a:t>
            </a:r>
          </a:p>
          <a:p>
            <a:r>
              <a:rPr lang="en-US" sz="2800" b="1" dirty="0"/>
              <a:t>There are following sub types,</a:t>
            </a:r>
          </a:p>
          <a:p>
            <a:r>
              <a:rPr lang="en-US" sz="2400" b="1" dirty="0"/>
              <a:t>(</a:t>
            </a:r>
            <a:r>
              <a:rPr lang="en-US" sz="2400" b="1" dirty="0" err="1"/>
              <a:t>i</a:t>
            </a:r>
            <a:r>
              <a:rPr lang="en-US" sz="2400" b="1" dirty="0"/>
              <a:t>). NEAR CALL:- It pushes only IP into the stack.</a:t>
            </a:r>
          </a:p>
          <a:p>
            <a:r>
              <a:rPr lang="en-US" sz="2400" b="1" dirty="0"/>
              <a:t>(ii). FAR CALL:- It pushes IP &amp; CS into the stack.</a:t>
            </a:r>
            <a:endParaRPr lang="en-US" sz="2400" dirty="0"/>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616624"/>
          </a:xfrm>
        </p:spPr>
        <p:txBody>
          <a:bodyPr>
            <a:normAutofit fontScale="85000" lnSpcReduction="20000"/>
          </a:bodyPr>
          <a:lstStyle/>
          <a:p>
            <a:r>
              <a:rPr lang="en-IN" b="1" dirty="0"/>
              <a:t>CALL Instruction - This Instruction is used to transfer execution to a subprogram or procedure.</a:t>
            </a:r>
          </a:p>
          <a:p>
            <a:r>
              <a:rPr lang="en-IN" b="1" dirty="0"/>
              <a:t> There are two basic types of CALL ’s : Near and Far.</a:t>
            </a:r>
          </a:p>
          <a:p>
            <a:r>
              <a:rPr lang="en-IN" b="1" dirty="0"/>
              <a:t>A Near CALL is a call to a procedure which is in the same code segment as the CALL instruction .</a:t>
            </a:r>
          </a:p>
          <a:p>
            <a:r>
              <a:rPr lang="en-IN" b="1" dirty="0"/>
              <a:t>When 8086 executes the near CALL instruction it decrements the stack pointer by two and copies the offset of the next instruction after the CALL on the stack. </a:t>
            </a:r>
          </a:p>
          <a:p>
            <a:r>
              <a:rPr lang="en-IN" b="1" dirty="0"/>
              <a:t>This offset saved on the stack is referred as the return address, because this is the address that execution will returns to after the procedure executes. </a:t>
            </a:r>
          </a:p>
          <a:p>
            <a:r>
              <a:rPr lang="en-IN" b="1" dirty="0"/>
              <a:t>A near CALL instruction will also load the instruction pointer with the offset of the first instruction in the procedure.</a:t>
            </a:r>
          </a:p>
        </p:txBody>
      </p:sp>
      <p:sp>
        <p:nvSpPr>
          <p:cNvPr id="4" name="Title 1"/>
          <p:cNvSpPr>
            <a:spLocks noGrp="1"/>
          </p:cNvSpPr>
          <p:nvPr>
            <p:ph type="title"/>
          </p:nvPr>
        </p:nvSpPr>
        <p:spPr>
          <a:xfrm>
            <a:off x="0" y="0"/>
            <a:ext cx="9144000" cy="980728"/>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2"/>
            <a:ext cx="8784976" cy="5661248"/>
          </a:xfrm>
        </p:spPr>
        <p:txBody>
          <a:bodyPr>
            <a:normAutofit fontScale="77500" lnSpcReduction="20000"/>
          </a:bodyPr>
          <a:lstStyle/>
          <a:p>
            <a:r>
              <a:rPr lang="en-IN" b="1" dirty="0"/>
              <a:t>A RET instruction at the end of the procedure will return execution to the instruction after the CALL by coping the offset saved on the stack back to IP.</a:t>
            </a:r>
          </a:p>
          <a:p>
            <a:r>
              <a:rPr lang="en-IN" b="1" dirty="0"/>
              <a:t>A Far CALL is a call to a procedure which is in a different from that which contains the CALL instruction . </a:t>
            </a:r>
          </a:p>
          <a:p>
            <a:r>
              <a:rPr lang="en-IN" b="1" dirty="0"/>
              <a:t>When 8086 executes the Far CALL instruction it decrements the stack pointer by two  and copies the content of CS register to the stack. It then decrements the stack pointer by two again and copies the offset of the instruction after the CALL to the stack.</a:t>
            </a:r>
          </a:p>
          <a:p>
            <a:r>
              <a:rPr lang="en-IN" b="1" dirty="0"/>
              <a:t> Finally it loads CS with segment base of the segment which  contains the procedure and IP with the offset of the first instruction of the procedure in that segment. </a:t>
            </a:r>
          </a:p>
          <a:p>
            <a:r>
              <a:rPr lang="en-IN" b="1" dirty="0"/>
              <a:t>A RET instruction at end of procedure will return execution  to the next instruction after the CALL by restoring the saved CS and IP from the stack.</a:t>
            </a:r>
          </a:p>
        </p:txBody>
      </p:sp>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2"/>
            <a:ext cx="8640960" cy="5661248"/>
          </a:xfrm>
        </p:spPr>
        <p:txBody>
          <a:bodyPr>
            <a:normAutofit fontScale="92500"/>
          </a:bodyPr>
          <a:lstStyle/>
          <a:p>
            <a:pPr>
              <a:buNone/>
            </a:pPr>
            <a:r>
              <a:rPr lang="en-IN" b="1" dirty="0"/>
              <a:t>Example</a:t>
            </a:r>
          </a:p>
          <a:p>
            <a:pPr>
              <a:buNone/>
            </a:pPr>
            <a:r>
              <a:rPr lang="en-IN" b="1" dirty="0"/>
              <a:t>;Direct within-segment ( near or intra segment )</a:t>
            </a:r>
          </a:p>
          <a:p>
            <a:pPr>
              <a:buNone/>
            </a:pPr>
            <a:r>
              <a:rPr lang="en-IN" b="1" dirty="0"/>
              <a:t>	CALL MULTO 	;MULTO is the name of the procedure.</a:t>
            </a:r>
          </a:p>
          <a:p>
            <a:pPr algn="just"/>
            <a:r>
              <a:rPr lang="en-IN" b="1" dirty="0"/>
              <a:t>The assembler determines displacement of MULTO from the instruction after the CALL and codes this  displacement in as part of the instruction .</a:t>
            </a:r>
          </a:p>
          <a:p>
            <a:pPr>
              <a:buNone/>
            </a:pPr>
            <a:r>
              <a:rPr lang="en-IN" b="1" dirty="0"/>
              <a:t>;Indirect within-segment ( near or intra segment )</a:t>
            </a:r>
          </a:p>
          <a:p>
            <a:pPr>
              <a:buNone/>
            </a:pPr>
            <a:r>
              <a:rPr lang="en-IN" b="1" dirty="0"/>
              <a:t>     CALL BX ; BX contains the offset of the first instruction of the procedure .Replaces contents of word of IP with contents of register BX.</a:t>
            </a:r>
          </a:p>
        </p:txBody>
      </p:sp>
      <p:sp>
        <p:nvSpPr>
          <p:cNvPr id="4" name="Title 1"/>
          <p:cNvSpPr>
            <a:spLocks noGrp="1"/>
          </p:cNvSpPr>
          <p:nvPr>
            <p:ph type="title"/>
          </p:nvPr>
        </p:nvSpPr>
        <p:spPr>
          <a:xfrm>
            <a:off x="0" y="0"/>
            <a:ext cx="91440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52736"/>
            <a:ext cx="8892480" cy="5805264"/>
          </a:xfrm>
        </p:spPr>
        <p:txBody>
          <a:bodyPr>
            <a:normAutofit fontScale="92500"/>
          </a:bodyPr>
          <a:lstStyle/>
          <a:p>
            <a:pPr>
              <a:buNone/>
            </a:pPr>
            <a:r>
              <a:rPr lang="en-IN" b="1" dirty="0"/>
              <a:t>;Direct to another segment- far or intersegment.</a:t>
            </a:r>
          </a:p>
          <a:p>
            <a:pPr>
              <a:buNone/>
            </a:pPr>
            <a:r>
              <a:rPr lang="en-IN" b="1" dirty="0"/>
              <a:t>	CALL SMART ;SMART is the name of the Procedure</a:t>
            </a:r>
          </a:p>
          <a:p>
            <a:pPr>
              <a:buNone/>
            </a:pPr>
            <a:r>
              <a:rPr lang="en-IN" b="1" dirty="0"/>
              <a:t>     SMART PROC FAR   ; Procedure must be declare as far at its start. Assembler will determine the code segment base and offset of the procedure.	</a:t>
            </a:r>
          </a:p>
          <a:p>
            <a:pPr>
              <a:buNone/>
            </a:pPr>
            <a:r>
              <a:rPr lang="en-IN" b="1" dirty="0"/>
              <a:t>;Indirect to another segment- far or intersegment. 	</a:t>
            </a:r>
          </a:p>
          <a:p>
            <a:pPr>
              <a:buNone/>
            </a:pPr>
            <a:r>
              <a:rPr lang="en-IN" b="1" dirty="0"/>
              <a:t>CALL DWORD PTR[BX] ;New values for CS and IP are fetched from 4 memory locations in DS.</a:t>
            </a:r>
          </a:p>
          <a:p>
            <a:pPr>
              <a:buNone/>
            </a:pPr>
            <a:r>
              <a:rPr lang="en-IN" b="1" dirty="0"/>
              <a:t>CS from [BX] and [BX+1].</a:t>
            </a:r>
          </a:p>
          <a:p>
            <a:pPr>
              <a:buNone/>
            </a:pPr>
            <a:r>
              <a:rPr lang="en-IN" b="1" dirty="0"/>
              <a:t>IP from [BX+2] and [BX+3].</a:t>
            </a:r>
            <a:endParaRPr lang="en-IN" dirty="0"/>
          </a:p>
        </p:txBody>
      </p:sp>
      <p:sp>
        <p:nvSpPr>
          <p:cNvPr id="4" name="Title 1"/>
          <p:cNvSpPr>
            <a:spLocks noGrp="1"/>
          </p:cNvSpPr>
          <p:nvPr>
            <p:ph type="title"/>
          </p:nvPr>
        </p:nvSpPr>
        <p:spPr>
          <a:xfrm>
            <a:off x="0" y="0"/>
            <a:ext cx="9144000" cy="980728"/>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184576"/>
          </a:xfrm>
        </p:spPr>
        <p:txBody>
          <a:bodyPr/>
          <a:lstStyle/>
          <a:p>
            <a:pPr>
              <a:buNone/>
            </a:pPr>
            <a:r>
              <a:rPr lang="en-IN" dirty="0">
                <a:solidFill>
                  <a:srgbClr val="FF0000"/>
                </a:solidFill>
              </a:rPr>
              <a:t>(2).RET</a:t>
            </a:r>
          </a:p>
          <a:p>
            <a:r>
              <a:rPr lang="en-IN" dirty="0"/>
              <a:t>RET  instruction will return execution from a procedure to the next instruction after the CALL instruction in the calling program.</a:t>
            </a:r>
          </a:p>
          <a:p>
            <a:r>
              <a:rPr lang="en-IN" dirty="0"/>
              <a:t>If near procedure  only IP value will be popped from the stack.</a:t>
            </a:r>
          </a:p>
          <a:p>
            <a:r>
              <a:rPr lang="en-IN" dirty="0"/>
              <a:t>If far procedure ,both IP and CS values need to be popped from the stack.</a:t>
            </a:r>
          </a:p>
        </p:txBody>
      </p:sp>
      <p:sp>
        <p:nvSpPr>
          <p:cNvPr id="4" name="Title 1"/>
          <p:cNvSpPr>
            <a:spLocks noGrp="1"/>
          </p:cNvSpPr>
          <p:nvPr>
            <p:ph type="title"/>
          </p:nvPr>
        </p:nvSpPr>
        <p:spPr>
          <a:xfrm>
            <a:off x="467544" y="0"/>
            <a:ext cx="8229600" cy="1143000"/>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334000"/>
          </a:xfrm>
        </p:spPr>
        <p:txBody>
          <a:bodyPr>
            <a:normAutofit/>
          </a:bodyPr>
          <a:lstStyle/>
          <a:p>
            <a:pPr>
              <a:buNone/>
            </a:pPr>
            <a:r>
              <a:rPr lang="en-US" b="1" dirty="0">
                <a:solidFill>
                  <a:srgbClr val="FF0000"/>
                </a:solidFill>
              </a:rPr>
              <a:t>(3). JMP</a:t>
            </a:r>
          </a:p>
          <a:p>
            <a:endParaRPr lang="en-US" sz="2800" dirty="0"/>
          </a:p>
          <a:p>
            <a:r>
              <a:rPr lang="en-US" sz="2000" b="1" dirty="0"/>
              <a:t>Also known as unconditional jump.</a:t>
            </a:r>
          </a:p>
          <a:p>
            <a:r>
              <a:rPr lang="en-US" sz="2000" b="1" dirty="0"/>
              <a:t>Under unconditional jump, the execution control is transferred to the specified location using 8-bit or 16-bit displacement.</a:t>
            </a:r>
          </a:p>
          <a:p>
            <a:r>
              <a:rPr lang="en-US" sz="2000" b="1" dirty="0"/>
              <a:t>There are following three formats of jump instruction,</a:t>
            </a:r>
          </a:p>
          <a:p>
            <a:r>
              <a:rPr lang="en-US" sz="2800" b="1" dirty="0"/>
              <a:t>(</a:t>
            </a:r>
            <a:r>
              <a:rPr lang="en-US" sz="2800" b="1" dirty="0" err="1"/>
              <a:t>i</a:t>
            </a:r>
            <a:r>
              <a:rPr lang="en-US" sz="2800" b="1" dirty="0"/>
              <a:t>). JMP</a:t>
            </a:r>
          </a:p>
          <a:p>
            <a:r>
              <a:rPr lang="en-US" sz="2800" b="1" dirty="0"/>
              <a:t>(ii). JMP </a:t>
            </a:r>
          </a:p>
          <a:p>
            <a:r>
              <a:rPr lang="en-US" sz="2800" b="1" dirty="0"/>
              <a:t>(iii). JMP</a:t>
            </a:r>
          </a:p>
        </p:txBody>
      </p:sp>
      <p:sp>
        <p:nvSpPr>
          <p:cNvPr id="4" name="Title 1"/>
          <p:cNvSpPr>
            <a:spLocks noGrp="1"/>
          </p:cNvSpPr>
          <p:nvPr>
            <p:ph type="title"/>
          </p:nvPr>
        </p:nvSpPr>
        <p:spPr>
          <a:xfrm>
            <a:off x="228600" y="152400"/>
            <a:ext cx="8686800" cy="944562"/>
          </a:xfrm>
        </p:spPr>
        <p:style>
          <a:lnRef idx="0">
            <a:schemeClr val="dk1"/>
          </a:lnRef>
          <a:fillRef idx="3">
            <a:schemeClr val="dk1"/>
          </a:fillRef>
          <a:effectRef idx="3">
            <a:schemeClr val="dk1"/>
          </a:effectRef>
          <a:fontRef idx="minor">
            <a:schemeClr val="lt1"/>
          </a:fontRef>
        </p:style>
        <p:txBody>
          <a:bodyPr>
            <a:noAutofit/>
          </a:bodyPr>
          <a:lstStyle/>
          <a:p>
            <a:br>
              <a:rPr lang="en-US" sz="4800" b="1" dirty="0">
                <a:solidFill>
                  <a:srgbClr val="92D050"/>
                </a:solidFill>
              </a:rPr>
            </a:br>
            <a:r>
              <a:rPr lang="en-US" b="1" dirty="0">
                <a:solidFill>
                  <a:srgbClr val="00B0F0"/>
                </a:solidFill>
              </a:rPr>
              <a:t>(4). Branching Instructions</a:t>
            </a:r>
            <a:br>
              <a:rPr lang="en-US" sz="4800" b="1" dirty="0">
                <a:solidFill>
                  <a:srgbClr val="FF0000"/>
                </a:solidFill>
              </a:rPr>
            </a:br>
            <a:endParaRPr lang="en-US" sz="4800" dirty="0">
              <a:solidFill>
                <a:srgbClr val="FF0000"/>
              </a:solidFill>
            </a:endParaRPr>
          </a:p>
        </p:txBody>
      </p:sp>
      <p:sp>
        <p:nvSpPr>
          <p:cNvPr id="10" name="TextBox 9"/>
          <p:cNvSpPr txBox="1"/>
          <p:nvPr/>
        </p:nvSpPr>
        <p:spPr>
          <a:xfrm>
            <a:off x="7696200" y="4876800"/>
            <a:ext cx="1371600" cy="461665"/>
          </a:xfrm>
          <a:prstGeom prst="rect">
            <a:avLst/>
          </a:prstGeom>
          <a:noFill/>
        </p:spPr>
        <p:txBody>
          <a:bodyPr wrap="square" rtlCol="0">
            <a:spAutoFit/>
          </a:bodyPr>
          <a:lstStyle/>
          <a:p>
            <a:r>
              <a:rPr lang="en-US" sz="2400" b="1" dirty="0"/>
              <a:t>  </a:t>
            </a:r>
          </a:p>
        </p:txBody>
      </p:sp>
      <p:graphicFrame>
        <p:nvGraphicFramePr>
          <p:cNvPr id="5" name="Table 4"/>
          <p:cNvGraphicFramePr>
            <a:graphicFrameLocks noGrp="1"/>
          </p:cNvGraphicFramePr>
          <p:nvPr/>
        </p:nvGraphicFramePr>
        <p:xfrm>
          <a:off x="1905000" y="4114800"/>
          <a:ext cx="20574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tblGrid>
              <a:tr h="370840">
                <a:tc>
                  <a:txBody>
                    <a:bodyPr/>
                    <a:lstStyle/>
                    <a:p>
                      <a:r>
                        <a:rPr lang="en-US" dirty="0">
                          <a:solidFill>
                            <a:schemeClr val="tx1"/>
                          </a:solidFill>
                        </a:rPr>
                        <a:t>8-bit</a:t>
                      </a:r>
                      <a:r>
                        <a:rPr lang="en-US" baseline="0" dirty="0">
                          <a:solidFill>
                            <a:schemeClr val="tx1"/>
                          </a:solidFill>
                        </a:rPr>
                        <a:t> Displacement</a:t>
                      </a:r>
                      <a:endParaRPr lang="en-US"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981200" y="5105400"/>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70840">
                <a:tc>
                  <a:txBody>
                    <a:bodyPr/>
                    <a:lstStyle/>
                    <a:p>
                      <a:pPr algn="ctr"/>
                      <a:r>
                        <a:rPr lang="en-US" dirty="0">
                          <a:solidFill>
                            <a:schemeClr val="tx1"/>
                          </a:solidFill>
                        </a:rPr>
                        <a:t>IP (LB)</a:t>
                      </a:r>
                    </a:p>
                  </a:txBody>
                  <a:tcPr/>
                </a:tc>
                <a:tc>
                  <a:txBody>
                    <a:bodyPr/>
                    <a:lstStyle/>
                    <a:p>
                      <a:pPr algn="ctr"/>
                      <a:r>
                        <a:rPr lang="en-US" dirty="0">
                          <a:solidFill>
                            <a:schemeClr val="tx1"/>
                          </a:solidFill>
                        </a:rPr>
                        <a:t>IP (UB)</a:t>
                      </a:r>
                    </a:p>
                  </a:txBody>
                  <a:tcPr/>
                </a:tc>
                <a:tc>
                  <a:txBody>
                    <a:bodyPr/>
                    <a:lstStyle/>
                    <a:p>
                      <a:pPr algn="ctr"/>
                      <a:r>
                        <a:rPr lang="en-US" dirty="0">
                          <a:solidFill>
                            <a:schemeClr val="tx1"/>
                          </a:solidFill>
                        </a:rPr>
                        <a:t>CS (LB)</a:t>
                      </a:r>
                    </a:p>
                  </a:txBody>
                  <a:tcPr/>
                </a:tc>
                <a:tc>
                  <a:txBody>
                    <a:bodyPr/>
                    <a:lstStyle/>
                    <a:p>
                      <a:pPr algn="ctr"/>
                      <a:r>
                        <a:rPr lang="en-US" dirty="0">
                          <a:solidFill>
                            <a:schemeClr val="tx1"/>
                          </a:solidFill>
                        </a:rPr>
                        <a:t>CS (UB)</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905000" y="4572000"/>
          <a:ext cx="6096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solidFill>
                            <a:schemeClr val="tx1"/>
                          </a:solidFill>
                        </a:rPr>
                        <a:t>16-bit</a:t>
                      </a:r>
                      <a:r>
                        <a:rPr lang="en-US" baseline="0" dirty="0">
                          <a:solidFill>
                            <a:schemeClr val="tx1"/>
                          </a:solidFill>
                        </a:rPr>
                        <a:t> Displacement (LB)</a:t>
                      </a:r>
                      <a:endParaRPr lang="en-US" dirty="0">
                        <a:solidFill>
                          <a:schemeClr val="tx1"/>
                        </a:solidFill>
                      </a:endParaRPr>
                    </a:p>
                  </a:txBody>
                  <a:tcPr/>
                </a:tc>
                <a:tc>
                  <a:txBody>
                    <a:bodyPr/>
                    <a:lstStyle/>
                    <a:p>
                      <a:r>
                        <a:rPr lang="en-US" dirty="0">
                          <a:solidFill>
                            <a:schemeClr val="tx1"/>
                          </a:solidFill>
                        </a:rPr>
                        <a:t>8-bit</a:t>
                      </a:r>
                      <a:r>
                        <a:rPr lang="en-US" baseline="0" dirty="0">
                          <a:solidFill>
                            <a:schemeClr val="tx1"/>
                          </a:solidFill>
                        </a:rPr>
                        <a:t> Displacement (UB)</a:t>
                      </a:r>
                      <a:endParaRPr lang="en-US" b="0" dirty="0">
                        <a:solidFill>
                          <a:schemeClr val="tx1"/>
                        </a:solidFill>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3213</TotalTime>
  <Words>16386</Words>
  <Application>Microsoft Office PowerPoint</Application>
  <PresentationFormat>On-screen Show (4:3)</PresentationFormat>
  <Paragraphs>1867</Paragraphs>
  <Slides>180</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180</vt:i4>
      </vt:variant>
    </vt:vector>
  </HeadingPairs>
  <TitlesOfParts>
    <vt:vector size="188" baseType="lpstr">
      <vt:lpstr>Agency FB</vt:lpstr>
      <vt:lpstr>Arial</vt:lpstr>
      <vt:lpstr>Calibri</vt:lpstr>
      <vt:lpstr>Courier New</vt:lpstr>
      <vt:lpstr>Octapost NBP</vt:lpstr>
      <vt:lpstr>Verdana</vt:lpstr>
      <vt:lpstr>Wingdings 2</vt:lpstr>
      <vt:lpstr>Office Theme</vt:lpstr>
      <vt:lpstr>Microprocessors and Microcontrollers </vt:lpstr>
      <vt:lpstr>ADDRESSING MODES                      &amp; Instruction set</vt:lpstr>
      <vt:lpstr>Introduction</vt:lpstr>
      <vt:lpstr>Machine/Assembly Language</vt:lpstr>
      <vt:lpstr>Why Assembly Language Programming</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INSTRUCTION SET</vt:lpstr>
      <vt:lpstr>Instruction set types of 8086 microprocessor</vt:lpstr>
      <vt:lpstr> (1). Data copy/transfer instructions. </vt:lpstr>
      <vt:lpstr>Stack Pointer</vt:lpstr>
      <vt:lpstr> (1). Data copy/transfer instructions. </vt:lpstr>
      <vt:lpstr> (1). Data copy/transfer instructions. </vt:lpstr>
      <vt:lpstr> (1). Data copy/transfer instructions. </vt:lpstr>
      <vt:lpstr>PowerPoint Presentation</vt:lpstr>
      <vt:lpstr> (1). Data copy/transfer instructions. </vt:lpstr>
      <vt:lpstr>PowerPoint Presentation</vt:lpstr>
      <vt:lpstr> (1). Data copy/transfer instructions. </vt:lpstr>
      <vt:lpstr>PowerPoint Presentation</vt:lpstr>
      <vt:lpstr> (1). Data copy/transfer instructions. </vt:lpstr>
      <vt:lpstr>PowerPoint Presentation</vt:lpstr>
      <vt:lpstr> (1). Data copy/transfer instructions. </vt:lpstr>
      <vt:lpstr> (1). Data copy/transfer instructions. </vt:lpstr>
      <vt:lpstr>PowerPoint Presentation</vt:lpstr>
      <vt:lpstr> (1). Data copy/transfer instructions. </vt:lpstr>
      <vt:lpstr> (1). Data copy/transfer instructions. </vt:lpstr>
      <vt:lpstr> (2). Arithmetic Instructions </vt:lpstr>
      <vt:lpstr> (2). Arithmetic Instructions </vt:lpstr>
      <vt:lpstr>PowerPoint Presentation</vt:lpstr>
      <vt:lpstr> (2). Arithmetic Instructions </vt:lpstr>
      <vt:lpstr>PowerPoint Presentation</vt:lpstr>
      <vt:lpstr>PowerPoint Presentation</vt:lpstr>
      <vt:lpstr> (2). Arithmetic Instructions </vt:lpstr>
      <vt:lpstr>PowerPoint Presentation</vt:lpstr>
      <vt:lpstr> (2). Arithmetic Instructions </vt:lpstr>
      <vt:lpstr>PowerPoint Presentation</vt:lpstr>
      <vt:lpstr> (2). Arithmetic Instructions </vt:lpstr>
      <vt:lpstr>PowerPoint Presentation</vt:lpstr>
      <vt:lpstr> (2). Arithmetic Instructions </vt:lpstr>
      <vt:lpstr>PowerPoint Presentation</vt:lpstr>
      <vt:lpstr> (2). Arithmetic Instructions </vt:lpstr>
      <vt:lpstr>PowerPoint Presentation</vt:lpstr>
      <vt:lpstr> (2). Arithmetic Instructions ASCII Arithmetic </vt:lpstr>
      <vt:lpstr> (2). Arithmetic Instructions ASCII Arithmetic </vt:lpstr>
      <vt:lpstr> (2). Arithmetic Instructions ASCII Arithmetic </vt:lpstr>
      <vt:lpstr> (2). Arithmetic Instructions ASCII Arithmetic </vt:lpstr>
      <vt:lpstr> (2). Arithmetic Instructions ASCII Arithmetic </vt:lpstr>
      <vt:lpstr>PowerPoint Presentation</vt:lpstr>
      <vt:lpstr> (2). Arithmetic Instructions ASCII Arithmetic </vt:lpstr>
      <vt:lpstr> (2). Arithmetic Instructions ASCII Arithmetic </vt:lpstr>
      <vt:lpstr> (2). Arithmetic Instructions ASCII Arithmetic </vt:lpstr>
      <vt:lpstr>PowerPoint Presentation</vt:lpstr>
      <vt:lpstr> </vt:lpstr>
      <vt:lpstr> (2). Arithmetic Instructions BCD Arithmetic </vt:lpstr>
      <vt:lpstr> (2). Arithmetic Instructions BCD Arithmetic </vt:lpstr>
      <vt:lpstr> DAS  </vt:lpstr>
      <vt:lpstr>PowerPoint Presentation</vt:lpstr>
      <vt:lpstr> (2). Arithmetic Instructions </vt:lpstr>
      <vt:lpstr> (2). Arithmetic Instructions </vt:lpstr>
      <vt:lpstr>Example- 8 bit Multiplication </vt:lpstr>
      <vt:lpstr>Example- 16-Bit Multiplication </vt:lpstr>
      <vt:lpstr> (2). Arithmetic Instructions </vt:lpstr>
      <vt:lpstr>PowerPoint Presentation</vt:lpstr>
      <vt:lpstr> (2). Arithmetic Instructions </vt:lpstr>
      <vt:lpstr> (2). Arithmetic Instructions </vt:lpstr>
      <vt:lpstr> (2). Arithmetic Instructions </vt:lpstr>
      <vt:lpstr> (2). Arithmetic Instructions </vt:lpstr>
      <vt:lpstr> (2). Arithmetic Instructions </vt:lpstr>
      <vt:lpstr> (2). Arithmetic Instructions </vt:lpstr>
      <vt:lpstr>PowerPoint Presentation</vt:lpstr>
      <vt:lpstr>  (2). Arithmetic Instructions Sign Extension Instructions (CBW, CWD)  </vt:lpstr>
      <vt:lpstr>  (2). Arithmetic Instructions Sign Extension Instructions (CBW, CWD)  </vt:lpstr>
      <vt:lpstr> (3). Logical Instructions </vt:lpstr>
      <vt:lpstr> (3). Logical Instructions </vt:lpstr>
      <vt:lpstr> (3). Logical Instructions </vt:lpstr>
      <vt:lpstr> (3). Logical Instructions </vt:lpstr>
      <vt:lpstr> (3). Logical Instructions </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PowerPoint Presentation</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 (4). Branching Instructions </vt:lpstr>
      <vt:lpstr> (5). LOOP Instructions </vt:lpstr>
      <vt:lpstr> LOOPZ/LOOPE and LOOPNZ/LOOPNE Instructions </vt:lpstr>
      <vt:lpstr>PowerPoint Presentation</vt:lpstr>
      <vt:lpstr> (5). LOOP Instructions </vt:lpstr>
      <vt:lpstr> (5). LOOP Instructions </vt:lpstr>
      <vt:lpstr> (5). LOOP Instructions </vt:lpstr>
      <vt:lpstr> (6). Machine Control Instructions </vt:lpstr>
      <vt:lpstr> (6). Machine Control Instructions </vt:lpstr>
      <vt:lpstr> (6). Machine Control Instructions </vt:lpstr>
      <vt:lpstr> (6). Machine Control Instructions </vt:lpstr>
      <vt:lpstr> (6). Machine Control Instructions </vt:lpstr>
      <vt:lpstr> (7). Flag Manipulation Instructions </vt:lpstr>
      <vt:lpstr> (7). Flag Manipulation Instructions </vt:lpstr>
      <vt:lpstr> (7). Flag Manipulation Instructions </vt:lpstr>
      <vt:lpstr> (7). Flag Manipulation Instructions </vt:lpstr>
      <vt:lpstr> (7). Flag Manipulation Instructions </vt:lpstr>
      <vt:lpstr> (7). Flag Manipulation Instructions </vt:lpstr>
      <vt:lpstr> (7). Flag Manipulation Instructions </vt:lpstr>
      <vt:lpstr> (8). Shift and Rotate Instructions </vt:lpstr>
      <vt:lpstr> (8). Shift and Rotate Instructions </vt:lpstr>
      <vt:lpstr> (8). Shift and Rotate Instructions </vt:lpstr>
      <vt:lpstr> (8). Shift and Rotate Instructions </vt:lpstr>
      <vt:lpstr> (8). Shift and Rotate Instructions </vt:lpstr>
      <vt:lpstr> (8). Shift and Rotate Instructions </vt:lpstr>
      <vt:lpstr> (8). Shift and Rotate Instructions </vt:lpstr>
      <vt:lpstr> (8). Shift and Rotate Instructions </vt:lpstr>
      <vt:lpstr> (9). String Manipulation Instructions </vt:lpstr>
      <vt:lpstr> (9). String Manipulation Instructions </vt:lpstr>
      <vt:lpstr> (9). String Manipulation Instructions </vt:lpstr>
      <vt:lpstr> (9). String Manipulation Instructions </vt:lpstr>
      <vt:lpstr> (9). String Manipulation Instructions </vt:lpstr>
      <vt:lpstr> (9). String Manipulation Instructions </vt:lpstr>
      <vt:lpstr> Assembler   directives  </vt:lpstr>
      <vt:lpstr>Assembler Directives</vt:lpstr>
      <vt:lpstr>Data Definition Directives (cont.)</vt:lpstr>
      <vt:lpstr>Define Byte</vt:lpstr>
      <vt:lpstr>Define Byte (cont) </vt:lpstr>
      <vt:lpstr>DW (DEFINE WORD)  </vt:lpstr>
      <vt:lpstr>Define Doubleword – DD</vt:lpstr>
      <vt:lpstr>DUP</vt:lpstr>
      <vt:lpstr>DQ and DT</vt:lpstr>
      <vt:lpstr>ASSUME  </vt:lpstr>
      <vt:lpstr>END (END Program)  </vt:lpstr>
      <vt:lpstr>Segment  &amp; ENDS(End Segment)</vt:lpstr>
      <vt:lpstr> PROC,ENDP,FAR &amp; NEAR </vt:lpstr>
      <vt:lpstr>Examples</vt:lpstr>
      <vt:lpstr>EQU Directive</vt:lpstr>
      <vt:lpstr>EVEN -Align on even memory address</vt:lpstr>
      <vt:lpstr>EXTRN</vt:lpstr>
      <vt:lpstr>PUBLIC / GLOBAL</vt:lpstr>
      <vt:lpstr> GROUP-Group Related Segments. </vt:lpstr>
      <vt:lpstr> INCLUDE (INCLUDE SOURCE CODE FROM FILE) </vt:lpstr>
      <vt:lpstr>LABEL</vt:lpstr>
      <vt:lpstr>LENGTH-Byte Length of a Label</vt:lpstr>
      <vt:lpstr>LOCAL</vt:lpstr>
      <vt:lpstr>NAME-Logical Name of a Module</vt:lpstr>
      <vt:lpstr>OFFSET</vt:lpstr>
      <vt:lpstr> ORG (ORIGIN) </vt:lpstr>
      <vt:lpstr>PTR Operator</vt:lpstr>
      <vt:lpstr>SHORT</vt:lpstr>
      <vt:lpstr>SEG: Segment of a label</vt:lpstr>
      <vt:lpstr>TYPE</vt:lpstr>
      <vt:lpstr>MACRO - ENDM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 and Microcontrollers</dc:title>
  <dc:creator>Manjusha Nair S</dc:creator>
  <cp:lastModifiedBy>Manjusha Nair</cp:lastModifiedBy>
  <cp:revision>412</cp:revision>
  <dcterms:created xsi:type="dcterms:W3CDTF">2017-08-16T16:10:14Z</dcterms:created>
  <dcterms:modified xsi:type="dcterms:W3CDTF">2021-12-25T12:48:50Z</dcterms:modified>
</cp:coreProperties>
</file>