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2.jp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jpg"/><Relationship Id="rId5" Type="http://schemas.openxmlformats.org/officeDocument/2006/relationships/image" Target="../media/image23.jpg"/><Relationship Id="rId6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1759375" y="3717375"/>
            <a:ext cx="67323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9000">
                <a:solidFill>
                  <a:srgbClr val="FFFFFF"/>
                </a:solidFill>
              </a:rPr>
              <a:t>Social Buzz </a:t>
            </a:r>
            <a:endParaRPr sz="9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000">
                <a:solidFill>
                  <a:srgbClr val="D9D9D9"/>
                </a:solidFill>
              </a:rPr>
              <a:t>Data Analysis</a:t>
            </a:r>
            <a:endParaRPr sz="7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2"/>
          <p:cNvPicPr preferRelativeResize="0"/>
          <p:nvPr/>
        </p:nvPicPr>
        <p:blipFill rotWithShape="1">
          <a:blip r:embed="rId4">
            <a:alphaModFix/>
          </a:blip>
          <a:srcRect b="1618" l="4069" r="4068" t="1615"/>
          <a:stretch/>
        </p:blipFill>
        <p:spPr>
          <a:xfrm>
            <a:off x="5438298" y="1161805"/>
            <a:ext cx="5036754" cy="796338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2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391" name="Google Shape;391;p22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392" name="Google Shape;392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22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397" name="Google Shape;397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" name="Google Shape;401;p22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02" name="Google Shape;402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22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05" name="Google Shape;405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22"/>
          <p:cNvSpPr txBox="1"/>
          <p:nvPr/>
        </p:nvSpPr>
        <p:spPr>
          <a:xfrm>
            <a:off x="11427000" y="1095125"/>
            <a:ext cx="6678600" cy="83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cs-CZ" sz="2600">
                <a:solidFill>
                  <a:schemeClr val="dk1"/>
                </a:solidFill>
              </a:rPr>
              <a:t>Objective Achieved</a:t>
            </a:r>
            <a:r>
              <a:rPr lang="cs-CZ" sz="2600">
                <a:solidFill>
                  <a:schemeClr val="dk1"/>
                </a:solidFill>
              </a:rPr>
              <a:t>: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cs-CZ" sz="2600">
                <a:solidFill>
                  <a:schemeClr val="dk1"/>
                </a:solidFill>
              </a:rPr>
              <a:t>Identified the </a:t>
            </a:r>
            <a:r>
              <a:rPr b="1" lang="cs-CZ" sz="2600">
                <a:solidFill>
                  <a:schemeClr val="dk1"/>
                </a:solidFill>
              </a:rPr>
              <a:t>top 5 content categories</a:t>
            </a:r>
            <a:r>
              <a:rPr lang="cs-CZ" sz="2600">
                <a:solidFill>
                  <a:schemeClr val="dk1"/>
                </a:solidFill>
              </a:rPr>
              <a:t> driving popularity on Social Buzz.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cs-CZ" sz="2600">
                <a:solidFill>
                  <a:schemeClr val="dk1"/>
                </a:solidFill>
              </a:rPr>
              <a:t>Key Insights</a:t>
            </a:r>
            <a:r>
              <a:rPr lang="cs-CZ" sz="2600">
                <a:solidFill>
                  <a:schemeClr val="dk1"/>
                </a:solidFill>
              </a:rPr>
              <a:t>: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cs-CZ" sz="2600">
                <a:solidFill>
                  <a:schemeClr val="dk1"/>
                </a:solidFill>
              </a:rPr>
              <a:t>The most popular category is </a:t>
            </a:r>
            <a:r>
              <a:rPr b="1" lang="cs-CZ" sz="2600">
                <a:solidFill>
                  <a:schemeClr val="dk1"/>
                </a:solidFill>
              </a:rPr>
              <a:t>"Animals"</a:t>
            </a:r>
            <a:r>
              <a:rPr lang="cs-CZ" sz="2600">
                <a:solidFill>
                  <a:schemeClr val="dk1"/>
                </a:solidFill>
              </a:rPr>
              <a:t> with a total score of </a:t>
            </a:r>
            <a:r>
              <a:rPr b="1" lang="cs-CZ" sz="2600">
                <a:solidFill>
                  <a:schemeClr val="dk1"/>
                </a:solidFill>
              </a:rPr>
              <a:t>74,965</a:t>
            </a:r>
            <a:r>
              <a:rPr lang="cs-CZ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cs-CZ" sz="2600">
                <a:solidFill>
                  <a:schemeClr val="dk1"/>
                </a:solidFill>
              </a:rPr>
              <a:t>A total of </a:t>
            </a:r>
            <a:r>
              <a:rPr b="1" lang="cs-CZ" sz="2600">
                <a:solidFill>
                  <a:schemeClr val="dk1"/>
                </a:solidFill>
              </a:rPr>
              <a:t>16 unique categories</a:t>
            </a:r>
            <a:r>
              <a:rPr lang="cs-CZ" sz="2600">
                <a:solidFill>
                  <a:schemeClr val="dk1"/>
                </a:solidFill>
              </a:rPr>
              <a:t> were analyzed.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cs-CZ" sz="2600">
                <a:solidFill>
                  <a:schemeClr val="dk1"/>
                </a:solidFill>
              </a:rPr>
              <a:t>The highest activity month was </a:t>
            </a:r>
            <a:r>
              <a:rPr b="1" lang="cs-CZ" sz="2600">
                <a:solidFill>
                  <a:schemeClr val="dk1"/>
                </a:solidFill>
              </a:rPr>
              <a:t>May</a:t>
            </a:r>
            <a:r>
              <a:rPr lang="cs-CZ" sz="2600">
                <a:solidFill>
                  <a:schemeClr val="dk1"/>
                </a:solidFill>
              </a:rPr>
              <a:t>, indicating seasonal trends.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cs-CZ" sz="2600">
                <a:solidFill>
                  <a:schemeClr val="dk1"/>
                </a:solidFill>
              </a:rPr>
              <a:t>Recommendations</a:t>
            </a:r>
            <a:r>
              <a:rPr lang="cs-CZ" sz="2600">
                <a:solidFill>
                  <a:schemeClr val="dk1"/>
                </a:solidFill>
              </a:rPr>
              <a:t>: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cs-CZ" sz="2600">
                <a:solidFill>
                  <a:schemeClr val="dk1"/>
                </a:solidFill>
              </a:rPr>
              <a:t>Focus on creating more content in high-performing categories like </a:t>
            </a:r>
            <a:r>
              <a:rPr b="1" lang="cs-CZ" sz="2600">
                <a:solidFill>
                  <a:schemeClr val="dk1"/>
                </a:solidFill>
              </a:rPr>
              <a:t>"Animals"</a:t>
            </a:r>
            <a:r>
              <a:rPr lang="cs-CZ" sz="2600">
                <a:solidFill>
                  <a:schemeClr val="dk1"/>
                </a:solidFill>
              </a:rPr>
              <a:t> and </a:t>
            </a:r>
            <a:r>
              <a:rPr b="1" lang="cs-CZ" sz="2600">
                <a:solidFill>
                  <a:schemeClr val="dk1"/>
                </a:solidFill>
              </a:rPr>
              <a:t>"Science"</a:t>
            </a:r>
            <a:r>
              <a:rPr lang="cs-CZ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cs-CZ" sz="2600">
                <a:solidFill>
                  <a:schemeClr val="dk1"/>
                </a:solidFill>
              </a:rPr>
              <a:t>Maximize engagement during peak months like </a:t>
            </a:r>
            <a:r>
              <a:rPr b="1" lang="cs-CZ" sz="2600">
                <a:solidFill>
                  <a:schemeClr val="dk1"/>
                </a:solidFill>
              </a:rPr>
              <a:t>May</a:t>
            </a:r>
            <a:r>
              <a:rPr lang="cs-CZ" sz="2600">
                <a:solidFill>
                  <a:schemeClr val="dk1"/>
                </a:solidFill>
              </a:rPr>
              <a:t>.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17" name="Google Shape;417;p2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18" name="Google Shape;418;p23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9" name="Google Shape;419;p23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0" name="Google Shape;420;p23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21" name="Google Shape;421;p23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22" name="Google Shape;42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30" name="Google Shape;430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921591" y="3285301"/>
            <a:ext cx="8673525" cy="4432626"/>
            <a:chOff x="0" y="0"/>
            <a:chExt cx="11564700" cy="5910167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2298167"/>
              <a:ext cx="11564700" cy="36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 sz="1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 sz="1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 sz="1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 sz="1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 sz="1700"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8545575" y="2452925"/>
            <a:ext cx="7513200" cy="5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-CZ" sz="2600">
                <a:solidFill>
                  <a:schemeClr val="dk1"/>
                </a:solidFill>
              </a:rPr>
              <a:t>Social Buzz </a:t>
            </a:r>
            <a:r>
              <a:rPr lang="cs-CZ" sz="2600">
                <a:solidFill>
                  <a:schemeClr val="dk1"/>
                </a:solidFill>
              </a:rPr>
              <a:t>is a fast growing technology unicorn that need to adapt quickly to it's global scale.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</a:rPr>
              <a:t>Accenture has begun a 3 month POC focusing on these basics:  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cs-CZ" sz="2600">
                <a:solidFill>
                  <a:schemeClr val="dk1"/>
                </a:solidFill>
              </a:rPr>
              <a:t>An audit of Social Buzz's big data practice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cs-CZ" sz="2600">
                <a:solidFill>
                  <a:schemeClr val="dk1"/>
                </a:solidFill>
              </a:rPr>
              <a:t>Recommendations for a successful IPO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cs-CZ" sz="2600">
                <a:solidFill>
                  <a:schemeClr val="dk1"/>
                </a:solidFill>
              </a:rPr>
              <a:t>Analysis to find Social Buzz's top 5 most popular categories of content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2227725" y="4292350"/>
            <a:ext cx="7470900" cy="4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lt1"/>
                </a:solidFill>
              </a:rPr>
              <a:t>500M active users/month</a:t>
            </a:r>
            <a:endParaRPr sz="3200">
              <a:solidFill>
                <a:schemeClr val="lt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cs-CZ" sz="3200">
                <a:solidFill>
                  <a:schemeClr val="lt1"/>
                </a:solidFill>
              </a:rPr>
              <a:t>Generates over 100,000+ pieces of content daily</a:t>
            </a:r>
            <a:endParaRPr sz="3200">
              <a:solidFill>
                <a:schemeClr val="lt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cs-CZ" sz="3200">
                <a:solidFill>
                  <a:schemeClr val="lt1"/>
                </a:solidFill>
              </a:rPr>
              <a:t>36,500,000 pieces of content per year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2034675" y="8789650"/>
            <a:ext cx="78570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5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So there is a need for scaling the business and identify critical insights from the available data (Top 5 most popular content </a:t>
            </a:r>
            <a:r>
              <a:rPr lang="cs-CZ" sz="25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cs-CZ" sz="25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8" name="Google Shape;228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17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2" name="Google Shape;232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7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17"/>
          <p:cNvGrpSpPr/>
          <p:nvPr/>
        </p:nvGrpSpPr>
        <p:grpSpPr>
          <a:xfrm>
            <a:off x="11411515" y="6953289"/>
            <a:ext cx="2187334" cy="2123082"/>
            <a:chOff x="-23042" y="66269"/>
            <a:chExt cx="6542159" cy="6349987"/>
          </a:xfrm>
        </p:grpSpPr>
        <p:sp>
          <p:nvSpPr>
            <p:cNvPr id="236" name="Google Shape;236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14213425" y="1606775"/>
            <a:ext cx="33930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Akhil Krishna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213425" y="4501038"/>
            <a:ext cx="3393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Principle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14213425" y="7395325"/>
            <a:ext cx="42960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Chief Technical Architect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11513550" y="868775"/>
            <a:ext cx="2085000" cy="208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12234875" y="1472125"/>
            <a:ext cx="619500" cy="619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12100313" y="2306975"/>
            <a:ext cx="888600" cy="5385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13550" y="835402"/>
            <a:ext cx="2085000" cy="2188200"/>
          </a:xfrm>
          <a:prstGeom prst="ellipse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6" name="Google Shape;266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7" name="Google Shape;267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9" name="Google Shape;269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0" name="Google Shape;270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72" name="Google Shape;272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5" name="Google Shape;275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6" name="Google Shape;276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8" name="Google Shape;278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9" name="Google Shape;279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3" name="Google Shape;283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4" name="Google Shape;284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6" name="Google Shape;286;p18"/>
          <p:cNvSpPr txBox="1"/>
          <p:nvPr/>
        </p:nvSpPr>
        <p:spPr>
          <a:xfrm>
            <a:off x="4017825" y="1497300"/>
            <a:ext cx="6334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&amp; Data Understanding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7913400" y="4662963"/>
            <a:ext cx="6334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9681575" y="6329713"/>
            <a:ext cx="6334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11449725" y="8016775"/>
            <a:ext cx="6334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Uncover Insights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5976900" y="3082425"/>
            <a:ext cx="6334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9"/>
          <p:cNvSpPr txBox="1"/>
          <p:nvPr/>
        </p:nvSpPr>
        <p:spPr>
          <a:xfrm>
            <a:off x="517100" y="887840"/>
            <a:ext cx="4636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301" name="Google Shape;301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9" name="Google Shape;3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9"/>
          <p:cNvSpPr txBox="1"/>
          <p:nvPr/>
        </p:nvSpPr>
        <p:spPr>
          <a:xfrm>
            <a:off x="517088" y="2737700"/>
            <a:ext cx="6589800" cy="3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dk1"/>
                </a:solidFill>
              </a:rPr>
              <a:t>Top 5 Content Categories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cs-CZ" sz="2500">
                <a:solidFill>
                  <a:schemeClr val="dk1"/>
                </a:solidFill>
              </a:rPr>
              <a:t>Animals: 74,965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cs-CZ" sz="2500">
                <a:solidFill>
                  <a:schemeClr val="dk1"/>
                </a:solidFill>
              </a:rPr>
              <a:t>Science: 71,168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cs-CZ" sz="2500">
                <a:solidFill>
                  <a:schemeClr val="dk1"/>
                </a:solidFill>
              </a:rPr>
              <a:t>Healthy Eating: 69,339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cs-CZ" sz="2500">
                <a:solidFill>
                  <a:schemeClr val="dk1"/>
                </a:solidFill>
              </a:rPr>
              <a:t>Technology: 68,738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cs-CZ" sz="2500">
                <a:solidFill>
                  <a:schemeClr val="dk1"/>
                </a:solidFill>
              </a:rPr>
              <a:t>Food: 66,676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8000" y="0"/>
            <a:ext cx="11929677" cy="781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30" name="Google Shape;330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1" name="Google Shape;331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" name="Google Shape;332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0" name="Google Shape;340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42" name="Google Shape;342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3" name="Google Shape;343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20"/>
          <p:cNvSpPr txBox="1"/>
          <p:nvPr/>
        </p:nvSpPr>
        <p:spPr>
          <a:xfrm>
            <a:off x="3644425" y="2414650"/>
            <a:ext cx="15053400" cy="5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-CZ" sz="3900">
                <a:solidFill>
                  <a:schemeClr val="dk1"/>
                </a:solidFill>
              </a:rPr>
              <a:t> Unique Categories and Reactions</a:t>
            </a:r>
            <a:endParaRPr b="1" sz="3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Additional insights: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cs-CZ" sz="3200">
                <a:solidFill>
                  <a:schemeClr val="dk1"/>
                </a:solidFill>
              </a:rPr>
              <a:t>Number of unique categories: </a:t>
            </a:r>
            <a:r>
              <a:rPr b="1" lang="cs-CZ" sz="3200">
                <a:solidFill>
                  <a:schemeClr val="dk1"/>
                </a:solidFill>
              </a:rPr>
              <a:t>16</a:t>
            </a:r>
            <a:r>
              <a:rPr lang="cs-CZ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cs-CZ" sz="3200">
                <a:solidFill>
                  <a:schemeClr val="dk1"/>
                </a:solidFill>
              </a:rPr>
              <a:t>Reactions to the most popular category ("Animals"): </a:t>
            </a:r>
            <a:r>
              <a:rPr b="1" lang="cs-CZ" sz="3200">
                <a:solidFill>
                  <a:schemeClr val="dk1"/>
                </a:solidFill>
              </a:rPr>
              <a:t>1,897 reactions</a:t>
            </a:r>
            <a:r>
              <a:rPr lang="cs-CZ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1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62" name="Google Shape;362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3" name="Google Shape;363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" name="Google Shape;364;p21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21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1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74" name="Google Shape;374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5" name="Google Shape;375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6" name="Google Shape;376;p21"/>
          <p:cNvSpPr txBox="1"/>
          <p:nvPr/>
        </p:nvSpPr>
        <p:spPr>
          <a:xfrm>
            <a:off x="2604150" y="1914050"/>
            <a:ext cx="5106600" cy="6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-CZ" sz="3900">
                <a:solidFill>
                  <a:schemeClr val="dk1"/>
                </a:solidFill>
              </a:rPr>
              <a:t>Monthly Trends</a:t>
            </a:r>
            <a:endParaRPr b="1" sz="3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chemeClr val="dk1"/>
              </a:solidFill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cs-CZ" sz="3200">
                <a:solidFill>
                  <a:schemeClr val="dk1"/>
                </a:solidFill>
              </a:rPr>
              <a:t>The month with the most posts: </a:t>
            </a:r>
            <a:r>
              <a:rPr b="1" lang="cs-CZ" sz="3200">
                <a:solidFill>
                  <a:schemeClr val="dk1"/>
                </a:solidFill>
              </a:rPr>
              <a:t>May</a:t>
            </a:r>
            <a:r>
              <a:rPr lang="cs-CZ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cs-CZ" sz="3200">
                <a:solidFill>
                  <a:schemeClr val="dk1"/>
                </a:solidFill>
              </a:rPr>
              <a:t>The month with the least posts: </a:t>
            </a:r>
            <a:r>
              <a:rPr b="1" lang="cs-CZ" sz="3200">
                <a:solidFill>
                  <a:schemeClr val="dk1"/>
                </a:solidFill>
              </a:rPr>
              <a:t>February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0825" y="1685150"/>
            <a:ext cx="10915676" cy="761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