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64" r:id="rId5"/>
    <p:sldId id="266" r:id="rId6"/>
    <p:sldId id="265" r:id="rId7"/>
    <p:sldId id="267" r:id="rId8"/>
    <p:sldId id="268"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3/10/2024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0095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3114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3/10/2024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09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8371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6776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0559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149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9768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39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730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3/10/2024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929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3/10/2024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663030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492452&amp;picture=introduction-and-public-speakin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7B416-51DF-6D33-BAD9-9FDDAD4FEE0A}"/>
              </a:ext>
            </a:extLst>
          </p:cNvPr>
          <p:cNvSpPr>
            <a:spLocks noGrp="1"/>
          </p:cNvSpPr>
          <p:nvPr>
            <p:ph type="ctrTitle"/>
          </p:nvPr>
        </p:nvSpPr>
        <p:spPr>
          <a:xfrm>
            <a:off x="4703402" y="1841412"/>
            <a:ext cx="6406559" cy="2688020"/>
          </a:xfrm>
        </p:spPr>
        <p:txBody>
          <a:bodyPr>
            <a:normAutofit/>
          </a:bodyPr>
          <a:lstStyle/>
          <a:p>
            <a:pPr algn="l"/>
            <a:r>
              <a:rPr lang="en-US" dirty="0">
                <a:solidFill>
                  <a:schemeClr val="bg1"/>
                </a:solidFill>
              </a:rPr>
              <a:t>GITINSIGHT</a:t>
            </a:r>
          </a:p>
        </p:txBody>
      </p:sp>
      <p:sp>
        <p:nvSpPr>
          <p:cNvPr id="3" name="Subtitle 2">
            <a:extLst>
              <a:ext uri="{FF2B5EF4-FFF2-40B4-BE49-F238E27FC236}">
                <a16:creationId xmlns:a16="http://schemas.microsoft.com/office/drawing/2014/main" id="{A7446F10-77B8-D8B5-7A0B-AB92DF1BED90}"/>
              </a:ext>
            </a:extLst>
          </p:cNvPr>
          <p:cNvSpPr>
            <a:spLocks noGrp="1"/>
          </p:cNvSpPr>
          <p:nvPr>
            <p:ph type="subTitle" idx="1"/>
          </p:nvPr>
        </p:nvSpPr>
        <p:spPr>
          <a:xfrm>
            <a:off x="4703402" y="5206246"/>
            <a:ext cx="6433990" cy="1024128"/>
          </a:xfrm>
        </p:spPr>
        <p:txBody>
          <a:bodyPr>
            <a:normAutofit/>
          </a:bodyPr>
          <a:lstStyle/>
          <a:p>
            <a:pPr algn="l"/>
            <a:r>
              <a:rPr lang="en-US" dirty="0">
                <a:solidFill>
                  <a:schemeClr val="tx1"/>
                </a:solidFill>
              </a:rPr>
              <a:t>Revolutionizing Git Insights</a:t>
            </a:r>
          </a:p>
        </p:txBody>
      </p:sp>
      <p:pic>
        <p:nvPicPr>
          <p:cNvPr id="4" name="Picture 3">
            <a:extLst>
              <a:ext uri="{FF2B5EF4-FFF2-40B4-BE49-F238E27FC236}">
                <a16:creationId xmlns:a16="http://schemas.microsoft.com/office/drawing/2014/main" id="{3B97C5B8-9C89-E1DB-4079-0B942B94EE2D}"/>
              </a:ext>
            </a:extLst>
          </p:cNvPr>
          <p:cNvPicPr>
            <a:picLocks noChangeAspect="1"/>
          </p:cNvPicPr>
          <p:nvPr/>
        </p:nvPicPr>
        <p:blipFill rotWithShape="1">
          <a:blip r:embed="rId2"/>
          <a:srcRect l="21089" r="20515" b="3"/>
          <a:stretch/>
        </p:blipFill>
        <p:spPr>
          <a:xfrm>
            <a:off x="19" y="1225106"/>
            <a:ext cx="4059915" cy="3788958"/>
          </a:xfrm>
          <a:prstGeom prst="rect">
            <a:avLst/>
          </a:prstGeom>
        </p:spPr>
      </p:pic>
    </p:spTree>
    <p:extLst>
      <p:ext uri="{BB962C8B-B14F-4D97-AF65-F5344CB8AC3E}">
        <p14:creationId xmlns:p14="http://schemas.microsoft.com/office/powerpoint/2010/main" val="396592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5EFEE-EABB-5862-708A-866F40098DB1}"/>
              </a:ext>
            </a:extLst>
          </p:cNvPr>
          <p:cNvSpPr>
            <a:spLocks noGrp="1"/>
          </p:cNvSpPr>
          <p:nvPr>
            <p:ph type="title"/>
          </p:nvPr>
        </p:nvSpPr>
        <p:spPr>
          <a:xfrm>
            <a:off x="5300811" y="317500"/>
            <a:ext cx="5927576" cy="1701800"/>
          </a:xfrm>
        </p:spPr>
        <p:txBody>
          <a:bodyPr>
            <a:normAutofit/>
          </a:bodyPr>
          <a:lstStyle/>
          <a:p>
            <a:r>
              <a:rPr lang="en-US"/>
              <a:t>Looking ahead</a:t>
            </a:r>
            <a:endParaRPr lang="en-US" dirty="0"/>
          </a:p>
        </p:txBody>
      </p:sp>
      <p:pic>
        <p:nvPicPr>
          <p:cNvPr id="15" name="Picture 14" descr="White puzzle with one red piece">
            <a:extLst>
              <a:ext uri="{FF2B5EF4-FFF2-40B4-BE49-F238E27FC236}">
                <a16:creationId xmlns:a16="http://schemas.microsoft.com/office/drawing/2014/main" id="{1902BE4B-3543-F664-FF63-779EBAFEBFDD}"/>
              </a:ext>
            </a:extLst>
          </p:cNvPr>
          <p:cNvPicPr>
            <a:picLocks noChangeAspect="1"/>
          </p:cNvPicPr>
          <p:nvPr/>
        </p:nvPicPr>
        <p:blipFill rotWithShape="1">
          <a:blip r:embed="rId2"/>
          <a:srcRect l="31702" r="30098"/>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0014746C-4C65-C113-128D-10B14B02B6F1}"/>
              </a:ext>
            </a:extLst>
          </p:cNvPr>
          <p:cNvSpPr>
            <a:spLocks noGrp="1"/>
          </p:cNvSpPr>
          <p:nvPr>
            <p:ph idx="1"/>
          </p:nvPr>
        </p:nvSpPr>
        <p:spPr>
          <a:xfrm>
            <a:off x="5300810" y="2587625"/>
            <a:ext cx="5927577" cy="3594100"/>
          </a:xfrm>
        </p:spPr>
        <p:txBody>
          <a:bodyPr anchor="t">
            <a:normAutofit/>
          </a:bodyPr>
          <a:lstStyle/>
          <a:p>
            <a:pPr marL="342900" indent="-342900" algn="just">
              <a:lnSpc>
                <a:spcPct val="91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Immediate Focus:</a:t>
            </a:r>
            <a:r>
              <a:rPr lang="en-US" sz="2000" b="0" i="0" dirty="0">
                <a:effectLst/>
                <a:latin typeface="Arial" panose="020B0604020202020204" pitchFamily="34" charset="0"/>
                <a:cs typeface="Arial" panose="020B0604020202020204" pitchFamily="34" charset="0"/>
              </a:rPr>
              <a:t> Completing frontend development and ensuring full AI model integration.</a:t>
            </a:r>
          </a:p>
          <a:p>
            <a:pPr marL="342900" indent="-342900" algn="just">
              <a:lnSpc>
                <a:spcPct val="91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Upcoming Milestones:</a:t>
            </a:r>
            <a:r>
              <a:rPr lang="en-US" sz="2000" b="0" i="0" dirty="0">
                <a:effectLst/>
                <a:latin typeface="Arial" panose="020B0604020202020204" pitchFamily="34" charset="0"/>
                <a:cs typeface="Arial" panose="020B0604020202020204" pitchFamily="34" charset="0"/>
              </a:rPr>
              <a:t> Start comprehensive testing, focusing on usability and performance. Implement enhancements based on early feedback.</a:t>
            </a:r>
          </a:p>
          <a:p>
            <a:pPr marL="342900" indent="-342900" algn="just">
              <a:lnSpc>
                <a:spcPct val="91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Long-Term Vision:</a:t>
            </a:r>
            <a:r>
              <a:rPr lang="en-US" sz="2000" b="0" i="0" dirty="0">
                <a:effectLst/>
                <a:latin typeface="Arial" panose="020B0604020202020204" pitchFamily="34" charset="0"/>
                <a:cs typeface="Arial" panose="020B0604020202020204" pitchFamily="34" charset="0"/>
              </a:rPr>
              <a:t> Expand </a:t>
            </a:r>
            <a:r>
              <a:rPr lang="en-US" sz="2000" b="0" i="0" dirty="0" err="1">
                <a:effectLst/>
                <a:latin typeface="Arial" panose="020B0604020202020204" pitchFamily="34" charset="0"/>
                <a:cs typeface="Arial" panose="020B0604020202020204" pitchFamily="34" charset="0"/>
              </a:rPr>
              <a:t>GitInsight's</a:t>
            </a:r>
            <a:r>
              <a:rPr lang="en-US" sz="2000" b="0" i="0" dirty="0">
                <a:effectLst/>
                <a:latin typeface="Arial" panose="020B0604020202020204" pitchFamily="34" charset="0"/>
                <a:cs typeface="Arial" panose="020B0604020202020204" pitchFamily="34" charset="0"/>
              </a:rPr>
              <a:t> capabilities to support a wider range of Git analytics and introduce more collaborative features for team environments.</a:t>
            </a:r>
          </a:p>
          <a:p>
            <a:pPr>
              <a:lnSpc>
                <a:spcPct val="91000"/>
              </a:lnSpc>
            </a:pPr>
            <a:endParaRPr lang="en-US" sz="2000" dirty="0"/>
          </a:p>
        </p:txBody>
      </p:sp>
    </p:spTree>
    <p:extLst>
      <p:ext uri="{BB962C8B-B14F-4D97-AF65-F5344CB8AC3E}">
        <p14:creationId xmlns:p14="http://schemas.microsoft.com/office/powerpoint/2010/main" val="363106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4E677-6E61-32F9-2E01-BAD751371FC4}"/>
              </a:ext>
            </a:extLst>
          </p:cNvPr>
          <p:cNvSpPr>
            <a:spLocks noGrp="1"/>
          </p:cNvSpPr>
          <p:nvPr>
            <p:ph type="title"/>
          </p:nvPr>
        </p:nvSpPr>
        <p:spPr>
          <a:xfrm>
            <a:off x="960120" y="317814"/>
            <a:ext cx="10268712" cy="1700784"/>
          </a:xfrm>
        </p:spPr>
        <p:txBody>
          <a:bodyPr>
            <a:normAutofit/>
          </a:bodyPr>
          <a:lstStyle/>
          <a:p>
            <a:r>
              <a:rPr lang="en-US"/>
              <a:t>Conclusion</a:t>
            </a:r>
            <a:endParaRPr lang="en-US" dirty="0"/>
          </a:p>
        </p:txBody>
      </p:sp>
      <p:sp>
        <p:nvSpPr>
          <p:cNvPr id="10" name="Rectangle 9">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9FFAA99-CF17-F3F8-8407-2BB110369C6B}"/>
              </a:ext>
            </a:extLst>
          </p:cNvPr>
          <p:cNvSpPr>
            <a:spLocks noGrp="1"/>
          </p:cNvSpPr>
          <p:nvPr>
            <p:ph idx="1"/>
          </p:nvPr>
        </p:nvSpPr>
        <p:spPr>
          <a:xfrm>
            <a:off x="960120" y="2587752"/>
            <a:ext cx="10268712" cy="3258102"/>
          </a:xfrm>
        </p:spPr>
        <p:txBody>
          <a:bodyPr>
            <a:normAutofit/>
          </a:bodyPr>
          <a:lstStyle/>
          <a:p>
            <a:pPr marL="342900" indent="-342900" algn="just">
              <a:buFont typeface="Arial" panose="020B0604020202020204" pitchFamily="34" charset="0"/>
              <a:buChar char="•"/>
            </a:pPr>
            <a:r>
              <a:rPr lang="en-US" b="0" i="0" dirty="0" err="1">
                <a:effectLst/>
                <a:latin typeface="Arial" panose="020B0604020202020204" pitchFamily="34" charset="0"/>
                <a:cs typeface="Arial" panose="020B0604020202020204" pitchFamily="34" charset="0"/>
              </a:rPr>
              <a:t>GitInsight</a:t>
            </a:r>
            <a:r>
              <a:rPr lang="en-US" b="0" i="0" dirty="0">
                <a:effectLst/>
                <a:latin typeface="Arial" panose="020B0604020202020204" pitchFamily="34" charset="0"/>
                <a:cs typeface="Arial" panose="020B0604020202020204" pitchFamily="34" charset="0"/>
              </a:rPr>
              <a:t> stands at the intersection of technology and ease, offering a unique solution to navigate and understand Git repositories effortlessly.</a:t>
            </a:r>
          </a:p>
          <a:p>
            <a:pPr marL="342900" indent="-342900"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Our journey is ongoing, and we're excited about the potential </a:t>
            </a:r>
            <a:r>
              <a:rPr lang="en-US" b="0" i="0" dirty="0" err="1">
                <a:effectLst/>
                <a:latin typeface="Arial" panose="020B0604020202020204" pitchFamily="34" charset="0"/>
                <a:cs typeface="Arial" panose="020B0604020202020204" pitchFamily="34" charset="0"/>
              </a:rPr>
              <a:t>GitInsight</a:t>
            </a:r>
            <a:r>
              <a:rPr lang="en-US" b="0" i="0" dirty="0">
                <a:effectLst/>
                <a:latin typeface="Arial" panose="020B0604020202020204" pitchFamily="34" charset="0"/>
                <a:cs typeface="Arial" panose="020B0604020202020204" pitchFamily="34" charset="0"/>
              </a:rPr>
              <a:t> has to transform project management and development workflows.</a:t>
            </a:r>
          </a:p>
          <a:p>
            <a:endParaRPr lang="en-US" dirty="0"/>
          </a:p>
        </p:txBody>
      </p:sp>
    </p:spTree>
    <p:extLst>
      <p:ext uri="{BB962C8B-B14F-4D97-AF65-F5344CB8AC3E}">
        <p14:creationId xmlns:p14="http://schemas.microsoft.com/office/powerpoint/2010/main" val="743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F62A-F2DC-1338-AA2C-C6584DC6B4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8B1A02-A739-325A-8733-860B4F643AEC}"/>
              </a:ext>
            </a:extLst>
          </p:cNvPr>
          <p:cNvSpPr>
            <a:spLocks noGrp="1"/>
          </p:cNvSpPr>
          <p:nvPr>
            <p:ph idx="1"/>
          </p:nvPr>
        </p:nvSpPr>
        <p:spPr>
          <a:xfrm>
            <a:off x="213360" y="2458720"/>
            <a:ext cx="11572240" cy="4081466"/>
          </a:xfrm>
        </p:spPr>
        <p:txBody>
          <a:bodyPr>
            <a:normAutofit lnSpcReduction="10000"/>
          </a:bodyPr>
          <a:lstStyle/>
          <a:p>
            <a:pPr marL="342900" indent="-342900" algn="just">
              <a:buFont typeface="Arial" panose="020B0604020202020204" pitchFamily="34" charset="0"/>
              <a:buChar char="•"/>
            </a:pPr>
            <a:r>
              <a:rPr lang="en-US" sz="2000" b="0" i="0" dirty="0" err="1">
                <a:solidFill>
                  <a:srgbClr val="0D0D0D"/>
                </a:solidFill>
                <a:effectLst/>
                <a:latin typeface="Arial" panose="020B0604020202020204" pitchFamily="34" charset="0"/>
                <a:cs typeface="Arial" panose="020B0604020202020204" pitchFamily="34" charset="0"/>
              </a:rPr>
              <a:t>GitInsight</a:t>
            </a:r>
            <a:r>
              <a:rPr lang="en-US" sz="2000" b="0" i="0" dirty="0">
                <a:solidFill>
                  <a:srgbClr val="0D0D0D"/>
                </a:solidFill>
                <a:effectLst/>
                <a:latin typeface="Arial" panose="020B0604020202020204" pitchFamily="34" charset="0"/>
                <a:cs typeface="Arial" panose="020B0604020202020204" pitchFamily="34" charset="0"/>
              </a:rPr>
              <a:t> is an innovative web application designed to offer intuitive and insightful analytics on Git repositories. By leveraging advanced AI/ML models, including GPT-4 and RAG, </a:t>
            </a:r>
            <a:r>
              <a:rPr lang="en-US" sz="2000" b="0" i="0" dirty="0" err="1">
                <a:solidFill>
                  <a:srgbClr val="0D0D0D"/>
                </a:solidFill>
                <a:effectLst/>
                <a:latin typeface="Arial" panose="020B0604020202020204" pitchFamily="34" charset="0"/>
                <a:cs typeface="Arial" panose="020B0604020202020204" pitchFamily="34" charset="0"/>
              </a:rPr>
              <a:t>GitInsight</a:t>
            </a:r>
            <a:r>
              <a:rPr lang="en-US" sz="2000" b="0" i="0" dirty="0">
                <a:solidFill>
                  <a:srgbClr val="0D0D0D"/>
                </a:solidFill>
                <a:effectLst/>
                <a:latin typeface="Arial" panose="020B0604020202020204" pitchFamily="34" charset="0"/>
                <a:cs typeface="Arial" panose="020B0604020202020204" pitchFamily="34" charset="0"/>
              </a:rPr>
              <a:t> allows users to interact through a user-friendly chat interface, asking open-ended questions to gain a deeper understanding of Git commits.</a:t>
            </a:r>
          </a:p>
          <a:p>
            <a:pPr marL="342900" indent="-342900" algn="just">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Our aim is to make complex Git data accessible to developers, project managers, and non-technical users alike, without the need for command-line expertise.</a:t>
            </a:r>
          </a:p>
          <a:p>
            <a:pPr marL="342900" indent="-342900"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Technologies: </a:t>
            </a:r>
          </a:p>
          <a:p>
            <a:pPr marL="617220" lvl="1" indent="-342900">
              <a:buFont typeface="Arial" panose="020B0604020202020204" pitchFamily="34" charset="0"/>
              <a:buChar char="•"/>
            </a:pPr>
            <a:r>
              <a:rPr lang="en-US" sz="1700" b="0" i="0" dirty="0">
                <a:solidFill>
                  <a:srgbClr val="0D0D0D"/>
                </a:solidFill>
                <a:effectLst/>
                <a:latin typeface="Arial" panose="020B0604020202020204" pitchFamily="34" charset="0"/>
                <a:cs typeface="Arial" panose="020B0604020202020204" pitchFamily="34" charset="0"/>
              </a:rPr>
              <a:t>Backend: Flask, Astra DB, llama-index, Cassio</a:t>
            </a:r>
          </a:p>
          <a:p>
            <a:pPr marL="617220" lvl="1" indent="-342900">
              <a:buFont typeface="Arial" panose="020B0604020202020204" pitchFamily="34" charset="0"/>
              <a:buChar char="•"/>
            </a:pPr>
            <a:r>
              <a:rPr lang="en-US" sz="1700" b="0" i="0" dirty="0">
                <a:solidFill>
                  <a:srgbClr val="0D0D0D"/>
                </a:solidFill>
                <a:effectLst/>
                <a:latin typeface="Arial" panose="020B0604020202020204" pitchFamily="34" charset="0"/>
                <a:cs typeface="Arial" panose="020B0604020202020204" pitchFamily="34" charset="0"/>
              </a:rPr>
              <a:t>Frontend: React, Tailwind CSS</a:t>
            </a:r>
          </a:p>
          <a:p>
            <a:pPr marL="617220" lvl="1" indent="-342900">
              <a:buFont typeface="Arial" panose="020B0604020202020204" pitchFamily="34" charset="0"/>
              <a:buChar char="•"/>
            </a:pPr>
            <a:r>
              <a:rPr lang="en-US" sz="1700" b="0" i="0" dirty="0">
                <a:solidFill>
                  <a:srgbClr val="0D0D0D"/>
                </a:solidFill>
                <a:effectLst/>
                <a:latin typeface="Arial" panose="020B0604020202020204" pitchFamily="34" charset="0"/>
                <a:cs typeface="Arial" panose="020B0604020202020204" pitchFamily="34" charset="0"/>
              </a:rPr>
              <a:t>AI/ML Modeling: RAG</a:t>
            </a:r>
          </a:p>
          <a:p>
            <a:pPr marL="617220" lvl="1" indent="-342900">
              <a:buFont typeface="Arial" panose="020B0604020202020204" pitchFamily="34" charset="0"/>
              <a:buChar char="•"/>
            </a:pPr>
            <a:r>
              <a:rPr lang="en-US" sz="1700" b="0" i="0" dirty="0">
                <a:solidFill>
                  <a:srgbClr val="0D0D0D"/>
                </a:solidFill>
                <a:effectLst/>
                <a:latin typeface="Arial" panose="020B0604020202020204" pitchFamily="34" charset="0"/>
                <a:cs typeface="Arial" panose="020B0604020202020204" pitchFamily="34" charset="0"/>
              </a:rPr>
              <a:t> Deployment: Render</a:t>
            </a:r>
          </a:p>
          <a:p>
            <a:endParaRPr lang="en-US" dirty="0"/>
          </a:p>
        </p:txBody>
      </p:sp>
      <p:pic>
        <p:nvPicPr>
          <p:cNvPr id="9" name="Picture 8" descr="A person standing at a podium&#10;&#10;Description automatically generated">
            <a:extLst>
              <a:ext uri="{FF2B5EF4-FFF2-40B4-BE49-F238E27FC236}">
                <a16:creationId xmlns:a16="http://schemas.microsoft.com/office/drawing/2014/main" id="{E92630FD-FB78-8FEE-DBD1-E9D9FB7680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04400" y="5120640"/>
            <a:ext cx="2316479" cy="1737359"/>
          </a:xfrm>
          <a:prstGeom prst="rect">
            <a:avLst/>
          </a:prstGeom>
        </p:spPr>
      </p:pic>
    </p:spTree>
    <p:extLst>
      <p:ext uri="{BB962C8B-B14F-4D97-AF65-F5344CB8AC3E}">
        <p14:creationId xmlns:p14="http://schemas.microsoft.com/office/powerpoint/2010/main" val="48299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A1802-EC39-E215-21E6-AB18EC465A52}"/>
              </a:ext>
            </a:extLst>
          </p:cNvPr>
          <p:cNvSpPr>
            <a:spLocks noGrp="1"/>
          </p:cNvSpPr>
          <p:nvPr>
            <p:ph type="title"/>
          </p:nvPr>
        </p:nvSpPr>
        <p:spPr>
          <a:xfrm>
            <a:off x="5300811" y="317500"/>
            <a:ext cx="5927576" cy="1701800"/>
          </a:xfrm>
        </p:spPr>
        <p:txBody>
          <a:bodyPr>
            <a:normAutofit/>
          </a:bodyPr>
          <a:lstStyle/>
          <a:p>
            <a:r>
              <a:rPr lang="en-US" sz="5600" dirty="0"/>
              <a:t>Summarizing progress</a:t>
            </a:r>
          </a:p>
        </p:txBody>
      </p:sp>
      <p:pic>
        <p:nvPicPr>
          <p:cNvPr id="15" name="Picture 14" descr="Cubes connected with a red line">
            <a:extLst>
              <a:ext uri="{FF2B5EF4-FFF2-40B4-BE49-F238E27FC236}">
                <a16:creationId xmlns:a16="http://schemas.microsoft.com/office/drawing/2014/main" id="{7C67DD58-E159-137F-E268-24B281A26E28}"/>
              </a:ext>
            </a:extLst>
          </p:cNvPr>
          <p:cNvPicPr>
            <a:picLocks noChangeAspect="1"/>
          </p:cNvPicPr>
          <p:nvPr/>
        </p:nvPicPr>
        <p:blipFill rotWithShape="1">
          <a:blip r:embed="rId2"/>
          <a:srcRect l="29569" r="18139" b="-1"/>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31D75DCD-6DE9-1579-3414-4B7019A5EE71}"/>
              </a:ext>
            </a:extLst>
          </p:cNvPr>
          <p:cNvSpPr>
            <a:spLocks noGrp="1"/>
          </p:cNvSpPr>
          <p:nvPr>
            <p:ph idx="1"/>
          </p:nvPr>
        </p:nvSpPr>
        <p:spPr>
          <a:xfrm>
            <a:off x="4805680" y="2438400"/>
            <a:ext cx="7294880" cy="4328160"/>
          </a:xfrm>
        </p:spPr>
        <p:txBody>
          <a:bodyPr anchor="t">
            <a:noAutofit/>
          </a:bodyPr>
          <a:lstStyle/>
          <a:p>
            <a:pPr algn="l"/>
            <a:r>
              <a:rPr lang="en-US" sz="1600" b="1" i="0" dirty="0">
                <a:solidFill>
                  <a:srgbClr val="0D0D0D"/>
                </a:solidFill>
                <a:effectLst/>
                <a:latin typeface="Arial" panose="020B0604020202020204" pitchFamily="34" charset="0"/>
                <a:cs typeface="Arial" panose="020B0604020202020204" pitchFamily="34" charset="0"/>
              </a:rPr>
              <a:t>Completed Action Items:</a:t>
            </a:r>
            <a:endParaRPr lang="en-US" sz="16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600" b="0" i="0" dirty="0">
                <a:solidFill>
                  <a:srgbClr val="0D0D0D"/>
                </a:solidFill>
                <a:effectLst/>
                <a:latin typeface="Arial" panose="020B0604020202020204" pitchFamily="34" charset="0"/>
                <a:cs typeface="Arial" panose="020B0604020202020204" pitchFamily="34" charset="0"/>
              </a:rPr>
              <a:t>Completed initial design of landing page</a:t>
            </a:r>
            <a:r>
              <a:rPr lang="en-US" sz="1600" dirty="0">
                <a:solidFill>
                  <a:srgbClr val="0D0D0D"/>
                </a:solidFill>
                <a:latin typeface="Arial" panose="020B0604020202020204" pitchFamily="34" charset="0"/>
                <a:cs typeface="Arial" panose="020B0604020202020204" pitchFamily="34" charset="0"/>
              </a:rPr>
              <a:t> frontend part.</a:t>
            </a:r>
          </a:p>
          <a:p>
            <a:pPr marL="742950" lvl="1" indent="-285750" algn="l">
              <a:buFont typeface="Arial" panose="020B0604020202020204" pitchFamily="34" charset="0"/>
              <a:buChar char="•"/>
            </a:pPr>
            <a:r>
              <a:rPr lang="en-US" sz="1600" b="0" i="0" dirty="0">
                <a:solidFill>
                  <a:srgbClr val="0D0D0D"/>
                </a:solidFill>
                <a:effectLst/>
                <a:latin typeface="Arial" panose="020B0604020202020204" pitchFamily="34" charset="0"/>
                <a:cs typeface="Arial" panose="020B0604020202020204" pitchFamily="34" charset="0"/>
              </a:rPr>
              <a:t>Completed initial design of the chatbot comp</a:t>
            </a:r>
            <a:r>
              <a:rPr lang="en-US" sz="1600" dirty="0">
                <a:solidFill>
                  <a:srgbClr val="0D0D0D"/>
                </a:solidFill>
                <a:latin typeface="Arial" panose="020B0604020202020204" pitchFamily="34" charset="0"/>
                <a:cs typeface="Arial" panose="020B0604020202020204" pitchFamily="34" charset="0"/>
              </a:rPr>
              <a:t>onent.</a:t>
            </a:r>
            <a:endParaRPr lang="en-US" sz="1600" b="0" i="0" dirty="0">
              <a:solidFill>
                <a:srgbClr val="0D0D0D"/>
              </a:solidFill>
              <a:effectLst/>
              <a:latin typeface="Arial" panose="020B0604020202020204" pitchFamily="34" charset="0"/>
              <a:cs typeface="Arial" panose="020B0604020202020204" pitchFamily="34" charset="0"/>
            </a:endParaRPr>
          </a:p>
          <a:p>
            <a:pPr algn="l"/>
            <a:r>
              <a:rPr lang="en-US" sz="1600" b="1" i="0" dirty="0">
                <a:solidFill>
                  <a:srgbClr val="0D0D0D"/>
                </a:solidFill>
                <a:effectLst/>
                <a:latin typeface="Arial" panose="020B0604020202020204" pitchFamily="34" charset="0"/>
                <a:cs typeface="Arial" panose="020B0604020202020204" pitchFamily="34" charset="0"/>
              </a:rPr>
              <a:t>Committed Action Items Since Last Meetup:</a:t>
            </a:r>
            <a:endParaRPr lang="en-US" sz="1600" b="0" i="0" dirty="0">
              <a:solidFill>
                <a:srgbClr val="0D0D0D"/>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600" b="0" i="0" dirty="0">
                <a:solidFill>
                  <a:srgbClr val="0D0D0D"/>
                </a:solidFill>
                <a:effectLst/>
                <a:latin typeface="Arial" panose="020B0604020202020204" pitchFamily="34" charset="0"/>
                <a:cs typeface="Arial" panose="020B0604020202020204" pitchFamily="34" charset="0"/>
              </a:rPr>
              <a:t>Start frontend development, focusing on refining the chat interface.</a:t>
            </a:r>
          </a:p>
          <a:p>
            <a:pPr marL="742950" lvl="1" indent="-285750" algn="l">
              <a:buFont typeface="Arial" panose="020B0604020202020204" pitchFamily="34" charset="0"/>
              <a:buChar char="•"/>
            </a:pPr>
            <a:r>
              <a:rPr lang="en-US" sz="1600" b="0" i="0" dirty="0">
                <a:solidFill>
                  <a:srgbClr val="0D0D0D"/>
                </a:solidFill>
                <a:effectLst/>
                <a:latin typeface="Arial" panose="020B0604020202020204" pitchFamily="34" charset="0"/>
                <a:cs typeface="Arial" panose="020B0604020202020204" pitchFamily="34" charset="0"/>
              </a:rPr>
              <a:t>Continue improving AI model training for increased query response accuracy.</a:t>
            </a:r>
          </a:p>
          <a:p>
            <a:pPr algn="l"/>
            <a:r>
              <a:rPr lang="en-US" sz="1600" b="1" i="0" dirty="0">
                <a:solidFill>
                  <a:srgbClr val="0D0D0D"/>
                </a:solidFill>
                <a:effectLst/>
                <a:latin typeface="Arial" panose="020B0604020202020204" pitchFamily="34" charset="0"/>
                <a:cs typeface="Arial" panose="020B0604020202020204" pitchFamily="34" charset="0"/>
              </a:rPr>
              <a:t>Missing Milestone (if any): </a:t>
            </a:r>
            <a:r>
              <a:rPr lang="en-US" sz="1600" i="0" dirty="0">
                <a:solidFill>
                  <a:srgbClr val="0D0D0D"/>
                </a:solidFill>
                <a:effectLst/>
                <a:latin typeface="Arial" panose="020B0604020202020204" pitchFamily="34" charset="0"/>
                <a:cs typeface="Arial" panose="020B0604020202020204" pitchFamily="34" charset="0"/>
              </a:rPr>
              <a:t>N/A</a:t>
            </a:r>
            <a:endParaRPr lang="en-US" sz="1600" b="0" i="0" dirty="0">
              <a:solidFill>
                <a:srgbClr val="0D0D0D"/>
              </a:solidFill>
              <a:effectLst/>
              <a:latin typeface="Arial" panose="020B0604020202020204" pitchFamily="34" charset="0"/>
              <a:cs typeface="Arial" panose="020B0604020202020204" pitchFamily="34" charset="0"/>
            </a:endParaRPr>
          </a:p>
          <a:p>
            <a:pPr algn="l"/>
            <a:r>
              <a:rPr lang="en-US" sz="1600" b="1" i="0" dirty="0">
                <a:solidFill>
                  <a:srgbClr val="0D0D0D"/>
                </a:solidFill>
                <a:effectLst/>
                <a:latin typeface="Arial" panose="020B0604020202020204" pitchFamily="34" charset="0"/>
                <a:cs typeface="Arial" panose="020B0604020202020204" pitchFamily="34" charset="0"/>
              </a:rPr>
              <a:t>Current Milestone in Progress:</a:t>
            </a:r>
            <a:r>
              <a:rPr lang="en-US" sz="1600" b="0" i="0" dirty="0">
                <a:solidFill>
                  <a:srgbClr val="0D0D0D"/>
                </a:solidFill>
                <a:effectLst/>
                <a:latin typeface="Arial" panose="020B0604020202020204" pitchFamily="34" charset="0"/>
                <a:cs typeface="Arial" panose="020B0604020202020204" pitchFamily="34" charset="0"/>
              </a:rPr>
              <a:t> Backend development is ongoing, with frontend development and AI integration also in focus, aiming for completion by Week 6.</a:t>
            </a:r>
          </a:p>
        </p:txBody>
      </p:sp>
    </p:spTree>
    <p:extLst>
      <p:ext uri="{BB962C8B-B14F-4D97-AF65-F5344CB8AC3E}">
        <p14:creationId xmlns:p14="http://schemas.microsoft.com/office/powerpoint/2010/main" val="159758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2B6-AE15-8932-284B-85D21722D4FA}"/>
              </a:ext>
            </a:extLst>
          </p:cNvPr>
          <p:cNvSpPr>
            <a:spLocks noGrp="1"/>
          </p:cNvSpPr>
          <p:nvPr>
            <p:ph type="title"/>
          </p:nvPr>
        </p:nvSpPr>
        <p:spPr/>
        <p:txBody>
          <a:bodyPr/>
          <a:lstStyle/>
          <a:p>
            <a:r>
              <a:rPr lang="en-US" dirty="0"/>
              <a:t>Instructions to run</a:t>
            </a:r>
          </a:p>
        </p:txBody>
      </p:sp>
      <p:sp>
        <p:nvSpPr>
          <p:cNvPr id="3" name="Content Placeholder 2">
            <a:extLst>
              <a:ext uri="{FF2B5EF4-FFF2-40B4-BE49-F238E27FC236}">
                <a16:creationId xmlns:a16="http://schemas.microsoft.com/office/drawing/2014/main" id="{ABA644E7-62EC-5A20-B4D6-92829E66B894}"/>
              </a:ext>
            </a:extLst>
          </p:cNvPr>
          <p:cNvSpPr>
            <a:spLocks noGrp="1"/>
          </p:cNvSpPr>
          <p:nvPr>
            <p:ph idx="1"/>
          </p:nvPr>
        </p:nvSpPr>
        <p:spPr>
          <a:xfrm>
            <a:off x="960120" y="2587752"/>
            <a:ext cx="10268712" cy="3741928"/>
          </a:xfrm>
        </p:spPr>
        <p:txBody>
          <a:bodyPr>
            <a:normAutofit lnSpcReduction="10000"/>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Steps to run project locally: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Clone the project from the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using git command git clone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repo link”.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Navigate to the root directory of the project and command “</a:t>
            </a:r>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install”. This command will install all the dependencies.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run the command “</a:t>
            </a:r>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run dev”. This command runs the app in the development mode.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 </a:t>
            </a:r>
            <a:r>
              <a:rPr lang="en-US" sz="2400" dirty="0">
                <a:latin typeface="Times New Roman" panose="02020603050405020304" pitchFamily="18" charset="0"/>
                <a:cs typeface="Times New Roman" panose="02020603050405020304" pitchFamily="18" charset="0"/>
                <a:hlinkClick r:id="rId2"/>
              </a:rPr>
              <a:t>http://localhost:3000</a:t>
            </a:r>
            <a:r>
              <a:rPr lang="en-US" sz="2400" dirty="0">
                <a:latin typeface="Times New Roman" panose="02020603050405020304" pitchFamily="18" charset="0"/>
                <a:cs typeface="Times New Roman" panose="02020603050405020304" pitchFamily="18" charset="0"/>
              </a:rPr>
              <a:t> to view it in your browser.</a:t>
            </a:r>
          </a:p>
          <a:p>
            <a:endParaRPr lang="en-US" dirty="0"/>
          </a:p>
        </p:txBody>
      </p:sp>
    </p:spTree>
    <p:extLst>
      <p:ext uri="{BB962C8B-B14F-4D97-AF65-F5344CB8AC3E}">
        <p14:creationId xmlns:p14="http://schemas.microsoft.com/office/powerpoint/2010/main" val="392491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1CEB-571F-D397-7867-2D67F8B39E68}"/>
              </a:ext>
            </a:extLst>
          </p:cNvPr>
          <p:cNvSpPr>
            <a:spLocks noGrp="1"/>
          </p:cNvSpPr>
          <p:nvPr>
            <p:ph type="title"/>
          </p:nvPr>
        </p:nvSpPr>
        <p:spPr/>
        <p:txBody>
          <a:bodyPr/>
          <a:lstStyle/>
          <a:p>
            <a:r>
              <a:rPr lang="en-US" dirty="0"/>
              <a:t>Landing page</a:t>
            </a:r>
          </a:p>
        </p:txBody>
      </p:sp>
      <p:pic>
        <p:nvPicPr>
          <p:cNvPr id="5" name="Content Placeholder 4" descr="A screenshot of a computer&#10;&#10;Description automatically generated">
            <a:extLst>
              <a:ext uri="{FF2B5EF4-FFF2-40B4-BE49-F238E27FC236}">
                <a16:creationId xmlns:a16="http://schemas.microsoft.com/office/drawing/2014/main" id="{ECC90141-EC73-7A0D-E32B-713F70A39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081" y="2712720"/>
            <a:ext cx="6868160" cy="3664907"/>
          </a:xfrm>
        </p:spPr>
      </p:pic>
      <p:sp>
        <p:nvSpPr>
          <p:cNvPr id="7" name="TextBox 6">
            <a:extLst>
              <a:ext uri="{FF2B5EF4-FFF2-40B4-BE49-F238E27FC236}">
                <a16:creationId xmlns:a16="http://schemas.microsoft.com/office/drawing/2014/main" id="{04538AA8-A29A-69FA-FFFB-826E7DA11D11}"/>
              </a:ext>
            </a:extLst>
          </p:cNvPr>
          <p:cNvSpPr txBox="1"/>
          <p:nvPr/>
        </p:nvSpPr>
        <p:spPr>
          <a:xfrm>
            <a:off x="213360" y="2283015"/>
            <a:ext cx="428752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landing page displays the logo and the below input boxes for the user to enter when the user first visits our project.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Open API Key:</a:t>
            </a:r>
            <a:r>
              <a:rPr lang="en-US" dirty="0">
                <a:latin typeface="Times New Roman" panose="02020603050405020304" pitchFamily="18" charset="0"/>
                <a:cs typeface="Times New Roman" panose="02020603050405020304" pitchFamily="18" charset="0"/>
              </a:rPr>
              <a:t> This field requires user to input in the Open API key which can be obtained by visiting the site OpenAI API. This key is necessary for our model to run and generate the results based on the user query.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Github</a:t>
            </a:r>
            <a:r>
              <a:rPr lang="en-US" b="1" dirty="0">
                <a:latin typeface="Times New Roman" panose="02020603050405020304" pitchFamily="18" charset="0"/>
                <a:cs typeface="Times New Roman" panose="02020603050405020304" pitchFamily="18" charset="0"/>
              </a:rPr>
              <a:t> Username:</a:t>
            </a:r>
            <a:r>
              <a:rPr lang="en-US" dirty="0">
                <a:latin typeface="Times New Roman" panose="02020603050405020304" pitchFamily="18" charset="0"/>
                <a:cs typeface="Times New Roman" panose="02020603050405020304" pitchFamily="18" charset="0"/>
              </a:rPr>
              <a:t> User should enter his/her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username.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Github</a:t>
            </a:r>
            <a:r>
              <a:rPr lang="en-US" b="1" dirty="0">
                <a:latin typeface="Times New Roman" panose="02020603050405020304" pitchFamily="18" charset="0"/>
                <a:cs typeface="Times New Roman" panose="02020603050405020304" pitchFamily="18" charset="0"/>
              </a:rPr>
              <a:t> Repo name:</a:t>
            </a:r>
            <a:r>
              <a:rPr lang="en-US" dirty="0">
                <a:latin typeface="Times New Roman" panose="02020603050405020304" pitchFamily="18" charset="0"/>
                <a:cs typeface="Times New Roman" panose="02020603050405020304" pitchFamily="18" charset="0"/>
              </a:rPr>
              <a:t> User should enter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 name</a:t>
            </a:r>
          </a:p>
        </p:txBody>
      </p:sp>
    </p:spTree>
    <p:extLst>
      <p:ext uri="{BB962C8B-B14F-4D97-AF65-F5344CB8AC3E}">
        <p14:creationId xmlns:p14="http://schemas.microsoft.com/office/powerpoint/2010/main" val="47222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A8AC-A756-E3AB-8803-74607777F17E}"/>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CB5467A0-4279-3EC0-EA5C-C44E9E78B0A1}"/>
              </a:ext>
            </a:extLst>
          </p:cNvPr>
          <p:cNvSpPr>
            <a:spLocks noGrp="1"/>
          </p:cNvSpPr>
          <p:nvPr>
            <p:ph idx="1"/>
          </p:nvPr>
        </p:nvSpPr>
        <p:spPr/>
        <p:txBody>
          <a:bodyPr/>
          <a:lstStyle/>
          <a:p>
            <a:r>
              <a:rPr lang="en-US" dirty="0"/>
              <a:t>Project Live Demo</a:t>
            </a:r>
          </a:p>
        </p:txBody>
      </p:sp>
    </p:spTree>
    <p:extLst>
      <p:ext uri="{BB962C8B-B14F-4D97-AF65-F5344CB8AC3E}">
        <p14:creationId xmlns:p14="http://schemas.microsoft.com/office/powerpoint/2010/main" val="14425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6CFC-A47D-93E5-BA0C-B0D10C7180EF}"/>
              </a:ext>
            </a:extLst>
          </p:cNvPr>
          <p:cNvSpPr>
            <a:spLocks noGrp="1"/>
          </p:cNvSpPr>
          <p:nvPr>
            <p:ph type="title"/>
          </p:nvPr>
        </p:nvSpPr>
        <p:spPr/>
        <p:txBody>
          <a:bodyPr/>
          <a:lstStyle/>
          <a:p>
            <a:r>
              <a:rPr lang="en-US" dirty="0"/>
              <a:t>List of finished features</a:t>
            </a:r>
          </a:p>
        </p:txBody>
      </p:sp>
      <p:sp>
        <p:nvSpPr>
          <p:cNvPr id="3" name="Content Placeholder 2">
            <a:extLst>
              <a:ext uri="{FF2B5EF4-FFF2-40B4-BE49-F238E27FC236}">
                <a16:creationId xmlns:a16="http://schemas.microsoft.com/office/drawing/2014/main" id="{30B25EE9-E163-F8A8-6531-5043A5C839E1}"/>
              </a:ext>
            </a:extLst>
          </p:cNvPr>
          <p:cNvSpPr>
            <a:spLocks noGrp="1"/>
          </p:cNvSpPr>
          <p:nvPr>
            <p:ph idx="1"/>
          </p:nvPr>
        </p:nvSpPr>
        <p:spPr>
          <a:xfrm>
            <a:off x="960120" y="2821432"/>
            <a:ext cx="10268712" cy="3315208"/>
          </a:xfrm>
        </p:spPr>
        <p:txBody>
          <a:bodyPr>
            <a:normAutofit lnSpcReduction="10000"/>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Logo and Title for the project.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Completed App setup of React.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Completed initial design for the landing page which contains the logo, and an input box for the user to enter details.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input box is completed which collects the basic info from the user such as OpenAI key,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username,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Repo name.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Completed initial design of Chatbot component.</a:t>
            </a:r>
          </a:p>
          <a:p>
            <a:endParaRPr lang="en-US" dirty="0"/>
          </a:p>
        </p:txBody>
      </p:sp>
    </p:spTree>
    <p:extLst>
      <p:ext uri="{BB962C8B-B14F-4D97-AF65-F5344CB8AC3E}">
        <p14:creationId xmlns:p14="http://schemas.microsoft.com/office/powerpoint/2010/main" val="334286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419C-ED2B-B99F-6908-0F499930B0A9}"/>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F3466F2-8AB8-C0DB-EF73-78B6B3888F42}"/>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As of now there are no major issues with the project’s progress so far.</a:t>
            </a:r>
          </a:p>
          <a:p>
            <a:r>
              <a:rPr lang="en-US" sz="2400" b="1" dirty="0">
                <a:latin typeface="Times New Roman" panose="02020603050405020304" pitchFamily="18" charset="0"/>
                <a:cs typeface="Times New Roman" panose="02020603050405020304" pitchFamily="18" charset="0"/>
              </a:rPr>
              <a:t>Improvements: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the landing page design to be visually attractive and appealing to the end user.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Setup a user login/signup page before accessing the current input box.</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Setup navigation between the pages so that user is redirected to different page when he/she submits the details.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69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1D48A-4ABE-48B9-8964-C99DD112D823}"/>
              </a:ext>
            </a:extLst>
          </p:cNvPr>
          <p:cNvSpPr>
            <a:spLocks noGrp="1"/>
          </p:cNvSpPr>
          <p:nvPr>
            <p:ph type="title"/>
          </p:nvPr>
        </p:nvSpPr>
        <p:spPr>
          <a:xfrm>
            <a:off x="960120" y="317814"/>
            <a:ext cx="10268712" cy="1700784"/>
          </a:xfrm>
        </p:spPr>
        <p:txBody>
          <a:bodyPr>
            <a:normAutofit fontScale="90000"/>
          </a:bodyPr>
          <a:lstStyle/>
          <a:p>
            <a:r>
              <a:rPr lang="en-US" sz="6100" dirty="0"/>
              <a:t>Feedback From the partner team</a:t>
            </a:r>
          </a:p>
        </p:txBody>
      </p:sp>
      <p:sp>
        <p:nvSpPr>
          <p:cNvPr id="21" name="Content Placeholder 5">
            <a:extLst>
              <a:ext uri="{FF2B5EF4-FFF2-40B4-BE49-F238E27FC236}">
                <a16:creationId xmlns:a16="http://schemas.microsoft.com/office/drawing/2014/main" id="{AFC153A7-BA74-E18D-0692-9904A99E2FDD}"/>
              </a:ext>
            </a:extLst>
          </p:cNvPr>
          <p:cNvSpPr>
            <a:spLocks noGrp="1"/>
          </p:cNvSpPr>
          <p:nvPr>
            <p:ph idx="1"/>
          </p:nvPr>
        </p:nvSpPr>
        <p:spPr>
          <a:xfrm>
            <a:off x="690880" y="2582803"/>
            <a:ext cx="9672320" cy="2547997"/>
          </a:xfrm>
        </p:spPr>
        <p:txBody>
          <a:bodyPr anchor="t">
            <a:normAutofit/>
          </a:bodyPr>
          <a:lstStyle/>
          <a:p>
            <a:pPr>
              <a:lnSpc>
                <a:spcPct val="91000"/>
              </a:lnSpc>
            </a:pPr>
            <a:r>
              <a:rPr lang="en-US" sz="1400" b="1" i="0" dirty="0">
                <a:effectLst/>
                <a:latin typeface="Arial" panose="020B0604020202020204" pitchFamily="34" charset="0"/>
                <a:cs typeface="Arial" panose="020B0604020202020204" pitchFamily="34" charset="0"/>
              </a:rPr>
              <a:t>Bug: </a:t>
            </a:r>
            <a:r>
              <a:rPr lang="en-US" sz="1400" b="0" i="0" dirty="0">
                <a:effectLst/>
                <a:latin typeface="Arial" panose="020B0604020202020204" pitchFamily="34" charset="0"/>
                <a:cs typeface="Arial" panose="020B0604020202020204" pitchFamily="34" charset="0"/>
              </a:rPr>
              <a:t>Currently, there are no bugs that requires immediate action.</a:t>
            </a:r>
            <a:endParaRPr lang="en-US" sz="1400" b="1" i="0" dirty="0">
              <a:effectLst/>
              <a:latin typeface="Arial" panose="020B0604020202020204" pitchFamily="34" charset="0"/>
              <a:cs typeface="Arial" panose="020B0604020202020204" pitchFamily="34" charset="0"/>
            </a:endParaRPr>
          </a:p>
          <a:p>
            <a:pPr>
              <a:lnSpc>
                <a:spcPct val="91000"/>
              </a:lnSpc>
            </a:pPr>
            <a:r>
              <a:rPr lang="en-US" sz="1400" b="1" i="0" dirty="0">
                <a:effectLst/>
                <a:latin typeface="Arial" panose="020B0604020202020204" pitchFamily="34" charset="0"/>
                <a:cs typeface="Arial" panose="020B0604020202020204" pitchFamily="34" charset="0"/>
              </a:rPr>
              <a:t>Enhancement:</a:t>
            </a:r>
            <a:endParaRPr lang="en-US" sz="1400" b="0" i="0" dirty="0">
              <a:effectLst/>
              <a:latin typeface="Arial" panose="020B0604020202020204" pitchFamily="34" charset="0"/>
              <a:cs typeface="Arial" panose="020B0604020202020204" pitchFamily="34" charset="0"/>
            </a:endParaRPr>
          </a:p>
          <a:p>
            <a:pPr>
              <a:lnSpc>
                <a:spcPct val="91000"/>
              </a:lnSpc>
            </a:pPr>
            <a:r>
              <a:rPr lang="en-US" sz="1600" dirty="0">
                <a:latin typeface="Times New Roman" panose="02020603050405020304" pitchFamily="18" charset="0"/>
                <a:cs typeface="Times New Roman" panose="02020603050405020304" pitchFamily="18" charset="0"/>
              </a:rPr>
              <a:t>Partner Team Feedback:</a:t>
            </a:r>
          </a:p>
          <a:p>
            <a:pPr marL="285750" indent="-285750">
              <a:lnSpc>
                <a:spcPct val="91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 User login Page instead of directly taking inputs from the user without any login functionality. (Byte Squad)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Partner Team is able to run the project by following the build instructions.</a:t>
            </a:r>
          </a:p>
        </p:txBody>
      </p:sp>
      <p:pic>
        <p:nvPicPr>
          <p:cNvPr id="22" name="Graphic 21" descr="Subtitles">
            <a:extLst>
              <a:ext uri="{FF2B5EF4-FFF2-40B4-BE49-F238E27FC236}">
                <a16:creationId xmlns:a16="http://schemas.microsoft.com/office/drawing/2014/main" id="{20B88A80-DD3C-2B0F-243C-A2251F8FA1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8506" y="5130800"/>
            <a:ext cx="1970294" cy="1970294"/>
          </a:xfrm>
          <a:prstGeom prst="rect">
            <a:avLst/>
          </a:prstGeom>
        </p:spPr>
      </p:pic>
    </p:spTree>
    <p:extLst>
      <p:ext uri="{BB962C8B-B14F-4D97-AF65-F5344CB8AC3E}">
        <p14:creationId xmlns:p14="http://schemas.microsoft.com/office/powerpoint/2010/main" val="3968122576"/>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412D24"/>
      </a:dk2>
      <a:lt2>
        <a:srgbClr val="E2E8E5"/>
      </a:lt2>
      <a:accent1>
        <a:srgbClr val="E72990"/>
      </a:accent1>
      <a:accent2>
        <a:srgbClr val="D5172F"/>
      </a:accent2>
      <a:accent3>
        <a:srgbClr val="E76029"/>
      </a:accent3>
      <a:accent4>
        <a:srgbClr val="CF9917"/>
      </a:accent4>
      <a:accent5>
        <a:srgbClr val="9AAB1E"/>
      </a:accent5>
      <a:accent6>
        <a:srgbClr val="5FB714"/>
      </a:accent6>
      <a:hlink>
        <a:srgbClr val="31935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2411</TotalTime>
  <Words>691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Demi Cond</vt:lpstr>
      <vt:lpstr>Franklin Gothic Medium</vt:lpstr>
      <vt:lpstr>Times New Roman</vt:lpstr>
      <vt:lpstr>Wingdings</vt:lpstr>
      <vt:lpstr>JuxtaposeVTI</vt:lpstr>
      <vt:lpstr>GITINSIGHT</vt:lpstr>
      <vt:lpstr>Introduction</vt:lpstr>
      <vt:lpstr>Summarizing progress</vt:lpstr>
      <vt:lpstr>Instructions to run</vt:lpstr>
      <vt:lpstr>Landing page</vt:lpstr>
      <vt:lpstr>Demo</vt:lpstr>
      <vt:lpstr>List of finished features</vt:lpstr>
      <vt:lpstr>improvements</vt:lpstr>
      <vt:lpstr>Feedback From the partner team</vt:lpstr>
      <vt:lpstr>Looking ahead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GITINSIGHT</dc:title>
  <dc:creator>Akhil Patil</dc:creator>
  <cp:lastModifiedBy>Akhil Patil</cp:lastModifiedBy>
  <cp:revision>4</cp:revision>
  <dcterms:created xsi:type="dcterms:W3CDTF">2024-02-22T06:34:20Z</dcterms:created>
  <dcterms:modified xsi:type="dcterms:W3CDTF">2024-03-11T06:20:09Z</dcterms:modified>
</cp:coreProperties>
</file>