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3B3936"/>
                </a:solidFill>
                <a:latin typeface="Palatino"/>
              </a:defRPr>
            </a:pPr>
            <a:r>
              <a:rPr b="0" i="0" strike="noStrike" sz="5000" u="none">
                <a:solidFill>
                  <a:srgbClr val="3B3936"/>
                </a:solidFill>
                <a:latin typeface="Palatino"/>
              </a:rPr>
              <a:t>Electric Demand </a:t>
            </a:r>
          </a:p>
        </c:rich>
      </c:tx>
      <c:layout>
        <c:manualLayout>
          <c:xMode val="edge"/>
          <c:yMode val="edge"/>
          <c:x val="0.30309"/>
          <c:y val="0"/>
          <c:w val="0.393821"/>
          <c:h val="0.15248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84145"/>
          <c:y val="0.152486"/>
          <c:w val="0.754272"/>
          <c:h val="0.498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mean_MW</c:v>
                </c:pt>
              </c:strCache>
            </c:strRef>
          </c:tx>
          <c:spPr>
            <a:noFill/>
            <a:ln w="76200" cap="flat">
              <a:solidFill>
                <a:srgbClr val="769DC4"/>
              </a:solidFill>
              <a:prstDash val="solid"/>
              <a:miter lim="400000"/>
            </a:ln>
            <a:effectLst/>
          </c:spPr>
          <c:marker>
            <c:symbol val="circle"/>
            <c:size val="6"/>
            <c:spPr>
              <a:noFill/>
              <a:ln w="76200" cap="flat">
                <a:solidFill>
                  <a:srgbClr val="769DC4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effectLst>
                      <a:outerShdw sx="100000" sy="100000" kx="0" ky="0" algn="tl" rotWithShape="1" blurRad="127000" dist="74711" dir="5400000">
                        <a:srgbClr val="000000">
                          <a:alpha val="61651"/>
                        </a:srgbClr>
                      </a:outerShdw>
                    </a:effectLst>
                    <a:latin typeface="Palatino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Sheet1!$A$2:$A$105</c:f>
              <c:strCache>
                <c:ptCount val="104"/>
                <c:pt idx="0">
                  <c:v>2016-01-04</c:v>
                </c:pt>
                <c:pt idx="1">
                  <c:v>2016-01-11</c:v>
                </c:pt>
                <c:pt idx="2">
                  <c:v>2016-01-18</c:v>
                </c:pt>
                <c:pt idx="3">
                  <c:v>2016-01-25</c:v>
                </c:pt>
                <c:pt idx="4">
                  <c:v>2016-02-01</c:v>
                </c:pt>
                <c:pt idx="5">
                  <c:v>2016-02-08</c:v>
                </c:pt>
                <c:pt idx="6">
                  <c:v>2016-02-15</c:v>
                </c:pt>
                <c:pt idx="7">
                  <c:v>2016-02-22</c:v>
                </c:pt>
                <c:pt idx="8">
                  <c:v>2016-02-29</c:v>
                </c:pt>
                <c:pt idx="9">
                  <c:v>2016-03-07</c:v>
                </c:pt>
                <c:pt idx="10">
                  <c:v>2016-03-14</c:v>
                </c:pt>
                <c:pt idx="11">
                  <c:v>2016-03-21</c:v>
                </c:pt>
                <c:pt idx="12">
                  <c:v>2016-03-28</c:v>
                </c:pt>
                <c:pt idx="13">
                  <c:v>2016-04-04</c:v>
                </c:pt>
                <c:pt idx="14">
                  <c:v>2016-04-11</c:v>
                </c:pt>
                <c:pt idx="15">
                  <c:v>2016-04-18</c:v>
                </c:pt>
                <c:pt idx="16">
                  <c:v>2016-04-25</c:v>
                </c:pt>
                <c:pt idx="17">
                  <c:v>2016-05-02</c:v>
                </c:pt>
                <c:pt idx="18">
                  <c:v>2016-05-09</c:v>
                </c:pt>
                <c:pt idx="19">
                  <c:v>2016-05-16</c:v>
                </c:pt>
                <c:pt idx="20">
                  <c:v>2016-05-23</c:v>
                </c:pt>
                <c:pt idx="21">
                  <c:v>2016-05-30</c:v>
                </c:pt>
                <c:pt idx="22">
                  <c:v>2016-06-06</c:v>
                </c:pt>
                <c:pt idx="23">
                  <c:v>2016-06-13</c:v>
                </c:pt>
                <c:pt idx="24">
                  <c:v>2016-06-20</c:v>
                </c:pt>
                <c:pt idx="25">
                  <c:v>2016-06-27</c:v>
                </c:pt>
                <c:pt idx="26">
                  <c:v>2016-07-04</c:v>
                </c:pt>
                <c:pt idx="27">
                  <c:v>2016-07-11</c:v>
                </c:pt>
                <c:pt idx="28">
                  <c:v>2016-07-18</c:v>
                </c:pt>
                <c:pt idx="29">
                  <c:v>2016-07-25</c:v>
                </c:pt>
                <c:pt idx="30">
                  <c:v>2016-08-01</c:v>
                </c:pt>
                <c:pt idx="31">
                  <c:v>2016-08-08</c:v>
                </c:pt>
                <c:pt idx="32">
                  <c:v>2016-08-15</c:v>
                </c:pt>
                <c:pt idx="33">
                  <c:v>2016-08-22</c:v>
                </c:pt>
                <c:pt idx="34">
                  <c:v>2016-08-29</c:v>
                </c:pt>
                <c:pt idx="35">
                  <c:v>2016-09-05</c:v>
                </c:pt>
                <c:pt idx="36">
                  <c:v>2016-09-12</c:v>
                </c:pt>
                <c:pt idx="37">
                  <c:v>2016-09-19</c:v>
                </c:pt>
                <c:pt idx="38">
                  <c:v>2016-09-26</c:v>
                </c:pt>
                <c:pt idx="39">
                  <c:v>2016-10-03</c:v>
                </c:pt>
                <c:pt idx="40">
                  <c:v>2016-10-10</c:v>
                </c:pt>
                <c:pt idx="41">
                  <c:v>2016-10-17</c:v>
                </c:pt>
                <c:pt idx="42">
                  <c:v>2016-10-24</c:v>
                </c:pt>
                <c:pt idx="43">
                  <c:v>2016-10-31</c:v>
                </c:pt>
                <c:pt idx="44">
                  <c:v>2016-11-07</c:v>
                </c:pt>
                <c:pt idx="45">
                  <c:v>2016-11-14</c:v>
                </c:pt>
                <c:pt idx="46">
                  <c:v>2016-11-21</c:v>
                </c:pt>
                <c:pt idx="47">
                  <c:v>2016-11-28</c:v>
                </c:pt>
                <c:pt idx="48">
                  <c:v>2016-12-05</c:v>
                </c:pt>
                <c:pt idx="49">
                  <c:v>2016-12-12</c:v>
                </c:pt>
                <c:pt idx="50">
                  <c:v>2016-12-19</c:v>
                </c:pt>
                <c:pt idx="51">
                  <c:v>2016-12-26</c:v>
                </c:pt>
                <c:pt idx="52">
                  <c:v>2017-01-02</c:v>
                </c:pt>
                <c:pt idx="53">
                  <c:v>2017-01-09</c:v>
                </c:pt>
                <c:pt idx="54">
                  <c:v>2017-01-16</c:v>
                </c:pt>
                <c:pt idx="55">
                  <c:v>2017-01-23</c:v>
                </c:pt>
                <c:pt idx="56">
                  <c:v>2017-01-30</c:v>
                </c:pt>
                <c:pt idx="57">
                  <c:v>2017-02-06</c:v>
                </c:pt>
                <c:pt idx="58">
                  <c:v>2017-02-13</c:v>
                </c:pt>
                <c:pt idx="59">
                  <c:v>2017-02-20</c:v>
                </c:pt>
                <c:pt idx="60">
                  <c:v>2017-02-27</c:v>
                </c:pt>
                <c:pt idx="61">
                  <c:v>2017-03-06</c:v>
                </c:pt>
                <c:pt idx="62">
                  <c:v>2017-03-13</c:v>
                </c:pt>
                <c:pt idx="63">
                  <c:v>2017-03-20</c:v>
                </c:pt>
                <c:pt idx="64">
                  <c:v>2017-03-27</c:v>
                </c:pt>
                <c:pt idx="65">
                  <c:v>2017-04-03</c:v>
                </c:pt>
                <c:pt idx="66">
                  <c:v>2017-04-10</c:v>
                </c:pt>
                <c:pt idx="67">
                  <c:v>2017-04-17</c:v>
                </c:pt>
                <c:pt idx="68">
                  <c:v>2017-04-24</c:v>
                </c:pt>
                <c:pt idx="69">
                  <c:v>2017-05-01</c:v>
                </c:pt>
                <c:pt idx="70">
                  <c:v>2017-05-08</c:v>
                </c:pt>
                <c:pt idx="71">
                  <c:v>2017-05-15</c:v>
                </c:pt>
                <c:pt idx="72">
                  <c:v>2017-05-22</c:v>
                </c:pt>
                <c:pt idx="73">
                  <c:v>2017-05-29</c:v>
                </c:pt>
                <c:pt idx="74">
                  <c:v>2017-06-05</c:v>
                </c:pt>
                <c:pt idx="75">
                  <c:v>2017-06-12</c:v>
                </c:pt>
                <c:pt idx="76">
                  <c:v>2017-06-19</c:v>
                </c:pt>
                <c:pt idx="77">
                  <c:v>2017-06-26</c:v>
                </c:pt>
                <c:pt idx="78">
                  <c:v>2017-07-03</c:v>
                </c:pt>
                <c:pt idx="79">
                  <c:v>2017-07-10</c:v>
                </c:pt>
                <c:pt idx="80">
                  <c:v>2017-07-17</c:v>
                </c:pt>
                <c:pt idx="81">
                  <c:v>2017-07-24</c:v>
                </c:pt>
                <c:pt idx="82">
                  <c:v>2017-07-31</c:v>
                </c:pt>
                <c:pt idx="83">
                  <c:v>2017-08-07</c:v>
                </c:pt>
                <c:pt idx="84">
                  <c:v>2017-08-14</c:v>
                </c:pt>
                <c:pt idx="85">
                  <c:v>2017-08-21</c:v>
                </c:pt>
                <c:pt idx="86">
                  <c:v>2017-08-28</c:v>
                </c:pt>
                <c:pt idx="87">
                  <c:v>2017-09-04</c:v>
                </c:pt>
                <c:pt idx="88">
                  <c:v>2017-09-11</c:v>
                </c:pt>
                <c:pt idx="89">
                  <c:v>2017-09-18</c:v>
                </c:pt>
                <c:pt idx="90">
                  <c:v>2017-09-25</c:v>
                </c:pt>
                <c:pt idx="91">
                  <c:v>2017-10-02</c:v>
                </c:pt>
                <c:pt idx="92">
                  <c:v>2017-10-09</c:v>
                </c:pt>
                <c:pt idx="93">
                  <c:v>2017-10-16</c:v>
                </c:pt>
                <c:pt idx="94">
                  <c:v>2017-10-23</c:v>
                </c:pt>
                <c:pt idx="95">
                  <c:v>2017-10-30</c:v>
                </c:pt>
                <c:pt idx="96">
                  <c:v>2017-11-06</c:v>
                </c:pt>
                <c:pt idx="97">
                  <c:v>2017-11-13</c:v>
                </c:pt>
                <c:pt idx="98">
                  <c:v>2017-11-20</c:v>
                </c:pt>
                <c:pt idx="99">
                  <c:v>2017-11-27</c:v>
                </c:pt>
                <c:pt idx="100">
                  <c:v>2017-12-04</c:v>
                </c:pt>
                <c:pt idx="101">
                  <c:v>2017-12-11</c:v>
                </c:pt>
                <c:pt idx="102">
                  <c:v>2017-12-18</c:v>
                </c:pt>
                <c:pt idx="103">
                  <c:v>2017-12-25</c:v>
                </c:pt>
              </c:strCache>
            </c:strRef>
          </c:cat>
          <c:val>
            <c:numRef>
              <c:f>Sheet1!$B$2:$B$105</c:f>
              <c:numCache>
                <c:ptCount val="104"/>
                <c:pt idx="0">
                  <c:v>1169.173810</c:v>
                </c:pt>
                <c:pt idx="1">
                  <c:v>1153.309524</c:v>
                </c:pt>
                <c:pt idx="2">
                  <c:v>1207.579762</c:v>
                </c:pt>
                <c:pt idx="3">
                  <c:v>1124.718452</c:v>
                </c:pt>
                <c:pt idx="4">
                  <c:v>1070.070833</c:v>
                </c:pt>
                <c:pt idx="5">
                  <c:v>1196.527381</c:v>
                </c:pt>
                <c:pt idx="6">
                  <c:v>1139.146429</c:v>
                </c:pt>
                <c:pt idx="7">
                  <c:v>1095.133929</c:v>
                </c:pt>
                <c:pt idx="8">
                  <c:v>1084.426190</c:v>
                </c:pt>
                <c:pt idx="9">
                  <c:v>988.811387</c:v>
                </c:pt>
                <c:pt idx="10">
                  <c:v>995.663095</c:v>
                </c:pt>
                <c:pt idx="11">
                  <c:v>964.779167</c:v>
                </c:pt>
                <c:pt idx="12">
                  <c:v>995.524405</c:v>
                </c:pt>
                <c:pt idx="13">
                  <c:v>1050.601190</c:v>
                </c:pt>
                <c:pt idx="14">
                  <c:v>969.472619</c:v>
                </c:pt>
                <c:pt idx="15">
                  <c:v>942.621429</c:v>
                </c:pt>
                <c:pt idx="16">
                  <c:v>943.451786</c:v>
                </c:pt>
                <c:pt idx="17">
                  <c:v>958.251786</c:v>
                </c:pt>
                <c:pt idx="18">
                  <c:v>964.875000</c:v>
                </c:pt>
                <c:pt idx="19">
                  <c:v>955.249405</c:v>
                </c:pt>
                <c:pt idx="20">
                  <c:v>1208.579762</c:v>
                </c:pt>
                <c:pt idx="21">
                  <c:v>1241.516071</c:v>
                </c:pt>
                <c:pt idx="22">
                  <c:v>1097.372619</c:v>
                </c:pt>
                <c:pt idx="23">
                  <c:v>1175.367262</c:v>
                </c:pt>
                <c:pt idx="24">
                  <c:v>1296.269048</c:v>
                </c:pt>
                <c:pt idx="25">
                  <c:v>1232.591667</c:v>
                </c:pt>
                <c:pt idx="26">
                  <c:v>1357.963690</c:v>
                </c:pt>
                <c:pt idx="27">
                  <c:v>1401.330357</c:v>
                </c:pt>
                <c:pt idx="28">
                  <c:v>1472.692262</c:v>
                </c:pt>
                <c:pt idx="29">
                  <c:v>1470.579762</c:v>
                </c:pt>
                <c:pt idx="30">
                  <c:v>1293.289881</c:v>
                </c:pt>
                <c:pt idx="31">
                  <c:v>1563.029167</c:v>
                </c:pt>
                <c:pt idx="32">
                  <c:v>1493.126786</c:v>
                </c:pt>
                <c:pt idx="33">
                  <c:v>1325.516071</c:v>
                </c:pt>
                <c:pt idx="34">
                  <c:v>1250.479167</c:v>
                </c:pt>
                <c:pt idx="35">
                  <c:v>1372.013095</c:v>
                </c:pt>
                <c:pt idx="36">
                  <c:v>1107.256548</c:v>
                </c:pt>
                <c:pt idx="37">
                  <c:v>1106.483333</c:v>
                </c:pt>
                <c:pt idx="38">
                  <c:v>952.063095</c:v>
                </c:pt>
                <c:pt idx="39">
                  <c:v>954.685119</c:v>
                </c:pt>
                <c:pt idx="40">
                  <c:v>953.085714</c:v>
                </c:pt>
                <c:pt idx="41">
                  <c:v>1017.957143</c:v>
                </c:pt>
                <c:pt idx="42">
                  <c:v>1014.101786</c:v>
                </c:pt>
                <c:pt idx="43">
                  <c:v>988.297833</c:v>
                </c:pt>
                <c:pt idx="44">
                  <c:v>1035.208333</c:v>
                </c:pt>
                <c:pt idx="45">
                  <c:v>1030.194643</c:v>
                </c:pt>
                <c:pt idx="46">
                  <c:v>1071.001190</c:v>
                </c:pt>
                <c:pt idx="47">
                  <c:v>1054.832738</c:v>
                </c:pt>
                <c:pt idx="48">
                  <c:v>1139.311905</c:v>
                </c:pt>
                <c:pt idx="49">
                  <c:v>1191.534524</c:v>
                </c:pt>
                <c:pt idx="50">
                  <c:v>1143.277976</c:v>
                </c:pt>
                <c:pt idx="51">
                  <c:v>1089.936905</c:v>
                </c:pt>
                <c:pt idx="52">
                  <c:v>1149.699405</c:v>
                </c:pt>
                <c:pt idx="53">
                  <c:v>1121.584524</c:v>
                </c:pt>
                <c:pt idx="54">
                  <c:v>1072.780357</c:v>
                </c:pt>
                <c:pt idx="55">
                  <c:v>1075.667262</c:v>
                </c:pt>
                <c:pt idx="56">
                  <c:v>1112.078571</c:v>
                </c:pt>
                <c:pt idx="57">
                  <c:v>1099.975000</c:v>
                </c:pt>
                <c:pt idx="58">
                  <c:v>1065.508333</c:v>
                </c:pt>
                <c:pt idx="59">
                  <c:v>967.239881</c:v>
                </c:pt>
                <c:pt idx="60">
                  <c:v>1043.379762</c:v>
                </c:pt>
                <c:pt idx="61">
                  <c:v>1083.588147</c:v>
                </c:pt>
                <c:pt idx="62">
                  <c:v>1096.140476</c:v>
                </c:pt>
                <c:pt idx="63">
                  <c:v>1034.022619</c:v>
                </c:pt>
                <c:pt idx="64">
                  <c:v>1006.847024</c:v>
                </c:pt>
                <c:pt idx="65">
                  <c:v>988.569643</c:v>
                </c:pt>
                <c:pt idx="66">
                  <c:v>901.464286</c:v>
                </c:pt>
                <c:pt idx="67">
                  <c:v>915.682143</c:v>
                </c:pt>
                <c:pt idx="68">
                  <c:v>960.439881</c:v>
                </c:pt>
                <c:pt idx="69">
                  <c:v>932.215476</c:v>
                </c:pt>
                <c:pt idx="70">
                  <c:v>936.460119</c:v>
                </c:pt>
                <c:pt idx="71">
                  <c:v>1085.478571</c:v>
                </c:pt>
                <c:pt idx="72">
                  <c:v>954.532143</c:v>
                </c:pt>
                <c:pt idx="73">
                  <c:v>962.973214</c:v>
                </c:pt>
                <c:pt idx="74">
                  <c:v>1047.894643</c:v>
                </c:pt>
                <c:pt idx="75">
                  <c:v>1289.625595</c:v>
                </c:pt>
                <c:pt idx="76">
                  <c:v>1338.547619</c:v>
                </c:pt>
                <c:pt idx="77">
                  <c:v>1269.773214</c:v>
                </c:pt>
                <c:pt idx="78">
                  <c:v>1259.278571</c:v>
                </c:pt>
                <c:pt idx="79">
                  <c:v>1332.854167</c:v>
                </c:pt>
                <c:pt idx="80">
                  <c:v>1486.797024</c:v>
                </c:pt>
                <c:pt idx="81">
                  <c:v>1129.899405</c:v>
                </c:pt>
                <c:pt idx="82">
                  <c:v>1291.841667</c:v>
                </c:pt>
                <c:pt idx="83">
                  <c:v>1183.905357</c:v>
                </c:pt>
                <c:pt idx="84">
                  <c:v>1276.297619</c:v>
                </c:pt>
                <c:pt idx="85">
                  <c:v>1207.714881</c:v>
                </c:pt>
                <c:pt idx="86">
                  <c:v>1002.851786</c:v>
                </c:pt>
                <c:pt idx="87">
                  <c:v>1010.339286</c:v>
                </c:pt>
                <c:pt idx="88">
                  <c:v>1110.009524</c:v>
                </c:pt>
                <c:pt idx="89">
                  <c:v>1188.514881</c:v>
                </c:pt>
                <c:pt idx="90">
                  <c:v>1139.021429</c:v>
                </c:pt>
                <c:pt idx="91">
                  <c:v>1045.201786</c:v>
                </c:pt>
                <c:pt idx="92">
                  <c:v>1043.776786</c:v>
                </c:pt>
                <c:pt idx="93">
                  <c:v>965.573214</c:v>
                </c:pt>
                <c:pt idx="94">
                  <c:v>1015.407738</c:v>
                </c:pt>
                <c:pt idx="95">
                  <c:v>989.669500</c:v>
                </c:pt>
                <c:pt idx="96">
                  <c:v>1071.331548</c:v>
                </c:pt>
                <c:pt idx="97">
                  <c:v>1106.251190</c:v>
                </c:pt>
                <c:pt idx="98">
                  <c:v>1080.779167</c:v>
                </c:pt>
                <c:pt idx="99">
                  <c:v>1135.371429</c:v>
                </c:pt>
                <c:pt idx="100">
                  <c:v>1167.491667</c:v>
                </c:pt>
                <c:pt idx="101">
                  <c:v>1223.914881</c:v>
                </c:pt>
                <c:pt idx="102">
                  <c:v>1150.539881</c:v>
                </c:pt>
                <c:pt idx="103">
                  <c:v>1283.509524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38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3800" u="none">
                    <a:solidFill>
                      <a:srgbClr val="3B3936"/>
                    </a:solidFill>
                    <a:latin typeface="Palatino"/>
                  </a:rPr>
                  <a:t>Date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-2700000"/>
          <a:lstStyle/>
          <a:p>
            <a:pPr>
              <a:defRPr b="0" i="0" strike="noStrike" sz="38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in val="500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800" u="none">
                    <a:solidFill>
                      <a:srgbClr val="3B3936"/>
                    </a:solidFill>
                    <a:latin typeface="Palatino"/>
                  </a:defRPr>
                </a:pPr>
                <a:r>
                  <a:rPr b="0" i="0" strike="noStrike" sz="3800" u="none">
                    <a:solidFill>
                      <a:srgbClr val="3B3936"/>
                    </a:solidFill>
                    <a:latin typeface="Palatino"/>
                  </a:rPr>
                  <a:t>MegaWatts (MW)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800" u="none">
                <a:solidFill>
                  <a:srgbClr val="3B3936"/>
                </a:solidFill>
                <a:latin typeface="Palatino"/>
              </a:defRPr>
            </a:pPr>
          </a:p>
        </c:txPr>
        <c:crossAx val="2094734552"/>
        <c:crosses val="autoZero"/>
        <c:crossBetween val="midCat"/>
        <c:majorUnit val="275"/>
        <c:minorUnit val="13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Tx/>
              <a:buFontTx/>
              <a:defRPr sz="3200"/>
            </a:lvl1pPr>
            <a:lvl2pPr indent="0">
              <a:spcBef>
                <a:spcPts val="0"/>
              </a:spcBef>
              <a:buClrTx/>
              <a:buFontTx/>
              <a:defRPr sz="3200"/>
            </a:lvl2pPr>
            <a:lvl3pPr indent="0">
              <a:spcBef>
                <a:spcPts val="0"/>
              </a:spcBef>
              <a:buClrTx/>
              <a:buFontTx/>
              <a:defRPr sz="3200"/>
            </a:lvl3pPr>
            <a:lvl4pPr indent="0">
              <a:spcBef>
                <a:spcPts val="0"/>
              </a:spcBef>
              <a:buClrTx/>
              <a:buFontTx/>
              <a:defRPr sz="3200"/>
            </a:lvl4pPr>
            <a:lvl5pPr indent="0">
              <a:spcBef>
                <a:spcPts val="0"/>
              </a:spcBef>
              <a:buClrTx/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1700"/>
              </a:spcBef>
              <a:buClrTx/>
              <a:buFontTx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buClrTx/>
              <a:buFontTx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Tx/>
              <a:buFontTx/>
              <a:defRPr sz="3200"/>
            </a:lvl1pPr>
            <a:lvl2pPr indent="0">
              <a:spcBef>
                <a:spcPts val="0"/>
              </a:spcBef>
              <a:buClrTx/>
              <a:buFontTx/>
              <a:defRPr sz="3200"/>
            </a:lvl2pPr>
            <a:lvl3pPr indent="0">
              <a:spcBef>
                <a:spcPts val="0"/>
              </a:spcBef>
              <a:buClrTx/>
              <a:buFontTx/>
              <a:defRPr sz="3200"/>
            </a:lvl3pPr>
            <a:lvl4pPr indent="0">
              <a:spcBef>
                <a:spcPts val="0"/>
              </a:spcBef>
              <a:buClrTx/>
              <a:buFontTx/>
              <a:defRPr sz="3200"/>
            </a:lvl4pPr>
            <a:lvl5pPr indent="0">
              <a:spcBef>
                <a:spcPts val="0"/>
              </a:spcBef>
              <a:buClrTx/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buClrTx/>
              <a:buFontTx/>
              <a:defRPr sz="3200"/>
            </a:lvl1pPr>
            <a:lvl2pPr indent="0">
              <a:spcBef>
                <a:spcPts val="0"/>
              </a:spcBef>
              <a:buClrTx/>
              <a:buFontTx/>
              <a:defRPr sz="3200"/>
            </a:lvl2pPr>
            <a:lvl3pPr indent="0">
              <a:spcBef>
                <a:spcPts val="0"/>
              </a:spcBef>
              <a:buClrTx/>
              <a:buFontTx/>
              <a:defRPr sz="3200"/>
            </a:lvl3pPr>
            <a:lvl4pPr indent="0">
              <a:spcBef>
                <a:spcPts val="0"/>
              </a:spcBef>
              <a:buClrTx/>
              <a:buFontTx/>
              <a:defRPr sz="3200"/>
            </a:lvl4pPr>
            <a:lvl5pPr indent="0">
              <a:spcBef>
                <a:spcPts val="0"/>
              </a:spcBef>
              <a:buClrTx/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Image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>
              <a:spcBef>
                <a:spcPts val="2500"/>
              </a:spcBef>
              <a:defRPr sz="4200"/>
            </a:lvl1pPr>
            <a:lvl2pPr indent="508000">
              <a:spcBef>
                <a:spcPts val="2500"/>
              </a:spcBef>
              <a:defRPr sz="4200"/>
            </a:lvl2pPr>
            <a:lvl3pPr indent="1016000">
              <a:spcBef>
                <a:spcPts val="2500"/>
              </a:spcBef>
              <a:defRPr sz="4200"/>
            </a:lvl3pPr>
            <a:lvl4pPr indent="1524000">
              <a:spcBef>
                <a:spcPts val="2500"/>
              </a:spcBef>
              <a:defRPr sz="4200"/>
            </a:lvl4pPr>
            <a:lvl5pPr indent="2032000">
              <a:spcBef>
                <a:spcPts val="2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0" marR="0" indent="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0" marR="0" indent="12192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0" marR="0" indent="18288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0" marR="0" indent="24384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0" marR="0" indent="30480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0" marR="0" indent="3657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0" marR="0" indent="42672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0" marR="0" indent="48768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Tx/>
        <a:buFont typeface="Zapf Dingbats"/>
        <a:buNone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mand Side Analytics"/>
          <p:cNvSpPr txBox="1"/>
          <p:nvPr>
            <p:ph type="body" idx="21"/>
          </p:nvPr>
        </p:nvSpPr>
        <p:spPr>
          <a:xfrm>
            <a:off x="952500" y="4813299"/>
            <a:ext cx="13500100" cy="9398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Demand Side Analytics </a:t>
            </a:r>
          </a:p>
        </p:txBody>
      </p:sp>
      <p:sp>
        <p:nvSpPr>
          <p:cNvPr id="138" name="Electricity Deman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2" algn="l"/>
            <a:r>
              <a:t>Electricity Demand </a:t>
            </a:r>
          </a:p>
        </p:txBody>
      </p:sp>
      <p:sp>
        <p:nvSpPr>
          <p:cNvPr id="139" name="Sri “Akhil” Jonnalagadda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</a:t>
            </a:r>
            <a:r>
              <a:rPr>
                <a:latin typeface="Arial Rounded MT Bold"/>
                <a:ea typeface="Arial Rounded MT Bold"/>
                <a:cs typeface="Arial Rounded MT Bold"/>
                <a:sym typeface="Arial Rounded MT Bold"/>
              </a:rPr>
              <a:t>Sri “Akhil” Jonnalagadda</a:t>
            </a:r>
            <a:endParaRPr>
              <a:latin typeface="Arial Rounded MT Bold"/>
              <a:ea typeface="Arial Rounded MT Bold"/>
              <a:cs typeface="Arial Rounded MT Bold"/>
              <a:sym typeface="Arial Rounded MT Bold"/>
            </a:endParaRPr>
          </a:p>
          <a:p>
            <a:pPr lvl="1">
              <a:defRPr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 06/15/2021</a:t>
            </a:r>
          </a:p>
        </p:txBody>
      </p:sp>
      <p:sp>
        <p:nvSpPr>
          <p:cNvPr id="140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losing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Closing thoughts</a:t>
            </a:r>
          </a:p>
        </p:txBody>
      </p:sp>
      <p:sp>
        <p:nvSpPr>
          <p:cNvPr id="192" name="Electric Demand has weather, seasonality, weekly and hourly trends…"/>
          <p:cNvSpPr txBox="1"/>
          <p:nvPr/>
        </p:nvSpPr>
        <p:spPr>
          <a:xfrm>
            <a:off x="952500" y="5683250"/>
            <a:ext cx="11247461" cy="76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603504" indent="-603504" algn="l" defTabSz="817244">
              <a:spcBef>
                <a:spcPts val="3300"/>
              </a:spcBef>
              <a:buSzPct val="75000"/>
              <a:buChar char="•"/>
              <a:defRPr sz="4950"/>
            </a:pPr>
            <a:r>
              <a:t>Electric Demand has weather, seasonality, weekly and hourly trends</a:t>
            </a:r>
          </a:p>
          <a:p>
            <a:pPr marL="603504" indent="-603504" algn="l" defTabSz="817244">
              <a:spcBef>
                <a:spcPts val="3300"/>
              </a:spcBef>
              <a:buSzPct val="75000"/>
              <a:buChar char="•"/>
              <a:defRPr sz="4950"/>
            </a:pPr>
            <a:r>
              <a:t>Electric Demand is inelastic </a:t>
            </a:r>
          </a:p>
          <a:p>
            <a:pPr marL="603504" indent="-603504" algn="l" defTabSz="817244">
              <a:spcBef>
                <a:spcPts val="3300"/>
              </a:spcBef>
              <a:buSzPct val="75000"/>
              <a:buChar char="•"/>
              <a:defRPr sz="4950"/>
            </a:pPr>
            <a:r>
              <a:t>Summers have higher demand than winters</a:t>
            </a:r>
          </a:p>
          <a:p>
            <a:pPr marL="603504" indent="-603504" algn="l" defTabSz="817244">
              <a:spcBef>
                <a:spcPts val="3300"/>
              </a:spcBef>
              <a:buSzPct val="75000"/>
              <a:buChar char="•"/>
              <a:defRPr sz="4950"/>
            </a:pPr>
            <a:r>
              <a:t>Forecasts predict peak demands of ~1700 MW</a:t>
            </a:r>
          </a:p>
        </p:txBody>
      </p:sp>
      <p:sp>
        <p:nvSpPr>
          <p:cNvPr id="193" name="Takeaways"/>
          <p:cNvSpPr txBox="1"/>
          <p:nvPr/>
        </p:nvSpPr>
        <p:spPr>
          <a:xfrm>
            <a:off x="944539" y="3536950"/>
            <a:ext cx="11247461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2300"/>
              </a:spcBef>
              <a:defRPr sz="75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94" name="Question?"/>
          <p:cNvSpPr txBox="1"/>
          <p:nvPr/>
        </p:nvSpPr>
        <p:spPr>
          <a:xfrm>
            <a:off x="12677523" y="6324600"/>
            <a:ext cx="11247461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2300"/>
              </a:spcBef>
              <a:defRPr sz="75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Question?</a:t>
            </a:r>
          </a:p>
        </p:txBody>
      </p:sp>
      <p:sp>
        <p:nvSpPr>
          <p:cNvPr id="1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3" name="Infrastructure planning is based on electric peak demands…"/>
          <p:cNvSpPr txBox="1"/>
          <p:nvPr>
            <p:ph type="body" sz="half" idx="1"/>
          </p:nvPr>
        </p:nvSpPr>
        <p:spPr>
          <a:xfrm>
            <a:off x="936578" y="4953000"/>
            <a:ext cx="11247462" cy="7620000"/>
          </a:xfrm>
          <a:prstGeom prst="rect">
            <a:avLst/>
          </a:prstGeom>
        </p:spPr>
        <p:txBody>
          <a:bodyPr/>
          <a:lstStyle/>
          <a:p>
            <a:pPr marL="579119" indent="-579119" defTabSz="784225">
              <a:spcBef>
                <a:spcPts val="3200"/>
              </a:spcBef>
              <a:buClrTx/>
              <a:buSzPct val="75000"/>
              <a:buFontTx/>
              <a:buChar char="•"/>
              <a:defRPr sz="4750"/>
            </a:pPr>
            <a:r>
              <a:t>Infrastructure planning is based on electric peak demands</a:t>
            </a:r>
          </a:p>
          <a:p>
            <a:pPr marL="579119" indent="-579119" defTabSz="784225">
              <a:spcBef>
                <a:spcPts val="3200"/>
              </a:spcBef>
              <a:buClrTx/>
              <a:buSzPct val="75000"/>
              <a:buFontTx/>
              <a:buChar char="•"/>
              <a:defRPr sz="4750"/>
            </a:pPr>
            <a:r>
              <a:t>How does seasonality change demand?</a:t>
            </a:r>
          </a:p>
          <a:p>
            <a:pPr marL="579119" indent="-579119" defTabSz="784225">
              <a:spcBef>
                <a:spcPts val="3200"/>
              </a:spcBef>
              <a:buClrTx/>
              <a:buSzPct val="75000"/>
              <a:buFontTx/>
              <a:buChar char="•"/>
              <a:defRPr sz="4750"/>
            </a:pPr>
            <a:r>
              <a:t>Is demand tied to a time trend?</a:t>
            </a:r>
          </a:p>
          <a:p>
            <a:pPr marL="579119" indent="-579119" defTabSz="784225">
              <a:spcBef>
                <a:spcPts val="3200"/>
              </a:spcBef>
              <a:buClrTx/>
              <a:buSzPct val="75000"/>
              <a:buFontTx/>
              <a:buChar char="•"/>
              <a:defRPr sz="4750"/>
            </a:pPr>
            <a:r>
              <a:t>What is the weather and electric demand relationship?</a:t>
            </a:r>
          </a:p>
          <a:p>
            <a:pPr marL="579119" indent="-579119" defTabSz="784225">
              <a:spcBef>
                <a:spcPts val="3200"/>
              </a:spcBef>
              <a:buClrTx/>
              <a:buSzPct val="75000"/>
              <a:buFontTx/>
              <a:buChar char="•"/>
              <a:defRPr sz="4750"/>
            </a:pPr>
            <a:r>
              <a:t>Can we predict the electric demand?</a:t>
            </a:r>
          </a:p>
        </p:txBody>
      </p:sp>
      <p:sp>
        <p:nvSpPr>
          <p:cNvPr id="144" name="Electric Demand rises with temperature and dew point…"/>
          <p:cNvSpPr txBox="1"/>
          <p:nvPr/>
        </p:nvSpPr>
        <p:spPr>
          <a:xfrm>
            <a:off x="12199960" y="5200650"/>
            <a:ext cx="11247462" cy="762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73023" indent="-573023" algn="l" defTabSz="775969">
              <a:spcBef>
                <a:spcPts val="3100"/>
              </a:spcBef>
              <a:buSzPct val="75000"/>
              <a:buChar char="•"/>
              <a:defRPr sz="4700"/>
            </a:pPr>
            <a:r>
              <a:t>Electric Demand rises with temperature and dew point</a:t>
            </a:r>
          </a:p>
          <a:p>
            <a:pPr marL="573023" indent="-573023" algn="l" defTabSz="775969">
              <a:spcBef>
                <a:spcPts val="3100"/>
              </a:spcBef>
              <a:buSzPct val="75000"/>
              <a:buChar char="•"/>
              <a:defRPr sz="4700"/>
            </a:pPr>
            <a:r>
              <a:t>Summer and Winter spikes electric demand</a:t>
            </a:r>
          </a:p>
          <a:p>
            <a:pPr marL="573023" indent="-573023" algn="l" defTabSz="775969">
              <a:spcBef>
                <a:spcPts val="3100"/>
              </a:spcBef>
              <a:buSzPct val="75000"/>
              <a:buChar char="•"/>
              <a:defRPr sz="4700"/>
            </a:pPr>
            <a:r>
              <a:t>Weekdays and Working hours have higher demand</a:t>
            </a:r>
          </a:p>
          <a:p>
            <a:pPr marL="573023" indent="-573023" algn="l" defTabSz="775969">
              <a:spcBef>
                <a:spcPts val="3100"/>
              </a:spcBef>
              <a:buSzPct val="75000"/>
              <a:buChar char="•"/>
              <a:defRPr sz="4700"/>
            </a:pPr>
            <a:r>
              <a:t>Forecasts predict peak demands of ~1700 MW</a:t>
            </a:r>
          </a:p>
        </p:txBody>
      </p:sp>
      <p:sp>
        <p:nvSpPr>
          <p:cNvPr id="145" name="Premise"/>
          <p:cNvSpPr txBox="1"/>
          <p:nvPr/>
        </p:nvSpPr>
        <p:spPr>
          <a:xfrm>
            <a:off x="952500" y="3289300"/>
            <a:ext cx="11247461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2300"/>
              </a:spcBef>
              <a:defRPr sz="75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Premise</a:t>
            </a:r>
          </a:p>
        </p:txBody>
      </p:sp>
      <p:sp>
        <p:nvSpPr>
          <p:cNvPr id="146" name="Takeaways"/>
          <p:cNvSpPr txBox="1"/>
          <p:nvPr/>
        </p:nvSpPr>
        <p:spPr>
          <a:xfrm>
            <a:off x="12184039" y="3289300"/>
            <a:ext cx="11247461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2300"/>
              </a:spcBef>
              <a:defRPr sz="75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/>
            <a:r>
              <a:t>Takeaways</a:t>
            </a:r>
          </a:p>
        </p:txBody>
      </p:sp>
      <p:sp>
        <p:nvSpPr>
          <p:cNvPr id="147" name="Slide Number"/>
          <p:cNvSpPr txBox="1"/>
          <p:nvPr>
            <p:ph type="sldNum" sz="quarter" idx="4294967295"/>
          </p:nvPr>
        </p:nvSpPr>
        <p:spPr>
          <a:xfrm>
            <a:off x="12052300" y="13017500"/>
            <a:ext cx="26670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ata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50" name="Weather data set:…"/>
          <p:cNvSpPr txBox="1"/>
          <p:nvPr>
            <p:ph type="body" sz="half" idx="4294967295"/>
          </p:nvPr>
        </p:nvSpPr>
        <p:spPr>
          <a:xfrm>
            <a:off x="952500" y="3562720"/>
            <a:ext cx="11239500" cy="8572501"/>
          </a:xfrm>
          <a:prstGeom prst="rect">
            <a:avLst/>
          </a:prstGeom>
        </p:spPr>
        <p:txBody>
          <a:bodyPr/>
          <a:lstStyle/>
          <a:p>
            <a:pPr marL="414527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3400"/>
            </a:pPr>
            <a:r>
              <a:t>Weather data set:</a:t>
            </a:r>
          </a:p>
          <a:p>
            <a:pPr lvl="2" marL="1243583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2380"/>
            </a:pPr>
            <a:r>
              <a:t>Hourly Data from 01/2013 to 12/2017, ~80,000 Obs</a:t>
            </a:r>
          </a:p>
          <a:p>
            <a:pPr lvl="2" marL="1119225" indent="-290169" defTabSz="561340">
              <a:spcBef>
                <a:spcPts val="2300"/>
              </a:spcBef>
              <a:buClrTx/>
              <a:buSzPct val="75000"/>
              <a:buFontTx/>
              <a:buChar char="•"/>
              <a:defRPr sz="3400"/>
            </a:pPr>
            <a:r>
              <a:rPr sz="2380"/>
              <a:t>Temperature, Dew point, Wind Direction*, Wind Speed**,                  and  Sky Condition**</a:t>
            </a:r>
          </a:p>
          <a:p>
            <a:pPr marL="414527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3400"/>
            </a:pPr>
            <a:r>
              <a:t>Electric Demand data:</a:t>
            </a:r>
          </a:p>
          <a:p>
            <a:pPr lvl="2" marL="1243583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2380"/>
            </a:pPr>
            <a:r>
              <a:t>Hourly Data from 01/2016 to 12/2017, ~17,500 Obs</a:t>
            </a:r>
          </a:p>
          <a:p>
            <a:pPr lvl="2" marL="1243583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2380"/>
            </a:pPr>
            <a:r>
              <a:t>MegaWatts(MW)</a:t>
            </a:r>
          </a:p>
          <a:p>
            <a:pPr marL="414527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3400"/>
            </a:pPr>
            <a:r>
              <a:t>Data Clean</a:t>
            </a:r>
          </a:p>
          <a:p>
            <a:pPr lvl="2" marL="1243583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2380"/>
            </a:pPr>
            <a:r>
              <a:t>Data from 01/2016 to 12/2017</a:t>
            </a:r>
          </a:p>
          <a:p>
            <a:pPr lvl="2" marL="1243583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2380"/>
            </a:pPr>
            <a:r>
              <a:t>Temperature, Dew point, MW</a:t>
            </a:r>
          </a:p>
          <a:p>
            <a:pPr lvl="2" marL="1243583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2380"/>
            </a:pPr>
            <a:r>
              <a:t>Weekly running average is used</a:t>
            </a:r>
          </a:p>
          <a:p>
            <a:pPr marL="414527" indent="-414527" defTabSz="561340">
              <a:spcBef>
                <a:spcPts val="2300"/>
              </a:spcBef>
              <a:buClrTx/>
              <a:buSzPct val="75000"/>
              <a:buFontTx/>
              <a:buChar char="•"/>
              <a:defRPr sz="3400"/>
            </a:pPr>
            <a:r>
              <a:t>Electric Demand*** is shown by Megawatts (MW)</a:t>
            </a:r>
          </a:p>
        </p:txBody>
      </p:sp>
      <p:sp>
        <p:nvSpPr>
          <p:cNvPr id="151" name="*Removed to incomplete data…"/>
          <p:cNvSpPr txBox="1"/>
          <p:nvPr/>
        </p:nvSpPr>
        <p:spPr>
          <a:xfrm>
            <a:off x="952500" y="12401976"/>
            <a:ext cx="614171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*Removed to incomplete data</a:t>
            </a:r>
          </a:p>
          <a:p>
            <a:pPr algn="l">
              <a:defRPr sz="2000"/>
            </a:pPr>
            <a:r>
              <a:t>**No correlation</a:t>
            </a:r>
          </a:p>
          <a:p>
            <a:pPr algn="l">
              <a:defRPr sz="2000"/>
            </a:pPr>
            <a:r>
              <a:t>***Electricity is a utility , quantity represents demand </a:t>
            </a:r>
          </a:p>
        </p:txBody>
      </p:sp>
      <p:graphicFrame>
        <p:nvGraphicFramePr>
          <p:cNvPr id="152" name="Electric Demand"/>
          <p:cNvGraphicFramePr/>
          <p:nvPr/>
        </p:nvGraphicFramePr>
        <p:xfrm>
          <a:off x="11797255" y="2915370"/>
          <a:ext cx="12269423" cy="966123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eather and Electric Demand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and Electric Demand</a:t>
            </a:r>
          </a:p>
        </p:txBody>
      </p:sp>
      <p:sp>
        <p:nvSpPr>
          <p:cNvPr id="156" name="We see a tight correlation between electric demand, Temperature and Dew…"/>
          <p:cNvSpPr txBox="1"/>
          <p:nvPr>
            <p:ph type="body" sz="quarter" idx="4294967295"/>
          </p:nvPr>
        </p:nvSpPr>
        <p:spPr>
          <a:xfrm>
            <a:off x="952500" y="3695700"/>
            <a:ext cx="11239500" cy="4286250"/>
          </a:xfrm>
          <a:prstGeom prst="rect">
            <a:avLst/>
          </a:prstGeom>
        </p:spPr>
        <p:txBody>
          <a:bodyPr/>
          <a:lstStyle/>
          <a:p>
            <a:pPr marL="432815" indent="-432815" defTabSz="586104">
              <a:spcBef>
                <a:spcPts val="2400"/>
              </a:spcBef>
              <a:buClrTx/>
              <a:buSzPct val="75000"/>
              <a:buFontTx/>
              <a:buChar char="•"/>
              <a:defRPr sz="3550"/>
            </a:pPr>
            <a:r>
              <a:t>We see a tight correlation between electric demand, Temperature and Dew</a:t>
            </a:r>
          </a:p>
          <a:p>
            <a:pPr marL="432815" indent="-432815" defTabSz="586104">
              <a:spcBef>
                <a:spcPts val="2400"/>
              </a:spcBef>
              <a:buClrTx/>
              <a:buSzPct val="75000"/>
              <a:buFontTx/>
              <a:buChar char="•"/>
              <a:defRPr sz="3550"/>
            </a:pPr>
            <a:r>
              <a:t>Low temperatures require heating and high temperatures require cool ie peaks of electric demand </a:t>
            </a:r>
          </a:p>
          <a:p>
            <a:pPr marL="432815" indent="-432815" defTabSz="586104">
              <a:spcBef>
                <a:spcPts val="2400"/>
              </a:spcBef>
              <a:buClrTx/>
              <a:buSzPct val="75000"/>
              <a:buFontTx/>
              <a:buChar char="•"/>
              <a:defRPr sz="3550"/>
            </a:pPr>
            <a:r>
              <a:t>Temperature and Dew are positively correlated</a:t>
            </a:r>
          </a:p>
        </p:txBody>
      </p:sp>
      <p:pic>
        <p:nvPicPr>
          <p:cNvPr id="157" name="Temp Electric.jpeg" descr="Temp Electric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1749" y="2806700"/>
            <a:ext cx="8174385" cy="5175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ew Electric.jpeg" descr="Dew Electric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11748" y="7958663"/>
            <a:ext cx="8174386" cy="517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Rplot.jpeg" descr="Rplot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8077" y="7981950"/>
            <a:ext cx="8174386" cy="517525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Electric Demand and Da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Electric Demand and Day</a:t>
            </a:r>
          </a:p>
        </p:txBody>
      </p:sp>
      <p:sp>
        <p:nvSpPr>
          <p:cNvPr id="163" name="Electric Demand rises by ~100 MW on weekdays…"/>
          <p:cNvSpPr txBox="1"/>
          <p:nvPr>
            <p:ph type="body" sz="half" idx="4294967295"/>
          </p:nvPr>
        </p:nvSpPr>
        <p:spPr>
          <a:xfrm>
            <a:off x="952500" y="3695700"/>
            <a:ext cx="11802920" cy="85725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609600" indent="-609600">
              <a:buClrTx/>
              <a:buSzPct val="75000"/>
              <a:buFontTx/>
              <a:buChar char="•"/>
            </a:pPr>
            <a:r>
              <a:t>Electric Demand rises by ~100 MW on weekdays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Trend holds year round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Summer months (hotter) have a higher demand than winter months (colder)</a:t>
            </a:r>
          </a:p>
        </p:txBody>
      </p:sp>
      <p:pic>
        <p:nvPicPr>
          <p:cNvPr id="164" name="Sum week.jpeg" descr="Sum week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2106" y="3549650"/>
            <a:ext cx="7442201" cy="471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win week.jpeg" descr="win we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62106" y="8775610"/>
            <a:ext cx="7442201" cy="471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lectric Demand and Tim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Electric Demand and Time</a:t>
            </a:r>
          </a:p>
        </p:txBody>
      </p:sp>
      <p:sp>
        <p:nvSpPr>
          <p:cNvPr id="169" name="Waking Hours* had a increase in demand, ~60% of day…"/>
          <p:cNvSpPr txBox="1"/>
          <p:nvPr>
            <p:ph type="body" sz="half" idx="4294967295"/>
          </p:nvPr>
        </p:nvSpPr>
        <p:spPr>
          <a:xfrm>
            <a:off x="952500" y="3695700"/>
            <a:ext cx="11802920" cy="8572500"/>
          </a:xfrm>
          <a:prstGeom prst="rect">
            <a:avLst/>
          </a:prstGeom>
        </p:spPr>
        <p:txBody>
          <a:bodyPr/>
          <a:lstStyle/>
          <a:p>
            <a:pPr marL="609600" indent="-609600">
              <a:buClrTx/>
              <a:buSzPct val="75000"/>
              <a:buFontTx/>
              <a:buChar char="•"/>
            </a:pPr>
            <a:r>
              <a:t>Waking Hours* had a increase in demand, ~60% of day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Summer Electric Demand rises by  ~500 MW during waking hours*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Winter Electric Demand rises by     ~300 MW during waking hours*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Summer months (hotter) have a higher demand than winter months (colder)</a:t>
            </a:r>
          </a:p>
        </p:txBody>
      </p:sp>
      <p:pic>
        <p:nvPicPr>
          <p:cNvPr id="170" name="hsum.jpeg" descr="hsu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59000" y="3270250"/>
            <a:ext cx="7442200" cy="471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Rplot01wwww.jpeg" descr="Rplot01wwww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59000" y="8445500"/>
            <a:ext cx="7442200" cy="471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*8am-10pm"/>
          <p:cNvSpPr txBox="1"/>
          <p:nvPr/>
        </p:nvSpPr>
        <p:spPr>
          <a:xfrm>
            <a:off x="952500" y="12732176"/>
            <a:ext cx="140687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*8am-10pm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mperature ~ Electricity Price elasticity* is inelastic (.015)…"/>
          <p:cNvSpPr txBox="1"/>
          <p:nvPr>
            <p:ph type="body" idx="4294967295"/>
          </p:nvPr>
        </p:nvSpPr>
        <p:spPr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609600" indent="-609600">
              <a:buClrTx/>
              <a:buSzPct val="75000"/>
              <a:buFontTx/>
              <a:buChar char="•"/>
            </a:pPr>
            <a:r>
              <a:t>Temperature ~ Electricity Price elasticity* is </a:t>
            </a:r>
            <a:r>
              <a:rPr u="sng"/>
              <a:t>inelastic</a:t>
            </a:r>
            <a:r>
              <a:t> (.015)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Dew ~ Electricity Price elasticity* is </a:t>
            </a:r>
            <a:r>
              <a:rPr u="sng"/>
              <a:t>inelastic</a:t>
            </a:r>
            <a:r>
              <a:t> (.019)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Summers have significantly** higher electric demand by day than winters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Summers have significantly*** higher electric demand by hours than winters</a:t>
            </a:r>
          </a:p>
        </p:txBody>
      </p:sp>
      <p:sp>
        <p:nvSpPr>
          <p:cNvPr id="176" name="*Elasticity calculated using quadratic fit and average values…"/>
          <p:cNvSpPr txBox="1"/>
          <p:nvPr/>
        </p:nvSpPr>
        <p:spPr>
          <a:xfrm>
            <a:off x="952500" y="12401976"/>
            <a:ext cx="680313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*Elasticity calculated using quadratic fit and average values</a:t>
            </a:r>
          </a:p>
          <a:p>
            <a:pPr algn="l">
              <a:defRPr sz="2000"/>
            </a:pPr>
            <a:r>
              <a:t>**Through Z-Test at .05 level</a:t>
            </a:r>
          </a:p>
          <a:p>
            <a:pPr algn="l">
              <a:defRPr sz="2000"/>
            </a:pPr>
            <a:r>
              <a:t>***Through F-Test at .05 level</a:t>
            </a:r>
          </a:p>
        </p:txBody>
      </p:sp>
      <p:sp>
        <p:nvSpPr>
          <p:cNvPr id="177" name="Demand Sensitivity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Demand Sensitivity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odel Walk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Walk</a:t>
            </a:r>
          </a:p>
        </p:txBody>
      </p:sp>
      <p:sp>
        <p:nvSpPr>
          <p:cNvPr id="181" name="Simple Time Series Regression…"/>
          <p:cNvSpPr txBox="1"/>
          <p:nvPr>
            <p:ph type="body" sz="half" idx="4294967295"/>
          </p:nvPr>
        </p:nvSpPr>
        <p:spPr>
          <a:xfrm>
            <a:off x="952500" y="3695700"/>
            <a:ext cx="11239500" cy="85725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609600" indent="-609600">
              <a:buClrTx/>
              <a:buSzPct val="75000"/>
              <a:buFontTx/>
              <a:buChar char="•"/>
            </a:pPr>
            <a:r>
              <a:t>Simple Time Series Regression</a:t>
            </a:r>
          </a:p>
          <a:p>
            <a:pPr lvl="2" marL="1828800" indent="-609600">
              <a:buClrTx/>
              <a:buSzPct val="75000"/>
              <a:buFontTx/>
              <a:buChar char="•"/>
              <a:defRPr sz="3500"/>
            </a:pPr>
            <a:r>
              <a:t>Variables limited* to Temperature and Dew</a:t>
            </a:r>
          </a:p>
          <a:p>
            <a:pPr marL="426720" indent="-426720">
              <a:buClrTx/>
              <a:buSzPct val="75000"/>
              <a:buFontTx/>
              <a:buChar char="•"/>
            </a:pPr>
            <a:r>
              <a:t>Training Data from 2016-2017</a:t>
            </a:r>
          </a:p>
          <a:p>
            <a:pPr marL="426720" indent="-426720">
              <a:buClrTx/>
              <a:buSzPct val="75000"/>
              <a:buFontTx/>
              <a:buChar char="•"/>
            </a:pPr>
            <a:r>
              <a:t>Test Data from 2016-2017</a:t>
            </a:r>
          </a:p>
          <a:p>
            <a:pPr marL="426720" indent="-426720">
              <a:buClrTx/>
              <a:buSzPct val="75000"/>
              <a:buFontTx/>
              <a:buChar char="•"/>
            </a:pPr>
            <a:r>
              <a:t>Forecast Data from 2013-2016</a:t>
            </a:r>
          </a:p>
        </p:txBody>
      </p:sp>
      <p:sp>
        <p:nvSpPr>
          <p:cNvPr id="182" name="Model:…"/>
          <p:cNvSpPr txBox="1"/>
          <p:nvPr/>
        </p:nvSpPr>
        <p:spPr>
          <a:xfrm>
            <a:off x="11913657" y="3695700"/>
            <a:ext cx="11239501" cy="85725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3400"/>
              </a:spcBef>
              <a:defRPr b="1" sz="5000" u="sng"/>
            </a:pPr>
            <a:r>
              <a:t>Model:</a:t>
            </a:r>
          </a:p>
          <a:p>
            <a:pPr lvl="3" algn="l">
              <a:spcBef>
                <a:spcPts val="3400"/>
              </a:spcBef>
              <a:defRPr i="1" sz="3500"/>
            </a:pPr>
            <a:r>
              <a:t>Forecast_MW =</a:t>
            </a:r>
          </a:p>
          <a:p>
            <a:pPr lvl="1" algn="l" defTabSz="457200">
              <a:defRPr i="1" sz="3500">
                <a:solidFill>
                  <a:srgbClr val="323232"/>
                </a:solidFill>
              </a:defRPr>
            </a:pPr>
            <a:r>
              <a:t>1731+ (-28.76 × Temperature) + (.3321 × Temperature²) + (-6.328 × Dew) +(.06838 × Dew²)</a:t>
            </a:r>
          </a:p>
        </p:txBody>
      </p:sp>
      <p:sp>
        <p:nvSpPr>
          <p:cNvPr id="183" name="*Due to correlation and model fitting"/>
          <p:cNvSpPr txBox="1"/>
          <p:nvPr/>
        </p:nvSpPr>
        <p:spPr>
          <a:xfrm>
            <a:off x="952500" y="12732176"/>
            <a:ext cx="426300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*Due to correlation and model fitting</a:t>
            </a:r>
          </a:p>
        </p:txBody>
      </p:sp>
      <p:sp>
        <p:nvSpPr>
          <p:cNvPr id="184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ecast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Forecast </a:t>
            </a:r>
          </a:p>
        </p:txBody>
      </p:sp>
      <p:sp>
        <p:nvSpPr>
          <p:cNvPr id="187" name="The seasonality trend over time as expected…"/>
          <p:cNvSpPr txBox="1"/>
          <p:nvPr>
            <p:ph type="body" sz="half" idx="4294967295"/>
          </p:nvPr>
        </p:nvSpPr>
        <p:spPr>
          <a:xfrm>
            <a:off x="952500" y="3695700"/>
            <a:ext cx="11239500" cy="8572500"/>
          </a:xfrm>
          <a:prstGeom prst="rect">
            <a:avLst/>
          </a:prstGeom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 marL="609600" indent="-609600">
              <a:buClrTx/>
              <a:buSzPct val="75000"/>
              <a:buFontTx/>
              <a:buChar char="•"/>
            </a:pPr>
            <a:r>
              <a:t>The seasonality trend over time as expected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Lower bound of ~1000 MW and an upper bound of ~1700  MW</a:t>
            </a:r>
          </a:p>
          <a:p>
            <a:pPr marL="609600" indent="-609600">
              <a:buClrTx/>
              <a:buSzPct val="75000"/>
              <a:buFontTx/>
              <a:buChar char="•"/>
            </a:pPr>
            <a:r>
              <a:t>R^2 of .57 and RSME of 3.73</a:t>
            </a:r>
          </a:p>
        </p:txBody>
      </p:sp>
      <p:pic>
        <p:nvPicPr>
          <p:cNvPr id="188" name="Rplot02frgr.jpeg" descr="Rplot02frgr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4013200"/>
            <a:ext cx="11430000" cy="825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57868" y="13017500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