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MuseoModerno" panose="020B0604020202020204" charset="0"/>
      <p:regular r:id="rId12"/>
    </p:embeddedFont>
    <p:embeddedFont>
      <p:font typeface="Source Sans Pro" panose="020B0503030403020204" pitchFamily="34"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47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25535"/>
            <a:ext cx="7556421" cy="2934653"/>
          </a:xfrm>
          <a:prstGeom prst="rect">
            <a:avLst/>
          </a:prstGeom>
          <a:noFill/>
          <a:ln/>
        </p:spPr>
        <p:txBody>
          <a:bodyPr wrap="square" lIns="0" tIns="0" rIns="0" bIns="0" rtlCol="0" anchor="t"/>
          <a:lstStyle/>
          <a:p>
            <a:pPr marL="0" indent="0">
              <a:lnSpc>
                <a:spcPts val="7700"/>
              </a:lnSpc>
              <a:buNone/>
            </a:pPr>
            <a:r>
              <a:rPr lang="en-US" sz="6150" dirty="0">
                <a:solidFill>
                  <a:srgbClr val="124E73"/>
                </a:solidFill>
                <a:latin typeface="MuseoModerno" pitchFamily="34" charset="0"/>
                <a:ea typeface="MuseoModerno" pitchFamily="34" charset="-122"/>
                <a:cs typeface="MuseoModerno" pitchFamily="34" charset="-120"/>
              </a:rPr>
              <a:t>Scalable Web Application Deployment</a:t>
            </a:r>
            <a:endParaRPr lang="en-US" sz="6150" dirty="0"/>
          </a:p>
        </p:txBody>
      </p:sp>
      <p:sp>
        <p:nvSpPr>
          <p:cNvPr id="4" name="Text 1"/>
          <p:cNvSpPr/>
          <p:nvPr/>
        </p:nvSpPr>
        <p:spPr>
          <a:xfrm>
            <a:off x="6280190" y="4700349"/>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This project will involve designing and deploying a web application capable of handling dynamic levels of user traffic. This will require leveraging cloud computing services like AWS, Azure, or GCP to create a highly scalable architecture.</a:t>
            </a:r>
            <a:endParaRPr lang="en-US" sz="1750" dirty="0"/>
          </a:p>
        </p:txBody>
      </p:sp>
      <p:sp>
        <p:nvSpPr>
          <p:cNvPr id="5" name="Shape 2"/>
          <p:cNvSpPr/>
          <p:nvPr/>
        </p:nvSpPr>
        <p:spPr>
          <a:xfrm>
            <a:off x="6280190" y="6424017"/>
            <a:ext cx="362903" cy="362903"/>
          </a:xfrm>
          <a:prstGeom prst="roundRect">
            <a:avLst>
              <a:gd name="adj" fmla="val 25194296"/>
            </a:avLst>
          </a:prstGeom>
          <a:noFill/>
          <a:ln w="7620">
            <a:solidFill>
              <a:srgbClr val="FFFFFF"/>
            </a:solidFill>
            <a:prstDash val="solid"/>
          </a:ln>
        </p:spPr>
      </p:sp>
      <p:sp>
        <p:nvSpPr>
          <p:cNvPr id="7" name="Text 3"/>
          <p:cNvSpPr/>
          <p:nvPr/>
        </p:nvSpPr>
        <p:spPr>
          <a:xfrm>
            <a:off x="6280190" y="6407110"/>
            <a:ext cx="3601565" cy="396835"/>
          </a:xfrm>
          <a:prstGeom prst="rect">
            <a:avLst/>
          </a:prstGeom>
          <a:noFill/>
          <a:ln/>
        </p:spPr>
        <p:txBody>
          <a:bodyPr wrap="none" lIns="0" tIns="0" rIns="0" bIns="0" rtlCol="0" anchor="t"/>
          <a:lstStyle/>
          <a:p>
            <a:pPr marL="0" indent="0" algn="l">
              <a:lnSpc>
                <a:spcPts val="3100"/>
              </a:lnSpc>
              <a:buNone/>
            </a:pPr>
            <a:r>
              <a:rPr lang="en-US" sz="2200" b="1" dirty="0">
                <a:solidFill>
                  <a:srgbClr val="2B4150"/>
                </a:solidFill>
                <a:latin typeface="Source Sans Pro" pitchFamily="34" charset="0"/>
                <a:ea typeface="Source Sans Pro" pitchFamily="34" charset="-122"/>
                <a:cs typeface="Source Sans Pro" pitchFamily="34" charset="-120"/>
              </a:rPr>
              <a:t>by </a:t>
            </a:r>
            <a:r>
              <a:rPr lang="en-US" sz="2200" b="1">
                <a:solidFill>
                  <a:srgbClr val="2B4150"/>
                </a:solidFill>
                <a:latin typeface="Source Sans Pro" pitchFamily="34" charset="0"/>
                <a:ea typeface="Source Sans Pro" pitchFamily="34" charset="-122"/>
                <a:cs typeface="Source Sans Pro" pitchFamily="34" charset="-120"/>
              </a:rPr>
              <a:t>Akhil G(192211009)</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99755"/>
            <a:ext cx="7015758"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pitchFamily="34" charset="0"/>
                <a:ea typeface="MuseoModerno" pitchFamily="34" charset="-122"/>
                <a:cs typeface="MuseoModerno" pitchFamily="34" charset="-120"/>
              </a:rPr>
              <a:t>Cloud Computing Services</a:t>
            </a:r>
            <a:endParaRPr lang="en-US" sz="4450" dirty="0"/>
          </a:p>
        </p:txBody>
      </p:sp>
      <p:sp>
        <p:nvSpPr>
          <p:cNvPr id="4" name="Shape 1"/>
          <p:cNvSpPr/>
          <p:nvPr/>
        </p:nvSpPr>
        <p:spPr>
          <a:xfrm>
            <a:off x="6280190" y="1948696"/>
            <a:ext cx="3664863" cy="3121462"/>
          </a:xfrm>
          <a:prstGeom prst="roundRect">
            <a:avLst>
              <a:gd name="adj" fmla="val 1090"/>
            </a:avLst>
          </a:prstGeom>
          <a:solidFill>
            <a:srgbClr val="F3EEE3"/>
          </a:solidFill>
          <a:ln/>
        </p:spPr>
      </p:sp>
      <p:sp>
        <p:nvSpPr>
          <p:cNvPr id="5" name="Text 2"/>
          <p:cNvSpPr/>
          <p:nvPr/>
        </p:nvSpPr>
        <p:spPr>
          <a:xfrm>
            <a:off x="6507004" y="21755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pitchFamily="34" charset="0"/>
                <a:ea typeface="MuseoModerno" pitchFamily="34" charset="-122"/>
                <a:cs typeface="MuseoModerno" pitchFamily="34" charset="-120"/>
              </a:rPr>
              <a:t>AWS</a:t>
            </a:r>
            <a:endParaRPr lang="en-US" sz="2200" dirty="0"/>
          </a:p>
        </p:txBody>
      </p:sp>
      <p:sp>
        <p:nvSpPr>
          <p:cNvPr id="6" name="Text 3"/>
          <p:cNvSpPr/>
          <p:nvPr/>
        </p:nvSpPr>
        <p:spPr>
          <a:xfrm>
            <a:off x="6507004" y="2665928"/>
            <a:ext cx="3211235"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Amazon Web Services (AWS) offers a comprehensive suite of cloud computing services, including EC2, S3, and Lambda, providing a robust platform for scalable web applications.</a:t>
            </a:r>
            <a:endParaRPr lang="en-US" sz="1750" dirty="0"/>
          </a:p>
        </p:txBody>
      </p:sp>
      <p:sp>
        <p:nvSpPr>
          <p:cNvPr id="7" name="Shape 4"/>
          <p:cNvSpPr/>
          <p:nvPr/>
        </p:nvSpPr>
        <p:spPr>
          <a:xfrm>
            <a:off x="10171867" y="1948696"/>
            <a:ext cx="3664863" cy="3121462"/>
          </a:xfrm>
          <a:prstGeom prst="roundRect">
            <a:avLst>
              <a:gd name="adj" fmla="val 1090"/>
            </a:avLst>
          </a:prstGeom>
          <a:solidFill>
            <a:srgbClr val="F3EEE3"/>
          </a:solidFill>
          <a:ln/>
        </p:spPr>
      </p:sp>
      <p:sp>
        <p:nvSpPr>
          <p:cNvPr id="8" name="Text 5"/>
          <p:cNvSpPr/>
          <p:nvPr/>
        </p:nvSpPr>
        <p:spPr>
          <a:xfrm>
            <a:off x="10398681" y="21755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pitchFamily="34" charset="0"/>
                <a:ea typeface="MuseoModerno" pitchFamily="34" charset="-122"/>
                <a:cs typeface="MuseoModerno" pitchFamily="34" charset="-120"/>
              </a:rPr>
              <a:t>Azure</a:t>
            </a:r>
            <a:endParaRPr lang="en-US" sz="2200" dirty="0"/>
          </a:p>
        </p:txBody>
      </p:sp>
      <p:sp>
        <p:nvSpPr>
          <p:cNvPr id="9" name="Text 6"/>
          <p:cNvSpPr/>
          <p:nvPr/>
        </p:nvSpPr>
        <p:spPr>
          <a:xfrm>
            <a:off x="10398681" y="2665928"/>
            <a:ext cx="3211235"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Microsoft Azure provides a wide range of cloud services, including virtual machines, storage, and databases, enabling businesses to build and deploy scalable web applications.</a:t>
            </a:r>
            <a:endParaRPr lang="en-US" sz="1750" dirty="0"/>
          </a:p>
        </p:txBody>
      </p:sp>
      <p:sp>
        <p:nvSpPr>
          <p:cNvPr id="10" name="Shape 7"/>
          <p:cNvSpPr/>
          <p:nvPr/>
        </p:nvSpPr>
        <p:spPr>
          <a:xfrm>
            <a:off x="6280190" y="5296972"/>
            <a:ext cx="7556421" cy="2032754"/>
          </a:xfrm>
          <a:prstGeom prst="roundRect">
            <a:avLst>
              <a:gd name="adj" fmla="val 1674"/>
            </a:avLst>
          </a:prstGeom>
          <a:solidFill>
            <a:srgbClr val="F3EEE3"/>
          </a:solidFill>
          <a:ln/>
        </p:spPr>
      </p:sp>
      <p:sp>
        <p:nvSpPr>
          <p:cNvPr id="11" name="Text 8"/>
          <p:cNvSpPr/>
          <p:nvPr/>
        </p:nvSpPr>
        <p:spPr>
          <a:xfrm>
            <a:off x="6507004" y="552378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pitchFamily="34" charset="0"/>
                <a:ea typeface="MuseoModerno" pitchFamily="34" charset="-122"/>
                <a:cs typeface="MuseoModerno" pitchFamily="34" charset="-120"/>
              </a:rPr>
              <a:t>GCP</a:t>
            </a:r>
            <a:endParaRPr lang="en-US" sz="2200" dirty="0"/>
          </a:p>
        </p:txBody>
      </p:sp>
      <p:sp>
        <p:nvSpPr>
          <p:cNvPr id="12" name="Text 9"/>
          <p:cNvSpPr/>
          <p:nvPr/>
        </p:nvSpPr>
        <p:spPr>
          <a:xfrm>
            <a:off x="6507004" y="6014204"/>
            <a:ext cx="7102793"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Google Cloud Platform (GCP) offers a scalable and flexible infrastructure, including Compute Engine, Cloud Storage, and Cloud SQL, ideal for deploying web applications.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6965" y="558284"/>
            <a:ext cx="7722870" cy="1268730"/>
          </a:xfrm>
          <a:prstGeom prst="rect">
            <a:avLst/>
          </a:prstGeom>
          <a:noFill/>
          <a:ln/>
        </p:spPr>
        <p:txBody>
          <a:bodyPr wrap="square" lIns="0" tIns="0" rIns="0" bIns="0" rtlCol="0" anchor="t"/>
          <a:lstStyle/>
          <a:p>
            <a:pPr marL="0" indent="0">
              <a:lnSpc>
                <a:spcPts val="4950"/>
              </a:lnSpc>
              <a:buNone/>
            </a:pPr>
            <a:r>
              <a:rPr lang="en-US" sz="3950" dirty="0">
                <a:solidFill>
                  <a:srgbClr val="124E73"/>
                </a:solidFill>
                <a:latin typeface="MuseoModerno" pitchFamily="34" charset="0"/>
                <a:ea typeface="MuseoModerno" pitchFamily="34" charset="-122"/>
                <a:cs typeface="MuseoModerno" pitchFamily="34" charset="-120"/>
              </a:rPr>
              <a:t>Architectural Design for Scalability</a:t>
            </a:r>
            <a:endParaRPr lang="en-US" sz="3950" dirty="0"/>
          </a:p>
        </p:txBody>
      </p:sp>
      <p:sp>
        <p:nvSpPr>
          <p:cNvPr id="4" name="Shape 1"/>
          <p:cNvSpPr/>
          <p:nvPr/>
        </p:nvSpPr>
        <p:spPr>
          <a:xfrm>
            <a:off x="6489978" y="2131457"/>
            <a:ext cx="22860" cy="5539740"/>
          </a:xfrm>
          <a:prstGeom prst="roundRect">
            <a:avLst>
              <a:gd name="adj" fmla="val 133219"/>
            </a:avLst>
          </a:prstGeom>
          <a:solidFill>
            <a:srgbClr val="D9D4C9"/>
          </a:solidFill>
          <a:ln/>
        </p:spPr>
      </p:sp>
      <p:sp>
        <p:nvSpPr>
          <p:cNvPr id="5" name="Shape 2"/>
          <p:cNvSpPr/>
          <p:nvPr/>
        </p:nvSpPr>
        <p:spPr>
          <a:xfrm>
            <a:off x="6706910" y="2576751"/>
            <a:ext cx="710565" cy="22860"/>
          </a:xfrm>
          <a:prstGeom prst="roundRect">
            <a:avLst>
              <a:gd name="adj" fmla="val 133219"/>
            </a:avLst>
          </a:prstGeom>
          <a:solidFill>
            <a:srgbClr val="D9D4C9"/>
          </a:solidFill>
          <a:ln/>
        </p:spPr>
      </p:sp>
      <p:sp>
        <p:nvSpPr>
          <p:cNvPr id="6" name="Shape 3"/>
          <p:cNvSpPr/>
          <p:nvPr/>
        </p:nvSpPr>
        <p:spPr>
          <a:xfrm>
            <a:off x="6273046" y="2359819"/>
            <a:ext cx="456724" cy="456724"/>
          </a:xfrm>
          <a:prstGeom prst="roundRect">
            <a:avLst>
              <a:gd name="adj" fmla="val 6668"/>
            </a:avLst>
          </a:prstGeom>
          <a:solidFill>
            <a:srgbClr val="F3EEE3"/>
          </a:solidFill>
          <a:ln/>
        </p:spPr>
      </p:sp>
      <p:sp>
        <p:nvSpPr>
          <p:cNvPr id="7" name="Text 4"/>
          <p:cNvSpPr/>
          <p:nvPr/>
        </p:nvSpPr>
        <p:spPr>
          <a:xfrm>
            <a:off x="6429970" y="2435900"/>
            <a:ext cx="142875" cy="304562"/>
          </a:xfrm>
          <a:prstGeom prst="rect">
            <a:avLst/>
          </a:prstGeom>
          <a:noFill/>
          <a:ln/>
        </p:spPr>
        <p:txBody>
          <a:bodyPr wrap="none" lIns="0" tIns="0" rIns="0" bIns="0" rtlCol="0" anchor="t"/>
          <a:lstStyle/>
          <a:p>
            <a:pPr marL="0" indent="0" algn="ctr">
              <a:lnSpc>
                <a:spcPts val="2350"/>
              </a:lnSpc>
              <a:buNone/>
            </a:pPr>
            <a:r>
              <a:rPr lang="en-US" sz="2350" dirty="0">
                <a:solidFill>
                  <a:srgbClr val="2B4150"/>
                </a:solidFill>
                <a:latin typeface="MuseoModerno" pitchFamily="34" charset="0"/>
                <a:ea typeface="MuseoModerno" pitchFamily="34" charset="-122"/>
                <a:cs typeface="MuseoModerno" pitchFamily="34" charset="-120"/>
              </a:rPr>
              <a:t>1</a:t>
            </a:r>
            <a:endParaRPr lang="en-US" sz="2350" dirty="0"/>
          </a:p>
        </p:txBody>
      </p:sp>
      <p:sp>
        <p:nvSpPr>
          <p:cNvPr id="8" name="Text 5"/>
          <p:cNvSpPr/>
          <p:nvPr/>
        </p:nvSpPr>
        <p:spPr>
          <a:xfrm>
            <a:off x="7617976" y="2334458"/>
            <a:ext cx="3143726" cy="317302"/>
          </a:xfrm>
          <a:prstGeom prst="rect">
            <a:avLst/>
          </a:prstGeom>
          <a:noFill/>
          <a:ln/>
        </p:spPr>
        <p:txBody>
          <a:bodyPr wrap="none" lIns="0" tIns="0" rIns="0" bIns="0" rtlCol="0" anchor="t"/>
          <a:lstStyle/>
          <a:p>
            <a:pPr marL="0" indent="0" algn="l">
              <a:lnSpc>
                <a:spcPts val="2450"/>
              </a:lnSpc>
              <a:buNone/>
            </a:pPr>
            <a:r>
              <a:rPr lang="en-US" sz="1950" dirty="0">
                <a:solidFill>
                  <a:srgbClr val="2B4150"/>
                </a:solidFill>
                <a:latin typeface="MuseoModerno" pitchFamily="34" charset="0"/>
                <a:ea typeface="MuseoModerno" pitchFamily="34" charset="-122"/>
                <a:cs typeface="MuseoModerno" pitchFamily="34" charset="-120"/>
              </a:rPr>
              <a:t>Microservices Architecture</a:t>
            </a:r>
            <a:endParaRPr lang="en-US" sz="1950" dirty="0"/>
          </a:p>
        </p:txBody>
      </p:sp>
      <p:sp>
        <p:nvSpPr>
          <p:cNvPr id="9" name="Text 6"/>
          <p:cNvSpPr/>
          <p:nvPr/>
        </p:nvSpPr>
        <p:spPr>
          <a:xfrm>
            <a:off x="7617976" y="2773561"/>
            <a:ext cx="6301859" cy="974408"/>
          </a:xfrm>
          <a:prstGeom prst="rect">
            <a:avLst/>
          </a:prstGeom>
          <a:noFill/>
          <a:ln/>
        </p:spPr>
        <p:txBody>
          <a:bodyPr wrap="square" lIns="0" tIns="0" rIns="0" bIns="0" rtlCol="0" anchor="t"/>
          <a:lstStyle/>
          <a:p>
            <a:pPr marL="0" indent="0" algn="l">
              <a:lnSpc>
                <a:spcPts val="2550"/>
              </a:lnSpc>
              <a:buNone/>
            </a:pPr>
            <a:r>
              <a:rPr lang="en-US" sz="1550" dirty="0">
                <a:solidFill>
                  <a:srgbClr val="2B4150"/>
                </a:solidFill>
                <a:latin typeface="Source Sans Pro" pitchFamily="34" charset="0"/>
                <a:ea typeface="Source Sans Pro" pitchFamily="34" charset="-122"/>
                <a:cs typeface="Source Sans Pro" pitchFamily="34" charset="-120"/>
              </a:rPr>
              <a:t>Breaking down an application into independent, self-contained services enables individual components to scale independently, enhancing overall scalability.</a:t>
            </a:r>
            <a:endParaRPr lang="en-US" sz="1550" dirty="0"/>
          </a:p>
        </p:txBody>
      </p:sp>
      <p:sp>
        <p:nvSpPr>
          <p:cNvPr id="10" name="Shape 7"/>
          <p:cNvSpPr/>
          <p:nvPr/>
        </p:nvSpPr>
        <p:spPr>
          <a:xfrm>
            <a:off x="6706910" y="4599265"/>
            <a:ext cx="710565" cy="22860"/>
          </a:xfrm>
          <a:prstGeom prst="roundRect">
            <a:avLst>
              <a:gd name="adj" fmla="val 133219"/>
            </a:avLst>
          </a:prstGeom>
          <a:solidFill>
            <a:srgbClr val="D9D4C9"/>
          </a:solidFill>
          <a:ln/>
        </p:spPr>
      </p:sp>
      <p:sp>
        <p:nvSpPr>
          <p:cNvPr id="11" name="Shape 8"/>
          <p:cNvSpPr/>
          <p:nvPr/>
        </p:nvSpPr>
        <p:spPr>
          <a:xfrm>
            <a:off x="6273046" y="4382333"/>
            <a:ext cx="456724" cy="456724"/>
          </a:xfrm>
          <a:prstGeom prst="roundRect">
            <a:avLst>
              <a:gd name="adj" fmla="val 6668"/>
            </a:avLst>
          </a:prstGeom>
          <a:solidFill>
            <a:srgbClr val="F3EEE3"/>
          </a:solidFill>
          <a:ln/>
        </p:spPr>
      </p:sp>
      <p:sp>
        <p:nvSpPr>
          <p:cNvPr id="12" name="Text 9"/>
          <p:cNvSpPr/>
          <p:nvPr/>
        </p:nvSpPr>
        <p:spPr>
          <a:xfrm>
            <a:off x="6416754" y="4458414"/>
            <a:ext cx="169307" cy="304562"/>
          </a:xfrm>
          <a:prstGeom prst="rect">
            <a:avLst/>
          </a:prstGeom>
          <a:noFill/>
          <a:ln/>
        </p:spPr>
        <p:txBody>
          <a:bodyPr wrap="none" lIns="0" tIns="0" rIns="0" bIns="0" rtlCol="0" anchor="t"/>
          <a:lstStyle/>
          <a:p>
            <a:pPr marL="0" indent="0" algn="ctr">
              <a:lnSpc>
                <a:spcPts val="2350"/>
              </a:lnSpc>
              <a:buNone/>
            </a:pPr>
            <a:r>
              <a:rPr lang="en-US" sz="2350" dirty="0">
                <a:solidFill>
                  <a:srgbClr val="2B4150"/>
                </a:solidFill>
                <a:latin typeface="MuseoModerno" pitchFamily="34" charset="0"/>
                <a:ea typeface="MuseoModerno" pitchFamily="34" charset="-122"/>
                <a:cs typeface="MuseoModerno" pitchFamily="34" charset="-120"/>
              </a:rPr>
              <a:t>2</a:t>
            </a:r>
            <a:endParaRPr lang="en-US" sz="2350" dirty="0"/>
          </a:p>
        </p:txBody>
      </p:sp>
      <p:sp>
        <p:nvSpPr>
          <p:cNvPr id="13" name="Text 10"/>
          <p:cNvSpPr/>
          <p:nvPr/>
        </p:nvSpPr>
        <p:spPr>
          <a:xfrm>
            <a:off x="7617976" y="4356973"/>
            <a:ext cx="2537817" cy="317302"/>
          </a:xfrm>
          <a:prstGeom prst="rect">
            <a:avLst/>
          </a:prstGeom>
          <a:noFill/>
          <a:ln/>
        </p:spPr>
        <p:txBody>
          <a:bodyPr wrap="none" lIns="0" tIns="0" rIns="0" bIns="0" rtlCol="0" anchor="t"/>
          <a:lstStyle/>
          <a:p>
            <a:pPr marL="0" indent="0" algn="l">
              <a:lnSpc>
                <a:spcPts val="2450"/>
              </a:lnSpc>
              <a:buNone/>
            </a:pPr>
            <a:r>
              <a:rPr lang="en-US" sz="1950" dirty="0">
                <a:solidFill>
                  <a:srgbClr val="2B4150"/>
                </a:solidFill>
                <a:latin typeface="MuseoModerno" pitchFamily="34" charset="0"/>
                <a:ea typeface="MuseoModerno" pitchFamily="34" charset="-122"/>
                <a:cs typeface="MuseoModerno" pitchFamily="34" charset="-120"/>
              </a:rPr>
              <a:t>Horizontal Scaling</a:t>
            </a:r>
            <a:endParaRPr lang="en-US" sz="1950" dirty="0"/>
          </a:p>
        </p:txBody>
      </p:sp>
      <p:sp>
        <p:nvSpPr>
          <p:cNvPr id="14" name="Text 11"/>
          <p:cNvSpPr/>
          <p:nvPr/>
        </p:nvSpPr>
        <p:spPr>
          <a:xfrm>
            <a:off x="7617976" y="4796076"/>
            <a:ext cx="6301859" cy="974408"/>
          </a:xfrm>
          <a:prstGeom prst="rect">
            <a:avLst/>
          </a:prstGeom>
          <a:noFill/>
          <a:ln/>
        </p:spPr>
        <p:txBody>
          <a:bodyPr wrap="square" lIns="0" tIns="0" rIns="0" bIns="0" rtlCol="0" anchor="t"/>
          <a:lstStyle/>
          <a:p>
            <a:pPr marL="0" indent="0" algn="l">
              <a:lnSpc>
                <a:spcPts val="2550"/>
              </a:lnSpc>
              <a:buNone/>
            </a:pPr>
            <a:r>
              <a:rPr lang="en-US" sz="1550" dirty="0">
                <a:solidFill>
                  <a:srgbClr val="2B4150"/>
                </a:solidFill>
                <a:latin typeface="Source Sans Pro" pitchFamily="34" charset="0"/>
                <a:ea typeface="Source Sans Pro" pitchFamily="34" charset="-122"/>
                <a:cs typeface="Source Sans Pro" pitchFamily="34" charset="-120"/>
              </a:rPr>
              <a:t>Adding more instances of the same server or service to distribute the workload across multiple machines, ensuring smooth performance even under high traffic.</a:t>
            </a:r>
            <a:endParaRPr lang="en-US" sz="1550" dirty="0"/>
          </a:p>
        </p:txBody>
      </p:sp>
      <p:sp>
        <p:nvSpPr>
          <p:cNvPr id="15" name="Shape 12"/>
          <p:cNvSpPr/>
          <p:nvPr/>
        </p:nvSpPr>
        <p:spPr>
          <a:xfrm>
            <a:off x="6706910" y="6621780"/>
            <a:ext cx="710565" cy="22860"/>
          </a:xfrm>
          <a:prstGeom prst="roundRect">
            <a:avLst>
              <a:gd name="adj" fmla="val 133219"/>
            </a:avLst>
          </a:prstGeom>
          <a:solidFill>
            <a:srgbClr val="D9D4C9"/>
          </a:solidFill>
          <a:ln/>
        </p:spPr>
      </p:sp>
      <p:sp>
        <p:nvSpPr>
          <p:cNvPr id="16" name="Shape 13"/>
          <p:cNvSpPr/>
          <p:nvPr/>
        </p:nvSpPr>
        <p:spPr>
          <a:xfrm>
            <a:off x="6273046" y="6404848"/>
            <a:ext cx="456724" cy="456724"/>
          </a:xfrm>
          <a:prstGeom prst="roundRect">
            <a:avLst>
              <a:gd name="adj" fmla="val 6668"/>
            </a:avLst>
          </a:prstGeom>
          <a:solidFill>
            <a:srgbClr val="F3EEE3"/>
          </a:solidFill>
          <a:ln/>
        </p:spPr>
      </p:sp>
      <p:sp>
        <p:nvSpPr>
          <p:cNvPr id="17" name="Text 14"/>
          <p:cNvSpPr/>
          <p:nvPr/>
        </p:nvSpPr>
        <p:spPr>
          <a:xfrm>
            <a:off x="6415802" y="6480929"/>
            <a:ext cx="171212" cy="304562"/>
          </a:xfrm>
          <a:prstGeom prst="rect">
            <a:avLst/>
          </a:prstGeom>
          <a:noFill/>
          <a:ln/>
        </p:spPr>
        <p:txBody>
          <a:bodyPr wrap="none" lIns="0" tIns="0" rIns="0" bIns="0" rtlCol="0" anchor="t"/>
          <a:lstStyle/>
          <a:p>
            <a:pPr marL="0" indent="0" algn="ctr">
              <a:lnSpc>
                <a:spcPts val="2350"/>
              </a:lnSpc>
              <a:buNone/>
            </a:pPr>
            <a:r>
              <a:rPr lang="en-US" sz="2350" dirty="0">
                <a:solidFill>
                  <a:srgbClr val="2B4150"/>
                </a:solidFill>
                <a:latin typeface="MuseoModerno" pitchFamily="34" charset="0"/>
                <a:ea typeface="MuseoModerno" pitchFamily="34" charset="-122"/>
                <a:cs typeface="MuseoModerno" pitchFamily="34" charset="-120"/>
              </a:rPr>
              <a:t>3</a:t>
            </a:r>
            <a:endParaRPr lang="en-US" sz="2350" dirty="0"/>
          </a:p>
        </p:txBody>
      </p:sp>
      <p:sp>
        <p:nvSpPr>
          <p:cNvPr id="18" name="Text 15"/>
          <p:cNvSpPr/>
          <p:nvPr/>
        </p:nvSpPr>
        <p:spPr>
          <a:xfrm>
            <a:off x="7617976" y="6379488"/>
            <a:ext cx="4195882" cy="317302"/>
          </a:xfrm>
          <a:prstGeom prst="rect">
            <a:avLst/>
          </a:prstGeom>
          <a:noFill/>
          <a:ln/>
        </p:spPr>
        <p:txBody>
          <a:bodyPr wrap="none" lIns="0" tIns="0" rIns="0" bIns="0" rtlCol="0" anchor="t"/>
          <a:lstStyle/>
          <a:p>
            <a:pPr marL="0" indent="0" algn="l">
              <a:lnSpc>
                <a:spcPts val="2450"/>
              </a:lnSpc>
              <a:buNone/>
            </a:pPr>
            <a:r>
              <a:rPr lang="en-US" sz="1950" dirty="0">
                <a:solidFill>
                  <a:srgbClr val="2B4150"/>
                </a:solidFill>
                <a:latin typeface="MuseoModerno" pitchFamily="34" charset="0"/>
                <a:ea typeface="MuseoModerno" pitchFamily="34" charset="-122"/>
                <a:cs typeface="MuseoModerno" pitchFamily="34" charset="-120"/>
              </a:rPr>
              <a:t>Content Delivery Networks (CDNs)</a:t>
            </a:r>
            <a:endParaRPr lang="en-US" sz="1950" dirty="0"/>
          </a:p>
        </p:txBody>
      </p:sp>
      <p:sp>
        <p:nvSpPr>
          <p:cNvPr id="19" name="Text 16"/>
          <p:cNvSpPr/>
          <p:nvPr/>
        </p:nvSpPr>
        <p:spPr>
          <a:xfrm>
            <a:off x="7617976" y="6818590"/>
            <a:ext cx="6301859" cy="649605"/>
          </a:xfrm>
          <a:prstGeom prst="rect">
            <a:avLst/>
          </a:prstGeom>
          <a:noFill/>
          <a:ln/>
        </p:spPr>
        <p:txBody>
          <a:bodyPr wrap="square" lIns="0" tIns="0" rIns="0" bIns="0" rtlCol="0" anchor="t"/>
          <a:lstStyle/>
          <a:p>
            <a:pPr marL="0" indent="0" algn="l">
              <a:lnSpc>
                <a:spcPts val="2550"/>
              </a:lnSpc>
              <a:buNone/>
            </a:pPr>
            <a:r>
              <a:rPr lang="en-US" sz="1550" dirty="0">
                <a:solidFill>
                  <a:srgbClr val="2B4150"/>
                </a:solidFill>
                <a:latin typeface="Source Sans Pro" pitchFamily="34" charset="0"/>
                <a:ea typeface="Source Sans Pro" pitchFamily="34" charset="-122"/>
                <a:cs typeface="Source Sans Pro" pitchFamily="34" charset="-120"/>
              </a:rPr>
              <a:t>Distributing static content like images and scripts across geographically dispersed servers, minimizing latency and improving user experience.</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539960"/>
            <a:ext cx="9065419"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pitchFamily="34" charset="0"/>
                <a:ea typeface="MuseoModerno" pitchFamily="34" charset="-122"/>
                <a:cs typeface="MuseoModerno" pitchFamily="34" charset="-120"/>
              </a:rPr>
              <a:t>Load Balancing and Auto-Scaling</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pitchFamily="34" charset="0"/>
                <a:ea typeface="MuseoModerno" pitchFamily="34" charset="-122"/>
                <a:cs typeface="MuseoModerno" pitchFamily="34" charset="-120"/>
              </a:rPr>
              <a:t>Load Balancing</a:t>
            </a:r>
            <a:endParaRPr lang="en-US" sz="2200" dirty="0"/>
          </a:p>
        </p:txBody>
      </p:sp>
      <p:sp>
        <p:nvSpPr>
          <p:cNvPr id="4" name="Text 2"/>
          <p:cNvSpPr/>
          <p:nvPr/>
        </p:nvSpPr>
        <p:spPr>
          <a:xfrm>
            <a:off x="793790" y="4396859"/>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Distributes incoming traffic across multiple instances of the application, preventing any single server from being overloaded and ensuring consistent performance.</a:t>
            </a:r>
            <a:endParaRPr lang="en-US" sz="1750" dirty="0"/>
          </a:p>
        </p:txBody>
      </p:sp>
      <p:sp>
        <p:nvSpPr>
          <p:cNvPr id="5" name="Text 3"/>
          <p:cNvSpPr/>
          <p:nvPr/>
        </p:nvSpPr>
        <p:spPr>
          <a:xfrm>
            <a:off x="7599521"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pitchFamily="34" charset="0"/>
                <a:ea typeface="MuseoModerno" pitchFamily="34" charset="-122"/>
                <a:cs typeface="MuseoModerno" pitchFamily="34" charset="-120"/>
              </a:rPr>
              <a:t>Auto-Scaling</a:t>
            </a:r>
            <a:endParaRPr lang="en-US" sz="2200" dirty="0"/>
          </a:p>
        </p:txBody>
      </p:sp>
      <p:sp>
        <p:nvSpPr>
          <p:cNvPr id="6" name="Text 4"/>
          <p:cNvSpPr/>
          <p:nvPr/>
        </p:nvSpPr>
        <p:spPr>
          <a:xfrm>
            <a:off x="7599521" y="4396859"/>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Automatically adjusts the number of instances based on real-time metrics like CPU usage and request rate, dynamically scaling up or down to meet fluctuating demands.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546396"/>
            <a:ext cx="9014341"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pitchFamily="34" charset="0"/>
                <a:ea typeface="MuseoModerno" pitchFamily="34" charset="-122"/>
                <a:cs typeface="MuseoModerno" pitchFamily="34" charset="-120"/>
              </a:rPr>
              <a:t>Cloud-based Database Solutions</a:t>
            </a:r>
            <a:endParaRPr lang="en-US" sz="4450" dirty="0"/>
          </a:p>
        </p:txBody>
      </p:sp>
      <p:sp>
        <p:nvSpPr>
          <p:cNvPr id="4" name="Shape 1"/>
          <p:cNvSpPr/>
          <p:nvPr/>
        </p:nvSpPr>
        <p:spPr>
          <a:xfrm>
            <a:off x="793790" y="4850487"/>
            <a:ext cx="510302" cy="510302"/>
          </a:xfrm>
          <a:prstGeom prst="roundRect">
            <a:avLst>
              <a:gd name="adj" fmla="val 6667"/>
            </a:avLst>
          </a:prstGeom>
          <a:solidFill>
            <a:srgbClr val="F3EEE3"/>
          </a:solidFill>
          <a:ln/>
        </p:spPr>
      </p:sp>
      <p:sp>
        <p:nvSpPr>
          <p:cNvPr id="5" name="Text 2"/>
          <p:cNvSpPr/>
          <p:nvPr/>
        </p:nvSpPr>
        <p:spPr>
          <a:xfrm>
            <a:off x="969169" y="4935498"/>
            <a:ext cx="15954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pitchFamily="34" charset="0"/>
                <a:ea typeface="MuseoModerno" pitchFamily="34" charset="-122"/>
                <a:cs typeface="MuseoModerno" pitchFamily="34" charset="-120"/>
              </a:rPr>
              <a:t>1</a:t>
            </a:r>
            <a:endParaRPr lang="en-US" sz="2650" dirty="0"/>
          </a:p>
        </p:txBody>
      </p:sp>
      <p:sp>
        <p:nvSpPr>
          <p:cNvPr id="6" name="Text 3"/>
          <p:cNvSpPr/>
          <p:nvPr/>
        </p:nvSpPr>
        <p:spPr>
          <a:xfrm>
            <a:off x="1530906" y="4850487"/>
            <a:ext cx="2970609"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pitchFamily="34" charset="0"/>
                <a:ea typeface="MuseoModerno" pitchFamily="34" charset="-122"/>
                <a:cs typeface="MuseoModerno" pitchFamily="34" charset="-120"/>
              </a:rPr>
              <a:t>Relational Databases</a:t>
            </a:r>
            <a:endParaRPr lang="en-US" sz="2200" dirty="0"/>
          </a:p>
        </p:txBody>
      </p:sp>
      <p:sp>
        <p:nvSpPr>
          <p:cNvPr id="7" name="Text 4"/>
          <p:cNvSpPr/>
          <p:nvPr/>
        </p:nvSpPr>
        <p:spPr>
          <a:xfrm>
            <a:off x="1530906" y="5340906"/>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Traditional SQL-based databases like Amazon RDS, Azure SQL Database, and Google Cloud SQL provide a structured and reliable data storage solution for complex web applications.</a:t>
            </a:r>
            <a:endParaRPr lang="en-US" sz="1750" dirty="0"/>
          </a:p>
        </p:txBody>
      </p:sp>
      <p:sp>
        <p:nvSpPr>
          <p:cNvPr id="8" name="Shape 5"/>
          <p:cNvSpPr/>
          <p:nvPr/>
        </p:nvSpPr>
        <p:spPr>
          <a:xfrm>
            <a:off x="5216962" y="4850487"/>
            <a:ext cx="510302" cy="510302"/>
          </a:xfrm>
          <a:prstGeom prst="roundRect">
            <a:avLst>
              <a:gd name="adj" fmla="val 6667"/>
            </a:avLst>
          </a:prstGeom>
          <a:solidFill>
            <a:srgbClr val="F3EEE3"/>
          </a:solidFill>
          <a:ln/>
        </p:spPr>
      </p:sp>
      <p:sp>
        <p:nvSpPr>
          <p:cNvPr id="9" name="Text 6"/>
          <p:cNvSpPr/>
          <p:nvPr/>
        </p:nvSpPr>
        <p:spPr>
          <a:xfrm>
            <a:off x="5377458" y="4935498"/>
            <a:ext cx="189190"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pitchFamily="34" charset="0"/>
                <a:ea typeface="MuseoModerno" pitchFamily="34" charset="-122"/>
                <a:cs typeface="MuseoModerno" pitchFamily="34" charset="-120"/>
              </a:rPr>
              <a:t>2</a:t>
            </a:r>
            <a:endParaRPr lang="en-US" sz="2650" dirty="0"/>
          </a:p>
        </p:txBody>
      </p:sp>
      <p:sp>
        <p:nvSpPr>
          <p:cNvPr id="10" name="Text 7"/>
          <p:cNvSpPr/>
          <p:nvPr/>
        </p:nvSpPr>
        <p:spPr>
          <a:xfrm>
            <a:off x="5954078" y="48504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pitchFamily="34" charset="0"/>
                <a:ea typeface="MuseoModerno" pitchFamily="34" charset="-122"/>
                <a:cs typeface="MuseoModerno" pitchFamily="34" charset="-120"/>
              </a:rPr>
              <a:t>NoSQL Databases</a:t>
            </a:r>
            <a:endParaRPr lang="en-US" sz="2200" dirty="0"/>
          </a:p>
        </p:txBody>
      </p:sp>
      <p:sp>
        <p:nvSpPr>
          <p:cNvPr id="11" name="Text 8"/>
          <p:cNvSpPr/>
          <p:nvPr/>
        </p:nvSpPr>
        <p:spPr>
          <a:xfrm>
            <a:off x="5954078" y="5340906"/>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Non-relational databases like MongoDB, DynamoDB, and Cloud Firestore offer flexibility and scalability for handling large volumes of unstructured data, ideal for rapidly growing applications.</a:t>
            </a:r>
            <a:endParaRPr lang="en-US" sz="1750" dirty="0"/>
          </a:p>
        </p:txBody>
      </p:sp>
      <p:sp>
        <p:nvSpPr>
          <p:cNvPr id="12" name="Shape 9"/>
          <p:cNvSpPr/>
          <p:nvPr/>
        </p:nvSpPr>
        <p:spPr>
          <a:xfrm>
            <a:off x="9640133" y="4850487"/>
            <a:ext cx="510302" cy="510302"/>
          </a:xfrm>
          <a:prstGeom prst="roundRect">
            <a:avLst>
              <a:gd name="adj" fmla="val 6667"/>
            </a:avLst>
          </a:prstGeom>
          <a:solidFill>
            <a:srgbClr val="F3EEE3"/>
          </a:solidFill>
          <a:ln/>
        </p:spPr>
      </p:sp>
      <p:sp>
        <p:nvSpPr>
          <p:cNvPr id="13" name="Text 10"/>
          <p:cNvSpPr/>
          <p:nvPr/>
        </p:nvSpPr>
        <p:spPr>
          <a:xfrm>
            <a:off x="9799677" y="4935498"/>
            <a:ext cx="19121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pitchFamily="34" charset="0"/>
                <a:ea typeface="MuseoModerno" pitchFamily="34" charset="-122"/>
                <a:cs typeface="MuseoModerno" pitchFamily="34" charset="-120"/>
              </a:rPr>
              <a:t>3</a:t>
            </a:r>
            <a:endParaRPr lang="en-US" sz="2650" dirty="0"/>
          </a:p>
        </p:txBody>
      </p:sp>
      <p:sp>
        <p:nvSpPr>
          <p:cNvPr id="14" name="Text 11"/>
          <p:cNvSpPr/>
          <p:nvPr/>
        </p:nvSpPr>
        <p:spPr>
          <a:xfrm>
            <a:off x="10377249" y="48504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pitchFamily="34" charset="0"/>
                <a:ea typeface="MuseoModerno" pitchFamily="34" charset="-122"/>
                <a:cs typeface="MuseoModerno" pitchFamily="34" charset="-120"/>
              </a:rPr>
              <a:t>Cache Systems</a:t>
            </a:r>
            <a:endParaRPr lang="en-US" sz="2200" dirty="0"/>
          </a:p>
        </p:txBody>
      </p:sp>
      <p:sp>
        <p:nvSpPr>
          <p:cNvPr id="15" name="Text 12"/>
          <p:cNvSpPr/>
          <p:nvPr/>
        </p:nvSpPr>
        <p:spPr>
          <a:xfrm>
            <a:off x="10377249" y="5340906"/>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Caching frequently accessed data in memory or a dedicated cache layer significantly improves performance by reducing database queries and speeding up data retrieval.</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029"/>
          </a:xfrm>
          <a:prstGeom prst="rect">
            <a:avLst/>
          </a:prstGeom>
        </p:spPr>
      </p:pic>
      <p:sp>
        <p:nvSpPr>
          <p:cNvPr id="3" name="Text 0"/>
          <p:cNvSpPr/>
          <p:nvPr/>
        </p:nvSpPr>
        <p:spPr>
          <a:xfrm>
            <a:off x="6221849" y="577810"/>
            <a:ext cx="7673102" cy="1313259"/>
          </a:xfrm>
          <a:prstGeom prst="rect">
            <a:avLst/>
          </a:prstGeom>
          <a:noFill/>
          <a:ln/>
        </p:spPr>
        <p:txBody>
          <a:bodyPr wrap="square" lIns="0" tIns="0" rIns="0" bIns="0" rtlCol="0" anchor="t"/>
          <a:lstStyle/>
          <a:p>
            <a:pPr marL="0" indent="0">
              <a:lnSpc>
                <a:spcPts val="5150"/>
              </a:lnSpc>
              <a:buNone/>
            </a:pPr>
            <a:r>
              <a:rPr lang="en-US" sz="4100" dirty="0">
                <a:solidFill>
                  <a:srgbClr val="124E73"/>
                </a:solidFill>
                <a:latin typeface="MuseoModerno" pitchFamily="34" charset="0"/>
                <a:ea typeface="MuseoModerno" pitchFamily="34" charset="-122"/>
                <a:cs typeface="MuseoModerno" pitchFamily="34" charset="-120"/>
              </a:rPr>
              <a:t>Fault Tolerance and Redundancy</a:t>
            </a:r>
            <a:endParaRPr lang="en-US" sz="4100" dirty="0"/>
          </a:p>
        </p:txBody>
      </p:sp>
      <p:pic>
        <p:nvPicPr>
          <p:cNvPr id="4" name="Image 1" descr="preencoded.png"/>
          <p:cNvPicPr>
            <a:picLocks noChangeAspect="1"/>
          </p:cNvPicPr>
          <p:nvPr/>
        </p:nvPicPr>
        <p:blipFill>
          <a:blip r:embed="rId4"/>
          <a:stretch>
            <a:fillRect/>
          </a:stretch>
        </p:blipFill>
        <p:spPr>
          <a:xfrm>
            <a:off x="6221849" y="2206228"/>
            <a:ext cx="1050608" cy="1882973"/>
          </a:xfrm>
          <a:prstGeom prst="rect">
            <a:avLst/>
          </a:prstGeom>
        </p:spPr>
      </p:pic>
      <p:sp>
        <p:nvSpPr>
          <p:cNvPr id="5" name="Text 1"/>
          <p:cNvSpPr/>
          <p:nvPr/>
        </p:nvSpPr>
        <p:spPr>
          <a:xfrm>
            <a:off x="7587615" y="2416254"/>
            <a:ext cx="2626638" cy="328255"/>
          </a:xfrm>
          <a:prstGeom prst="rect">
            <a:avLst/>
          </a:prstGeom>
          <a:noFill/>
          <a:ln/>
        </p:spPr>
        <p:txBody>
          <a:bodyPr wrap="none" lIns="0" tIns="0" rIns="0" bIns="0" rtlCol="0" anchor="t"/>
          <a:lstStyle/>
          <a:p>
            <a:pPr marL="0" indent="0" algn="l">
              <a:lnSpc>
                <a:spcPts val="2550"/>
              </a:lnSpc>
              <a:buNone/>
            </a:pPr>
            <a:r>
              <a:rPr lang="en-US" sz="2050" dirty="0">
                <a:solidFill>
                  <a:srgbClr val="2B4150"/>
                </a:solidFill>
                <a:latin typeface="MuseoModerno" pitchFamily="34" charset="0"/>
                <a:ea typeface="MuseoModerno" pitchFamily="34" charset="-122"/>
                <a:cs typeface="MuseoModerno" pitchFamily="34" charset="-120"/>
              </a:rPr>
              <a:t>Redundancy</a:t>
            </a:r>
            <a:endParaRPr lang="en-US" sz="2050" dirty="0"/>
          </a:p>
        </p:txBody>
      </p:sp>
      <p:sp>
        <p:nvSpPr>
          <p:cNvPr id="6" name="Text 2"/>
          <p:cNvSpPr/>
          <p:nvPr/>
        </p:nvSpPr>
        <p:spPr>
          <a:xfrm>
            <a:off x="7587615" y="2870478"/>
            <a:ext cx="6307336" cy="1008698"/>
          </a:xfrm>
          <a:prstGeom prst="rect">
            <a:avLst/>
          </a:prstGeom>
          <a:noFill/>
          <a:ln/>
        </p:spPr>
        <p:txBody>
          <a:bodyPr wrap="square" lIns="0" tIns="0" rIns="0" bIns="0" rtlCol="0" anchor="t"/>
          <a:lstStyle/>
          <a:p>
            <a:pPr marL="0" indent="0" algn="l">
              <a:lnSpc>
                <a:spcPts val="2600"/>
              </a:lnSpc>
              <a:buNone/>
            </a:pPr>
            <a:r>
              <a:rPr lang="en-US" sz="1650" dirty="0">
                <a:solidFill>
                  <a:srgbClr val="2B4150"/>
                </a:solidFill>
                <a:latin typeface="Source Sans Pro" pitchFamily="34" charset="0"/>
                <a:ea typeface="Source Sans Pro" pitchFamily="34" charset="-122"/>
                <a:cs typeface="Source Sans Pro" pitchFamily="34" charset="-120"/>
              </a:rPr>
              <a:t>Creating multiple copies of critical components, including servers, databases, and network connections, ensuring that if one fails, the others can take over, maintaining uninterrupted service.</a:t>
            </a:r>
            <a:endParaRPr lang="en-US" sz="1650" dirty="0"/>
          </a:p>
        </p:txBody>
      </p:sp>
      <p:pic>
        <p:nvPicPr>
          <p:cNvPr id="7" name="Image 2" descr="preencoded.png"/>
          <p:cNvPicPr>
            <a:picLocks noChangeAspect="1"/>
          </p:cNvPicPr>
          <p:nvPr/>
        </p:nvPicPr>
        <p:blipFill>
          <a:blip r:embed="rId5"/>
          <a:stretch>
            <a:fillRect/>
          </a:stretch>
        </p:blipFill>
        <p:spPr>
          <a:xfrm>
            <a:off x="6221849" y="4089202"/>
            <a:ext cx="1050608" cy="1681043"/>
          </a:xfrm>
          <a:prstGeom prst="rect">
            <a:avLst/>
          </a:prstGeom>
        </p:spPr>
      </p:pic>
      <p:sp>
        <p:nvSpPr>
          <p:cNvPr id="8" name="Text 3"/>
          <p:cNvSpPr/>
          <p:nvPr/>
        </p:nvSpPr>
        <p:spPr>
          <a:xfrm>
            <a:off x="7587615" y="4299228"/>
            <a:ext cx="2690932" cy="328255"/>
          </a:xfrm>
          <a:prstGeom prst="rect">
            <a:avLst/>
          </a:prstGeom>
          <a:noFill/>
          <a:ln/>
        </p:spPr>
        <p:txBody>
          <a:bodyPr wrap="none" lIns="0" tIns="0" rIns="0" bIns="0" rtlCol="0" anchor="t"/>
          <a:lstStyle/>
          <a:p>
            <a:pPr marL="0" indent="0" algn="l">
              <a:lnSpc>
                <a:spcPts val="2550"/>
              </a:lnSpc>
              <a:buNone/>
            </a:pPr>
            <a:r>
              <a:rPr lang="en-US" sz="2050" dirty="0">
                <a:solidFill>
                  <a:srgbClr val="2B4150"/>
                </a:solidFill>
                <a:latin typeface="MuseoModerno" pitchFamily="34" charset="0"/>
                <a:ea typeface="MuseoModerno" pitchFamily="34" charset="-122"/>
                <a:cs typeface="MuseoModerno" pitchFamily="34" charset="-120"/>
              </a:rPr>
              <a:t>Failover Mechanisms</a:t>
            </a:r>
            <a:endParaRPr lang="en-US" sz="2050" dirty="0"/>
          </a:p>
        </p:txBody>
      </p:sp>
      <p:sp>
        <p:nvSpPr>
          <p:cNvPr id="9" name="Text 4"/>
          <p:cNvSpPr/>
          <p:nvPr/>
        </p:nvSpPr>
        <p:spPr>
          <a:xfrm>
            <a:off x="7587615" y="4753451"/>
            <a:ext cx="6307336" cy="672465"/>
          </a:xfrm>
          <a:prstGeom prst="rect">
            <a:avLst/>
          </a:prstGeom>
          <a:noFill/>
          <a:ln/>
        </p:spPr>
        <p:txBody>
          <a:bodyPr wrap="square" lIns="0" tIns="0" rIns="0" bIns="0" rtlCol="0" anchor="t"/>
          <a:lstStyle/>
          <a:p>
            <a:pPr marL="0" indent="0" algn="l">
              <a:lnSpc>
                <a:spcPts val="2600"/>
              </a:lnSpc>
              <a:buNone/>
            </a:pPr>
            <a:r>
              <a:rPr lang="en-US" sz="1650" dirty="0">
                <a:solidFill>
                  <a:srgbClr val="2B4150"/>
                </a:solidFill>
                <a:latin typeface="Source Sans Pro" pitchFamily="34" charset="0"/>
                <a:ea typeface="Source Sans Pro" pitchFamily="34" charset="-122"/>
                <a:cs typeface="Source Sans Pro" pitchFamily="34" charset="-120"/>
              </a:rPr>
              <a:t>Automatic switching to a backup system in case of failure, minimizing downtime and ensuring seamless service continuity.</a:t>
            </a:r>
            <a:endParaRPr lang="en-US" sz="1650" dirty="0"/>
          </a:p>
        </p:txBody>
      </p:sp>
      <p:pic>
        <p:nvPicPr>
          <p:cNvPr id="10" name="Image 3" descr="preencoded.png"/>
          <p:cNvPicPr>
            <a:picLocks noChangeAspect="1"/>
          </p:cNvPicPr>
          <p:nvPr/>
        </p:nvPicPr>
        <p:blipFill>
          <a:blip r:embed="rId6"/>
          <a:stretch>
            <a:fillRect/>
          </a:stretch>
        </p:blipFill>
        <p:spPr>
          <a:xfrm>
            <a:off x="6221849" y="5770245"/>
            <a:ext cx="1050608" cy="1882973"/>
          </a:xfrm>
          <a:prstGeom prst="rect">
            <a:avLst/>
          </a:prstGeom>
        </p:spPr>
      </p:pic>
      <p:sp>
        <p:nvSpPr>
          <p:cNvPr id="11" name="Text 5"/>
          <p:cNvSpPr/>
          <p:nvPr/>
        </p:nvSpPr>
        <p:spPr>
          <a:xfrm>
            <a:off x="7587615" y="5980271"/>
            <a:ext cx="3070741" cy="328255"/>
          </a:xfrm>
          <a:prstGeom prst="rect">
            <a:avLst/>
          </a:prstGeom>
          <a:noFill/>
          <a:ln/>
        </p:spPr>
        <p:txBody>
          <a:bodyPr wrap="none" lIns="0" tIns="0" rIns="0" bIns="0" rtlCol="0" anchor="t"/>
          <a:lstStyle/>
          <a:p>
            <a:pPr marL="0" indent="0" algn="l">
              <a:lnSpc>
                <a:spcPts val="2550"/>
              </a:lnSpc>
              <a:buNone/>
            </a:pPr>
            <a:r>
              <a:rPr lang="en-US" sz="2050" dirty="0">
                <a:solidFill>
                  <a:srgbClr val="2B4150"/>
                </a:solidFill>
                <a:latin typeface="MuseoModerno" pitchFamily="34" charset="0"/>
                <a:ea typeface="MuseoModerno" pitchFamily="34" charset="-122"/>
                <a:cs typeface="MuseoModerno" pitchFamily="34" charset="-120"/>
              </a:rPr>
              <a:t>Monitoring and Alerting</a:t>
            </a:r>
            <a:endParaRPr lang="en-US" sz="2050" dirty="0"/>
          </a:p>
        </p:txBody>
      </p:sp>
      <p:sp>
        <p:nvSpPr>
          <p:cNvPr id="12" name="Text 6"/>
          <p:cNvSpPr/>
          <p:nvPr/>
        </p:nvSpPr>
        <p:spPr>
          <a:xfrm>
            <a:off x="7587615" y="6434495"/>
            <a:ext cx="6307336" cy="1008698"/>
          </a:xfrm>
          <a:prstGeom prst="rect">
            <a:avLst/>
          </a:prstGeom>
          <a:noFill/>
          <a:ln/>
        </p:spPr>
        <p:txBody>
          <a:bodyPr wrap="square" lIns="0" tIns="0" rIns="0" bIns="0" rtlCol="0" anchor="t"/>
          <a:lstStyle/>
          <a:p>
            <a:pPr marL="0" indent="0" algn="l">
              <a:lnSpc>
                <a:spcPts val="2600"/>
              </a:lnSpc>
              <a:buNone/>
            </a:pPr>
            <a:r>
              <a:rPr lang="en-US" sz="1650" dirty="0">
                <a:solidFill>
                  <a:srgbClr val="2B4150"/>
                </a:solidFill>
                <a:latin typeface="Source Sans Pro" pitchFamily="34" charset="0"/>
                <a:ea typeface="Source Sans Pro" pitchFamily="34" charset="-122"/>
                <a:cs typeface="Source Sans Pro" pitchFamily="34" charset="-120"/>
              </a:rPr>
              <a:t>Continuously monitoring system health and performance metrics, triggering alerts and notifications in case of anomalies, enabling prompt identification and resolution of issues.</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71605" y="649367"/>
            <a:ext cx="6235303" cy="611743"/>
          </a:xfrm>
          <a:prstGeom prst="rect">
            <a:avLst/>
          </a:prstGeom>
          <a:noFill/>
          <a:ln/>
        </p:spPr>
        <p:txBody>
          <a:bodyPr wrap="none" lIns="0" tIns="0" rIns="0" bIns="0" rtlCol="0" anchor="t"/>
          <a:lstStyle/>
          <a:p>
            <a:pPr marL="0" indent="0">
              <a:lnSpc>
                <a:spcPts val="4800"/>
              </a:lnSpc>
              <a:buNone/>
            </a:pPr>
            <a:r>
              <a:rPr lang="en-US" sz="3850" dirty="0">
                <a:solidFill>
                  <a:srgbClr val="124E73"/>
                </a:solidFill>
                <a:latin typeface="MuseoModerno" pitchFamily="34" charset="0"/>
                <a:ea typeface="MuseoModerno" pitchFamily="34" charset="-122"/>
                <a:cs typeface="MuseoModerno" pitchFamily="34" charset="-120"/>
              </a:rPr>
              <a:t>Performance Optimization</a:t>
            </a:r>
            <a:endParaRPr lang="en-US" sz="3850" dirty="0"/>
          </a:p>
        </p:txBody>
      </p:sp>
      <p:sp>
        <p:nvSpPr>
          <p:cNvPr id="4" name="Shape 1"/>
          <p:cNvSpPr/>
          <p:nvPr/>
        </p:nvSpPr>
        <p:spPr>
          <a:xfrm>
            <a:off x="6171605" y="1554718"/>
            <a:ext cx="7773591" cy="6025515"/>
          </a:xfrm>
          <a:prstGeom prst="roundRect">
            <a:avLst>
              <a:gd name="adj" fmla="val 487"/>
            </a:avLst>
          </a:prstGeom>
          <a:noFill/>
          <a:ln w="7620">
            <a:solidFill>
              <a:srgbClr val="000000">
                <a:alpha val="8000"/>
              </a:srgbClr>
            </a:solidFill>
            <a:prstDash val="solid"/>
          </a:ln>
        </p:spPr>
      </p:sp>
      <p:sp>
        <p:nvSpPr>
          <p:cNvPr id="5" name="Shape 2"/>
          <p:cNvSpPr/>
          <p:nvPr/>
        </p:nvSpPr>
        <p:spPr>
          <a:xfrm>
            <a:off x="6179225" y="1562338"/>
            <a:ext cx="7758351" cy="1502569"/>
          </a:xfrm>
          <a:prstGeom prst="rect">
            <a:avLst/>
          </a:prstGeom>
          <a:solidFill>
            <a:srgbClr val="FFFFFF">
              <a:alpha val="4000"/>
            </a:srgbClr>
          </a:solidFill>
          <a:ln/>
        </p:spPr>
      </p:sp>
      <p:sp>
        <p:nvSpPr>
          <p:cNvPr id="6" name="Text 3"/>
          <p:cNvSpPr/>
          <p:nvPr/>
        </p:nvSpPr>
        <p:spPr>
          <a:xfrm>
            <a:off x="6374963" y="1687354"/>
            <a:ext cx="3483888" cy="313134"/>
          </a:xfrm>
          <a:prstGeom prst="rect">
            <a:avLst/>
          </a:prstGeom>
          <a:noFill/>
          <a:ln/>
        </p:spPr>
        <p:txBody>
          <a:bodyPr wrap="none" lIns="0" tIns="0" rIns="0" bIns="0" rtlCol="0" anchor="t"/>
          <a:lstStyle/>
          <a:p>
            <a:pPr marL="0" indent="0">
              <a:lnSpc>
                <a:spcPts val="2450"/>
              </a:lnSpc>
              <a:buNone/>
            </a:pPr>
            <a:r>
              <a:rPr lang="en-US" sz="1500" dirty="0">
                <a:solidFill>
                  <a:srgbClr val="2B4150"/>
                </a:solidFill>
                <a:latin typeface="Source Sans Pro" pitchFamily="34" charset="0"/>
                <a:ea typeface="Source Sans Pro" pitchFamily="34" charset="-122"/>
                <a:cs typeface="Source Sans Pro" pitchFamily="34" charset="-120"/>
              </a:rPr>
              <a:t>Code Optimization</a:t>
            </a:r>
            <a:endParaRPr lang="en-US" sz="1500" dirty="0"/>
          </a:p>
        </p:txBody>
      </p:sp>
      <p:sp>
        <p:nvSpPr>
          <p:cNvPr id="7" name="Text 4"/>
          <p:cNvSpPr/>
          <p:nvPr/>
        </p:nvSpPr>
        <p:spPr>
          <a:xfrm>
            <a:off x="10257949" y="1687354"/>
            <a:ext cx="3483888" cy="1252538"/>
          </a:xfrm>
          <a:prstGeom prst="rect">
            <a:avLst/>
          </a:prstGeom>
          <a:noFill/>
          <a:ln/>
        </p:spPr>
        <p:txBody>
          <a:bodyPr wrap="square" lIns="0" tIns="0" rIns="0" bIns="0" rtlCol="0" anchor="t"/>
          <a:lstStyle/>
          <a:p>
            <a:pPr marL="0" indent="0">
              <a:lnSpc>
                <a:spcPts val="2450"/>
              </a:lnSpc>
              <a:buNone/>
            </a:pPr>
            <a:r>
              <a:rPr lang="en-US" sz="1500" dirty="0">
                <a:solidFill>
                  <a:srgbClr val="2B4150"/>
                </a:solidFill>
                <a:latin typeface="Source Sans Pro" pitchFamily="34" charset="0"/>
                <a:ea typeface="Source Sans Pro" pitchFamily="34" charset="-122"/>
                <a:cs typeface="Source Sans Pro" pitchFamily="34" charset="-120"/>
              </a:rPr>
              <a:t>Reducing code complexity, minimizing unnecessary operations, and utilizing efficient algorithms to improve code performance.</a:t>
            </a:r>
            <a:endParaRPr lang="en-US" sz="1500" dirty="0"/>
          </a:p>
        </p:txBody>
      </p:sp>
      <p:sp>
        <p:nvSpPr>
          <p:cNvPr id="8" name="Shape 5"/>
          <p:cNvSpPr/>
          <p:nvPr/>
        </p:nvSpPr>
        <p:spPr>
          <a:xfrm>
            <a:off x="6179225" y="3064907"/>
            <a:ext cx="7758351" cy="1502569"/>
          </a:xfrm>
          <a:prstGeom prst="rect">
            <a:avLst/>
          </a:prstGeom>
          <a:solidFill>
            <a:srgbClr val="000000">
              <a:alpha val="4000"/>
            </a:srgbClr>
          </a:solidFill>
          <a:ln/>
        </p:spPr>
      </p:sp>
      <p:sp>
        <p:nvSpPr>
          <p:cNvPr id="9" name="Text 6"/>
          <p:cNvSpPr/>
          <p:nvPr/>
        </p:nvSpPr>
        <p:spPr>
          <a:xfrm>
            <a:off x="6374963" y="3189923"/>
            <a:ext cx="3483888" cy="313134"/>
          </a:xfrm>
          <a:prstGeom prst="rect">
            <a:avLst/>
          </a:prstGeom>
          <a:noFill/>
          <a:ln/>
        </p:spPr>
        <p:txBody>
          <a:bodyPr wrap="none" lIns="0" tIns="0" rIns="0" bIns="0" rtlCol="0" anchor="t"/>
          <a:lstStyle/>
          <a:p>
            <a:pPr marL="0" indent="0">
              <a:lnSpc>
                <a:spcPts val="2450"/>
              </a:lnSpc>
              <a:buNone/>
            </a:pPr>
            <a:r>
              <a:rPr lang="en-US" sz="1500" dirty="0">
                <a:solidFill>
                  <a:srgbClr val="2B4150"/>
                </a:solidFill>
                <a:latin typeface="Source Sans Pro" pitchFamily="34" charset="0"/>
                <a:ea typeface="Source Sans Pro" pitchFamily="34" charset="-122"/>
                <a:cs typeface="Source Sans Pro" pitchFamily="34" charset="-120"/>
              </a:rPr>
              <a:t>Caching</a:t>
            </a:r>
            <a:endParaRPr lang="en-US" sz="1500" dirty="0"/>
          </a:p>
        </p:txBody>
      </p:sp>
      <p:sp>
        <p:nvSpPr>
          <p:cNvPr id="10" name="Text 7"/>
          <p:cNvSpPr/>
          <p:nvPr/>
        </p:nvSpPr>
        <p:spPr>
          <a:xfrm>
            <a:off x="10257949" y="3189923"/>
            <a:ext cx="3483888" cy="1252538"/>
          </a:xfrm>
          <a:prstGeom prst="rect">
            <a:avLst/>
          </a:prstGeom>
          <a:noFill/>
          <a:ln/>
        </p:spPr>
        <p:txBody>
          <a:bodyPr wrap="square" lIns="0" tIns="0" rIns="0" bIns="0" rtlCol="0" anchor="t"/>
          <a:lstStyle/>
          <a:p>
            <a:pPr marL="0" indent="0">
              <a:lnSpc>
                <a:spcPts val="2450"/>
              </a:lnSpc>
              <a:buNone/>
            </a:pPr>
            <a:r>
              <a:rPr lang="en-US" sz="1500" dirty="0">
                <a:solidFill>
                  <a:srgbClr val="2B4150"/>
                </a:solidFill>
                <a:latin typeface="Source Sans Pro" pitchFamily="34" charset="0"/>
                <a:ea typeface="Source Sans Pro" pitchFamily="34" charset="-122"/>
                <a:cs typeface="Source Sans Pro" pitchFamily="34" charset="-120"/>
              </a:rPr>
              <a:t>Storing frequently accessed data in memory or on disk to reduce the need for repeated computations and database queries, enhancing responsiveness.</a:t>
            </a:r>
            <a:endParaRPr lang="en-US" sz="1500" dirty="0"/>
          </a:p>
        </p:txBody>
      </p:sp>
      <p:sp>
        <p:nvSpPr>
          <p:cNvPr id="11" name="Shape 8"/>
          <p:cNvSpPr/>
          <p:nvPr/>
        </p:nvSpPr>
        <p:spPr>
          <a:xfrm>
            <a:off x="6179225" y="4567476"/>
            <a:ext cx="7758351" cy="1502569"/>
          </a:xfrm>
          <a:prstGeom prst="rect">
            <a:avLst/>
          </a:prstGeom>
          <a:solidFill>
            <a:srgbClr val="FFFFFF">
              <a:alpha val="4000"/>
            </a:srgbClr>
          </a:solidFill>
          <a:ln/>
        </p:spPr>
      </p:sp>
      <p:sp>
        <p:nvSpPr>
          <p:cNvPr id="12" name="Text 9"/>
          <p:cNvSpPr/>
          <p:nvPr/>
        </p:nvSpPr>
        <p:spPr>
          <a:xfrm>
            <a:off x="6374963" y="4692491"/>
            <a:ext cx="3483888" cy="313134"/>
          </a:xfrm>
          <a:prstGeom prst="rect">
            <a:avLst/>
          </a:prstGeom>
          <a:noFill/>
          <a:ln/>
        </p:spPr>
        <p:txBody>
          <a:bodyPr wrap="none" lIns="0" tIns="0" rIns="0" bIns="0" rtlCol="0" anchor="t"/>
          <a:lstStyle/>
          <a:p>
            <a:pPr marL="0" indent="0">
              <a:lnSpc>
                <a:spcPts val="2450"/>
              </a:lnSpc>
              <a:buNone/>
            </a:pPr>
            <a:r>
              <a:rPr lang="en-US" sz="1500" dirty="0">
                <a:solidFill>
                  <a:srgbClr val="2B4150"/>
                </a:solidFill>
                <a:latin typeface="Source Sans Pro" pitchFamily="34" charset="0"/>
                <a:ea typeface="Source Sans Pro" pitchFamily="34" charset="-122"/>
                <a:cs typeface="Source Sans Pro" pitchFamily="34" charset="-120"/>
              </a:rPr>
              <a:t>Content Delivery Networks (CDNs)</a:t>
            </a:r>
            <a:endParaRPr lang="en-US" sz="1500" dirty="0"/>
          </a:p>
        </p:txBody>
      </p:sp>
      <p:sp>
        <p:nvSpPr>
          <p:cNvPr id="13" name="Text 10"/>
          <p:cNvSpPr/>
          <p:nvPr/>
        </p:nvSpPr>
        <p:spPr>
          <a:xfrm>
            <a:off x="10257949" y="4692491"/>
            <a:ext cx="3483888" cy="1252538"/>
          </a:xfrm>
          <a:prstGeom prst="rect">
            <a:avLst/>
          </a:prstGeom>
          <a:noFill/>
          <a:ln/>
        </p:spPr>
        <p:txBody>
          <a:bodyPr wrap="square" lIns="0" tIns="0" rIns="0" bIns="0" rtlCol="0" anchor="t"/>
          <a:lstStyle/>
          <a:p>
            <a:pPr marL="0" indent="0">
              <a:lnSpc>
                <a:spcPts val="2450"/>
              </a:lnSpc>
              <a:buNone/>
            </a:pPr>
            <a:r>
              <a:rPr lang="en-US" sz="1500" dirty="0">
                <a:solidFill>
                  <a:srgbClr val="2B4150"/>
                </a:solidFill>
                <a:latin typeface="Source Sans Pro" pitchFamily="34" charset="0"/>
                <a:ea typeface="Source Sans Pro" pitchFamily="34" charset="-122"/>
                <a:cs typeface="Source Sans Pro" pitchFamily="34" charset="-120"/>
              </a:rPr>
              <a:t>Distributing static content across geographically distributed servers, minimizing latency and improving user experience.</a:t>
            </a:r>
            <a:endParaRPr lang="en-US" sz="1500" dirty="0"/>
          </a:p>
        </p:txBody>
      </p:sp>
      <p:sp>
        <p:nvSpPr>
          <p:cNvPr id="14" name="Shape 11"/>
          <p:cNvSpPr/>
          <p:nvPr/>
        </p:nvSpPr>
        <p:spPr>
          <a:xfrm>
            <a:off x="6179225" y="6070044"/>
            <a:ext cx="7758351" cy="1502569"/>
          </a:xfrm>
          <a:prstGeom prst="rect">
            <a:avLst/>
          </a:prstGeom>
          <a:solidFill>
            <a:srgbClr val="000000">
              <a:alpha val="4000"/>
            </a:srgbClr>
          </a:solidFill>
          <a:ln/>
        </p:spPr>
      </p:sp>
      <p:sp>
        <p:nvSpPr>
          <p:cNvPr id="15" name="Text 12"/>
          <p:cNvSpPr/>
          <p:nvPr/>
        </p:nvSpPr>
        <p:spPr>
          <a:xfrm>
            <a:off x="6374963" y="6195060"/>
            <a:ext cx="3483888" cy="313134"/>
          </a:xfrm>
          <a:prstGeom prst="rect">
            <a:avLst/>
          </a:prstGeom>
          <a:noFill/>
          <a:ln/>
        </p:spPr>
        <p:txBody>
          <a:bodyPr wrap="none" lIns="0" tIns="0" rIns="0" bIns="0" rtlCol="0" anchor="t"/>
          <a:lstStyle/>
          <a:p>
            <a:pPr marL="0" indent="0">
              <a:lnSpc>
                <a:spcPts val="2450"/>
              </a:lnSpc>
              <a:buNone/>
            </a:pPr>
            <a:r>
              <a:rPr lang="en-US" sz="1500" dirty="0">
                <a:solidFill>
                  <a:srgbClr val="2B4150"/>
                </a:solidFill>
                <a:latin typeface="Source Sans Pro" pitchFamily="34" charset="0"/>
                <a:ea typeface="Source Sans Pro" pitchFamily="34" charset="-122"/>
                <a:cs typeface="Source Sans Pro" pitchFamily="34" charset="-120"/>
              </a:rPr>
              <a:t>Server Configuration</a:t>
            </a:r>
            <a:endParaRPr lang="en-US" sz="1500" dirty="0"/>
          </a:p>
        </p:txBody>
      </p:sp>
      <p:sp>
        <p:nvSpPr>
          <p:cNvPr id="16" name="Text 13"/>
          <p:cNvSpPr/>
          <p:nvPr/>
        </p:nvSpPr>
        <p:spPr>
          <a:xfrm>
            <a:off x="10257949" y="6195060"/>
            <a:ext cx="3483888" cy="1252538"/>
          </a:xfrm>
          <a:prstGeom prst="rect">
            <a:avLst/>
          </a:prstGeom>
          <a:noFill/>
          <a:ln/>
        </p:spPr>
        <p:txBody>
          <a:bodyPr wrap="square" lIns="0" tIns="0" rIns="0" bIns="0" rtlCol="0" anchor="t"/>
          <a:lstStyle/>
          <a:p>
            <a:pPr marL="0" indent="0">
              <a:lnSpc>
                <a:spcPts val="2450"/>
              </a:lnSpc>
              <a:buNone/>
            </a:pPr>
            <a:r>
              <a:rPr lang="en-US" sz="1500" dirty="0">
                <a:solidFill>
                  <a:srgbClr val="2B4150"/>
                </a:solidFill>
                <a:latin typeface="Source Sans Pro" pitchFamily="34" charset="0"/>
                <a:ea typeface="Source Sans Pro" pitchFamily="34" charset="-122"/>
                <a:cs typeface="Source Sans Pro" pitchFamily="34" charset="-120"/>
              </a:rPr>
              <a:t>Optimizing server settings, including resource allocation, memory management, and network configuration, to ensure optimal performance.</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4370" y="530543"/>
            <a:ext cx="5403175" cy="602099"/>
          </a:xfrm>
          <a:prstGeom prst="rect">
            <a:avLst/>
          </a:prstGeom>
          <a:noFill/>
          <a:ln/>
        </p:spPr>
        <p:txBody>
          <a:bodyPr wrap="none" lIns="0" tIns="0" rIns="0" bIns="0" rtlCol="0" anchor="t"/>
          <a:lstStyle/>
          <a:p>
            <a:pPr marL="0" indent="0">
              <a:lnSpc>
                <a:spcPts val="4700"/>
              </a:lnSpc>
              <a:buNone/>
            </a:pPr>
            <a:r>
              <a:rPr lang="en-US" sz="3750" dirty="0">
                <a:solidFill>
                  <a:srgbClr val="124E73"/>
                </a:solidFill>
                <a:latin typeface="MuseoModerno" pitchFamily="34" charset="0"/>
                <a:ea typeface="MuseoModerno" pitchFamily="34" charset="-122"/>
                <a:cs typeface="MuseoModerno" pitchFamily="34" charset="-120"/>
              </a:rPr>
              <a:t>Deployment Strategies</a:t>
            </a:r>
            <a:endParaRPr lang="en-US" sz="3750" dirty="0"/>
          </a:p>
        </p:txBody>
      </p:sp>
      <p:pic>
        <p:nvPicPr>
          <p:cNvPr id="4" name="Image 1" descr="preencoded.png"/>
          <p:cNvPicPr>
            <a:picLocks noChangeAspect="1"/>
          </p:cNvPicPr>
          <p:nvPr/>
        </p:nvPicPr>
        <p:blipFill>
          <a:blip r:embed="rId4"/>
          <a:stretch>
            <a:fillRect/>
          </a:stretch>
        </p:blipFill>
        <p:spPr>
          <a:xfrm>
            <a:off x="674370" y="1421606"/>
            <a:ext cx="481608" cy="481608"/>
          </a:xfrm>
          <a:prstGeom prst="rect">
            <a:avLst/>
          </a:prstGeom>
        </p:spPr>
      </p:pic>
      <p:sp>
        <p:nvSpPr>
          <p:cNvPr id="5" name="Text 1"/>
          <p:cNvSpPr/>
          <p:nvPr/>
        </p:nvSpPr>
        <p:spPr>
          <a:xfrm>
            <a:off x="674370" y="2095857"/>
            <a:ext cx="2815114" cy="300990"/>
          </a:xfrm>
          <a:prstGeom prst="rect">
            <a:avLst/>
          </a:prstGeom>
          <a:noFill/>
          <a:ln/>
        </p:spPr>
        <p:txBody>
          <a:bodyPr wrap="none" lIns="0" tIns="0" rIns="0" bIns="0" rtlCol="0" anchor="t"/>
          <a:lstStyle/>
          <a:p>
            <a:pPr marL="0" indent="0" algn="l">
              <a:lnSpc>
                <a:spcPts val="2350"/>
              </a:lnSpc>
              <a:buNone/>
            </a:pPr>
            <a:r>
              <a:rPr lang="en-US" sz="1850" dirty="0">
                <a:solidFill>
                  <a:srgbClr val="2B4150"/>
                </a:solidFill>
                <a:latin typeface="MuseoModerno" pitchFamily="34" charset="0"/>
                <a:ea typeface="MuseoModerno" pitchFamily="34" charset="-122"/>
                <a:cs typeface="MuseoModerno" pitchFamily="34" charset="-120"/>
              </a:rPr>
              <a:t>Blue-Green Deployment</a:t>
            </a:r>
            <a:endParaRPr lang="en-US" sz="1850" dirty="0"/>
          </a:p>
        </p:txBody>
      </p:sp>
      <p:sp>
        <p:nvSpPr>
          <p:cNvPr id="6" name="Text 2"/>
          <p:cNvSpPr/>
          <p:nvPr/>
        </p:nvSpPr>
        <p:spPr>
          <a:xfrm>
            <a:off x="674370" y="2512457"/>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2B4150"/>
                </a:solidFill>
                <a:latin typeface="Source Sans Pro" pitchFamily="34" charset="0"/>
                <a:ea typeface="Source Sans Pro" pitchFamily="34" charset="-122"/>
                <a:cs typeface="Source Sans Pro" pitchFamily="34" charset="-120"/>
              </a:rPr>
              <a:t>Deploying a new version of the application on a separate set of servers, testing it thoroughly, and then switching traffic to the new version.</a:t>
            </a:r>
            <a:endParaRPr lang="en-US" sz="1500" dirty="0"/>
          </a:p>
        </p:txBody>
      </p:sp>
      <p:pic>
        <p:nvPicPr>
          <p:cNvPr id="7" name="Image 2" descr="preencoded.png"/>
          <p:cNvPicPr>
            <a:picLocks noChangeAspect="1"/>
          </p:cNvPicPr>
          <p:nvPr/>
        </p:nvPicPr>
        <p:blipFill>
          <a:blip r:embed="rId5"/>
          <a:stretch>
            <a:fillRect/>
          </a:stretch>
        </p:blipFill>
        <p:spPr>
          <a:xfrm>
            <a:off x="674370" y="3706773"/>
            <a:ext cx="481608" cy="481608"/>
          </a:xfrm>
          <a:prstGeom prst="rect">
            <a:avLst/>
          </a:prstGeom>
        </p:spPr>
      </p:pic>
      <p:sp>
        <p:nvSpPr>
          <p:cNvPr id="8" name="Text 3"/>
          <p:cNvSpPr/>
          <p:nvPr/>
        </p:nvSpPr>
        <p:spPr>
          <a:xfrm>
            <a:off x="674370" y="4381024"/>
            <a:ext cx="2408515" cy="300990"/>
          </a:xfrm>
          <a:prstGeom prst="rect">
            <a:avLst/>
          </a:prstGeom>
          <a:noFill/>
          <a:ln/>
        </p:spPr>
        <p:txBody>
          <a:bodyPr wrap="none" lIns="0" tIns="0" rIns="0" bIns="0" rtlCol="0" anchor="t"/>
          <a:lstStyle/>
          <a:p>
            <a:pPr marL="0" indent="0" algn="l">
              <a:lnSpc>
                <a:spcPts val="2350"/>
              </a:lnSpc>
              <a:buNone/>
            </a:pPr>
            <a:r>
              <a:rPr lang="en-US" sz="1850" dirty="0">
                <a:solidFill>
                  <a:srgbClr val="2B4150"/>
                </a:solidFill>
                <a:latin typeface="MuseoModerno" pitchFamily="34" charset="0"/>
                <a:ea typeface="MuseoModerno" pitchFamily="34" charset="-122"/>
                <a:cs typeface="MuseoModerno" pitchFamily="34" charset="-120"/>
              </a:rPr>
              <a:t>Canary Deployment</a:t>
            </a:r>
            <a:endParaRPr lang="en-US" sz="1850" dirty="0"/>
          </a:p>
        </p:txBody>
      </p:sp>
      <p:sp>
        <p:nvSpPr>
          <p:cNvPr id="9" name="Text 4"/>
          <p:cNvSpPr/>
          <p:nvPr/>
        </p:nvSpPr>
        <p:spPr>
          <a:xfrm>
            <a:off x="674370" y="4797623"/>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2B4150"/>
                </a:solidFill>
                <a:latin typeface="Source Sans Pro" pitchFamily="34" charset="0"/>
                <a:ea typeface="Source Sans Pro" pitchFamily="34" charset="-122"/>
                <a:cs typeface="Source Sans Pro" pitchFamily="34" charset="-120"/>
              </a:rPr>
              <a:t>Gradually routing a small percentage of traffic to the new version, monitoring performance and gradually increasing the traffic volume based on results.</a:t>
            </a:r>
            <a:endParaRPr lang="en-US" sz="1500" dirty="0"/>
          </a:p>
        </p:txBody>
      </p:sp>
      <p:pic>
        <p:nvPicPr>
          <p:cNvPr id="10" name="Image 3" descr="preencoded.png"/>
          <p:cNvPicPr>
            <a:picLocks noChangeAspect="1"/>
          </p:cNvPicPr>
          <p:nvPr/>
        </p:nvPicPr>
        <p:blipFill>
          <a:blip r:embed="rId6"/>
          <a:stretch>
            <a:fillRect/>
          </a:stretch>
        </p:blipFill>
        <p:spPr>
          <a:xfrm>
            <a:off x="674370" y="5991939"/>
            <a:ext cx="481608" cy="481608"/>
          </a:xfrm>
          <a:prstGeom prst="rect">
            <a:avLst/>
          </a:prstGeom>
        </p:spPr>
      </p:pic>
      <p:sp>
        <p:nvSpPr>
          <p:cNvPr id="11" name="Text 5"/>
          <p:cNvSpPr/>
          <p:nvPr/>
        </p:nvSpPr>
        <p:spPr>
          <a:xfrm>
            <a:off x="674370" y="6666190"/>
            <a:ext cx="2408515" cy="300990"/>
          </a:xfrm>
          <a:prstGeom prst="rect">
            <a:avLst/>
          </a:prstGeom>
          <a:noFill/>
          <a:ln/>
        </p:spPr>
        <p:txBody>
          <a:bodyPr wrap="none" lIns="0" tIns="0" rIns="0" bIns="0" rtlCol="0" anchor="t"/>
          <a:lstStyle/>
          <a:p>
            <a:pPr marL="0" indent="0" algn="l">
              <a:lnSpc>
                <a:spcPts val="2350"/>
              </a:lnSpc>
              <a:buNone/>
            </a:pPr>
            <a:r>
              <a:rPr lang="en-US" sz="1850" dirty="0">
                <a:solidFill>
                  <a:srgbClr val="2B4150"/>
                </a:solidFill>
                <a:latin typeface="MuseoModerno" pitchFamily="34" charset="0"/>
                <a:ea typeface="MuseoModerno" pitchFamily="34" charset="-122"/>
                <a:cs typeface="MuseoModerno" pitchFamily="34" charset="-120"/>
              </a:rPr>
              <a:t>Rolling Updates</a:t>
            </a:r>
            <a:endParaRPr lang="en-US" sz="1850" dirty="0"/>
          </a:p>
        </p:txBody>
      </p:sp>
      <p:sp>
        <p:nvSpPr>
          <p:cNvPr id="12" name="Text 6"/>
          <p:cNvSpPr/>
          <p:nvPr/>
        </p:nvSpPr>
        <p:spPr>
          <a:xfrm>
            <a:off x="674370" y="7082790"/>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2B4150"/>
                </a:solidFill>
                <a:latin typeface="Source Sans Pro" pitchFamily="34" charset="0"/>
                <a:ea typeface="Source Sans Pro" pitchFamily="34" charset="-122"/>
                <a:cs typeface="Source Sans Pro" pitchFamily="34" charset="-120"/>
              </a:rPr>
              <a:t>Deploying the new version to a few servers at a time, gradually replacing the old version while monitoring for any issues.</a:t>
            </a:r>
            <a:endParaRPr 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65722"/>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24E73"/>
                </a:solidFill>
                <a:latin typeface="MuseoModerno" pitchFamily="34" charset="0"/>
                <a:ea typeface="MuseoModerno" pitchFamily="34" charset="-122"/>
                <a:cs typeface="MuseoModerno" pitchFamily="34" charset="-120"/>
              </a:rPr>
              <a:t>Conclusion and Key Takeaways</a:t>
            </a:r>
            <a:endParaRPr lang="en-US" sz="4450" dirty="0"/>
          </a:p>
        </p:txBody>
      </p:sp>
      <p:sp>
        <p:nvSpPr>
          <p:cNvPr id="4" name="Text 1"/>
          <p:cNvSpPr/>
          <p:nvPr/>
        </p:nvSpPr>
        <p:spPr>
          <a:xfrm>
            <a:off x="6280190" y="3723442"/>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By effectively implementing cloud computing services, architecting for scalability, and utilizing performance optimization techniques, this project will enable the creation of highly scalable web applications capable of handling dynamic user traffic, ensuring a seamless and reliable user experience. The key takeaway is that deploying scalable web applications requires careful planning and execution to ensure optimal performance and stability, ultimately leading to a successful online presence.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717</Words>
  <Application>Microsoft Office PowerPoint</Application>
  <PresentationFormat>Custom</PresentationFormat>
  <Paragraphs>69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Source Sans Pro</vt:lpstr>
      <vt:lpstr>Arial</vt:lpstr>
      <vt:lpstr>MuseoModerno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Akhil Gullanki</cp:lastModifiedBy>
  <cp:revision>2</cp:revision>
  <dcterms:created xsi:type="dcterms:W3CDTF">2024-09-21T15:29:12Z</dcterms:created>
  <dcterms:modified xsi:type="dcterms:W3CDTF">2024-09-21T15:31:26Z</dcterms:modified>
</cp:coreProperties>
</file>