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3"/>
    <p:sldId id="258" r:id="rId4"/>
    <p:sldId id="302" r:id="rId5"/>
    <p:sldId id="303" r:id="rId6"/>
    <p:sldId id="260" r:id="rId7"/>
    <p:sldId id="267" r:id="rId8"/>
    <p:sldId id="261" r:id="rId9"/>
    <p:sldId id="269" r:id="rId10"/>
    <p:sldId id="263" r:id="rId11"/>
    <p:sldId id="304" r:id="rId12"/>
    <p:sldId id="305" r:id="rId13"/>
    <p:sldId id="306" r:id="rId14"/>
    <p:sldId id="307" r:id="rId15"/>
    <p:sldId id="308" r:id="rId16"/>
    <p:sldId id="309" r:id="rId17"/>
    <p:sldId id="310" r:id="rId18"/>
    <p:sldId id="284"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26"/>
        <p:guide pos="2868"/>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795973" y="109029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IN" altLang="en-US" sz="6600" dirty="0">
                  <a:solidFill>
                    <a:schemeClr val="bg1"/>
                  </a:solidFill>
                  <a:latin typeface="Algerian" panose="04020705040A02060702" charset="0"/>
                  <a:ea typeface="SimSun" panose="02010600030101010101" pitchFamily="2" charset="-122"/>
                  <a:cs typeface="Algerian" panose="04020705040A02060702" charset="0"/>
                </a:rPr>
                <a:t>J</a:t>
              </a:r>
              <a:endParaRPr lang="en-IN" altLang="en-US"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4112" name="组合 19"/>
          <p:cNvGrpSpPr/>
          <p:nvPr/>
        </p:nvGrpSpPr>
        <p:grpSpPr>
          <a:xfrm>
            <a:off x="2412683" y="1125220"/>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55907" y="1476406"/>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389606" y="1519855"/>
              <a:ext cx="867858" cy="1372220"/>
            </a:xfrm>
            <a:prstGeom prst="rect">
              <a:avLst/>
            </a:prstGeom>
            <a:noFill/>
            <a:ln w="9525">
              <a:noFill/>
            </a:ln>
          </p:spPr>
          <p:txBody>
            <a:bodyPr anchor="t">
              <a:spAutoFit/>
            </a:bodyPr>
            <a:p>
              <a:pPr>
                <a:buFont typeface="Arial" panose="020B0604020202020204" pitchFamily="34" charset="0"/>
              </a:pPr>
              <a:r>
                <a:rPr lang="en-IN" altLang="en-US" sz="6600" dirty="0">
                  <a:solidFill>
                    <a:schemeClr val="bg1"/>
                  </a:solidFill>
                  <a:latin typeface="Algerian" panose="04020705040A02060702" charset="0"/>
                  <a:ea typeface="SimSun" panose="02010600030101010101" pitchFamily="2" charset="-122"/>
                  <a:cs typeface="Algerian" panose="04020705040A02060702" charset="0"/>
                </a:rPr>
                <a:t>A</a:t>
              </a:r>
              <a:endParaRPr lang="en-IN" altLang="en-US"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4116" name="组合 23"/>
          <p:cNvGrpSpPr/>
          <p:nvPr/>
        </p:nvGrpSpPr>
        <p:grpSpPr>
          <a:xfrm>
            <a:off x="4010025" y="1186180"/>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464398" y="1541112"/>
              <a:ext cx="867858" cy="1372220"/>
            </a:xfrm>
            <a:prstGeom prst="rect">
              <a:avLst/>
            </a:prstGeom>
            <a:noFill/>
            <a:ln w="9525">
              <a:noFill/>
            </a:ln>
          </p:spPr>
          <p:txBody>
            <a:bodyPr anchor="t">
              <a:spAutoFit/>
            </a:bodyPr>
            <a:p>
              <a:pPr>
                <a:buFont typeface="Arial" panose="020B0604020202020204" pitchFamily="34" charset="0"/>
              </a:pPr>
              <a:r>
                <a:rPr lang="en-IN" altLang="en-US" sz="6600" dirty="0">
                  <a:solidFill>
                    <a:schemeClr val="bg1"/>
                  </a:solidFill>
                  <a:latin typeface="Algerian" panose="04020705040A02060702" charset="0"/>
                  <a:ea typeface="SimSun" panose="02010600030101010101" pitchFamily="2" charset="-122"/>
                  <a:cs typeface="Algerian" panose="04020705040A02060702" charset="0"/>
                </a:rPr>
                <a:t>V</a:t>
              </a:r>
              <a:endParaRPr lang="en-IN" altLang="en-US"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4120" name="组合 27"/>
          <p:cNvGrpSpPr/>
          <p:nvPr/>
        </p:nvGrpSpPr>
        <p:grpSpPr>
          <a:xfrm>
            <a:off x="5564505" y="120332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398267" y="1476555"/>
              <a:ext cx="867858" cy="1372220"/>
            </a:xfrm>
            <a:prstGeom prst="rect">
              <a:avLst/>
            </a:prstGeom>
            <a:noFill/>
            <a:ln w="9525">
              <a:noFill/>
            </a:ln>
          </p:spPr>
          <p:txBody>
            <a:bodyPr anchor="t">
              <a:spAutoFit/>
            </a:bodyPr>
            <a:p>
              <a:pPr>
                <a:buFont typeface="Arial" panose="020B0604020202020204" pitchFamily="34" charset="0"/>
              </a:pPr>
              <a:r>
                <a:rPr lang="en-IN" altLang="en-US" sz="6600" dirty="0">
                  <a:solidFill>
                    <a:schemeClr val="bg1"/>
                  </a:solidFill>
                  <a:latin typeface="Algerian" panose="04020705040A02060702" charset="0"/>
                  <a:ea typeface="SimSun" panose="02010600030101010101" pitchFamily="2" charset="-122"/>
                  <a:cs typeface="Algerian" panose="04020705040A02060702" charset="0"/>
                </a:rPr>
                <a:t>A</a:t>
              </a:r>
              <a:endParaRPr lang="en-US" altLang="zh-CN" sz="6600" dirty="0">
                <a:solidFill>
                  <a:schemeClr val="bg1"/>
                </a:solidFill>
                <a:latin typeface="Algerian" panose="04020705040A02060702" charset="0"/>
                <a:ea typeface="SimSun" panose="02010600030101010101" pitchFamily="2" charset="-122"/>
                <a:cs typeface="Algerian" panose="04020705040A02060702" charset="0"/>
              </a:endParaRPr>
            </a:p>
          </p:txBody>
        </p:sp>
      </p:grpSp>
      <p:sp>
        <p:nvSpPr>
          <p:cNvPr id="4124" name="文本框 31"/>
          <p:cNvSpPr txBox="1"/>
          <p:nvPr/>
        </p:nvSpPr>
        <p:spPr>
          <a:xfrm>
            <a:off x="796290" y="2518410"/>
            <a:ext cx="6668770" cy="2122805"/>
          </a:xfrm>
          <a:prstGeom prst="rect">
            <a:avLst/>
          </a:prstGeom>
          <a:noFill/>
          <a:ln w="9525">
            <a:noFill/>
          </a:ln>
        </p:spPr>
        <p:txBody>
          <a:bodyPr wrap="square" anchor="t">
            <a:spAutoFit/>
            <a:scene3d>
              <a:camera prst="orthographicFront"/>
              <a:lightRig rig="threePt" dir="t"/>
            </a:scene3d>
          </a:bodyPr>
          <a:p>
            <a:pPr>
              <a:buFont typeface="Arial" panose="020B0604020202020204" pitchFamily="34" charset="0"/>
            </a:pPr>
            <a:r>
              <a:rPr lang="en-IN" altLang="zh-CN" sz="6600" dirty="0">
                <a:ln w="10160">
                  <a:solidFill>
                    <a:schemeClr val="accent5"/>
                  </a:solidFill>
                  <a:prstDash val="solid"/>
                </a:ln>
                <a:solidFill>
                  <a:srgbClr val="FFFFFF"/>
                </a:solidFill>
                <a:effectLst>
                  <a:outerShdw blurRad="38100" dist="22860" dir="5400000" algn="tl" rotWithShape="0">
                    <a:srgbClr val="000000">
                      <a:alpha val="30000"/>
                    </a:srgbClr>
                  </a:outerShdw>
                </a:effectLst>
                <a:ea typeface="SimSun" panose="02010600030101010101" pitchFamily="2" charset="-122"/>
                <a:cs typeface="Calibri" panose="020F0502020204030204" pitchFamily="34" charset="0"/>
              </a:rPr>
              <a:t>      </a:t>
            </a:r>
            <a:r>
              <a:rPr lang="en-IN" altLang="zh-CN" sz="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rPr>
              <a:t>PROJECT : </a:t>
            </a:r>
            <a:endParaRPr lang="en-IN" altLang="zh-CN" sz="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endParaRPr>
          </a:p>
          <a:p>
            <a:pPr>
              <a:buFont typeface="Arial" panose="020B0604020202020204" pitchFamily="34" charset="0"/>
            </a:pPr>
            <a:r>
              <a:rPr lang="en-IN" altLang="zh-CN" sz="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rPr>
              <a:t>task manager</a:t>
            </a:r>
            <a:endParaRPr lang="en-IN" altLang="zh-CN" sz="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endParaRPr>
          </a:p>
        </p:txBody>
      </p:sp>
      <p:sp>
        <p:nvSpPr>
          <p:cNvPr id="2" name="Text Box 1"/>
          <p:cNvSpPr txBox="1"/>
          <p:nvPr/>
        </p:nvSpPr>
        <p:spPr>
          <a:xfrm>
            <a:off x="1271905" y="4641215"/>
            <a:ext cx="5031740" cy="1753235"/>
          </a:xfrm>
          <a:prstGeom prst="rect">
            <a:avLst/>
          </a:prstGeom>
          <a:noFill/>
        </p:spPr>
        <p:txBody>
          <a:bodyPr wrap="square" rtlCol="0">
            <a:spAutoFit/>
          </a:bodyPr>
          <a:p>
            <a:r>
              <a:rPr lang="en-IN" altLang="en-US">
                <a:latin typeface="Algerian" panose="04020705040A02060702" charset="0"/>
                <a:cs typeface="Algerian" panose="04020705040A02060702" charset="0"/>
              </a:rPr>
              <a:t>Presented by:</a:t>
            </a:r>
            <a:endParaRPr lang="en-IN" altLang="en-US">
              <a:latin typeface="Algerian" panose="04020705040A02060702" charset="0"/>
              <a:cs typeface="Algerian" panose="04020705040A02060702" charset="0"/>
            </a:endParaRPr>
          </a:p>
          <a:p>
            <a:r>
              <a:rPr lang="en-IN" altLang="en-US">
                <a:latin typeface="Algerian" panose="04020705040A02060702" charset="0"/>
                <a:cs typeface="Algerian" panose="04020705040A02060702" charset="0"/>
              </a:rPr>
              <a:t>                               AP21110010931</a:t>
            </a:r>
            <a:endParaRPr lang="en-IN" altLang="en-US">
              <a:latin typeface="Algerian" panose="04020705040A02060702" charset="0"/>
              <a:cs typeface="Algerian" panose="04020705040A02060702" charset="0"/>
            </a:endParaRPr>
          </a:p>
          <a:p>
            <a:r>
              <a:rPr lang="en-IN" altLang="en-US">
                <a:latin typeface="Algerian" panose="04020705040A02060702" charset="0"/>
                <a:cs typeface="Algerian" panose="04020705040A02060702" charset="0"/>
              </a:rPr>
              <a:t>                               AP21110010956</a:t>
            </a:r>
            <a:endParaRPr lang="en-IN" altLang="en-US">
              <a:latin typeface="Algerian" panose="04020705040A02060702" charset="0"/>
              <a:cs typeface="Algerian" panose="04020705040A02060702" charset="0"/>
            </a:endParaRPr>
          </a:p>
          <a:p>
            <a:r>
              <a:rPr lang="en-IN" altLang="en-US">
                <a:latin typeface="Algerian" panose="04020705040A02060702" charset="0"/>
                <a:cs typeface="Algerian" panose="04020705040A02060702" charset="0"/>
              </a:rPr>
              <a:t>                               AP21110010920</a:t>
            </a:r>
            <a:endParaRPr lang="en-IN" altLang="en-US">
              <a:latin typeface="Algerian" panose="04020705040A02060702" charset="0"/>
              <a:cs typeface="Algerian" panose="04020705040A02060702" charset="0"/>
            </a:endParaRPr>
          </a:p>
          <a:p>
            <a:r>
              <a:rPr lang="en-IN" altLang="en-US">
                <a:latin typeface="Algerian" panose="04020705040A02060702" charset="0"/>
                <a:cs typeface="Algerian" panose="04020705040A02060702" charset="0"/>
              </a:rPr>
              <a:t>                               AP21110010945</a:t>
            </a:r>
            <a:endParaRPr lang="en-IN" altLang="en-US">
              <a:latin typeface="Algerian" panose="04020705040A02060702" charset="0"/>
              <a:cs typeface="Algerian" panose="04020705040A02060702" charset="0"/>
            </a:endParaRPr>
          </a:p>
          <a:p>
            <a:r>
              <a:rPr lang="en-IN" altLang="en-US">
                <a:latin typeface="Algerian" panose="04020705040A02060702" charset="0"/>
                <a:cs typeface="Algerian" panose="04020705040A02060702" charset="0"/>
              </a:rPr>
              <a:t>                               AP21110011244</a:t>
            </a:r>
            <a:endParaRPr lang="en-IN" altLang="en-US">
              <a:latin typeface="Algerian" panose="04020705040A02060702" charset="0"/>
              <a:cs typeface="Algerian" panose="04020705040A0206070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9595" y="247015"/>
            <a:ext cx="10784205" cy="1443990"/>
          </a:xfrm>
        </p:spPr>
        <p:txBody>
          <a:bodyPr/>
          <a:p>
            <a:r>
              <a:rPr lang="en-IN" altLang="en-US">
                <a:latin typeface="Algerian" panose="04020705040A02060702" charset="0"/>
                <a:cs typeface="Algerian" panose="04020705040A02060702" charset="0"/>
              </a:rPr>
              <a:t>CODE </a:t>
            </a:r>
            <a:r>
              <a:rPr lang="en-IN" altLang="en-US"/>
              <a:t>:</a:t>
            </a:r>
            <a:endParaRPr lang="en-IN" altLang="en-US"/>
          </a:p>
        </p:txBody>
      </p:sp>
      <p:sp>
        <p:nvSpPr>
          <p:cNvPr id="3" name="Content Placeholder 2"/>
          <p:cNvSpPr>
            <a:spLocks noGrp="1"/>
          </p:cNvSpPr>
          <p:nvPr>
            <p:ph idx="1"/>
          </p:nvPr>
        </p:nvSpPr>
        <p:spPr>
          <a:xfrm>
            <a:off x="568960" y="1384300"/>
            <a:ext cx="10784840" cy="5374640"/>
          </a:xfrm>
        </p:spPr>
        <p:txBody>
          <a:bodyPr/>
          <a:p>
            <a:r>
              <a:rPr lang="en-US">
                <a:latin typeface="Berlin Sans FB Demi" panose="020E0802020502020306" charset="0"/>
                <a:cs typeface="Berlin Sans FB Demi" panose="020E0802020502020306" charset="0"/>
              </a:rPr>
              <a:t>import javax.swing.*;</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import java.awt.*;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import java.awt.event.*;</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public class TaskManager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private JFrame mainFrame;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private JList&lt;String&gt; taskList;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private DefaultListModel&lt;String&gt; listModel;</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public TaskManager() {</a:t>
            </a:r>
            <a:endParaRPr lang="en-US">
              <a:latin typeface="Berlin Sans FB Demi" panose="020E0802020502020306" charset="0"/>
              <a:cs typeface="Berlin Sans FB Demi" panose="020E0802020502020306" charset="0"/>
            </a:endParaRPr>
          </a:p>
          <a:p>
            <a:pPr marL="0" indent="0">
              <a:buNone/>
            </a:pPr>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2405" y="165735"/>
            <a:ext cx="11452225" cy="6539865"/>
          </a:xfrm>
        </p:spPr>
        <p:txBody>
          <a:bodyPr/>
          <a:p>
            <a:r>
              <a:rPr lang="en-US"/>
              <a:t>  </a:t>
            </a:r>
            <a:r>
              <a:rPr lang="en-US">
                <a:latin typeface="Berlin Sans FB Demi" panose="020E0802020502020306" charset="0"/>
                <a:cs typeface="Berlin Sans FB Demi" panose="020E0802020502020306" charset="0"/>
              </a:rPr>
              <a:t>mainFrame = new JFrame("Task Manager");</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mainFrame.setDefaultCloseOperation(JFrame.EXIT_ON_CLOSE);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mainFrame.setSize(400, 300);</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listModel = new DefaultListModel&lt;&gt;();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taskList = new JList&lt;&gt;(listModel);</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JScrollPane scrollPane = new JScrollPane(taskList);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JButton addButton = new JButton("Add Task");</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addButton.addActionListener(new ActionListener()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public void actionPerformed(ActionEvent e)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openAddTaskWindow();</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r>
              <a:rPr lang="en-IN" altLang="en-US">
                <a:latin typeface="Berlin Sans FB Demi" panose="020E0802020502020306" charset="0"/>
                <a:cs typeface="Berlin Sans FB Demi" panose="020E0802020502020306" charset="0"/>
              </a:rPr>
              <a:t>});</a:t>
            </a:r>
            <a:endParaRPr lang="en-IN" alt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6840" y="133350"/>
            <a:ext cx="11829415" cy="7647940"/>
          </a:xfrm>
        </p:spPr>
        <p:txBody>
          <a:bodyPr/>
          <a:p>
            <a:r>
              <a:rPr lang="en-US" sz="2400"/>
              <a:t>  </a:t>
            </a:r>
            <a:r>
              <a:rPr lang="en-US" sz="2400">
                <a:latin typeface="Berlin Sans FB Demi" panose="020E0802020502020306" charset="0"/>
                <a:cs typeface="Berlin Sans FB Demi" panose="020E0802020502020306" charset="0"/>
              </a:rPr>
              <a:t>JButton deleteButton = new JButton("Delete Task");</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deleteButton.addActionListener(new ActionListener() {</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public void actionPerformed(ActionEvent e) {</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deleteSelectedTask();</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a:t>
            </a:r>
            <a:endParaRPr lang="en-US" sz="2400">
              <a:latin typeface="Berlin Sans FB Demi" panose="020E0802020502020306" charset="0"/>
              <a:cs typeface="Berlin Sans FB Demi" panose="020E0802020502020306" charset="0"/>
            </a:endParaRPr>
          </a:p>
          <a:p>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JPanel buttonPanel = new JPanel();</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buttonPanel.add(addButton);</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buttonPanel.add(deleteButton);</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a:t>
            </a:r>
            <a:r>
              <a:rPr lang="en-IN" altLang="en-US" sz="2400">
                <a:latin typeface="Berlin Sans FB Demi" panose="020E0802020502020306" charset="0"/>
                <a:cs typeface="Berlin Sans FB Demi" panose="020E0802020502020306" charset="0"/>
              </a:rPr>
              <a:t>       </a:t>
            </a:r>
            <a:r>
              <a:rPr lang="en-US" sz="2400">
                <a:latin typeface="Berlin Sans FB Demi" panose="020E0802020502020306" charset="0"/>
                <a:cs typeface="Berlin Sans FB Demi" panose="020E0802020502020306" charset="0"/>
              </a:rPr>
              <a:t>mainFrame.getContentPane().setLayout(new BorderLayout());</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mainFrame.getContentPane().add(scrollPane, BorderLayout.CENTER);</a:t>
            </a:r>
            <a:endParaRPr lang="en-US" sz="2400">
              <a:latin typeface="Berlin Sans FB Demi" panose="020E0802020502020306" charset="0"/>
              <a:cs typeface="Berlin Sans FB Demi" panose="020E0802020502020306" charset="0"/>
            </a:endParaRPr>
          </a:p>
          <a:p>
            <a:r>
              <a:rPr lang="en-US" sz="2400">
                <a:latin typeface="Berlin Sans FB Demi" panose="020E0802020502020306" charset="0"/>
                <a:cs typeface="Berlin Sans FB Demi" panose="020E0802020502020306" charset="0"/>
              </a:rPr>
              <a:t>        mainFrame.getContentPane().add(buttonPanel, BorderLayout.SOUTH);</a:t>
            </a:r>
            <a:endParaRPr lang="en-US" sz="2400">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143510"/>
            <a:ext cx="12075160" cy="6648450"/>
          </a:xfrm>
        </p:spPr>
        <p:txBody>
          <a:bodyPr/>
          <a:p>
            <a:endParaRPr lang="en-US"/>
          </a:p>
          <a:p>
            <a:r>
              <a:rPr lang="en-US">
                <a:latin typeface="Berlin Sans FB Demi" panose="020E0802020502020306" charset="0"/>
                <a:cs typeface="Berlin Sans FB Demi" panose="020E0802020502020306" charset="0"/>
              </a:rPr>
              <a:t>        mainFrame.setVisible(true);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private void openAddTaskWindow()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JFrame addFrame = new JFrame("Add Task");</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addFrame.setSize(300, 200);</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JLabel nameLabel = new JLabel("Name:");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JTextField nameField = new JTextField(20);</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JLabel descLabel = new JLabel("Description:");</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JTextArea descArea = new JTextArea(5, 20);</a:t>
            </a:r>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6045" y="144780"/>
            <a:ext cx="11893550" cy="6582410"/>
          </a:xfrm>
        </p:spPr>
        <p:txBody>
          <a:bodyPr/>
          <a:p>
            <a:r>
              <a:rPr lang="en-US">
                <a:latin typeface="Berlin Sans FB Demi" panose="020E0802020502020306" charset="0"/>
                <a:cs typeface="Berlin Sans FB Demi" panose="020E0802020502020306" charset="0"/>
              </a:rPr>
              <a:t>JButton saveButton = new JButton("Save");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saveButton.addActionListener(new ActionListener()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public void actionPerformed(ActionEvent e)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String name = nameField.getText();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String desc = descArea.getText();</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String task = name + " - " + desc;</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listModel.addElement(task);</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addFrame.dispose();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6045" y="165735"/>
            <a:ext cx="11915775" cy="6539865"/>
          </a:xfrm>
        </p:spPr>
        <p:txBody>
          <a:bodyPr/>
          <a:p>
            <a:r>
              <a:rPr lang="en-US">
                <a:latin typeface="Berlin Sans FB Demi" panose="020E0802020502020306" charset="0"/>
                <a:cs typeface="Berlin Sans FB Demi" panose="020E0802020502020306" charset="0"/>
              </a:rPr>
              <a:t> JPanel addPanel = new JPanel(new GridLayout(3, 2));</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addPanel.add(nameLabel);</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addPanel.add(nameField);</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addPanel.add(descLabel);</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addPanel.add(new JScrollPane(descArea));</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addPanel.add(saveButton);</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addFrame.getContentPane().add(addPanel);</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addFrame.setVisible(true);</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100965"/>
            <a:ext cx="12053570" cy="6690995"/>
          </a:xfrm>
        </p:spPr>
        <p:txBody>
          <a:bodyPr/>
          <a:p>
            <a:r>
              <a:rPr lang="en-US">
                <a:latin typeface="Berlin Sans FB Demi" panose="020E0802020502020306" charset="0"/>
                <a:cs typeface="Berlin Sans FB Demi" panose="020E0802020502020306" charset="0"/>
              </a:rPr>
              <a:t> private void deleteSelectedTask()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int selectedIndex = taskList.getSelectedIndex();</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if (selectedIndex != -1)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listModel.remove(selectedIndex);</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public static void main(String[] args)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SwingUtilities.invokeLater(new Runnable()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public void run()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new TaskManager();</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r>
              <a:rPr lang="en-US">
                <a:latin typeface="Berlin Sans FB Demi" panose="020E0802020502020306" charset="0"/>
                <a:cs typeface="Berlin Sans FB Demi" panose="020E0802020502020306" charset="0"/>
              </a:rPr>
              <a:t>        });</a:t>
            </a:r>
            <a:r>
              <a:rPr lang="en-IN" altLang="en-US">
                <a:latin typeface="Berlin Sans FB Demi" panose="020E0802020502020306" charset="0"/>
                <a:cs typeface="Berlin Sans FB Demi" panose="020E0802020502020306" charset="0"/>
              </a:rPr>
              <a:t> </a:t>
            </a:r>
            <a:endParaRPr lang="en-IN" altLang="en-US">
              <a:latin typeface="Berlin Sans FB Demi" panose="020E0802020502020306" charset="0"/>
              <a:cs typeface="Berlin Sans FB Demi" panose="020E0802020502020306" charset="0"/>
            </a:endParaRPr>
          </a:p>
          <a:p>
            <a:r>
              <a:rPr lang="en-IN" altLang="en-US">
                <a:latin typeface="Berlin Sans FB Demi" panose="020E0802020502020306" charset="0"/>
                <a:cs typeface="Berlin Sans FB Demi" panose="020E0802020502020306" charset="0"/>
              </a:rPr>
              <a:t>} }</a:t>
            </a:r>
            <a:endParaRPr lang="en-US">
              <a:latin typeface="Berlin Sans FB Demi" panose="020E0802020502020306" charset="0"/>
              <a:cs typeface="Berlin Sans FB Demi" panose="020E0802020502020306" charset="0"/>
            </a:endParaRPr>
          </a:p>
          <a:p>
            <a:pPr marL="0" indent="0">
              <a:buNone/>
            </a:pPr>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latin typeface="Algerian" panose="04020705040A02060702" charset="0"/>
                  <a:ea typeface="SimSun" panose="02010600030101010101" pitchFamily="2" charset="-122"/>
                  <a:cs typeface="Algerian" panose="04020705040A02060702" charset="0"/>
                </a:rPr>
                <a:t>C</a:t>
              </a:r>
              <a:endParaRPr lang="en-US" altLang="zh-CN"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latin typeface="Algerian" panose="04020705040A02060702" charset="0"/>
                  <a:ea typeface="SimSun" panose="02010600030101010101" pitchFamily="2" charset="-122"/>
                  <a:cs typeface="Algerian" panose="04020705040A02060702" charset="0"/>
                </a:rPr>
                <a:t>U</a:t>
              </a:r>
              <a:endParaRPr lang="en-US" altLang="zh-CN"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IN" altLang="en-US" sz="6600" dirty="0">
                  <a:solidFill>
                    <a:schemeClr val="bg1"/>
                  </a:solidFill>
                  <a:latin typeface="Algerian" panose="04020705040A02060702" charset="0"/>
                  <a:ea typeface="SimSun" panose="02010600030101010101" pitchFamily="2" charset="-122"/>
                  <a:cs typeface="Algerian" panose="04020705040A02060702" charset="0"/>
                </a:rPr>
                <a:t>T</a:t>
              </a:r>
              <a:endParaRPr lang="en-IN" altLang="en-US" sz="6600" dirty="0">
                <a:solidFill>
                  <a:schemeClr val="bg1"/>
                </a:solidFill>
                <a:latin typeface="Algerian" panose="04020705040A02060702" charset="0"/>
                <a:ea typeface="SimSun" panose="02010600030101010101" pitchFamily="2" charset="-122"/>
                <a:cs typeface="Algerian" panose="04020705040A02060702"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latin typeface="Algerian" panose="04020705040A02060702" charset="0"/>
                  <a:ea typeface="SimSun" panose="02010600030101010101" pitchFamily="2" charset="-122"/>
                  <a:cs typeface="Algerian" panose="04020705040A02060702" charset="0"/>
                </a:rPr>
                <a:t>E</a:t>
              </a:r>
              <a:endParaRPr lang="en-US" altLang="zh-CN" sz="6600" dirty="0">
                <a:solidFill>
                  <a:schemeClr val="bg1"/>
                </a:solidFill>
                <a:latin typeface="Algerian" panose="04020705040A02060702" charset="0"/>
                <a:ea typeface="SimSun" panose="02010600030101010101" pitchFamily="2" charset="-122"/>
                <a:cs typeface="Algerian" panose="04020705040A02060702" charset="0"/>
              </a:endParaRPr>
            </a:p>
          </p:txBody>
        </p:sp>
      </p:grpSp>
      <p:sp>
        <p:nvSpPr>
          <p:cNvPr id="33820" name="文本框 31"/>
          <p:cNvSpPr txBox="1"/>
          <p:nvPr/>
        </p:nvSpPr>
        <p:spPr>
          <a:xfrm>
            <a:off x="1583055" y="3754755"/>
            <a:ext cx="5525770" cy="1198880"/>
          </a:xfrm>
          <a:prstGeom prst="rect">
            <a:avLst/>
          </a:prstGeom>
          <a:noFill/>
          <a:ln w="9525">
            <a:noFill/>
          </a:ln>
        </p:spPr>
        <p:txBody>
          <a:bodyPr wrap="square" anchor="t">
            <a:spAutoFit/>
          </a:bodyPr>
          <a:p>
            <a:pPr algn="dist">
              <a:buFont typeface="Arial" panose="020B0604020202020204" pitchFamily="34" charset="0"/>
            </a:pPr>
            <a:r>
              <a:rPr lang="en-IN" altLang="en-US" sz="72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rPr>
              <a:t>thank YOU</a:t>
            </a:r>
            <a:endParaRPr lang="en-IN" altLang="en-US" sz="72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ea typeface="SimSun" panose="02010600030101010101" pitchFamily="2" charset="-122"/>
              <a:cs typeface="Algerian" panose="04020705040A0206070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IN" altLang="zh-CN" sz="2400" dirty="0">
                <a:solidFill>
                  <a:srgbClr val="404040"/>
                </a:solidFill>
                <a:ea typeface="SimSun" panose="02010600030101010101" pitchFamily="2" charset="-122"/>
                <a:cs typeface="Calibri" panose="020F0502020204030204" pitchFamily="34" charset="0"/>
              </a:rPr>
              <a:t>INTRODUCTION</a:t>
            </a:r>
            <a:endParaRPr lang="en-IN"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313"/>
            <a:ext cx="4251325" cy="460375"/>
          </a:xfrm>
          <a:prstGeom prst="rect">
            <a:avLst/>
          </a:prstGeom>
          <a:noFill/>
          <a:ln w="9525">
            <a:noFill/>
          </a:ln>
        </p:spPr>
        <p:txBody>
          <a:bodyPr wrap="square" anchor="t">
            <a:spAutoFit/>
          </a:bodyPr>
          <a:p>
            <a:pPr defTabSz="914400"/>
            <a:r>
              <a:rPr lang="en-IN" altLang="zh-CN" sz="2400" dirty="0">
                <a:solidFill>
                  <a:srgbClr val="404040"/>
                </a:solidFill>
                <a:ea typeface="SimSun" panose="02010600030101010101" pitchFamily="2" charset="-122"/>
                <a:cs typeface="Calibri" panose="020F0502020204030204" pitchFamily="34" charset="0"/>
              </a:rPr>
              <a:t>METHODS</a:t>
            </a:r>
            <a:endParaRPr lang="en-IN" altLang="zh-CN"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6045200" y="2008505"/>
            <a:ext cx="3451225" cy="768350"/>
          </a:xfrm>
          <a:prstGeom prst="rect">
            <a:avLst/>
          </a:prstGeom>
          <a:noFill/>
          <a:ln w="9525">
            <a:noFill/>
          </a:ln>
        </p:spPr>
        <p:txBody>
          <a:bodyPr anchor="t">
            <a:spAutoFit/>
          </a:bodyPr>
          <a:p>
            <a:r>
              <a:rPr lang="en-US" altLang="zh-CN" sz="4400" dirty="0">
                <a:solidFill>
                  <a:srgbClr val="02B3C5"/>
                </a:solidFill>
                <a:latin typeface="Algerian" panose="04020705040A02060702" charset="0"/>
                <a:ea typeface="SimSun" panose="02010600030101010101" pitchFamily="2" charset="-122"/>
                <a:cs typeface="Algerian" panose="04020705040A02060702" charset="0"/>
              </a:rPr>
              <a:t>CONTENTS</a:t>
            </a:r>
            <a:r>
              <a:rPr lang="en-IN" altLang="en-US" sz="4400" dirty="0">
                <a:solidFill>
                  <a:srgbClr val="02B3C5"/>
                </a:solidFill>
                <a:latin typeface="Algerian" panose="04020705040A02060702" charset="0"/>
                <a:ea typeface="SimSun" panose="02010600030101010101" pitchFamily="2" charset="-122"/>
                <a:cs typeface="Algerian" panose="04020705040A02060702" charset="0"/>
              </a:rPr>
              <a:t> :</a:t>
            </a:r>
            <a:endParaRPr lang="en-IN" altLang="en-US" sz="4400" dirty="0">
              <a:solidFill>
                <a:srgbClr val="02B3C5"/>
              </a:solidFill>
              <a:latin typeface="Algerian" panose="04020705040A02060702" charset="0"/>
              <a:ea typeface="SimSun" panose="02010600030101010101" pitchFamily="2" charset="-122"/>
              <a:cs typeface="Algerian" panose="04020705040A02060702" charset="0"/>
            </a:endParaRPr>
          </a:p>
        </p:txBody>
      </p:sp>
      <p:sp>
        <p:nvSpPr>
          <p:cNvPr id="8204" name="文本框 43"/>
          <p:cNvSpPr txBox="1"/>
          <p:nvPr/>
        </p:nvSpPr>
        <p:spPr>
          <a:xfrm>
            <a:off x="6613525" y="4152900"/>
            <a:ext cx="4251325" cy="460375"/>
          </a:xfrm>
          <a:prstGeom prst="rect">
            <a:avLst/>
          </a:prstGeom>
          <a:noFill/>
          <a:ln w="9525">
            <a:noFill/>
          </a:ln>
        </p:spPr>
        <p:txBody>
          <a:bodyPr wrap="square" anchor="t">
            <a:spAutoFit/>
          </a:bodyPr>
          <a:p>
            <a:pPr defTabSz="914400"/>
            <a:r>
              <a:rPr lang="en-IN" altLang="zh-CN" sz="2400" dirty="0">
                <a:solidFill>
                  <a:srgbClr val="404040"/>
                </a:solidFill>
                <a:ea typeface="SimSun" panose="02010600030101010101" pitchFamily="2" charset="-122"/>
                <a:cs typeface="Calibri" panose="020F0502020204030204" pitchFamily="34" charset="0"/>
              </a:rPr>
              <a:t>CONSTRUCTORS</a:t>
            </a:r>
            <a:endParaRPr lang="en-IN" altLang="zh-CN"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88853"/>
            <a:ext cx="4251325" cy="460375"/>
          </a:xfrm>
          <a:prstGeom prst="rect">
            <a:avLst/>
          </a:prstGeom>
          <a:noFill/>
          <a:ln w="9525">
            <a:noFill/>
          </a:ln>
        </p:spPr>
        <p:txBody>
          <a:bodyPr wrap="square" anchor="t">
            <a:spAutoFit/>
          </a:bodyPr>
          <a:p>
            <a:pPr defTabSz="914400"/>
            <a:r>
              <a:rPr lang="en-IN" altLang="zh-CN" sz="2400" dirty="0">
                <a:solidFill>
                  <a:srgbClr val="404040"/>
                </a:solidFill>
                <a:ea typeface="SimSun" panose="02010600030101010101" pitchFamily="2" charset="-122"/>
                <a:cs typeface="Calibri" panose="020F0502020204030204" pitchFamily="34" charset="0"/>
              </a:rPr>
              <a:t>CODE</a:t>
            </a:r>
            <a:endParaRPr lang="en-IN" altLang="zh-CN"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椭圆 11"/>
          <p:cNvSpPr/>
          <p:nvPr/>
        </p:nvSpPr>
        <p:spPr>
          <a:xfrm>
            <a:off x="4221163" y="1997075"/>
            <a:ext cx="3748088" cy="3748088"/>
          </a:xfrm>
          <a:prstGeom prst="ellipse">
            <a:avLst/>
          </a:prstGeom>
          <a:gradFill>
            <a:gsLst>
              <a:gs pos="0">
                <a:srgbClr val="FE4444"/>
              </a:gs>
              <a:gs pos="100000">
                <a:srgbClr val="832B2B"/>
              </a:gs>
            </a:gsLst>
            <a:lin ang="5400000" scaled="0"/>
          </a:gra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sym typeface="+mn-ea"/>
              </a:rPr>
              <a:t>PART</a:t>
            </a:r>
            <a:endParaRPr lang="en-US" altLang="zh-CN" sz="7200" dirty="0">
              <a:solidFill>
                <a:schemeClr val="bg1"/>
              </a:solidFill>
              <a:latin typeface="Algerian" panose="04020705040A02060702" charset="0"/>
              <a:ea typeface="SimSun" panose="02010600030101010101" pitchFamily="2" charset="-122"/>
              <a:cs typeface="Algerian" panose="04020705040A02060702" charset="0"/>
            </a:endParaRPr>
          </a:p>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sym typeface="+mn-ea"/>
              </a:rPr>
              <a:t>0</a:t>
            </a:r>
            <a:r>
              <a:rPr lang="en-IN" altLang="en-US" sz="7200" dirty="0">
                <a:solidFill>
                  <a:schemeClr val="bg1"/>
                </a:solidFill>
                <a:latin typeface="Algerian" panose="04020705040A02060702" charset="0"/>
                <a:ea typeface="SimSun" panose="02010600030101010101" pitchFamily="2" charset="-122"/>
                <a:cs typeface="Algerian" panose="04020705040A02060702" charset="0"/>
                <a:sym typeface="+mn-ea"/>
              </a:rPr>
              <a:t>1</a:t>
            </a:r>
            <a:endParaRPr kumimoji="0" lang="en-IN" altLang="en-US" sz="7200" b="0" i="0" u="none" strike="noStrike" kern="1200" cap="none" spc="0" normalizeH="0" baseline="0" noProof="0" dirty="0">
              <a:ln>
                <a:noFill/>
              </a:ln>
              <a:solidFill>
                <a:schemeClr val="bg1"/>
              </a:solidFill>
              <a:effectLst/>
              <a:uLnTx/>
              <a:uFillTx/>
              <a:latin typeface="Algerian" panose="04020705040A02060702" charset="0"/>
              <a:ea typeface="SimSun" panose="02010600030101010101" pitchFamily="2" charset="-122"/>
              <a:cs typeface="Algerian" panose="04020705040A02060702" charset="0"/>
              <a:sym typeface="+mn-ea"/>
            </a:endParaRPr>
          </a:p>
        </p:txBody>
      </p:sp>
      <p:sp>
        <p:nvSpPr>
          <p:cNvPr id="13" name="椭圆 12"/>
          <p:cNvSpPr/>
          <p:nvPr/>
        </p:nvSpPr>
        <p:spPr>
          <a:xfrm>
            <a:off x="3800475" y="192341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4152583" y="245205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367270" y="4719638"/>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9575" y="0"/>
            <a:ext cx="10944225" cy="1691005"/>
          </a:xfrm>
        </p:spPr>
        <p:txBody>
          <a:bodyPr/>
          <a:p>
            <a:r>
              <a:rPr lang="en-IN" altLang="en-US">
                <a:latin typeface="Algerian" panose="04020705040A02060702" charset="0"/>
                <a:cs typeface="Algerian" panose="04020705040A02060702" charset="0"/>
              </a:rPr>
              <a:t>INTRODUCTION </a:t>
            </a:r>
            <a:r>
              <a:rPr lang="en-IN" altLang="en-US"/>
              <a:t>:</a:t>
            </a:r>
            <a:br>
              <a:rPr lang="en-IN" altLang="en-US"/>
            </a:br>
            <a:endParaRPr lang="en-IN" altLang="en-US"/>
          </a:p>
        </p:txBody>
      </p:sp>
      <p:sp>
        <p:nvSpPr>
          <p:cNvPr id="3" name="Content Placeholder 2"/>
          <p:cNvSpPr>
            <a:spLocks noGrp="1"/>
          </p:cNvSpPr>
          <p:nvPr>
            <p:ph idx="1"/>
          </p:nvPr>
        </p:nvSpPr>
        <p:spPr>
          <a:xfrm>
            <a:off x="342900" y="1125220"/>
            <a:ext cx="11635105" cy="5591175"/>
          </a:xfrm>
        </p:spPr>
        <p:txBody>
          <a:bodyPr/>
          <a:p>
            <a:r>
              <a:rPr lang="en-US">
                <a:latin typeface="Berlin Sans FB" panose="020E0602020502020306" charset="0"/>
                <a:cs typeface="Berlin Sans FB" panose="020E0602020502020306" charset="0"/>
              </a:rPr>
              <a:t>A Task Manager in Java is an application that allows users to manage and organize their tasks or to-do items. It provides functionality to add, view, and delete tasks. Here's some information about the key features of a Task Manager application in Java</a:t>
            </a:r>
            <a:r>
              <a:rPr lang="en-IN" altLang="en-US">
                <a:latin typeface="Berlin Sans FB" panose="020E0602020502020306" charset="0"/>
                <a:cs typeface="Berlin Sans FB" panose="020E0602020502020306" charset="0"/>
              </a:rPr>
              <a:t>.</a:t>
            </a:r>
            <a:endParaRPr lang="en-IN" altLang="en-US">
              <a:latin typeface="Berlin Sans FB" panose="020E0602020502020306" charset="0"/>
              <a:cs typeface="Berlin Sans FB" panose="020E0602020502020306" charset="0"/>
            </a:endParaRPr>
          </a:p>
          <a:p>
            <a:r>
              <a:rPr lang="en-IN" altLang="en-US">
                <a:latin typeface="Berlin Sans FB" panose="020E0602020502020306" charset="0"/>
                <a:cs typeface="Berlin Sans FB" panose="020E0602020502020306" charset="0"/>
              </a:rPr>
              <a:t>Implementing a Task Manager in Java requires a GUI framework such as Swing or JavaFX to create the user interface components, handle user interactions, and manage task data. The code provided earlier demonstrates a basic implementation of a Task Manager using Swing, allowing users to add and delete tasks. Additional features like task details, filtering, sorting, and data persistence can be implemented based on specific requirements.</a:t>
            </a:r>
            <a:endParaRPr lang="en-IN" altLang="en-US">
              <a:latin typeface="Berlin Sans FB" panose="020E0602020502020306" charset="0"/>
              <a:cs typeface="Berlin Sans FB" panose="020E0602020502020306"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813300" y="2357755"/>
            <a:ext cx="2649220" cy="2306955"/>
          </a:xfrm>
          <a:prstGeom prst="rect">
            <a:avLst/>
          </a:prstGeom>
          <a:noFill/>
          <a:ln w="9525">
            <a:noFill/>
          </a:ln>
        </p:spPr>
        <p:txBody>
          <a:bodyPr wrap="square" anchor="t">
            <a:spAutoFit/>
          </a:bodyPr>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rPr>
              <a:t>PART</a:t>
            </a:r>
            <a:endParaRPr lang="en-US" altLang="zh-CN" sz="7200" dirty="0">
              <a:solidFill>
                <a:schemeClr val="bg1"/>
              </a:solidFill>
              <a:latin typeface="Algerian" panose="04020705040A02060702" charset="0"/>
              <a:ea typeface="SimSun" panose="02010600030101010101" pitchFamily="2" charset="-122"/>
              <a:cs typeface="Algerian" panose="04020705040A02060702" charset="0"/>
            </a:endParaRPr>
          </a:p>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rPr>
              <a:t>0</a:t>
            </a:r>
            <a:r>
              <a:rPr lang="en-IN" altLang="en-US" sz="7200" dirty="0">
                <a:solidFill>
                  <a:schemeClr val="bg1"/>
                </a:solidFill>
                <a:latin typeface="Algerian" panose="04020705040A02060702" charset="0"/>
                <a:ea typeface="SimSun" panose="02010600030101010101" pitchFamily="2" charset="-122"/>
                <a:cs typeface="Algerian" panose="04020705040A02060702" charset="0"/>
              </a:rPr>
              <a:t>2</a:t>
            </a:r>
            <a:endParaRPr lang="en-IN" altLang="en-US" sz="7200" dirty="0">
              <a:solidFill>
                <a:schemeClr val="bg1"/>
              </a:solidFill>
              <a:latin typeface="Algerian" panose="04020705040A02060702" charset="0"/>
              <a:ea typeface="SimSun" panose="02010600030101010101" pitchFamily="2" charset="-122"/>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5972810" cy="768350"/>
          </a:xfrm>
          <a:prstGeom prst="rect">
            <a:avLst/>
          </a:prstGeom>
          <a:noFill/>
          <a:ln w="9525">
            <a:noFill/>
          </a:ln>
        </p:spPr>
        <p:txBody>
          <a:bodyPr wrap="square" anchor="t">
            <a:spAutoFit/>
          </a:bodyPr>
          <a:p>
            <a:r>
              <a:rPr lang="en-IN" altLang="zh-CN" sz="4400" dirty="0">
                <a:solidFill>
                  <a:srgbClr val="404040"/>
                </a:solidFill>
                <a:latin typeface="Algerian" panose="04020705040A02060702" charset="0"/>
                <a:ea typeface="Calibri" panose="020F0502020204030204" pitchFamily="34" charset="0"/>
                <a:cs typeface="Algerian" panose="04020705040A02060702" charset="0"/>
              </a:rPr>
              <a:t>METHODS </a:t>
            </a:r>
            <a:r>
              <a:rPr lang="en-IN" altLang="zh-CN" sz="4400" dirty="0">
                <a:solidFill>
                  <a:srgbClr val="404040"/>
                </a:solidFill>
                <a:ea typeface="Calibri" panose="020F0502020204030204" pitchFamily="34" charset="0"/>
                <a:cs typeface="Calibri" panose="020F0502020204030204" pitchFamily="34" charset="0"/>
              </a:rPr>
              <a:t>:</a:t>
            </a:r>
            <a:endParaRPr lang="en-IN" altLang="zh-CN" sz="4400" dirty="0">
              <a:solidFill>
                <a:srgbClr val="404040"/>
              </a:solidFill>
              <a:ea typeface="Calibri" panose="020F0502020204030204" pitchFamily="34" charset="0"/>
              <a:cs typeface="Calibri" panose="020F0502020204030204" pitchFamily="34" charset="0"/>
            </a:endParaRPr>
          </a:p>
        </p:txBody>
      </p:sp>
      <p:sp>
        <p:nvSpPr>
          <p:cNvPr id="3" name="Freeform 16"/>
          <p:cNvSpPr/>
          <p:nvPr/>
        </p:nvSpPr>
        <p:spPr bwMode="auto">
          <a:xfrm>
            <a:off x="5767388" y="3856038"/>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Freeform 14"/>
          <p:cNvSpPr/>
          <p:nvPr/>
        </p:nvSpPr>
        <p:spPr bwMode="auto">
          <a:xfrm>
            <a:off x="6357938" y="3744913"/>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Freeform 22"/>
          <p:cNvSpPr/>
          <p:nvPr/>
        </p:nvSpPr>
        <p:spPr bwMode="auto">
          <a:xfrm>
            <a:off x="5205413" y="2290763"/>
            <a:ext cx="973138"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Freeform 20"/>
          <p:cNvSpPr/>
          <p:nvPr/>
        </p:nvSpPr>
        <p:spPr bwMode="auto">
          <a:xfrm>
            <a:off x="4017963" y="2435225"/>
            <a:ext cx="1662113" cy="1049338"/>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Freeform 12"/>
          <p:cNvSpPr/>
          <p:nvPr/>
        </p:nvSpPr>
        <p:spPr bwMode="auto">
          <a:xfrm>
            <a:off x="6102350" y="2919413"/>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18"/>
          <p:cNvSpPr/>
          <p:nvPr/>
        </p:nvSpPr>
        <p:spPr bwMode="auto">
          <a:xfrm>
            <a:off x="4152900" y="3532188"/>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cxnSp>
        <p:nvCxnSpPr>
          <p:cNvPr id="10248" name="直接箭头连接符 46"/>
          <p:cNvCxnSpPr/>
          <p:nvPr/>
        </p:nvCxnSpPr>
        <p:spPr>
          <a:xfrm flipV="1">
            <a:off x="6808788" y="2816225"/>
            <a:ext cx="1501775" cy="479425"/>
          </a:xfrm>
          <a:prstGeom prst="straightConnector1">
            <a:avLst/>
          </a:prstGeom>
          <a:ln w="12700" cap="flat" cmpd="sng">
            <a:solidFill>
              <a:srgbClr val="ADBACA"/>
            </a:solidFill>
            <a:prstDash val="sysDot"/>
            <a:round/>
            <a:headEnd type="oval" w="med" len="med"/>
            <a:tailEnd type="triangle" w="med" len="med"/>
          </a:ln>
        </p:spPr>
      </p:cxnSp>
      <p:cxnSp>
        <p:nvCxnSpPr>
          <p:cNvPr id="10249" name="直接箭头连接符 50"/>
          <p:cNvCxnSpPr/>
          <p:nvPr/>
        </p:nvCxnSpPr>
        <p:spPr>
          <a:xfrm flipV="1">
            <a:off x="5697538" y="1933575"/>
            <a:ext cx="1403350" cy="515938"/>
          </a:xfrm>
          <a:prstGeom prst="straightConnector1">
            <a:avLst/>
          </a:prstGeom>
          <a:ln w="12700" cap="flat" cmpd="sng">
            <a:solidFill>
              <a:srgbClr val="ADBACA"/>
            </a:solidFill>
            <a:prstDash val="sysDot"/>
            <a:round/>
            <a:headEnd type="oval" w="med" len="med"/>
            <a:tailEnd type="triangle" w="med" len="med"/>
          </a:ln>
        </p:spPr>
      </p:cxnSp>
      <p:cxnSp>
        <p:nvCxnSpPr>
          <p:cNvPr id="10250" name="直接箭头连接符 52"/>
          <p:cNvCxnSpPr/>
          <p:nvPr/>
        </p:nvCxnSpPr>
        <p:spPr>
          <a:xfrm flipH="1" flipV="1">
            <a:off x="3435350" y="2328863"/>
            <a:ext cx="1296988" cy="444500"/>
          </a:xfrm>
          <a:prstGeom prst="straightConnector1">
            <a:avLst/>
          </a:prstGeom>
          <a:ln w="12700" cap="flat" cmpd="sng">
            <a:solidFill>
              <a:srgbClr val="ADBACA"/>
            </a:solidFill>
            <a:prstDash val="sysDot"/>
            <a:round/>
            <a:headEnd type="oval" w="med" len="med"/>
            <a:tailEnd type="triangle" w="med" len="med"/>
          </a:ln>
        </p:spPr>
      </p:cxnSp>
      <p:cxnSp>
        <p:nvCxnSpPr>
          <p:cNvPr id="10252" name="直接箭头连接符 56"/>
          <p:cNvCxnSpPr/>
          <p:nvPr/>
        </p:nvCxnSpPr>
        <p:spPr>
          <a:xfrm>
            <a:off x="6789738" y="5348288"/>
            <a:ext cx="1346200" cy="0"/>
          </a:xfrm>
          <a:prstGeom prst="straightConnector1">
            <a:avLst/>
          </a:prstGeom>
          <a:ln w="12700" cap="flat" cmpd="sng">
            <a:solidFill>
              <a:srgbClr val="ADBACA"/>
            </a:solidFill>
            <a:prstDash val="sysDot"/>
            <a:round/>
            <a:headEnd type="oval" w="med" len="med"/>
            <a:tailEnd type="triangle" w="med" len="med"/>
          </a:ln>
        </p:spPr>
      </p:cxnSp>
      <p:sp>
        <p:nvSpPr>
          <p:cNvPr id="10253" name="TextBox 13"/>
          <p:cNvSpPr txBox="1"/>
          <p:nvPr/>
        </p:nvSpPr>
        <p:spPr>
          <a:xfrm>
            <a:off x="1187450" y="1725930"/>
            <a:ext cx="308419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SwingUtilities.invokeLater()</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4" name="TextBox 13"/>
          <p:cNvSpPr txBox="1"/>
          <p:nvPr/>
        </p:nvSpPr>
        <p:spPr>
          <a:xfrm>
            <a:off x="1188085" y="2021205"/>
            <a:ext cx="2247265" cy="1107440"/>
          </a:xfrm>
          <a:prstGeom prst="rect">
            <a:avLst/>
          </a:prstGeom>
          <a:noFill/>
          <a:ln w="9525">
            <a:noFill/>
          </a:ln>
        </p:spPr>
        <p:txBody>
          <a:bodyPr wrap="square" lIns="0" tIns="0" rIns="0" bIns="0" anchor="t">
            <a:spAutoFit/>
          </a:bodyPr>
          <a:p>
            <a:pPr defTabSz="1216025">
              <a:spcBef>
                <a:spcPct val="20000"/>
              </a:spcBef>
            </a:pPr>
            <a:r>
              <a:rPr lang="en-IN" altLang="en-US"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It </a:t>
            </a:r>
            <a:r>
              <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is a method in the Swing library that is used to ensure that Swing components are created, updated, and accessed on the Event Dispatch Thread (EDT)</a:t>
            </a:r>
            <a:endPar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p:txBody>
      </p:sp>
      <p:sp>
        <p:nvSpPr>
          <p:cNvPr id="10257" name="TextBox 13"/>
          <p:cNvSpPr txBox="1"/>
          <p:nvPr/>
        </p:nvSpPr>
        <p:spPr>
          <a:xfrm>
            <a:off x="7165975" y="1492250"/>
            <a:ext cx="1522730" cy="276860"/>
          </a:xfrm>
          <a:prstGeom prst="rect">
            <a:avLst/>
          </a:prstGeom>
          <a:noFill/>
          <a:ln w="9525">
            <a:noFill/>
          </a:ln>
        </p:spPr>
        <p:txBody>
          <a:bodyPr wrap="square" lIns="0" tIns="0" rIns="0" bIns="0" anchor="t">
            <a:spAutoFit/>
          </a:bodyPr>
          <a:p>
            <a:pPr defTabSz="1216025">
              <a:spcBef>
                <a:spcPct val="20000"/>
              </a:spcBef>
            </a:pPr>
            <a:r>
              <a:rPr lang="en-IN" altLang="en-US" sz="1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TaskManager()</a:t>
            </a:r>
            <a:endParaRPr lang="en-IN" altLang="en-US" sz="18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8" name="TextBox 13"/>
          <p:cNvSpPr txBox="1"/>
          <p:nvPr/>
        </p:nvSpPr>
        <p:spPr>
          <a:xfrm>
            <a:off x="7174230" y="1873250"/>
            <a:ext cx="3624580" cy="55372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This is the constructor of the TaskManager class. It sets up the main frame of the application, creates the list model and list, adds buttons, and sets the layout</a:t>
            </a:r>
            <a:endPar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p:txBody>
      </p:sp>
      <p:sp>
        <p:nvSpPr>
          <p:cNvPr id="10259" name="TextBox 13"/>
          <p:cNvSpPr txBox="1"/>
          <p:nvPr/>
        </p:nvSpPr>
        <p:spPr>
          <a:xfrm>
            <a:off x="8445500" y="2570480"/>
            <a:ext cx="220408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openAddTaskWindow()</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0" name="TextBox 13"/>
          <p:cNvSpPr txBox="1"/>
          <p:nvPr/>
        </p:nvSpPr>
        <p:spPr>
          <a:xfrm>
            <a:off x="8453755" y="2863850"/>
            <a:ext cx="2771775" cy="92329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This method is called when the "Add Task" button is clicked. It opens a new frame for adding tasks. It creates labels, text fields, a text area, and a save button.</a:t>
            </a:r>
            <a:endPar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p:txBody>
      </p:sp>
      <p:sp>
        <p:nvSpPr>
          <p:cNvPr id="10261" name="TextBox 13"/>
          <p:cNvSpPr txBox="1"/>
          <p:nvPr/>
        </p:nvSpPr>
        <p:spPr>
          <a:xfrm>
            <a:off x="8445500" y="5226050"/>
            <a:ext cx="189928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main(String[] args)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2" name="TextBox 13"/>
          <p:cNvSpPr txBox="1"/>
          <p:nvPr/>
        </p:nvSpPr>
        <p:spPr>
          <a:xfrm>
            <a:off x="8453755" y="5520055"/>
            <a:ext cx="3646805" cy="923290"/>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This is the entry point of the program. It creates an instance of the TaskManager class within the SwingUtilities.invokeLater() method to ensure that Swing components are initialized and updated on the Event Dispatch Thread (EDT</a:t>
            </a:r>
            <a:r>
              <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rPr>
              <a:t>)</a:t>
            </a: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3" name="TextBox 13"/>
          <p:cNvSpPr txBox="1"/>
          <p:nvPr/>
        </p:nvSpPr>
        <p:spPr>
          <a:xfrm>
            <a:off x="9085580" y="4003675"/>
            <a:ext cx="202120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deleteSelectedTask()</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4" name="TextBox 13"/>
          <p:cNvSpPr txBox="1"/>
          <p:nvPr/>
        </p:nvSpPr>
        <p:spPr>
          <a:xfrm>
            <a:off x="9093200" y="4297680"/>
            <a:ext cx="2750820" cy="959485"/>
          </a:xfrm>
          <a:prstGeom prst="rect">
            <a:avLst/>
          </a:prstGeom>
          <a:noFill/>
          <a:ln w="9525">
            <a:noFill/>
          </a:ln>
        </p:spPr>
        <p:txBody>
          <a:bodyPr wrap="square" lIns="0" tIns="0" rIns="0" bIns="0" anchor="t">
            <a:spAutoFit/>
          </a:bodyPr>
          <a:p>
            <a:pPr defTabSz="1216025">
              <a:spcBef>
                <a:spcPct val="20000"/>
              </a:spcBef>
            </a:pPr>
            <a:r>
              <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This method is called when the "Delete Task" button is clicked. It retrieves the index of the selected task from the list and removes it from the list model.</a:t>
            </a:r>
            <a:endPar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a:p>
            <a:pPr defTabSz="1216025">
              <a:spcBef>
                <a:spcPct val="20000"/>
              </a:spcBef>
            </a:pPr>
            <a:endParaRPr lang="en-US" altLang="zh-CN" sz="12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p:txBody>
      </p:sp>
      <p:cxnSp>
        <p:nvCxnSpPr>
          <p:cNvPr id="10265" name="直接箭头连接符 56"/>
          <p:cNvCxnSpPr/>
          <p:nvPr/>
        </p:nvCxnSpPr>
        <p:spPr>
          <a:xfrm>
            <a:off x="7493000" y="4319588"/>
            <a:ext cx="1346200" cy="0"/>
          </a:xfrm>
          <a:prstGeom prst="straightConnector1">
            <a:avLst/>
          </a:prstGeom>
          <a:ln w="12700" cap="flat" cmpd="sng">
            <a:solidFill>
              <a:srgbClr val="ADBACA"/>
            </a:solidFill>
            <a:prstDash val="sysDot"/>
            <a:round/>
            <a:headEnd type="oval"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813300" y="2357755"/>
            <a:ext cx="2653665" cy="2306955"/>
          </a:xfrm>
          <a:prstGeom prst="rect">
            <a:avLst/>
          </a:prstGeom>
          <a:noFill/>
          <a:ln w="9525">
            <a:noFill/>
          </a:ln>
        </p:spPr>
        <p:txBody>
          <a:bodyPr wrap="square" anchor="t">
            <a:spAutoFit/>
          </a:bodyPr>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rPr>
              <a:t>PART</a:t>
            </a:r>
            <a:endParaRPr lang="en-US" altLang="zh-CN" sz="7200" dirty="0">
              <a:solidFill>
                <a:schemeClr val="bg1"/>
              </a:solidFill>
              <a:latin typeface="Algerian" panose="04020705040A02060702" charset="0"/>
              <a:ea typeface="SimSun" panose="02010600030101010101" pitchFamily="2" charset="-122"/>
              <a:cs typeface="Algerian" panose="04020705040A02060702" charset="0"/>
            </a:endParaRPr>
          </a:p>
          <a:p>
            <a:pPr algn="ctr"/>
            <a:r>
              <a:rPr lang="en-US" altLang="zh-CN" sz="7200" dirty="0">
                <a:solidFill>
                  <a:schemeClr val="bg1"/>
                </a:solidFill>
                <a:latin typeface="Algerian" panose="04020705040A02060702" charset="0"/>
                <a:ea typeface="SimSun" panose="02010600030101010101" pitchFamily="2" charset="-122"/>
                <a:cs typeface="Algerian" panose="04020705040A02060702" charset="0"/>
              </a:rPr>
              <a:t>0</a:t>
            </a:r>
            <a:r>
              <a:rPr lang="en-IN" altLang="en-US" sz="7200" dirty="0">
                <a:solidFill>
                  <a:schemeClr val="bg1"/>
                </a:solidFill>
                <a:latin typeface="Algerian" panose="04020705040A02060702" charset="0"/>
                <a:ea typeface="SimSun" panose="02010600030101010101" pitchFamily="2" charset="-122"/>
                <a:cs typeface="Algerian" panose="04020705040A02060702" charset="0"/>
              </a:rPr>
              <a:t>3</a:t>
            </a:r>
            <a:endParaRPr lang="en-IN" altLang="en-US" sz="7200" dirty="0">
              <a:solidFill>
                <a:schemeClr val="bg1"/>
              </a:solidFill>
              <a:latin typeface="Algerian" panose="04020705040A02060702" charset="0"/>
              <a:ea typeface="SimSun" panose="02010600030101010101" pitchFamily="2" charset="-122"/>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椭圆 2"/>
          <p:cNvSpPr/>
          <p:nvPr/>
        </p:nvSpPr>
        <p:spPr>
          <a:xfrm>
            <a:off x="3863975" y="1803400"/>
            <a:ext cx="4000500" cy="400050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新月形 4"/>
          <p:cNvSpPr>
            <a:spLocks noChangeArrowheads="1"/>
          </p:cNvSpPr>
          <p:nvPr/>
        </p:nvSpPr>
        <p:spPr bwMode="auto">
          <a:xfrm rot="20751297">
            <a:off x="4135438" y="2357438"/>
            <a:ext cx="1589088" cy="3178175"/>
          </a:xfrm>
          <a:prstGeom prst="moon">
            <a:avLst>
              <a:gd name="adj" fmla="val 1519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新月形 5"/>
          <p:cNvSpPr>
            <a:spLocks noChangeArrowheads="1"/>
          </p:cNvSpPr>
          <p:nvPr/>
        </p:nvSpPr>
        <p:spPr bwMode="auto">
          <a:xfrm rot="4551297">
            <a:off x="4948238" y="1322388"/>
            <a:ext cx="1589088" cy="3176588"/>
          </a:xfrm>
          <a:prstGeom prst="moon">
            <a:avLst>
              <a:gd name="adj" fmla="val 1519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新月形 6"/>
          <p:cNvSpPr>
            <a:spLocks noChangeArrowheads="1"/>
          </p:cNvSpPr>
          <p:nvPr/>
        </p:nvSpPr>
        <p:spPr bwMode="auto">
          <a:xfrm rot="9951297">
            <a:off x="5984875" y="2136775"/>
            <a:ext cx="1589088" cy="3178175"/>
          </a:xfrm>
          <a:prstGeom prst="moon">
            <a:avLst>
              <a:gd name="adj" fmla="val 1519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新月形 7"/>
          <p:cNvSpPr>
            <a:spLocks noChangeArrowheads="1"/>
          </p:cNvSpPr>
          <p:nvPr/>
        </p:nvSpPr>
        <p:spPr bwMode="auto">
          <a:xfrm rot="15351297">
            <a:off x="5184775" y="3160713"/>
            <a:ext cx="1589088" cy="3176588"/>
          </a:xfrm>
          <a:prstGeom prst="moon">
            <a:avLst>
              <a:gd name="adj" fmla="val 15190"/>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7415" name="TextBox 11"/>
          <p:cNvSpPr/>
          <p:nvPr/>
        </p:nvSpPr>
        <p:spPr>
          <a:xfrm flipH="1">
            <a:off x="4606925" y="3663950"/>
            <a:ext cx="2651125" cy="460375"/>
          </a:xfrm>
          <a:prstGeom prst="rect">
            <a:avLst/>
          </a:prstGeom>
          <a:noFill/>
          <a:ln w="9525">
            <a:noFill/>
          </a:ln>
        </p:spPr>
        <p:txBody>
          <a:bodyPr wrap="square" anchor="t">
            <a:spAutoFit/>
          </a:bodyPr>
          <a:p>
            <a:pPr algn="ctr">
              <a:buFont typeface="Arial" panose="020B0604020202020204" pitchFamily="34" charset="0"/>
            </a:pPr>
            <a:r>
              <a:rPr lang="en-IN" altLang="en-US" sz="2400" b="1" dirty="0">
                <a:solidFill>
                  <a:srgbClr val="445469"/>
                </a:solidFill>
                <a:latin typeface="Algerian" panose="04020705040A02060702" charset="0"/>
                <a:ea typeface="Microsoft YaHei" panose="020B0503020204020204" pitchFamily="34" charset="-122"/>
                <a:cs typeface="Algerian" panose="04020705040A02060702" charset="0"/>
                <a:sym typeface="Arial" panose="020B0604020202020204" pitchFamily="34" charset="0"/>
              </a:rPr>
              <a:t>CONSTRUCTORS</a:t>
            </a:r>
            <a:endParaRPr lang="en-IN" altLang="en-US" sz="2400" b="1" dirty="0">
              <a:solidFill>
                <a:srgbClr val="445469"/>
              </a:solidFill>
              <a:latin typeface="Algerian" panose="04020705040A02060702" charset="0"/>
              <a:ea typeface="Microsoft YaHei" panose="020B0503020204020204" pitchFamily="34" charset="-122"/>
              <a:cs typeface="Algerian" panose="04020705040A02060702" charset="0"/>
              <a:sym typeface="Arial" panose="020B0604020202020204" pitchFamily="34" charset="0"/>
            </a:endParaRPr>
          </a:p>
        </p:txBody>
      </p:sp>
      <p:sp>
        <p:nvSpPr>
          <p:cNvPr id="11" name="直接连接符 24"/>
          <p:cNvSpPr>
            <a:spLocks noChangeShapeType="1"/>
          </p:cNvSpPr>
          <p:nvPr/>
        </p:nvSpPr>
        <p:spPr bwMode="auto">
          <a:xfrm flipH="1">
            <a:off x="3983038" y="5343525"/>
            <a:ext cx="1033463"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17420" name="TextBox 13"/>
          <p:cNvSpPr txBox="1"/>
          <p:nvPr/>
        </p:nvSpPr>
        <p:spPr>
          <a:xfrm>
            <a:off x="7666355" y="1995805"/>
            <a:ext cx="217106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openAddTaskWindow()</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1" name="TextBox 13"/>
          <p:cNvSpPr txBox="1"/>
          <p:nvPr/>
        </p:nvSpPr>
        <p:spPr>
          <a:xfrm>
            <a:off x="7666355" y="2278380"/>
            <a:ext cx="2465070" cy="430530"/>
          </a:xfrm>
          <a:prstGeom prst="rect">
            <a:avLst/>
          </a:prstGeom>
          <a:noFill/>
          <a:ln w="9525">
            <a:noFill/>
          </a:ln>
        </p:spPr>
        <p:txBody>
          <a:bodyPr wrap="square" lIns="0" tIns="0" rIns="0" bIns="0" anchor="t">
            <a:spAutoFit/>
          </a:bodyPr>
          <a:p>
            <a:pPr defTabSz="1216025">
              <a:spcBef>
                <a:spcPct val="20000"/>
              </a:spcBef>
            </a:pPr>
            <a:r>
              <a:rPr lang="en-US" altLang="zh-CN" sz="14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method creates a new frame to add task</a:t>
            </a:r>
            <a:r>
              <a:rPr lang="en-US" altLang="zh-CN" sz="1400" dirty="0">
                <a:solidFill>
                  <a:srgbClr val="445469"/>
                </a:solidFill>
                <a:ea typeface="Microsoft YaHei" panose="020B0503020204020204" pitchFamily="34" charset="-122"/>
                <a:cs typeface="Calibri" panose="020F0502020204030204" pitchFamily="34" charset="0"/>
                <a:sym typeface="Arial" panose="020B0604020202020204" pitchFamily="34" charset="0"/>
              </a:rPr>
              <a:t>s</a:t>
            </a:r>
            <a:endParaRPr lang="en-US" altLang="zh-CN" sz="14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4" name="TextBox 13"/>
          <p:cNvSpPr txBox="1"/>
          <p:nvPr/>
        </p:nvSpPr>
        <p:spPr>
          <a:xfrm>
            <a:off x="8599488" y="4241800"/>
            <a:ext cx="1952625" cy="245745"/>
          </a:xfrm>
          <a:prstGeom prst="rect">
            <a:avLst/>
          </a:prstGeom>
          <a:noFill/>
          <a:ln w="9525">
            <a:noFill/>
          </a:ln>
        </p:spPr>
        <p:txBody>
          <a:bodyPr wrap="square" lIns="0" tIns="0" rIns="0" bIns="0" anchor="t">
            <a:spAutoFit/>
          </a:bodyPr>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deleteSelectedTask</a:t>
            </a:r>
            <a:r>
              <a:rPr lang="en-IN" altLang="en-US"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a:t>
            </a:r>
            <a:endParaRPr lang="en-IN" altLang="en-US"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5" name="TextBox 13"/>
          <p:cNvSpPr txBox="1"/>
          <p:nvPr/>
        </p:nvSpPr>
        <p:spPr>
          <a:xfrm>
            <a:off x="8593138" y="4557713"/>
            <a:ext cx="2349500" cy="430530"/>
          </a:xfrm>
          <a:prstGeom prst="rect">
            <a:avLst/>
          </a:prstGeom>
          <a:noFill/>
          <a:ln w="9525">
            <a:noFill/>
          </a:ln>
        </p:spPr>
        <p:txBody>
          <a:bodyPr wrap="square" lIns="0" tIns="0" rIns="0" bIns="0" anchor="t">
            <a:spAutoFit/>
          </a:bodyPr>
          <a:p>
            <a:pPr defTabSz="1216025">
              <a:spcBef>
                <a:spcPct val="20000"/>
              </a:spcBef>
            </a:pPr>
            <a:r>
              <a:rPr lang="en-US" altLang="zh-CN" sz="14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rPr>
              <a:t>method removes tasks from the list model</a:t>
            </a:r>
            <a:endParaRPr lang="en-US" altLang="zh-CN" sz="1400" dirty="0">
              <a:solidFill>
                <a:srgbClr val="445469"/>
              </a:solidFill>
              <a:latin typeface="Berlin Sans FB Demi" panose="020E0802020502020306" charset="0"/>
              <a:ea typeface="Microsoft YaHei" panose="020B0503020204020204" pitchFamily="34" charset="-122"/>
              <a:cs typeface="Berlin Sans FB Demi" panose="020E0802020502020306" charset="0"/>
              <a:sym typeface="Arial" panose="020B0604020202020204" pitchFamily="34" charset="0"/>
            </a:endParaRPr>
          </a:p>
        </p:txBody>
      </p:sp>
      <p:sp>
        <p:nvSpPr>
          <p:cNvPr id="20" name="直接连接符 24"/>
          <p:cNvSpPr>
            <a:spLocks noChangeShapeType="1"/>
          </p:cNvSpPr>
          <p:nvPr/>
        </p:nvSpPr>
        <p:spPr bwMode="auto">
          <a:xfrm flipH="1">
            <a:off x="6427788" y="2241550"/>
            <a:ext cx="1049338"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21" name="直接连接符 24"/>
          <p:cNvSpPr>
            <a:spLocks noChangeShapeType="1"/>
          </p:cNvSpPr>
          <p:nvPr/>
        </p:nvSpPr>
        <p:spPr bwMode="auto">
          <a:xfrm flipH="1">
            <a:off x="7372350" y="4560888"/>
            <a:ext cx="1033463"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2" name="Text Box 1"/>
          <p:cNvSpPr txBox="1"/>
          <p:nvPr/>
        </p:nvSpPr>
        <p:spPr>
          <a:xfrm>
            <a:off x="330835" y="508000"/>
            <a:ext cx="4481830" cy="768350"/>
          </a:xfrm>
          <a:prstGeom prst="rect">
            <a:avLst/>
          </a:prstGeom>
          <a:noFill/>
        </p:spPr>
        <p:txBody>
          <a:bodyPr wrap="square" rtlCol="0">
            <a:spAutoFit/>
          </a:bodyPr>
          <a:p>
            <a:r>
              <a:rPr lang="en-IN" altLang="en-US" sz="4400">
                <a:latin typeface="Algerian" panose="04020705040A02060702" charset="0"/>
                <a:cs typeface="Algerian" panose="04020705040A02060702" charset="0"/>
              </a:rPr>
              <a:t>CONSTRUCTORS </a:t>
            </a:r>
            <a:r>
              <a:rPr lang="en-IN" altLang="en-US" sz="3200"/>
              <a:t>:</a:t>
            </a:r>
            <a:endParaRPr lang="en-IN" altLang="en-US" sz="32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813300" y="2357438"/>
            <a:ext cx="2503488" cy="230822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PART</a:t>
            </a:r>
            <a:endParaRPr lang="en-US" altLang="zh-CN" sz="7200" dirty="0">
              <a:solidFill>
                <a:schemeClr val="bg1"/>
              </a:solidFill>
              <a:ea typeface="SimSun" panose="02010600030101010101" pitchFamily="2" charset="-122"/>
              <a:cs typeface="Calibri" panose="020F0502020204030204" pitchFamily="34" charset="0"/>
            </a:endParaRPr>
          </a:p>
          <a:p>
            <a:pPr algn="ctr"/>
            <a:r>
              <a:rPr lang="en-US" altLang="zh-CN" sz="7200" dirty="0">
                <a:solidFill>
                  <a:schemeClr val="bg1"/>
                </a:solidFill>
                <a:ea typeface="SimSun" panose="02010600030101010101" pitchFamily="2" charset="-122"/>
                <a:cs typeface="Calibri" panose="020F0502020204030204" pitchFamily="34" charset="0"/>
              </a:rPr>
              <a:t>04</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4916</Words>
  <Application>WPS Presentation</Application>
  <PresentationFormat/>
  <Paragraphs>184</Paragraphs>
  <Slides>17</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17</vt:i4>
      </vt:variant>
    </vt:vector>
  </HeadingPairs>
  <TitlesOfParts>
    <vt:vector size="44" baseType="lpstr">
      <vt:lpstr>Arial</vt:lpstr>
      <vt:lpstr>SimSun</vt:lpstr>
      <vt:lpstr>Wingdings</vt:lpstr>
      <vt:lpstr>Calibri</vt:lpstr>
      <vt:lpstr>Microsoft YaHei</vt:lpstr>
      <vt:lpstr>Arial Unicode MS</vt:lpstr>
      <vt:lpstr>Calibri Light</vt:lpstr>
      <vt:lpstr>Gulim</vt:lpstr>
      <vt:lpstr>Malgun Gothic</vt:lpstr>
      <vt:lpstr>Calibri</vt:lpstr>
      <vt:lpstr>Algerian</vt:lpstr>
      <vt:lpstr>Agency FB</vt:lpstr>
      <vt:lpstr>Gadugi</vt:lpstr>
      <vt:lpstr>Arial Black</vt:lpstr>
      <vt:lpstr>Berlin Sans FB Demi</vt:lpstr>
      <vt:lpstr>Berlin Sans FB</vt:lpstr>
      <vt:lpstr>Bodoni MT</vt:lpstr>
      <vt:lpstr>Broadway</vt:lpstr>
      <vt:lpstr>Bahnschrift</vt:lpstr>
      <vt:lpstr>Bahnschrift SemiBold</vt:lpstr>
      <vt:lpstr>Bodoni MT Condensed</vt:lpstr>
      <vt:lpstr>Bahnschrift SemiLight SemiCondensed</vt:lpstr>
      <vt:lpstr>Bauhaus 93</vt:lpstr>
      <vt:lpstr>Bernard MT Condensed</vt:lpstr>
      <vt:lpstr>Blackadder ITC</vt:lpstr>
      <vt:lpstr>Britannic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Malinirani</cp:lastModifiedBy>
  <cp:revision>44</cp:revision>
  <dcterms:created xsi:type="dcterms:W3CDTF">2015-07-04T02:09:00Z</dcterms:created>
  <dcterms:modified xsi:type="dcterms:W3CDTF">2023-05-27T09:42:38Z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A784F201F14A46BEA65D3807E9886BFB</vt:lpwstr>
  </property>
</Properties>
</file>